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64" r:id="rId4"/>
    <p:sldId id="258" r:id="rId5"/>
    <p:sldId id="275" r:id="rId6"/>
    <p:sldId id="273" r:id="rId7"/>
    <p:sldId id="404" r:id="rId8"/>
    <p:sldId id="405" r:id="rId9"/>
    <p:sldId id="259" r:id="rId10"/>
    <p:sldId id="413" r:id="rId11"/>
    <p:sldId id="414" r:id="rId12"/>
    <p:sldId id="266" r:id="rId13"/>
    <p:sldId id="411" r:id="rId14"/>
    <p:sldId id="267" r:id="rId15"/>
    <p:sldId id="260" r:id="rId16"/>
    <p:sldId id="428" r:id="rId17"/>
    <p:sldId id="421" r:id="rId18"/>
    <p:sldId id="415" r:id="rId19"/>
    <p:sldId id="416" r:id="rId20"/>
    <p:sldId id="424" r:id="rId21"/>
    <p:sldId id="417" r:id="rId22"/>
    <p:sldId id="418" r:id="rId23"/>
    <p:sldId id="425" r:id="rId24"/>
    <p:sldId id="419" r:id="rId25"/>
    <p:sldId id="423" r:id="rId26"/>
    <p:sldId id="422" r:id="rId27"/>
    <p:sldId id="420" r:id="rId28"/>
    <p:sldId id="274" r:id="rId29"/>
    <p:sldId id="427" r:id="rId30"/>
    <p:sldId id="269" r:id="rId31"/>
    <p:sldId id="268" r:id="rId32"/>
    <p:sldId id="270" r:id="rId33"/>
    <p:sldId id="272" r:id="rId34"/>
    <p:sldId id="261" r:id="rId35"/>
    <p:sldId id="262" r:id="rId36"/>
    <p:sldId id="412" r:id="rId37"/>
    <p:sldId id="263" r:id="rId38"/>
    <p:sldId id="406" r:id="rId39"/>
    <p:sldId id="410" r:id="rId40"/>
    <p:sldId id="409" r:id="rId41"/>
    <p:sldId id="408" r:id="rId42"/>
    <p:sldId id="407" r:id="rId43"/>
    <p:sldId id="265" r:id="rId44"/>
    <p:sldId id="42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EA4A6-94DA-410F-B37D-2A3EAE72D2AA}" type="doc">
      <dgm:prSet loTypeId="urn:microsoft.com/office/officeart/2005/8/layout/hierarchy1" loCatId="hierarchy" qsTypeId="urn:microsoft.com/office/officeart/2005/8/quickstyle/3d1" qsCatId="3D" csTypeId="urn:microsoft.com/office/officeart/2005/8/colors/accent1_2#1" csCatId="accent1" phldr="1"/>
      <dgm:spPr/>
      <dgm:t>
        <a:bodyPr/>
        <a:lstStyle/>
        <a:p>
          <a:endParaRPr lang="en-US"/>
        </a:p>
      </dgm:t>
    </dgm:pt>
    <dgm:pt modelId="{4E99157B-E536-44AC-BEDA-3AF4AD95AD30}">
      <dgm:prSet phldrT="[Text]" custT="1"/>
      <dgm:spPr>
        <a:xfrm>
          <a:off x="2899602" y="841294"/>
          <a:ext cx="1201717" cy="763090"/>
        </a:xfrm>
        <a:prstGeom prst="roundRect">
          <a:avLst>
            <a:gd name="adj" fmla="val 10000"/>
          </a:avLst>
        </a:prstGeom>
      </dgm:spPr>
      <dgm:t>
        <a:bodyPr/>
        <a:lstStyle/>
        <a:p>
          <a:pPr>
            <a:buNone/>
          </a:pPr>
          <a:r>
            <a:rPr lang="el-GR" sz="1800" dirty="0">
              <a:latin typeface="Calibri" pitchFamily="34" charset="0"/>
              <a:ea typeface="+mn-ea"/>
              <a:cs typeface="+mn-cs"/>
            </a:rPr>
            <a:t>Νόμος 2121/1993</a:t>
          </a:r>
          <a:endParaRPr lang="en-US" sz="1800" dirty="0">
            <a:latin typeface="Calibri" pitchFamily="34" charset="0"/>
            <a:ea typeface="+mn-ea"/>
            <a:cs typeface="+mn-cs"/>
          </a:endParaRPr>
        </a:p>
      </dgm:t>
    </dgm:pt>
    <dgm:pt modelId="{960D2293-1163-45D7-A849-6E7B144CE443}" type="parTrans" cxnId="{9C190700-EBEB-4CE2-BE32-C2E30612A563}">
      <dgm:prSet/>
      <dgm:spPr/>
      <dgm:t>
        <a:bodyPr/>
        <a:lstStyle/>
        <a:p>
          <a:endParaRPr lang="en-US"/>
        </a:p>
      </dgm:t>
    </dgm:pt>
    <dgm:pt modelId="{357FF405-AD45-43DA-9529-3186CB383738}" type="sibTrans" cxnId="{9C190700-EBEB-4CE2-BE32-C2E30612A563}">
      <dgm:prSet/>
      <dgm:spPr/>
      <dgm:t>
        <a:bodyPr/>
        <a:lstStyle/>
        <a:p>
          <a:endParaRPr lang="en-US"/>
        </a:p>
      </dgm:t>
    </dgm:pt>
    <dgm:pt modelId="{6058DD6B-C72E-4CB2-B308-519D2DD517A8}">
      <dgm:prSet phldrT="[Text]" custT="1"/>
      <dgm:spPr>
        <a:xfrm>
          <a:off x="857251" y="2428892"/>
          <a:ext cx="1410828" cy="763090"/>
        </a:xfrm>
        <a:prstGeom prst="roundRect">
          <a:avLst>
            <a:gd name="adj" fmla="val 10000"/>
          </a:avLst>
        </a:prstGeom>
      </dgm:spPr>
      <dgm:t>
        <a:bodyPr/>
        <a:lstStyle/>
        <a:p>
          <a:pPr>
            <a:buNone/>
          </a:pPr>
          <a:r>
            <a:rPr lang="el-GR" sz="1500">
              <a:latin typeface="Calibri" pitchFamily="34" charset="0"/>
              <a:ea typeface="+mn-ea"/>
              <a:cs typeface="+mn-cs"/>
            </a:rPr>
            <a:t>Δημιουργός</a:t>
          </a:r>
          <a:endParaRPr lang="en-US" sz="1500" dirty="0">
            <a:latin typeface="Calibri" pitchFamily="34" charset="0"/>
            <a:ea typeface="+mn-ea"/>
            <a:cs typeface="+mn-cs"/>
          </a:endParaRPr>
        </a:p>
      </dgm:t>
    </dgm:pt>
    <dgm:pt modelId="{F5709D0C-1479-4564-A550-935CF925B3FA}" type="parTrans" cxnId="{8C8E3536-B690-409B-B168-3BBDBB8A240A}">
      <dgm:prSet/>
      <dgm:spPr>
        <a:xfrm>
          <a:off x="1429141" y="1477536"/>
          <a:ext cx="1937795" cy="824508"/>
        </a:xfrm>
        <a:custGeom>
          <a:avLst/>
          <a:gdLst/>
          <a:ahLst/>
          <a:cxnLst/>
          <a:rect l="0" t="0" r="0" b="0"/>
          <a:pathLst>
            <a:path>
              <a:moveTo>
                <a:pt x="1937795" y="0"/>
              </a:moveTo>
              <a:lnTo>
                <a:pt x="1937795" y="713182"/>
              </a:lnTo>
              <a:lnTo>
                <a:pt x="0" y="713182"/>
              </a:lnTo>
              <a:lnTo>
                <a:pt x="0" y="824508"/>
              </a:lnTo>
            </a:path>
          </a:pathLst>
        </a:custGeom>
      </dgm:spPr>
      <dgm:t>
        <a:bodyPr/>
        <a:lstStyle/>
        <a:p>
          <a:endParaRPr lang="en-US"/>
        </a:p>
      </dgm:t>
    </dgm:pt>
    <dgm:pt modelId="{278D3FA3-C146-4295-B622-67EA940A460C}" type="sibTrans" cxnId="{8C8E3536-B690-409B-B168-3BBDBB8A240A}">
      <dgm:prSet/>
      <dgm:spPr/>
      <dgm:t>
        <a:bodyPr/>
        <a:lstStyle/>
        <a:p>
          <a:endParaRPr lang="en-US"/>
        </a:p>
      </dgm:t>
    </dgm:pt>
    <dgm:pt modelId="{F18DA183-2AAC-46B3-AF81-27B64CC4BD61}">
      <dgm:prSet phldrT="[Text]" custT="1"/>
      <dgm:spPr>
        <a:xfrm>
          <a:off x="4857784" y="2428892"/>
          <a:ext cx="1201717" cy="763090"/>
        </a:xfrm>
        <a:prstGeom prst="roundRect">
          <a:avLst>
            <a:gd name="adj" fmla="val 10000"/>
          </a:avLst>
        </a:prstGeom>
      </dgm:spPr>
      <dgm:t>
        <a:bodyPr/>
        <a:lstStyle/>
        <a:p>
          <a:pPr>
            <a:buNone/>
          </a:pPr>
          <a:r>
            <a:rPr lang="el-GR" sz="1500">
              <a:latin typeface="Calibri" pitchFamily="34" charset="0"/>
              <a:ea typeface="+mn-ea"/>
              <a:cs typeface="+mn-cs"/>
            </a:rPr>
            <a:t>Δικαιούχοι συγγενικών δικαιωμάτων</a:t>
          </a:r>
          <a:endParaRPr lang="en-US" sz="1500" dirty="0">
            <a:latin typeface="Calibri" pitchFamily="34" charset="0"/>
            <a:ea typeface="+mn-ea"/>
            <a:cs typeface="+mn-cs"/>
          </a:endParaRPr>
        </a:p>
      </dgm:t>
    </dgm:pt>
    <dgm:pt modelId="{F89501E1-8513-4EB5-A437-0CD6A86FF286}" type="parTrans" cxnId="{BDB0683D-F7A9-478D-A884-FB65F457BC87}">
      <dgm:prSet/>
      <dgm:spPr>
        <a:xfrm>
          <a:off x="3366936" y="1477536"/>
          <a:ext cx="1958182" cy="824508"/>
        </a:xfrm>
        <a:custGeom>
          <a:avLst/>
          <a:gdLst/>
          <a:ahLst/>
          <a:cxnLst/>
          <a:rect l="0" t="0" r="0" b="0"/>
          <a:pathLst>
            <a:path>
              <a:moveTo>
                <a:pt x="0" y="0"/>
              </a:moveTo>
              <a:lnTo>
                <a:pt x="0" y="713182"/>
              </a:lnTo>
              <a:lnTo>
                <a:pt x="1958182" y="713182"/>
              </a:lnTo>
              <a:lnTo>
                <a:pt x="1958182" y="824508"/>
              </a:lnTo>
            </a:path>
          </a:pathLst>
        </a:custGeom>
      </dgm:spPr>
      <dgm:t>
        <a:bodyPr/>
        <a:lstStyle/>
        <a:p>
          <a:endParaRPr lang="en-US"/>
        </a:p>
      </dgm:t>
    </dgm:pt>
    <dgm:pt modelId="{E4888FED-B0B5-4F4F-BD84-2259A6114AE9}" type="sibTrans" cxnId="{BDB0683D-F7A9-478D-A884-FB65F457BC87}">
      <dgm:prSet/>
      <dgm:spPr/>
      <dgm:t>
        <a:bodyPr/>
        <a:lstStyle/>
        <a:p>
          <a:endParaRPr lang="en-US"/>
        </a:p>
      </dgm:t>
    </dgm:pt>
    <dgm:pt modelId="{93E220A9-6A3C-4CA7-9DD7-31E7ABB3048B}">
      <dgm:prSet phldrT="[Text]" custT="1"/>
      <dgm:spPr>
        <a:xfrm>
          <a:off x="135990" y="3723426"/>
          <a:ext cx="1201717" cy="763090"/>
        </a:xfrm>
        <a:prstGeom prst="roundRect">
          <a:avLst>
            <a:gd name="adj" fmla="val 10000"/>
          </a:avLst>
        </a:prstGeom>
      </dgm:spPr>
      <dgm:t>
        <a:bodyPr/>
        <a:lstStyle/>
        <a:p>
          <a:pPr>
            <a:buNone/>
          </a:pPr>
          <a:r>
            <a:rPr lang="el-GR" sz="1500">
              <a:latin typeface="Calibri" pitchFamily="34" charset="0"/>
              <a:ea typeface="+mn-ea"/>
              <a:cs typeface="+mn-cs"/>
            </a:rPr>
            <a:t>ερμηνευτές/</a:t>
          </a:r>
        </a:p>
        <a:p>
          <a:pPr>
            <a:buNone/>
          </a:pPr>
          <a:r>
            <a:rPr lang="el-GR" sz="1500">
              <a:latin typeface="Calibri" pitchFamily="34" charset="0"/>
              <a:ea typeface="+mn-ea"/>
              <a:cs typeface="+mn-cs"/>
            </a:rPr>
            <a:t>εκτελεστές</a:t>
          </a:r>
          <a:endParaRPr lang="en-US" sz="1500" dirty="0">
            <a:latin typeface="Calibri" pitchFamily="34" charset="0"/>
            <a:ea typeface="+mn-ea"/>
            <a:cs typeface="+mn-cs"/>
          </a:endParaRPr>
        </a:p>
      </dgm:t>
    </dgm:pt>
    <dgm:pt modelId="{12DF5DF1-4A25-4D59-BBB9-8D6616D03689}" type="parTrans" cxnId="{C9196F08-0948-49CA-BCE8-8BAC4C8A7223}">
      <dgm:prSet/>
      <dgm:spPr>
        <a:xfrm>
          <a:off x="603324" y="3065135"/>
          <a:ext cx="4721794" cy="531443"/>
        </a:xfrm>
        <a:custGeom>
          <a:avLst/>
          <a:gdLst/>
          <a:ahLst/>
          <a:cxnLst/>
          <a:rect l="0" t="0" r="0" b="0"/>
          <a:pathLst>
            <a:path>
              <a:moveTo>
                <a:pt x="4721794" y="0"/>
              </a:moveTo>
              <a:lnTo>
                <a:pt x="4721794" y="420117"/>
              </a:lnTo>
              <a:lnTo>
                <a:pt x="0" y="420117"/>
              </a:lnTo>
              <a:lnTo>
                <a:pt x="0" y="531443"/>
              </a:lnTo>
            </a:path>
          </a:pathLst>
        </a:custGeom>
      </dgm:spPr>
      <dgm:t>
        <a:bodyPr/>
        <a:lstStyle/>
        <a:p>
          <a:endParaRPr lang="en-US"/>
        </a:p>
      </dgm:t>
    </dgm:pt>
    <dgm:pt modelId="{5A403F2D-E3FA-45C8-B150-1A196BB05E87}" type="sibTrans" cxnId="{C9196F08-0948-49CA-BCE8-8BAC4C8A7223}">
      <dgm:prSet/>
      <dgm:spPr/>
      <dgm:t>
        <a:bodyPr/>
        <a:lstStyle/>
        <a:p>
          <a:endParaRPr lang="en-US"/>
        </a:p>
      </dgm:t>
    </dgm:pt>
    <dgm:pt modelId="{39E15FBC-BADD-40E0-8A71-DEF30E90C6AA}">
      <dgm:prSet custT="1"/>
      <dgm:spPr>
        <a:xfrm>
          <a:off x="1604756" y="3723426"/>
          <a:ext cx="1201717" cy="763090"/>
        </a:xfrm>
        <a:prstGeom prst="roundRect">
          <a:avLst>
            <a:gd name="adj" fmla="val 10000"/>
          </a:avLst>
        </a:prstGeom>
      </dgm:spPr>
      <dgm:t>
        <a:bodyPr/>
        <a:lstStyle/>
        <a:p>
          <a:pPr>
            <a:buNone/>
          </a:pPr>
          <a:r>
            <a:rPr lang="el-GR" sz="1400" dirty="0">
              <a:latin typeface="Calibri" pitchFamily="34" charset="0"/>
              <a:ea typeface="+mn-ea"/>
              <a:cs typeface="+mn-cs"/>
            </a:rPr>
            <a:t>Παραγωγοί οπτικοακουστικών έργων</a:t>
          </a:r>
          <a:endParaRPr lang="en-US" sz="1400" dirty="0">
            <a:latin typeface="Calibri" pitchFamily="34" charset="0"/>
            <a:ea typeface="+mn-ea"/>
            <a:cs typeface="+mn-cs"/>
          </a:endParaRPr>
        </a:p>
      </dgm:t>
    </dgm:pt>
    <dgm:pt modelId="{2ED13DB0-440E-4BF7-80A3-3DE5BDD16DCA}" type="parTrans" cxnId="{D8593F00-6CE6-4105-BF18-2D82A2CF4EEB}">
      <dgm:prSet/>
      <dgm:spPr>
        <a:xfrm>
          <a:off x="2072090" y="3065135"/>
          <a:ext cx="3253028" cy="531443"/>
        </a:xfrm>
        <a:custGeom>
          <a:avLst/>
          <a:gdLst/>
          <a:ahLst/>
          <a:cxnLst/>
          <a:rect l="0" t="0" r="0" b="0"/>
          <a:pathLst>
            <a:path>
              <a:moveTo>
                <a:pt x="3253028" y="0"/>
              </a:moveTo>
              <a:lnTo>
                <a:pt x="3253028" y="420117"/>
              </a:lnTo>
              <a:lnTo>
                <a:pt x="0" y="420117"/>
              </a:lnTo>
              <a:lnTo>
                <a:pt x="0" y="531443"/>
              </a:lnTo>
            </a:path>
          </a:pathLst>
        </a:custGeom>
      </dgm:spPr>
      <dgm:t>
        <a:bodyPr/>
        <a:lstStyle/>
        <a:p>
          <a:endParaRPr lang="en-US"/>
        </a:p>
      </dgm:t>
    </dgm:pt>
    <dgm:pt modelId="{AEF14111-1120-4175-A6FF-95A690E7FB25}" type="sibTrans" cxnId="{D8593F00-6CE6-4105-BF18-2D82A2CF4EEB}">
      <dgm:prSet/>
      <dgm:spPr/>
      <dgm:t>
        <a:bodyPr/>
        <a:lstStyle/>
        <a:p>
          <a:endParaRPr lang="en-US"/>
        </a:p>
      </dgm:t>
    </dgm:pt>
    <dgm:pt modelId="{FB650918-905A-47B2-BE77-73AA7E81CEB4}">
      <dgm:prSet custT="1"/>
      <dgm:spPr>
        <a:xfrm>
          <a:off x="3073522" y="3723426"/>
          <a:ext cx="1201717" cy="763090"/>
        </a:xfrm>
        <a:prstGeom prst="roundRect">
          <a:avLst>
            <a:gd name="adj" fmla="val 10000"/>
          </a:avLst>
        </a:prstGeom>
      </dgm:spPr>
      <dgm:t>
        <a:bodyPr/>
        <a:lstStyle/>
        <a:p>
          <a:pPr>
            <a:buNone/>
          </a:pPr>
          <a:r>
            <a:rPr lang="el-GR" sz="1200" dirty="0">
              <a:latin typeface="Calibri" pitchFamily="34" charset="0"/>
              <a:ea typeface="+mn-ea"/>
              <a:cs typeface="+mn-cs"/>
            </a:rPr>
            <a:t>Παραγωγοί φωνογραφημάτων</a:t>
          </a:r>
          <a:endParaRPr lang="en-US" sz="1200" dirty="0">
            <a:latin typeface="Calibri" pitchFamily="34" charset="0"/>
            <a:ea typeface="+mn-ea"/>
            <a:cs typeface="+mn-cs"/>
          </a:endParaRPr>
        </a:p>
      </dgm:t>
    </dgm:pt>
    <dgm:pt modelId="{8FBAD003-2430-4811-822C-7881809138F5}" type="parTrans" cxnId="{E3109D2F-5487-4006-8573-41186EBFE345}">
      <dgm:prSet/>
      <dgm:spPr>
        <a:xfrm>
          <a:off x="3540856" y="3065135"/>
          <a:ext cx="1784262" cy="531443"/>
        </a:xfrm>
        <a:custGeom>
          <a:avLst/>
          <a:gdLst/>
          <a:ahLst/>
          <a:cxnLst/>
          <a:rect l="0" t="0" r="0" b="0"/>
          <a:pathLst>
            <a:path>
              <a:moveTo>
                <a:pt x="1784262" y="0"/>
              </a:moveTo>
              <a:lnTo>
                <a:pt x="1784262" y="420117"/>
              </a:lnTo>
              <a:lnTo>
                <a:pt x="0" y="420117"/>
              </a:lnTo>
              <a:lnTo>
                <a:pt x="0" y="531443"/>
              </a:lnTo>
            </a:path>
          </a:pathLst>
        </a:custGeom>
      </dgm:spPr>
      <dgm:t>
        <a:bodyPr/>
        <a:lstStyle/>
        <a:p>
          <a:endParaRPr lang="en-US"/>
        </a:p>
      </dgm:t>
    </dgm:pt>
    <dgm:pt modelId="{B66ED048-4A46-4748-8077-C74639AE2FB5}" type="sibTrans" cxnId="{E3109D2F-5487-4006-8573-41186EBFE345}">
      <dgm:prSet/>
      <dgm:spPr/>
      <dgm:t>
        <a:bodyPr/>
        <a:lstStyle/>
        <a:p>
          <a:endParaRPr lang="en-US"/>
        </a:p>
      </dgm:t>
    </dgm:pt>
    <dgm:pt modelId="{EF3C082A-85FE-4891-9648-14F3A26546F0}">
      <dgm:prSet custT="1"/>
      <dgm:spPr>
        <a:xfrm>
          <a:off x="4542288" y="3723426"/>
          <a:ext cx="1201717" cy="763090"/>
        </a:xfrm>
        <a:prstGeom prst="roundRect">
          <a:avLst>
            <a:gd name="adj" fmla="val 10000"/>
          </a:avLst>
        </a:prstGeom>
      </dgm:spPr>
      <dgm:t>
        <a:bodyPr/>
        <a:lstStyle/>
        <a:p>
          <a:pPr>
            <a:buNone/>
          </a:pPr>
          <a:r>
            <a:rPr lang="el-GR" sz="1400" dirty="0">
              <a:latin typeface="Calibri" pitchFamily="34" charset="0"/>
              <a:ea typeface="+mn-ea"/>
              <a:cs typeface="+mn-cs"/>
            </a:rPr>
            <a:t>Ραδιοτηλεοπτικοί Οργανισμοί</a:t>
          </a:r>
          <a:endParaRPr lang="en-US" sz="1400" dirty="0">
            <a:latin typeface="Calibri" pitchFamily="34" charset="0"/>
            <a:ea typeface="+mn-ea"/>
            <a:cs typeface="+mn-cs"/>
          </a:endParaRPr>
        </a:p>
      </dgm:t>
    </dgm:pt>
    <dgm:pt modelId="{F8D58192-2C71-4D1B-8024-1CAFFF7F8201}" type="parTrans" cxnId="{912405F3-CE36-46D1-B194-5B884A56BF7A}">
      <dgm:prSet/>
      <dgm:spPr>
        <a:xfrm>
          <a:off x="5009622" y="3065135"/>
          <a:ext cx="315496" cy="531443"/>
        </a:xfrm>
        <a:custGeom>
          <a:avLst/>
          <a:gdLst/>
          <a:ahLst/>
          <a:cxnLst/>
          <a:rect l="0" t="0" r="0" b="0"/>
          <a:pathLst>
            <a:path>
              <a:moveTo>
                <a:pt x="315496" y="0"/>
              </a:moveTo>
              <a:lnTo>
                <a:pt x="315496" y="420117"/>
              </a:lnTo>
              <a:lnTo>
                <a:pt x="0" y="420117"/>
              </a:lnTo>
              <a:lnTo>
                <a:pt x="0" y="531443"/>
              </a:lnTo>
            </a:path>
          </a:pathLst>
        </a:custGeom>
      </dgm:spPr>
      <dgm:t>
        <a:bodyPr/>
        <a:lstStyle/>
        <a:p>
          <a:endParaRPr lang="en-US"/>
        </a:p>
      </dgm:t>
    </dgm:pt>
    <dgm:pt modelId="{4CD42142-6D4E-4563-B975-DC57EF9E8442}" type="sibTrans" cxnId="{912405F3-CE36-46D1-B194-5B884A56BF7A}">
      <dgm:prSet/>
      <dgm:spPr/>
      <dgm:t>
        <a:bodyPr/>
        <a:lstStyle/>
        <a:p>
          <a:endParaRPr lang="en-US"/>
        </a:p>
      </dgm:t>
    </dgm:pt>
    <dgm:pt modelId="{ACA7CB91-2339-4A3E-8024-9481E0A89449}">
      <dgm:prSet custT="1"/>
      <dgm:spPr>
        <a:xfrm>
          <a:off x="6011054" y="3723426"/>
          <a:ext cx="1201717" cy="763090"/>
        </a:xfrm>
        <a:prstGeom prst="roundRect">
          <a:avLst>
            <a:gd name="adj" fmla="val 10000"/>
          </a:avLst>
        </a:prstGeom>
      </dgm:spPr>
      <dgm:t>
        <a:bodyPr/>
        <a:lstStyle/>
        <a:p>
          <a:pPr>
            <a:buNone/>
          </a:pPr>
          <a:r>
            <a:rPr lang="el-GR" sz="1500">
              <a:latin typeface="Calibri" pitchFamily="34" charset="0"/>
              <a:ea typeface="+mn-ea"/>
              <a:cs typeface="+mn-cs"/>
            </a:rPr>
            <a:t>Εκδότες Εντύπων</a:t>
          </a:r>
          <a:endParaRPr lang="en-US" sz="1500" dirty="0">
            <a:latin typeface="Calibri" pitchFamily="34" charset="0"/>
            <a:ea typeface="+mn-ea"/>
            <a:cs typeface="+mn-cs"/>
          </a:endParaRPr>
        </a:p>
      </dgm:t>
    </dgm:pt>
    <dgm:pt modelId="{7CF6B91B-8135-4F30-8D47-4FC6E7E6DF06}" type="parTrans" cxnId="{97D118F5-0859-4E84-A178-BAA3C3B40898}">
      <dgm:prSet/>
      <dgm:spPr>
        <a:xfrm>
          <a:off x="5325119" y="3065135"/>
          <a:ext cx="1153269" cy="531443"/>
        </a:xfrm>
        <a:custGeom>
          <a:avLst/>
          <a:gdLst/>
          <a:ahLst/>
          <a:cxnLst/>
          <a:rect l="0" t="0" r="0" b="0"/>
          <a:pathLst>
            <a:path>
              <a:moveTo>
                <a:pt x="0" y="0"/>
              </a:moveTo>
              <a:lnTo>
                <a:pt x="0" y="420117"/>
              </a:lnTo>
              <a:lnTo>
                <a:pt x="1153269" y="420117"/>
              </a:lnTo>
              <a:lnTo>
                <a:pt x="1153269" y="531443"/>
              </a:lnTo>
            </a:path>
          </a:pathLst>
        </a:custGeom>
      </dgm:spPr>
      <dgm:t>
        <a:bodyPr/>
        <a:lstStyle/>
        <a:p>
          <a:endParaRPr lang="en-US"/>
        </a:p>
      </dgm:t>
    </dgm:pt>
    <dgm:pt modelId="{E6EE9194-F391-435B-87CF-02FA93A533DF}" type="sibTrans" cxnId="{97D118F5-0859-4E84-A178-BAA3C3B40898}">
      <dgm:prSet/>
      <dgm:spPr/>
      <dgm:t>
        <a:bodyPr/>
        <a:lstStyle/>
        <a:p>
          <a:endParaRPr lang="en-US"/>
        </a:p>
      </dgm:t>
    </dgm:pt>
    <dgm:pt modelId="{7BBF6B68-F304-42D0-86BD-16271699F8A2}" type="pres">
      <dgm:prSet presAssocID="{362EA4A6-94DA-410F-B37D-2A3EAE72D2AA}" presName="hierChild1" presStyleCnt="0">
        <dgm:presLayoutVars>
          <dgm:chPref val="1"/>
          <dgm:dir/>
          <dgm:animOne val="branch"/>
          <dgm:animLvl val="lvl"/>
          <dgm:resizeHandles/>
        </dgm:presLayoutVars>
      </dgm:prSet>
      <dgm:spPr/>
    </dgm:pt>
    <dgm:pt modelId="{5738D7BF-FF28-4C4E-996B-A9165CE7A6B3}" type="pres">
      <dgm:prSet presAssocID="{4E99157B-E536-44AC-BEDA-3AF4AD95AD30}" presName="hierRoot1" presStyleCnt="0"/>
      <dgm:spPr/>
    </dgm:pt>
    <dgm:pt modelId="{C65A880D-8AEA-410C-8605-8B40BE176256}" type="pres">
      <dgm:prSet presAssocID="{4E99157B-E536-44AC-BEDA-3AF4AD95AD30}" presName="composite" presStyleCnt="0"/>
      <dgm:spPr/>
    </dgm:pt>
    <dgm:pt modelId="{14CC3CA5-1567-44DE-97EE-C61851882802}" type="pres">
      <dgm:prSet presAssocID="{4E99157B-E536-44AC-BEDA-3AF4AD95AD30}" presName="background" presStyleLbl="node0" presStyleIdx="0" presStyleCnt="1"/>
      <dgm:spPr>
        <a:xfrm>
          <a:off x="2766078" y="714446"/>
          <a:ext cx="1201717" cy="763090"/>
        </a:xfrm>
        <a:prstGeom prst="roundRect">
          <a:avLst>
            <a:gd name="adj" fmla="val 10000"/>
          </a:avLst>
        </a:prstGeom>
      </dgm:spPr>
    </dgm:pt>
    <dgm:pt modelId="{A98233B7-C01C-4535-ABCE-2A00CE676E4B}" type="pres">
      <dgm:prSet presAssocID="{4E99157B-E536-44AC-BEDA-3AF4AD95AD30}" presName="text" presStyleLbl="fgAcc0" presStyleIdx="0" presStyleCnt="1" custLinFactNeighborX="55339" custLinFactNeighborY="-86091">
        <dgm:presLayoutVars>
          <dgm:chPref val="3"/>
        </dgm:presLayoutVars>
      </dgm:prSet>
      <dgm:spPr/>
    </dgm:pt>
    <dgm:pt modelId="{1A30B57F-8BC6-45B0-8C07-D7832AFCEBE3}" type="pres">
      <dgm:prSet presAssocID="{4E99157B-E536-44AC-BEDA-3AF4AD95AD30}" presName="hierChild2" presStyleCnt="0"/>
      <dgm:spPr/>
    </dgm:pt>
    <dgm:pt modelId="{A5219EF2-91F8-4475-9156-36F136DD94F2}" type="pres">
      <dgm:prSet presAssocID="{F5709D0C-1479-4564-A550-935CF925B3FA}" presName="Name10" presStyleLbl="parChTrans1D2" presStyleIdx="0" presStyleCnt="2"/>
      <dgm:spPr/>
    </dgm:pt>
    <dgm:pt modelId="{1E440BF3-5421-4EE2-B74F-4957915F842E}" type="pres">
      <dgm:prSet presAssocID="{6058DD6B-C72E-4CB2-B308-519D2DD517A8}" presName="hierRoot2" presStyleCnt="0"/>
      <dgm:spPr/>
    </dgm:pt>
    <dgm:pt modelId="{1B538BC1-62ED-4EE4-B9E1-F2FC32311057}" type="pres">
      <dgm:prSet presAssocID="{6058DD6B-C72E-4CB2-B308-519D2DD517A8}" presName="composite2" presStyleCnt="0"/>
      <dgm:spPr/>
    </dgm:pt>
    <dgm:pt modelId="{2086E921-BC32-43F6-961D-768A96B2F89D}" type="pres">
      <dgm:prSet presAssocID="{6058DD6B-C72E-4CB2-B308-519D2DD517A8}" presName="background2" presStyleLbl="node2" presStyleIdx="0" presStyleCnt="2"/>
      <dgm:spPr>
        <a:xfrm>
          <a:off x="723727" y="2302044"/>
          <a:ext cx="1410828" cy="763090"/>
        </a:xfrm>
        <a:prstGeom prst="roundRect">
          <a:avLst>
            <a:gd name="adj" fmla="val 10000"/>
          </a:avLst>
        </a:prstGeom>
      </dgm:spPr>
    </dgm:pt>
    <dgm:pt modelId="{DE5EA91A-BA0B-43C9-8DEB-BC72A6CC1425}" type="pres">
      <dgm:prSet presAssocID="{6058DD6B-C72E-4CB2-B308-519D2DD517A8}" presName="text2" presStyleLbl="fgAcc2" presStyleIdx="0" presStyleCnt="2" custScaleX="117401" custScaleY="100000" custLinFactNeighborX="-44802" custLinFactNeighborY="-23843">
        <dgm:presLayoutVars>
          <dgm:chPref val="3"/>
        </dgm:presLayoutVars>
      </dgm:prSet>
      <dgm:spPr/>
    </dgm:pt>
    <dgm:pt modelId="{DA8D29A4-C602-4F28-A8BE-FA18EE93DD6D}" type="pres">
      <dgm:prSet presAssocID="{6058DD6B-C72E-4CB2-B308-519D2DD517A8}" presName="hierChild3" presStyleCnt="0"/>
      <dgm:spPr/>
    </dgm:pt>
    <dgm:pt modelId="{383B4930-A5A5-417C-9114-6FE720913418}" type="pres">
      <dgm:prSet presAssocID="{F89501E1-8513-4EB5-A437-0CD6A86FF286}" presName="Name10" presStyleLbl="parChTrans1D2" presStyleIdx="1" presStyleCnt="2"/>
      <dgm:spPr/>
    </dgm:pt>
    <dgm:pt modelId="{5439D39B-F904-4EC8-93A2-D6E42593C255}" type="pres">
      <dgm:prSet presAssocID="{F18DA183-2AAC-46B3-AF81-27B64CC4BD61}" presName="hierRoot2" presStyleCnt="0"/>
      <dgm:spPr/>
    </dgm:pt>
    <dgm:pt modelId="{907A772D-CB6C-466D-A846-9CE379603261}" type="pres">
      <dgm:prSet presAssocID="{F18DA183-2AAC-46B3-AF81-27B64CC4BD61}" presName="composite2" presStyleCnt="0"/>
      <dgm:spPr/>
    </dgm:pt>
    <dgm:pt modelId="{CE6A6EBA-A6F8-4B89-8EBA-22C083C404A9}" type="pres">
      <dgm:prSet presAssocID="{F18DA183-2AAC-46B3-AF81-27B64CC4BD61}" presName="background2" presStyleLbl="node2" presStyleIdx="1" presStyleCnt="2"/>
      <dgm:spPr>
        <a:xfrm>
          <a:off x="4724260" y="2302044"/>
          <a:ext cx="1201717" cy="763090"/>
        </a:xfrm>
        <a:prstGeom prst="roundRect">
          <a:avLst>
            <a:gd name="adj" fmla="val 10000"/>
          </a:avLst>
        </a:prstGeom>
      </dgm:spPr>
    </dgm:pt>
    <dgm:pt modelId="{9846D86D-C402-4736-9F95-05B94CF37212}" type="pres">
      <dgm:prSet presAssocID="{F18DA183-2AAC-46B3-AF81-27B64CC4BD61}" presName="text2" presStyleLbl="fgAcc2" presStyleIdx="1" presStyleCnt="2" custLinFactX="48476" custLinFactNeighborX="100000" custLinFactNeighborY="-23843">
        <dgm:presLayoutVars>
          <dgm:chPref val="3"/>
        </dgm:presLayoutVars>
      </dgm:prSet>
      <dgm:spPr/>
    </dgm:pt>
    <dgm:pt modelId="{49044BA3-BE00-4D28-B8E0-7DBD4A11587E}" type="pres">
      <dgm:prSet presAssocID="{F18DA183-2AAC-46B3-AF81-27B64CC4BD61}" presName="hierChild3" presStyleCnt="0"/>
      <dgm:spPr/>
    </dgm:pt>
    <dgm:pt modelId="{4D8A6A77-6B45-4102-9D45-396DF8A5ED0C}" type="pres">
      <dgm:prSet presAssocID="{12DF5DF1-4A25-4D59-BBB9-8D6616D03689}" presName="Name17" presStyleLbl="parChTrans1D3" presStyleIdx="0" presStyleCnt="5"/>
      <dgm:spPr/>
    </dgm:pt>
    <dgm:pt modelId="{250667B3-F688-4395-9B4B-BA8D502FB644}" type="pres">
      <dgm:prSet presAssocID="{93E220A9-6A3C-4CA7-9DD7-31E7ABB3048B}" presName="hierRoot3" presStyleCnt="0"/>
      <dgm:spPr/>
    </dgm:pt>
    <dgm:pt modelId="{6F25D3C7-C739-446B-BDD4-19A9362B347E}" type="pres">
      <dgm:prSet presAssocID="{93E220A9-6A3C-4CA7-9DD7-31E7ABB3048B}" presName="composite3" presStyleCnt="0"/>
      <dgm:spPr/>
    </dgm:pt>
    <dgm:pt modelId="{1F90ECAC-9F99-4D87-BE99-486D4B89A58A}" type="pres">
      <dgm:prSet presAssocID="{93E220A9-6A3C-4CA7-9DD7-31E7ABB3048B}" presName="background3" presStyleLbl="node3" presStyleIdx="0" presStyleCnt="5"/>
      <dgm:spPr>
        <a:xfrm>
          <a:off x="2466" y="3596578"/>
          <a:ext cx="1201717" cy="763090"/>
        </a:xfrm>
        <a:prstGeom prst="roundRect">
          <a:avLst>
            <a:gd name="adj" fmla="val 10000"/>
          </a:avLst>
        </a:prstGeom>
      </dgm:spPr>
    </dgm:pt>
    <dgm:pt modelId="{5C161396-4905-4349-997E-7043031C1FE4}" type="pres">
      <dgm:prSet presAssocID="{93E220A9-6A3C-4CA7-9DD7-31E7ABB3048B}" presName="text3" presStyleLbl="fgAcc3" presStyleIdx="0" presStyleCnt="5">
        <dgm:presLayoutVars>
          <dgm:chPref val="3"/>
        </dgm:presLayoutVars>
      </dgm:prSet>
      <dgm:spPr/>
    </dgm:pt>
    <dgm:pt modelId="{C6188B28-5B80-45DB-8A1B-AC9E42E52127}" type="pres">
      <dgm:prSet presAssocID="{93E220A9-6A3C-4CA7-9DD7-31E7ABB3048B}" presName="hierChild4" presStyleCnt="0"/>
      <dgm:spPr/>
    </dgm:pt>
    <dgm:pt modelId="{33579E79-1852-497F-99BC-ED85D15AB78A}" type="pres">
      <dgm:prSet presAssocID="{2ED13DB0-440E-4BF7-80A3-3DE5BDD16DCA}" presName="Name17" presStyleLbl="parChTrans1D3" presStyleIdx="1" presStyleCnt="5"/>
      <dgm:spPr/>
    </dgm:pt>
    <dgm:pt modelId="{9E826B98-6E5F-4176-97AF-EE827806C2CB}" type="pres">
      <dgm:prSet presAssocID="{39E15FBC-BADD-40E0-8A71-DEF30E90C6AA}" presName="hierRoot3" presStyleCnt="0"/>
      <dgm:spPr/>
    </dgm:pt>
    <dgm:pt modelId="{1851E5FA-D961-430C-BFA1-28011CF0F50C}" type="pres">
      <dgm:prSet presAssocID="{39E15FBC-BADD-40E0-8A71-DEF30E90C6AA}" presName="composite3" presStyleCnt="0"/>
      <dgm:spPr/>
    </dgm:pt>
    <dgm:pt modelId="{25354128-BE11-4E78-85DC-CC5231882CD3}" type="pres">
      <dgm:prSet presAssocID="{39E15FBC-BADD-40E0-8A71-DEF30E90C6AA}" presName="background3" presStyleLbl="node3" presStyleIdx="1" presStyleCnt="5"/>
      <dgm:spPr>
        <a:xfrm>
          <a:off x="1471232" y="3596578"/>
          <a:ext cx="1201717" cy="763090"/>
        </a:xfrm>
        <a:prstGeom prst="roundRect">
          <a:avLst>
            <a:gd name="adj" fmla="val 10000"/>
          </a:avLst>
        </a:prstGeom>
      </dgm:spPr>
    </dgm:pt>
    <dgm:pt modelId="{1E76EB96-1288-4EFE-AF5E-BF772661A37F}" type="pres">
      <dgm:prSet presAssocID="{39E15FBC-BADD-40E0-8A71-DEF30E90C6AA}" presName="text3" presStyleLbl="fgAcc3" presStyleIdx="1" presStyleCnt="5" custLinFactNeighborX="-3753" custLinFactNeighborY="3048">
        <dgm:presLayoutVars>
          <dgm:chPref val="3"/>
        </dgm:presLayoutVars>
      </dgm:prSet>
      <dgm:spPr/>
    </dgm:pt>
    <dgm:pt modelId="{5249F467-D01B-4392-BDB6-48672ACF45A5}" type="pres">
      <dgm:prSet presAssocID="{39E15FBC-BADD-40E0-8A71-DEF30E90C6AA}" presName="hierChild4" presStyleCnt="0"/>
      <dgm:spPr/>
    </dgm:pt>
    <dgm:pt modelId="{C4595939-8BC0-4602-9288-E990BA31012C}" type="pres">
      <dgm:prSet presAssocID="{8FBAD003-2430-4811-822C-7881809138F5}" presName="Name17" presStyleLbl="parChTrans1D3" presStyleIdx="2" presStyleCnt="5"/>
      <dgm:spPr/>
    </dgm:pt>
    <dgm:pt modelId="{B17CF1B9-564E-4C32-BA25-1ECB71B92B28}" type="pres">
      <dgm:prSet presAssocID="{FB650918-905A-47B2-BE77-73AA7E81CEB4}" presName="hierRoot3" presStyleCnt="0"/>
      <dgm:spPr/>
    </dgm:pt>
    <dgm:pt modelId="{00EFA992-7F4A-46B8-BE98-0ED504977D73}" type="pres">
      <dgm:prSet presAssocID="{FB650918-905A-47B2-BE77-73AA7E81CEB4}" presName="composite3" presStyleCnt="0"/>
      <dgm:spPr/>
    </dgm:pt>
    <dgm:pt modelId="{5CE041B1-830B-4658-8A78-204DB0177BD8}" type="pres">
      <dgm:prSet presAssocID="{FB650918-905A-47B2-BE77-73AA7E81CEB4}" presName="background3" presStyleLbl="node3" presStyleIdx="2" presStyleCnt="5"/>
      <dgm:spPr>
        <a:xfrm>
          <a:off x="2939998" y="3596578"/>
          <a:ext cx="1201717" cy="763090"/>
        </a:xfrm>
        <a:prstGeom prst="roundRect">
          <a:avLst>
            <a:gd name="adj" fmla="val 10000"/>
          </a:avLst>
        </a:prstGeom>
      </dgm:spPr>
    </dgm:pt>
    <dgm:pt modelId="{BDE1B84F-5BA2-4876-A760-E006C09F4779}" type="pres">
      <dgm:prSet presAssocID="{FB650918-905A-47B2-BE77-73AA7E81CEB4}" presName="text3" presStyleLbl="fgAcc3" presStyleIdx="2" presStyleCnt="5" custLinFactNeighborX="880" custLinFactNeighborY="3048">
        <dgm:presLayoutVars>
          <dgm:chPref val="3"/>
        </dgm:presLayoutVars>
      </dgm:prSet>
      <dgm:spPr/>
    </dgm:pt>
    <dgm:pt modelId="{4839B37B-19E5-40AE-95E3-F23D08BC3DDE}" type="pres">
      <dgm:prSet presAssocID="{FB650918-905A-47B2-BE77-73AA7E81CEB4}" presName="hierChild4" presStyleCnt="0"/>
      <dgm:spPr/>
    </dgm:pt>
    <dgm:pt modelId="{8BBB9D21-EB1A-42DA-BCB0-00A555C766DA}" type="pres">
      <dgm:prSet presAssocID="{F8D58192-2C71-4D1B-8024-1CAFFF7F8201}" presName="Name17" presStyleLbl="parChTrans1D3" presStyleIdx="3" presStyleCnt="5"/>
      <dgm:spPr/>
    </dgm:pt>
    <dgm:pt modelId="{94FF13CA-3661-49C6-B956-B3F51AE7A1EB}" type="pres">
      <dgm:prSet presAssocID="{EF3C082A-85FE-4891-9648-14F3A26546F0}" presName="hierRoot3" presStyleCnt="0"/>
      <dgm:spPr/>
    </dgm:pt>
    <dgm:pt modelId="{FC444CAD-E6D4-4867-9A3A-1C2D099BA080}" type="pres">
      <dgm:prSet presAssocID="{EF3C082A-85FE-4891-9648-14F3A26546F0}" presName="composite3" presStyleCnt="0"/>
      <dgm:spPr/>
    </dgm:pt>
    <dgm:pt modelId="{55637A8B-2F34-4C28-BEA3-A44E1D0427A2}" type="pres">
      <dgm:prSet presAssocID="{EF3C082A-85FE-4891-9648-14F3A26546F0}" presName="background3" presStyleLbl="node3" presStyleIdx="3" presStyleCnt="5"/>
      <dgm:spPr>
        <a:xfrm>
          <a:off x="4408764" y="3596578"/>
          <a:ext cx="1201717" cy="763090"/>
        </a:xfrm>
        <a:prstGeom prst="roundRect">
          <a:avLst>
            <a:gd name="adj" fmla="val 10000"/>
          </a:avLst>
        </a:prstGeom>
      </dgm:spPr>
    </dgm:pt>
    <dgm:pt modelId="{A94D70B7-0BDF-49C6-9875-784B3C6032EE}" type="pres">
      <dgm:prSet presAssocID="{EF3C082A-85FE-4891-9648-14F3A26546F0}" presName="text3" presStyleLbl="fgAcc3" presStyleIdx="3" presStyleCnt="5">
        <dgm:presLayoutVars>
          <dgm:chPref val="3"/>
        </dgm:presLayoutVars>
      </dgm:prSet>
      <dgm:spPr/>
    </dgm:pt>
    <dgm:pt modelId="{1434E3B6-2243-4032-92D5-5BC4B65F72B4}" type="pres">
      <dgm:prSet presAssocID="{EF3C082A-85FE-4891-9648-14F3A26546F0}" presName="hierChild4" presStyleCnt="0"/>
      <dgm:spPr/>
    </dgm:pt>
    <dgm:pt modelId="{FE80855B-CC7A-4AFC-87FF-BFC61BA1519A}" type="pres">
      <dgm:prSet presAssocID="{7CF6B91B-8135-4F30-8D47-4FC6E7E6DF06}" presName="Name17" presStyleLbl="parChTrans1D3" presStyleIdx="4" presStyleCnt="5"/>
      <dgm:spPr/>
    </dgm:pt>
    <dgm:pt modelId="{E15DBBB7-A2A1-4A6A-8B41-7C3685FC2625}" type="pres">
      <dgm:prSet presAssocID="{ACA7CB91-2339-4A3E-8024-9481E0A89449}" presName="hierRoot3" presStyleCnt="0"/>
      <dgm:spPr/>
    </dgm:pt>
    <dgm:pt modelId="{B1BDB289-5C95-46B6-A75E-3ADB17B7435F}" type="pres">
      <dgm:prSet presAssocID="{ACA7CB91-2339-4A3E-8024-9481E0A89449}" presName="composite3" presStyleCnt="0"/>
      <dgm:spPr/>
    </dgm:pt>
    <dgm:pt modelId="{BF594FB1-736B-4134-B4BA-9D9574709E40}" type="pres">
      <dgm:prSet presAssocID="{ACA7CB91-2339-4A3E-8024-9481E0A89449}" presName="background3" presStyleLbl="node3" presStyleIdx="4" presStyleCnt="5"/>
      <dgm:spPr>
        <a:xfrm>
          <a:off x="5877530" y="3596578"/>
          <a:ext cx="1201717" cy="763090"/>
        </a:xfrm>
        <a:prstGeom prst="roundRect">
          <a:avLst>
            <a:gd name="adj" fmla="val 10000"/>
          </a:avLst>
        </a:prstGeom>
      </dgm:spPr>
    </dgm:pt>
    <dgm:pt modelId="{58288ED9-00EE-4202-988E-ED038F1E5932}" type="pres">
      <dgm:prSet presAssocID="{ACA7CB91-2339-4A3E-8024-9481E0A89449}" presName="text3" presStyleLbl="fgAcc3" presStyleIdx="4" presStyleCnt="5">
        <dgm:presLayoutVars>
          <dgm:chPref val="3"/>
        </dgm:presLayoutVars>
      </dgm:prSet>
      <dgm:spPr/>
    </dgm:pt>
    <dgm:pt modelId="{F3FF8E82-DF37-48E1-BB6B-A702AF629F4C}" type="pres">
      <dgm:prSet presAssocID="{ACA7CB91-2339-4A3E-8024-9481E0A89449}" presName="hierChild4" presStyleCnt="0"/>
      <dgm:spPr/>
    </dgm:pt>
  </dgm:ptLst>
  <dgm:cxnLst>
    <dgm:cxn modelId="{9C190700-EBEB-4CE2-BE32-C2E30612A563}" srcId="{362EA4A6-94DA-410F-B37D-2A3EAE72D2AA}" destId="{4E99157B-E536-44AC-BEDA-3AF4AD95AD30}" srcOrd="0" destOrd="0" parTransId="{960D2293-1163-45D7-A849-6E7B144CE443}" sibTransId="{357FF405-AD45-43DA-9529-3186CB383738}"/>
    <dgm:cxn modelId="{D8593F00-6CE6-4105-BF18-2D82A2CF4EEB}" srcId="{F18DA183-2AAC-46B3-AF81-27B64CC4BD61}" destId="{39E15FBC-BADD-40E0-8A71-DEF30E90C6AA}" srcOrd="1" destOrd="0" parTransId="{2ED13DB0-440E-4BF7-80A3-3DE5BDD16DCA}" sibTransId="{AEF14111-1120-4175-A6FF-95A690E7FB25}"/>
    <dgm:cxn modelId="{97B03F01-07C4-4822-9116-B8D5CE927041}" type="presOf" srcId="{F18DA183-2AAC-46B3-AF81-27B64CC4BD61}" destId="{9846D86D-C402-4736-9F95-05B94CF37212}" srcOrd="0" destOrd="0" presId="urn:microsoft.com/office/officeart/2005/8/layout/hierarchy1"/>
    <dgm:cxn modelId="{C9196F08-0948-49CA-BCE8-8BAC4C8A7223}" srcId="{F18DA183-2AAC-46B3-AF81-27B64CC4BD61}" destId="{93E220A9-6A3C-4CA7-9DD7-31E7ABB3048B}" srcOrd="0" destOrd="0" parTransId="{12DF5DF1-4A25-4D59-BBB9-8D6616D03689}" sibTransId="{5A403F2D-E3FA-45C8-B150-1A196BB05E87}"/>
    <dgm:cxn modelId="{58CBD729-BF7E-4810-9912-0DE297AE050D}" type="presOf" srcId="{2ED13DB0-440E-4BF7-80A3-3DE5BDD16DCA}" destId="{33579E79-1852-497F-99BC-ED85D15AB78A}" srcOrd="0" destOrd="0" presId="urn:microsoft.com/office/officeart/2005/8/layout/hierarchy1"/>
    <dgm:cxn modelId="{E3109D2F-5487-4006-8573-41186EBFE345}" srcId="{F18DA183-2AAC-46B3-AF81-27B64CC4BD61}" destId="{FB650918-905A-47B2-BE77-73AA7E81CEB4}" srcOrd="2" destOrd="0" parTransId="{8FBAD003-2430-4811-822C-7881809138F5}" sibTransId="{B66ED048-4A46-4748-8077-C74639AE2FB5}"/>
    <dgm:cxn modelId="{8C8E3536-B690-409B-B168-3BBDBB8A240A}" srcId="{4E99157B-E536-44AC-BEDA-3AF4AD95AD30}" destId="{6058DD6B-C72E-4CB2-B308-519D2DD517A8}" srcOrd="0" destOrd="0" parTransId="{F5709D0C-1479-4564-A550-935CF925B3FA}" sibTransId="{278D3FA3-C146-4295-B622-67EA940A460C}"/>
    <dgm:cxn modelId="{BDB0683D-F7A9-478D-A884-FB65F457BC87}" srcId="{4E99157B-E536-44AC-BEDA-3AF4AD95AD30}" destId="{F18DA183-2AAC-46B3-AF81-27B64CC4BD61}" srcOrd="1" destOrd="0" parTransId="{F89501E1-8513-4EB5-A437-0CD6A86FF286}" sibTransId="{E4888FED-B0B5-4F4F-BD84-2259A6114AE9}"/>
    <dgm:cxn modelId="{F9553E3F-7D65-4E5A-ABB1-1667EC48DF17}" type="presOf" srcId="{93E220A9-6A3C-4CA7-9DD7-31E7ABB3048B}" destId="{5C161396-4905-4349-997E-7043031C1FE4}" srcOrd="0" destOrd="0" presId="urn:microsoft.com/office/officeart/2005/8/layout/hierarchy1"/>
    <dgm:cxn modelId="{7F489E43-6B67-4E6E-8C69-6F29471A11CC}" type="presOf" srcId="{F8D58192-2C71-4D1B-8024-1CAFFF7F8201}" destId="{8BBB9D21-EB1A-42DA-BCB0-00A555C766DA}" srcOrd="0" destOrd="0" presId="urn:microsoft.com/office/officeart/2005/8/layout/hierarchy1"/>
    <dgm:cxn modelId="{8E1C6E82-B831-4ECD-8F98-303A7DE87CE2}" type="presOf" srcId="{6058DD6B-C72E-4CB2-B308-519D2DD517A8}" destId="{DE5EA91A-BA0B-43C9-8DEB-BC72A6CC1425}" srcOrd="0" destOrd="0" presId="urn:microsoft.com/office/officeart/2005/8/layout/hierarchy1"/>
    <dgm:cxn modelId="{846CDC8D-C525-4E8A-934A-8FE67FB48665}" type="presOf" srcId="{39E15FBC-BADD-40E0-8A71-DEF30E90C6AA}" destId="{1E76EB96-1288-4EFE-AF5E-BF772661A37F}" srcOrd="0" destOrd="0" presId="urn:microsoft.com/office/officeart/2005/8/layout/hierarchy1"/>
    <dgm:cxn modelId="{8FC3699F-8666-461B-86CC-F494BADD1764}" type="presOf" srcId="{7CF6B91B-8135-4F30-8D47-4FC6E7E6DF06}" destId="{FE80855B-CC7A-4AFC-87FF-BFC61BA1519A}" srcOrd="0" destOrd="0" presId="urn:microsoft.com/office/officeart/2005/8/layout/hierarchy1"/>
    <dgm:cxn modelId="{D21914BE-A2AA-4A1E-A701-00C54F3B015B}" type="presOf" srcId="{362EA4A6-94DA-410F-B37D-2A3EAE72D2AA}" destId="{7BBF6B68-F304-42D0-86BD-16271699F8A2}" srcOrd="0" destOrd="0" presId="urn:microsoft.com/office/officeart/2005/8/layout/hierarchy1"/>
    <dgm:cxn modelId="{24861FC0-B810-40E8-B8DF-4326A2A0367F}" type="presOf" srcId="{FB650918-905A-47B2-BE77-73AA7E81CEB4}" destId="{BDE1B84F-5BA2-4876-A760-E006C09F4779}" srcOrd="0" destOrd="0" presId="urn:microsoft.com/office/officeart/2005/8/layout/hierarchy1"/>
    <dgm:cxn modelId="{4C4FE5C9-B7BC-4B21-AF6B-5956BD2E0494}" type="presOf" srcId="{8FBAD003-2430-4811-822C-7881809138F5}" destId="{C4595939-8BC0-4602-9288-E990BA31012C}" srcOrd="0" destOrd="0" presId="urn:microsoft.com/office/officeart/2005/8/layout/hierarchy1"/>
    <dgm:cxn modelId="{0169F9D0-11D6-47B5-88AD-A9D5D4F1F6E0}" type="presOf" srcId="{ACA7CB91-2339-4A3E-8024-9481E0A89449}" destId="{58288ED9-00EE-4202-988E-ED038F1E5932}" srcOrd="0" destOrd="0" presId="urn:microsoft.com/office/officeart/2005/8/layout/hierarchy1"/>
    <dgm:cxn modelId="{E0EDDFDF-9067-4F58-BB23-0C2F96C8F238}" type="presOf" srcId="{EF3C082A-85FE-4891-9648-14F3A26546F0}" destId="{A94D70B7-0BDF-49C6-9875-784B3C6032EE}" srcOrd="0" destOrd="0" presId="urn:microsoft.com/office/officeart/2005/8/layout/hierarchy1"/>
    <dgm:cxn modelId="{4D637EE7-DA6A-445C-959C-BF89789CECFA}" type="presOf" srcId="{4E99157B-E536-44AC-BEDA-3AF4AD95AD30}" destId="{A98233B7-C01C-4535-ABCE-2A00CE676E4B}" srcOrd="0" destOrd="0" presId="urn:microsoft.com/office/officeart/2005/8/layout/hierarchy1"/>
    <dgm:cxn modelId="{B60D3CE9-35BE-43F7-9DD1-73596CF6D1C2}" type="presOf" srcId="{F5709D0C-1479-4564-A550-935CF925B3FA}" destId="{A5219EF2-91F8-4475-9156-36F136DD94F2}" srcOrd="0" destOrd="0" presId="urn:microsoft.com/office/officeart/2005/8/layout/hierarchy1"/>
    <dgm:cxn modelId="{912405F3-CE36-46D1-B194-5B884A56BF7A}" srcId="{F18DA183-2AAC-46B3-AF81-27B64CC4BD61}" destId="{EF3C082A-85FE-4891-9648-14F3A26546F0}" srcOrd="3" destOrd="0" parTransId="{F8D58192-2C71-4D1B-8024-1CAFFF7F8201}" sibTransId="{4CD42142-6D4E-4563-B975-DC57EF9E8442}"/>
    <dgm:cxn modelId="{97D118F5-0859-4E84-A178-BAA3C3B40898}" srcId="{F18DA183-2AAC-46B3-AF81-27B64CC4BD61}" destId="{ACA7CB91-2339-4A3E-8024-9481E0A89449}" srcOrd="4" destOrd="0" parTransId="{7CF6B91B-8135-4F30-8D47-4FC6E7E6DF06}" sibTransId="{E6EE9194-F391-435B-87CF-02FA93A533DF}"/>
    <dgm:cxn modelId="{499543FC-333E-4115-91AD-51AC078F86D8}" type="presOf" srcId="{F89501E1-8513-4EB5-A437-0CD6A86FF286}" destId="{383B4930-A5A5-417C-9114-6FE720913418}" srcOrd="0" destOrd="0" presId="urn:microsoft.com/office/officeart/2005/8/layout/hierarchy1"/>
    <dgm:cxn modelId="{FCEA74FF-5616-4B57-A2A0-789B20D9CDB0}" type="presOf" srcId="{12DF5DF1-4A25-4D59-BBB9-8D6616D03689}" destId="{4D8A6A77-6B45-4102-9D45-396DF8A5ED0C}" srcOrd="0" destOrd="0" presId="urn:microsoft.com/office/officeart/2005/8/layout/hierarchy1"/>
    <dgm:cxn modelId="{B3B7986B-9B5B-4F1B-85AE-DAAAFB518EB3}" type="presParOf" srcId="{7BBF6B68-F304-42D0-86BD-16271699F8A2}" destId="{5738D7BF-FF28-4C4E-996B-A9165CE7A6B3}" srcOrd="0" destOrd="0" presId="urn:microsoft.com/office/officeart/2005/8/layout/hierarchy1"/>
    <dgm:cxn modelId="{660E1B42-BB17-4A7C-BC79-30B2F790A93E}" type="presParOf" srcId="{5738D7BF-FF28-4C4E-996B-A9165CE7A6B3}" destId="{C65A880D-8AEA-410C-8605-8B40BE176256}" srcOrd="0" destOrd="0" presId="urn:microsoft.com/office/officeart/2005/8/layout/hierarchy1"/>
    <dgm:cxn modelId="{77F8F135-5FDE-4A71-A656-A0581D4CE531}" type="presParOf" srcId="{C65A880D-8AEA-410C-8605-8B40BE176256}" destId="{14CC3CA5-1567-44DE-97EE-C61851882802}" srcOrd="0" destOrd="0" presId="urn:microsoft.com/office/officeart/2005/8/layout/hierarchy1"/>
    <dgm:cxn modelId="{BCD4DDBD-7251-4976-BB92-57820A20CB91}" type="presParOf" srcId="{C65A880D-8AEA-410C-8605-8B40BE176256}" destId="{A98233B7-C01C-4535-ABCE-2A00CE676E4B}" srcOrd="1" destOrd="0" presId="urn:microsoft.com/office/officeart/2005/8/layout/hierarchy1"/>
    <dgm:cxn modelId="{8CCDE1B5-67F7-4BE5-A5E8-B12D96412710}" type="presParOf" srcId="{5738D7BF-FF28-4C4E-996B-A9165CE7A6B3}" destId="{1A30B57F-8BC6-45B0-8C07-D7832AFCEBE3}" srcOrd="1" destOrd="0" presId="urn:microsoft.com/office/officeart/2005/8/layout/hierarchy1"/>
    <dgm:cxn modelId="{9633A5CB-0C54-46B5-AFC3-AB497868B3A1}" type="presParOf" srcId="{1A30B57F-8BC6-45B0-8C07-D7832AFCEBE3}" destId="{A5219EF2-91F8-4475-9156-36F136DD94F2}" srcOrd="0" destOrd="0" presId="urn:microsoft.com/office/officeart/2005/8/layout/hierarchy1"/>
    <dgm:cxn modelId="{B42B3FB5-64E8-4AEE-BCA4-D31AB384EA01}" type="presParOf" srcId="{1A30B57F-8BC6-45B0-8C07-D7832AFCEBE3}" destId="{1E440BF3-5421-4EE2-B74F-4957915F842E}" srcOrd="1" destOrd="0" presId="urn:microsoft.com/office/officeart/2005/8/layout/hierarchy1"/>
    <dgm:cxn modelId="{1286F4DA-DFED-4C18-BABD-0EB8ED4D4CCD}" type="presParOf" srcId="{1E440BF3-5421-4EE2-B74F-4957915F842E}" destId="{1B538BC1-62ED-4EE4-B9E1-F2FC32311057}" srcOrd="0" destOrd="0" presId="urn:microsoft.com/office/officeart/2005/8/layout/hierarchy1"/>
    <dgm:cxn modelId="{BA588255-084A-44EB-AF11-732D23C21E5F}" type="presParOf" srcId="{1B538BC1-62ED-4EE4-B9E1-F2FC32311057}" destId="{2086E921-BC32-43F6-961D-768A96B2F89D}" srcOrd="0" destOrd="0" presId="urn:microsoft.com/office/officeart/2005/8/layout/hierarchy1"/>
    <dgm:cxn modelId="{6A4E9EDC-19DC-4EF8-A1FE-DE81922FC6F1}" type="presParOf" srcId="{1B538BC1-62ED-4EE4-B9E1-F2FC32311057}" destId="{DE5EA91A-BA0B-43C9-8DEB-BC72A6CC1425}" srcOrd="1" destOrd="0" presId="urn:microsoft.com/office/officeart/2005/8/layout/hierarchy1"/>
    <dgm:cxn modelId="{E19CEFA3-22B5-4A68-B369-34B5A3138FBF}" type="presParOf" srcId="{1E440BF3-5421-4EE2-B74F-4957915F842E}" destId="{DA8D29A4-C602-4F28-A8BE-FA18EE93DD6D}" srcOrd="1" destOrd="0" presId="urn:microsoft.com/office/officeart/2005/8/layout/hierarchy1"/>
    <dgm:cxn modelId="{FA55C1A5-3A60-456A-B92B-EC74176CC2FD}" type="presParOf" srcId="{1A30B57F-8BC6-45B0-8C07-D7832AFCEBE3}" destId="{383B4930-A5A5-417C-9114-6FE720913418}" srcOrd="2" destOrd="0" presId="urn:microsoft.com/office/officeart/2005/8/layout/hierarchy1"/>
    <dgm:cxn modelId="{BACF5023-4E5D-4EF9-8E3B-46C0FE7A7F3B}" type="presParOf" srcId="{1A30B57F-8BC6-45B0-8C07-D7832AFCEBE3}" destId="{5439D39B-F904-4EC8-93A2-D6E42593C255}" srcOrd="3" destOrd="0" presId="urn:microsoft.com/office/officeart/2005/8/layout/hierarchy1"/>
    <dgm:cxn modelId="{EA53F86E-73E4-4CF6-B379-FBD9F020A4CE}" type="presParOf" srcId="{5439D39B-F904-4EC8-93A2-D6E42593C255}" destId="{907A772D-CB6C-466D-A846-9CE379603261}" srcOrd="0" destOrd="0" presId="urn:microsoft.com/office/officeart/2005/8/layout/hierarchy1"/>
    <dgm:cxn modelId="{7919391A-A27D-4A56-AF83-BF1252F823E0}" type="presParOf" srcId="{907A772D-CB6C-466D-A846-9CE379603261}" destId="{CE6A6EBA-A6F8-4B89-8EBA-22C083C404A9}" srcOrd="0" destOrd="0" presId="urn:microsoft.com/office/officeart/2005/8/layout/hierarchy1"/>
    <dgm:cxn modelId="{A7781397-2D44-4505-A079-96586D8987A4}" type="presParOf" srcId="{907A772D-CB6C-466D-A846-9CE379603261}" destId="{9846D86D-C402-4736-9F95-05B94CF37212}" srcOrd="1" destOrd="0" presId="urn:microsoft.com/office/officeart/2005/8/layout/hierarchy1"/>
    <dgm:cxn modelId="{33019350-AAE0-464C-AD5A-C13F06D7142B}" type="presParOf" srcId="{5439D39B-F904-4EC8-93A2-D6E42593C255}" destId="{49044BA3-BE00-4D28-B8E0-7DBD4A11587E}" srcOrd="1" destOrd="0" presId="urn:microsoft.com/office/officeart/2005/8/layout/hierarchy1"/>
    <dgm:cxn modelId="{A045BB26-E138-4871-999F-059C98B07513}" type="presParOf" srcId="{49044BA3-BE00-4D28-B8E0-7DBD4A11587E}" destId="{4D8A6A77-6B45-4102-9D45-396DF8A5ED0C}" srcOrd="0" destOrd="0" presId="urn:microsoft.com/office/officeart/2005/8/layout/hierarchy1"/>
    <dgm:cxn modelId="{1785928D-E140-4DD3-8894-9471F9D9E473}" type="presParOf" srcId="{49044BA3-BE00-4D28-B8E0-7DBD4A11587E}" destId="{250667B3-F688-4395-9B4B-BA8D502FB644}" srcOrd="1" destOrd="0" presId="urn:microsoft.com/office/officeart/2005/8/layout/hierarchy1"/>
    <dgm:cxn modelId="{85E60A5D-0C12-423F-AF98-BB92C04BC492}" type="presParOf" srcId="{250667B3-F688-4395-9B4B-BA8D502FB644}" destId="{6F25D3C7-C739-446B-BDD4-19A9362B347E}" srcOrd="0" destOrd="0" presId="urn:microsoft.com/office/officeart/2005/8/layout/hierarchy1"/>
    <dgm:cxn modelId="{F7073AB8-A769-41A0-A0CE-6480DA3F5B41}" type="presParOf" srcId="{6F25D3C7-C739-446B-BDD4-19A9362B347E}" destId="{1F90ECAC-9F99-4D87-BE99-486D4B89A58A}" srcOrd="0" destOrd="0" presId="urn:microsoft.com/office/officeart/2005/8/layout/hierarchy1"/>
    <dgm:cxn modelId="{0F8BE03D-73D6-45F0-8645-27C26BEC9B02}" type="presParOf" srcId="{6F25D3C7-C739-446B-BDD4-19A9362B347E}" destId="{5C161396-4905-4349-997E-7043031C1FE4}" srcOrd="1" destOrd="0" presId="urn:microsoft.com/office/officeart/2005/8/layout/hierarchy1"/>
    <dgm:cxn modelId="{CDAED760-01CB-47A1-BC59-5877DAF80304}" type="presParOf" srcId="{250667B3-F688-4395-9B4B-BA8D502FB644}" destId="{C6188B28-5B80-45DB-8A1B-AC9E42E52127}" srcOrd="1" destOrd="0" presId="urn:microsoft.com/office/officeart/2005/8/layout/hierarchy1"/>
    <dgm:cxn modelId="{0044BB0B-5817-4974-A905-1EDBA38B4FDF}" type="presParOf" srcId="{49044BA3-BE00-4D28-B8E0-7DBD4A11587E}" destId="{33579E79-1852-497F-99BC-ED85D15AB78A}" srcOrd="2" destOrd="0" presId="urn:microsoft.com/office/officeart/2005/8/layout/hierarchy1"/>
    <dgm:cxn modelId="{8D04F688-80CE-4566-A9BB-DA161CD148E3}" type="presParOf" srcId="{49044BA3-BE00-4D28-B8E0-7DBD4A11587E}" destId="{9E826B98-6E5F-4176-97AF-EE827806C2CB}" srcOrd="3" destOrd="0" presId="urn:microsoft.com/office/officeart/2005/8/layout/hierarchy1"/>
    <dgm:cxn modelId="{89EB4CEB-3BBF-4ABB-89EA-03D885CCC3F3}" type="presParOf" srcId="{9E826B98-6E5F-4176-97AF-EE827806C2CB}" destId="{1851E5FA-D961-430C-BFA1-28011CF0F50C}" srcOrd="0" destOrd="0" presId="urn:microsoft.com/office/officeart/2005/8/layout/hierarchy1"/>
    <dgm:cxn modelId="{7C9B0402-14E1-447C-B61D-C8184EBCD445}" type="presParOf" srcId="{1851E5FA-D961-430C-BFA1-28011CF0F50C}" destId="{25354128-BE11-4E78-85DC-CC5231882CD3}" srcOrd="0" destOrd="0" presId="urn:microsoft.com/office/officeart/2005/8/layout/hierarchy1"/>
    <dgm:cxn modelId="{12CDA695-CDE3-4EA9-A610-16FDA4F3120E}" type="presParOf" srcId="{1851E5FA-D961-430C-BFA1-28011CF0F50C}" destId="{1E76EB96-1288-4EFE-AF5E-BF772661A37F}" srcOrd="1" destOrd="0" presId="urn:microsoft.com/office/officeart/2005/8/layout/hierarchy1"/>
    <dgm:cxn modelId="{3D28EDE5-4D55-4D1D-B51D-A91D96B4B277}" type="presParOf" srcId="{9E826B98-6E5F-4176-97AF-EE827806C2CB}" destId="{5249F467-D01B-4392-BDB6-48672ACF45A5}" srcOrd="1" destOrd="0" presId="urn:microsoft.com/office/officeart/2005/8/layout/hierarchy1"/>
    <dgm:cxn modelId="{8493CFBD-E08B-443B-B091-52E12F15B233}" type="presParOf" srcId="{49044BA3-BE00-4D28-B8E0-7DBD4A11587E}" destId="{C4595939-8BC0-4602-9288-E990BA31012C}" srcOrd="4" destOrd="0" presId="urn:microsoft.com/office/officeart/2005/8/layout/hierarchy1"/>
    <dgm:cxn modelId="{BEA51FDD-DC83-4BDE-9B8F-A4ACF824CAF2}" type="presParOf" srcId="{49044BA3-BE00-4D28-B8E0-7DBD4A11587E}" destId="{B17CF1B9-564E-4C32-BA25-1ECB71B92B28}" srcOrd="5" destOrd="0" presId="urn:microsoft.com/office/officeart/2005/8/layout/hierarchy1"/>
    <dgm:cxn modelId="{22CFA072-4285-4F1C-8CA6-DAB87DF4D828}" type="presParOf" srcId="{B17CF1B9-564E-4C32-BA25-1ECB71B92B28}" destId="{00EFA992-7F4A-46B8-BE98-0ED504977D73}" srcOrd="0" destOrd="0" presId="urn:microsoft.com/office/officeart/2005/8/layout/hierarchy1"/>
    <dgm:cxn modelId="{3087A62D-04BF-4BB7-94B2-3126B164A8ED}" type="presParOf" srcId="{00EFA992-7F4A-46B8-BE98-0ED504977D73}" destId="{5CE041B1-830B-4658-8A78-204DB0177BD8}" srcOrd="0" destOrd="0" presId="urn:microsoft.com/office/officeart/2005/8/layout/hierarchy1"/>
    <dgm:cxn modelId="{99BACA47-A701-4FAD-A98F-7A3D637F5A11}" type="presParOf" srcId="{00EFA992-7F4A-46B8-BE98-0ED504977D73}" destId="{BDE1B84F-5BA2-4876-A760-E006C09F4779}" srcOrd="1" destOrd="0" presId="urn:microsoft.com/office/officeart/2005/8/layout/hierarchy1"/>
    <dgm:cxn modelId="{F4DE18E3-7166-4EA4-826B-2BA174BAD70D}" type="presParOf" srcId="{B17CF1B9-564E-4C32-BA25-1ECB71B92B28}" destId="{4839B37B-19E5-40AE-95E3-F23D08BC3DDE}" srcOrd="1" destOrd="0" presId="urn:microsoft.com/office/officeart/2005/8/layout/hierarchy1"/>
    <dgm:cxn modelId="{863606EC-76EF-43EA-AAF6-4972E24449F5}" type="presParOf" srcId="{49044BA3-BE00-4D28-B8E0-7DBD4A11587E}" destId="{8BBB9D21-EB1A-42DA-BCB0-00A555C766DA}" srcOrd="6" destOrd="0" presId="urn:microsoft.com/office/officeart/2005/8/layout/hierarchy1"/>
    <dgm:cxn modelId="{E59635C4-69B4-402D-AE93-73D0753FEE93}" type="presParOf" srcId="{49044BA3-BE00-4D28-B8E0-7DBD4A11587E}" destId="{94FF13CA-3661-49C6-B956-B3F51AE7A1EB}" srcOrd="7" destOrd="0" presId="urn:microsoft.com/office/officeart/2005/8/layout/hierarchy1"/>
    <dgm:cxn modelId="{A56C12CD-97BF-40B0-98E6-BAA07AE5B1F0}" type="presParOf" srcId="{94FF13CA-3661-49C6-B956-B3F51AE7A1EB}" destId="{FC444CAD-E6D4-4867-9A3A-1C2D099BA080}" srcOrd="0" destOrd="0" presId="urn:microsoft.com/office/officeart/2005/8/layout/hierarchy1"/>
    <dgm:cxn modelId="{856C3B53-F862-49CB-A610-6944DD44D115}" type="presParOf" srcId="{FC444CAD-E6D4-4867-9A3A-1C2D099BA080}" destId="{55637A8B-2F34-4C28-BEA3-A44E1D0427A2}" srcOrd="0" destOrd="0" presId="urn:microsoft.com/office/officeart/2005/8/layout/hierarchy1"/>
    <dgm:cxn modelId="{3777D9B6-A64C-4729-B15F-B8D979C7FEAF}" type="presParOf" srcId="{FC444CAD-E6D4-4867-9A3A-1C2D099BA080}" destId="{A94D70B7-0BDF-49C6-9875-784B3C6032EE}" srcOrd="1" destOrd="0" presId="urn:microsoft.com/office/officeart/2005/8/layout/hierarchy1"/>
    <dgm:cxn modelId="{53E85E98-EA13-48A8-ACAD-457DB25CFE1C}" type="presParOf" srcId="{94FF13CA-3661-49C6-B956-B3F51AE7A1EB}" destId="{1434E3B6-2243-4032-92D5-5BC4B65F72B4}" srcOrd="1" destOrd="0" presId="urn:microsoft.com/office/officeart/2005/8/layout/hierarchy1"/>
    <dgm:cxn modelId="{31A6E810-A3CC-4409-A94D-2849054A1890}" type="presParOf" srcId="{49044BA3-BE00-4D28-B8E0-7DBD4A11587E}" destId="{FE80855B-CC7A-4AFC-87FF-BFC61BA1519A}" srcOrd="8" destOrd="0" presId="urn:microsoft.com/office/officeart/2005/8/layout/hierarchy1"/>
    <dgm:cxn modelId="{38D9BCD9-4308-44AA-B6D7-3D9754DB77C6}" type="presParOf" srcId="{49044BA3-BE00-4D28-B8E0-7DBD4A11587E}" destId="{E15DBBB7-A2A1-4A6A-8B41-7C3685FC2625}" srcOrd="9" destOrd="0" presId="urn:microsoft.com/office/officeart/2005/8/layout/hierarchy1"/>
    <dgm:cxn modelId="{B1184912-C797-4EE9-A289-326E8D7ECBCE}" type="presParOf" srcId="{E15DBBB7-A2A1-4A6A-8B41-7C3685FC2625}" destId="{B1BDB289-5C95-46B6-A75E-3ADB17B7435F}" srcOrd="0" destOrd="0" presId="urn:microsoft.com/office/officeart/2005/8/layout/hierarchy1"/>
    <dgm:cxn modelId="{D865FD40-6976-4671-8DFD-18762140BF91}" type="presParOf" srcId="{B1BDB289-5C95-46B6-A75E-3ADB17B7435F}" destId="{BF594FB1-736B-4134-B4BA-9D9574709E40}" srcOrd="0" destOrd="0" presId="urn:microsoft.com/office/officeart/2005/8/layout/hierarchy1"/>
    <dgm:cxn modelId="{50BEB8AD-A69A-48D9-9B4D-0F09C4482D0A}" type="presParOf" srcId="{B1BDB289-5C95-46B6-A75E-3ADB17B7435F}" destId="{58288ED9-00EE-4202-988E-ED038F1E5932}" srcOrd="1" destOrd="0" presId="urn:microsoft.com/office/officeart/2005/8/layout/hierarchy1"/>
    <dgm:cxn modelId="{7F9250FC-024E-4687-B914-B001C104268A}" type="presParOf" srcId="{E15DBBB7-A2A1-4A6A-8B41-7C3685FC2625}" destId="{F3FF8E82-DF37-48E1-BB6B-A702AF629F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0855B-CC7A-4AFC-87FF-BFC61BA1519A}">
      <dsp:nvSpPr>
        <dsp:cNvPr id="0" name=""/>
        <dsp:cNvSpPr/>
      </dsp:nvSpPr>
      <dsp:spPr>
        <a:xfrm>
          <a:off x="7556181" y="2716025"/>
          <a:ext cx="1636454" cy="754101"/>
        </a:xfrm>
        <a:custGeom>
          <a:avLst/>
          <a:gdLst/>
          <a:ahLst/>
          <a:cxnLst/>
          <a:rect l="0" t="0" r="0" b="0"/>
          <a:pathLst>
            <a:path>
              <a:moveTo>
                <a:pt x="0" y="0"/>
              </a:moveTo>
              <a:lnTo>
                <a:pt x="0" y="420117"/>
              </a:lnTo>
              <a:lnTo>
                <a:pt x="1153269" y="420117"/>
              </a:lnTo>
              <a:lnTo>
                <a:pt x="1153269" y="531443"/>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BBB9D21-EB1A-42DA-BCB0-00A555C766DA}">
      <dsp:nvSpPr>
        <dsp:cNvPr id="0" name=""/>
        <dsp:cNvSpPr/>
      </dsp:nvSpPr>
      <dsp:spPr>
        <a:xfrm>
          <a:off x="7108502" y="2716025"/>
          <a:ext cx="447679" cy="754101"/>
        </a:xfrm>
        <a:custGeom>
          <a:avLst/>
          <a:gdLst/>
          <a:ahLst/>
          <a:cxnLst/>
          <a:rect l="0" t="0" r="0" b="0"/>
          <a:pathLst>
            <a:path>
              <a:moveTo>
                <a:pt x="315496" y="0"/>
              </a:moveTo>
              <a:lnTo>
                <a:pt x="315496" y="420117"/>
              </a:lnTo>
              <a:lnTo>
                <a:pt x="0" y="420117"/>
              </a:lnTo>
              <a:lnTo>
                <a:pt x="0" y="531443"/>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4595939-8BC0-4602-9288-E990BA31012C}">
      <dsp:nvSpPr>
        <dsp:cNvPr id="0" name=""/>
        <dsp:cNvSpPr/>
      </dsp:nvSpPr>
      <dsp:spPr>
        <a:xfrm>
          <a:off x="5039373" y="2716025"/>
          <a:ext cx="2516808" cy="787105"/>
        </a:xfrm>
        <a:custGeom>
          <a:avLst/>
          <a:gdLst/>
          <a:ahLst/>
          <a:cxnLst/>
          <a:rect l="0" t="0" r="0" b="0"/>
          <a:pathLst>
            <a:path>
              <a:moveTo>
                <a:pt x="1784262" y="0"/>
              </a:moveTo>
              <a:lnTo>
                <a:pt x="1784262" y="420117"/>
              </a:lnTo>
              <a:lnTo>
                <a:pt x="0" y="420117"/>
              </a:lnTo>
              <a:lnTo>
                <a:pt x="0" y="531443"/>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3579E79-1852-497F-99BC-ED85D15AB78A}">
      <dsp:nvSpPr>
        <dsp:cNvPr id="0" name=""/>
        <dsp:cNvSpPr/>
      </dsp:nvSpPr>
      <dsp:spPr>
        <a:xfrm>
          <a:off x="2876237" y="2716025"/>
          <a:ext cx="4679944" cy="787105"/>
        </a:xfrm>
        <a:custGeom>
          <a:avLst/>
          <a:gdLst/>
          <a:ahLst/>
          <a:cxnLst/>
          <a:rect l="0" t="0" r="0" b="0"/>
          <a:pathLst>
            <a:path>
              <a:moveTo>
                <a:pt x="3253028" y="0"/>
              </a:moveTo>
              <a:lnTo>
                <a:pt x="3253028" y="420117"/>
              </a:lnTo>
              <a:lnTo>
                <a:pt x="0" y="420117"/>
              </a:lnTo>
              <a:lnTo>
                <a:pt x="0" y="531443"/>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8A6A77-6B45-4102-9D45-396DF8A5ED0C}">
      <dsp:nvSpPr>
        <dsp:cNvPr id="0" name=""/>
        <dsp:cNvSpPr/>
      </dsp:nvSpPr>
      <dsp:spPr>
        <a:xfrm>
          <a:off x="856099" y="2716025"/>
          <a:ext cx="6700082" cy="754101"/>
        </a:xfrm>
        <a:custGeom>
          <a:avLst/>
          <a:gdLst/>
          <a:ahLst/>
          <a:cxnLst/>
          <a:rect l="0" t="0" r="0" b="0"/>
          <a:pathLst>
            <a:path>
              <a:moveTo>
                <a:pt x="4721794" y="0"/>
              </a:moveTo>
              <a:lnTo>
                <a:pt x="4721794" y="420117"/>
              </a:lnTo>
              <a:lnTo>
                <a:pt x="0" y="420117"/>
              </a:lnTo>
              <a:lnTo>
                <a:pt x="0" y="531443"/>
              </a:lnTo>
            </a:path>
          </a:pathLst>
        </a:custGeom>
        <a:noFill/>
        <a:ln w="15875" cap="rnd"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3B4930-A5A5-417C-9114-6FE720913418}">
      <dsp:nvSpPr>
        <dsp:cNvPr id="0" name=""/>
        <dsp:cNvSpPr/>
      </dsp:nvSpPr>
      <dsp:spPr>
        <a:xfrm>
          <a:off x="4777581" y="902809"/>
          <a:ext cx="2778600" cy="730413"/>
        </a:xfrm>
        <a:custGeom>
          <a:avLst/>
          <a:gdLst/>
          <a:ahLst/>
          <a:cxnLst/>
          <a:rect l="0" t="0" r="0" b="0"/>
          <a:pathLst>
            <a:path>
              <a:moveTo>
                <a:pt x="0" y="0"/>
              </a:moveTo>
              <a:lnTo>
                <a:pt x="0" y="713182"/>
              </a:lnTo>
              <a:lnTo>
                <a:pt x="1958182" y="713182"/>
              </a:lnTo>
              <a:lnTo>
                <a:pt x="1958182" y="824508"/>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219EF2-91F8-4475-9156-36F136DD94F2}">
      <dsp:nvSpPr>
        <dsp:cNvPr id="0" name=""/>
        <dsp:cNvSpPr/>
      </dsp:nvSpPr>
      <dsp:spPr>
        <a:xfrm>
          <a:off x="2027908" y="902809"/>
          <a:ext cx="2749672" cy="730413"/>
        </a:xfrm>
        <a:custGeom>
          <a:avLst/>
          <a:gdLst/>
          <a:ahLst/>
          <a:cxnLst/>
          <a:rect l="0" t="0" r="0" b="0"/>
          <a:pathLst>
            <a:path>
              <a:moveTo>
                <a:pt x="1937795" y="0"/>
              </a:moveTo>
              <a:lnTo>
                <a:pt x="1937795" y="713182"/>
              </a:lnTo>
              <a:lnTo>
                <a:pt x="0" y="713182"/>
              </a:lnTo>
              <a:lnTo>
                <a:pt x="0" y="824508"/>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CC3CA5-1567-44DE-97EE-C61851882802}">
      <dsp:nvSpPr>
        <dsp:cNvPr id="0" name=""/>
        <dsp:cNvSpPr/>
      </dsp:nvSpPr>
      <dsp:spPr>
        <a:xfrm>
          <a:off x="3924980" y="-179993"/>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8233B7-C01C-4535-ABCE-2A00CE676E4B}">
      <dsp:nvSpPr>
        <dsp:cNvPr id="0" name=""/>
        <dsp:cNvSpPr/>
      </dsp:nvSpPr>
      <dsp:spPr>
        <a:xfrm>
          <a:off x="4114447" y="0"/>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alibri" pitchFamily="34" charset="0"/>
              <a:ea typeface="+mn-ea"/>
              <a:cs typeface="+mn-cs"/>
            </a:rPr>
            <a:t>Νόμος 2121/1993</a:t>
          </a:r>
          <a:endParaRPr lang="en-US" sz="1800" kern="1200" dirty="0">
            <a:latin typeface="Calibri" pitchFamily="34" charset="0"/>
            <a:ea typeface="+mn-ea"/>
            <a:cs typeface="+mn-cs"/>
          </a:endParaRPr>
        </a:p>
      </dsp:txBody>
      <dsp:txXfrm>
        <a:off x="4146161" y="31714"/>
        <a:ext cx="1641772" cy="1019374"/>
      </dsp:txXfrm>
    </dsp:sp>
    <dsp:sp modelId="{2086E921-BC32-43F6-961D-768A96B2F89D}">
      <dsp:nvSpPr>
        <dsp:cNvPr id="0" name=""/>
        <dsp:cNvSpPr/>
      </dsp:nvSpPr>
      <dsp:spPr>
        <a:xfrm>
          <a:off x="1026947" y="1633222"/>
          <a:ext cx="2001922"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E5EA91A-BA0B-43C9-8DEB-BC72A6CC1425}">
      <dsp:nvSpPr>
        <dsp:cNvPr id="0" name=""/>
        <dsp:cNvSpPr/>
      </dsp:nvSpPr>
      <dsp:spPr>
        <a:xfrm>
          <a:off x="1216414" y="1813216"/>
          <a:ext cx="2001922"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latin typeface="Calibri" pitchFamily="34" charset="0"/>
              <a:ea typeface="+mn-ea"/>
              <a:cs typeface="+mn-cs"/>
            </a:rPr>
            <a:t>Δημιουργός</a:t>
          </a:r>
          <a:endParaRPr lang="en-US" sz="1500" kern="1200" dirty="0">
            <a:latin typeface="Calibri" pitchFamily="34" charset="0"/>
            <a:ea typeface="+mn-ea"/>
            <a:cs typeface="+mn-cs"/>
          </a:endParaRPr>
        </a:p>
      </dsp:txBody>
      <dsp:txXfrm>
        <a:off x="1248128" y="1844930"/>
        <a:ext cx="1938494" cy="1019374"/>
      </dsp:txXfrm>
    </dsp:sp>
    <dsp:sp modelId="{CE6A6EBA-A6F8-4B89-8EBA-22C083C404A9}">
      <dsp:nvSpPr>
        <dsp:cNvPr id="0" name=""/>
        <dsp:cNvSpPr/>
      </dsp:nvSpPr>
      <dsp:spPr>
        <a:xfrm>
          <a:off x="6703581" y="1633222"/>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846D86D-C402-4736-9F95-05B94CF37212}">
      <dsp:nvSpPr>
        <dsp:cNvPr id="0" name=""/>
        <dsp:cNvSpPr/>
      </dsp:nvSpPr>
      <dsp:spPr>
        <a:xfrm>
          <a:off x="6893048" y="1813216"/>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latin typeface="Calibri" pitchFamily="34" charset="0"/>
              <a:ea typeface="+mn-ea"/>
              <a:cs typeface="+mn-cs"/>
            </a:rPr>
            <a:t>Δικαιούχοι συγγενικών δικαιωμάτων</a:t>
          </a:r>
          <a:endParaRPr lang="en-US" sz="1500" kern="1200" dirty="0">
            <a:latin typeface="Calibri" pitchFamily="34" charset="0"/>
            <a:ea typeface="+mn-ea"/>
            <a:cs typeface="+mn-cs"/>
          </a:endParaRPr>
        </a:p>
      </dsp:txBody>
      <dsp:txXfrm>
        <a:off x="6924762" y="1844930"/>
        <a:ext cx="1641772" cy="1019374"/>
      </dsp:txXfrm>
    </dsp:sp>
    <dsp:sp modelId="{1F90ECAC-9F99-4D87-BE99-486D4B89A58A}">
      <dsp:nvSpPr>
        <dsp:cNvPr id="0" name=""/>
        <dsp:cNvSpPr/>
      </dsp:nvSpPr>
      <dsp:spPr>
        <a:xfrm>
          <a:off x="3499" y="3470127"/>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C161396-4905-4349-997E-7043031C1FE4}">
      <dsp:nvSpPr>
        <dsp:cNvPr id="0" name=""/>
        <dsp:cNvSpPr/>
      </dsp:nvSpPr>
      <dsp:spPr>
        <a:xfrm>
          <a:off x="192966" y="3650120"/>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latin typeface="Calibri" pitchFamily="34" charset="0"/>
              <a:ea typeface="+mn-ea"/>
              <a:cs typeface="+mn-cs"/>
            </a:rPr>
            <a:t>ερμηνευτές/</a:t>
          </a:r>
        </a:p>
        <a:p>
          <a:pPr marL="0" lvl="0" indent="0" algn="ctr" defTabSz="666750">
            <a:lnSpc>
              <a:spcPct val="90000"/>
            </a:lnSpc>
            <a:spcBef>
              <a:spcPct val="0"/>
            </a:spcBef>
            <a:spcAft>
              <a:spcPct val="35000"/>
            </a:spcAft>
            <a:buNone/>
          </a:pPr>
          <a:r>
            <a:rPr lang="el-GR" sz="1500" kern="1200">
              <a:latin typeface="Calibri" pitchFamily="34" charset="0"/>
              <a:ea typeface="+mn-ea"/>
              <a:cs typeface="+mn-cs"/>
            </a:rPr>
            <a:t>εκτελεστές</a:t>
          </a:r>
          <a:endParaRPr lang="en-US" sz="1500" kern="1200" dirty="0">
            <a:latin typeface="Calibri" pitchFamily="34" charset="0"/>
            <a:ea typeface="+mn-ea"/>
            <a:cs typeface="+mn-cs"/>
          </a:endParaRPr>
        </a:p>
      </dsp:txBody>
      <dsp:txXfrm>
        <a:off x="224680" y="3681834"/>
        <a:ext cx="1641772" cy="1019374"/>
      </dsp:txXfrm>
    </dsp:sp>
    <dsp:sp modelId="{25354128-BE11-4E78-85DC-CC5231882CD3}">
      <dsp:nvSpPr>
        <dsp:cNvPr id="0" name=""/>
        <dsp:cNvSpPr/>
      </dsp:nvSpPr>
      <dsp:spPr>
        <a:xfrm>
          <a:off x="2023637" y="3503131"/>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E76EB96-1288-4EFE-AF5E-BF772661A37F}">
      <dsp:nvSpPr>
        <dsp:cNvPr id="0" name=""/>
        <dsp:cNvSpPr/>
      </dsp:nvSpPr>
      <dsp:spPr>
        <a:xfrm>
          <a:off x="2213104" y="3683124"/>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alibri" pitchFamily="34" charset="0"/>
              <a:ea typeface="+mn-ea"/>
              <a:cs typeface="+mn-cs"/>
            </a:rPr>
            <a:t>Παραγωγοί οπτικοακουστικών έργων</a:t>
          </a:r>
          <a:endParaRPr lang="en-US" sz="1400" kern="1200" dirty="0">
            <a:latin typeface="Calibri" pitchFamily="34" charset="0"/>
            <a:ea typeface="+mn-ea"/>
            <a:cs typeface="+mn-cs"/>
          </a:endParaRPr>
        </a:p>
      </dsp:txBody>
      <dsp:txXfrm>
        <a:off x="2244818" y="3714838"/>
        <a:ext cx="1641772" cy="1019374"/>
      </dsp:txXfrm>
    </dsp:sp>
    <dsp:sp modelId="{5CE041B1-830B-4658-8A78-204DB0177BD8}">
      <dsp:nvSpPr>
        <dsp:cNvPr id="0" name=""/>
        <dsp:cNvSpPr/>
      </dsp:nvSpPr>
      <dsp:spPr>
        <a:xfrm>
          <a:off x="4186773" y="3503131"/>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DE1B84F-5BA2-4876-A760-E006C09F4779}">
      <dsp:nvSpPr>
        <dsp:cNvPr id="0" name=""/>
        <dsp:cNvSpPr/>
      </dsp:nvSpPr>
      <dsp:spPr>
        <a:xfrm>
          <a:off x="4376240" y="3683124"/>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ea typeface="+mn-ea"/>
              <a:cs typeface="+mn-cs"/>
            </a:rPr>
            <a:t>Παραγωγοί φωνογραφημάτων</a:t>
          </a:r>
          <a:endParaRPr lang="en-US" sz="1200" kern="1200" dirty="0">
            <a:latin typeface="Calibri" pitchFamily="34" charset="0"/>
            <a:ea typeface="+mn-ea"/>
            <a:cs typeface="+mn-cs"/>
          </a:endParaRPr>
        </a:p>
      </dsp:txBody>
      <dsp:txXfrm>
        <a:off x="4407954" y="3714838"/>
        <a:ext cx="1641772" cy="1019374"/>
      </dsp:txXfrm>
    </dsp:sp>
    <dsp:sp modelId="{55637A8B-2F34-4C28-BEA3-A44E1D0427A2}">
      <dsp:nvSpPr>
        <dsp:cNvPr id="0" name=""/>
        <dsp:cNvSpPr/>
      </dsp:nvSpPr>
      <dsp:spPr>
        <a:xfrm>
          <a:off x="6255901" y="3470127"/>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94D70B7-0BDF-49C6-9875-784B3C6032EE}">
      <dsp:nvSpPr>
        <dsp:cNvPr id="0" name=""/>
        <dsp:cNvSpPr/>
      </dsp:nvSpPr>
      <dsp:spPr>
        <a:xfrm>
          <a:off x="6445368" y="3650120"/>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alibri" pitchFamily="34" charset="0"/>
              <a:ea typeface="+mn-ea"/>
              <a:cs typeface="+mn-cs"/>
            </a:rPr>
            <a:t>Ραδιοτηλεοπτικοί Οργανισμοί</a:t>
          </a:r>
          <a:endParaRPr lang="en-US" sz="1400" kern="1200" dirty="0">
            <a:latin typeface="Calibri" pitchFamily="34" charset="0"/>
            <a:ea typeface="+mn-ea"/>
            <a:cs typeface="+mn-cs"/>
          </a:endParaRPr>
        </a:p>
      </dsp:txBody>
      <dsp:txXfrm>
        <a:off x="6477082" y="3681834"/>
        <a:ext cx="1641772" cy="1019374"/>
      </dsp:txXfrm>
    </dsp:sp>
    <dsp:sp modelId="{BF594FB1-736B-4134-B4BA-9D9574709E40}">
      <dsp:nvSpPr>
        <dsp:cNvPr id="0" name=""/>
        <dsp:cNvSpPr/>
      </dsp:nvSpPr>
      <dsp:spPr>
        <a:xfrm>
          <a:off x="8340036" y="3470127"/>
          <a:ext cx="1705200" cy="1082802"/>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8288ED9-00EE-4202-988E-ED038F1E5932}">
      <dsp:nvSpPr>
        <dsp:cNvPr id="0" name=""/>
        <dsp:cNvSpPr/>
      </dsp:nvSpPr>
      <dsp:spPr>
        <a:xfrm>
          <a:off x="8529502" y="3650120"/>
          <a:ext cx="1705200" cy="1082802"/>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latin typeface="Calibri" pitchFamily="34" charset="0"/>
              <a:ea typeface="+mn-ea"/>
              <a:cs typeface="+mn-cs"/>
            </a:rPr>
            <a:t>Εκδότες Εντύπων</a:t>
          </a:r>
          <a:endParaRPr lang="en-US" sz="1500" kern="1200" dirty="0">
            <a:latin typeface="Calibri" pitchFamily="34" charset="0"/>
            <a:ea typeface="+mn-ea"/>
            <a:cs typeface="+mn-cs"/>
          </a:endParaRPr>
        </a:p>
      </dsp:txBody>
      <dsp:txXfrm>
        <a:off x="8561216" y="3681834"/>
        <a:ext cx="1641772" cy="10193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C0E5C-67D9-4EF0-9A60-D92A81E78EEE}" type="datetimeFigureOut">
              <a:rPr lang="el-GR" smtClean="0"/>
              <a:t>18/5/2026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F54B1-4108-409E-86D5-050E3335E30A}" type="slidenum">
              <a:rPr lang="el-GR" smtClean="0"/>
              <a:t>‹#›</a:t>
            </a:fld>
            <a:endParaRPr lang="el-GR"/>
          </a:p>
        </p:txBody>
      </p:sp>
    </p:spTree>
    <p:extLst>
      <p:ext uri="{BB962C8B-B14F-4D97-AF65-F5344CB8AC3E}">
        <p14:creationId xmlns:p14="http://schemas.microsoft.com/office/powerpoint/2010/main" val="387630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0A8F54B1-4108-409E-86D5-050E3335E30A}" type="slidenum">
              <a:rPr lang="el-GR" smtClean="0"/>
              <a:t>36</a:t>
            </a:fld>
            <a:endParaRPr lang="el-GR"/>
          </a:p>
        </p:txBody>
      </p:sp>
    </p:spTree>
    <p:extLst>
      <p:ext uri="{BB962C8B-B14F-4D97-AF65-F5344CB8AC3E}">
        <p14:creationId xmlns:p14="http://schemas.microsoft.com/office/powerpoint/2010/main" val="227117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l-GR"/>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l-GR"/>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l-GR"/>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l-GR"/>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l-GR"/>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l-GR"/>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a:xfrm>
            <a:off x="5332412" y="5883275"/>
            <a:ext cx="4324044" cy="365125"/>
          </a:xfrm>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77779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F188E2-4F31-40FC-A604-60A79436F789}" type="datetimeFigureOut">
              <a:rPr lang="el-GR" smtClean="0"/>
              <a:t>18/5/2026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11662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44758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3308304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26194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316288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3803348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2045936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31923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951856" y="5867131"/>
            <a:ext cx="551167" cy="365125"/>
          </a:xfrm>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87417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188E2-4F31-40FC-A604-60A79436F789}" type="datetimeFigureOut">
              <a:rPr lang="el-GR" smtClean="0"/>
              <a:t>18/5/2026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295869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F188E2-4F31-40FC-A604-60A79436F789}" type="datetimeFigureOut">
              <a:rPr lang="el-GR" smtClean="0"/>
              <a:t>18/5/2026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19561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F188E2-4F31-40FC-A604-60A79436F789}" type="datetimeFigureOut">
              <a:rPr lang="el-GR" smtClean="0"/>
              <a:t>18/5/2026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51943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F188E2-4F31-40FC-A604-60A79436F789}" type="datetimeFigureOut">
              <a:rPr lang="el-GR" smtClean="0"/>
              <a:t>18/5/2026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19196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188E2-4F31-40FC-A604-60A79436F789}" type="datetimeFigureOut">
              <a:rPr lang="el-GR" smtClean="0"/>
              <a:t>18/5/2026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359146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F188E2-4F31-40FC-A604-60A79436F789}" type="datetimeFigureOut">
              <a:rPr lang="el-GR" smtClean="0"/>
              <a:t>18/5/2026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302246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F188E2-4F31-40FC-A604-60A79436F789}" type="datetimeFigureOut">
              <a:rPr lang="el-GR" smtClean="0"/>
              <a:t>18/5/2026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345322-38C8-4950-9EB5-38AF7600EEC2}" type="slidenum">
              <a:rPr lang="el-GR" smtClean="0"/>
              <a:t>‹#›</a:t>
            </a:fld>
            <a:endParaRPr lang="el-GR"/>
          </a:p>
        </p:txBody>
      </p:sp>
    </p:spTree>
    <p:extLst>
      <p:ext uri="{BB962C8B-B14F-4D97-AF65-F5344CB8AC3E}">
        <p14:creationId xmlns:p14="http://schemas.microsoft.com/office/powerpoint/2010/main" val="425617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F188E2-4F31-40FC-A604-60A79436F789}" type="datetimeFigureOut">
              <a:rPr lang="el-GR" smtClean="0"/>
              <a:t>18/5/2026</a:t>
            </a:fld>
            <a:endParaRPr lang="el-G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345322-38C8-4950-9EB5-38AF7600EEC2}" type="slidenum">
              <a:rPr lang="el-GR" smtClean="0"/>
              <a:t>‹#›</a:t>
            </a:fld>
            <a:endParaRPr lang="el-GR"/>
          </a:p>
        </p:txBody>
      </p:sp>
    </p:spTree>
    <p:extLst>
      <p:ext uri="{BB962C8B-B14F-4D97-AF65-F5344CB8AC3E}">
        <p14:creationId xmlns:p14="http://schemas.microsoft.com/office/powerpoint/2010/main" val="1629635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1A46-890F-F62A-8B89-63A8D49D078E}"/>
              </a:ext>
            </a:extLst>
          </p:cNvPr>
          <p:cNvSpPr>
            <a:spLocks noGrp="1"/>
          </p:cNvSpPr>
          <p:nvPr>
            <p:ph type="ctrTitle"/>
          </p:nvPr>
        </p:nvSpPr>
        <p:spPr>
          <a:xfrm>
            <a:off x="310896" y="619125"/>
            <a:ext cx="11667744" cy="2809875"/>
          </a:xfrm>
        </p:spPr>
        <p:txBody>
          <a:bodyPr>
            <a:normAutofit fontScale="90000"/>
          </a:bodyPr>
          <a:lstStyle/>
          <a:p>
            <a:r>
              <a:rPr lang="el-GR" dirty="0"/>
              <a:t> ΔΙΑΝΟΗΤΙΚΗ ΙΔΙΟΚΤΗΣΙΑ </a:t>
            </a:r>
            <a:r>
              <a:rPr lang="en-US" dirty="0"/>
              <a:t>–</a:t>
            </a:r>
            <a:r>
              <a:rPr lang="el-GR" dirty="0"/>
              <a:t> ΑΘΕΜΙΤΟΣ ΚΑΙ ΕΛΕΥΘΕΡΟΣ ΑΝΤΑΓΩΝΙΣΜΟΣ</a:t>
            </a:r>
          </a:p>
        </p:txBody>
      </p:sp>
      <p:sp>
        <p:nvSpPr>
          <p:cNvPr id="3" name="Subtitle 2">
            <a:extLst>
              <a:ext uri="{FF2B5EF4-FFF2-40B4-BE49-F238E27FC236}">
                <a16:creationId xmlns:a16="http://schemas.microsoft.com/office/drawing/2014/main" id="{91528F96-6441-4856-C0DD-2A4516F95EBF}"/>
              </a:ext>
            </a:extLst>
          </p:cNvPr>
          <p:cNvSpPr>
            <a:spLocks noGrp="1"/>
          </p:cNvSpPr>
          <p:nvPr>
            <p:ph type="subTitle" idx="1"/>
          </p:nvPr>
        </p:nvSpPr>
        <p:spPr/>
        <p:txBody>
          <a:bodyPr/>
          <a:lstStyle/>
          <a:p>
            <a:r>
              <a:rPr lang="el-GR" b="1" dirty="0"/>
              <a:t>Μανώλης </a:t>
            </a:r>
            <a:r>
              <a:rPr lang="el-GR" b="1" dirty="0" err="1"/>
              <a:t>Αϊλαμάκης</a:t>
            </a:r>
            <a:endParaRPr lang="el-GR" b="1" dirty="0"/>
          </a:p>
          <a:p>
            <a:r>
              <a:rPr lang="el-GR" b="1" dirty="0"/>
              <a:t>Δικηγόρος </a:t>
            </a:r>
            <a:r>
              <a:rPr lang="en-US" b="1" dirty="0"/>
              <a:t>LLM</a:t>
            </a:r>
            <a:endParaRPr lang="el-GR" b="1" dirty="0"/>
          </a:p>
        </p:txBody>
      </p:sp>
    </p:spTree>
    <p:extLst>
      <p:ext uri="{BB962C8B-B14F-4D97-AF65-F5344CB8AC3E}">
        <p14:creationId xmlns:p14="http://schemas.microsoft.com/office/powerpoint/2010/main" val="129859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9C6A71-4C64-5C71-B37D-BAADFE6665AC}"/>
              </a:ext>
            </a:extLst>
          </p:cNvPr>
          <p:cNvSpPr>
            <a:spLocks noGrp="1"/>
          </p:cNvSpPr>
          <p:nvPr>
            <p:ph idx="1"/>
          </p:nvPr>
        </p:nvSpPr>
        <p:spPr>
          <a:xfrm>
            <a:off x="1484310" y="0"/>
            <a:ext cx="10018713" cy="6487886"/>
          </a:xfrm>
        </p:spPr>
        <p:txBody>
          <a:bodyPr>
            <a:normAutofit/>
          </a:bodyPr>
          <a:lstStyle/>
          <a:p>
            <a:pPr marL="0" marR="0" algn="just">
              <a:lnSpc>
                <a:spcPct val="107000"/>
              </a:lnSpc>
              <a:spcAft>
                <a:spcPts val="800"/>
              </a:spcAft>
              <a:buNone/>
            </a:pPr>
            <a:endParaRPr lang="el-GR" sz="2000" u="sng" kern="100" dirty="0">
              <a:effectLst/>
              <a:latin typeface="Aptos" panose="020B0004020202020204" pitchFamily="34" charset="0"/>
              <a:ea typeface="Aptos" panose="020B0004020202020204" pitchFamily="34" charset="0"/>
              <a:cs typeface="Arial" panose="020B0604020202020204" pitchFamily="34" charset="0"/>
            </a:endParaRPr>
          </a:p>
          <a:p>
            <a:pPr marL="0" marR="0" algn="just">
              <a:lnSpc>
                <a:spcPct val="107000"/>
              </a:lnSpc>
              <a:spcAft>
                <a:spcPts val="800"/>
              </a:spcAft>
              <a:buNone/>
            </a:pPr>
            <a:r>
              <a:rPr lang="el-GR" sz="2800" b="1" u="sng" kern="100" dirty="0">
                <a:effectLst/>
                <a:latin typeface="Aptos" panose="020B0004020202020204" pitchFamily="34" charset="0"/>
                <a:ea typeface="Aptos" panose="020B0004020202020204" pitchFamily="34" charset="0"/>
                <a:cs typeface="Arial" panose="020B0604020202020204" pitchFamily="34" charset="0"/>
              </a:rPr>
              <a:t>Λειτουργίες του σήματος </a:t>
            </a:r>
            <a:endParaRPr lang="el-GR" sz="2800" b="1" kern="100" dirty="0">
              <a:effectLst/>
              <a:latin typeface="Aptos" panose="020B0004020202020204" pitchFamily="34" charset="0"/>
              <a:ea typeface="Aptos" panose="020B0004020202020204" pitchFamily="34" charset="0"/>
              <a:cs typeface="Arial" panose="020B0604020202020204" pitchFamily="34" charset="0"/>
            </a:endParaRPr>
          </a:p>
          <a:p>
            <a:pPr marL="0" marR="0" algn="just">
              <a:lnSpc>
                <a:spcPct val="107000"/>
              </a:lnSpc>
              <a:spcAft>
                <a:spcPts val="800"/>
              </a:spcAft>
              <a:buNone/>
            </a:pPr>
            <a:r>
              <a:rPr lang="el-GR" sz="1800" b="1" kern="100" dirty="0">
                <a:effectLst/>
                <a:latin typeface="Aptos" panose="020B0004020202020204" pitchFamily="34" charset="0"/>
                <a:ea typeface="Aptos" panose="020B0004020202020204" pitchFamily="34" charset="0"/>
                <a:cs typeface="Arial" panose="020B0604020202020204" pitchFamily="34" charset="0"/>
              </a:rPr>
              <a:t>1) Διακριτική Λειτουργία - Λειτουργία Προέλευσης </a:t>
            </a:r>
            <a:endParaRPr lang="el-GR"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just">
              <a:lnSpc>
                <a:spcPct val="107000"/>
              </a:lnSpc>
              <a:spcAft>
                <a:spcPts val="800"/>
              </a:spcAft>
              <a:buNone/>
            </a:pPr>
            <a:r>
              <a:rPr lang="el-GR" sz="1800" b="1" kern="100" dirty="0">
                <a:effectLst/>
                <a:latin typeface="Aptos" panose="020B0004020202020204" pitchFamily="34" charset="0"/>
                <a:ea typeface="Aptos" panose="020B0004020202020204" pitchFamily="34" charset="0"/>
                <a:cs typeface="Arial" panose="020B0604020202020204" pitchFamily="34" charset="0"/>
              </a:rPr>
              <a:t>2) Διαφημιστική Λειτουργία </a:t>
            </a:r>
            <a:endParaRPr lang="el-GR"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just">
              <a:lnSpc>
                <a:spcPct val="107000"/>
              </a:lnSpc>
              <a:spcAft>
                <a:spcPts val="800"/>
              </a:spcAft>
              <a:buNone/>
            </a:pPr>
            <a:r>
              <a:rPr lang="el-GR" sz="1800" b="1" kern="100" dirty="0">
                <a:effectLst/>
                <a:latin typeface="Aptos" panose="020B0004020202020204" pitchFamily="34" charset="0"/>
                <a:ea typeface="Aptos" panose="020B0004020202020204" pitchFamily="34" charset="0"/>
                <a:cs typeface="Arial" panose="020B0604020202020204" pitchFamily="34" charset="0"/>
              </a:rPr>
              <a:t>3) Επενδυτική Λειτουργία </a:t>
            </a:r>
            <a:endParaRPr lang="el-GR"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just">
              <a:lnSpc>
                <a:spcPct val="107000"/>
              </a:lnSpc>
              <a:spcAft>
                <a:spcPts val="800"/>
              </a:spcAft>
              <a:buNone/>
            </a:pPr>
            <a:r>
              <a:rPr lang="el-GR" sz="18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a:t>
            </a:r>
            <a:r>
              <a:rPr lang="el-GR" sz="1800" kern="100" dirty="0">
                <a:effectLst/>
                <a:latin typeface="Aptos" panose="020B0004020202020204" pitchFamily="34" charset="0"/>
                <a:ea typeface="Aptos" panose="020B0004020202020204" pitchFamily="34" charset="0"/>
                <a:cs typeface="Arial" panose="020B0604020202020204" pitchFamily="34" charset="0"/>
              </a:rPr>
              <a:t>Εργαλείο για να αποκτήσει ή να διατηρήσει φήμη ικανή να προσελκύσει καταναλωτές.</a:t>
            </a:r>
          </a:p>
          <a:p>
            <a:pPr marL="0" marR="0" algn="just">
              <a:lnSpc>
                <a:spcPct val="107000"/>
              </a:lnSpc>
              <a:spcAft>
                <a:spcPts val="800"/>
              </a:spcAft>
              <a:buNone/>
            </a:pPr>
            <a:r>
              <a:rPr lang="el-GR" sz="1800" b="1" kern="100" dirty="0">
                <a:effectLst/>
                <a:latin typeface="Aptos" panose="020B0004020202020204" pitchFamily="34" charset="0"/>
                <a:ea typeface="Aptos" panose="020B0004020202020204" pitchFamily="34" charset="0"/>
                <a:cs typeface="Arial" panose="020B0604020202020204" pitchFamily="34" charset="0"/>
              </a:rPr>
              <a:t>4) Εγγυητική Λειτουργία</a:t>
            </a:r>
          </a:p>
          <a:p>
            <a:pPr marL="0" marR="0" algn="just">
              <a:lnSpc>
                <a:spcPct val="107000"/>
              </a:lnSpc>
              <a:spcAft>
                <a:spcPts val="800"/>
              </a:spcAft>
              <a:buNone/>
            </a:pPr>
            <a:r>
              <a:rPr lang="el-GR" sz="1800" b="1" kern="100" dirty="0">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a:t>
            </a:r>
            <a:r>
              <a:rPr lang="el-GR" sz="1800" kern="100" dirty="0">
                <a:effectLst/>
                <a:latin typeface="Aptos" panose="020B0004020202020204" pitchFamily="34" charset="0"/>
                <a:ea typeface="Aptos" panose="020B0004020202020204" pitchFamily="34" charset="0"/>
                <a:cs typeface="Arial" panose="020B0604020202020204" pitchFamily="34" charset="0"/>
              </a:rPr>
              <a:t>Τα διακρινόμενα με το σήμα προϊόντα και υπηρεσίες έχουν αποκτήσει την εμπιστοσύνη των καταναλωτών εξαιτίας της καλής τους ποιότητας.</a:t>
            </a:r>
          </a:p>
          <a:p>
            <a:pPr marL="0" marR="0" indent="0" algn="just">
              <a:lnSpc>
                <a:spcPct val="107000"/>
              </a:lnSpc>
              <a:spcAft>
                <a:spcPts val="800"/>
              </a:spcAft>
              <a:buNone/>
            </a:pPr>
            <a:endParaRPr lang="el-GR"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Aft>
                <a:spcPts val="800"/>
              </a:spcAft>
              <a:buNone/>
            </a:pPr>
            <a:r>
              <a:rPr lang="el-GR" b="1" u="sng" kern="100" dirty="0">
                <a:effectLst/>
                <a:latin typeface="Aptos" panose="020B0004020202020204" pitchFamily="34" charset="0"/>
                <a:ea typeface="Aptos" panose="020B0004020202020204" pitchFamily="34" charset="0"/>
                <a:cs typeface="Arial" panose="020B0604020202020204" pitchFamily="34" charset="0"/>
              </a:rPr>
              <a:t>ΑΡΧΗ ΤΗΣ ΕΔΑΦΙΚΟΤΗΤΑΣ</a:t>
            </a:r>
            <a:r>
              <a:rPr lang="el-GR" kern="100" dirty="0">
                <a:latin typeface="Aptos" panose="020B0004020202020204" pitchFamily="34" charset="0"/>
                <a:ea typeface="Aptos" panose="020B0004020202020204" pitchFamily="34" charset="0"/>
                <a:cs typeface="Arial" panose="020B0604020202020204" pitchFamily="34" charset="0"/>
              </a:rPr>
              <a:t> (β</a:t>
            </a:r>
            <a:r>
              <a:rPr lang="el-GR" kern="100" dirty="0">
                <a:effectLst/>
                <a:latin typeface="Aptos" panose="020B0004020202020204" pitchFamily="34" charset="0"/>
                <a:ea typeface="Aptos" panose="020B0004020202020204" pitchFamily="34" charset="0"/>
                <a:cs typeface="Arial" panose="020B0604020202020204" pitchFamily="34" charset="0"/>
              </a:rPr>
              <a:t>ασική αρχή του δικαίου των σημάτων) </a:t>
            </a:r>
          </a:p>
          <a:p>
            <a:pPr marL="0" marR="0">
              <a:lnSpc>
                <a:spcPct val="107000"/>
              </a:lnSpc>
              <a:spcAft>
                <a:spcPts val="800"/>
              </a:spcAft>
              <a:buNone/>
            </a:pPr>
            <a:r>
              <a:rPr lang="el-GR" sz="18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a:t>
            </a:r>
            <a:r>
              <a:rPr lang="el-GR" sz="1800" kern="100" dirty="0">
                <a:effectLst/>
                <a:latin typeface="Aptos" panose="020B0004020202020204" pitchFamily="34" charset="0"/>
                <a:ea typeface="Aptos" panose="020B0004020202020204" pitchFamily="34" charset="0"/>
                <a:cs typeface="Arial" panose="020B0604020202020204" pitchFamily="34" charset="0"/>
              </a:rPr>
              <a:t>Τα σήματα προστατεύονται </a:t>
            </a:r>
            <a:r>
              <a:rPr lang="el-GR" sz="1800" b="1" kern="100" dirty="0">
                <a:effectLst/>
                <a:latin typeface="Aptos" panose="020B0004020202020204" pitchFamily="34" charset="0"/>
                <a:ea typeface="Aptos" panose="020B0004020202020204" pitchFamily="34" charset="0"/>
                <a:cs typeface="Arial" panose="020B0604020202020204" pitchFamily="34" charset="0"/>
              </a:rPr>
              <a:t>μόνο στην επικράτεια του κράτους, στο οποίο κατοχυρώθηκαν</a:t>
            </a:r>
            <a:r>
              <a:rPr lang="el-GR" sz="1800" kern="100" dirty="0">
                <a:effectLst/>
                <a:latin typeface="Aptos" panose="020B0004020202020204" pitchFamily="34" charset="0"/>
                <a:ea typeface="Aptos" panose="020B0004020202020204" pitchFamily="34" charset="0"/>
                <a:cs typeface="Arial" panose="020B0604020202020204" pitchFamily="34" charset="0"/>
              </a:rPr>
              <a:t>.</a:t>
            </a:r>
          </a:p>
          <a:p>
            <a:pPr marL="0" marR="0" indent="0" algn="just">
              <a:lnSpc>
                <a:spcPct val="107000"/>
              </a:lnSpc>
              <a:spcAft>
                <a:spcPts val="800"/>
              </a:spcAft>
              <a:buNone/>
            </a:pPr>
            <a:endParaRPr lang="el-GR" sz="1800" dirty="0">
              <a:solidFill>
                <a:prstClr val="black"/>
              </a:solidFill>
              <a:latin typeface="Corbel" panose="020B0503020204020204"/>
            </a:endParaRPr>
          </a:p>
          <a:p>
            <a:pPr marL="0" indent="0">
              <a:buNone/>
            </a:pPr>
            <a:endParaRPr lang="el-GR" dirty="0"/>
          </a:p>
        </p:txBody>
      </p:sp>
    </p:spTree>
    <p:extLst>
      <p:ext uri="{BB962C8B-B14F-4D97-AF65-F5344CB8AC3E}">
        <p14:creationId xmlns:p14="http://schemas.microsoft.com/office/powerpoint/2010/main" val="262935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6C13D5-870F-3F63-3839-897C9989A824}"/>
              </a:ext>
            </a:extLst>
          </p:cNvPr>
          <p:cNvSpPr>
            <a:spLocks noGrp="1"/>
          </p:cNvSpPr>
          <p:nvPr>
            <p:ph idx="1"/>
          </p:nvPr>
        </p:nvSpPr>
        <p:spPr>
          <a:xfrm>
            <a:off x="1484310" y="82296"/>
            <a:ext cx="10018713" cy="6409945"/>
          </a:xfrm>
        </p:spPr>
        <p:txBody>
          <a:bodyPr/>
          <a:lstStyle/>
          <a:p>
            <a:pPr algn="just">
              <a:buClr>
                <a:srgbClr val="30ACEC">
                  <a:lumMod val="75000"/>
                </a:srgbClr>
              </a:buClr>
              <a:defRPr/>
            </a:pPr>
            <a:r>
              <a:rPr kumimoji="0" lang="el-GR" sz="2800" b="0" i="0" u="none" strike="noStrike" kern="1200" cap="none" spc="0" normalizeH="0" baseline="0" noProof="0" dirty="0">
                <a:ln>
                  <a:noFill/>
                </a:ln>
                <a:solidFill>
                  <a:prstClr val="black"/>
                </a:solidFill>
                <a:effectLst/>
                <a:uLnTx/>
                <a:uFillTx/>
                <a:latin typeface="Corbel" panose="020B0503020204020204"/>
                <a:ea typeface="+mn-ea"/>
                <a:cs typeface="+mn-cs"/>
              </a:rPr>
              <a:t>Τα σήματα κατοχυρώνονται </a:t>
            </a:r>
            <a:r>
              <a:rPr kumimoji="0" lang="el-GR" sz="2800" b="1" i="0" u="none" strike="noStrike" kern="1200" cap="none" spc="0" normalizeH="0" baseline="0" noProof="0" dirty="0">
                <a:ln>
                  <a:noFill/>
                </a:ln>
                <a:solidFill>
                  <a:prstClr val="black"/>
                </a:solidFill>
                <a:effectLst/>
                <a:uLnTx/>
                <a:uFillTx/>
                <a:latin typeface="Corbel" panose="020B0503020204020204"/>
                <a:ea typeface="+mn-ea"/>
                <a:cs typeface="+mn-cs"/>
              </a:rPr>
              <a:t>σε σχέση με τα προϊόντα και τις υπηρεσίες που παρέχει ο δικαιούχος</a:t>
            </a:r>
            <a:r>
              <a:rPr kumimoji="0" lang="el-GR" sz="2800" b="0" i="0" u="none" strike="noStrike" kern="1200" cap="none" spc="0" normalizeH="0" baseline="0" noProof="0" dirty="0">
                <a:ln>
                  <a:noFill/>
                </a:ln>
                <a:solidFill>
                  <a:prstClr val="black"/>
                </a:solidFill>
                <a:effectLst/>
                <a:uLnTx/>
                <a:uFillTx/>
                <a:latin typeface="Corbel" panose="020B0503020204020204"/>
                <a:ea typeface="+mn-ea"/>
                <a:cs typeface="+mn-cs"/>
              </a:rPr>
              <a:t>, τα οποία κατατάσσονται σε συγκεκριμένες κλάσεις (σύμφωνα με την ταξινόμηση της Νίκαιας). Υπάρχουν 45 κλάσεις (οι 34 αναφέρονται σε προϊόντα, οι 11 σε υπηρεσίες).</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sz="2800" b="0" i="0" u="none" strike="noStrike" kern="1200" cap="none" spc="0" normalizeH="0" baseline="0" noProof="0" dirty="0">
                <a:ln>
                  <a:noFill/>
                </a:ln>
                <a:solidFill>
                  <a:prstClr val="black"/>
                </a:solidFill>
                <a:effectLst/>
                <a:uLnTx/>
                <a:uFillTx/>
                <a:latin typeface="Corbel" panose="020B0503020204020204"/>
                <a:ea typeface="+mn-ea"/>
                <a:cs typeface="+mn-cs"/>
              </a:rPr>
              <a:t>Διάρκεια σήματος: </a:t>
            </a:r>
            <a:r>
              <a:rPr kumimoji="0" lang="el-GR" sz="2800" b="1" i="0" u="none" strike="noStrike" kern="1200" cap="none" spc="0" normalizeH="0" baseline="0" noProof="0" dirty="0">
                <a:ln>
                  <a:noFill/>
                </a:ln>
                <a:solidFill>
                  <a:prstClr val="black"/>
                </a:solidFill>
                <a:effectLst/>
                <a:uLnTx/>
                <a:uFillTx/>
                <a:latin typeface="Corbel" panose="020B0503020204020204"/>
                <a:ea typeface="+mn-ea"/>
                <a:cs typeface="+mn-cs"/>
              </a:rPr>
              <a:t>10 χρόνια</a:t>
            </a:r>
            <a:r>
              <a:rPr kumimoji="0" lang="el-GR" sz="2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l-GR" sz="2800" b="1" i="0" u="none" strike="noStrike" kern="1200" cap="none" spc="0" normalizeH="0" baseline="0" noProof="0" dirty="0">
                <a:ln>
                  <a:noFill/>
                </a:ln>
                <a:solidFill>
                  <a:prstClr val="black"/>
                </a:solidFill>
                <a:effectLst/>
                <a:uLnTx/>
                <a:uFillTx/>
                <a:latin typeface="Corbel" panose="020B0503020204020204"/>
                <a:ea typeface="+mn-ea"/>
                <a:cs typeface="+mn-cs"/>
              </a:rPr>
              <a:t>ανανεώνεται απεριόριστα</a:t>
            </a:r>
          </a:p>
          <a:p>
            <a:endParaRPr lang="el-GR" dirty="0"/>
          </a:p>
        </p:txBody>
      </p:sp>
    </p:spTree>
    <p:extLst>
      <p:ext uri="{BB962C8B-B14F-4D97-AF65-F5344CB8AC3E}">
        <p14:creationId xmlns:p14="http://schemas.microsoft.com/office/powerpoint/2010/main" val="107169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FC11-DAB9-6B6B-2E9C-5E96A93BFCA9}"/>
              </a:ext>
            </a:extLst>
          </p:cNvPr>
          <p:cNvSpPr>
            <a:spLocks noGrp="1"/>
          </p:cNvSpPr>
          <p:nvPr>
            <p:ph type="title"/>
          </p:nvPr>
        </p:nvSpPr>
        <p:spPr>
          <a:xfrm>
            <a:off x="1484311" y="-521207"/>
            <a:ext cx="10018713" cy="2715768"/>
          </a:xfrm>
        </p:spPr>
        <p:txBody>
          <a:bodyPr>
            <a:normAutofit/>
          </a:bodyPr>
          <a:lstStyle/>
          <a:p>
            <a:r>
              <a:rPr lang="el-GR" sz="2800" b="1" u="sng" dirty="0"/>
              <a:t>ΑΠΟΛΥΤΟΙ ΛΟΓΟΙ ΑΠΑΡΑΔΕΚΤΟΥ (άρθρο 4 ν. 4679/2020)</a:t>
            </a:r>
          </a:p>
        </p:txBody>
      </p:sp>
      <p:sp>
        <p:nvSpPr>
          <p:cNvPr id="3" name="Content Placeholder 2">
            <a:extLst>
              <a:ext uri="{FF2B5EF4-FFF2-40B4-BE49-F238E27FC236}">
                <a16:creationId xmlns:a16="http://schemas.microsoft.com/office/drawing/2014/main" id="{2978EF50-4123-C238-ECBE-63436B9FDB16}"/>
              </a:ext>
            </a:extLst>
          </p:cNvPr>
          <p:cNvSpPr>
            <a:spLocks noGrp="1"/>
          </p:cNvSpPr>
          <p:nvPr>
            <p:ph idx="1"/>
          </p:nvPr>
        </p:nvSpPr>
        <p:spPr>
          <a:xfrm>
            <a:off x="1484310" y="1271016"/>
            <a:ext cx="10018713" cy="5458968"/>
          </a:xfrm>
        </p:spPr>
        <p:txBody>
          <a:bodyPr>
            <a:normAutofit fontScale="92500"/>
          </a:bodyPr>
          <a:lstStyle/>
          <a:p>
            <a:pPr algn="just">
              <a:buNone/>
            </a:pPr>
            <a:r>
              <a:rPr lang="el-GR" b="1" i="0" u="sng" dirty="0">
                <a:solidFill>
                  <a:srgbClr val="000000"/>
                </a:solidFill>
                <a:effectLst/>
                <a:latin typeface="Noto Sans Display"/>
              </a:rPr>
              <a:t>Δεν</a:t>
            </a:r>
            <a:r>
              <a:rPr lang="el-GR" b="0" i="0" dirty="0">
                <a:solidFill>
                  <a:srgbClr val="000000"/>
                </a:solidFill>
                <a:effectLst/>
                <a:latin typeface="Noto Sans Display"/>
              </a:rPr>
              <a:t> καταχωρίζονται ως σήματα, ή εάν έχουν καταχωριστεί είναι δυνατόν να κηρυχθούν άκυρα, σημεία τα οποία:</a:t>
            </a:r>
          </a:p>
          <a:p>
            <a:pPr algn="just">
              <a:buNone/>
            </a:pPr>
            <a:r>
              <a:rPr lang="el-GR" b="0" i="0" dirty="0">
                <a:solidFill>
                  <a:srgbClr val="000000"/>
                </a:solidFill>
                <a:effectLst/>
                <a:latin typeface="Noto Sans Display"/>
              </a:rPr>
              <a:t>α) δεν μπορεί να αποτελέσουν σήμα, </a:t>
            </a:r>
          </a:p>
          <a:p>
            <a:pPr algn="just">
              <a:buNone/>
            </a:pPr>
            <a:r>
              <a:rPr lang="el-GR" b="1" i="0" dirty="0">
                <a:solidFill>
                  <a:srgbClr val="000000"/>
                </a:solidFill>
                <a:effectLst/>
                <a:latin typeface="Noto Sans Display"/>
              </a:rPr>
              <a:t>β) στερούνται διακριτικού χαρακτήρα</a:t>
            </a:r>
            <a:r>
              <a:rPr lang="el-GR" b="0" i="0" dirty="0">
                <a:solidFill>
                  <a:srgbClr val="000000"/>
                </a:solidFill>
                <a:effectLst/>
                <a:latin typeface="Noto Sans Display"/>
              </a:rPr>
              <a:t>,</a:t>
            </a:r>
          </a:p>
          <a:p>
            <a:pPr algn="just">
              <a:buNone/>
            </a:pPr>
            <a:r>
              <a:rPr lang="el-GR" b="1" i="0" dirty="0">
                <a:solidFill>
                  <a:srgbClr val="000000"/>
                </a:solidFill>
                <a:effectLst/>
                <a:latin typeface="Noto Sans Display"/>
              </a:rPr>
              <a:t>γ) </a:t>
            </a:r>
            <a:r>
              <a:rPr lang="el-GR" i="0" dirty="0">
                <a:solidFill>
                  <a:srgbClr val="000000"/>
                </a:solidFill>
                <a:effectLst/>
                <a:latin typeface="Noto Sans Display"/>
              </a:rPr>
              <a:t>συνίστανται </a:t>
            </a:r>
            <a:r>
              <a:rPr lang="el-GR" b="1" i="0" dirty="0">
                <a:solidFill>
                  <a:srgbClr val="000000"/>
                </a:solidFill>
                <a:effectLst/>
                <a:latin typeface="Noto Sans Display"/>
              </a:rPr>
              <a:t>αποκλειστικά </a:t>
            </a:r>
            <a:r>
              <a:rPr lang="el-GR" i="0" dirty="0">
                <a:solidFill>
                  <a:srgbClr val="000000"/>
                </a:solidFill>
                <a:effectLst/>
                <a:latin typeface="Noto Sans Display"/>
              </a:rPr>
              <a:t>σε σημεία ή ενδείξεις που μπορεί να χρησιμεύσουν στο εμπόριο για τη δήλωση του είδους, της ποιότητας, της ποσότητας, του προορισμού, της αξίας, της γεωγραφικής προέλευσης ή του χρόνου παραγωγής του προϊόντος ή παροχής της υπηρεσίας ή άλλων χαρακτηριστικών του προϊόντος ή της υπηρεσίας</a:t>
            </a:r>
            <a:r>
              <a:rPr lang="en-US" dirty="0">
                <a:solidFill>
                  <a:srgbClr val="000000"/>
                </a:solidFill>
                <a:latin typeface="Noto Sans Display"/>
              </a:rPr>
              <a:t> (</a:t>
            </a:r>
            <a:r>
              <a:rPr lang="el-GR" dirty="0">
                <a:solidFill>
                  <a:srgbClr val="000000"/>
                </a:solidFill>
                <a:latin typeface="Noto Sans Display"/>
              </a:rPr>
              <a:t>περιγραφικές και κοινόχρηστες έννοιες)</a:t>
            </a:r>
          </a:p>
          <a:p>
            <a:pPr algn="just">
              <a:buNone/>
            </a:pPr>
            <a:r>
              <a:rPr lang="el-GR" b="0" i="0" dirty="0">
                <a:solidFill>
                  <a:srgbClr val="000000"/>
                </a:solidFill>
                <a:effectLst/>
                <a:latin typeface="Noto Sans Display"/>
              </a:rPr>
              <a:t>Π.Χ. οι λέξεις </a:t>
            </a:r>
            <a:r>
              <a:rPr lang="en-US" b="0" i="0" dirty="0">
                <a:solidFill>
                  <a:srgbClr val="000000"/>
                </a:solidFill>
                <a:effectLst/>
                <a:latin typeface="Noto Sans Display"/>
              </a:rPr>
              <a:t>ECO, MEGA</a:t>
            </a:r>
            <a:r>
              <a:rPr lang="el-GR" b="0" i="0" dirty="0">
                <a:solidFill>
                  <a:srgbClr val="000000"/>
                </a:solidFill>
                <a:effectLst/>
                <a:latin typeface="Noto Sans Display"/>
              </a:rPr>
              <a:t>, </a:t>
            </a:r>
            <a:r>
              <a:rPr lang="en-US" b="0" i="0" dirty="0">
                <a:solidFill>
                  <a:srgbClr val="000000"/>
                </a:solidFill>
                <a:effectLst/>
                <a:latin typeface="Noto Sans Display"/>
              </a:rPr>
              <a:t>ULTRA</a:t>
            </a:r>
            <a:endParaRPr lang="el-GR" b="0" i="0" dirty="0">
              <a:solidFill>
                <a:srgbClr val="000000"/>
              </a:solidFill>
              <a:effectLst/>
              <a:latin typeface="Noto Sans Display"/>
            </a:endParaRPr>
          </a:p>
          <a:p>
            <a:pPr algn="just">
              <a:buNone/>
            </a:pPr>
            <a:r>
              <a:rPr lang="el-GR" b="0" i="0" dirty="0">
                <a:solidFill>
                  <a:srgbClr val="000000"/>
                </a:solidFill>
                <a:effectLst/>
                <a:latin typeface="Noto Sans Display"/>
              </a:rPr>
              <a:t>δ) συνίστανται αποκλειστικά σε σημεία ή ενδείξεις, τα οποία έχουν καταστεί συνήθη στην καθημερινή γλώσσα ή στη θεμιτή και πάγια πρακτική του εμπορίου (π.χ. </a:t>
            </a:r>
            <a:r>
              <a:rPr lang="en-US" b="0" i="0" dirty="0">
                <a:solidFill>
                  <a:srgbClr val="000000"/>
                </a:solidFill>
                <a:effectLst/>
                <a:latin typeface="Noto Sans Display"/>
              </a:rPr>
              <a:t>Aspirin)</a:t>
            </a:r>
            <a:r>
              <a:rPr lang="el-GR" b="0" i="0" dirty="0">
                <a:solidFill>
                  <a:srgbClr val="000000"/>
                </a:solidFill>
                <a:effectLst/>
                <a:latin typeface="Noto Sans Display"/>
              </a:rPr>
              <a:t>,</a:t>
            </a:r>
          </a:p>
          <a:p>
            <a:endParaRPr lang="el-GR" dirty="0"/>
          </a:p>
        </p:txBody>
      </p:sp>
    </p:spTree>
    <p:extLst>
      <p:ext uri="{BB962C8B-B14F-4D97-AF65-F5344CB8AC3E}">
        <p14:creationId xmlns:p14="http://schemas.microsoft.com/office/powerpoint/2010/main" val="109223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1FE2244-8D8B-57D9-4EE8-F0A8027EFD7F}"/>
              </a:ext>
            </a:extLst>
          </p:cNvPr>
          <p:cNvSpPr>
            <a:spLocks noGrp="1"/>
          </p:cNvSpPr>
          <p:nvPr>
            <p:ph idx="1"/>
          </p:nvPr>
        </p:nvSpPr>
        <p:spPr>
          <a:xfrm>
            <a:off x="1484310" y="108857"/>
            <a:ext cx="10018713" cy="6912429"/>
          </a:xfrm>
        </p:spPr>
        <p:txBody>
          <a:bodyPr>
            <a:normAutofit/>
          </a:bodyPr>
          <a:lstStyle/>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ε) συνίστανται αποκλειστικά:</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a:t>
            </a:r>
            <a:r>
              <a:rPr kumimoji="0" lang="el-GR" sz="2000" b="0" i="0" u="none" strike="noStrike" kern="1200" cap="none" spc="0" normalizeH="0" baseline="0" noProof="0" dirty="0" err="1">
                <a:ln>
                  <a:noFill/>
                </a:ln>
                <a:solidFill>
                  <a:srgbClr val="000000"/>
                </a:solidFill>
                <a:effectLst/>
                <a:uLnTx/>
                <a:uFillTx/>
                <a:latin typeface="Noto Sans Display"/>
                <a:ea typeface="+mn-ea"/>
                <a:cs typeface="+mn-cs"/>
              </a:rPr>
              <a:t>αα</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 στο </a:t>
            </a:r>
            <a:r>
              <a:rPr kumimoji="0" lang="el-GR" sz="2000" b="1" i="0" u="none" strike="noStrike" kern="1200" cap="none" spc="0" normalizeH="0" baseline="0" noProof="0" dirty="0">
                <a:ln>
                  <a:noFill/>
                </a:ln>
                <a:solidFill>
                  <a:srgbClr val="000000"/>
                </a:solidFill>
                <a:effectLst/>
                <a:uLnTx/>
                <a:uFillTx/>
                <a:latin typeface="Noto Sans Display"/>
                <a:ea typeface="+mn-ea"/>
                <a:cs typeface="+mn-cs"/>
              </a:rPr>
              <a:t>σχήμα ή άλλο χαρακτηριστικό που επιβάλλεται από την ίδια τη φύση του προϊόντος </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ή</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a:t>
            </a:r>
            <a:r>
              <a:rPr kumimoji="0" lang="el-GR" sz="2000" b="0" i="0" u="none" strike="noStrike" kern="1200" cap="none" spc="0" normalizeH="0" baseline="0" noProof="0" dirty="0" err="1">
                <a:ln>
                  <a:noFill/>
                </a:ln>
                <a:solidFill>
                  <a:srgbClr val="000000"/>
                </a:solidFill>
                <a:effectLst/>
                <a:uLnTx/>
                <a:uFillTx/>
                <a:latin typeface="Noto Sans Display"/>
                <a:ea typeface="+mn-ea"/>
                <a:cs typeface="+mn-cs"/>
              </a:rPr>
              <a:t>ββ</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 στο σχήμα ή άλλο χαρακτηριστικό των προϊόντων που είναι απαραίτητο </a:t>
            </a:r>
            <a:r>
              <a:rPr kumimoji="0" lang="el-GR" sz="2000" b="1" i="0" u="none" strike="noStrike" kern="1200" cap="none" spc="0" normalizeH="0" baseline="0" noProof="0" dirty="0">
                <a:ln>
                  <a:noFill/>
                </a:ln>
                <a:solidFill>
                  <a:srgbClr val="000000"/>
                </a:solidFill>
                <a:effectLst/>
                <a:uLnTx/>
                <a:uFillTx/>
                <a:latin typeface="Noto Sans Display"/>
                <a:ea typeface="+mn-ea"/>
                <a:cs typeface="+mn-cs"/>
              </a:rPr>
              <a:t>για την επίτευξη ενός τεχνικού αποτελέσματος </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ή</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a:t>
            </a:r>
            <a:r>
              <a:rPr kumimoji="0" lang="el-GR" sz="2000" b="0" i="0" u="none" strike="noStrike" kern="1200" cap="none" spc="0" normalizeH="0" baseline="0" noProof="0" dirty="0" err="1">
                <a:ln>
                  <a:noFill/>
                </a:ln>
                <a:solidFill>
                  <a:srgbClr val="000000"/>
                </a:solidFill>
                <a:effectLst/>
                <a:uLnTx/>
                <a:uFillTx/>
                <a:latin typeface="Noto Sans Display"/>
                <a:ea typeface="+mn-ea"/>
                <a:cs typeface="+mn-cs"/>
              </a:rPr>
              <a:t>γγ</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 στο σχήμα ή άλλο χαρακτηριστικό του προϊόντος που προσδίδει ουσιαστική αξία στο προϊόν,</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err="1">
                <a:ln>
                  <a:noFill/>
                </a:ln>
                <a:solidFill>
                  <a:srgbClr val="000000"/>
                </a:solidFill>
                <a:effectLst/>
                <a:uLnTx/>
                <a:uFillTx/>
                <a:latin typeface="Noto Sans Display"/>
                <a:ea typeface="+mn-ea"/>
                <a:cs typeface="+mn-cs"/>
              </a:rPr>
              <a:t>στ</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 αντίκεινται στη δημόσια τάξη ή τα χρηστά ήθη,</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ζ) θα μπορούσαν να παραπλανήσουν το κοινό, ιδίως ως προς τη φύση, την ποιότητα ή τη γεωγραφική προέλευση του προϊόντος ή της υπηρεσίας,</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1" i="0" u="none" strike="noStrike" kern="1200" cap="none" spc="0" normalizeH="0" baseline="0" noProof="0" dirty="0" err="1">
                <a:ln>
                  <a:noFill/>
                </a:ln>
                <a:solidFill>
                  <a:srgbClr val="000000"/>
                </a:solidFill>
                <a:effectLst/>
                <a:uLnTx/>
                <a:uFillTx/>
                <a:latin typeface="Noto Sans Display"/>
                <a:ea typeface="+mn-ea"/>
                <a:cs typeface="+mn-cs"/>
              </a:rPr>
              <a:t>ιδ</a:t>
            </a:r>
            <a:r>
              <a:rPr kumimoji="0" lang="el-GR" sz="2000" b="1" i="0" u="none" strike="noStrike" kern="1200" cap="none" spc="0" normalizeH="0" baseline="0" noProof="0" dirty="0">
                <a:ln>
                  <a:noFill/>
                </a:ln>
                <a:solidFill>
                  <a:srgbClr val="000000"/>
                </a:solidFill>
                <a:effectLst/>
                <a:uLnTx/>
                <a:uFillTx/>
                <a:latin typeface="Noto Sans Display"/>
                <a:ea typeface="+mn-ea"/>
                <a:cs typeface="+mn-cs"/>
              </a:rPr>
              <a:t>) κατατίθενται αντίθετα στην καλή πίστη,</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000" b="0" i="0" u="none" strike="noStrike" kern="1200" cap="none" spc="0" normalizeH="0" baseline="0" noProof="0" dirty="0" err="1">
                <a:ln>
                  <a:noFill/>
                </a:ln>
                <a:solidFill>
                  <a:srgbClr val="000000"/>
                </a:solidFill>
                <a:effectLst/>
                <a:uLnTx/>
                <a:uFillTx/>
                <a:latin typeface="Noto Sans Display"/>
                <a:ea typeface="+mn-ea"/>
                <a:cs typeface="+mn-cs"/>
              </a:rPr>
              <a:t>ιε</a:t>
            </a:r>
            <a:r>
              <a:rPr kumimoji="0" lang="el-GR" sz="2000" b="0" i="0" u="none" strike="noStrike" kern="1200" cap="none" spc="0" normalizeH="0" baseline="0" noProof="0" dirty="0">
                <a:ln>
                  <a:noFill/>
                </a:ln>
                <a:solidFill>
                  <a:srgbClr val="000000"/>
                </a:solidFill>
                <a:effectLst/>
                <a:uLnTx/>
                <a:uFillTx/>
                <a:latin typeface="Noto Sans Display"/>
                <a:ea typeface="+mn-ea"/>
                <a:cs typeface="+mn-cs"/>
              </a:rPr>
              <a:t>) έχουν μεγάλη συμβολική σημασία, ιδίως θρησκευτικά σύμβολα, παραστάσεις και λέξεις.</a:t>
            </a:r>
          </a:p>
          <a:p>
            <a:endParaRPr lang="el-GR" dirty="0"/>
          </a:p>
        </p:txBody>
      </p:sp>
    </p:spTree>
    <p:extLst>
      <p:ext uri="{BB962C8B-B14F-4D97-AF65-F5344CB8AC3E}">
        <p14:creationId xmlns:p14="http://schemas.microsoft.com/office/powerpoint/2010/main" val="130148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3769-785A-7277-8BC8-C4E81D469214}"/>
              </a:ext>
            </a:extLst>
          </p:cNvPr>
          <p:cNvSpPr>
            <a:spLocks noGrp="1"/>
          </p:cNvSpPr>
          <p:nvPr>
            <p:ph type="title"/>
          </p:nvPr>
        </p:nvSpPr>
        <p:spPr>
          <a:xfrm>
            <a:off x="1484311" y="216310"/>
            <a:ext cx="10018713" cy="1071717"/>
          </a:xfrm>
        </p:spPr>
        <p:txBody>
          <a:bodyPr>
            <a:normAutofit/>
          </a:bodyPr>
          <a:lstStyle/>
          <a:p>
            <a:r>
              <a:rPr lang="el-GR" b="1" u="sng" dirty="0"/>
              <a:t>ΣΧΕΤΙΚΟΙ ΛΟΓΟΙ ΑΠΑΡΑΔΕΚΤΟΥ (άρθρο 5) </a:t>
            </a:r>
          </a:p>
        </p:txBody>
      </p:sp>
      <p:sp>
        <p:nvSpPr>
          <p:cNvPr id="3" name="Content Placeholder 2">
            <a:extLst>
              <a:ext uri="{FF2B5EF4-FFF2-40B4-BE49-F238E27FC236}">
                <a16:creationId xmlns:a16="http://schemas.microsoft.com/office/drawing/2014/main" id="{16056790-01A2-6AB6-019F-38D08A950D90}"/>
              </a:ext>
            </a:extLst>
          </p:cNvPr>
          <p:cNvSpPr>
            <a:spLocks noGrp="1"/>
          </p:cNvSpPr>
          <p:nvPr>
            <p:ph idx="1"/>
          </p:nvPr>
        </p:nvSpPr>
        <p:spPr>
          <a:xfrm>
            <a:off x="1484310" y="1435510"/>
            <a:ext cx="10018713" cy="5422490"/>
          </a:xfrm>
        </p:spPr>
        <p:txBody>
          <a:bodyPr>
            <a:normAutofit fontScale="77500" lnSpcReduction="20000"/>
          </a:bodyPr>
          <a:lstStyle/>
          <a:p>
            <a:pPr algn="just">
              <a:buNone/>
            </a:pPr>
            <a:r>
              <a:rPr lang="el-GR" b="0" i="0" dirty="0">
                <a:solidFill>
                  <a:srgbClr val="000000"/>
                </a:solidFill>
                <a:effectLst/>
                <a:latin typeface="Noto Sans Display"/>
              </a:rPr>
              <a:t>1. </a:t>
            </a:r>
            <a:r>
              <a:rPr lang="el-GR" sz="2600" b="0" i="0" dirty="0">
                <a:solidFill>
                  <a:srgbClr val="000000"/>
                </a:solidFill>
                <a:effectLst/>
                <a:latin typeface="Noto Sans Display"/>
              </a:rPr>
              <a:t>Κατόπιν άσκησης ανακοπής του άρθρου 25 από τον δικαιούχο προγενέστερου σήματος, σημείο δεν γίνεται δεκτό για καταχώριση ή, αν έχει καταχωριστεί, ακυρώνεται μετά την άσκηση αίτησης ακυρότητας του άρθρου 52 ή μετά την άσκηση ανταγωγής ακυρότητας στο πλαίσιο αγωγής προσβολής σήματος κατά την παράγραφο 12 του άρθρου 38:</a:t>
            </a:r>
          </a:p>
          <a:p>
            <a:pPr algn="just">
              <a:buNone/>
            </a:pPr>
            <a:r>
              <a:rPr lang="el-GR" sz="2600" b="0" i="0" dirty="0">
                <a:solidFill>
                  <a:srgbClr val="000000"/>
                </a:solidFill>
                <a:effectLst/>
                <a:latin typeface="Noto Sans Display"/>
              </a:rPr>
              <a:t>α) αν </a:t>
            </a:r>
            <a:r>
              <a:rPr lang="el-GR" sz="2600" b="1" i="0" dirty="0">
                <a:solidFill>
                  <a:srgbClr val="000000"/>
                </a:solidFill>
                <a:effectLst/>
                <a:latin typeface="Noto Sans Display"/>
              </a:rPr>
              <a:t>ταυτίζεται</a:t>
            </a:r>
            <a:r>
              <a:rPr lang="el-GR" sz="2600" b="0" i="0" dirty="0">
                <a:solidFill>
                  <a:srgbClr val="000000"/>
                </a:solidFill>
                <a:effectLst/>
                <a:latin typeface="Noto Sans Display"/>
              </a:rPr>
              <a:t> με προγενέστερο σήμα και τα προϊόντα για τα οποία ή οι υπηρεσίες για τις οποίες το σήμα ζητείται ή έχει καταχωριστεί </a:t>
            </a:r>
            <a:r>
              <a:rPr lang="el-GR" sz="2600" b="1" i="0" dirty="0">
                <a:solidFill>
                  <a:srgbClr val="000000"/>
                </a:solidFill>
                <a:effectLst/>
                <a:latin typeface="Noto Sans Display"/>
              </a:rPr>
              <a:t>ταυτίζονται</a:t>
            </a:r>
            <a:r>
              <a:rPr lang="el-GR" sz="2600" b="0" i="0" dirty="0">
                <a:solidFill>
                  <a:srgbClr val="000000"/>
                </a:solidFill>
                <a:effectLst/>
                <a:latin typeface="Noto Sans Display"/>
              </a:rPr>
              <a:t> με εκείνα για τα οποία προστατεύεται το προγενέστερο σήμα,</a:t>
            </a:r>
          </a:p>
          <a:p>
            <a:pPr algn="just">
              <a:buNone/>
            </a:pPr>
            <a:r>
              <a:rPr lang="el-GR" sz="2600" b="0" i="0" dirty="0">
                <a:solidFill>
                  <a:srgbClr val="000000"/>
                </a:solidFill>
                <a:effectLst/>
                <a:latin typeface="Noto Sans Display"/>
              </a:rPr>
              <a:t>β) αν λόγω του ταυτόσημου </a:t>
            </a:r>
            <a:r>
              <a:rPr lang="el-GR" sz="2600" b="1" i="0" u="sng" dirty="0">
                <a:solidFill>
                  <a:srgbClr val="000000"/>
                </a:solidFill>
                <a:effectLst/>
                <a:latin typeface="Noto Sans Display"/>
              </a:rPr>
              <a:t>ή της ομοιότητας </a:t>
            </a:r>
            <a:r>
              <a:rPr lang="el-GR" sz="2600" b="0" i="0" dirty="0">
                <a:solidFill>
                  <a:srgbClr val="000000"/>
                </a:solidFill>
                <a:effectLst/>
                <a:latin typeface="Noto Sans Display"/>
              </a:rPr>
              <a:t>με το προγενέστερο σήμα και του ταυτόσημου </a:t>
            </a:r>
            <a:r>
              <a:rPr lang="el-GR" sz="2600" b="1" i="0" u="sng" dirty="0">
                <a:solidFill>
                  <a:srgbClr val="000000"/>
                </a:solidFill>
                <a:effectLst/>
                <a:latin typeface="Noto Sans Display"/>
              </a:rPr>
              <a:t>ή της ομοιότητας </a:t>
            </a:r>
            <a:r>
              <a:rPr lang="el-GR" sz="2600" b="0" i="0" dirty="0">
                <a:solidFill>
                  <a:srgbClr val="000000"/>
                </a:solidFill>
                <a:effectLst/>
                <a:latin typeface="Noto Sans Display"/>
              </a:rPr>
              <a:t>των προϊόντων ή υπηρεσιών που τα δύο σήματα προσδιορίζουν, </a:t>
            </a:r>
            <a:r>
              <a:rPr lang="el-GR" sz="2600" b="1" i="0" u="sng" dirty="0">
                <a:solidFill>
                  <a:srgbClr val="000000"/>
                </a:solidFill>
                <a:effectLst/>
                <a:latin typeface="Noto Sans Display"/>
              </a:rPr>
              <a:t>υπάρχει κίνδυνος σύγχυσης του κοινού</a:t>
            </a:r>
            <a:r>
              <a:rPr lang="el-GR" sz="2600" b="0" i="0" dirty="0">
                <a:solidFill>
                  <a:srgbClr val="000000"/>
                </a:solidFill>
                <a:effectLst/>
                <a:latin typeface="Noto Sans Display"/>
              </a:rPr>
              <a:t>· ο κίνδυνος σύγχυσης περιλαμβάνει και τον κίνδυνο συσχέτισής του με το προγενέστερο σήμα,</a:t>
            </a:r>
          </a:p>
          <a:p>
            <a:pPr algn="just">
              <a:buNone/>
            </a:pPr>
            <a:r>
              <a:rPr lang="el-GR" sz="2600" b="0" i="0" dirty="0">
                <a:solidFill>
                  <a:srgbClr val="000000"/>
                </a:solidFill>
                <a:effectLst/>
                <a:latin typeface="Noto Sans Display"/>
              </a:rPr>
              <a:t>γ) αν ταυτίζεται ή είναι παρόμοιο με προγενέστερο σήμα, </a:t>
            </a:r>
            <a:r>
              <a:rPr lang="el-GR" sz="2600" b="1" i="0" dirty="0">
                <a:solidFill>
                  <a:srgbClr val="000000"/>
                </a:solidFill>
                <a:effectLst/>
                <a:latin typeface="Noto Sans Display"/>
              </a:rPr>
              <a:t>ανεξαρτήτως του αν τα προϊόντα ή οι υπηρεσίες για τις οποίες κατατέθηκε ή καταχωρίστηκε ταυτίζονται ή είναι παρόμοια ή δεν είναι παρόμοια με εκείνα για τα οποία έχει καταχωριστεί το προγενέστερο σήμα, εφόσον το προγενέστερο σήμα έχει φήμη στην Ελλάδα ή, σε περίπτωση σήματος της Ευρωπαϊκής Ένωσης, έχει φήμη στην Ένωση και η χρησιμοποίηση του μεταγενέστερου σήματος, </a:t>
            </a:r>
            <a:r>
              <a:rPr lang="el-GR" sz="2600" i="0" dirty="0">
                <a:solidFill>
                  <a:srgbClr val="000000"/>
                </a:solidFill>
                <a:effectLst/>
                <a:latin typeface="Noto Sans Display"/>
              </a:rPr>
              <a:t>χωρίς εύλογη αιτία</a:t>
            </a:r>
            <a:r>
              <a:rPr lang="el-GR" sz="2600" b="0" i="0" dirty="0">
                <a:solidFill>
                  <a:srgbClr val="000000"/>
                </a:solidFill>
                <a:effectLst/>
                <a:latin typeface="Noto Sans Display"/>
              </a:rPr>
              <a:t>, θα προσπόριζε αθέμιτο όφελος από τον διακριτικό χαρακτήρα ή τη φήμη του προγενέστερου σήματος, ή θα ήταν βλαπτική για τον εν λόγω διακριτικό χαρακτήρα ή τη φήμη.</a:t>
            </a:r>
          </a:p>
          <a:p>
            <a:endParaRPr lang="el-GR" dirty="0"/>
          </a:p>
        </p:txBody>
      </p:sp>
    </p:spTree>
    <p:extLst>
      <p:ext uri="{BB962C8B-B14F-4D97-AF65-F5344CB8AC3E}">
        <p14:creationId xmlns:p14="http://schemas.microsoft.com/office/powerpoint/2010/main" val="127833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CCEB-8139-3477-EEDB-86683505A98F}"/>
              </a:ext>
            </a:extLst>
          </p:cNvPr>
          <p:cNvSpPr>
            <a:spLocks noGrp="1"/>
          </p:cNvSpPr>
          <p:nvPr>
            <p:ph type="title"/>
          </p:nvPr>
        </p:nvSpPr>
        <p:spPr/>
        <p:txBody>
          <a:bodyPr/>
          <a:lstStyle/>
          <a:p>
            <a:r>
              <a:rPr lang="el-GR" b="1" dirty="0"/>
              <a:t>ΒΑΣΙΚΕΣ ΑΡΧΕΣ</a:t>
            </a:r>
          </a:p>
        </p:txBody>
      </p:sp>
      <p:sp>
        <p:nvSpPr>
          <p:cNvPr id="3" name="Content Placeholder 2">
            <a:extLst>
              <a:ext uri="{FF2B5EF4-FFF2-40B4-BE49-F238E27FC236}">
                <a16:creationId xmlns:a16="http://schemas.microsoft.com/office/drawing/2014/main" id="{B786282E-B7B2-A871-5136-4B6591D1708D}"/>
              </a:ext>
            </a:extLst>
          </p:cNvPr>
          <p:cNvSpPr>
            <a:spLocks noGrp="1"/>
          </p:cNvSpPr>
          <p:nvPr>
            <p:ph idx="1"/>
          </p:nvPr>
        </p:nvSpPr>
        <p:spPr/>
        <p:txBody>
          <a:bodyPr/>
          <a:lstStyle/>
          <a:p>
            <a:pPr algn="just"/>
            <a:r>
              <a:rPr lang="el-GR" b="1" dirty="0"/>
              <a:t>Σε περίπτωση σύγκρουσης μεταξύ δύο εμπορικών σημάτων, το προγενέστερο δικαίωμα υπερισχύει (αρχή της χρονικής προτεραιότητας στο δίκαιο των εμπορικών σημάτων).</a:t>
            </a:r>
          </a:p>
          <a:p>
            <a:pPr algn="just"/>
            <a:r>
              <a:rPr lang="el-GR" b="1" dirty="0"/>
              <a:t>Όσο πιο ισχυρή διακριτική δύναμη φέρει το σήμα (στοιχεία λεκτικά και εικαστικά), τόσο μεγαλύτερη η προστασία! </a:t>
            </a:r>
          </a:p>
          <a:p>
            <a:pPr marL="0" indent="0" algn="just">
              <a:buNone/>
            </a:pPr>
            <a:endParaRPr lang="el-GR" dirty="0"/>
          </a:p>
        </p:txBody>
      </p:sp>
    </p:spTree>
    <p:extLst>
      <p:ext uri="{BB962C8B-B14F-4D97-AF65-F5344CB8AC3E}">
        <p14:creationId xmlns:p14="http://schemas.microsoft.com/office/powerpoint/2010/main" val="297959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B412CB-F9F5-68FF-F56C-6977BB8C4426}"/>
              </a:ext>
            </a:extLst>
          </p:cNvPr>
          <p:cNvSpPr>
            <a:spLocks noGrp="1"/>
          </p:cNvSpPr>
          <p:nvPr>
            <p:ph type="title"/>
          </p:nvPr>
        </p:nvSpPr>
        <p:spPr>
          <a:xfrm>
            <a:off x="1484311" y="685801"/>
            <a:ext cx="9429495" cy="1437968"/>
          </a:xfrm>
        </p:spPr>
        <p:txBody>
          <a:bodyPr>
            <a:normAutofit fontScale="90000"/>
          </a:bodyPr>
          <a:lstStyle/>
          <a:p>
            <a:r>
              <a:rPr lang="el-GR" sz="2700" b="1" u="sng" dirty="0"/>
              <a:t>ΣΤΑΔΙΑ ΕΛΕΓΧΟΥ ΓΙΑ ΤΟΝ ΚΙΝΔΥΝΟ ΣΥΓΧΥΣΗΣ ΜΕΤΑΞΥ ΕΜΠΟΡΙΚΩΝ ΣΗΜΑΤΩΝ</a:t>
            </a:r>
            <a:br>
              <a:rPr lang="el-GR" dirty="0"/>
            </a:br>
            <a:endParaRPr lang="el-GR" dirty="0"/>
          </a:p>
        </p:txBody>
      </p:sp>
      <p:sp>
        <p:nvSpPr>
          <p:cNvPr id="3" name="Θέση περιεχομένου 2">
            <a:extLst>
              <a:ext uri="{FF2B5EF4-FFF2-40B4-BE49-F238E27FC236}">
                <a16:creationId xmlns:a16="http://schemas.microsoft.com/office/drawing/2014/main" id="{6EDF2542-34F6-E226-D108-EA567EC8DA1C}"/>
              </a:ext>
            </a:extLst>
          </p:cNvPr>
          <p:cNvSpPr>
            <a:spLocks noGrp="1"/>
          </p:cNvSpPr>
          <p:nvPr>
            <p:ph idx="1"/>
          </p:nvPr>
        </p:nvSpPr>
        <p:spPr>
          <a:effectLst>
            <a:reflection blurRad="6350" stA="52000" endA="300" endPos="35000" dir="5400000" sy="-100000" algn="bl" rotWithShape="0"/>
          </a:effectLst>
        </p:spPr>
        <p:txBody>
          <a:bodyPr>
            <a:normAutofit/>
          </a:bodyPr>
          <a:lstStyle/>
          <a:p>
            <a:r>
              <a:rPr lang="el-GR" b="1" dirty="0"/>
              <a:t>1) ΣΥΓΚΡΙΣΗ ΣΗΜΕΙΩΝ</a:t>
            </a:r>
          </a:p>
          <a:p>
            <a:r>
              <a:rPr lang="el-GR" b="1" dirty="0"/>
              <a:t>2) ΣΥΓΚΡΙΣΗ ΠΡΟΪΟΝΤΩΝ</a:t>
            </a:r>
          </a:p>
          <a:p>
            <a:pPr marL="0" indent="0">
              <a:buNone/>
            </a:pPr>
            <a:r>
              <a:rPr lang="el-GR" sz="1800" b="1" i="1" dirty="0"/>
              <a:t>ΛΟΙΠΟΙ ΠΑΡΑΓΟΝΤΕΣ ΠΟΥ ΠΑΙΖΟΥΝ ΣΗΜΑΝΤΙΚΟ ΡΟΛΟ ΣΤΗΝ ΣΦΑΙΡΙΚΗ ΕΚΤΙΜΗΣΗ, ΟΠΩΣ </a:t>
            </a:r>
          </a:p>
          <a:p>
            <a:r>
              <a:rPr lang="el-GR" b="1" dirty="0"/>
              <a:t>3) Ο ΔΙΑΚΡΙΤΙΚΟΣ ΧΑΡΑΚΤΗΡΑΣ ΤΟΥ ΠΡΟΓΕΝΕΣΤΕΡΟΥ ΣΗΜΑΤΟΣ</a:t>
            </a:r>
          </a:p>
          <a:p>
            <a:r>
              <a:rPr lang="el-GR" b="1" dirty="0"/>
              <a:t>4) ΠΡΟΣΔΙΟΡΙΣΜΟΣ ΣΧΕΤΙΚΟΥ ΚΟΙΝΟΥ ΚΑΙ ΤΟΥ ΒΑΘΜΟΥ ΠΡΟΣΟΧΗΣ ΤΟΥ</a:t>
            </a:r>
          </a:p>
          <a:p>
            <a:endParaRPr lang="el-GR" b="1" dirty="0"/>
          </a:p>
          <a:p>
            <a:endParaRPr lang="el-GR" b="1" dirty="0"/>
          </a:p>
        </p:txBody>
      </p:sp>
      <p:pic>
        <p:nvPicPr>
          <p:cNvPr id="5" name="Εικόνα 4">
            <a:extLst>
              <a:ext uri="{FF2B5EF4-FFF2-40B4-BE49-F238E27FC236}">
                <a16:creationId xmlns:a16="http://schemas.microsoft.com/office/drawing/2014/main" id="{E0CBA936-8D75-2C00-7922-E22667B31907}"/>
              </a:ext>
            </a:extLst>
          </p:cNvPr>
          <p:cNvPicPr>
            <a:picLocks noChangeAspect="1"/>
          </p:cNvPicPr>
          <p:nvPr/>
        </p:nvPicPr>
        <p:blipFill>
          <a:blip r:embed="rId2"/>
          <a:stretch>
            <a:fillRect/>
          </a:stretch>
        </p:blipFill>
        <p:spPr>
          <a:xfrm>
            <a:off x="8239760" y="1280160"/>
            <a:ext cx="2133599" cy="1920240"/>
          </a:xfrm>
          <a:prstGeom prst="rect">
            <a:avLst/>
          </a:prstGeom>
        </p:spPr>
      </p:pic>
    </p:spTree>
    <p:extLst>
      <p:ext uri="{BB962C8B-B14F-4D97-AF65-F5344CB8AC3E}">
        <p14:creationId xmlns:p14="http://schemas.microsoft.com/office/powerpoint/2010/main" val="424693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7FC7-7303-12F8-0692-5C805EE93688}"/>
              </a:ext>
            </a:extLst>
          </p:cNvPr>
          <p:cNvSpPr>
            <a:spLocks noGrp="1"/>
          </p:cNvSpPr>
          <p:nvPr>
            <p:ph type="title"/>
          </p:nvPr>
        </p:nvSpPr>
        <p:spPr/>
        <p:txBody>
          <a:bodyPr/>
          <a:lstStyle/>
          <a:p>
            <a:r>
              <a:rPr lang="el-GR" b="1" dirty="0"/>
              <a:t>ΣΥΓΚΡΙΣΗ ΣΗΜΕΙΩΝ </a:t>
            </a:r>
            <a:br>
              <a:rPr lang="el-GR" dirty="0"/>
            </a:br>
            <a:endParaRPr lang="el-GR" dirty="0"/>
          </a:p>
        </p:txBody>
      </p:sp>
      <p:sp>
        <p:nvSpPr>
          <p:cNvPr id="3" name="Content Placeholder 2">
            <a:extLst>
              <a:ext uri="{FF2B5EF4-FFF2-40B4-BE49-F238E27FC236}">
                <a16:creationId xmlns:a16="http://schemas.microsoft.com/office/drawing/2014/main" id="{A69652B4-8F0F-A749-38D0-90E432F4C8CC}"/>
              </a:ext>
            </a:extLst>
          </p:cNvPr>
          <p:cNvSpPr>
            <a:spLocks noGrp="1"/>
          </p:cNvSpPr>
          <p:nvPr>
            <p:ph idx="1"/>
          </p:nvPr>
        </p:nvSpPr>
        <p:spPr>
          <a:xfrm>
            <a:off x="1292286" y="822960"/>
            <a:ext cx="10018713" cy="5216651"/>
          </a:xfrm>
        </p:spPr>
        <p:txBody>
          <a:bodyPr>
            <a:normAutofit fontScale="92500" lnSpcReduction="10000"/>
          </a:bodyPr>
          <a:lstStyle/>
          <a:p>
            <a:pPr marL="0" indent="0">
              <a:buNone/>
            </a:pPr>
            <a:r>
              <a:rPr lang="en-US" dirty="0"/>
              <a:t>                                     </a:t>
            </a:r>
            <a:endParaRPr lang="el-GR" dirty="0"/>
          </a:p>
          <a:p>
            <a:endParaRPr lang="el-GR" dirty="0"/>
          </a:p>
          <a:p>
            <a:endParaRPr lang="el-GR" dirty="0"/>
          </a:p>
          <a:p>
            <a:pPr marL="0" indent="0">
              <a:buNone/>
            </a:pPr>
            <a:endParaRPr lang="el-GR" dirty="0"/>
          </a:p>
          <a:p>
            <a:pPr algn="just"/>
            <a:endParaRPr lang="el-GR" dirty="0"/>
          </a:p>
          <a:p>
            <a:pPr algn="just"/>
            <a:r>
              <a:rPr lang="el-GR" dirty="0"/>
              <a:t>Η ομοιότητα των σημείων εξαρτάται τόσο από τον διακριτικό χαρακτήρα όσο και από τον κυρίαρχο χαρακτήρα των συστατικών στοιχείων τους, καθώς και από άλλους πιθανούς συναφείς παράγοντες. Κατά τη σύγκριση των σημάτων, </a:t>
            </a:r>
            <a:r>
              <a:rPr lang="el-GR" b="1" dirty="0"/>
              <a:t>η οπτική, φωνητική και εννοιολογική ομοιότητα</a:t>
            </a:r>
            <a:r>
              <a:rPr lang="el-GR" dirty="0"/>
              <a:t> πρέπει να εκτιμάται με βάση τη στάθμιση των συμπιπτόντων και των αποκλινόντων στοιχείων, ενώ πρέπει επίσης να λαμβάνεται υπόψη ο διακριτικός και ο κυρίαρχος χαρακτήρας τους, </a:t>
            </a:r>
            <a:r>
              <a:rPr lang="el-GR" b="1" dirty="0"/>
              <a:t>καθώς και το αν και σε ποιον βαθμό τα εν λόγω στοιχεία ενισχύουν τη συνολική εντύπωση που προκαλούν τα σήματα.</a:t>
            </a:r>
          </a:p>
          <a:p>
            <a:endParaRPr lang="el-GR" dirty="0"/>
          </a:p>
        </p:txBody>
      </p:sp>
      <p:sp>
        <p:nvSpPr>
          <p:cNvPr id="5" name="Oval 4">
            <a:extLst>
              <a:ext uri="{FF2B5EF4-FFF2-40B4-BE49-F238E27FC236}">
                <a16:creationId xmlns:a16="http://schemas.microsoft.com/office/drawing/2014/main" id="{8421EFE4-092A-FF44-3216-C287073F24E5}"/>
              </a:ext>
            </a:extLst>
          </p:cNvPr>
          <p:cNvSpPr/>
          <p:nvPr/>
        </p:nvSpPr>
        <p:spPr>
          <a:xfrm>
            <a:off x="2497836" y="1837402"/>
            <a:ext cx="1490472" cy="1060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 Οπτική</a:t>
            </a:r>
          </a:p>
        </p:txBody>
      </p:sp>
      <p:sp>
        <p:nvSpPr>
          <p:cNvPr id="6" name="Oval 5">
            <a:extLst>
              <a:ext uri="{FF2B5EF4-FFF2-40B4-BE49-F238E27FC236}">
                <a16:creationId xmlns:a16="http://schemas.microsoft.com/office/drawing/2014/main" id="{088B38CE-18BE-7163-259E-457464361D13}"/>
              </a:ext>
            </a:extLst>
          </p:cNvPr>
          <p:cNvSpPr/>
          <p:nvPr/>
        </p:nvSpPr>
        <p:spPr>
          <a:xfrm>
            <a:off x="5266944" y="1837402"/>
            <a:ext cx="1508760" cy="10607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Ηχητική</a:t>
            </a:r>
            <a:endParaRPr lang="el-GR" sz="2000" dirty="0"/>
          </a:p>
        </p:txBody>
      </p:sp>
      <p:sp>
        <p:nvSpPr>
          <p:cNvPr id="8" name="Oval 7">
            <a:extLst>
              <a:ext uri="{FF2B5EF4-FFF2-40B4-BE49-F238E27FC236}">
                <a16:creationId xmlns:a16="http://schemas.microsoft.com/office/drawing/2014/main" id="{7FC5C3D3-F8F8-DFCB-DE3E-D00E8B229554}"/>
              </a:ext>
            </a:extLst>
          </p:cNvPr>
          <p:cNvSpPr/>
          <p:nvPr/>
        </p:nvSpPr>
        <p:spPr>
          <a:xfrm>
            <a:off x="7985695" y="1837403"/>
            <a:ext cx="2115312" cy="106070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Εννοιολογική </a:t>
            </a:r>
            <a:endParaRPr lang="el-GR" dirty="0">
              <a:solidFill>
                <a:schemeClr val="tx1"/>
              </a:solidFill>
            </a:endParaRPr>
          </a:p>
        </p:txBody>
      </p:sp>
      <p:sp>
        <p:nvSpPr>
          <p:cNvPr id="9" name="Rectangle 8">
            <a:extLst>
              <a:ext uri="{FF2B5EF4-FFF2-40B4-BE49-F238E27FC236}">
                <a16:creationId xmlns:a16="http://schemas.microsoft.com/office/drawing/2014/main" id="{6697C911-CC48-1738-9D35-806B4FF737B5}"/>
              </a:ext>
            </a:extLst>
          </p:cNvPr>
          <p:cNvSpPr/>
          <p:nvPr/>
        </p:nvSpPr>
        <p:spPr>
          <a:xfrm>
            <a:off x="7644383" y="5266944"/>
            <a:ext cx="3666615" cy="1453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ΣΗΜΑΣΙΑ ΕΧΕΙ Η ΣΥΝΟΛΙΚΗ ΕΝΤΥΠΩΣΗ!!</a:t>
            </a:r>
            <a:endParaRPr lang="el-GR" dirty="0"/>
          </a:p>
        </p:txBody>
      </p:sp>
    </p:spTree>
    <p:extLst>
      <p:ext uri="{BB962C8B-B14F-4D97-AF65-F5344CB8AC3E}">
        <p14:creationId xmlns:p14="http://schemas.microsoft.com/office/powerpoint/2010/main" val="2875702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CC6E-9565-0242-8274-02149C49DCDC}"/>
              </a:ext>
            </a:extLst>
          </p:cNvPr>
          <p:cNvSpPr>
            <a:spLocks noGrp="1"/>
          </p:cNvSpPr>
          <p:nvPr>
            <p:ph type="title"/>
          </p:nvPr>
        </p:nvSpPr>
        <p:spPr/>
        <p:txBody>
          <a:bodyPr/>
          <a:lstStyle/>
          <a:p>
            <a:pPr marL="0" marR="0" lvl="0" indent="-285750" defTabSz="457200" rtl="0" eaLnBrk="1" fontAlgn="auto" latinLnBrk="0" hangingPunct="1">
              <a:lnSpc>
                <a:spcPct val="107000"/>
              </a:lnSpc>
              <a:spcBef>
                <a:spcPct val="20000"/>
              </a:spcBef>
              <a:spcAft>
                <a:spcPts val="800"/>
              </a:spcAft>
              <a:tabLst/>
              <a:defRPr/>
            </a:pPr>
            <a:r>
              <a:rPr kumimoji="0" lang="el-GR"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ΒΑΣΙΚΟΙ ΝΟΜΟΛΟΓΙΑΚΟΙ ΚΑΝΟΝΕΣ</a:t>
            </a:r>
            <a:br>
              <a:rPr kumimoji="0" lang="el-GR" sz="15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endParaRPr lang="el-GR" dirty="0"/>
          </a:p>
        </p:txBody>
      </p:sp>
      <p:sp>
        <p:nvSpPr>
          <p:cNvPr id="3" name="Content Placeholder 2">
            <a:extLst>
              <a:ext uri="{FF2B5EF4-FFF2-40B4-BE49-F238E27FC236}">
                <a16:creationId xmlns:a16="http://schemas.microsoft.com/office/drawing/2014/main" id="{BB1E652F-AB05-EE46-1DB9-F62B550BB08D}"/>
              </a:ext>
            </a:extLst>
          </p:cNvPr>
          <p:cNvSpPr>
            <a:spLocks noGrp="1"/>
          </p:cNvSpPr>
          <p:nvPr>
            <p:ph idx="1"/>
          </p:nvPr>
        </p:nvSpPr>
        <p:spPr>
          <a:xfrm>
            <a:off x="1484310" y="1892807"/>
            <a:ext cx="10018713" cy="3898393"/>
          </a:xfrm>
        </p:spPr>
        <p:txBody>
          <a:bodyPr>
            <a:normAutofit fontScale="85000" lnSpcReduction="20000"/>
          </a:bodyPr>
          <a:lstStyle/>
          <a:p>
            <a:pPr marL="0" marR="0" algn="just">
              <a:lnSpc>
                <a:spcPct val="107000"/>
              </a:lnSpc>
              <a:spcAft>
                <a:spcPts val="800"/>
              </a:spcAft>
              <a:buNone/>
            </a:pPr>
            <a:r>
              <a:rPr lang="el-GR" sz="2400" b="1" kern="100" dirty="0">
                <a:effectLst/>
                <a:latin typeface="Aptos" panose="020B0004020202020204" pitchFamily="34" charset="0"/>
                <a:ea typeface="Aptos" panose="020B0004020202020204" pitchFamily="34" charset="0"/>
                <a:cs typeface="Arial" panose="020B0604020202020204" pitchFamily="34" charset="0"/>
              </a:rPr>
              <a:t> </a:t>
            </a:r>
            <a:endParaRPr lang="el-GR"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Aft>
                <a:spcPts val="800"/>
              </a:spcAft>
              <a:buFont typeface="Wingdings" panose="05000000000000000000" pitchFamily="2" charset="2"/>
              <a:buChar char=""/>
            </a:pPr>
            <a:r>
              <a:rPr lang="el-GR" sz="2400" b="1" kern="100" dirty="0">
                <a:effectLst/>
                <a:latin typeface="Aptos" panose="020B0004020202020204" pitchFamily="34" charset="0"/>
                <a:ea typeface="Aptos" panose="020B0004020202020204" pitchFamily="34" charset="0"/>
                <a:cs typeface="Arial" panose="020B0604020202020204" pitchFamily="34" charset="0"/>
              </a:rPr>
              <a:t>Η ομοιότητα εκτιμάται με βάση τα πρωτότυπα και κυρίαρχα στοιχεία των εκατέρωθεν σημάτων ΚΑΙ ΟΧΙ ΜΕ ΒΑΣΗ ΤΑ ΣΤΟΙΧΕΙΑ ΠΟΥ ΣΤΕΡΟΥΝΤΑ</a:t>
            </a:r>
            <a:r>
              <a:rPr lang="en-US" sz="2400" b="1" kern="100" dirty="0">
                <a:effectLst/>
                <a:latin typeface="Aptos" panose="020B0004020202020204" pitchFamily="34" charset="0"/>
                <a:ea typeface="Aptos" panose="020B0004020202020204" pitchFamily="34" charset="0"/>
                <a:cs typeface="Arial" panose="020B0604020202020204" pitchFamily="34" charset="0"/>
              </a:rPr>
              <a:t>I</a:t>
            </a:r>
            <a:r>
              <a:rPr lang="el-GR" sz="2400" b="1" kern="100" dirty="0">
                <a:effectLst/>
                <a:latin typeface="Aptos" panose="020B0004020202020204" pitchFamily="34" charset="0"/>
                <a:ea typeface="Aptos" panose="020B0004020202020204" pitchFamily="34" charset="0"/>
                <a:cs typeface="Arial" panose="020B0604020202020204" pitchFamily="34" charset="0"/>
              </a:rPr>
              <a:t> ΔΙΑΚΡΙΤΙΚΗΣ ΙΚΑΝΟΤΗΤΑΣ. Τα περιγραφικά ή διακοσμητικά στοιχεία δεν λαμβάνονται υπόψιν για τον σχηματισμό της συνολικής εντύπωσης (ΓΔΕΕ, </a:t>
            </a:r>
            <a:r>
              <a:rPr lang="en-US" sz="2400" b="1" kern="100" dirty="0">
                <a:effectLst/>
                <a:latin typeface="Aptos" panose="020B0004020202020204" pitchFamily="34" charset="0"/>
                <a:ea typeface="Aptos" panose="020B0004020202020204" pitchFamily="34" charset="0"/>
                <a:cs typeface="Arial" panose="020B0604020202020204" pitchFamily="34" charset="0"/>
              </a:rPr>
              <a:t>T</a:t>
            </a:r>
            <a:r>
              <a:rPr lang="el-GR" sz="2400" b="1" kern="100" dirty="0">
                <a:effectLst/>
                <a:latin typeface="Aptos" panose="020B0004020202020204" pitchFamily="34" charset="0"/>
                <a:ea typeface="Aptos" panose="020B0004020202020204" pitchFamily="34" charset="0"/>
                <a:cs typeface="Arial" panose="020B0604020202020204" pitchFamily="34" charset="0"/>
              </a:rPr>
              <a:t>-558/13)</a:t>
            </a:r>
            <a:r>
              <a:rPr lang="el-GR" sz="2400" kern="100" dirty="0">
                <a:effectLst/>
                <a:latin typeface="Aptos" panose="020B0004020202020204" pitchFamily="34" charset="0"/>
                <a:ea typeface="Aptos" panose="020B0004020202020204" pitchFamily="34" charset="0"/>
                <a:cs typeface="Arial" panose="020B0604020202020204" pitchFamily="34" charset="0"/>
              </a:rPr>
              <a:t>.</a:t>
            </a:r>
          </a:p>
          <a:p>
            <a:pPr marL="342900" marR="0" lvl="0" indent="-342900" algn="just">
              <a:lnSpc>
                <a:spcPct val="107000"/>
              </a:lnSpc>
              <a:spcAft>
                <a:spcPts val="800"/>
              </a:spcAft>
              <a:buFont typeface="Wingdings" panose="05000000000000000000" pitchFamily="2" charset="2"/>
              <a:buChar char=""/>
            </a:pPr>
            <a:r>
              <a:rPr lang="el-GR" sz="2400" b="1" kern="100" dirty="0">
                <a:effectLst/>
                <a:latin typeface="Aptos" panose="020B0004020202020204" pitchFamily="34" charset="0"/>
                <a:ea typeface="Aptos" panose="020B0004020202020204" pitchFamily="34" charset="0"/>
                <a:cs typeface="Arial" panose="020B0604020202020204" pitchFamily="34" charset="0"/>
              </a:rPr>
              <a:t>ΠΡΟΣΟΧΗ ΟΜΩΣ</a:t>
            </a:r>
            <a:r>
              <a:rPr lang="el-GR" sz="2400" kern="100" dirty="0">
                <a:effectLst/>
                <a:latin typeface="Aptos" panose="020B0004020202020204" pitchFamily="34" charset="0"/>
                <a:ea typeface="Aptos" panose="020B0004020202020204" pitchFamily="34" charset="0"/>
                <a:cs typeface="Arial" panose="020B0604020202020204" pitchFamily="34" charset="0"/>
              </a:rPr>
              <a:t>: Έχει κριθεί ότι το λεκτικό σύμπλεγμα «</a:t>
            </a:r>
            <a:r>
              <a:rPr lang="en-US" sz="2400" kern="100" dirty="0">
                <a:effectLst/>
                <a:latin typeface="Aptos" panose="020B0004020202020204" pitchFamily="34" charset="0"/>
                <a:ea typeface="Aptos" panose="020B0004020202020204" pitchFamily="34" charset="0"/>
                <a:cs typeface="Arial" panose="020B0604020202020204" pitchFamily="34" charset="0"/>
              </a:rPr>
              <a:t>Baby Dry</a:t>
            </a:r>
            <a:r>
              <a:rPr lang="el-GR" sz="2400" kern="100" dirty="0">
                <a:effectLst/>
                <a:latin typeface="Aptos" panose="020B0004020202020204" pitchFamily="34" charset="0"/>
                <a:ea typeface="Aptos" panose="020B0004020202020204" pitchFamily="34" charset="0"/>
                <a:cs typeface="Arial" panose="020B0604020202020204" pitchFamily="34" charset="0"/>
              </a:rPr>
              <a:t>» δεν είναι δυνατό να θεωρηθεί ότι έχει, ως σύνολο, περιγραφικό χαρακτήρα· αντιθέτως, αποτελεί λεξιλογικό εφεύρημα που προσδίδει διακριτική δύναμη στο σήμα</a:t>
            </a:r>
            <a:r>
              <a:rPr lang="el-GR" sz="24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r>
              <a:rPr lang="el-GR" sz="2400" kern="100" dirty="0">
                <a:effectLst/>
                <a:latin typeface="Aptos" panose="020B0004020202020204" pitchFamily="34" charset="0"/>
                <a:ea typeface="Aptos" panose="020B0004020202020204" pitchFamily="34" charset="0"/>
                <a:cs typeface="Arial" panose="020B0604020202020204" pitchFamily="34" charset="0"/>
              </a:rPr>
              <a:t> </a:t>
            </a:r>
            <a:r>
              <a:rPr lang="el-GR" sz="2400" b="1" u="sng" kern="100" dirty="0">
                <a:effectLst/>
                <a:latin typeface="Aptos" panose="020B0004020202020204" pitchFamily="34" charset="0"/>
                <a:ea typeface="Aptos" panose="020B0004020202020204" pitchFamily="34" charset="0"/>
                <a:cs typeface="Arial" panose="020B0604020202020204" pitchFamily="34" charset="0"/>
              </a:rPr>
              <a:t>συντακτικά ασυνήθιστη παράθεση των δύο λέξεων δίπλα – δίπλα </a:t>
            </a:r>
            <a:r>
              <a:rPr lang="el-GR" sz="2400" kern="100" dirty="0">
                <a:effectLst/>
                <a:latin typeface="Aptos" panose="020B0004020202020204" pitchFamily="34" charset="0"/>
                <a:ea typeface="Aptos" panose="020B0004020202020204" pitchFamily="34" charset="0"/>
                <a:cs typeface="Arial" panose="020B0604020202020204" pitchFamily="34" charset="0"/>
              </a:rPr>
              <a:t>(Υπόθεση C-383/99, Procter &amp; Gamble)</a:t>
            </a:r>
          </a:p>
          <a:p>
            <a:pPr marL="342900" marR="0" lvl="0" indent="-342900" algn="just">
              <a:lnSpc>
                <a:spcPct val="107000"/>
              </a:lnSpc>
              <a:spcAft>
                <a:spcPts val="800"/>
              </a:spcAft>
              <a:buFont typeface="Wingdings" panose="05000000000000000000" pitchFamily="2" charset="2"/>
              <a:buChar char=""/>
            </a:pPr>
            <a:r>
              <a:rPr lang="el-GR" sz="2400" b="1" kern="100" dirty="0">
                <a:effectLst/>
                <a:latin typeface="Aptos" panose="020B0004020202020204" pitchFamily="34" charset="0"/>
                <a:ea typeface="Aptos" panose="020B0004020202020204" pitchFamily="34" charset="0"/>
                <a:cs typeface="Arial" panose="020B0604020202020204" pitchFamily="34" charset="0"/>
              </a:rPr>
              <a:t>Τα λεκτικά στοιχεία έχουν μεγαλύτερη βαρύτητα στην διαμόρφωση της συνολικής εντύπωσης έναντι των εικαστικών</a:t>
            </a:r>
            <a:r>
              <a:rPr lang="el-GR" sz="2400" kern="100" dirty="0">
                <a:effectLst/>
                <a:latin typeface="Aptos" panose="020B0004020202020204" pitchFamily="34" charset="0"/>
                <a:ea typeface="Aptos" panose="020B0004020202020204" pitchFamily="34" charset="0"/>
                <a:cs typeface="Arial" panose="020B0604020202020204" pitchFamily="34" charset="0"/>
              </a:rPr>
              <a:t> </a:t>
            </a:r>
          </a:p>
          <a:p>
            <a:endParaRPr lang="el-GR" dirty="0"/>
          </a:p>
        </p:txBody>
      </p:sp>
    </p:spTree>
    <p:extLst>
      <p:ext uri="{BB962C8B-B14F-4D97-AF65-F5344CB8AC3E}">
        <p14:creationId xmlns:p14="http://schemas.microsoft.com/office/powerpoint/2010/main" val="254115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FFE9-7440-A2DC-09F5-02816CDC4A73}"/>
              </a:ext>
            </a:extLst>
          </p:cNvPr>
          <p:cNvSpPr>
            <a:spLocks noGrp="1"/>
          </p:cNvSpPr>
          <p:nvPr>
            <p:ph type="title"/>
          </p:nvPr>
        </p:nvSpPr>
        <p:spPr>
          <a:xfrm>
            <a:off x="1484311" y="219457"/>
            <a:ext cx="10018713" cy="1572767"/>
          </a:xfrm>
        </p:spPr>
        <p:txBody>
          <a:bodyPr>
            <a:normAutofit/>
          </a:bodyPr>
          <a:lstStyle/>
          <a:p>
            <a:pPr marL="457200" marR="0" lvl="0" indent="-285750" defTabSz="457200" rtl="0" eaLnBrk="1" fontAlgn="auto" latinLnBrk="0" hangingPunct="1">
              <a:lnSpc>
                <a:spcPct val="107000"/>
              </a:lnSpc>
              <a:spcBef>
                <a:spcPct val="20000"/>
              </a:spcBef>
              <a:spcAft>
                <a:spcPts val="800"/>
              </a:spcAft>
              <a:tabLst/>
              <a:defRPr/>
            </a:pPr>
            <a:r>
              <a:rPr kumimoji="0" lang="en-US" sz="28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2) </a:t>
            </a:r>
            <a:r>
              <a:rPr kumimoji="0" lang="el-GR" sz="2800" b="1"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ΣΥΓΚΡΙΣΗ ΠΡΟΪΟΝΤΩΝ ΚΑΙ ΥΠΗΡΕΣΙΩΝ </a:t>
            </a:r>
            <a:br>
              <a:rPr kumimoji="0" lang="el-G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br>
            <a:endParaRPr lang="el-GR" sz="2000" dirty="0"/>
          </a:p>
        </p:txBody>
      </p:sp>
      <p:sp>
        <p:nvSpPr>
          <p:cNvPr id="3" name="Content Placeholder 2">
            <a:extLst>
              <a:ext uri="{FF2B5EF4-FFF2-40B4-BE49-F238E27FC236}">
                <a16:creationId xmlns:a16="http://schemas.microsoft.com/office/drawing/2014/main" id="{27B4656C-4FF0-B97B-18E0-0BE1E9438BA1}"/>
              </a:ext>
            </a:extLst>
          </p:cNvPr>
          <p:cNvSpPr>
            <a:spLocks noGrp="1"/>
          </p:cNvSpPr>
          <p:nvPr>
            <p:ph idx="1"/>
          </p:nvPr>
        </p:nvSpPr>
        <p:spPr>
          <a:xfrm>
            <a:off x="1484310" y="1380744"/>
            <a:ext cx="10018713" cy="4901183"/>
          </a:xfrm>
        </p:spPr>
        <p:txBody>
          <a:bodyPr>
            <a:normAutofit fontScale="25000" lnSpcReduction="20000"/>
          </a:bodyPr>
          <a:lstStyle/>
          <a:p>
            <a:pPr marL="457200" marR="0" algn="just">
              <a:lnSpc>
                <a:spcPct val="107000"/>
              </a:lnSpc>
              <a:spcAft>
                <a:spcPts val="800"/>
              </a:spcAft>
              <a:buNone/>
            </a:pPr>
            <a:r>
              <a:rPr lang="el-GR" sz="2400" kern="100" dirty="0">
                <a:effectLst/>
                <a:latin typeface="Aptos" panose="020B0004020202020204" pitchFamily="34" charset="0"/>
                <a:ea typeface="Aptos" panose="020B0004020202020204" pitchFamily="34" charset="0"/>
                <a:cs typeface="Arial" panose="020B0604020202020204" pitchFamily="34" charset="0"/>
              </a:rPr>
              <a:t> </a:t>
            </a:r>
            <a:endParaRPr lang="el-GR" sz="2400" u="sng" kern="100" dirty="0">
              <a:effectLst/>
              <a:latin typeface="Aptos" panose="020B0004020202020204" pitchFamily="34"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el-GR" sz="7200" b="1" u="sng" kern="100" dirty="0">
                <a:effectLst/>
                <a:latin typeface="Aptos" panose="020B0004020202020204" pitchFamily="34" charset="0"/>
                <a:ea typeface="Aptos" panose="020B0004020202020204" pitchFamily="34" charset="0"/>
                <a:cs typeface="Arial" panose="020B0604020202020204" pitchFamily="34" charset="0"/>
              </a:rPr>
              <a:t>Παράγοντες για τον καθορισμό της ομοιότητας προϊόντων/υπηρεσιών</a:t>
            </a:r>
            <a:endParaRPr lang="el-GR" sz="7200" b="1"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η φύση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ο προορισμός τους [ο σκοπός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ο τρόπος χρήσης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ο τυχόν συμπληρωματικός χαρακτήρας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ο τυχόν ανταγωνιστικός ή εναλλάξιμος χαρακτήρας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οι δίαυλοι διανομής/τα σημεία πώλησής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το ενδιαφερόμενο κοινό τους,</a:t>
            </a:r>
          </a:p>
          <a:p>
            <a:pPr marL="342900" marR="0" lvl="0" indent="-342900" algn="just">
              <a:lnSpc>
                <a:spcPct val="107000"/>
              </a:lnSpc>
              <a:spcAft>
                <a:spcPts val="800"/>
              </a:spcAft>
              <a:buFont typeface="Wingdings" panose="05000000000000000000" pitchFamily="2" charset="2"/>
              <a:buChar char=""/>
            </a:pPr>
            <a:r>
              <a:rPr lang="el-GR" sz="6400" kern="100" dirty="0">
                <a:effectLst/>
                <a:latin typeface="Aptos" panose="020B0004020202020204" pitchFamily="34" charset="0"/>
                <a:ea typeface="Aptos" panose="020B0004020202020204" pitchFamily="34" charset="0"/>
                <a:cs typeface="Arial" panose="020B0604020202020204" pitchFamily="34" charset="0"/>
              </a:rPr>
              <a:t>η συνήθης προέλευσή τους.</a:t>
            </a:r>
          </a:p>
          <a:p>
            <a:pPr marL="457200" marR="0" algn="just">
              <a:lnSpc>
                <a:spcPct val="107000"/>
              </a:lnSpc>
              <a:spcAft>
                <a:spcPts val="800"/>
              </a:spcAft>
              <a:buNone/>
            </a:pPr>
            <a:r>
              <a:rPr lang="el-GR" sz="6400" kern="100" dirty="0">
                <a:effectLst/>
                <a:latin typeface="Aptos" panose="020B0004020202020204" pitchFamily="34" charset="0"/>
                <a:ea typeface="Aptos" panose="020B0004020202020204" pitchFamily="34" charset="0"/>
                <a:cs typeface="Arial" panose="020B0604020202020204" pitchFamily="34" charset="0"/>
              </a:rPr>
              <a:t>(29/09/1998, C-39/97, </a:t>
            </a:r>
            <a:r>
              <a:rPr lang="el-GR" sz="6400" kern="100" dirty="0" err="1">
                <a:effectLst/>
                <a:latin typeface="Aptos" panose="020B0004020202020204" pitchFamily="34" charset="0"/>
                <a:ea typeface="Aptos" panose="020B0004020202020204" pitchFamily="34" charset="0"/>
                <a:cs typeface="Arial" panose="020B0604020202020204" pitchFamily="34" charset="0"/>
              </a:rPr>
              <a:t>Canon</a:t>
            </a:r>
            <a:r>
              <a:rPr lang="el-GR" sz="6400" kern="100" dirty="0">
                <a:effectLst/>
                <a:latin typeface="Aptos" panose="020B0004020202020204" pitchFamily="34" charset="0"/>
                <a:ea typeface="Aptos" panose="020B0004020202020204" pitchFamily="34" charset="0"/>
                <a:cs typeface="Arial" panose="020B0604020202020204" pitchFamily="34" charset="0"/>
              </a:rPr>
              <a:t>)</a:t>
            </a:r>
          </a:p>
          <a:p>
            <a:pPr marL="457200" marR="0" algn="just">
              <a:lnSpc>
                <a:spcPct val="107000"/>
              </a:lnSpc>
              <a:spcAft>
                <a:spcPts val="800"/>
              </a:spcAft>
              <a:buNone/>
            </a:pPr>
            <a:r>
              <a:rPr lang="el-GR" sz="6400" b="1" kern="100" dirty="0">
                <a:effectLst/>
                <a:latin typeface="Aptos" panose="020B0004020202020204" pitchFamily="34" charset="0"/>
                <a:ea typeface="Aptos" panose="020B0004020202020204" pitchFamily="34" charset="0"/>
                <a:cs typeface="Arial" panose="020B0604020202020204" pitchFamily="34" charset="0"/>
              </a:rPr>
              <a:t>       ΠΑΡΑΔΕΙΓΜΑ</a:t>
            </a:r>
            <a:r>
              <a:rPr lang="el-GR" sz="6400" kern="100" dirty="0">
                <a:effectLst/>
                <a:latin typeface="Aptos" panose="020B0004020202020204" pitchFamily="34" charset="0"/>
                <a:ea typeface="Aptos" panose="020B0004020202020204" pitchFamily="34" charset="0"/>
                <a:cs typeface="Arial" panose="020B0604020202020204" pitchFamily="34" charset="0"/>
              </a:rPr>
              <a:t>: το μαγειρικό λίπος δεν έχει την ίδια φύση με τα λιπαντικά έλαια και γράσα πετρελαίου, μολονότι και τα δύο περιέχουν μια λιπαρή βάση. Το μαγειρικό λίπος χρησιμοποιείται για την παρασκευή τροφίμων για ανθρώπινη κατανάλωση, ενώ τα έλαια και γράσα χρησιμοποιούνται για τη λίπανση μηχανημάτων</a:t>
            </a:r>
          </a:p>
          <a:p>
            <a:pPr marL="457200" marR="0" algn="just">
              <a:lnSpc>
                <a:spcPct val="107000"/>
              </a:lnSpc>
              <a:spcAft>
                <a:spcPts val="800"/>
              </a:spcAft>
              <a:buNone/>
            </a:pPr>
            <a:r>
              <a:rPr lang="el-GR" sz="7200" kern="100" dirty="0">
                <a:effectLst/>
                <a:latin typeface="Aptos" panose="020B0004020202020204" pitchFamily="34" charset="0"/>
                <a:ea typeface="Aptos" panose="020B0004020202020204" pitchFamily="34" charset="0"/>
                <a:cs typeface="Arial" panose="020B0604020202020204" pitchFamily="34" charset="0"/>
              </a:rPr>
              <a:t> </a:t>
            </a:r>
          </a:p>
          <a:p>
            <a:endParaRPr lang="el-GR" dirty="0"/>
          </a:p>
        </p:txBody>
      </p:sp>
    </p:spTree>
    <p:extLst>
      <p:ext uri="{BB962C8B-B14F-4D97-AF65-F5344CB8AC3E}">
        <p14:creationId xmlns:p14="http://schemas.microsoft.com/office/powerpoint/2010/main" val="4147600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276BAE2-5EC9-3395-FD70-53B52F2633E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445964" y="904875"/>
            <a:ext cx="9032122" cy="5357813"/>
          </a:xfrm>
          <a:prstGeom prst="rect">
            <a:avLst/>
          </a:prstGeom>
        </p:spPr>
      </p:pic>
    </p:spTree>
    <p:extLst>
      <p:ext uri="{BB962C8B-B14F-4D97-AF65-F5344CB8AC3E}">
        <p14:creationId xmlns:p14="http://schemas.microsoft.com/office/powerpoint/2010/main" val="3668345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CE647-3695-7683-49E9-CAF568442685}"/>
              </a:ext>
            </a:extLst>
          </p:cNvPr>
          <p:cNvSpPr>
            <a:spLocks noGrp="1"/>
          </p:cNvSpPr>
          <p:nvPr>
            <p:ph idx="1"/>
          </p:nvPr>
        </p:nvSpPr>
        <p:spPr>
          <a:xfrm>
            <a:off x="1484310" y="475489"/>
            <a:ext cx="10018713" cy="5315712"/>
          </a:xfrm>
        </p:spPr>
        <p:txBody>
          <a:bodyPr>
            <a:normAutofit/>
          </a:bodyPr>
          <a:lstStyle/>
          <a:p>
            <a:pPr algn="just"/>
            <a:r>
              <a:rPr lang="el-GR" sz="2400" dirty="0">
                <a:effectLst/>
                <a:latin typeface="Calibri" panose="020F0502020204030204" pitchFamily="34" charset="0"/>
                <a:ea typeface="Calibri" panose="020F0502020204030204" pitchFamily="34" charset="0"/>
                <a:cs typeface="Arial" panose="020B0604020202020204" pitchFamily="34" charset="0"/>
              </a:rPr>
              <a:t>Το γεγονός ότι τα προς σύγκριση προϊόντα/υπηρεσίες υπάγονται </a:t>
            </a:r>
            <a:r>
              <a:rPr lang="el-GR" sz="2400" b="1" dirty="0">
                <a:effectLst/>
                <a:latin typeface="Calibri" panose="020F0502020204030204" pitchFamily="34" charset="0"/>
                <a:ea typeface="Calibri" panose="020F0502020204030204" pitchFamily="34" charset="0"/>
                <a:cs typeface="Arial" panose="020B0604020202020204" pitchFamily="34" charset="0"/>
              </a:rPr>
              <a:t>στην ίδια γενική ένδειξη ενός τίτλου κλάσης ή μιας ευρείας κατηγορίας δεν σημαίνει αυτομάτως ότι έχουν και την ίδια φύση.</a:t>
            </a:r>
          </a:p>
          <a:p>
            <a:pPr algn="just"/>
            <a:r>
              <a:rPr lang="el-GR" dirty="0"/>
              <a:t>Κατά την αξιολόγηση του κατά πόσον ο καταναλωτής αναμένει κατά κανόνα να υπάρχει σύνδεση μεταξύ των προϊόντων ή των υπηρεσιών, θα πρέπει να λαμβάνεται υπόψη </a:t>
            </a:r>
            <a:r>
              <a:rPr lang="el-GR" b="1" dirty="0"/>
              <a:t>η οικονομική πραγματικότητα της αγοράς όπως ισχύει τη δεδομένη χρονική στιγμή </a:t>
            </a:r>
          </a:p>
          <a:p>
            <a:pPr algn="just"/>
            <a:r>
              <a:rPr lang="el-GR" dirty="0"/>
              <a:t>Μια λειτουργική σύνδεση μεταξύ προϊόντων/υπηρεσιών αποτελεί συνήθως </a:t>
            </a:r>
            <a:r>
              <a:rPr lang="el-GR" b="1" dirty="0"/>
              <a:t>ισχυρή ένδειξη συμπληρωματικότητας</a:t>
            </a:r>
            <a:r>
              <a:rPr lang="el-GR" dirty="0"/>
              <a:t>: για παράδειγμα, όταν κάποιο προϊόν ή υπηρεσία απαιτείται για την ορθή λειτουργία του άλλου, το ένα καθιστά εφικτή τη χρήση του άλλου, ή το ένα δεν μπορεί να χρησιμοποιηθεί χωρίς το άλλο. </a:t>
            </a:r>
          </a:p>
        </p:txBody>
      </p:sp>
    </p:spTree>
    <p:extLst>
      <p:ext uri="{BB962C8B-B14F-4D97-AF65-F5344CB8AC3E}">
        <p14:creationId xmlns:p14="http://schemas.microsoft.com/office/powerpoint/2010/main" val="294554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F19DE-280B-4DA4-4DA4-6445AE4DCE30}"/>
              </a:ext>
            </a:extLst>
          </p:cNvPr>
          <p:cNvSpPr>
            <a:spLocks noGrp="1"/>
          </p:cNvSpPr>
          <p:nvPr>
            <p:ph idx="1"/>
          </p:nvPr>
        </p:nvSpPr>
        <p:spPr>
          <a:xfrm>
            <a:off x="1484310" y="768096"/>
            <a:ext cx="10018713" cy="5806439"/>
          </a:xfrm>
        </p:spPr>
        <p:txBody>
          <a:bodyPr>
            <a:normAutofit/>
          </a:bodyPr>
          <a:lstStyle/>
          <a:p>
            <a:pPr marL="0" marR="0" algn="just">
              <a:lnSpc>
                <a:spcPct val="107000"/>
              </a:lnSpc>
              <a:spcAft>
                <a:spcPts val="800"/>
              </a:spcAft>
              <a:buNone/>
            </a:pPr>
            <a:r>
              <a:rPr lang="en-US" sz="2400" b="1" kern="100" dirty="0">
                <a:effectLst/>
                <a:latin typeface="Aptos" panose="020B0004020202020204" pitchFamily="34" charset="0"/>
                <a:ea typeface="Aptos" panose="020B0004020202020204" pitchFamily="34" charset="0"/>
                <a:cs typeface="Arial" panose="020B0604020202020204" pitchFamily="34" charset="0"/>
              </a:rPr>
              <a:t>3) </a:t>
            </a:r>
            <a:r>
              <a:rPr lang="el-GR" sz="2400" b="1" kern="100" dirty="0">
                <a:effectLst/>
                <a:latin typeface="Aptos" panose="020B0004020202020204" pitchFamily="34" charset="0"/>
                <a:ea typeface="Aptos" panose="020B0004020202020204" pitchFamily="34" charset="0"/>
                <a:cs typeface="Arial" panose="020B0604020202020204" pitchFamily="34" charset="0"/>
              </a:rPr>
              <a:t>Ο διακριτικός χαρακτήρας του προγενέστερου σήματος </a:t>
            </a:r>
            <a:r>
              <a:rPr lang="en-US" sz="24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r>
              <a:rPr lang="en-US" sz="2400" kern="100" dirty="0">
                <a:effectLst/>
                <a:latin typeface="Aptos" panose="020B0004020202020204" pitchFamily="34" charset="0"/>
                <a:ea typeface="Aptos" panose="020B0004020202020204" pitchFamily="34" charset="0"/>
                <a:cs typeface="Arial" panose="020B0604020202020204" pitchFamily="34" charset="0"/>
              </a:rPr>
              <a:t> </a:t>
            </a:r>
            <a:r>
              <a:rPr lang="el-GR" sz="2400" u="sng" kern="100" dirty="0">
                <a:effectLst/>
                <a:latin typeface="Aptos" panose="020B0004020202020204" pitchFamily="34" charset="0"/>
                <a:ea typeface="Aptos" panose="020B0004020202020204" pitchFamily="34" charset="0"/>
                <a:cs typeface="Arial" panose="020B0604020202020204" pitchFamily="34" charset="0"/>
              </a:rPr>
              <a:t>σημαντικός παράγοντας ο οποίος πρέπει να λαμβάνεται υπόψη κατά την εκτίμηση του κινδύνου σύγχυσης</a:t>
            </a:r>
            <a:endParaRPr lang="el-GR" sz="24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just">
              <a:lnSpc>
                <a:spcPct val="107000"/>
              </a:lnSpc>
              <a:spcAft>
                <a:spcPts val="800"/>
              </a:spcAft>
              <a:buFont typeface="+mj-lt"/>
              <a:buAutoNum type="arabicParenR"/>
            </a:pPr>
            <a:r>
              <a:rPr lang="el-GR" sz="2400" kern="100" dirty="0">
                <a:effectLst/>
                <a:latin typeface="Aptos" panose="020B0004020202020204" pitchFamily="34" charset="0"/>
                <a:ea typeface="Aptos" panose="020B0004020202020204" pitchFamily="34" charset="0"/>
                <a:cs typeface="Arial" panose="020B0604020202020204" pitchFamily="34" charset="0"/>
              </a:rPr>
              <a:t>ο κίνδυνος συγχύσεως είναι τόσο μεγαλύτερος όσο σημαντικότερη είναι η διακριτική δύναμη του προγενέστερου σήματος (11/11/1997, C-251/95, </a:t>
            </a:r>
            <a:r>
              <a:rPr lang="el-GR" sz="2400" kern="100" dirty="0" err="1">
                <a:effectLst/>
                <a:latin typeface="Aptos" panose="020B0004020202020204" pitchFamily="34" charset="0"/>
                <a:ea typeface="Aptos" panose="020B0004020202020204" pitchFamily="34" charset="0"/>
                <a:cs typeface="Arial" panose="020B0604020202020204" pitchFamily="34" charset="0"/>
              </a:rPr>
              <a:t>Sabèl</a:t>
            </a:r>
            <a:r>
              <a:rPr lang="el-GR" sz="2400" kern="100" dirty="0">
                <a:effectLst/>
                <a:latin typeface="Aptos" panose="020B0004020202020204" pitchFamily="34" charset="0"/>
                <a:ea typeface="Aptos" panose="020B0004020202020204" pitchFamily="34" charset="0"/>
                <a:cs typeface="Arial" panose="020B0604020202020204" pitchFamily="34" charset="0"/>
              </a:rPr>
              <a:t>)·</a:t>
            </a:r>
          </a:p>
          <a:p>
            <a:pPr marL="342900" marR="0" lvl="0" indent="-342900" algn="just">
              <a:lnSpc>
                <a:spcPct val="107000"/>
              </a:lnSpc>
              <a:spcAft>
                <a:spcPts val="800"/>
              </a:spcAft>
              <a:buFont typeface="+mj-lt"/>
              <a:buAutoNum type="arabicParenR"/>
            </a:pPr>
            <a:r>
              <a:rPr lang="el-GR" sz="2400" kern="100" dirty="0">
                <a:effectLst/>
                <a:latin typeface="Aptos" panose="020B0004020202020204" pitchFamily="34" charset="0"/>
                <a:ea typeface="Aptos" panose="020B0004020202020204" pitchFamily="34" charset="0"/>
                <a:cs typeface="Arial" panose="020B0604020202020204" pitchFamily="34" charset="0"/>
              </a:rPr>
              <a:t>τα σήματα με ισχυρό διακριτικό χαρακτήρα απολαύουν προστασίας μεγαλύτερης απ’ ό,τι εκείνα των οποίων ο διακριτικός χαρακτήρας είναι ασθενέστερος (29/09/1998, C-39/97, </a:t>
            </a:r>
            <a:r>
              <a:rPr lang="el-GR" sz="2400" kern="100" dirty="0" err="1">
                <a:effectLst/>
                <a:latin typeface="Aptos" panose="020B0004020202020204" pitchFamily="34" charset="0"/>
                <a:ea typeface="Aptos" panose="020B0004020202020204" pitchFamily="34" charset="0"/>
                <a:cs typeface="Arial" panose="020B0604020202020204" pitchFamily="34" charset="0"/>
              </a:rPr>
              <a:t>Canon</a:t>
            </a:r>
            <a:r>
              <a:rPr lang="el-GR" sz="2400" kern="100" dirty="0">
                <a:effectLst/>
                <a:latin typeface="Aptos" panose="020B0004020202020204" pitchFamily="34" charset="0"/>
                <a:ea typeface="Aptos" panose="020B0004020202020204" pitchFamily="34" charset="0"/>
                <a:cs typeface="Arial" panose="020B0604020202020204" pitchFamily="34" charset="0"/>
              </a:rPr>
              <a:t>, παρ. 18).</a:t>
            </a:r>
          </a:p>
          <a:p>
            <a:pPr marL="342900" marR="0" lvl="0" indent="-342900" algn="just">
              <a:lnSpc>
                <a:spcPct val="107000"/>
              </a:lnSpc>
              <a:spcAft>
                <a:spcPts val="800"/>
              </a:spcAft>
              <a:buFont typeface="+mj-lt"/>
              <a:buAutoNum type="arabicParenR"/>
            </a:pPr>
            <a:r>
              <a:rPr lang="el-GR" sz="2400" kern="100" dirty="0">
                <a:effectLst/>
                <a:latin typeface="Aptos" panose="020B0004020202020204" pitchFamily="34" charset="0"/>
                <a:ea typeface="Aptos" panose="020B0004020202020204" pitchFamily="34" charset="0"/>
                <a:cs typeface="Arial" panose="020B0604020202020204" pitchFamily="34" charset="0"/>
              </a:rPr>
              <a:t>η έκταση της προστασίας των σημάτων με περιορισμένο (ασθενή) διακριτικό χαρακτήρα θα είναι μικρότερη.</a:t>
            </a:r>
          </a:p>
          <a:p>
            <a:pPr marL="457200" marR="0" algn="just">
              <a:lnSpc>
                <a:spcPct val="107000"/>
              </a:lnSpc>
              <a:spcAft>
                <a:spcPts val="800"/>
              </a:spcAft>
              <a:buNone/>
            </a:pPr>
            <a:r>
              <a:rPr lang="el-GR" sz="2400" kern="100" dirty="0">
                <a:effectLst/>
                <a:latin typeface="Aptos" panose="020B0004020202020204" pitchFamily="34" charset="0"/>
                <a:ea typeface="Aptos" panose="020B0004020202020204" pitchFamily="34" charset="0"/>
                <a:cs typeface="Arial" panose="020B0604020202020204" pitchFamily="34" charset="0"/>
              </a:rPr>
              <a:t> </a:t>
            </a:r>
          </a:p>
          <a:p>
            <a:endParaRPr lang="el-GR" dirty="0"/>
          </a:p>
        </p:txBody>
      </p:sp>
    </p:spTree>
    <p:extLst>
      <p:ext uri="{BB962C8B-B14F-4D97-AF65-F5344CB8AC3E}">
        <p14:creationId xmlns:p14="http://schemas.microsoft.com/office/powerpoint/2010/main" val="418123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4C5E3-6E7C-BDEA-B723-16EDB23701A9}"/>
              </a:ext>
            </a:extLst>
          </p:cNvPr>
          <p:cNvSpPr>
            <a:spLocks noGrp="1"/>
          </p:cNvSpPr>
          <p:nvPr>
            <p:ph idx="1"/>
          </p:nvPr>
        </p:nvSpPr>
        <p:spPr>
          <a:xfrm>
            <a:off x="1484310" y="155448"/>
            <a:ext cx="10018713" cy="6702551"/>
          </a:xfrm>
        </p:spPr>
        <p:txBody>
          <a:bodyPr/>
          <a:lstStyle/>
          <a:p>
            <a:pPr marL="0" marR="0" algn="just">
              <a:lnSpc>
                <a:spcPct val="107000"/>
              </a:lnSpc>
              <a:spcAft>
                <a:spcPts val="800"/>
              </a:spcAft>
              <a:buNone/>
            </a:pPr>
            <a:r>
              <a:rPr lang="el-GR" sz="24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a:t>
            </a:r>
            <a:r>
              <a:rPr lang="el-GR" sz="2400" kern="100" dirty="0">
                <a:effectLst/>
                <a:latin typeface="Aptos" panose="020B0004020202020204" pitchFamily="34" charset="0"/>
                <a:ea typeface="Aptos" panose="020B0004020202020204" pitchFamily="34" charset="0"/>
                <a:cs typeface="Arial" panose="020B0604020202020204" pitchFamily="34" charset="0"/>
              </a:rPr>
              <a:t>Στο πλαίσιο της συνολικής εκτίμησης, ο μέσος καταναλωτής των αντίστοιχων προϊόντων θεωρείται ότι </a:t>
            </a:r>
            <a:r>
              <a:rPr lang="el-GR" sz="2400" b="1" kern="100" dirty="0">
                <a:effectLst/>
                <a:latin typeface="Aptos" panose="020B0004020202020204" pitchFamily="34" charset="0"/>
                <a:ea typeface="Aptos" panose="020B0004020202020204" pitchFamily="34" charset="0"/>
                <a:cs typeface="Arial" panose="020B0604020202020204" pitchFamily="34" charset="0"/>
              </a:rPr>
              <a:t>έχει τη συνήθη πληροφόρηση και είναι ευλόγως προσεκτικός και ενημερωμένος.</a:t>
            </a:r>
          </a:p>
          <a:p>
            <a:pPr marL="0" marR="0" algn="just">
              <a:lnSpc>
                <a:spcPct val="107000"/>
              </a:lnSpc>
              <a:spcAft>
                <a:spcPts val="800"/>
              </a:spcAft>
              <a:buNone/>
            </a:pPr>
            <a:r>
              <a:rPr lang="el-GR" sz="2400"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a:t>
            </a:r>
            <a:r>
              <a:rPr lang="el-GR" sz="2400" kern="100" dirty="0">
                <a:effectLst/>
                <a:latin typeface="Aptos" panose="020B0004020202020204" pitchFamily="34" charset="0"/>
                <a:ea typeface="Aptos" panose="020B0004020202020204" pitchFamily="34" charset="0"/>
                <a:cs typeface="Arial" panose="020B0604020202020204" pitchFamily="34" charset="0"/>
              </a:rPr>
              <a:t>Παρότι ο μέσος καταναλωτής της αντίστοιχης κατηγορίας προϊόντων θεωρείται ότι έχει τη συνήθη πληροφόρηση και είναι ευλόγως προσεκτικός και ενημερωμένος, πρέπει να ληφθεί υπόψη το στοιχείο ότι </a:t>
            </a:r>
            <a:r>
              <a:rPr lang="el-GR" sz="2400" b="1" kern="100" dirty="0">
                <a:effectLst/>
                <a:latin typeface="Aptos" panose="020B0004020202020204" pitchFamily="34" charset="0"/>
                <a:ea typeface="Aptos" panose="020B0004020202020204" pitchFamily="34" charset="0"/>
                <a:cs typeface="Arial" panose="020B0604020202020204" pitchFamily="34" charset="0"/>
              </a:rPr>
              <a:t>ο μέσος καταναλωτής σπανίως έχει τη δυνατότητα να προβαίνει σε άμεση σύγκριση των διαφόρων σημάτων, αλλά ότι είναι αναγκασμένος να εμπιστεύεται την ατελή εικόνα που έχει συγκρατήσει στη μνήμη του!!!</a:t>
            </a:r>
          </a:p>
          <a:p>
            <a:pPr marL="457200" marR="0" algn="just">
              <a:lnSpc>
                <a:spcPct val="107000"/>
              </a:lnSpc>
              <a:spcAft>
                <a:spcPts val="800"/>
              </a:spcAft>
              <a:buNone/>
            </a:pPr>
            <a:r>
              <a:rPr lang="el-GR" sz="2400" kern="100" dirty="0">
                <a:effectLst/>
                <a:latin typeface="Aptos" panose="020B0004020202020204" pitchFamily="34" charset="0"/>
                <a:ea typeface="Aptos" panose="020B0004020202020204" pitchFamily="34" charset="0"/>
                <a:cs typeface="Arial" panose="020B0604020202020204" pitchFamily="34" charset="0"/>
              </a:rPr>
              <a:t> </a:t>
            </a:r>
          </a:p>
          <a:p>
            <a:endParaRPr lang="el-GR" dirty="0"/>
          </a:p>
        </p:txBody>
      </p:sp>
    </p:spTree>
    <p:extLst>
      <p:ext uri="{BB962C8B-B14F-4D97-AF65-F5344CB8AC3E}">
        <p14:creationId xmlns:p14="http://schemas.microsoft.com/office/powerpoint/2010/main" val="467348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766C-8A29-DEEC-3D04-D5645D573F1F}"/>
              </a:ext>
            </a:extLst>
          </p:cNvPr>
          <p:cNvSpPr>
            <a:spLocks noGrp="1"/>
          </p:cNvSpPr>
          <p:nvPr>
            <p:ph type="title"/>
          </p:nvPr>
        </p:nvSpPr>
        <p:spPr/>
        <p:txBody>
          <a:bodyPr>
            <a:normAutofit fontScale="90000"/>
          </a:bodyPr>
          <a:lstStyle/>
          <a:p>
            <a:br>
              <a:rPr lang="el-GR" dirty="0"/>
            </a:br>
            <a:br>
              <a:rPr lang="el-GR" dirty="0"/>
            </a:br>
            <a:br>
              <a:rPr lang="el-GR" dirty="0"/>
            </a:br>
            <a:r>
              <a:rPr lang="en-US" b="1" dirty="0"/>
              <a:t>4</a:t>
            </a:r>
            <a:r>
              <a:rPr lang="el-GR" b="1" dirty="0"/>
              <a:t>Α) Ορισμός του ενδιαφερόμενου κοινού</a:t>
            </a:r>
            <a:br>
              <a:rPr lang="el-GR" dirty="0"/>
            </a:br>
            <a:r>
              <a:rPr lang="el-GR" dirty="0"/>
              <a:t> </a:t>
            </a:r>
            <a:br>
              <a:rPr lang="el-GR" dirty="0"/>
            </a:br>
            <a:r>
              <a:rPr lang="el-GR" dirty="0"/>
              <a:t> </a:t>
            </a:r>
            <a:br>
              <a:rPr lang="el-GR" dirty="0"/>
            </a:br>
            <a:r>
              <a:rPr lang="el-GR" dirty="0"/>
              <a:t> </a:t>
            </a:r>
            <a:br>
              <a:rPr lang="el-GR" dirty="0"/>
            </a:br>
            <a:endParaRPr lang="el-GR" dirty="0"/>
          </a:p>
        </p:txBody>
      </p:sp>
      <p:pic>
        <p:nvPicPr>
          <p:cNvPr id="5" name="Content Placeholder 4">
            <a:extLst>
              <a:ext uri="{FF2B5EF4-FFF2-40B4-BE49-F238E27FC236}">
                <a16:creationId xmlns:a16="http://schemas.microsoft.com/office/drawing/2014/main" id="{C65C23F6-5805-0A1F-0695-895D17630842}"/>
              </a:ext>
            </a:extLst>
          </p:cNvPr>
          <p:cNvPicPr>
            <a:picLocks noGrp="1" noChangeAspect="1"/>
          </p:cNvPicPr>
          <p:nvPr>
            <p:ph idx="1"/>
          </p:nvPr>
        </p:nvPicPr>
        <p:blipFill>
          <a:blip r:embed="rId2"/>
          <a:stretch>
            <a:fillRect/>
          </a:stretch>
        </p:blipFill>
        <p:spPr>
          <a:xfrm>
            <a:off x="2203704" y="2000251"/>
            <a:ext cx="8445246" cy="4257674"/>
          </a:xfrm>
          <a:prstGeom prst="rect">
            <a:avLst/>
          </a:prstGeom>
        </p:spPr>
      </p:pic>
    </p:spTree>
    <p:extLst>
      <p:ext uri="{BB962C8B-B14F-4D97-AF65-F5344CB8AC3E}">
        <p14:creationId xmlns:p14="http://schemas.microsoft.com/office/powerpoint/2010/main" val="168543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BBFE73-74C3-06DA-F2E5-35322E2EC37A}"/>
              </a:ext>
            </a:extLst>
          </p:cNvPr>
          <p:cNvSpPr>
            <a:spLocks noGrp="1"/>
          </p:cNvSpPr>
          <p:nvPr>
            <p:ph idx="1"/>
          </p:nvPr>
        </p:nvSpPr>
        <p:spPr>
          <a:xfrm>
            <a:off x="1484310" y="462117"/>
            <a:ext cx="10018713" cy="3342967"/>
          </a:xfrm>
          <a:scene3d>
            <a:camera prst="orthographicFront"/>
            <a:lightRig rig="threePt" dir="t"/>
          </a:scene3d>
          <a:sp3d>
            <a:bevelT w="139700" prst="cross"/>
          </a:sp3d>
        </p:spPr>
        <p:txBody>
          <a:bodyPr>
            <a:normAutofit/>
          </a:bodyPr>
          <a:lstStyle/>
          <a:p>
            <a:pPr marL="457200" marR="0" algn="just">
              <a:lnSpc>
                <a:spcPct val="107000"/>
              </a:lnSpc>
              <a:spcAft>
                <a:spcPts val="800"/>
              </a:spcAft>
              <a:buNone/>
            </a:pPr>
            <a:r>
              <a:rPr lang="en-US" sz="3000" b="1" u="sng" kern="100" dirty="0">
                <a:latin typeface="Aptos" panose="020B0004020202020204" pitchFamily="34" charset="0"/>
                <a:ea typeface="Aptos" panose="020B0004020202020204" pitchFamily="34" charset="0"/>
                <a:cs typeface="Arial" panose="020B0604020202020204" pitchFamily="34" charset="0"/>
              </a:rPr>
              <a:t>4</a:t>
            </a:r>
            <a:r>
              <a:rPr lang="el-GR" sz="3000" b="1" u="sng" kern="100" dirty="0">
                <a:latin typeface="Aptos" panose="020B0004020202020204" pitchFamily="34" charset="0"/>
                <a:ea typeface="Aptos" panose="020B0004020202020204" pitchFamily="34" charset="0"/>
                <a:cs typeface="Arial" panose="020B0604020202020204" pitchFamily="34" charset="0"/>
              </a:rPr>
              <a:t>Β) </a:t>
            </a:r>
            <a:r>
              <a:rPr lang="el-GR" sz="3000" b="1" u="sng" kern="100" dirty="0">
                <a:effectLst/>
                <a:latin typeface="Aptos" panose="020B0004020202020204" pitchFamily="34" charset="0"/>
                <a:ea typeface="Aptos" panose="020B0004020202020204" pitchFamily="34" charset="0"/>
                <a:cs typeface="Arial" panose="020B0604020202020204" pitchFamily="34" charset="0"/>
              </a:rPr>
              <a:t>Ορισμός βαθμού προσοχής</a:t>
            </a:r>
            <a:endParaRPr lang="el-GR" sz="2400" kern="100" dirty="0">
              <a:effectLst/>
              <a:latin typeface="Aptos" panose="020B0004020202020204" pitchFamily="34" charset="0"/>
              <a:ea typeface="Aptos" panose="020B0004020202020204" pitchFamily="34" charset="0"/>
              <a:cs typeface="Arial" panose="020B0604020202020204" pitchFamily="34" charset="0"/>
            </a:endParaRPr>
          </a:p>
          <a:p>
            <a:pPr marL="457200" marR="0" algn="just">
              <a:lnSpc>
                <a:spcPct val="107000"/>
              </a:lnSpc>
              <a:spcAft>
                <a:spcPts val="800"/>
              </a:spcAft>
              <a:buNone/>
            </a:pPr>
            <a:r>
              <a:rPr lang="el-GR" sz="2400" b="1" kern="100" dirty="0">
                <a:effectLst/>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 </a:t>
            </a:r>
            <a:r>
              <a:rPr lang="en-US" sz="2400" b="1" kern="100" dirty="0">
                <a:effectLst/>
                <a:latin typeface="Aptos" panose="020B0004020202020204" pitchFamily="34" charset="0"/>
                <a:ea typeface="Aptos" panose="020B0004020202020204" pitchFamily="34" charset="0"/>
                <a:cs typeface="Arial" panose="020B0604020202020204" pitchFamily="34" charset="0"/>
              </a:rPr>
              <a:t>O</a:t>
            </a:r>
            <a:r>
              <a:rPr lang="el-GR" sz="2400" b="1" kern="100" dirty="0">
                <a:effectLst/>
                <a:latin typeface="Aptos" panose="020B0004020202020204" pitchFamily="34" charset="0"/>
                <a:ea typeface="Aptos" panose="020B0004020202020204" pitchFamily="34" charset="0"/>
                <a:cs typeface="Arial" panose="020B0604020202020204" pitchFamily="34" charset="0"/>
              </a:rPr>
              <a:t> βαθμός προσοχής του μέσου καταναλωτή είναι δυνατόν να μεταβάλλεται αναλόγως της κατηγορίας των αντίστοιχων προϊόντων ή υπηρεσιών.</a:t>
            </a:r>
            <a:endParaRPr lang="el-GR" sz="2400" kern="100" dirty="0">
              <a:effectLst/>
              <a:latin typeface="Aptos" panose="020B0004020202020204" pitchFamily="34" charset="0"/>
              <a:ea typeface="Aptos" panose="020B0004020202020204" pitchFamily="34" charset="0"/>
              <a:cs typeface="Arial" panose="020B0604020202020204" pitchFamily="34" charset="0"/>
            </a:endParaRPr>
          </a:p>
          <a:p>
            <a:pPr marL="457200" marR="0" algn="just">
              <a:lnSpc>
                <a:spcPct val="107000"/>
              </a:lnSpc>
              <a:spcAft>
                <a:spcPts val="800"/>
              </a:spcAft>
              <a:buNone/>
            </a:pPr>
            <a:r>
              <a:rPr lang="el-GR" sz="2400" b="1" kern="100" dirty="0">
                <a:effectLst/>
                <a:latin typeface="Aptos" panose="020B0004020202020204" pitchFamily="34" charset="0"/>
                <a:ea typeface="Aptos" panose="020B0004020202020204" pitchFamily="34" charset="0"/>
                <a:cs typeface="Arial" panose="020B0604020202020204" pitchFamily="34" charset="0"/>
              </a:rPr>
              <a:t> </a:t>
            </a:r>
            <a:endParaRPr lang="el-GR" sz="2400" kern="100" dirty="0">
              <a:effectLst/>
              <a:latin typeface="Aptos" panose="020B0004020202020204" pitchFamily="34" charset="0"/>
              <a:ea typeface="Aptos" panose="020B0004020202020204" pitchFamily="34" charset="0"/>
              <a:cs typeface="Arial" panose="020B0604020202020204" pitchFamily="34" charset="0"/>
            </a:endParaRPr>
          </a:p>
          <a:p>
            <a:endParaRPr lang="el-GR" dirty="0"/>
          </a:p>
        </p:txBody>
      </p:sp>
      <p:sp>
        <p:nvSpPr>
          <p:cNvPr id="2" name="Ορθογώνιο: Στρογγύλεμα γωνιών 1">
            <a:extLst>
              <a:ext uri="{FF2B5EF4-FFF2-40B4-BE49-F238E27FC236}">
                <a16:creationId xmlns:a16="http://schemas.microsoft.com/office/drawing/2014/main" id="{E085B4E1-2B07-DBFD-C474-46C062C6B616}"/>
              </a:ext>
            </a:extLst>
          </p:cNvPr>
          <p:cNvSpPr/>
          <p:nvPr/>
        </p:nvSpPr>
        <p:spPr>
          <a:xfrm>
            <a:off x="1641988" y="2812027"/>
            <a:ext cx="9684774" cy="31561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285750" algn="just" defTabSz="457200" rtl="0" eaLnBrk="1" fontAlgn="auto" latinLnBrk="0" hangingPunct="1">
              <a:lnSpc>
                <a:spcPct val="107000"/>
              </a:lnSpc>
              <a:spcBef>
                <a:spcPct val="20000"/>
              </a:spcBef>
              <a:spcAft>
                <a:spcPts val="800"/>
              </a:spcAft>
              <a:buClr>
                <a:srgbClr val="30ACEC">
                  <a:lumMod val="75000"/>
                </a:srgbClr>
              </a:buClr>
              <a:buSzPct val="145000"/>
              <a:buFont typeface="Arial"/>
              <a:buNone/>
              <a:tabLst/>
              <a:defRPr/>
            </a:pPr>
            <a:r>
              <a:rPr kumimoji="0" lang="el-GR"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p>
          <a:p>
            <a:pPr marL="457200" marR="0" lvl="0" indent="-285750" algn="just" defTabSz="457200" rtl="0" eaLnBrk="1" fontAlgn="auto" latinLnBrk="0" hangingPunct="1">
              <a:lnSpc>
                <a:spcPct val="107000"/>
              </a:lnSpc>
              <a:spcBef>
                <a:spcPct val="20000"/>
              </a:spcBef>
              <a:spcAft>
                <a:spcPts val="800"/>
              </a:spcAft>
              <a:buClr>
                <a:srgbClr val="30ACEC">
                  <a:lumMod val="75000"/>
                </a:srgbClr>
              </a:buClr>
              <a:buSzPct val="145000"/>
              <a:buFont typeface="Arial"/>
              <a:buNone/>
              <a:tabLst/>
              <a:defRPr/>
            </a:pPr>
            <a:endParaRPr lang="el-GR" sz="2400" b="1" kern="100" dirty="0">
              <a:solidFill>
                <a:prstClr val="black"/>
              </a:solidFill>
              <a:latin typeface="Aptos" panose="020B0004020202020204" pitchFamily="34" charset="0"/>
              <a:ea typeface="Aptos" panose="020B0004020202020204" pitchFamily="34" charset="0"/>
              <a:cs typeface="Arial" panose="020B0604020202020204" pitchFamily="34" charset="0"/>
            </a:endParaRPr>
          </a:p>
          <a:p>
            <a:pPr marL="457200" marR="0" lvl="0" indent="-285750" algn="just" defTabSz="457200" rtl="0" eaLnBrk="1" fontAlgn="auto" latinLnBrk="0" hangingPunct="1">
              <a:lnSpc>
                <a:spcPct val="107000"/>
              </a:lnSpc>
              <a:spcBef>
                <a:spcPct val="20000"/>
              </a:spcBef>
              <a:spcAft>
                <a:spcPts val="800"/>
              </a:spcAft>
              <a:buClr>
                <a:srgbClr val="30ACEC">
                  <a:lumMod val="75000"/>
                </a:srgbClr>
              </a:buClr>
              <a:buSzPct val="145000"/>
              <a:buFont typeface="Arial"/>
              <a:buNone/>
              <a:tabLst/>
              <a:defRPr/>
            </a:pPr>
            <a:r>
              <a:rPr kumimoji="0" lang="el-GR"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Υψηλότερος βαθμός προσοχής </a:t>
            </a:r>
            <a:r>
              <a:rPr kumimoji="0" lang="el-G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r>
              <a:rPr kumimoji="0" lang="el-G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δαπανηρές αγορές (είδη πολυτελείας), αγορά δυνητικά επικίνδυνων ή τεχνικά πολύπλοκων προϊόντων.</a:t>
            </a:r>
            <a:endParaRPr kumimoji="0" lang="el-G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457200" marR="0" lvl="0" indent="-285750" algn="just" defTabSz="457200" rtl="0" eaLnBrk="1" fontAlgn="auto" latinLnBrk="0" hangingPunct="1">
              <a:lnSpc>
                <a:spcPct val="107000"/>
              </a:lnSpc>
              <a:spcBef>
                <a:spcPct val="20000"/>
              </a:spcBef>
              <a:spcAft>
                <a:spcPts val="800"/>
              </a:spcAft>
              <a:buClr>
                <a:srgbClr val="30ACEC">
                  <a:lumMod val="75000"/>
                </a:srgbClr>
              </a:buClr>
              <a:buSzPct val="145000"/>
              <a:buFont typeface="Arial"/>
              <a:buNone/>
              <a:tabLst/>
              <a:defRPr/>
            </a:pPr>
            <a:r>
              <a:rPr lang="el-GR" sz="2200" kern="100" dirty="0">
                <a:solidFill>
                  <a:prstClr val="black"/>
                </a:solidFill>
                <a:latin typeface="Aptos" panose="020B0004020202020204" pitchFamily="34" charset="0"/>
                <a:ea typeface="Aptos" panose="020B0004020202020204" pitchFamily="34" charset="0"/>
                <a:cs typeface="Arial" panose="020B0604020202020204" pitchFamily="34" charset="0"/>
              </a:rPr>
              <a:t>     </a:t>
            </a:r>
            <a:r>
              <a:rPr kumimoji="0" lang="el-GR"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Χαμηλότερος βαθμός προσοχής</a:t>
            </a:r>
            <a:r>
              <a:rPr kumimoji="0" lang="el-G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r>
              <a:rPr kumimoji="0" lang="el-G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φτηνά είδη τα οποία αγοράζονται σε καθημερινή βάση.</a:t>
            </a:r>
          </a:p>
          <a:p>
            <a:pPr marL="457200" marR="0" lvl="0" indent="-285750" algn="just" defTabSz="457200" rtl="0" eaLnBrk="1" fontAlgn="auto" latinLnBrk="0" hangingPunct="1">
              <a:lnSpc>
                <a:spcPct val="107000"/>
              </a:lnSpc>
              <a:spcBef>
                <a:spcPct val="20000"/>
              </a:spcBef>
              <a:spcAft>
                <a:spcPts val="800"/>
              </a:spcAft>
              <a:buClr>
                <a:srgbClr val="30ACEC">
                  <a:lumMod val="75000"/>
                </a:srgbClr>
              </a:buClr>
              <a:buSzPct val="145000"/>
              <a:buFont typeface="Arial"/>
              <a:buNone/>
              <a:tabLst/>
              <a:defRPr/>
            </a:pPr>
            <a:r>
              <a:rPr kumimoji="0" lang="el-G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 </a:t>
            </a:r>
          </a:p>
          <a:p>
            <a:pPr marL="457200" marR="0" lvl="0" indent="-285750" algn="just" defTabSz="457200" rtl="0" eaLnBrk="1" fontAlgn="auto" latinLnBrk="0" hangingPunct="1">
              <a:lnSpc>
                <a:spcPct val="107000"/>
              </a:lnSpc>
              <a:spcBef>
                <a:spcPct val="20000"/>
              </a:spcBef>
              <a:spcAft>
                <a:spcPts val="800"/>
              </a:spcAft>
              <a:buClr>
                <a:srgbClr val="30ACEC">
                  <a:lumMod val="75000"/>
                </a:srgbClr>
              </a:buClr>
              <a:buSzPct val="145000"/>
              <a:buFont typeface="Arial"/>
              <a:buNone/>
              <a:tabLst/>
              <a:defRPr/>
            </a:pPr>
            <a:endParaRPr kumimoji="0" lang="el-G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174367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757B3-162B-64EC-1E9D-D04EE5E7C0EF}"/>
              </a:ext>
            </a:extLst>
          </p:cNvPr>
          <p:cNvSpPr>
            <a:spLocks noGrp="1"/>
          </p:cNvSpPr>
          <p:nvPr>
            <p:ph idx="1"/>
          </p:nvPr>
        </p:nvSpPr>
        <p:spPr>
          <a:xfrm>
            <a:off x="1200846" y="438913"/>
            <a:ext cx="10018713" cy="5733288"/>
          </a:xfrm>
        </p:spPr>
        <p:txBody>
          <a:bodyPr>
            <a:normAutofit/>
          </a:bodyPr>
          <a:lstStyle/>
          <a:p>
            <a:pPr algn="just"/>
            <a:r>
              <a:rPr lang="el-GR" dirty="0"/>
              <a:t>Η εκτίμηση του κινδύνου σύγχυσης συνεπάγεται </a:t>
            </a:r>
            <a:r>
              <a:rPr lang="el-GR" b="1" u="sng" dirty="0"/>
              <a:t>κάποια αλληλεξάρτηση των σχετικών παραγόντων</a:t>
            </a:r>
            <a:r>
              <a:rPr lang="el-GR" dirty="0"/>
              <a:t> και, ιδίως, μεταξύ των προγενέστερων διαπιστώσεων σχετικά με το </a:t>
            </a:r>
            <a:r>
              <a:rPr lang="el-GR" b="1" dirty="0"/>
              <a:t>βαθμό ομοιότητας μεταξύ των σημάτων</a:t>
            </a:r>
            <a:r>
              <a:rPr lang="el-GR" dirty="0"/>
              <a:t>, καθώς </a:t>
            </a:r>
            <a:r>
              <a:rPr lang="el-GR" b="1" dirty="0"/>
              <a:t>και μεταξύ των προσδιοριζόμενων προϊόντων ή υπηρεσιών</a:t>
            </a:r>
            <a:r>
              <a:rPr lang="el-GR" dirty="0"/>
              <a:t>. Επομένως, </a:t>
            </a:r>
            <a:r>
              <a:rPr lang="el-GR" b="1" dirty="0"/>
              <a:t>μια ελαφρά ομοιότητα μεταξύ των προσδιοριζόμενων προϊόντων ή υπηρεσιών μπορεί να αντισταθμίζεται από μια έντονη ομοιότητα μεταξύ των σημάτων και αντιστρόφως </a:t>
            </a:r>
            <a:r>
              <a:rPr lang="el-GR" dirty="0"/>
              <a:t>(29/09/1998, C-39/97, </a:t>
            </a:r>
            <a:r>
              <a:rPr lang="el-GR" dirty="0" err="1"/>
              <a:t>Canon</a:t>
            </a:r>
            <a:r>
              <a:rPr lang="el-GR" dirty="0"/>
              <a:t>, παρ. 17). Αυτή η αρχή της αλληλεξάρτησης είναι καθοριστικής σημασίας στην ανάλυση του κινδύνου σύγχυσης.</a:t>
            </a:r>
          </a:p>
        </p:txBody>
      </p:sp>
    </p:spTree>
    <p:extLst>
      <p:ext uri="{BB962C8B-B14F-4D97-AF65-F5344CB8AC3E}">
        <p14:creationId xmlns:p14="http://schemas.microsoft.com/office/powerpoint/2010/main" val="345687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9470-E96C-6035-5724-88351BD15875}"/>
              </a:ext>
            </a:extLst>
          </p:cNvPr>
          <p:cNvSpPr>
            <a:spLocks noGrp="1"/>
          </p:cNvSpPr>
          <p:nvPr>
            <p:ph type="title"/>
          </p:nvPr>
        </p:nvSpPr>
        <p:spPr/>
        <p:txBody>
          <a:bodyPr/>
          <a:lstStyle/>
          <a:p>
            <a:r>
              <a:rPr lang="el-GR" b="1" dirty="0"/>
              <a:t>ΣΗΜΑ ΦΗΜΗΣ </a:t>
            </a:r>
          </a:p>
        </p:txBody>
      </p:sp>
      <p:sp>
        <p:nvSpPr>
          <p:cNvPr id="3" name="Content Placeholder 2">
            <a:extLst>
              <a:ext uri="{FF2B5EF4-FFF2-40B4-BE49-F238E27FC236}">
                <a16:creationId xmlns:a16="http://schemas.microsoft.com/office/drawing/2014/main" id="{9E9C5971-8C5A-0D05-26AF-C3552EBA628E}"/>
              </a:ext>
            </a:extLst>
          </p:cNvPr>
          <p:cNvSpPr>
            <a:spLocks noGrp="1"/>
          </p:cNvSpPr>
          <p:nvPr>
            <p:ph idx="1"/>
          </p:nvPr>
        </p:nvSpPr>
        <p:spPr>
          <a:xfrm>
            <a:off x="1484310" y="1481328"/>
            <a:ext cx="10018713" cy="5001767"/>
          </a:xfrm>
        </p:spPr>
        <p:txBody>
          <a:bodyPr/>
          <a:lstStyle/>
          <a:p>
            <a:pPr marL="0" indent="0" algn="just">
              <a:buNone/>
            </a:pPr>
            <a:r>
              <a:rPr lang="el-GR" dirty="0">
                <a:sym typeface="Wingdings" panose="05000000000000000000" pitchFamily="2" charset="2"/>
              </a:rPr>
              <a:t> </a:t>
            </a:r>
            <a:r>
              <a:rPr lang="el-GR" b="1" dirty="0"/>
              <a:t>Σκοπός του άρθρου 5 παρ. 1 γ) του 4679/2020 είναι να προστατεύσει την διαφημιστική λειτουργία του σήματος και τις επενδύσεις που γίνονται για τη δημιουργία συγκεκριμένης εμπορικής ταυτότητας μέσω της παροχής προστασίας σε σήματα που χαίρουν φήμης, </a:t>
            </a:r>
            <a:r>
              <a:rPr lang="el-GR" b="1" u="sng" dirty="0"/>
              <a:t>ανεξάρτητα από την ομοιότητα των προϊόντων ή των υπηρεσιών ή από την ύπαρξη κινδύνου σύγχυσης</a:t>
            </a:r>
          </a:p>
        </p:txBody>
      </p:sp>
    </p:spTree>
    <p:extLst>
      <p:ext uri="{BB962C8B-B14F-4D97-AF65-F5344CB8AC3E}">
        <p14:creationId xmlns:p14="http://schemas.microsoft.com/office/powerpoint/2010/main" val="3473986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0EF1-D628-8FFD-8F13-FE2482CB14A0}"/>
              </a:ext>
            </a:extLst>
          </p:cNvPr>
          <p:cNvSpPr>
            <a:spLocks noGrp="1"/>
          </p:cNvSpPr>
          <p:nvPr>
            <p:ph type="title"/>
          </p:nvPr>
        </p:nvSpPr>
        <p:spPr/>
        <p:txBody>
          <a:bodyPr/>
          <a:lstStyle/>
          <a:p>
            <a:pPr marL="285750" marR="0" lvl="0" indent="-285750" defTabSz="457200" rtl="0" eaLnBrk="1" fontAlgn="auto" latinLnBrk="0" hangingPunct="1">
              <a:lnSpc>
                <a:spcPct val="100000"/>
              </a:lnSpc>
              <a:spcBef>
                <a:spcPct val="20000"/>
              </a:spcBef>
              <a:spcAft>
                <a:spcPts val="600"/>
              </a:spcAft>
              <a:tabLst/>
              <a:defRPr/>
            </a:pPr>
            <a:r>
              <a:rPr kumimoji="0" lang="el-GR" sz="2400" b="1" i="0" u="sng" strike="noStrike" kern="1200" cap="none" spc="0" normalizeH="0" baseline="0" noProof="0" dirty="0">
                <a:ln>
                  <a:noFill/>
                </a:ln>
                <a:solidFill>
                  <a:prstClr val="black"/>
                </a:solidFill>
                <a:effectLst/>
                <a:uLnTx/>
                <a:uFillTx/>
                <a:latin typeface="Corbel" panose="020B0503020204020204"/>
                <a:ea typeface="+mn-ea"/>
                <a:cs typeface="+mn-cs"/>
              </a:rPr>
              <a:t>ΠΑΡΑΓΟΝΤΕΣ ΑΞΙΟΛΟΓΗΣΗΣ ΤΗΣ ΦΗΜΗΣ ΕΝΟΣ ΣΗΜΑΤΟΣ</a:t>
            </a:r>
            <a:b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br>
            <a:endParaRPr lang="el-GR" dirty="0"/>
          </a:p>
        </p:txBody>
      </p:sp>
      <p:sp>
        <p:nvSpPr>
          <p:cNvPr id="3" name="Content Placeholder 2">
            <a:extLst>
              <a:ext uri="{FF2B5EF4-FFF2-40B4-BE49-F238E27FC236}">
                <a16:creationId xmlns:a16="http://schemas.microsoft.com/office/drawing/2014/main" id="{A45B345F-9DA8-4C2D-14B6-B46EAF26A044}"/>
              </a:ext>
            </a:extLst>
          </p:cNvPr>
          <p:cNvSpPr>
            <a:spLocks noGrp="1"/>
          </p:cNvSpPr>
          <p:nvPr>
            <p:ph idx="1"/>
          </p:nvPr>
        </p:nvSpPr>
        <p:spPr>
          <a:xfrm>
            <a:off x="1484310" y="2807207"/>
            <a:ext cx="10018713" cy="2983993"/>
          </a:xfrm>
        </p:spPr>
        <p:txBody>
          <a:bodyPr>
            <a:normAutofit/>
          </a:bodyPr>
          <a:lstStyle/>
          <a:p>
            <a:pPr marL="0" indent="0">
              <a:buNone/>
            </a:pPr>
            <a:endParaRPr lang="el-GR" dirty="0"/>
          </a:p>
          <a:p>
            <a:endParaRPr lang="el-GR" dirty="0"/>
          </a:p>
          <a:p>
            <a:endParaRPr lang="el-GR" dirty="0"/>
          </a:p>
          <a:p>
            <a:endParaRPr lang="el-GR" dirty="0"/>
          </a:p>
        </p:txBody>
      </p:sp>
      <p:sp>
        <p:nvSpPr>
          <p:cNvPr id="4" name="Διάγραμμα ροής: Γραμμή σύνδεσης εκτός σελίδας 3">
            <a:extLst>
              <a:ext uri="{FF2B5EF4-FFF2-40B4-BE49-F238E27FC236}">
                <a16:creationId xmlns:a16="http://schemas.microsoft.com/office/drawing/2014/main" id="{65484E2F-50B7-9FA6-3476-A1562B2A90A3}"/>
              </a:ext>
            </a:extLst>
          </p:cNvPr>
          <p:cNvSpPr/>
          <p:nvPr/>
        </p:nvSpPr>
        <p:spPr>
          <a:xfrm>
            <a:off x="1592827" y="2054942"/>
            <a:ext cx="6194322" cy="4117258"/>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b="1" dirty="0">
                <a:sym typeface="Wingdings" panose="05000000000000000000" pitchFamily="2" charset="2"/>
              </a:rPr>
              <a:t> </a:t>
            </a:r>
            <a:r>
              <a:rPr lang="el-GR" sz="2400" b="1" dirty="0" err="1"/>
              <a:t>Αναγνωρισιμότητα</a:t>
            </a:r>
            <a:r>
              <a:rPr lang="el-GR" sz="2400" b="1" dirty="0"/>
              <a:t> σήματος</a:t>
            </a:r>
          </a:p>
          <a:p>
            <a:pPr algn="ctr"/>
            <a:r>
              <a:rPr lang="el-GR" sz="2400" b="1" dirty="0">
                <a:sym typeface="Wingdings" panose="05000000000000000000" pitchFamily="2" charset="2"/>
              </a:rPr>
              <a:t> </a:t>
            </a:r>
            <a:r>
              <a:rPr lang="el-GR" sz="2400" b="1" dirty="0"/>
              <a:t>Μερίδιο αγοράς</a:t>
            </a:r>
          </a:p>
          <a:p>
            <a:pPr algn="ctr"/>
            <a:r>
              <a:rPr lang="el-GR" sz="2400" b="1" dirty="0">
                <a:sym typeface="Wingdings" panose="05000000000000000000" pitchFamily="2" charset="2"/>
              </a:rPr>
              <a:t> </a:t>
            </a:r>
            <a:r>
              <a:rPr lang="el-GR" sz="2400" b="1" dirty="0"/>
              <a:t>Ένταση χρήσης</a:t>
            </a:r>
          </a:p>
          <a:p>
            <a:pPr algn="ctr"/>
            <a:r>
              <a:rPr lang="el-GR" sz="2400" b="1" dirty="0">
                <a:sym typeface="Wingdings" panose="05000000000000000000" pitchFamily="2" charset="2"/>
              </a:rPr>
              <a:t> </a:t>
            </a:r>
            <a:r>
              <a:rPr lang="el-GR" sz="2400" b="1" dirty="0"/>
              <a:t>Γεωγραφική έκταση χρήσης</a:t>
            </a:r>
          </a:p>
          <a:p>
            <a:pPr algn="ctr"/>
            <a:r>
              <a:rPr lang="el-GR" sz="2400" b="1" dirty="0">
                <a:sym typeface="Wingdings" panose="05000000000000000000" pitchFamily="2" charset="2"/>
              </a:rPr>
              <a:t> </a:t>
            </a:r>
            <a:r>
              <a:rPr lang="el-GR" sz="2400" b="1" dirty="0"/>
              <a:t>Διάρκεια χρήσης</a:t>
            </a:r>
          </a:p>
          <a:p>
            <a:pPr algn="ctr"/>
            <a:r>
              <a:rPr lang="el-GR" sz="2400" b="1" dirty="0">
                <a:sym typeface="Wingdings" panose="05000000000000000000" pitchFamily="2" charset="2"/>
              </a:rPr>
              <a:t> </a:t>
            </a:r>
            <a:r>
              <a:rPr lang="el-GR" sz="2400" b="1" dirty="0"/>
              <a:t>Η φύση και η έκταση των δραστηριοτήτων προώθησης</a:t>
            </a:r>
          </a:p>
          <a:p>
            <a:pPr algn="ctr"/>
            <a:r>
              <a:rPr lang="el-GR" sz="2400" b="1" dirty="0">
                <a:sym typeface="Wingdings" panose="05000000000000000000" pitchFamily="2" charset="2"/>
              </a:rPr>
              <a:t> </a:t>
            </a:r>
            <a:r>
              <a:rPr lang="el-GR" sz="2400" b="1" dirty="0"/>
              <a:t>Πιστοποιήσεις και βραβεία</a:t>
            </a:r>
          </a:p>
        </p:txBody>
      </p:sp>
    </p:spTree>
    <p:extLst>
      <p:ext uri="{BB962C8B-B14F-4D97-AF65-F5344CB8AC3E}">
        <p14:creationId xmlns:p14="http://schemas.microsoft.com/office/powerpoint/2010/main" val="2455496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E782D-73C7-0580-3587-41EC73A44359}"/>
              </a:ext>
            </a:extLst>
          </p:cNvPr>
          <p:cNvSpPr>
            <a:spLocks noGrp="1"/>
          </p:cNvSpPr>
          <p:nvPr>
            <p:ph idx="1"/>
          </p:nvPr>
        </p:nvSpPr>
        <p:spPr>
          <a:xfrm>
            <a:off x="1484310" y="-557784"/>
            <a:ext cx="10018713" cy="6729983"/>
          </a:xfrm>
        </p:spPr>
        <p:txBody>
          <a:bodyPr>
            <a:normAutofit/>
          </a:bodyPr>
          <a:lstStyle/>
          <a:p>
            <a:pPr algn="just"/>
            <a:r>
              <a:rPr lang="el-GR" b="1" u="sng" dirty="0"/>
              <a:t>ΠΡΑΚΤΙΚΟ</a:t>
            </a:r>
          </a:p>
          <a:p>
            <a:pPr algn="just"/>
            <a:r>
              <a:rPr lang="el-GR" dirty="0"/>
              <a:t>Ο Α, ο οποίος εμπορεύεται καφέ, επιθυμεί να καταθέσει ως σήμα τη λέξη «ΝΑΝΑ». </a:t>
            </a:r>
            <a:r>
              <a:rPr lang="el-GR" dirty="0" err="1"/>
              <a:t>Σημειωτέον</a:t>
            </a:r>
            <a:r>
              <a:rPr lang="el-GR" dirty="0"/>
              <a:t> ότι υπάρχει </a:t>
            </a:r>
            <a:r>
              <a:rPr lang="el-GR" dirty="0" err="1"/>
              <a:t>προκατατεθειμένο</a:t>
            </a:r>
            <a:r>
              <a:rPr lang="el-GR" dirty="0"/>
              <a:t> το σήμα «ΝΑΝΑ» το οποίο έχει δηλωθεί για να διακρίνει γυναικεία καλλυντικά. Θα πρέπει, κατά την γνώμη σας, να γίνει δεκτή προς καταχώριση η κατατεθείσα ένδειξη; </a:t>
            </a:r>
          </a:p>
          <a:p>
            <a:pPr marL="0" indent="0" algn="just">
              <a:buNone/>
            </a:pPr>
            <a:r>
              <a:rPr lang="el-GR" b="1" u="sng" dirty="0"/>
              <a:t>ΑΠΑΝΤΗΣΗ</a:t>
            </a:r>
            <a:r>
              <a:rPr lang="en-US" b="1" u="sng" dirty="0"/>
              <a:t>:</a:t>
            </a:r>
            <a:r>
              <a:rPr lang="en-US" b="1" dirty="0"/>
              <a:t> </a:t>
            </a:r>
            <a:r>
              <a:rPr lang="el-GR" dirty="0"/>
              <a:t>Η ένδειξη «ΝΑΝΑ» είναι δεκτική καταχώρισης ως σήμα για </a:t>
            </a:r>
            <a:r>
              <a:rPr lang="el-GR" dirty="0" err="1"/>
              <a:t>προϊοντα</a:t>
            </a:r>
            <a:r>
              <a:rPr lang="el-GR" dirty="0"/>
              <a:t> καφέ, γιατί το </a:t>
            </a:r>
            <a:r>
              <a:rPr lang="el-GR" dirty="0" err="1"/>
              <a:t>προκατατεθειμένο</a:t>
            </a:r>
            <a:r>
              <a:rPr lang="en-US" dirty="0"/>
              <a:t>/</a:t>
            </a:r>
            <a:r>
              <a:rPr lang="el-GR" dirty="0"/>
              <a:t>προγενέστερο σήμα «ΝΑΝΑ» διακρίνει </a:t>
            </a:r>
            <a:r>
              <a:rPr lang="el-GR" b="1" u="sng" dirty="0"/>
              <a:t>τελείως διαφορετικά προϊόντα </a:t>
            </a:r>
            <a:r>
              <a:rPr lang="el-GR" dirty="0"/>
              <a:t>(καλλυντικά) </a:t>
            </a:r>
            <a:r>
              <a:rPr lang="el-GR" b="1" u="sng" dirty="0"/>
              <a:t>και δεν δημιουργείται κίνδυνος σύγχυσης. </a:t>
            </a:r>
            <a:r>
              <a:rPr lang="el-GR" dirty="0"/>
              <a:t>Συνεπώς, δεν εφαρμόζεται το άρθρο 5 παρ. 1 β) του ν. 4679/2020.</a:t>
            </a:r>
          </a:p>
        </p:txBody>
      </p:sp>
    </p:spTree>
    <p:extLst>
      <p:ext uri="{BB962C8B-B14F-4D97-AF65-F5344CB8AC3E}">
        <p14:creationId xmlns:p14="http://schemas.microsoft.com/office/powerpoint/2010/main" val="3645688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AB7CFC7-4091-53EF-E5B9-1339FE13EF00}"/>
              </a:ext>
            </a:extLst>
          </p:cNvPr>
          <p:cNvSpPr>
            <a:spLocks noGrp="1"/>
          </p:cNvSpPr>
          <p:nvPr>
            <p:ph idx="1"/>
          </p:nvPr>
        </p:nvSpPr>
        <p:spPr>
          <a:xfrm>
            <a:off x="1484310" y="373627"/>
            <a:ext cx="10018713" cy="5417574"/>
          </a:xfrm>
        </p:spPr>
        <p:txBody>
          <a:bodyPr/>
          <a:lstStyle/>
          <a:p>
            <a:r>
              <a:rPr lang="el-GR" b="1" dirty="0"/>
              <a:t>Παραλλαγή πρακτικού</a:t>
            </a:r>
          </a:p>
          <a:p>
            <a:pPr algn="just"/>
            <a:r>
              <a:rPr lang="el-GR" dirty="0"/>
              <a:t>Ο Α, επιθυμώντας και αυτός να δραστηριοποιηθεί στην αγορά των γυναικείων καλλυντικών, και έχοντας υπόψιν του ότι υφίσταται το προγενέστερο σήμα «ΝΑΝΑ» για ταυτόσημα προϊόντα, καταθέτει την  διαφοροποιημένη λεκτική ένδειξη «</a:t>
            </a:r>
            <a:r>
              <a:rPr lang="en-US" dirty="0"/>
              <a:t>Beauty Products NANA</a:t>
            </a:r>
            <a:r>
              <a:rPr lang="el-GR" dirty="0"/>
              <a:t>». Ορθά?</a:t>
            </a:r>
          </a:p>
          <a:p>
            <a:pPr algn="just"/>
            <a:r>
              <a:rPr lang="el-GR" b="1" u="sng" dirty="0"/>
              <a:t>ΑΠΑΝΤΗΣΗ</a:t>
            </a:r>
            <a:r>
              <a:rPr lang="en-US" b="1" u="sng" dirty="0"/>
              <a:t>: </a:t>
            </a:r>
            <a:r>
              <a:rPr lang="el-GR" dirty="0"/>
              <a:t>Όχι, διότι το «</a:t>
            </a:r>
            <a:r>
              <a:rPr lang="en-US" dirty="0"/>
              <a:t>Beauty</a:t>
            </a:r>
            <a:r>
              <a:rPr lang="el-GR" dirty="0"/>
              <a:t> </a:t>
            </a:r>
            <a:r>
              <a:rPr lang="en-US" dirty="0"/>
              <a:t>Products</a:t>
            </a:r>
            <a:r>
              <a:rPr lang="el-GR" dirty="0"/>
              <a:t>» είναι περιγραφικό στοιχείο που δεν ασκεί επιρροή στην συνολική εντύπωση κατά την σύγκριση των σημάτων.</a:t>
            </a:r>
          </a:p>
        </p:txBody>
      </p:sp>
    </p:spTree>
    <p:extLst>
      <p:ext uri="{BB962C8B-B14F-4D97-AF65-F5344CB8AC3E}">
        <p14:creationId xmlns:p14="http://schemas.microsoft.com/office/powerpoint/2010/main" val="368536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84BA-E759-BB7B-2F77-4C32B95857EF}"/>
              </a:ext>
            </a:extLst>
          </p:cNvPr>
          <p:cNvSpPr>
            <a:spLocks noGrp="1"/>
          </p:cNvSpPr>
          <p:nvPr>
            <p:ph type="title"/>
          </p:nvPr>
        </p:nvSpPr>
        <p:spPr>
          <a:xfrm>
            <a:off x="1484311" y="1"/>
            <a:ext cx="10018713" cy="1901952"/>
          </a:xfrm>
        </p:spPr>
        <p:txBody>
          <a:bodyPr/>
          <a:lstStyle/>
          <a:p>
            <a:r>
              <a:rPr lang="el-GR" b="1" dirty="0"/>
              <a:t>ΔΙΑΝΟΗΤΙΚΗ ΙΔΙΟΚΤΗΣΙΑ</a:t>
            </a:r>
          </a:p>
        </p:txBody>
      </p:sp>
      <p:sp>
        <p:nvSpPr>
          <p:cNvPr id="3" name="Content Placeholder 2">
            <a:extLst>
              <a:ext uri="{FF2B5EF4-FFF2-40B4-BE49-F238E27FC236}">
                <a16:creationId xmlns:a16="http://schemas.microsoft.com/office/drawing/2014/main" id="{FFCA0E5D-245C-F75A-684C-535A4BEB3792}"/>
              </a:ext>
            </a:extLst>
          </p:cNvPr>
          <p:cNvSpPr>
            <a:spLocks noGrp="1"/>
          </p:cNvSpPr>
          <p:nvPr>
            <p:ph idx="1"/>
          </p:nvPr>
        </p:nvSpPr>
        <p:spPr>
          <a:xfrm>
            <a:off x="1484310" y="1481327"/>
            <a:ext cx="10018713" cy="4279393"/>
          </a:xfrm>
        </p:spPr>
        <p:txBody>
          <a:bodyPr>
            <a:normAutofit lnSpcReduction="10000"/>
          </a:bodyPr>
          <a:lstStyle/>
          <a:p>
            <a:pPr algn="just"/>
            <a:endParaRPr lang="el-GR" sz="2000" dirty="0"/>
          </a:p>
          <a:p>
            <a:pPr algn="just"/>
            <a:r>
              <a:rPr lang="el-GR" sz="2000" dirty="0"/>
              <a:t>Το δίκαιο διανοητικής ιδιοκτησίας χωρίζεται σε </a:t>
            </a:r>
            <a:r>
              <a:rPr lang="el-GR" sz="2000" b="1" u="sng" dirty="0"/>
              <a:t>2 τομείς</a:t>
            </a:r>
            <a:r>
              <a:rPr lang="el-GR" sz="2000" dirty="0"/>
              <a:t>: </a:t>
            </a:r>
          </a:p>
          <a:p>
            <a:pPr marL="0" indent="0" algn="just">
              <a:buNone/>
            </a:pPr>
            <a:r>
              <a:rPr lang="el-GR" sz="2000" b="1" dirty="0"/>
              <a:t>1) στην πνευματική ιδιοκτησία</a:t>
            </a:r>
            <a:r>
              <a:rPr lang="el-GR" sz="2000" dirty="0"/>
              <a:t>, η οποία καλύπτει κάθε πρωτότυπο πνευματικό δημιούργημα λόγου, τέχνης ή επιστήμης, που εκφράζεται με οποιαδήποτε μορφή</a:t>
            </a:r>
          </a:p>
          <a:p>
            <a:pPr marL="0" indent="0" algn="just">
              <a:buNone/>
            </a:pPr>
            <a:r>
              <a:rPr lang="en-US" sz="2000" b="1" dirty="0"/>
              <a:t>2)</a:t>
            </a:r>
            <a:r>
              <a:rPr lang="el-GR" sz="2000" b="1" dirty="0"/>
              <a:t> στη βιομηχανική ιδιοκτησία</a:t>
            </a:r>
            <a:r>
              <a:rPr lang="el-GR" sz="2000" dirty="0"/>
              <a:t>, η οποία περιλαμβάνει τα σήματα, τις εφευρέσεις (διπλώματα ευρεσιτεχνίας),</a:t>
            </a:r>
            <a:r>
              <a:rPr lang="en-US" sz="2000" dirty="0"/>
              <a:t> </a:t>
            </a:r>
            <a:r>
              <a:rPr lang="el-GR" sz="2000" dirty="0"/>
              <a:t>τα βιομηχανικά σχέδια και υποδείγματα</a:t>
            </a:r>
            <a:r>
              <a:rPr lang="en-US" sz="2000" dirty="0"/>
              <a:t>, </a:t>
            </a:r>
            <a:r>
              <a:rPr lang="el-GR" sz="2000" dirty="0"/>
              <a:t>τα εμπορικά απόρρητα και τις γεωγραφικές ενδείξεις.</a:t>
            </a:r>
          </a:p>
          <a:p>
            <a:pPr algn="just"/>
            <a:r>
              <a:rPr lang="el-GR" sz="2000" dirty="0"/>
              <a:t>Τα δικαιώματα διανοητικής ιδιοκτησίας αποδίδουν στους δικαιούχους τους </a:t>
            </a:r>
            <a:r>
              <a:rPr lang="el-GR" sz="2000" b="1" dirty="0"/>
              <a:t>δικαιώματα αποκλειστικότητας/μονοπωλιακά δικαιώματα</a:t>
            </a:r>
            <a:r>
              <a:rPr lang="el-GR" sz="2000" dirty="0"/>
              <a:t>, τα οποία επιτρέπουν τον αποκλεισμό τρίτων, προσδίδουν οικονομικό πλεονέκτημα στην εταιρία (εφόσον ο δικαιούχος είναι νομικό πρόσωπο), ενισχύοντας την επιχειρηματική της αξία, την ανταγωνιστικότητα και εν γένει τη θέση της στην αγορά.</a:t>
            </a:r>
          </a:p>
          <a:p>
            <a:endParaRPr lang="el-GR" dirty="0"/>
          </a:p>
        </p:txBody>
      </p:sp>
    </p:spTree>
    <p:extLst>
      <p:ext uri="{BB962C8B-B14F-4D97-AF65-F5344CB8AC3E}">
        <p14:creationId xmlns:p14="http://schemas.microsoft.com/office/powerpoint/2010/main" val="725257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2DF1-780C-DF4B-85A1-4FA88FC0EC97}"/>
              </a:ext>
            </a:extLst>
          </p:cNvPr>
          <p:cNvSpPr>
            <a:spLocks noGrp="1"/>
          </p:cNvSpPr>
          <p:nvPr>
            <p:ph type="title"/>
          </p:nvPr>
        </p:nvSpPr>
        <p:spPr/>
        <p:txBody>
          <a:bodyPr>
            <a:normAutofit/>
          </a:bodyPr>
          <a:lstStyle/>
          <a:p>
            <a:r>
              <a:rPr lang="el-GR" sz="3200" b="1" dirty="0"/>
              <a:t>Πρόσκρουση σε άλλα προγενέστερα δικαιώματα (άρθρο 5 παρ. 3)</a:t>
            </a:r>
          </a:p>
        </p:txBody>
      </p:sp>
      <p:sp>
        <p:nvSpPr>
          <p:cNvPr id="3" name="Content Placeholder 2">
            <a:extLst>
              <a:ext uri="{FF2B5EF4-FFF2-40B4-BE49-F238E27FC236}">
                <a16:creationId xmlns:a16="http://schemas.microsoft.com/office/drawing/2014/main" id="{535DA463-1904-8D6E-CC3C-E691A59C5121}"/>
              </a:ext>
            </a:extLst>
          </p:cNvPr>
          <p:cNvSpPr>
            <a:spLocks noGrp="1"/>
          </p:cNvSpPr>
          <p:nvPr>
            <p:ph idx="1"/>
          </p:nvPr>
        </p:nvSpPr>
        <p:spPr>
          <a:xfrm>
            <a:off x="1484310" y="2240279"/>
            <a:ext cx="10018713" cy="3995929"/>
          </a:xfrm>
        </p:spPr>
        <p:txBody>
          <a:bodyPr>
            <a:normAutofit fontScale="70000" lnSpcReduction="20000"/>
          </a:bodyPr>
          <a:lstStyle/>
          <a:p>
            <a:pPr marL="0" indent="0">
              <a:buNone/>
            </a:pPr>
            <a:r>
              <a:rPr lang="el-GR" dirty="0"/>
              <a:t>Κατόπιν άσκησης ανακοπής του άρθρου 25 από τον δικαιούχο προγενέστερου δικαιώματος, σημείο δεν γίνεται δεκτό για καταχώριση […] αν:</a:t>
            </a:r>
          </a:p>
          <a:p>
            <a:pPr algn="just"/>
            <a:r>
              <a:rPr lang="el-GR" b="1" dirty="0"/>
              <a:t>α) </a:t>
            </a:r>
            <a:r>
              <a:rPr lang="el-GR" dirty="0"/>
              <a:t>προσκρούει σε δικαίωμα </a:t>
            </a:r>
            <a:r>
              <a:rPr lang="el-GR" b="1" u="sng" dirty="0"/>
              <a:t>προγενέστερου διακριτικού γνωρίσματος </a:t>
            </a:r>
            <a:r>
              <a:rPr lang="el-GR" dirty="0"/>
              <a:t>που χρησιμοποιείται στις συναλλαγές, το οποίο παρέχει στον δικαιούχο το δικαίωμα να απαγορεύει τη χρήση μεταγενέστερου σήματος, </a:t>
            </a:r>
            <a:r>
              <a:rPr lang="el-GR" b="1" dirty="0"/>
              <a:t>με την προϋπόθεση ότι το δικαίωμα αυτό έχει αποκτηθεί πριν από την ημερομηνία κατάθεσης του εν λόγω σημείου</a:t>
            </a:r>
            <a:r>
              <a:rPr lang="el-GR" dirty="0"/>
              <a:t>, αφού ληφθούν υπόψη τα προβαλλόμενα δικαιώματα προτεραιότητας,</a:t>
            </a:r>
          </a:p>
          <a:p>
            <a:pPr algn="just">
              <a:buFont typeface="Wingdings" panose="05000000000000000000" pitchFamily="2" charset="2"/>
              <a:buChar char="à"/>
            </a:pPr>
            <a:r>
              <a:rPr lang="el-GR" b="1" u="sng" dirty="0"/>
              <a:t>το μη κατοχυρωμένο διακριτικό γνώρισμα του άρθρου 13 του ν. 146/1914 περί αθέμιτου ανταγωνισμού</a:t>
            </a:r>
          </a:p>
          <a:p>
            <a:pPr algn="just">
              <a:buFont typeface="Wingdings" panose="05000000000000000000" pitchFamily="2" charset="2"/>
              <a:buChar char="à"/>
            </a:pPr>
            <a:r>
              <a:rPr lang="el-GR" dirty="0">
                <a:sym typeface="Wingdings" panose="05000000000000000000" pitchFamily="2" charset="2"/>
              </a:rPr>
              <a:t>Διακριτικός τίτλος ή επωνυμία επιχείρησης, </a:t>
            </a:r>
            <a:r>
              <a:rPr lang="en-US" dirty="0">
                <a:sym typeface="Wingdings" panose="05000000000000000000" pitchFamily="2" charset="2"/>
              </a:rPr>
              <a:t>domain name</a:t>
            </a:r>
            <a:endParaRPr lang="el-GR" dirty="0">
              <a:sym typeface="Wingdings" panose="05000000000000000000" pitchFamily="2" charset="2"/>
            </a:endParaRPr>
          </a:p>
          <a:p>
            <a:pPr algn="just">
              <a:buFont typeface="Wingdings" panose="05000000000000000000" pitchFamily="2" charset="2"/>
              <a:buChar char="à"/>
            </a:pPr>
            <a:r>
              <a:rPr lang="el-GR" dirty="0">
                <a:sym typeface="Wingdings" panose="05000000000000000000" pitchFamily="2" charset="2"/>
              </a:rPr>
              <a:t>Γεννώνται με την χρήση και επικράτηση στις εμπορικές συναλλαγές</a:t>
            </a:r>
            <a:r>
              <a:rPr lang="en-US" dirty="0">
                <a:sym typeface="Wingdings" panose="05000000000000000000" pitchFamily="2" charset="2"/>
              </a:rPr>
              <a:t> </a:t>
            </a:r>
            <a:endParaRPr lang="el-GR" dirty="0"/>
          </a:p>
          <a:p>
            <a:pPr marL="0" indent="0">
              <a:buNone/>
            </a:pPr>
            <a:endParaRPr lang="el-GR" dirty="0"/>
          </a:p>
          <a:p>
            <a:pPr algn="just"/>
            <a:r>
              <a:rPr lang="el-GR" b="1" dirty="0"/>
              <a:t>β) </a:t>
            </a:r>
            <a:r>
              <a:rPr lang="el-GR" dirty="0"/>
              <a:t>προσκρούει σε προγενέστερο δικαίωμα της προσωπικότητας τρίτου ή σε προγενέστερο δικαίωμα πνευματικής ή βιομηχανικής ιδιοκτησίας πέραν αυτών που ρυθμίζονται από τον παρόντα νόμο,</a:t>
            </a:r>
          </a:p>
        </p:txBody>
      </p:sp>
    </p:spTree>
    <p:extLst>
      <p:ext uri="{BB962C8B-B14F-4D97-AF65-F5344CB8AC3E}">
        <p14:creationId xmlns:p14="http://schemas.microsoft.com/office/powerpoint/2010/main" val="329935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6734B31-66D1-6528-E9F3-0FF7B74DFA98}"/>
              </a:ext>
            </a:extLst>
          </p:cNvPr>
          <p:cNvSpPr>
            <a:spLocks noGrp="1"/>
          </p:cNvSpPr>
          <p:nvPr>
            <p:ph type="title"/>
          </p:nvPr>
        </p:nvSpPr>
        <p:spPr>
          <a:xfrm>
            <a:off x="683609" y="764372"/>
            <a:ext cx="3173688" cy="5216013"/>
          </a:xfrm>
        </p:spPr>
        <p:txBody>
          <a:bodyPr>
            <a:normAutofit/>
          </a:bodyPr>
          <a:lstStyle/>
          <a:p>
            <a:pPr algn="l"/>
            <a:r>
              <a:rPr lang="el-GR" sz="3400"/>
              <a:t>ΠΕΡΙΕΧΟΜΕΝΟ ΔΙΚΑΙΩΜΑΤΟΣ ΣΤΟ ΣΗΜΑ (άρθρο 7)</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2E821B-F8F5-D108-A214-0FC283FD187D}"/>
              </a:ext>
            </a:extLst>
          </p:cNvPr>
          <p:cNvSpPr>
            <a:spLocks noGrp="1"/>
          </p:cNvSpPr>
          <p:nvPr>
            <p:ph idx="1"/>
          </p:nvPr>
        </p:nvSpPr>
        <p:spPr>
          <a:xfrm>
            <a:off x="4370138" y="764372"/>
            <a:ext cx="7086600" cy="5216013"/>
          </a:xfrm>
        </p:spPr>
        <p:txBody>
          <a:bodyPr anchor="ctr">
            <a:normAutofit/>
          </a:bodyPr>
          <a:lstStyle/>
          <a:p>
            <a:pPr algn="just">
              <a:lnSpc>
                <a:spcPct val="90000"/>
              </a:lnSpc>
              <a:buNone/>
            </a:pPr>
            <a:r>
              <a:rPr lang="el-GR" sz="2000" b="0" i="0" dirty="0">
                <a:effectLst/>
                <a:latin typeface="Noto Sans Display"/>
              </a:rPr>
              <a:t>     </a:t>
            </a:r>
            <a:r>
              <a:rPr lang="el-GR" sz="2000" b="1" i="0" dirty="0">
                <a:effectLst/>
                <a:latin typeface="Noto Sans Display"/>
              </a:rPr>
              <a:t>Η καταχώριση του σήματος παρέχει στον δικαιούχο αποκλειστικό δικαίωμα</a:t>
            </a:r>
            <a:r>
              <a:rPr lang="en-US" sz="2000" dirty="0">
                <a:latin typeface="Noto Sans Display"/>
              </a:rPr>
              <a:t> </a:t>
            </a:r>
            <a:r>
              <a:rPr lang="el-GR" sz="2000" b="1" dirty="0">
                <a:latin typeface="Noto Sans Display"/>
              </a:rPr>
              <a:t>και ειδικότερα</a:t>
            </a:r>
            <a:r>
              <a:rPr lang="en-US" sz="2000" b="1" dirty="0">
                <a:latin typeface="Noto Sans Display"/>
              </a:rPr>
              <a:t>:</a:t>
            </a:r>
            <a:endParaRPr lang="el-GR" sz="2000" b="1" i="0" dirty="0">
              <a:effectLst/>
              <a:latin typeface="Noto Sans Display"/>
            </a:endParaRPr>
          </a:p>
          <a:p>
            <a:pPr algn="just">
              <a:lnSpc>
                <a:spcPct val="90000"/>
              </a:lnSpc>
              <a:buFont typeface="Wingdings" panose="05000000000000000000" pitchFamily="2" charset="2"/>
              <a:buChar char="à"/>
            </a:pPr>
            <a:r>
              <a:rPr lang="el-GR" sz="2000" b="0" i="0" dirty="0">
                <a:effectLst/>
                <a:latin typeface="Noto Sans Display"/>
              </a:rPr>
              <a:t>δικαίωμα της χρήσης </a:t>
            </a:r>
          </a:p>
          <a:p>
            <a:pPr algn="just">
              <a:lnSpc>
                <a:spcPct val="90000"/>
              </a:lnSpc>
              <a:buFont typeface="Wingdings" panose="05000000000000000000" pitchFamily="2" charset="2"/>
              <a:buChar char="à"/>
            </a:pPr>
            <a:r>
              <a:rPr lang="el-GR" sz="2000" b="0" i="0" dirty="0">
                <a:effectLst/>
                <a:latin typeface="Noto Sans Display"/>
              </a:rPr>
              <a:t>δικαίωμα να επιθέτει αυτό στα προϊόντα τα οποία προορίζεται να διακρίνει, να χαρακτηρίζει τις παρεχόμενες υπηρεσίες, </a:t>
            </a:r>
          </a:p>
          <a:p>
            <a:pPr algn="just">
              <a:lnSpc>
                <a:spcPct val="90000"/>
              </a:lnSpc>
              <a:buFont typeface="Wingdings" panose="05000000000000000000" pitchFamily="2" charset="2"/>
              <a:buChar char="à"/>
            </a:pPr>
            <a:r>
              <a:rPr lang="el-GR" sz="2000" b="0" i="0" dirty="0">
                <a:effectLst/>
                <a:latin typeface="Noto Sans Display"/>
              </a:rPr>
              <a:t>να επιθέτει αυτό στα περικαλύμματα και τις συσκευασίες των εμπορευμάτων, στο χαρτί αλληλογραφίας, στα τιμολόγια, τους τιμοκαταλόγους, τις αγγελίες, τις κάθε είδους διαφημίσεις, καθώς και σε άλλο έντυπο υλικό, </a:t>
            </a:r>
          </a:p>
          <a:p>
            <a:pPr algn="just">
              <a:lnSpc>
                <a:spcPct val="90000"/>
              </a:lnSpc>
              <a:buFont typeface="Wingdings" panose="05000000000000000000" pitchFamily="2" charset="2"/>
              <a:buChar char="à"/>
            </a:pPr>
            <a:r>
              <a:rPr lang="el-GR" sz="2000" b="0" i="0" dirty="0">
                <a:effectLst/>
                <a:latin typeface="Noto Sans Display"/>
              </a:rPr>
              <a:t>να το χρησιμοποιεί σε ηλεκτρονικά ή οπτικοακουστικά μέσα ή μέσα κοινωνικής δικτύωσης.</a:t>
            </a:r>
          </a:p>
          <a:p>
            <a:pPr algn="just">
              <a:lnSpc>
                <a:spcPct val="90000"/>
              </a:lnSpc>
              <a:buNone/>
            </a:pPr>
            <a:r>
              <a:rPr lang="el-GR" sz="2000" b="0" i="0" dirty="0">
                <a:effectLst/>
                <a:latin typeface="Noto Sans Display"/>
              </a:rPr>
              <a:t>     Ως χρήση του σήματος θεωρείται επίσης: α) η χρήση του σήματος </a:t>
            </a:r>
            <a:r>
              <a:rPr lang="el-GR" sz="2000" b="1" i="0" dirty="0">
                <a:effectLst/>
                <a:latin typeface="Noto Sans Display"/>
              </a:rPr>
              <a:t>με μορφή που διαφέρει ως προς στοιχεία τα οποία δεν μεταβάλλουν τον διακριτικό χαρακτήρα του σήματος στην καταχωρισμένη του μορφή</a:t>
            </a:r>
            <a:endParaRPr lang="el-GR" sz="2000" dirty="0"/>
          </a:p>
        </p:txBody>
      </p:sp>
    </p:spTree>
    <p:extLst>
      <p:ext uri="{BB962C8B-B14F-4D97-AF65-F5344CB8AC3E}">
        <p14:creationId xmlns:p14="http://schemas.microsoft.com/office/powerpoint/2010/main" val="4110024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5E8F5-A9C3-EC7F-5B79-F2BD1C3FE74E}"/>
              </a:ext>
            </a:extLst>
          </p:cNvPr>
          <p:cNvSpPr>
            <a:spLocks noGrp="1"/>
          </p:cNvSpPr>
          <p:nvPr>
            <p:ph idx="1"/>
          </p:nvPr>
        </p:nvSpPr>
        <p:spPr>
          <a:xfrm>
            <a:off x="1484310" y="256032"/>
            <a:ext cx="10018713" cy="6016751"/>
          </a:xfrm>
        </p:spPr>
        <p:txBody>
          <a:bodyPr>
            <a:normAutofit lnSpcReduction="10000"/>
          </a:bodyPr>
          <a:lstStyle/>
          <a:p>
            <a:pPr algn="just"/>
            <a:endParaRPr lang="el-GR" dirty="0"/>
          </a:p>
          <a:p>
            <a:pPr algn="just"/>
            <a:r>
              <a:rPr lang="el-GR" b="1" dirty="0"/>
              <a:t>Η ουσιαστική χρήση του σήματος στις εμπορικές συναλλαγές έχει αποκτήσει μεγάλη σημασία μετά το ν. 4679/2020!</a:t>
            </a:r>
          </a:p>
          <a:p>
            <a:pPr algn="just">
              <a:buFont typeface="Wingdings" panose="05000000000000000000" pitchFamily="2" charset="2"/>
              <a:buChar char="à"/>
            </a:pPr>
            <a:r>
              <a:rPr lang="el-GR" b="1" dirty="0">
                <a:sym typeface="Wingdings" panose="05000000000000000000" pitchFamily="2" charset="2"/>
              </a:rPr>
              <a:t>Άρθρο 50 παρ. 2 (έκπτωση δικαιούχου), άρθρο 54 (δυνατότητα ένστασης για απόδειξη χρήσης από τον αμυνόμενο)</a:t>
            </a:r>
          </a:p>
          <a:p>
            <a:pPr marL="0" indent="0" algn="just">
              <a:buNone/>
            </a:pPr>
            <a:endParaRPr lang="el-GR" b="1" dirty="0">
              <a:sym typeface="Wingdings" panose="05000000000000000000" pitchFamily="2" charset="2"/>
            </a:endParaRPr>
          </a:p>
          <a:p>
            <a:pPr marL="0" indent="0" algn="just">
              <a:buNone/>
            </a:pPr>
            <a:r>
              <a:rPr lang="el-GR" b="1" dirty="0"/>
              <a:t>ΜΕΤΑΒΙΒΑΣΗ/ΑΔΕΙΑ ΧΡΗΣΗΣ ΣΗΜΑΤΟΣ</a:t>
            </a:r>
          </a:p>
          <a:p>
            <a:pPr algn="just"/>
            <a:r>
              <a:rPr lang="el-GR" dirty="0"/>
              <a:t>Άρθρο 16 </a:t>
            </a:r>
            <a:r>
              <a:rPr lang="el-GR" dirty="0">
                <a:sym typeface="Wingdings" panose="05000000000000000000" pitchFamily="2" charset="2"/>
              </a:rPr>
              <a:t> </a:t>
            </a:r>
            <a:r>
              <a:rPr lang="el-GR" dirty="0"/>
              <a:t>Το δικαίωμα στο σήμα μπορεί να μεταβιβαστεί, εν ζωή ή αιτία θανάτου, για το σύνολο ή μέρος των προϊόντων ή υπηρεσιών για τις οποίες έχει καταχωριστεί, ανεξάρτητα από τη μεταβίβαση της επιχείρησης (</a:t>
            </a:r>
            <a:r>
              <a:rPr lang="el-GR" u="sng" dirty="0"/>
              <a:t>εγγραφή της μεταβίβασης στο μητρώο σημάτων</a:t>
            </a:r>
            <a:r>
              <a:rPr lang="el-GR" dirty="0"/>
              <a:t>)</a:t>
            </a:r>
          </a:p>
          <a:p>
            <a:pPr algn="just"/>
            <a:r>
              <a:rPr lang="el-GR" dirty="0"/>
              <a:t>Άρθρο 17 </a:t>
            </a:r>
            <a:r>
              <a:rPr lang="el-GR" dirty="0">
                <a:sym typeface="Wingdings" panose="05000000000000000000" pitchFamily="2" charset="2"/>
              </a:rPr>
              <a:t> </a:t>
            </a:r>
            <a:r>
              <a:rPr lang="el-GR" dirty="0"/>
              <a:t>Δυνατότητα παραχώρησης, αποκλειστικής ή μη, άδειας χρήσης του σήματος. Η συμφωνία για την παραχώρηση άδειας χρήσης σήματος είναι έγγραφη (</a:t>
            </a:r>
            <a:r>
              <a:rPr lang="el-GR" u="sng" dirty="0"/>
              <a:t>εγγραφή της παραχώρησης στο μητρώο σημάτων του</a:t>
            </a:r>
            <a:r>
              <a:rPr lang="en-US" u="sng" dirty="0"/>
              <a:t> OBI</a:t>
            </a:r>
            <a:r>
              <a:rPr lang="el-GR" dirty="0"/>
              <a:t>)</a:t>
            </a:r>
          </a:p>
          <a:p>
            <a:endParaRPr lang="el-GR" dirty="0"/>
          </a:p>
        </p:txBody>
      </p:sp>
    </p:spTree>
    <p:extLst>
      <p:ext uri="{BB962C8B-B14F-4D97-AF65-F5344CB8AC3E}">
        <p14:creationId xmlns:p14="http://schemas.microsoft.com/office/powerpoint/2010/main" val="2656667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663FCE92-5A17-796B-1BA2-7A18BFE019E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A0AA5B4-9311-5F4A-3813-42F4346026E9}"/>
              </a:ext>
            </a:extLst>
          </p:cNvPr>
          <p:cNvSpPr>
            <a:spLocks noGrp="1"/>
          </p:cNvSpPr>
          <p:nvPr>
            <p:ph type="title"/>
          </p:nvPr>
        </p:nvSpPr>
        <p:spPr>
          <a:xfrm>
            <a:off x="496112" y="685801"/>
            <a:ext cx="2743200" cy="5105400"/>
          </a:xfrm>
        </p:spPr>
        <p:txBody>
          <a:bodyPr>
            <a:normAutofit/>
          </a:bodyPr>
          <a:lstStyle/>
          <a:p>
            <a:pPr algn="l"/>
            <a:r>
              <a:rPr lang="el-GR" sz="3200" b="1" dirty="0">
                <a:solidFill>
                  <a:srgbClr val="FFFFFF"/>
                </a:solidFill>
              </a:rPr>
              <a:t>ΑΞΙΩΣΕΙΣ ΕΠΙ ΠΡΟΣΒΟΛΗΣ (άρθρο 38)</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p:nvSpPr>
          <p:cNvPr id="3" name="Content Placeholder 2">
            <a:extLst>
              <a:ext uri="{FF2B5EF4-FFF2-40B4-BE49-F238E27FC236}">
                <a16:creationId xmlns:a16="http://schemas.microsoft.com/office/drawing/2014/main" id="{E02885C4-4029-0D9B-6D9A-F17076B99897}"/>
              </a:ext>
            </a:extLst>
          </p:cNvPr>
          <p:cNvSpPr>
            <a:spLocks noGrp="1"/>
          </p:cNvSpPr>
          <p:nvPr>
            <p:ph idx="1"/>
          </p:nvPr>
        </p:nvSpPr>
        <p:spPr>
          <a:xfrm>
            <a:off x="5117106" y="685801"/>
            <a:ext cx="6385918" cy="5105400"/>
          </a:xfrm>
        </p:spPr>
        <p:txBody>
          <a:bodyPr>
            <a:normAutofit/>
          </a:bodyPr>
          <a:lstStyle/>
          <a:p>
            <a:pPr marL="0" indent="0">
              <a:lnSpc>
                <a:spcPct val="90000"/>
              </a:lnSpc>
              <a:buNone/>
            </a:pPr>
            <a:r>
              <a:rPr lang="el-GR" sz="1900" dirty="0"/>
              <a:t>1) άρση της προσβολής, ιδίως</a:t>
            </a:r>
            <a:r>
              <a:rPr lang="en-US" sz="1900" dirty="0"/>
              <a:t>:</a:t>
            </a:r>
          </a:p>
          <a:p>
            <a:pPr>
              <a:lnSpc>
                <a:spcPct val="90000"/>
              </a:lnSpc>
            </a:pPr>
            <a:r>
              <a:rPr lang="el-GR" sz="1900" b="1" dirty="0"/>
              <a:t>Α) απόσυρση από το εμπόριο ή την κατάσχεση των εμπορευμάτων που κρίθηκε ότι προσβάλλουν το δικαίωμα επί του σήματος</a:t>
            </a:r>
          </a:p>
          <a:p>
            <a:pPr>
              <a:lnSpc>
                <a:spcPct val="90000"/>
              </a:lnSpc>
            </a:pPr>
            <a:r>
              <a:rPr lang="el-GR" sz="1900" b="1" dirty="0"/>
              <a:t>Β) αφαίρεση του </a:t>
            </a:r>
            <a:r>
              <a:rPr lang="el-GR" sz="1900" b="1" dirty="0" err="1"/>
              <a:t>προσβάλλοντος</a:t>
            </a:r>
            <a:r>
              <a:rPr lang="el-GR" sz="1900" b="1" dirty="0"/>
              <a:t> σημείου </a:t>
            </a:r>
            <a:r>
              <a:rPr lang="el-GR" sz="1900" dirty="0"/>
              <a:t>ή, εφόσον τούτο δεν είναι δυνατόν, την οριστική απομάκρυνση από το εμπόριο των εμπορευμάτων που φέρουν το </a:t>
            </a:r>
            <a:r>
              <a:rPr lang="el-GR" sz="1900" dirty="0" err="1"/>
              <a:t>προσβάλλον</a:t>
            </a:r>
            <a:r>
              <a:rPr lang="el-GR" sz="1900" dirty="0"/>
              <a:t> σημείο και</a:t>
            </a:r>
          </a:p>
          <a:p>
            <a:pPr>
              <a:lnSpc>
                <a:spcPct val="90000"/>
              </a:lnSpc>
            </a:pPr>
            <a:r>
              <a:rPr lang="el-GR" sz="1900" b="1" dirty="0"/>
              <a:t>Γ) την καταστροφή τους.</a:t>
            </a:r>
          </a:p>
          <a:p>
            <a:pPr marL="0" indent="0">
              <a:lnSpc>
                <a:spcPct val="90000"/>
              </a:lnSpc>
              <a:buNone/>
            </a:pPr>
            <a:endParaRPr lang="el-GR" sz="1900" b="1" dirty="0"/>
          </a:p>
          <a:p>
            <a:pPr marL="0" indent="0">
              <a:lnSpc>
                <a:spcPct val="90000"/>
              </a:lnSpc>
              <a:buNone/>
            </a:pPr>
            <a:r>
              <a:rPr lang="el-GR" sz="1900" dirty="0"/>
              <a:t>2) αποζημίωση</a:t>
            </a:r>
            <a:r>
              <a:rPr lang="el-GR" sz="1900" b="1" dirty="0"/>
              <a:t>, </a:t>
            </a:r>
            <a:r>
              <a:rPr lang="el-GR" sz="1900" dirty="0"/>
              <a:t>εφόσον υπάρχει υπαιτιότητα</a:t>
            </a:r>
          </a:p>
          <a:p>
            <a:pPr marL="0" indent="0">
              <a:lnSpc>
                <a:spcPct val="90000"/>
              </a:lnSpc>
              <a:buNone/>
            </a:pPr>
            <a:endParaRPr lang="el-GR" sz="1900" b="1" dirty="0"/>
          </a:p>
          <a:p>
            <a:pPr marL="0" indent="0">
              <a:lnSpc>
                <a:spcPct val="90000"/>
              </a:lnSpc>
              <a:buNone/>
            </a:pPr>
            <a:r>
              <a:rPr lang="el-GR" sz="1900" b="1" dirty="0"/>
              <a:t>Ο εναγόμενος για προσβολή σήματος μπορεί να ασκήσει ανταγωγή με αίτημα την έκπτωση ή την ακυρότητα του σήματος στο οποίο στηρίζεται η αγωγή.</a:t>
            </a:r>
          </a:p>
        </p:txBody>
      </p:sp>
    </p:spTree>
    <p:extLst>
      <p:ext uri="{BB962C8B-B14F-4D97-AF65-F5344CB8AC3E}">
        <p14:creationId xmlns:p14="http://schemas.microsoft.com/office/powerpoint/2010/main" val="120323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D2B2-7345-6A69-0A53-8664D131F3F8}"/>
              </a:ext>
            </a:extLst>
          </p:cNvPr>
          <p:cNvSpPr>
            <a:spLocks noGrp="1"/>
          </p:cNvSpPr>
          <p:nvPr>
            <p:ph type="title"/>
          </p:nvPr>
        </p:nvSpPr>
        <p:spPr>
          <a:xfrm>
            <a:off x="1484311" y="98324"/>
            <a:ext cx="10018713" cy="1956618"/>
          </a:xfrm>
        </p:spPr>
        <p:txBody>
          <a:bodyPr/>
          <a:lstStyle/>
          <a:p>
            <a:r>
              <a:rPr lang="el-GR" b="1" u="sng" dirty="0"/>
              <a:t>ΔΙΚΑΙΟ ΕΥΡΕΣΙΤΕΧΝΙΑΣ (ΠΑΤΕΝΤΕΣ)</a:t>
            </a:r>
          </a:p>
        </p:txBody>
      </p:sp>
      <p:sp>
        <p:nvSpPr>
          <p:cNvPr id="3" name="Content Placeholder 2">
            <a:extLst>
              <a:ext uri="{FF2B5EF4-FFF2-40B4-BE49-F238E27FC236}">
                <a16:creationId xmlns:a16="http://schemas.microsoft.com/office/drawing/2014/main" id="{F4746CEB-7F48-2560-D103-92CD266F7AC7}"/>
              </a:ext>
            </a:extLst>
          </p:cNvPr>
          <p:cNvSpPr>
            <a:spLocks noGrp="1"/>
          </p:cNvSpPr>
          <p:nvPr>
            <p:ph idx="1"/>
          </p:nvPr>
        </p:nvSpPr>
        <p:spPr>
          <a:xfrm>
            <a:off x="1484310" y="1524000"/>
            <a:ext cx="10018713" cy="4542503"/>
          </a:xfrm>
        </p:spPr>
        <p:txBody>
          <a:bodyPr>
            <a:normAutofit/>
          </a:bodyPr>
          <a:lstStyle/>
          <a:p>
            <a:pPr algn="just"/>
            <a:r>
              <a:rPr lang="el-GR" sz="2000" dirty="0"/>
              <a:t>Νομικό Πλαίσιο: Νόμος 1733/1987 σχετικά με τη μεταφορά τεχνολογίας, τις εφευρέσεις και την τεχνολογική καινοτομία </a:t>
            </a:r>
          </a:p>
          <a:p>
            <a:pPr algn="just"/>
            <a:r>
              <a:rPr lang="el-GR" sz="2000" dirty="0"/>
              <a:t>Τρεις προϋποθέσεις για την προστασία μίας εφεύρεσης</a:t>
            </a:r>
            <a:r>
              <a:rPr lang="en-US" sz="2000" dirty="0"/>
              <a:t> (</a:t>
            </a:r>
            <a:r>
              <a:rPr lang="el-GR" sz="2000" b="1" dirty="0"/>
              <a:t>άρθρο 5</a:t>
            </a:r>
            <a:r>
              <a:rPr lang="el-GR" sz="2000" dirty="0"/>
              <a:t>): </a:t>
            </a:r>
          </a:p>
          <a:p>
            <a:pPr marL="0" indent="0" algn="just">
              <a:buNone/>
            </a:pPr>
            <a:r>
              <a:rPr lang="el-GR" sz="2000" b="1" dirty="0"/>
              <a:t>1. Νέο</a:t>
            </a:r>
            <a:r>
              <a:rPr lang="el-GR" sz="2000" dirty="0"/>
              <a:t>: η εφεύρεση δεν πρέπει να αποτελεί μέρος της υφιστάμενης στάθμης της τεχνικής (</a:t>
            </a:r>
            <a:r>
              <a:rPr lang="el-GR" sz="2000" dirty="0" err="1"/>
              <a:t>state</a:t>
            </a:r>
            <a:r>
              <a:rPr lang="el-GR" sz="2000" dirty="0"/>
              <a:t> of the </a:t>
            </a:r>
            <a:r>
              <a:rPr lang="el-GR" sz="2000" dirty="0" err="1"/>
              <a:t>art</a:t>
            </a:r>
            <a:r>
              <a:rPr lang="el-GR" sz="2000" dirty="0"/>
              <a:t>) η οποία περιλαμβάνει οτιδήποτε έχει καταστεί διαθέσιμο στο κοινό</a:t>
            </a:r>
          </a:p>
          <a:p>
            <a:pPr marL="0" indent="0" algn="just">
              <a:buNone/>
            </a:pPr>
            <a:r>
              <a:rPr lang="el-GR" sz="2000" b="1" dirty="0"/>
              <a:t>2. Εφευρετικό Βήμα</a:t>
            </a:r>
            <a:r>
              <a:rPr lang="el-GR" sz="2000" dirty="0"/>
              <a:t>: έχοντας κατά νου την υφιστάμενη στάθμη της τεχνικής, η εφεύρεση δεν πρέπει είναι προφανής κατά την κρίση του μέσου ειδικού</a:t>
            </a:r>
          </a:p>
          <a:p>
            <a:pPr marL="0" indent="0" algn="just">
              <a:buNone/>
            </a:pPr>
            <a:r>
              <a:rPr lang="el-GR" sz="2000" b="1" dirty="0"/>
              <a:t>3. Βιομηχανική Εφαρμογή</a:t>
            </a:r>
            <a:r>
              <a:rPr lang="el-GR" sz="2000" dirty="0"/>
              <a:t>: δυνατότητα παραγωγής ή χρήσης της εφεύρεσης σε οποιοδήποτε τομέα της παραγωγικής δραστηριότητας (</a:t>
            </a:r>
            <a:r>
              <a:rPr lang="el-GR" sz="2000" b="1" dirty="0"/>
              <a:t>ΟΧΙ </a:t>
            </a:r>
            <a:r>
              <a:rPr lang="el-GR" sz="2000" dirty="0"/>
              <a:t>οι μέθοδοι χειρουργικής και θεραπευτικής αγωγής του ανθρώπινου σώματος ή του σώματος ζώων).</a:t>
            </a:r>
          </a:p>
          <a:p>
            <a:pPr marL="0" indent="0" algn="just">
              <a:buNone/>
            </a:pPr>
            <a:r>
              <a:rPr lang="el-GR" sz="2000" dirty="0"/>
              <a:t>Διάρκεια προστασίας: </a:t>
            </a:r>
            <a:r>
              <a:rPr lang="el-GR" sz="2000" b="1" dirty="0"/>
              <a:t>20 έτη από την ημερομηνία κατάθεσης της αίτησης για τη χορήγηση διπλώματος ευρεσιτεχνίας</a:t>
            </a:r>
            <a:endParaRPr lang="el-GR" sz="2000" dirty="0"/>
          </a:p>
        </p:txBody>
      </p:sp>
    </p:spTree>
    <p:extLst>
      <p:ext uri="{BB962C8B-B14F-4D97-AF65-F5344CB8AC3E}">
        <p14:creationId xmlns:p14="http://schemas.microsoft.com/office/powerpoint/2010/main" val="66109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2C35F7B2-FC5F-752B-B169-F199A8B9D18C}"/>
              </a:ext>
            </a:extLst>
          </p:cNvPr>
          <p:cNvPicPr>
            <a:picLocks noChangeAspect="1"/>
          </p:cNvPicPr>
          <p:nvPr/>
        </p:nvPicPr>
        <p:blipFill>
          <a:blip r:embed="rId3"/>
          <a:srcRect l="21069" r="17115" b="-1"/>
          <a:stretch>
            <a:fillRect/>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l-GR"/>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l-GR"/>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l-GR"/>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l-GR"/>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l-GR"/>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l-GR"/>
            </a:p>
          </p:txBody>
        </p:sp>
      </p:grpSp>
      <p:sp>
        <p:nvSpPr>
          <p:cNvPr id="2" name="Title 1">
            <a:extLst>
              <a:ext uri="{FF2B5EF4-FFF2-40B4-BE49-F238E27FC236}">
                <a16:creationId xmlns:a16="http://schemas.microsoft.com/office/drawing/2014/main" id="{6D198C42-C349-F82E-C17D-92CE732C4E9D}"/>
              </a:ext>
            </a:extLst>
          </p:cNvPr>
          <p:cNvSpPr>
            <a:spLocks noGrp="1"/>
          </p:cNvSpPr>
          <p:nvPr>
            <p:ph type="title"/>
          </p:nvPr>
        </p:nvSpPr>
        <p:spPr>
          <a:xfrm>
            <a:off x="972080" y="685800"/>
            <a:ext cx="5260680" cy="1752599"/>
          </a:xfrm>
        </p:spPr>
        <p:txBody>
          <a:bodyPr>
            <a:normAutofit/>
          </a:bodyPr>
          <a:lstStyle/>
          <a:p>
            <a:pPr algn="l">
              <a:lnSpc>
                <a:spcPct val="90000"/>
              </a:lnSpc>
            </a:pPr>
            <a:r>
              <a:rPr lang="el-GR" dirty="0"/>
              <a:t>Πότε μια πατέντα είναι "νέα"; </a:t>
            </a:r>
            <a:br>
              <a:rPr lang="el-GR" dirty="0"/>
            </a:br>
            <a:endParaRPr lang="el-GR" dirty="0"/>
          </a:p>
        </p:txBody>
      </p:sp>
      <p:sp>
        <p:nvSpPr>
          <p:cNvPr id="3" name="Content Placeholder 2">
            <a:extLst>
              <a:ext uri="{FF2B5EF4-FFF2-40B4-BE49-F238E27FC236}">
                <a16:creationId xmlns:a16="http://schemas.microsoft.com/office/drawing/2014/main" id="{3D0CAD11-A34B-3E66-0570-8ED2C0189FE8}"/>
              </a:ext>
            </a:extLst>
          </p:cNvPr>
          <p:cNvSpPr>
            <a:spLocks noGrp="1"/>
          </p:cNvSpPr>
          <p:nvPr>
            <p:ph idx="1"/>
          </p:nvPr>
        </p:nvSpPr>
        <p:spPr>
          <a:xfrm>
            <a:off x="643468" y="1828801"/>
            <a:ext cx="5260680" cy="4846320"/>
          </a:xfrm>
        </p:spPr>
        <p:txBody>
          <a:bodyPr>
            <a:normAutofit/>
          </a:bodyPr>
          <a:lstStyle/>
          <a:p>
            <a:pPr algn="just">
              <a:lnSpc>
                <a:spcPct val="90000"/>
              </a:lnSpc>
            </a:pPr>
            <a:r>
              <a:rPr lang="el-GR" sz="1600" dirty="0"/>
              <a:t>Δεν πρέπει να έχει αποκαλυφθεί η εφεύρεσή σε οποιονδήποτε τρίτο χωρίς την υπογραφή προηγουμένως συμφωνίας εμπιστευτικότητας (NDA) μαζί του.</a:t>
            </a:r>
          </a:p>
          <a:p>
            <a:pPr algn="just">
              <a:lnSpc>
                <a:spcPct val="90000"/>
              </a:lnSpc>
            </a:pPr>
            <a:r>
              <a:rPr lang="el-GR" sz="1600" dirty="0"/>
              <a:t>Δεν πρέπει να έχει κυκλοφορήσει το προϊόν που ενσωματώνει την πατέντα </a:t>
            </a:r>
            <a:r>
              <a:rPr lang="el-GR" sz="1600" b="1" dirty="0"/>
              <a:t>οπουδήποτε στον κόσμο</a:t>
            </a:r>
            <a:r>
              <a:rPr lang="el-GR" sz="1600" dirty="0"/>
              <a:t> πριν από την υποβολή της αίτησης διπλώματος ευρεσιτεχνίας.</a:t>
            </a:r>
          </a:p>
          <a:p>
            <a:pPr algn="just">
              <a:lnSpc>
                <a:spcPct val="90000"/>
              </a:lnSpc>
            </a:pPr>
            <a:r>
              <a:rPr lang="el-GR" sz="1600" dirty="0"/>
              <a:t>Δεν πρέπει να έχει γίνει καμία ακαδημαϊκή δημοσίευση που να αποκαλύπτει την εφεύρεσή από τον αιτούντα ή άλλο τρίτο μέρος </a:t>
            </a:r>
            <a:r>
              <a:rPr lang="el-GR" sz="1600" b="1" dirty="0"/>
              <a:t>οπουδήποτε στον κόσμο</a:t>
            </a:r>
            <a:r>
              <a:rPr lang="el-GR" sz="1600" dirty="0"/>
              <a:t>.</a:t>
            </a:r>
          </a:p>
          <a:p>
            <a:pPr algn="just">
              <a:lnSpc>
                <a:spcPct val="90000"/>
              </a:lnSpc>
            </a:pPr>
            <a:r>
              <a:rPr lang="el-GR" sz="1600" b="1" dirty="0"/>
              <a:t>Μη δημόσια παρουσίαση της εφεύρεσης οπουδήποτε στον κόσμο </a:t>
            </a:r>
            <a:r>
              <a:rPr lang="el-GR" sz="1600" dirty="0"/>
              <a:t>πριν από την υποβολή της αίτησης διπλώματος ευρεσιτεχνίας, εκτός από την περίπτωση παρουσίασης της εφεύρεσής σε επίσημη διεθνή έκθεση (κατά την περίοδο 6 μηνών πριν από την ημερομηνία υποβολής της αίτησης διπλώματος ευρεσιτεχνίας). </a:t>
            </a:r>
          </a:p>
          <a:p>
            <a:pPr>
              <a:lnSpc>
                <a:spcPct val="90000"/>
              </a:lnSpc>
            </a:pPr>
            <a:endParaRPr lang="el-GR" sz="1300" dirty="0"/>
          </a:p>
        </p:txBody>
      </p:sp>
    </p:spTree>
    <p:extLst>
      <p:ext uri="{BB962C8B-B14F-4D97-AF65-F5344CB8AC3E}">
        <p14:creationId xmlns:p14="http://schemas.microsoft.com/office/powerpoint/2010/main" val="3700847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CECDF5-45FB-57E3-883B-84C521ADF649}"/>
              </a:ext>
            </a:extLst>
          </p:cNvPr>
          <p:cNvSpPr>
            <a:spLocks noGrp="1"/>
          </p:cNvSpPr>
          <p:nvPr>
            <p:ph type="title"/>
          </p:nvPr>
        </p:nvSpPr>
        <p:spPr/>
        <p:txBody>
          <a:bodyPr>
            <a:normAutofit/>
          </a:bodyPr>
          <a:lstStyle/>
          <a:p>
            <a:r>
              <a:rPr lang="el-GR" sz="3200" dirty="0"/>
              <a:t>ΤΙ </a:t>
            </a:r>
            <a:r>
              <a:rPr lang="el-GR" sz="3200" b="1" u="sng" dirty="0"/>
              <a:t>ΔΕΝ</a:t>
            </a:r>
            <a:r>
              <a:rPr lang="el-GR" sz="3200" dirty="0"/>
              <a:t> ΘΕΩΡΕΙΤΑΙ ΕΦΕΥΡΕΣΗ (άρθρο 5 παρ. 2) </a:t>
            </a:r>
          </a:p>
        </p:txBody>
      </p:sp>
      <p:sp>
        <p:nvSpPr>
          <p:cNvPr id="3" name="Θέση περιεχομένου 2">
            <a:extLst>
              <a:ext uri="{FF2B5EF4-FFF2-40B4-BE49-F238E27FC236}">
                <a16:creationId xmlns:a16="http://schemas.microsoft.com/office/drawing/2014/main" id="{03938BDB-5C3E-DB67-AD07-39EBDE9B905C}"/>
              </a:ext>
            </a:extLst>
          </p:cNvPr>
          <p:cNvSpPr>
            <a:spLocks noGrp="1"/>
          </p:cNvSpPr>
          <p:nvPr>
            <p:ph idx="1"/>
          </p:nvPr>
        </p:nvSpPr>
        <p:spPr>
          <a:xfrm>
            <a:off x="1484310" y="1810511"/>
            <a:ext cx="10018713" cy="4361689"/>
          </a:xfrm>
        </p:spPr>
        <p:txBody>
          <a:bodyPr>
            <a:normAutofit fontScale="32500" lnSpcReduction="20000"/>
          </a:bodyPr>
          <a:lstStyle/>
          <a:p>
            <a:pPr marL="0" indent="0" algn="just">
              <a:buNone/>
            </a:pPr>
            <a:endParaRPr lang="el-GR" dirty="0"/>
          </a:p>
          <a:p>
            <a:pPr algn="just"/>
            <a:r>
              <a:rPr lang="el-GR" sz="7400" dirty="0"/>
              <a:t>α.  Οι ανακαλύψεις, οι επιστημονικές θεωρίες και οι μαθηματικές μέθοδοι.</a:t>
            </a:r>
          </a:p>
          <a:p>
            <a:pPr algn="just"/>
            <a:endParaRPr lang="el-GR" sz="7400" dirty="0"/>
          </a:p>
          <a:p>
            <a:pPr algn="just"/>
            <a:r>
              <a:rPr lang="el-GR" sz="7400" dirty="0"/>
              <a:t>β.  Οι αισθητικές δημιουργίες.</a:t>
            </a:r>
          </a:p>
          <a:p>
            <a:pPr algn="just"/>
            <a:endParaRPr lang="el-GR" sz="7400" dirty="0"/>
          </a:p>
          <a:p>
            <a:pPr algn="just"/>
            <a:r>
              <a:rPr lang="el-GR" sz="7400" dirty="0"/>
              <a:t>γ.  Τα σχέδια, οι κανόνες και οι μέθοδοι για την άσκηση  πνευματικών δραστηριοτήτων, για παιχνίδια και για την άσκηση οικονομικών δραστηριοτήτων </a:t>
            </a:r>
            <a:r>
              <a:rPr lang="el-GR" sz="7400" b="1" dirty="0"/>
              <a:t>καθώς και τα προγράμματα ηλεκτρονικών υπολογιστών</a:t>
            </a:r>
            <a:r>
              <a:rPr lang="el-GR" sz="7400" dirty="0"/>
              <a:t>.</a:t>
            </a:r>
          </a:p>
          <a:p>
            <a:pPr marL="0" indent="0" algn="just">
              <a:buNone/>
            </a:pPr>
            <a:endParaRPr lang="el-GR" sz="7400" dirty="0"/>
          </a:p>
          <a:p>
            <a:pPr algn="just"/>
            <a:r>
              <a:rPr lang="el-GR" sz="7400" dirty="0"/>
              <a:t>δ.  Η παρουσίαση πληροφοριών.</a:t>
            </a:r>
          </a:p>
        </p:txBody>
      </p:sp>
    </p:spTree>
    <p:extLst>
      <p:ext uri="{BB962C8B-B14F-4D97-AF65-F5344CB8AC3E}">
        <p14:creationId xmlns:p14="http://schemas.microsoft.com/office/powerpoint/2010/main" val="2372867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CA79-60DE-5DA5-AE1E-D04AAD94433A}"/>
              </a:ext>
            </a:extLst>
          </p:cNvPr>
          <p:cNvSpPr>
            <a:spLocks noGrp="1"/>
          </p:cNvSpPr>
          <p:nvPr>
            <p:ph type="title"/>
          </p:nvPr>
        </p:nvSpPr>
        <p:spPr>
          <a:xfrm>
            <a:off x="1484311" y="98324"/>
            <a:ext cx="10018713" cy="2035276"/>
          </a:xfrm>
        </p:spPr>
        <p:txBody>
          <a:bodyPr>
            <a:normAutofit/>
          </a:bodyPr>
          <a:lstStyle/>
          <a:p>
            <a:r>
              <a:rPr lang="el-GR" sz="3600" b="1" dirty="0"/>
              <a:t>ΕΜΠΟΡΙΚΟ ΑΠΟΡΡΗΤΟ </a:t>
            </a:r>
            <a:br>
              <a:rPr lang="el-GR" sz="3600" b="1" dirty="0"/>
            </a:br>
            <a:endParaRPr lang="el-GR" sz="3600" b="1" dirty="0"/>
          </a:p>
        </p:txBody>
      </p:sp>
      <p:sp>
        <p:nvSpPr>
          <p:cNvPr id="3" name="Content Placeholder 2">
            <a:extLst>
              <a:ext uri="{FF2B5EF4-FFF2-40B4-BE49-F238E27FC236}">
                <a16:creationId xmlns:a16="http://schemas.microsoft.com/office/drawing/2014/main" id="{D68CEB31-752B-41FE-E4B4-40269386215E}"/>
              </a:ext>
            </a:extLst>
          </p:cNvPr>
          <p:cNvSpPr>
            <a:spLocks noGrp="1"/>
          </p:cNvSpPr>
          <p:nvPr>
            <p:ph idx="1"/>
          </p:nvPr>
        </p:nvSpPr>
        <p:spPr>
          <a:xfrm>
            <a:off x="1484310" y="1002890"/>
            <a:ext cx="10018713" cy="5169309"/>
          </a:xfrm>
        </p:spPr>
        <p:txBody>
          <a:bodyPr>
            <a:normAutofit fontScale="85000" lnSpcReduction="20000"/>
          </a:bodyPr>
          <a:lstStyle/>
          <a:p>
            <a:pPr marL="0" indent="0" algn="just">
              <a:buNone/>
            </a:pPr>
            <a:endParaRPr kumimoji="0" lang="el-GR" sz="2600" b="1" i="0" u="none" strike="noStrike" kern="1200" cap="none" spc="0" normalizeH="0" baseline="0" noProof="0" dirty="0">
              <a:ln w="3175" cmpd="sng">
                <a:noFill/>
              </a:ln>
              <a:solidFill>
                <a:prstClr val="black"/>
              </a:solidFill>
              <a:effectLst/>
              <a:uLnTx/>
              <a:uFillTx/>
              <a:latin typeface="Corbel" panose="020B0503020204020204"/>
              <a:ea typeface="+mj-ea"/>
              <a:cs typeface="+mj-cs"/>
            </a:endParaRPr>
          </a:p>
          <a:p>
            <a:pPr marL="0" indent="0" algn="just">
              <a:buNone/>
            </a:pPr>
            <a:r>
              <a:rPr kumimoji="0" lang="el-GR" sz="2800" b="1" i="0" u="none" strike="noStrike" kern="1200" cap="none" spc="0" normalizeH="0" baseline="0" noProof="0" dirty="0">
                <a:ln w="3175" cmpd="sng">
                  <a:noFill/>
                </a:ln>
                <a:solidFill>
                  <a:prstClr val="black"/>
                </a:solidFill>
                <a:effectLst/>
                <a:uLnTx/>
                <a:uFillTx/>
                <a:latin typeface="Corbel" panose="020B0503020204020204"/>
                <a:ea typeface="+mj-ea"/>
                <a:cs typeface="+mj-cs"/>
              </a:rPr>
              <a:t>(Ν. 4605/2019, άρθρα 22Α-22Κ</a:t>
            </a:r>
            <a:r>
              <a:rPr lang="el-GR" sz="2800" b="1" dirty="0">
                <a:ln w="3175" cmpd="sng">
                  <a:noFill/>
                </a:ln>
                <a:solidFill>
                  <a:prstClr val="black"/>
                </a:solidFill>
                <a:latin typeface="Corbel" panose="020B0503020204020204"/>
                <a:ea typeface="+mj-ea"/>
                <a:cs typeface="+mj-cs"/>
              </a:rPr>
              <a:t> του </a:t>
            </a:r>
            <a:r>
              <a:rPr kumimoji="0" lang="el-GR" sz="2800" b="1" i="0" u="none" strike="noStrike" kern="1200" cap="none" spc="0" normalizeH="0" baseline="0" noProof="0" dirty="0">
                <a:ln w="3175" cmpd="sng">
                  <a:noFill/>
                </a:ln>
                <a:solidFill>
                  <a:prstClr val="black"/>
                </a:solidFill>
                <a:effectLst/>
                <a:uLnTx/>
                <a:uFillTx/>
                <a:latin typeface="Corbel" panose="020B0503020204020204"/>
                <a:ea typeface="+mj-ea"/>
                <a:cs typeface="+mj-cs"/>
              </a:rPr>
              <a:t>ν. 1733/1987) </a:t>
            </a:r>
          </a:p>
          <a:p>
            <a:pPr marL="0" indent="0" algn="just">
              <a:buNone/>
            </a:pPr>
            <a:endParaRPr kumimoji="0" lang="el-GR" sz="2600" b="1" i="0" u="none" strike="noStrike" kern="1200" cap="none" spc="0" normalizeH="0" baseline="0" noProof="0" dirty="0">
              <a:ln w="3175" cmpd="sng">
                <a:noFill/>
              </a:ln>
              <a:solidFill>
                <a:prstClr val="black"/>
              </a:solidFill>
              <a:effectLst/>
              <a:uLnTx/>
              <a:uFillTx/>
              <a:latin typeface="Corbel" panose="020B0503020204020204"/>
              <a:ea typeface="+mj-ea"/>
              <a:cs typeface="+mj-cs"/>
            </a:endParaRPr>
          </a:p>
          <a:p>
            <a:pPr marL="0" indent="0" algn="just">
              <a:buNone/>
            </a:pPr>
            <a:r>
              <a:rPr lang="el-GR" dirty="0"/>
              <a:t>Πληροφορίες που:</a:t>
            </a:r>
          </a:p>
          <a:p>
            <a:pPr algn="just"/>
            <a:r>
              <a:rPr lang="el-GR" dirty="0"/>
              <a:t>Δεν είναι ευρέως γνωστές ή εύκολο να αποκαλυφθούν </a:t>
            </a:r>
          </a:p>
          <a:p>
            <a:pPr algn="just"/>
            <a:r>
              <a:rPr lang="el-GR" dirty="0"/>
              <a:t>Έχουν επιχειρηματική ή οικονομική αξία (πραγματική ή δυνητική) ακριβώς επειδή η πληροφορία δεν είναι ευρέως γνωστή</a:t>
            </a:r>
          </a:p>
          <a:p>
            <a:pPr algn="just"/>
            <a:r>
              <a:rPr lang="el-GR" dirty="0"/>
              <a:t>Καταβάλλεται μία σχετική προσπάθεια να παραμείνουν κρυφές</a:t>
            </a:r>
          </a:p>
          <a:p>
            <a:pPr algn="just"/>
            <a:endParaRPr lang="el-GR" dirty="0"/>
          </a:p>
          <a:p>
            <a:pPr marL="0" indent="0" algn="just">
              <a:buNone/>
            </a:pPr>
            <a:r>
              <a:rPr lang="el-GR" dirty="0"/>
              <a:t>Παραδείγματα: λίστα πελατών, μέθοδοι παραγωγής προϊόντων κ.α.</a:t>
            </a:r>
          </a:p>
          <a:p>
            <a:pPr algn="just"/>
            <a:endParaRPr lang="el-GR" dirty="0"/>
          </a:p>
          <a:p>
            <a:pPr algn="just"/>
            <a:r>
              <a:rPr lang="el-GR" dirty="0"/>
              <a:t>Απεριόριστος χρόνος προστασίας, αρκεί η πληροφορία να μην καταστεί γνωστή στο κοινό.</a:t>
            </a:r>
          </a:p>
          <a:p>
            <a:pPr algn="just"/>
            <a:r>
              <a:rPr lang="el-GR" dirty="0"/>
              <a:t>ΠΑΡΑΔΕΙΓΜΑ</a:t>
            </a:r>
            <a:r>
              <a:rPr lang="en-US" dirty="0"/>
              <a:t>: </a:t>
            </a:r>
            <a:r>
              <a:rPr lang="el-GR" dirty="0"/>
              <a:t>Η συνταγή της </a:t>
            </a:r>
            <a:r>
              <a:rPr lang="el-GR" dirty="0" err="1"/>
              <a:t>Coca</a:t>
            </a:r>
            <a:r>
              <a:rPr lang="el-GR" dirty="0"/>
              <a:t> </a:t>
            </a:r>
            <a:r>
              <a:rPr lang="el-GR" dirty="0" err="1"/>
              <a:t>Cola</a:t>
            </a:r>
            <a:endParaRPr lang="el-GR" dirty="0"/>
          </a:p>
        </p:txBody>
      </p:sp>
    </p:spTree>
    <p:extLst>
      <p:ext uri="{BB962C8B-B14F-4D97-AF65-F5344CB8AC3E}">
        <p14:creationId xmlns:p14="http://schemas.microsoft.com/office/powerpoint/2010/main" val="1977418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D379-6231-63C3-3B41-5C1699B40D4A}"/>
              </a:ext>
            </a:extLst>
          </p:cNvPr>
          <p:cNvSpPr>
            <a:spLocks noGrp="1"/>
          </p:cNvSpPr>
          <p:nvPr>
            <p:ph type="title"/>
          </p:nvPr>
        </p:nvSpPr>
        <p:spPr>
          <a:xfrm>
            <a:off x="1484311" y="685801"/>
            <a:ext cx="10018713" cy="905256"/>
          </a:xfrm>
        </p:spPr>
        <p:txBody>
          <a:bodyPr/>
          <a:lstStyle/>
          <a:p>
            <a:r>
              <a:rPr lang="el-GR" dirty="0"/>
              <a:t>ΑΘΕΜΙΤΟΣ ΑΝΤΑΓΩΝΙΣΜΟΣ</a:t>
            </a:r>
          </a:p>
        </p:txBody>
      </p:sp>
      <p:sp>
        <p:nvSpPr>
          <p:cNvPr id="3" name="Content Placeholder 2">
            <a:extLst>
              <a:ext uri="{FF2B5EF4-FFF2-40B4-BE49-F238E27FC236}">
                <a16:creationId xmlns:a16="http://schemas.microsoft.com/office/drawing/2014/main" id="{0498382A-51BF-322C-AFBD-89D9DBC89ADF}"/>
              </a:ext>
            </a:extLst>
          </p:cNvPr>
          <p:cNvSpPr>
            <a:spLocks noGrp="1"/>
          </p:cNvSpPr>
          <p:nvPr>
            <p:ph idx="1"/>
          </p:nvPr>
        </p:nvSpPr>
        <p:spPr>
          <a:xfrm>
            <a:off x="1484310" y="1591057"/>
            <a:ext cx="10018713" cy="4200144"/>
          </a:xfrm>
        </p:spPr>
        <p:txBody>
          <a:bodyPr>
            <a:normAutofit/>
          </a:bodyPr>
          <a:lstStyle/>
          <a:p>
            <a:pPr algn="just"/>
            <a:r>
              <a:rPr lang="el-GR" dirty="0"/>
              <a:t>Νόμος 146/1914</a:t>
            </a:r>
            <a:r>
              <a:rPr lang="el-GR" dirty="0">
                <a:sym typeface="Wingdings" panose="05000000000000000000" pitchFamily="2" charset="2"/>
              </a:rPr>
              <a:t> προστατεύει τους εμπόρους από συμπεριφορές αντίθετες στα χρηστά ήθη</a:t>
            </a:r>
            <a:endParaRPr lang="en-US" dirty="0">
              <a:sym typeface="Wingdings" panose="05000000000000000000" pitchFamily="2" charset="2"/>
            </a:endParaRP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4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t>
            </a:r>
            <a:r>
              <a:rPr kumimoji="0" lang="el-GR" sz="2400" b="1" i="0" u="none" strike="noStrike" kern="1200" cap="none" spc="0" normalizeH="0" baseline="0" noProof="0" dirty="0">
                <a:ln>
                  <a:noFill/>
                </a:ln>
                <a:solidFill>
                  <a:prstClr val="black"/>
                </a:solidFill>
                <a:effectLst/>
                <a:uLnTx/>
                <a:uFillTx/>
                <a:latin typeface="Corbel" panose="020B0503020204020204"/>
                <a:ea typeface="+mn-ea"/>
                <a:cs typeface="+mn-cs"/>
              </a:rPr>
              <a:t>«ειδικό </a:t>
            </a:r>
            <a:r>
              <a:rPr kumimoji="0" lang="el-GR" sz="2400" b="1" i="0" u="none" strike="noStrike" kern="1200" cap="none" spc="0" normalizeH="0" baseline="0" noProof="0" dirty="0" err="1">
                <a:ln>
                  <a:noFill/>
                </a:ln>
                <a:solidFill>
                  <a:prstClr val="black"/>
                </a:solidFill>
                <a:effectLst/>
                <a:uLnTx/>
                <a:uFillTx/>
                <a:latin typeface="Corbel" panose="020B0503020204020204"/>
                <a:ea typeface="+mn-ea"/>
                <a:cs typeface="+mn-cs"/>
              </a:rPr>
              <a:t>αδικοπρακτικό</a:t>
            </a:r>
            <a:r>
              <a:rPr kumimoji="0" lang="el-GR" sz="2400" b="1" i="0" u="none" strike="noStrike" kern="1200" cap="none" spc="0" normalizeH="0" baseline="0" noProof="0" dirty="0">
                <a:ln>
                  <a:noFill/>
                </a:ln>
                <a:solidFill>
                  <a:prstClr val="black"/>
                </a:solidFill>
                <a:effectLst/>
                <a:uLnTx/>
                <a:uFillTx/>
                <a:latin typeface="Corbel" panose="020B0503020204020204"/>
                <a:ea typeface="+mn-ea"/>
                <a:cs typeface="+mn-cs"/>
              </a:rPr>
              <a:t> δίκαιο»</a:t>
            </a:r>
            <a:endParaRPr lang="el-GR" dirty="0"/>
          </a:p>
          <a:p>
            <a:pPr marL="0" indent="0" algn="just">
              <a:buNone/>
            </a:pPr>
            <a:r>
              <a:rPr lang="el-GR" dirty="0"/>
              <a:t>Η απόφαση ΑΠ 991/2014 αναγνωρίζει για πρώτη φορά ευθέως, τη λειτουργία της αγοράς και των καταναλωτών ως βασικό σκοπό του νόμου 146/1914 (λειτουργική μεταβολή του δικαίου του αθέμιτου ανταγωνισμού)</a:t>
            </a:r>
          </a:p>
          <a:p>
            <a:pPr algn="just"/>
            <a:r>
              <a:rPr lang="el-GR" dirty="0"/>
              <a:t>Άρθρο 1 (γενική ρήτρα)</a:t>
            </a:r>
            <a:r>
              <a:rPr lang="el-GR" dirty="0">
                <a:sym typeface="Wingdings" panose="05000000000000000000" pitchFamily="2" charset="2"/>
              </a:rPr>
              <a:t> </a:t>
            </a:r>
            <a:r>
              <a:rPr lang="el-GR" dirty="0"/>
              <a:t>απαγορεύεται κατά τις εμπορικές, βιομηχανικές ή γεωργικές συναλλαγές κάθε, προς το σκοπό ανταγωνισμού γενομένη, πράξη, η οποία αντίκειται στα χρηστά ήθη.</a:t>
            </a:r>
          </a:p>
        </p:txBody>
      </p:sp>
    </p:spTree>
    <p:extLst>
      <p:ext uri="{BB962C8B-B14F-4D97-AF65-F5344CB8AC3E}">
        <p14:creationId xmlns:p14="http://schemas.microsoft.com/office/powerpoint/2010/main" val="1687801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889C83A-CAD4-F8EB-96D3-23E9AFDE4522}"/>
              </a:ext>
            </a:extLst>
          </p:cNvPr>
          <p:cNvSpPr>
            <a:spLocks noGrp="1"/>
          </p:cNvSpPr>
          <p:nvPr>
            <p:ph idx="1"/>
          </p:nvPr>
        </p:nvSpPr>
        <p:spPr>
          <a:xfrm>
            <a:off x="1484310" y="206829"/>
            <a:ext cx="10018713" cy="6357257"/>
          </a:xfrm>
        </p:spPr>
        <p:txBody>
          <a:bodyPr/>
          <a:lstStyle/>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b="0" i="0" u="none" strike="noStrike" kern="1200" cap="none" spc="0" normalizeH="0" baseline="0" noProof="0" dirty="0">
                <a:ln>
                  <a:noFill/>
                </a:ln>
                <a:solidFill>
                  <a:prstClr val="black"/>
                </a:solidFill>
                <a:effectLst/>
                <a:uLnTx/>
                <a:uFillTx/>
                <a:latin typeface="Corbel" panose="020B0503020204020204"/>
                <a:ea typeface="+mn-ea"/>
                <a:cs typeface="+mn-cs"/>
              </a:rPr>
              <a:t>Προκειμένου να τεθεί θέμα αθέμιτου ανταγωνισμού θα πρέπει να συντρέχουν οι εξής προϋποθέσεις:</a:t>
            </a:r>
            <a:endParaRPr lang="el-GR" dirty="0">
              <a:solidFill>
                <a:prstClr val="black"/>
              </a:solidFill>
              <a:latin typeface="Corbel" panose="020B0503020204020204"/>
            </a:endParaRP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l-GR"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b="1" i="0" u="none" strike="noStrike" kern="1200" cap="none" spc="0" normalizeH="0" baseline="0" noProof="0" dirty="0">
                <a:ln>
                  <a:noFill/>
                </a:ln>
                <a:solidFill>
                  <a:prstClr val="black"/>
                </a:solidFill>
                <a:effectLst/>
                <a:uLnTx/>
                <a:uFillTx/>
                <a:latin typeface="Corbel" panose="020B0503020204020204"/>
                <a:ea typeface="+mn-ea"/>
                <a:cs typeface="+mn-cs"/>
              </a:rPr>
              <a:t>να υφίσταται σχέση ανταγωνισμού </a:t>
            </a:r>
            <a:r>
              <a:rPr kumimoji="0" lang="el-GR"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όταν οι ανταγωνιζόμενες επιχειρήσεις κινούνται στους ίδιους οικονομικούς κλάδους</a:t>
            </a:r>
            <a:endParaRPr kumimoji="0" lang="el-GR"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b="1" i="0" u="none" strike="noStrike" kern="1200" cap="none" spc="0" normalizeH="0" baseline="0" noProof="0" dirty="0">
                <a:ln>
                  <a:noFill/>
                </a:ln>
                <a:solidFill>
                  <a:prstClr val="black"/>
                </a:solidFill>
                <a:effectLst/>
                <a:uLnTx/>
                <a:uFillTx/>
                <a:latin typeface="Corbel" panose="020B0503020204020204"/>
                <a:ea typeface="+mn-ea"/>
                <a:cs typeface="+mn-cs"/>
              </a:rPr>
              <a:t>η πράξη να τελείται με πρόθεση ανταγωνισμού</a:t>
            </a:r>
            <a:r>
              <a:rPr kumimoji="0" lang="el-GR"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πρόθεση ενίσχυσης του ίδιου ή ξένου ανταγωνισμού, </a:t>
            </a:r>
            <a:r>
              <a:rPr lang="el-GR" b="1" u="sng" dirty="0">
                <a:solidFill>
                  <a:prstClr val="black"/>
                </a:solidFill>
                <a:latin typeface="Corbel" panose="020B0503020204020204"/>
                <a:sym typeface="Wingdings" panose="05000000000000000000" pitchFamily="2" charset="2"/>
              </a:rPr>
              <a:t>ΔΕΝ ΑΠΑΙΤΕΙΤΑΙ</a:t>
            </a:r>
            <a:r>
              <a:rPr kumimoji="0" lang="el-GR" b="1" i="0" u="sng"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πρόθεση βλάβης του ανταγωνιστή ούτε δόλια πρόθεση απόσπασης πελατείας</a:t>
            </a:r>
            <a:endParaRPr kumimoji="0" lang="el-GR"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b="0" i="0" u="none" strike="noStrike" kern="1200" cap="none" spc="0" normalizeH="0" baseline="0" noProof="0" dirty="0">
                <a:ln>
                  <a:noFill/>
                </a:ln>
                <a:solidFill>
                  <a:prstClr val="black"/>
                </a:solidFill>
                <a:effectLst/>
                <a:uLnTx/>
                <a:uFillTx/>
                <a:latin typeface="Corbel" panose="020B0503020204020204"/>
                <a:ea typeface="+mn-ea"/>
                <a:cs typeface="+mn-cs"/>
              </a:rPr>
              <a:t>η πράξη να είναι αντικειμενικά ικανή να επιφέρει τα επιδιωκόμενα με αυτήν αποτελέσματα και</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b="1" i="0" u="none" strike="noStrike" kern="1200" cap="none" spc="0" normalizeH="0" baseline="0" noProof="0" dirty="0">
                <a:ln>
                  <a:noFill/>
                </a:ln>
                <a:solidFill>
                  <a:prstClr val="black"/>
                </a:solidFill>
                <a:effectLst/>
                <a:uLnTx/>
                <a:uFillTx/>
                <a:latin typeface="Corbel" panose="020B0503020204020204"/>
                <a:ea typeface="+mn-ea"/>
                <a:cs typeface="+mn-cs"/>
              </a:rPr>
              <a:t>να αντίκειται στα χρηστά ήθη</a:t>
            </a:r>
            <a:r>
              <a:rPr kumimoji="0" lang="el-GR" b="0" i="0" u="none" strike="noStrike" kern="1200" cap="none" spc="0" normalizeH="0" baseline="0" noProof="0" dirty="0">
                <a:ln>
                  <a:noFill/>
                </a:ln>
                <a:solidFill>
                  <a:prstClr val="black"/>
                </a:solidFill>
                <a:effectLst/>
                <a:uLnTx/>
                <a:uFillTx/>
                <a:latin typeface="Corbel" panose="020B0503020204020204"/>
                <a:ea typeface="+mn-ea"/>
                <a:cs typeface="+mn-cs"/>
              </a:rPr>
              <a:t>.</a:t>
            </a:r>
          </a:p>
          <a:p>
            <a:pPr marL="0" indent="0">
              <a:buNone/>
            </a:pPr>
            <a:endParaRPr lang="el-GR" dirty="0"/>
          </a:p>
        </p:txBody>
      </p:sp>
    </p:spTree>
    <p:extLst>
      <p:ext uri="{BB962C8B-B14F-4D97-AF65-F5344CB8AC3E}">
        <p14:creationId xmlns:p14="http://schemas.microsoft.com/office/powerpoint/2010/main" val="51582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BC4D-781E-1137-682C-3CE4AB74FE71}"/>
              </a:ext>
            </a:extLst>
          </p:cNvPr>
          <p:cNvSpPr>
            <a:spLocks noGrp="1"/>
          </p:cNvSpPr>
          <p:nvPr>
            <p:ph type="title"/>
          </p:nvPr>
        </p:nvSpPr>
        <p:spPr>
          <a:xfrm>
            <a:off x="1484311" y="-118871"/>
            <a:ext cx="10018713" cy="1792224"/>
          </a:xfrm>
        </p:spPr>
        <p:txBody>
          <a:bodyPr>
            <a:normAutofit/>
          </a:bodyPr>
          <a:lstStyle/>
          <a:p>
            <a:r>
              <a:rPr lang="el-GR" sz="3600" b="1" u="sng" dirty="0"/>
              <a:t>ΠΝΕΥΜΑΤΙΚΗ ΙΔΙΟΚΤΗΣΙΑ</a:t>
            </a:r>
          </a:p>
        </p:txBody>
      </p:sp>
      <p:sp>
        <p:nvSpPr>
          <p:cNvPr id="3" name="Content Placeholder 2">
            <a:extLst>
              <a:ext uri="{FF2B5EF4-FFF2-40B4-BE49-F238E27FC236}">
                <a16:creationId xmlns:a16="http://schemas.microsoft.com/office/drawing/2014/main" id="{204156DF-F8F9-9E85-7C64-98FB89ADCA6D}"/>
              </a:ext>
            </a:extLst>
          </p:cNvPr>
          <p:cNvSpPr>
            <a:spLocks noGrp="1"/>
          </p:cNvSpPr>
          <p:nvPr>
            <p:ph idx="1"/>
          </p:nvPr>
        </p:nvSpPr>
        <p:spPr>
          <a:xfrm>
            <a:off x="1484310" y="1197863"/>
            <a:ext cx="10018713" cy="5285233"/>
          </a:xfrm>
        </p:spPr>
        <p:txBody>
          <a:bodyPr>
            <a:normAutofit/>
          </a:bodyPr>
          <a:lstStyle/>
          <a:p>
            <a:pPr algn="just"/>
            <a:endParaRPr lang="el-GR" dirty="0"/>
          </a:p>
          <a:p>
            <a:pPr algn="just"/>
            <a:endParaRPr lang="el-GR" dirty="0"/>
          </a:p>
          <a:p>
            <a:pPr algn="just"/>
            <a:endParaRPr lang="el-GR" dirty="0"/>
          </a:p>
        </p:txBody>
      </p:sp>
      <p:graphicFrame>
        <p:nvGraphicFramePr>
          <p:cNvPr id="5" name="Diagram 4">
            <a:extLst>
              <a:ext uri="{FF2B5EF4-FFF2-40B4-BE49-F238E27FC236}">
                <a16:creationId xmlns:a16="http://schemas.microsoft.com/office/drawing/2014/main" id="{790C3FCC-870B-B10C-ABFB-EBD7573FE761}"/>
              </a:ext>
            </a:extLst>
          </p:cNvPr>
          <p:cNvGraphicFramePr/>
          <p:nvPr>
            <p:extLst>
              <p:ext uri="{D42A27DB-BD31-4B8C-83A1-F6EECF244321}">
                <p14:modId xmlns:p14="http://schemas.microsoft.com/office/powerpoint/2010/main" val="3492517588"/>
              </p:ext>
            </p:extLst>
          </p:nvPr>
        </p:nvGraphicFramePr>
        <p:xfrm>
          <a:off x="1264819" y="1435607"/>
          <a:ext cx="10238203" cy="5045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93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624657-83AF-DF18-2B8C-B5EE949E1C75}"/>
              </a:ext>
            </a:extLst>
          </p:cNvPr>
          <p:cNvSpPr>
            <a:spLocks noGrp="1"/>
          </p:cNvSpPr>
          <p:nvPr>
            <p:ph type="title"/>
          </p:nvPr>
        </p:nvSpPr>
        <p:spPr/>
        <p:txBody>
          <a:bodyPr>
            <a:normAutofit/>
          </a:bodyPr>
          <a:lstStyle/>
          <a:p>
            <a:r>
              <a:rPr lang="el-GR" sz="3200" b="1" dirty="0"/>
              <a:t>ΠΕΡΙΠΤΩΣΗ ΤΩΝ ΑΠΟΜΙΜΗΣΕΩΝ (ΑΡΘΡΟ 13)</a:t>
            </a:r>
          </a:p>
        </p:txBody>
      </p:sp>
      <p:sp>
        <p:nvSpPr>
          <p:cNvPr id="3" name="Θέση περιεχομένου 2">
            <a:extLst>
              <a:ext uri="{FF2B5EF4-FFF2-40B4-BE49-F238E27FC236}">
                <a16:creationId xmlns:a16="http://schemas.microsoft.com/office/drawing/2014/main" id="{DA5167CC-43AC-BFB7-B008-F5FF138DDA0F}"/>
              </a:ext>
            </a:extLst>
          </p:cNvPr>
          <p:cNvSpPr>
            <a:spLocks noGrp="1"/>
          </p:cNvSpPr>
          <p:nvPr>
            <p:ph idx="1"/>
          </p:nvPr>
        </p:nvSpPr>
        <p:spPr>
          <a:xfrm>
            <a:off x="1484310" y="1937657"/>
            <a:ext cx="10018713" cy="3853543"/>
          </a:xfrm>
        </p:spPr>
        <p:txBody>
          <a:bodyPr/>
          <a:lstStyle/>
          <a:p>
            <a:pPr algn="just"/>
            <a:r>
              <a:rPr lang="el-GR" dirty="0"/>
              <a:t>Απαγορεύεται στις συναλλαγές η χρήση ξένου ονόματος, εμπορικής επωνυμίας, ιδιαίτερου διακριτικού γνωρίσματος καταστήματος ή βιομηχανικής επιχείρησης ή κάποιου έντυπου κατά τρόπο που είναι δυνατόν να επιφέρει σύγχυση με το όνομα, την εμπορική επωνυμία ή το ιδιαίτερο διακριτικό γνώρισμα εκείνων που νομιμοποιούνται στη χρήση τους</a:t>
            </a:r>
          </a:p>
        </p:txBody>
      </p:sp>
    </p:spTree>
    <p:extLst>
      <p:ext uri="{BB962C8B-B14F-4D97-AF65-F5344CB8AC3E}">
        <p14:creationId xmlns:p14="http://schemas.microsoft.com/office/powerpoint/2010/main" val="3809524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95EA-401A-8A5E-DAB8-11541EBD3371}"/>
              </a:ext>
            </a:extLst>
          </p:cNvPr>
          <p:cNvSpPr>
            <a:spLocks noGrp="1"/>
          </p:cNvSpPr>
          <p:nvPr>
            <p:ph type="title"/>
          </p:nvPr>
        </p:nvSpPr>
        <p:spPr>
          <a:xfrm>
            <a:off x="1484311" y="685801"/>
            <a:ext cx="10018713" cy="832104"/>
          </a:xfrm>
        </p:spPr>
        <p:txBody>
          <a:bodyPr/>
          <a:lstStyle/>
          <a:p>
            <a:r>
              <a:rPr lang="el-GR" dirty="0"/>
              <a:t>ΠΑΡΑΔΕΙΓΜΑΤΑ ΑΘΕΜΙΤΩΝ ΠΡΑΚΤΙΚΩΝ</a:t>
            </a:r>
          </a:p>
        </p:txBody>
      </p:sp>
      <p:sp>
        <p:nvSpPr>
          <p:cNvPr id="3" name="Content Placeholder 2">
            <a:extLst>
              <a:ext uri="{FF2B5EF4-FFF2-40B4-BE49-F238E27FC236}">
                <a16:creationId xmlns:a16="http://schemas.microsoft.com/office/drawing/2014/main" id="{477861B6-5F73-0D12-CAA5-D49AE9F3610F}"/>
              </a:ext>
            </a:extLst>
          </p:cNvPr>
          <p:cNvSpPr>
            <a:spLocks noGrp="1"/>
          </p:cNvSpPr>
          <p:nvPr>
            <p:ph idx="1"/>
          </p:nvPr>
        </p:nvSpPr>
        <p:spPr>
          <a:xfrm>
            <a:off x="1484310" y="1517905"/>
            <a:ext cx="10018713" cy="4828031"/>
          </a:xfrm>
        </p:spPr>
        <p:txBody>
          <a:bodyPr>
            <a:normAutofit/>
          </a:bodyPr>
          <a:lstStyle/>
          <a:p>
            <a:pPr algn="just" fontAlgn="base">
              <a:spcAft>
                <a:spcPts val="1500"/>
              </a:spcAft>
              <a:buFont typeface="Arial" panose="020B0604020202020204" pitchFamily="34" charset="0"/>
              <a:buChar char="•"/>
            </a:pPr>
            <a:r>
              <a:rPr lang="el-GR" sz="1600" b="0" i="0" dirty="0">
                <a:effectLst/>
                <a:latin typeface="Segoe UI" panose="020B0502040204020203" pitchFamily="34" charset="0"/>
                <a:cs typeface="Segoe UI" panose="020B0502040204020203" pitchFamily="34" charset="0"/>
              </a:rPr>
              <a:t>Αθέμιτη απόσπαση εργατικού δυναμικού </a:t>
            </a:r>
            <a:r>
              <a:rPr lang="el-GR" sz="1600" b="0" i="0" dirty="0">
                <a:effectLst/>
                <a:latin typeface="Segoe UI" panose="020B0502040204020203" pitchFamily="34" charset="0"/>
                <a:cs typeface="Segoe UI" panose="020B0502040204020203" pitchFamily="34" charset="0"/>
                <a:sym typeface="Wingdings" panose="05000000000000000000" pitchFamily="2" charset="2"/>
              </a:rPr>
              <a:t> π.χ. παρότρυνση εργαζομένου να λύσει σύμβαση εργασίας με τον εργοδότη του, δωροδοκία</a:t>
            </a:r>
            <a:endParaRPr lang="el-GR" sz="1600" b="0" i="0" dirty="0">
              <a:effectLst/>
              <a:latin typeface="Segoe UI" panose="020B0502040204020203" pitchFamily="34" charset="0"/>
              <a:cs typeface="Segoe UI" panose="020B0502040204020203" pitchFamily="34" charset="0"/>
            </a:endParaRPr>
          </a:p>
          <a:p>
            <a:pPr algn="just" fontAlgn="base">
              <a:spcAft>
                <a:spcPts val="1500"/>
              </a:spcAft>
              <a:buFont typeface="Arial" panose="020B0604020202020204" pitchFamily="34" charset="0"/>
              <a:buChar char="•"/>
            </a:pPr>
            <a:r>
              <a:rPr lang="el-GR" sz="1600" b="0" i="0" dirty="0">
                <a:effectLst/>
                <a:latin typeface="Segoe UI" panose="020B0502040204020203" pitchFamily="34" charset="0"/>
                <a:cs typeface="Segoe UI" panose="020B0502040204020203" pitchFamily="34" charset="0"/>
              </a:rPr>
              <a:t>Αθέμιτη απόσπαση και προσέλκυση πελατείας </a:t>
            </a:r>
            <a:r>
              <a:rPr lang="el-GR" sz="1600" b="0" i="0" dirty="0">
                <a:effectLst/>
                <a:latin typeface="Segoe UI" panose="020B0502040204020203" pitchFamily="34" charset="0"/>
                <a:cs typeface="Segoe UI" panose="020B0502040204020203" pitchFamily="34" charset="0"/>
                <a:sym typeface="Wingdings" panose="05000000000000000000" pitchFamily="2" charset="2"/>
              </a:rPr>
              <a:t> π.χ. αποκάλυψη επιχειρηματικών απορρήτων από πρώην εργαζόμενο, ο οποίος πήρε το πελατολόγιο πρώην εργοδότη του  </a:t>
            </a:r>
            <a:endParaRPr lang="el-GR" sz="1600" b="0" i="0" dirty="0">
              <a:effectLst/>
              <a:latin typeface="Segoe UI" panose="020B0502040204020203" pitchFamily="34" charset="0"/>
              <a:cs typeface="Segoe UI" panose="020B0502040204020203" pitchFamily="34" charset="0"/>
            </a:endParaRPr>
          </a:p>
          <a:p>
            <a:pPr algn="just" fontAlgn="base">
              <a:spcAft>
                <a:spcPts val="1500"/>
              </a:spcAft>
              <a:buFont typeface="Arial" panose="020B0604020202020204" pitchFamily="34" charset="0"/>
              <a:buChar char="•"/>
            </a:pPr>
            <a:r>
              <a:rPr lang="el-GR" sz="1600" b="0" i="0" dirty="0">
                <a:effectLst/>
                <a:latin typeface="Segoe UI" panose="020B0502040204020203" pitchFamily="34" charset="0"/>
                <a:cs typeface="Segoe UI" panose="020B0502040204020203" pitchFamily="34" charset="0"/>
              </a:rPr>
              <a:t>Αθέμιτη αντιγραφή τεχνογνωσίας «</a:t>
            </a:r>
            <a:r>
              <a:rPr lang="el-GR" sz="1600" b="0" i="0" dirty="0" err="1">
                <a:effectLst/>
                <a:latin typeface="Segoe UI" panose="020B0502040204020203" pitchFamily="34" charset="0"/>
                <a:cs typeface="Segoe UI" panose="020B0502040204020203" pitchFamily="34" charset="0"/>
              </a:rPr>
              <a:t>know</a:t>
            </a:r>
            <a:r>
              <a:rPr lang="el-GR" sz="1600" b="0" i="0" dirty="0">
                <a:effectLst/>
                <a:latin typeface="Segoe UI" panose="020B0502040204020203" pitchFamily="34" charset="0"/>
                <a:cs typeface="Segoe UI" panose="020B0502040204020203" pitchFamily="34" charset="0"/>
              </a:rPr>
              <a:t> </a:t>
            </a:r>
            <a:r>
              <a:rPr lang="el-GR" sz="1600" b="0" i="0" dirty="0" err="1">
                <a:effectLst/>
                <a:latin typeface="Segoe UI" panose="020B0502040204020203" pitchFamily="34" charset="0"/>
                <a:cs typeface="Segoe UI" panose="020B0502040204020203" pitchFamily="34" charset="0"/>
              </a:rPr>
              <a:t>how</a:t>
            </a:r>
            <a:r>
              <a:rPr lang="el-GR" sz="1600" b="0" i="0" dirty="0">
                <a:effectLst/>
                <a:latin typeface="Segoe UI" panose="020B0502040204020203" pitchFamily="34" charset="0"/>
                <a:cs typeface="Segoe UI" panose="020B0502040204020203" pitchFamily="34" charset="0"/>
              </a:rPr>
              <a:t>»</a:t>
            </a:r>
          </a:p>
          <a:p>
            <a:pPr algn="just" fontAlgn="base">
              <a:spcAft>
                <a:spcPts val="1500"/>
              </a:spcAft>
              <a:buFont typeface="Arial" panose="020B0604020202020204" pitchFamily="34" charset="0"/>
              <a:buChar char="•"/>
            </a:pPr>
            <a:r>
              <a:rPr lang="el-GR" sz="1600" b="0" i="0" dirty="0">
                <a:effectLst/>
                <a:latin typeface="Segoe UI" panose="020B0502040204020203" pitchFamily="34" charset="0"/>
                <a:cs typeface="Segoe UI" panose="020B0502040204020203" pitchFamily="34" charset="0"/>
              </a:rPr>
              <a:t>Παραπλανητική ή μη νόμιμη συγκριτική διαφήμιση, συγκαλυμμένη διαφήμιση (ανακριβείς δηλώσεις)</a:t>
            </a:r>
          </a:p>
          <a:p>
            <a:pPr algn="just" fontAlgn="base">
              <a:spcAft>
                <a:spcPts val="1500"/>
              </a:spcAft>
              <a:buFont typeface="Arial" panose="020B0604020202020204" pitchFamily="34" charset="0"/>
              <a:buChar char="•"/>
            </a:pPr>
            <a:r>
              <a:rPr lang="el-GR" sz="1600" b="0" i="0" dirty="0">
                <a:effectLst/>
                <a:latin typeface="Segoe UI" panose="020B0502040204020203" pitchFamily="34" charset="0"/>
                <a:cs typeface="Segoe UI" panose="020B0502040204020203" pitchFamily="34" charset="0"/>
              </a:rPr>
              <a:t>Δυσφημιστικές διαδόσεις και φήμες σε βάρος ανταγωνιστή</a:t>
            </a:r>
          </a:p>
          <a:p>
            <a:pPr algn="just" fontAlgn="base">
              <a:spcAft>
                <a:spcPts val="1500"/>
              </a:spcAft>
              <a:buFont typeface="Arial" panose="020B0604020202020204" pitchFamily="34" charset="0"/>
              <a:buChar char="•"/>
            </a:pPr>
            <a:r>
              <a:rPr lang="el-GR" sz="1600" b="0" i="0" dirty="0">
                <a:effectLst/>
                <a:latin typeface="Segoe UI" panose="020B0502040204020203" pitchFamily="34" charset="0"/>
                <a:cs typeface="Segoe UI" panose="020B0502040204020203" pitchFamily="34" charset="0"/>
              </a:rPr>
              <a:t>Παράνομη διακοπή μακροχρόνιων συμβάσεων (καταχρηστική εκμετάλλευση σχέσης οικονομικ</a:t>
            </a:r>
            <a:r>
              <a:rPr lang="el-GR" sz="1600" dirty="0">
                <a:latin typeface="Segoe UI" panose="020B0502040204020203" pitchFamily="34" charset="0"/>
                <a:cs typeface="Segoe UI" panose="020B0502040204020203" pitchFamily="34" charset="0"/>
              </a:rPr>
              <a:t>ής εξάρτησης)</a:t>
            </a:r>
            <a:endParaRPr lang="el-GR" sz="1600" b="0" i="0" dirty="0">
              <a:effectLst/>
              <a:latin typeface="Segoe UI" panose="020B0502040204020203" pitchFamily="34" charset="0"/>
              <a:cs typeface="Segoe UI" panose="020B0502040204020203" pitchFamily="34" charset="0"/>
            </a:endParaRPr>
          </a:p>
          <a:p>
            <a:pPr marL="0" indent="0">
              <a:buNone/>
            </a:pPr>
            <a:r>
              <a:rPr lang="el-GR" b="1" u="sng" dirty="0">
                <a:sym typeface="Wingdings" panose="05000000000000000000" pitchFamily="2" charset="2"/>
              </a:rPr>
              <a:t> </a:t>
            </a:r>
            <a:r>
              <a:rPr lang="el-GR" b="1" u="sng" dirty="0"/>
              <a:t>ΑΠΑΙΤΕΙΤΑΙ ΠΑΝΤΟΤΕ Η ΣΥΝΔΡΟΜΗ ΕΙΔΙΚΩΝ ΠΕΡΙΣΤΑΣΕΩΝ</a:t>
            </a:r>
          </a:p>
        </p:txBody>
      </p:sp>
    </p:spTree>
    <p:extLst>
      <p:ext uri="{BB962C8B-B14F-4D97-AF65-F5344CB8AC3E}">
        <p14:creationId xmlns:p14="http://schemas.microsoft.com/office/powerpoint/2010/main" val="1024258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0F6A4-0558-4D4B-2E5B-B6B30F40B612}"/>
              </a:ext>
            </a:extLst>
          </p:cNvPr>
          <p:cNvSpPr>
            <a:spLocks noGrp="1"/>
          </p:cNvSpPr>
          <p:nvPr>
            <p:ph idx="1"/>
          </p:nvPr>
        </p:nvSpPr>
        <p:spPr>
          <a:xfrm>
            <a:off x="1484310" y="731520"/>
            <a:ext cx="10018713" cy="5550407"/>
          </a:xfrm>
          <a:ln>
            <a:noFill/>
          </a:ln>
          <a:effectLst/>
          <a:scene3d>
            <a:camera prst="orthographicFront">
              <a:rot lat="0" lon="0" rev="0"/>
            </a:camera>
            <a:lightRig rig="chilly" dir="t">
              <a:rot lat="0" lon="0" rev="18480000"/>
            </a:lightRig>
          </a:scene3d>
          <a:sp3d prstMaterial="clear">
            <a:bevelT h="63500"/>
          </a:sp3d>
        </p:spPr>
        <p:txBody>
          <a:bodyPr/>
          <a:lstStyle/>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24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t>
            </a:r>
            <a:r>
              <a:rPr kumimoji="0" lang="el-GR" sz="2400" b="0" i="0" u="none" strike="noStrike" kern="1200" cap="none" spc="0" normalizeH="0" baseline="0" noProof="0" dirty="0">
                <a:ln>
                  <a:noFill/>
                </a:ln>
                <a:solidFill>
                  <a:prstClr val="black"/>
                </a:solidFill>
                <a:effectLst/>
                <a:uLnTx/>
                <a:uFillTx/>
                <a:latin typeface="Corbel" panose="020B0503020204020204"/>
                <a:ea typeface="+mn-ea"/>
                <a:cs typeface="+mn-cs"/>
              </a:rPr>
              <a:t>Η νομική βάση περί αθέμιτου ανταγωνισμού αποτελεί επικουρική λύση, καθώς τέτοιου είδους αξιώσεις ικανοποιούνται μέσω ειδικότερων νομικών βάσεων (π.χ. προστασία εμπορικού σήματος, δίκαιο ευρεσιτεχνίας κλπ.)</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lang="el-GR" dirty="0">
                <a:solidFill>
                  <a:prstClr val="black"/>
                </a:solidFill>
                <a:latin typeface="Corbel" panose="020B0503020204020204"/>
                <a:sym typeface="Wingdings" panose="05000000000000000000" pitchFamily="2" charset="2"/>
              </a:rPr>
              <a:t> </a:t>
            </a:r>
            <a:r>
              <a:rPr lang="el-GR" dirty="0">
                <a:solidFill>
                  <a:prstClr val="black"/>
                </a:solidFill>
                <a:latin typeface="Corbel" panose="020B0503020204020204"/>
              </a:rPr>
              <a:t>Κατά ορθή άποψη, η προσβολή δικαιώματος διανοητικής ιδιοκτησίας με το μορφή απόλυτου και αποκλειστικού δικαιώματος </a:t>
            </a:r>
            <a:r>
              <a:rPr lang="el-GR" b="1" u="sng" dirty="0">
                <a:solidFill>
                  <a:prstClr val="black"/>
                </a:solidFill>
                <a:latin typeface="Corbel" panose="020B0503020204020204"/>
              </a:rPr>
              <a:t>δεν αποτελεί ποτέ </a:t>
            </a:r>
            <a:r>
              <a:rPr lang="en-US" b="1" u="sng" dirty="0">
                <a:solidFill>
                  <a:prstClr val="black"/>
                </a:solidFill>
                <a:latin typeface="Corbel" panose="020B0503020204020204"/>
              </a:rPr>
              <a:t>per se </a:t>
            </a:r>
            <a:r>
              <a:rPr lang="el-GR" b="1" u="sng" dirty="0">
                <a:solidFill>
                  <a:prstClr val="black"/>
                </a:solidFill>
                <a:latin typeface="Corbel" panose="020B0503020204020204"/>
              </a:rPr>
              <a:t>και αθέμιτη ανταγωνιστική πράξη κατ’ άρθρο 1 ν. 146/1914</a:t>
            </a:r>
            <a:r>
              <a:rPr lang="el-GR" dirty="0">
                <a:solidFill>
                  <a:prstClr val="black"/>
                </a:solidFill>
                <a:latin typeface="Corbel" panose="020B0503020204020204"/>
              </a:rPr>
              <a:t>. Η νομολογία υιοθετεί αντίθετη άποψη, η οποία όμως συγχέει τα όρια μεταξύ ειδικής νομοθεσίας και γενικής </a:t>
            </a:r>
            <a:r>
              <a:rPr lang="el-GR" dirty="0" err="1">
                <a:solidFill>
                  <a:prstClr val="black"/>
                </a:solidFill>
                <a:latin typeface="Corbel" panose="020B0503020204020204"/>
              </a:rPr>
              <a:t>αδικοπρακτικής</a:t>
            </a:r>
            <a:r>
              <a:rPr lang="el-GR" dirty="0">
                <a:solidFill>
                  <a:prstClr val="black"/>
                </a:solidFill>
                <a:latin typeface="Corbel" panose="020B0503020204020204"/>
              </a:rPr>
              <a:t> ρήτρας.</a:t>
            </a:r>
            <a:endParaRPr kumimoji="0" lang="el-GR" sz="24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indent="0" algn="just">
              <a:buNone/>
            </a:pPr>
            <a:endParaRPr lang="el-GR" dirty="0"/>
          </a:p>
        </p:txBody>
      </p:sp>
    </p:spTree>
    <p:extLst>
      <p:ext uri="{BB962C8B-B14F-4D97-AF65-F5344CB8AC3E}">
        <p14:creationId xmlns:p14="http://schemas.microsoft.com/office/powerpoint/2010/main" val="180617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0D6E-83B2-35C1-A618-B1840275DDF4}"/>
              </a:ext>
            </a:extLst>
          </p:cNvPr>
          <p:cNvSpPr>
            <a:spLocks noGrp="1"/>
          </p:cNvSpPr>
          <p:nvPr>
            <p:ph type="title"/>
          </p:nvPr>
        </p:nvSpPr>
        <p:spPr>
          <a:xfrm>
            <a:off x="1484311" y="685801"/>
            <a:ext cx="10018713" cy="932688"/>
          </a:xfrm>
        </p:spPr>
        <p:txBody>
          <a:bodyPr/>
          <a:lstStyle/>
          <a:p>
            <a:r>
              <a:rPr lang="el-GR" dirty="0"/>
              <a:t>ΕΛΕΥΘΕΡΟΣ ΑΝΤΑΓΩΝΙΣΜΟΣ</a:t>
            </a:r>
          </a:p>
        </p:txBody>
      </p:sp>
      <p:sp>
        <p:nvSpPr>
          <p:cNvPr id="3" name="Content Placeholder 2">
            <a:extLst>
              <a:ext uri="{FF2B5EF4-FFF2-40B4-BE49-F238E27FC236}">
                <a16:creationId xmlns:a16="http://schemas.microsoft.com/office/drawing/2014/main" id="{05E2A4D1-45F4-E70F-5732-ACAD4421E6FE}"/>
              </a:ext>
            </a:extLst>
          </p:cNvPr>
          <p:cNvSpPr>
            <a:spLocks noGrp="1"/>
          </p:cNvSpPr>
          <p:nvPr>
            <p:ph idx="1"/>
          </p:nvPr>
        </p:nvSpPr>
        <p:spPr>
          <a:xfrm>
            <a:off x="1484310" y="1618488"/>
            <a:ext cx="10018713" cy="5076226"/>
          </a:xfrm>
        </p:spPr>
        <p:txBody>
          <a:bodyPr>
            <a:normAutofit fontScale="40000" lnSpcReduction="20000"/>
          </a:bodyPr>
          <a:lstStyle/>
          <a:p>
            <a:pPr marL="0" indent="0" algn="just">
              <a:buNone/>
            </a:pPr>
            <a:r>
              <a:rPr lang="el-GR" sz="4800" b="1" dirty="0">
                <a:sym typeface="Wingdings" panose="05000000000000000000" pitchFamily="2" charset="2"/>
              </a:rPr>
              <a:t> </a:t>
            </a:r>
            <a:r>
              <a:rPr lang="el-GR" sz="4800" b="1" dirty="0"/>
              <a:t>Ν. 3959/2011: Απαγορεύει τις </a:t>
            </a:r>
            <a:r>
              <a:rPr lang="el-GR" sz="4800" b="1" dirty="0" err="1"/>
              <a:t>αντι</a:t>
            </a:r>
            <a:r>
              <a:rPr lang="el-GR" sz="4800" b="1" dirty="0"/>
              <a:t>-ανταγωνιστικές συμφωνίες (καρτέλ) και την κατάχρηση δεσπόζουσας θέσης από επιχειρήσεις, καθώς και τις συγκεντρώσεις που στρεβλώνουν την αγορά.</a:t>
            </a:r>
          </a:p>
          <a:p>
            <a:pPr marL="0" indent="0" algn="just">
              <a:buNone/>
            </a:pPr>
            <a:r>
              <a:rPr lang="el-GR" sz="4800" b="1" dirty="0"/>
              <a:t>Σκοπός του δικαίου για τον ελεύθερο ανταγωνισμό (Ν.3959/2011, 101 και 102 ΣΛΕΕ) είναι </a:t>
            </a:r>
            <a:r>
              <a:rPr lang="el-GR" sz="4800" b="1" u="sng" dirty="0"/>
              <a:t>η ύπαρξη λειτουργικού ανταγωνισμού στην αγορά (προστασία της δομής της αγοράς)</a:t>
            </a:r>
          </a:p>
          <a:p>
            <a:pPr marL="0" indent="0" algn="just">
              <a:buNone/>
            </a:pPr>
            <a:r>
              <a:rPr lang="el-GR" sz="4800" b="1" dirty="0"/>
              <a:t>1</a:t>
            </a:r>
            <a:r>
              <a:rPr lang="el-GR" sz="4800" b="1" dirty="0">
                <a:effectLst>
                  <a:outerShdw blurRad="38100" dist="38100" dir="2700000" algn="tl">
                    <a:srgbClr val="000000">
                      <a:alpha val="43137"/>
                    </a:srgbClr>
                  </a:outerShdw>
                </a:effectLst>
              </a:rPr>
              <a:t>) ΣΥΜΠΡΑΞΕΙΣ: συμφωνίες ή εναρμονισμένες </a:t>
            </a:r>
            <a:r>
              <a:rPr lang="el-GR" sz="4800" dirty="0">
                <a:effectLst>
                  <a:outerShdw blurRad="38100" dist="38100" dir="2700000" algn="tl">
                    <a:srgbClr val="000000">
                      <a:alpha val="43137"/>
                    </a:srgbClr>
                  </a:outerShdw>
                </a:effectLst>
              </a:rPr>
              <a:t>πρακτικές (π.χ. ανταλλαγή πληροφοριών ως προς </a:t>
            </a:r>
            <a:r>
              <a:rPr lang="el-GR" sz="4800" dirty="0" err="1">
                <a:effectLst>
                  <a:outerShdw blurRad="38100" dist="38100" dir="2700000" algn="tl">
                    <a:srgbClr val="000000">
                      <a:alpha val="43137"/>
                    </a:srgbClr>
                  </a:outerShdw>
                </a:effectLst>
              </a:rPr>
              <a:t>παρασχεθείσες</a:t>
            </a:r>
            <a:r>
              <a:rPr lang="el-GR" sz="4800" dirty="0">
                <a:effectLst>
                  <a:outerShdw blurRad="38100" dist="38100" dir="2700000" algn="tl">
                    <a:srgbClr val="000000">
                      <a:alpha val="43137"/>
                    </a:srgbClr>
                  </a:outerShdw>
                </a:effectLst>
              </a:rPr>
              <a:t> εκπτώσεις ή πωλήσεις)</a:t>
            </a:r>
          </a:p>
          <a:p>
            <a:pPr marL="0" indent="0" algn="just">
              <a:buNone/>
            </a:pPr>
            <a:r>
              <a:rPr lang="el-GR" sz="4800" b="1" dirty="0">
                <a:effectLst>
                  <a:outerShdw blurRad="38100" dist="38100" dir="2700000" algn="tl">
                    <a:srgbClr val="000000">
                      <a:alpha val="43137"/>
                    </a:srgbClr>
                  </a:outerShdw>
                </a:effectLst>
              </a:rPr>
              <a:t>2) ΚΑΤΑΧΡΗΣΗ ΔΕΣΠΟΖΟΥΣΑΣ ΘΕΣΗΣ</a:t>
            </a:r>
            <a:r>
              <a:rPr lang="el-GR" sz="4800" b="1" dirty="0">
                <a:effectLst>
                  <a:outerShdw blurRad="38100" dist="38100" dir="2700000" algn="tl">
                    <a:srgbClr val="000000">
                      <a:alpha val="43137"/>
                    </a:srgbClr>
                  </a:outerShdw>
                </a:effectLst>
                <a:sym typeface="Wingdings" panose="05000000000000000000" pitchFamily="2" charset="2"/>
              </a:rPr>
              <a:t> </a:t>
            </a:r>
            <a:r>
              <a:rPr lang="el-GR" sz="4800" b="1" dirty="0"/>
              <a:t>ΔΕΝ ΑΠΑΓΟΡΕΥΕΤΑΙ Η ΚΑΤΟΧΗ ΔΕΣΠΟΖΟΥΣΑΣ ΘΕΣΗΣ ΑΛΛΑ Η ΚΑΤΑΧΡΗΣΗ ΤΗΣ!</a:t>
            </a:r>
          </a:p>
          <a:p>
            <a:pPr algn="just"/>
            <a:r>
              <a:rPr lang="el-GR" sz="4800" dirty="0"/>
              <a:t>Απαγορεύεται η επιβολή υπερβολικών τιμών, ο περιορισμός παραγωγής, η διακριτική μεταχείριση πελατών, η αδικαιολόγητη άρνηση πώλησης</a:t>
            </a:r>
          </a:p>
          <a:p>
            <a:pPr marL="0" indent="0" algn="just">
              <a:buNone/>
            </a:pPr>
            <a:r>
              <a:rPr lang="el-GR" sz="4800" b="1" dirty="0">
                <a:effectLst>
                  <a:outerShdw blurRad="38100" dist="38100" dir="2700000" algn="tl">
                    <a:srgbClr val="000000">
                      <a:alpha val="43137"/>
                    </a:srgbClr>
                  </a:outerShdw>
                </a:effectLst>
              </a:rPr>
              <a:t>3) Συγκεντρώσεις Επιχειρήσεων</a:t>
            </a:r>
          </a:p>
          <a:p>
            <a:pPr algn="just"/>
            <a:r>
              <a:rPr lang="el-GR" sz="4800" dirty="0"/>
              <a:t>Συγχωνεύσεις ή εξαγορές που οδηγούν σε υπερβολική συγκέντρωση δύναμης στην αγορά.</a:t>
            </a:r>
          </a:p>
          <a:p>
            <a:pPr algn="just"/>
            <a:r>
              <a:rPr lang="el-GR" sz="4800" dirty="0"/>
              <a:t>‘Έγκριση από την αρμόδια αρχή (Επιτροπή Ανταγωνισμού), εφόσον υπερβαίνουν συγκεκριμένα οικονομικά κατώφλια.</a:t>
            </a:r>
          </a:p>
          <a:p>
            <a:endParaRPr lang="el-GR" dirty="0"/>
          </a:p>
        </p:txBody>
      </p:sp>
    </p:spTree>
    <p:extLst>
      <p:ext uri="{BB962C8B-B14F-4D97-AF65-F5344CB8AC3E}">
        <p14:creationId xmlns:p14="http://schemas.microsoft.com/office/powerpoint/2010/main" val="3064343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3A0DB-B8D4-66A5-C089-3C9582C9E7E1}"/>
              </a:ext>
            </a:extLst>
          </p:cNvPr>
          <p:cNvSpPr>
            <a:spLocks noGrp="1"/>
          </p:cNvSpPr>
          <p:nvPr>
            <p:ph idx="1"/>
          </p:nvPr>
        </p:nvSpPr>
        <p:spPr>
          <a:xfrm>
            <a:off x="1484310" y="301753"/>
            <a:ext cx="10018713" cy="3366007"/>
          </a:xfrm>
        </p:spPr>
        <p:txBody>
          <a:bodyPr/>
          <a:lstStyle/>
          <a:p>
            <a:pPr marL="0" indent="0">
              <a:buNone/>
            </a:pPr>
            <a:r>
              <a:rPr lang="el-GR" sz="2800" b="1" dirty="0"/>
              <a:t>ΕΥΧΑΡΙΣΤΩ ΓΙΑ ΤΗΝ ΠΡΟΣΟΧΗ ΣΑΣ!</a:t>
            </a:r>
          </a:p>
        </p:txBody>
      </p:sp>
      <p:pic>
        <p:nvPicPr>
          <p:cNvPr id="4" name="Εικόνα 3">
            <a:extLst>
              <a:ext uri="{FF2B5EF4-FFF2-40B4-BE49-F238E27FC236}">
                <a16:creationId xmlns:a16="http://schemas.microsoft.com/office/drawing/2014/main" id="{D682C410-8926-D5F6-F90E-377E69FB39AC}"/>
              </a:ext>
            </a:extLst>
          </p:cNvPr>
          <p:cNvPicPr>
            <a:picLocks noChangeAspect="1"/>
          </p:cNvPicPr>
          <p:nvPr/>
        </p:nvPicPr>
        <p:blipFill>
          <a:blip r:embed="rId2"/>
          <a:stretch>
            <a:fillRect/>
          </a:stretch>
        </p:blipFill>
        <p:spPr>
          <a:xfrm>
            <a:off x="2428240" y="2905760"/>
            <a:ext cx="6624320" cy="3366007"/>
          </a:xfrm>
          <a:prstGeom prst="rect">
            <a:avLst/>
          </a:prstGeom>
        </p:spPr>
      </p:pic>
    </p:spTree>
    <p:extLst>
      <p:ext uri="{BB962C8B-B14F-4D97-AF65-F5344CB8AC3E}">
        <p14:creationId xmlns:p14="http://schemas.microsoft.com/office/powerpoint/2010/main" val="413157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08CD-676D-3C09-AB20-F81A21DBC6B0}"/>
              </a:ext>
            </a:extLst>
          </p:cNvPr>
          <p:cNvSpPr>
            <a:spLocks noGrp="1"/>
          </p:cNvSpPr>
          <p:nvPr>
            <p:ph type="title"/>
          </p:nvPr>
        </p:nvSpPr>
        <p:spPr>
          <a:xfrm>
            <a:off x="1484311" y="685801"/>
            <a:ext cx="10018713" cy="1069847"/>
          </a:xfrm>
        </p:spPr>
        <p:txBody>
          <a:bodyPr>
            <a:normAutofit fontScale="90000"/>
          </a:bodyPr>
          <a:lstStyle/>
          <a:p>
            <a:pPr marL="285750" marR="0" lvl="0" indent="-285750" defTabSz="457200" rtl="0" eaLnBrk="1" fontAlgn="auto" latinLnBrk="0" hangingPunct="1">
              <a:lnSpc>
                <a:spcPct val="100000"/>
              </a:lnSpc>
              <a:spcBef>
                <a:spcPct val="20000"/>
              </a:spcBef>
              <a:spcAft>
                <a:spcPts val="600"/>
              </a:spcAft>
              <a:tabLst/>
              <a:defRPr/>
            </a:pPr>
            <a:r>
              <a:rPr kumimoji="0" lang="el-GR" sz="1800" b="1" i="0" u="none" strike="noStrike" kern="1200" cap="none" spc="0" normalizeH="0" baseline="0" noProof="0" dirty="0">
                <a:ln>
                  <a:noFill/>
                </a:ln>
                <a:solidFill>
                  <a:prstClr val="black"/>
                </a:solidFill>
                <a:effectLst/>
                <a:uLnTx/>
                <a:uFillTx/>
                <a:latin typeface="Corbel" panose="020B0503020204020204"/>
                <a:ea typeface="+mn-ea"/>
                <a:cs typeface="+mn-cs"/>
              </a:rPr>
              <a:t>ΤΙ ΠΡΟΣΤΑΤΕΥΕΙ Η ΠΝΕΥΜΑΤΙΚΗ ΙΔΙΟΚΤΗΣΙΑ (άρθρο 2 ν. 2121/1993)</a:t>
            </a:r>
            <a:r>
              <a:rPr kumimoji="0" lang="el-GR"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l-GR" sz="1800" b="1" i="0" u="sng" strike="noStrike" kern="1200" cap="none" spc="0" normalizeH="0" baseline="0" noProof="0" dirty="0">
                <a:ln>
                  <a:noFill/>
                </a:ln>
                <a:solidFill>
                  <a:prstClr val="black"/>
                </a:solidFill>
                <a:effectLst/>
                <a:uLnTx/>
                <a:uFillTx/>
                <a:latin typeface="Corbel" panose="020B0503020204020204"/>
                <a:ea typeface="+mn-ea"/>
                <a:cs typeface="+mn-cs"/>
              </a:rPr>
              <a:t>ΕΝΔΕΙΚΤΙΚΗ ΑΠΑΡΙΘΜΗΣΗ</a:t>
            </a:r>
            <a:r>
              <a:rPr kumimoji="0" lang="el-GR"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l-GR" sz="18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t>
            </a:r>
            <a:br>
              <a:rPr kumimoji="0" lang="el-GR" sz="11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br>
            <a:endParaRPr lang="el-GR" dirty="0"/>
          </a:p>
        </p:txBody>
      </p:sp>
      <p:sp>
        <p:nvSpPr>
          <p:cNvPr id="3" name="Content Placeholder 2">
            <a:extLst>
              <a:ext uri="{FF2B5EF4-FFF2-40B4-BE49-F238E27FC236}">
                <a16:creationId xmlns:a16="http://schemas.microsoft.com/office/drawing/2014/main" id="{6090DB47-65B6-9F63-B6FE-9E92518E7B34}"/>
              </a:ext>
            </a:extLst>
          </p:cNvPr>
          <p:cNvSpPr>
            <a:spLocks noGrp="1"/>
          </p:cNvSpPr>
          <p:nvPr>
            <p:ph idx="1"/>
          </p:nvPr>
        </p:nvSpPr>
        <p:spPr>
          <a:xfrm>
            <a:off x="1484310" y="0"/>
            <a:ext cx="10018713" cy="7095743"/>
          </a:xfrm>
        </p:spPr>
        <p:txBody>
          <a:bodyPr>
            <a:normAutofit/>
          </a:bodyPr>
          <a:lstStyle/>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endParaRPr kumimoji="0" lang="el-GR" sz="1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Πάπυρος: Κατακόρυφος 3">
            <a:extLst>
              <a:ext uri="{FF2B5EF4-FFF2-40B4-BE49-F238E27FC236}">
                <a16:creationId xmlns:a16="http://schemas.microsoft.com/office/drawing/2014/main" id="{3C1F0AFF-FB3F-065C-8AE9-ECA4C6F9CB70}"/>
              </a:ext>
            </a:extLst>
          </p:cNvPr>
          <p:cNvSpPr/>
          <p:nvPr/>
        </p:nvSpPr>
        <p:spPr>
          <a:xfrm>
            <a:off x="1140543" y="2250012"/>
            <a:ext cx="3686016" cy="4039853"/>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ym typeface="Wingdings" panose="05000000000000000000" pitchFamily="2" charset="2"/>
              </a:rPr>
              <a:t> Γραπτά και προφορικά </a:t>
            </a:r>
            <a:r>
              <a:rPr lang="el-GR" b="1" dirty="0"/>
              <a:t>κείμενα</a:t>
            </a:r>
          </a:p>
          <a:p>
            <a:pPr algn="ctr"/>
            <a:r>
              <a:rPr lang="el-GR" b="1" dirty="0">
                <a:sym typeface="Wingdings" panose="05000000000000000000" pitchFamily="2" charset="2"/>
              </a:rPr>
              <a:t> </a:t>
            </a:r>
            <a:r>
              <a:rPr lang="el-GR" b="1" dirty="0"/>
              <a:t>μουσικές συνθέσεις</a:t>
            </a:r>
          </a:p>
          <a:p>
            <a:pPr algn="ctr"/>
            <a:r>
              <a:rPr lang="el-GR" b="1" dirty="0">
                <a:sym typeface="Wingdings" panose="05000000000000000000" pitchFamily="2" charset="2"/>
              </a:rPr>
              <a:t> </a:t>
            </a:r>
            <a:r>
              <a:rPr lang="el-GR" b="1" dirty="0"/>
              <a:t>θεατρικά έργα</a:t>
            </a:r>
          </a:p>
          <a:p>
            <a:pPr algn="ctr"/>
            <a:r>
              <a:rPr lang="el-GR" b="1" dirty="0">
                <a:sym typeface="Wingdings" panose="05000000000000000000" pitchFamily="2" charset="2"/>
              </a:rPr>
              <a:t> </a:t>
            </a:r>
            <a:r>
              <a:rPr lang="el-GR" b="1" dirty="0"/>
              <a:t>χορογραφίες και παντομίμες</a:t>
            </a:r>
          </a:p>
          <a:p>
            <a:pPr algn="ctr"/>
            <a:r>
              <a:rPr lang="el-GR" b="1" dirty="0">
                <a:sym typeface="Wingdings" panose="05000000000000000000" pitchFamily="2" charset="2"/>
              </a:rPr>
              <a:t> </a:t>
            </a:r>
            <a:r>
              <a:rPr lang="el-GR" b="1" dirty="0"/>
              <a:t>οπτικοακουστικά έργα</a:t>
            </a:r>
          </a:p>
        </p:txBody>
      </p:sp>
      <p:sp>
        <p:nvSpPr>
          <p:cNvPr id="5" name="Πάπυρος: Κατακόρυφος 4">
            <a:extLst>
              <a:ext uri="{FF2B5EF4-FFF2-40B4-BE49-F238E27FC236}">
                <a16:creationId xmlns:a16="http://schemas.microsoft.com/office/drawing/2014/main" id="{5121D61C-9F0F-6CCF-B32D-E72A54407815}"/>
              </a:ext>
            </a:extLst>
          </p:cNvPr>
          <p:cNvSpPr/>
          <p:nvPr/>
        </p:nvSpPr>
        <p:spPr>
          <a:xfrm>
            <a:off x="4827638" y="1877961"/>
            <a:ext cx="3559278" cy="4483974"/>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έργα των εικαστικών τεχνών (σχέδια, έργα ζωγραφικής και γλυπτικής) </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αρχιτεκτονικά έργα</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φωτογραφίες</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lang="el-GR" sz="1400" b="1" dirty="0">
                <a:solidFill>
                  <a:schemeClr val="bg1"/>
                </a:solidFill>
                <a:latin typeface="Corbel" panose="020B0503020204020204"/>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έργα των εφαρμοσμένων τεχνών</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εικονογραφήσεις</a:t>
            </a:r>
            <a:r>
              <a:rPr kumimoji="0" lang="en-US" sz="1400" b="1" i="0" u="none" strike="noStrike" kern="1200" cap="none" spc="0" normalizeH="0" baseline="0" noProof="0" dirty="0">
                <a:ln>
                  <a:noFill/>
                </a:ln>
                <a:solidFill>
                  <a:schemeClr val="bg1"/>
                </a:solidFill>
                <a:effectLst/>
                <a:uLnTx/>
                <a:uFillTx/>
                <a:latin typeface="Corbel" panose="020B0503020204020204"/>
                <a:ea typeface="+mn-ea"/>
                <a:cs typeface="+mn-cs"/>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χάρτες και τα τρισδιάστατα έργα που αναφέρονται στη γεωγραφία, την τοπογραφία, την αρχιτεκτονική ή την επιστήμη</a:t>
            </a:r>
          </a:p>
        </p:txBody>
      </p:sp>
      <p:sp>
        <p:nvSpPr>
          <p:cNvPr id="6" name="Πάπυρος: Κατακόρυφος 5">
            <a:extLst>
              <a:ext uri="{FF2B5EF4-FFF2-40B4-BE49-F238E27FC236}">
                <a16:creationId xmlns:a16="http://schemas.microsoft.com/office/drawing/2014/main" id="{75757E72-AA5A-3F44-8A4A-BEBF6D97A07E}"/>
              </a:ext>
            </a:extLst>
          </p:cNvPr>
          <p:cNvSpPr/>
          <p:nvPr/>
        </p:nvSpPr>
        <p:spPr>
          <a:xfrm>
            <a:off x="8169886" y="1877961"/>
            <a:ext cx="3902327" cy="4411905"/>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μεταφράσεις, οι διασκευές, οι προσαρμογές οι άλλες μετατροπές έργων ή εκφράσεων της λαϊκής παράδοσης</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συλλογές έργων ή συλλογές εκφράσεων της λαϊκής παράδοσης ή απλών γεγονότων και στοιχείων, όπως οι εγκυκλοπαίδειες και οι ανθολογίες</a:t>
            </a:r>
            <a:endParaRPr kumimoji="0" lang="en-US" sz="1400" b="1" i="0" u="none" strike="noStrike" kern="1200" cap="none" spc="0" normalizeH="0" baseline="0" noProof="0" dirty="0">
              <a:ln>
                <a:noFill/>
              </a:ln>
              <a:solidFill>
                <a:schemeClr val="bg1"/>
              </a:solidFill>
              <a:effectLst/>
              <a:uLnTx/>
              <a:uFillTx/>
              <a:latin typeface="Corbel" panose="020B0503020204020204"/>
              <a:ea typeface="+mn-ea"/>
              <a:cs typeface="+mn-cs"/>
            </a:endParaRP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sym typeface="Wingdings" panose="05000000000000000000" pitchFamily="2" charset="2"/>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βάσεις δεδομένων</a:t>
            </a:r>
            <a:r>
              <a:rPr kumimoji="0" lang="en-US" sz="1400" b="1" i="0" u="none" strike="noStrike" kern="1200" cap="none" spc="0" normalizeH="0" baseline="0" noProof="0" dirty="0">
                <a:ln>
                  <a:noFill/>
                </a:ln>
                <a:solidFill>
                  <a:schemeClr val="bg1"/>
                </a:solidFill>
                <a:effectLst/>
                <a:uLnTx/>
                <a:uFillTx/>
                <a:latin typeface="Corbel" panose="020B0503020204020204"/>
                <a:ea typeface="+mn-ea"/>
                <a:cs typeface="+mn-cs"/>
              </a:rPr>
              <a:t> </a:t>
            </a:r>
            <a:r>
              <a:rPr kumimoji="0" lang="el-GR" sz="1400" b="1" i="0" u="none" strike="noStrike" kern="1200" cap="none" spc="0" normalizeH="0" baseline="0" noProof="0" dirty="0">
                <a:ln>
                  <a:noFill/>
                </a:ln>
                <a:solidFill>
                  <a:schemeClr val="bg1"/>
                </a:solidFill>
                <a:effectLst/>
                <a:uLnTx/>
                <a:uFillTx/>
                <a:latin typeface="Corbel" panose="020B0503020204020204"/>
                <a:ea typeface="+mn-ea"/>
                <a:cs typeface="+mn-cs"/>
              </a:rPr>
              <a:t>και προγράμματα ηλεκτρονικών υπολογιστών</a:t>
            </a:r>
          </a:p>
        </p:txBody>
      </p:sp>
    </p:spTree>
    <p:extLst>
      <p:ext uri="{BB962C8B-B14F-4D97-AF65-F5344CB8AC3E}">
        <p14:creationId xmlns:p14="http://schemas.microsoft.com/office/powerpoint/2010/main" val="40995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CB35D-9A60-17E5-43BF-92CFD08854BF}"/>
              </a:ext>
            </a:extLst>
          </p:cNvPr>
          <p:cNvSpPr>
            <a:spLocks noGrp="1"/>
          </p:cNvSpPr>
          <p:nvPr>
            <p:ph idx="1"/>
          </p:nvPr>
        </p:nvSpPr>
        <p:spPr>
          <a:xfrm>
            <a:off x="1484310" y="685800"/>
            <a:ext cx="10018713" cy="5843015"/>
          </a:xfrm>
        </p:spPr>
        <p:txBody>
          <a:bodyPr>
            <a:normAutofit/>
          </a:bodyPr>
          <a:lstStyle/>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None/>
              <a:tabLst/>
              <a:defRPr/>
            </a:pPr>
            <a:endParaRPr kumimoji="0" lang="el-GR" sz="2000" b="1" i="0" u="sng"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l-GR" sz="2000" b="1" u="sng" dirty="0">
                <a:solidFill>
                  <a:prstClr val="black"/>
                </a:solidFill>
                <a:latin typeface="Corbel" panose="020B0503020204020204"/>
              </a:rPr>
              <a:t>Προϋπόθεση προστασίας </a:t>
            </a:r>
            <a:r>
              <a:rPr lang="el-GR" sz="2000" b="1" u="sng" dirty="0">
                <a:solidFill>
                  <a:prstClr val="black"/>
                </a:solidFill>
                <a:latin typeface="Corbel" panose="020B0503020204020204"/>
                <a:sym typeface="Wingdings" panose="05000000000000000000" pitchFamily="2" charset="2"/>
              </a:rPr>
              <a:t> </a:t>
            </a:r>
            <a:r>
              <a:rPr lang="el-GR" sz="2000" b="1" u="sng" dirty="0">
                <a:solidFill>
                  <a:prstClr val="black"/>
                </a:solidFill>
                <a:latin typeface="Corbel" panose="020B0503020204020204"/>
              </a:rPr>
              <a:t>η πρωτοτυπία της δημιουργίας</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l-GR" sz="1700" b="1" dirty="0">
                <a:solidFill>
                  <a:prstClr val="black"/>
                </a:solidFill>
                <a:latin typeface="Corbel" panose="020B0503020204020204"/>
              </a:rPr>
              <a:t>ΒΑΣΙΚΗ ΑΡΧΗ</a:t>
            </a:r>
            <a:r>
              <a:rPr lang="en-US" sz="1700" b="1" dirty="0">
                <a:solidFill>
                  <a:prstClr val="black"/>
                </a:solidFill>
                <a:latin typeface="Corbel" panose="020B0503020204020204"/>
              </a:rPr>
              <a:t>: </a:t>
            </a:r>
            <a:r>
              <a:rPr lang="el-GR" sz="1700" b="1" dirty="0">
                <a:solidFill>
                  <a:prstClr val="black"/>
                </a:solidFill>
                <a:latin typeface="Corbel" panose="020B0503020204020204"/>
              </a:rPr>
              <a:t>Οι ιδέες δεν προστατεύονται– τα έργα πρέπει να φέρουν συγκεκριμένη μορφή</a:t>
            </a:r>
            <a:r>
              <a:rPr lang="el-GR" sz="1700" dirty="0">
                <a:solidFill>
                  <a:prstClr val="black"/>
                </a:solidFill>
                <a:latin typeface="Corbel" panose="020B0503020204020204"/>
              </a:rPr>
              <a:t>. </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l-GR" sz="1700" dirty="0">
                <a:solidFill>
                  <a:prstClr val="black"/>
                </a:solidFill>
                <a:latin typeface="Corbel" panose="020B0503020204020204"/>
              </a:rPr>
              <a:t>Η αξία και ο προορισμός του έργου δε λαμβάνονται υπόψη για την προστασία.</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l-GR" sz="1700" dirty="0">
                <a:solidFill>
                  <a:prstClr val="black"/>
                </a:solidFill>
                <a:latin typeface="Corbel" panose="020B0503020204020204"/>
              </a:rPr>
              <a:t>Διάρκεια προστασίας: </a:t>
            </a:r>
            <a:r>
              <a:rPr lang="el-GR" sz="1700" b="1" dirty="0">
                <a:solidFill>
                  <a:prstClr val="black"/>
                </a:solidFill>
                <a:latin typeface="Corbel" panose="020B0503020204020204"/>
              </a:rPr>
              <a:t>70 χρόνια </a:t>
            </a:r>
            <a:r>
              <a:rPr lang="el-GR" sz="1700" dirty="0">
                <a:solidFill>
                  <a:prstClr val="black"/>
                </a:solidFill>
                <a:latin typeface="Corbel" panose="020B0503020204020204"/>
              </a:rPr>
              <a:t>από το τέλος του έτους του θανάτου του δημιουργού</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sz="1700" b="0" i="0" u="none" strike="noStrike" kern="1200" cap="none" spc="0" normalizeH="0" baseline="0" noProof="0" dirty="0">
                <a:ln>
                  <a:noFill/>
                </a:ln>
                <a:solidFill>
                  <a:prstClr val="black"/>
                </a:solidFill>
                <a:effectLst/>
                <a:uLnTx/>
                <a:uFillTx/>
                <a:latin typeface="Corbel" panose="020B0503020204020204"/>
                <a:ea typeface="+mn-ea"/>
                <a:cs typeface="+mn-cs"/>
              </a:rPr>
              <a:t>Τα έργα προστατεύονται με το δίκαιο της πνευματικής ιδιοκτησίας </a:t>
            </a:r>
            <a:r>
              <a:rPr kumimoji="0" lang="el-GR" sz="1700" b="1" i="0" u="none" strike="noStrike" kern="1200" cap="none" spc="0" normalizeH="0" baseline="0" noProof="0" dirty="0">
                <a:ln>
                  <a:noFill/>
                </a:ln>
                <a:solidFill>
                  <a:prstClr val="black"/>
                </a:solidFill>
                <a:effectLst/>
                <a:uLnTx/>
                <a:uFillTx/>
                <a:latin typeface="Corbel" panose="020B0503020204020204"/>
                <a:ea typeface="+mn-ea"/>
                <a:cs typeface="+mn-cs"/>
              </a:rPr>
              <a:t>από τη στιγμή της δημιουργίας τους</a:t>
            </a:r>
            <a:r>
              <a:rPr kumimoji="0" lang="el-GR" sz="17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l-GR" sz="1700" b="1" i="0" u="sng" strike="noStrike" kern="1200" cap="none" spc="0" normalizeH="0" baseline="0" noProof="0" dirty="0">
                <a:ln>
                  <a:noFill/>
                </a:ln>
                <a:solidFill>
                  <a:prstClr val="black"/>
                </a:solidFill>
                <a:effectLst/>
                <a:uLnTx/>
                <a:uFillTx/>
                <a:latin typeface="Corbel" panose="020B0503020204020204"/>
                <a:ea typeface="+mn-ea"/>
                <a:cs typeface="+mn-cs"/>
              </a:rPr>
              <a:t>Δεν καταχωρούνται σε κάποιο μητρώο!</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l-GR" sz="1700" dirty="0">
                <a:solidFill>
                  <a:prstClr val="black"/>
                </a:solidFill>
                <a:latin typeface="Corbel" panose="020B0503020204020204"/>
              </a:rPr>
              <a:t>Διάκριση μεταξύ </a:t>
            </a:r>
            <a:r>
              <a:rPr lang="el-GR" sz="1700" b="1" dirty="0">
                <a:solidFill>
                  <a:prstClr val="black"/>
                </a:solidFill>
                <a:latin typeface="Corbel" panose="020B0503020204020204"/>
              </a:rPr>
              <a:t>της κυριότητας επί του υλικού φορέα</a:t>
            </a:r>
            <a:r>
              <a:rPr lang="el-GR" sz="1700" dirty="0">
                <a:solidFill>
                  <a:prstClr val="black"/>
                </a:solidFill>
                <a:latin typeface="Corbel" panose="020B0503020204020204"/>
              </a:rPr>
              <a:t>, </a:t>
            </a:r>
            <a:r>
              <a:rPr lang="el-GR" sz="1700" b="1" dirty="0">
                <a:solidFill>
                  <a:prstClr val="black"/>
                </a:solidFill>
                <a:latin typeface="Corbel" panose="020B0503020204020204"/>
              </a:rPr>
              <a:t>στον οποίον ενσωματώνεται το έργο </a:t>
            </a:r>
            <a:r>
              <a:rPr lang="el-GR" sz="1700" dirty="0">
                <a:solidFill>
                  <a:prstClr val="black"/>
                </a:solidFill>
                <a:latin typeface="Corbel" panose="020B0503020204020204"/>
              </a:rPr>
              <a:t>(π.χ. το </a:t>
            </a:r>
            <a:r>
              <a:rPr lang="en-US" sz="1700" dirty="0">
                <a:solidFill>
                  <a:prstClr val="black"/>
                </a:solidFill>
                <a:latin typeface="Corbel" panose="020B0503020204020204"/>
              </a:rPr>
              <a:t>CD </a:t>
            </a:r>
            <a:r>
              <a:rPr lang="el-GR" sz="1700" dirty="0">
                <a:solidFill>
                  <a:prstClr val="black"/>
                </a:solidFill>
                <a:latin typeface="Corbel" panose="020B0503020204020204"/>
              </a:rPr>
              <a:t>που περιλαμβάνει το τραγούδι) και στο </a:t>
            </a:r>
            <a:r>
              <a:rPr lang="el-GR" sz="1700" b="1" dirty="0">
                <a:solidFill>
                  <a:prstClr val="black"/>
                </a:solidFill>
                <a:latin typeface="Corbel" panose="020B0503020204020204"/>
              </a:rPr>
              <a:t>δικαίωμα πνευματικής ιδιοκτησίας επί του έργου</a:t>
            </a:r>
            <a:r>
              <a:rPr lang="el-GR" sz="1700" dirty="0">
                <a:solidFill>
                  <a:prstClr val="black"/>
                </a:solidFill>
                <a:latin typeface="Corbel" panose="020B0503020204020204"/>
              </a:rPr>
              <a:t> (π.χ. το τραγούδι </a:t>
            </a:r>
            <a:r>
              <a:rPr lang="el-GR" sz="1700" dirty="0" err="1">
                <a:solidFill>
                  <a:prstClr val="black"/>
                </a:solidFill>
                <a:latin typeface="Corbel" panose="020B0503020204020204"/>
              </a:rPr>
              <a:t>καθεαυτό</a:t>
            </a:r>
            <a:r>
              <a:rPr lang="el-GR" sz="1700" dirty="0">
                <a:solidFill>
                  <a:prstClr val="black"/>
                </a:solidFill>
                <a:latin typeface="Corbel" panose="020B0503020204020204"/>
              </a:rPr>
              <a:t>)!!</a:t>
            </a:r>
            <a:endParaRPr kumimoji="0" lang="en-US" sz="1700" i="0"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None/>
              <a:tabLst/>
              <a:defRPr/>
            </a:pPr>
            <a:endParaRPr kumimoji="0" lang="el-GR" sz="1700" b="1" i="0" u="sng"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lang="el-GR" sz="1700" b="1" u="sng" dirty="0">
                <a:solidFill>
                  <a:prstClr val="black"/>
                </a:solidFill>
                <a:latin typeface="Corbel" panose="020B0503020204020204"/>
              </a:rPr>
              <a:t>Ο ΔΗΜΙΟΥΡΓΟΣ ΕΧΕΙ</a:t>
            </a:r>
            <a:r>
              <a:rPr lang="en-US" sz="1700" b="1" u="sng" dirty="0">
                <a:solidFill>
                  <a:prstClr val="black"/>
                </a:solidFill>
                <a:latin typeface="Corbel" panose="020B0503020204020204"/>
              </a:rPr>
              <a:t>:</a:t>
            </a:r>
            <a:endParaRPr kumimoji="0" lang="el-GR" sz="1700" b="1" i="0" u="sng"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Wingdings" panose="05000000000000000000" pitchFamily="2" charset="2"/>
              <a:buChar char="à"/>
              <a:tabLst/>
              <a:defRPr/>
            </a:pPr>
            <a:r>
              <a:rPr kumimoji="0" lang="el-GR" sz="1700" b="0" i="0" u="none" strike="noStrike" kern="1200" cap="none" spc="0" normalizeH="0" baseline="0" noProof="0" dirty="0">
                <a:ln>
                  <a:noFill/>
                </a:ln>
                <a:solidFill>
                  <a:prstClr val="black"/>
                </a:solidFill>
                <a:effectLst/>
                <a:uLnTx/>
                <a:uFillTx/>
                <a:latin typeface="Corbel" panose="020B0503020204020204"/>
                <a:ea typeface="+mn-ea"/>
                <a:cs typeface="+mn-cs"/>
              </a:rPr>
              <a:t>δικαίωμα της εκμετάλλευσης του έργου (</a:t>
            </a:r>
            <a:r>
              <a:rPr kumimoji="0" lang="el-GR" sz="1700" b="1" i="0" u="sng" strike="noStrike" kern="1200" cap="none" spc="0" normalizeH="0" baseline="0" noProof="0" dirty="0">
                <a:ln>
                  <a:noFill/>
                </a:ln>
                <a:solidFill>
                  <a:prstClr val="black"/>
                </a:solidFill>
                <a:effectLst/>
                <a:uLnTx/>
                <a:uFillTx/>
                <a:latin typeface="Corbel" panose="020B0503020204020204"/>
                <a:ea typeface="+mn-ea"/>
                <a:cs typeface="+mn-cs"/>
              </a:rPr>
              <a:t>περιουσιακό δικαίωμα</a:t>
            </a:r>
            <a:r>
              <a:rPr lang="el-GR" sz="1700" dirty="0">
                <a:solidFill>
                  <a:prstClr val="black"/>
                </a:solidFill>
                <a:latin typeface="Corbel" panose="020B0503020204020204"/>
              </a:rPr>
              <a:t>, άρθρο 3 ν. 2121/1993)</a:t>
            </a:r>
            <a:endParaRPr kumimoji="0" lang="el-GR" sz="17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Wingdings" panose="05000000000000000000" pitchFamily="2" charset="2"/>
              <a:buChar char="à"/>
              <a:tabLst/>
              <a:defRPr/>
            </a:pPr>
            <a:r>
              <a:rPr kumimoji="0" lang="el-GR" sz="1700" b="0" i="0" u="none" strike="noStrike" kern="1200" cap="none" spc="0" normalizeH="0" baseline="0" noProof="0" dirty="0">
                <a:ln>
                  <a:noFill/>
                </a:ln>
                <a:solidFill>
                  <a:prstClr val="black"/>
                </a:solidFill>
                <a:effectLst/>
                <a:uLnTx/>
                <a:uFillTx/>
                <a:latin typeface="Corbel" panose="020B0503020204020204"/>
                <a:ea typeface="+mn-ea"/>
                <a:cs typeface="+mn-cs"/>
              </a:rPr>
              <a:t>δικαίωμα της προστασίας του προσωπικού δεσμού του προς αυτό (</a:t>
            </a:r>
            <a:r>
              <a:rPr kumimoji="0" lang="el-GR" sz="1700" b="1" i="0" u="sng" strike="noStrike" kern="1200" cap="none" spc="0" normalizeH="0" baseline="0" noProof="0" dirty="0">
                <a:ln>
                  <a:noFill/>
                </a:ln>
                <a:solidFill>
                  <a:prstClr val="black"/>
                </a:solidFill>
                <a:effectLst/>
                <a:uLnTx/>
                <a:uFillTx/>
                <a:latin typeface="Corbel" panose="020B0503020204020204"/>
                <a:ea typeface="+mn-ea"/>
                <a:cs typeface="+mn-cs"/>
              </a:rPr>
              <a:t>ηθικό δικαίωμα, </a:t>
            </a:r>
            <a:r>
              <a:rPr kumimoji="0" lang="el-GR" sz="1700" i="0" strike="noStrike" kern="1200" cap="none" spc="0" normalizeH="0" baseline="0" noProof="0" dirty="0">
                <a:ln>
                  <a:noFill/>
                </a:ln>
                <a:solidFill>
                  <a:prstClr val="black"/>
                </a:solidFill>
                <a:effectLst/>
                <a:uLnTx/>
                <a:uFillTx/>
                <a:latin typeface="Corbel" panose="020B0503020204020204"/>
                <a:ea typeface="+mn-ea"/>
                <a:cs typeface="+mn-cs"/>
              </a:rPr>
              <a:t>άρθρο 4 ν. 2121/1993</a:t>
            </a:r>
            <a:r>
              <a:rPr kumimoji="0" lang="el-GR" sz="1700" b="0" i="0" u="none" strike="noStrike" kern="1200" cap="none" spc="0" normalizeH="0" baseline="0" noProof="0" dirty="0">
                <a:ln>
                  <a:noFill/>
                </a:ln>
                <a:solidFill>
                  <a:prstClr val="black"/>
                </a:solidFill>
                <a:effectLst/>
                <a:uLnTx/>
                <a:uFillTx/>
                <a:latin typeface="Corbel" panose="020B0503020204020204"/>
                <a:ea typeface="+mn-ea"/>
                <a:cs typeface="+mn-cs"/>
              </a:rPr>
              <a:t>), το οποίο παραμένει στο δημιουργό ακόμα και μετά τη μεταβίβαση του περιουσιακού δικαιώματος.</a:t>
            </a:r>
          </a:p>
          <a:p>
            <a:endParaRPr lang="el-GR" dirty="0"/>
          </a:p>
        </p:txBody>
      </p:sp>
    </p:spTree>
    <p:extLst>
      <p:ext uri="{BB962C8B-B14F-4D97-AF65-F5344CB8AC3E}">
        <p14:creationId xmlns:p14="http://schemas.microsoft.com/office/powerpoint/2010/main" val="423802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D2C88709-4907-429E-2161-CF5E545D9BFF}"/>
              </a:ext>
            </a:extLst>
          </p:cNvPr>
          <p:cNvSpPr>
            <a:spLocks noGrp="1" noChangeArrowheads="1"/>
          </p:cNvSpPr>
          <p:nvPr>
            <p:ph type="title"/>
          </p:nvPr>
        </p:nvSpPr>
        <p:spPr>
          <a:xfrm>
            <a:off x="3359697" y="376806"/>
            <a:ext cx="6660740" cy="1324003"/>
          </a:xfrm>
        </p:spPr>
        <p:txBody>
          <a:bodyPr>
            <a:noAutofit/>
          </a:bodyPr>
          <a:lstStyle/>
          <a:p>
            <a:pPr algn="ctr" eaLnBrk="1" hangingPunct="1"/>
            <a:r>
              <a:rPr lang="el-GR" altLang="el-GR" sz="3600" b="1" dirty="0">
                <a:latin typeface="Calibri" panose="020F0502020204030204" pitchFamily="34" charset="0"/>
              </a:rPr>
              <a:t>ΕΞΟΥΣΙΕΣ ΠΕΡΙΟΥΣΙΑΚΟΥ ΚΑΙ ΗΘΙΚΟΥ ΔΙΚΑΙΩΜΑΤΟΣ</a:t>
            </a:r>
          </a:p>
        </p:txBody>
      </p:sp>
      <p:sp>
        <p:nvSpPr>
          <p:cNvPr id="2" name="Text Placeholder 1">
            <a:extLst>
              <a:ext uri="{FF2B5EF4-FFF2-40B4-BE49-F238E27FC236}">
                <a16:creationId xmlns:a16="http://schemas.microsoft.com/office/drawing/2014/main" id="{F1A7B539-B400-AA95-F166-6ED584BD7E12}"/>
              </a:ext>
            </a:extLst>
          </p:cNvPr>
          <p:cNvSpPr>
            <a:spLocks noGrp="1"/>
          </p:cNvSpPr>
          <p:nvPr>
            <p:ph type="body" idx="1"/>
          </p:nvPr>
        </p:nvSpPr>
        <p:spPr>
          <a:xfrm>
            <a:off x="2812469" y="1700808"/>
            <a:ext cx="3467805" cy="504056"/>
          </a:xfrm>
        </p:spPr>
        <p:txBody>
          <a:bodyPr/>
          <a:lstStyle/>
          <a:p>
            <a:pPr algn="ctr"/>
            <a:r>
              <a:rPr lang="el-GR" sz="2000" b="1" u="sng" dirty="0">
                <a:solidFill>
                  <a:schemeClr val="tx1"/>
                </a:solidFill>
              </a:rPr>
              <a:t>ΠΕΡΙΟΥΣΙΑΚΟ ΔΙΚΑΙΩΜΑ</a:t>
            </a:r>
            <a:endParaRPr lang="en-US" sz="2000" b="1" u="sng" dirty="0">
              <a:solidFill>
                <a:schemeClr val="tx1"/>
              </a:solidFill>
            </a:endParaRPr>
          </a:p>
        </p:txBody>
      </p:sp>
      <p:sp>
        <p:nvSpPr>
          <p:cNvPr id="7172" name="Rectangle 4">
            <a:extLst>
              <a:ext uri="{FF2B5EF4-FFF2-40B4-BE49-F238E27FC236}">
                <a16:creationId xmlns:a16="http://schemas.microsoft.com/office/drawing/2014/main" id="{7048D7C3-3DB3-BCDF-6659-FEF8B1FA36B4}"/>
              </a:ext>
            </a:extLst>
          </p:cNvPr>
          <p:cNvSpPr>
            <a:spLocks noGrp="1" noChangeArrowheads="1"/>
          </p:cNvSpPr>
          <p:nvPr>
            <p:ph sz="half" idx="2"/>
          </p:nvPr>
        </p:nvSpPr>
        <p:spPr>
          <a:xfrm>
            <a:off x="1524001" y="2276873"/>
            <a:ext cx="4932040" cy="3744416"/>
          </a:xfrm>
        </p:spPr>
        <p:txBody>
          <a:bodyPr>
            <a:normAutofit fontScale="25000" lnSpcReduction="20000"/>
          </a:bodyPr>
          <a:lstStyle/>
          <a:p>
            <a:pPr marL="533400" indent="-533400" algn="just">
              <a:lnSpc>
                <a:spcPct val="120000"/>
              </a:lnSpc>
              <a:buFontTx/>
              <a:buAutoNum type="arabicPeriod"/>
            </a:pPr>
            <a:r>
              <a:rPr lang="el-GR" altLang="el-GR" sz="7200" dirty="0">
                <a:latin typeface="Calibri" panose="020F0502020204030204" pitchFamily="34" charset="0"/>
              </a:rPr>
              <a:t>εγγραφή/αναπαραγωγή</a:t>
            </a:r>
          </a:p>
          <a:p>
            <a:pPr marL="533400" indent="-533400" algn="just">
              <a:lnSpc>
                <a:spcPct val="120000"/>
              </a:lnSpc>
              <a:buFontTx/>
              <a:buAutoNum type="arabicPeriod"/>
            </a:pPr>
            <a:r>
              <a:rPr lang="el-GR" altLang="el-GR" sz="7200" dirty="0">
                <a:latin typeface="Calibri" panose="020F0502020204030204" pitchFamily="34" charset="0"/>
              </a:rPr>
              <a:t>παρουσίαση στο κοινό/δημόσια εκτέλεση/ραδιοτηλεοπτική μετάδοση με οποιονδήποτε τρόπο/ κατ’ αίτηση ψηφιακή διάθεση (</a:t>
            </a:r>
            <a:r>
              <a:rPr lang="en-US" altLang="el-GR" sz="7200" dirty="0">
                <a:latin typeface="Calibri" panose="020F0502020204030204" pitchFamily="34" charset="0"/>
              </a:rPr>
              <a:t>on demand)</a:t>
            </a:r>
            <a:endParaRPr lang="el-GR" altLang="el-GR" sz="7200" dirty="0">
              <a:latin typeface="Calibri" panose="020F0502020204030204" pitchFamily="34" charset="0"/>
            </a:endParaRPr>
          </a:p>
          <a:p>
            <a:pPr marL="533400" indent="-533400" algn="just">
              <a:lnSpc>
                <a:spcPct val="120000"/>
              </a:lnSpc>
              <a:buFontTx/>
              <a:buAutoNum type="arabicPeriod"/>
            </a:pPr>
            <a:r>
              <a:rPr lang="el-GR" altLang="el-GR" sz="7200" dirty="0">
                <a:latin typeface="Calibri" panose="020F0502020204030204" pitchFamily="34" charset="0"/>
              </a:rPr>
              <a:t>Διανομή μέσω πώλησης ή με άλλους τρόπους</a:t>
            </a:r>
          </a:p>
          <a:p>
            <a:pPr marL="533400" indent="-533400" algn="just">
              <a:lnSpc>
                <a:spcPct val="120000"/>
              </a:lnSpc>
              <a:buFontTx/>
              <a:buAutoNum type="arabicPeriod"/>
            </a:pPr>
            <a:r>
              <a:rPr lang="el-GR" altLang="el-GR" sz="7200" dirty="0">
                <a:latin typeface="Calibri" panose="020F0502020204030204" pitchFamily="34" charset="0"/>
              </a:rPr>
              <a:t>εκμίσθωση/δημόσιος δανεισμός</a:t>
            </a:r>
          </a:p>
          <a:p>
            <a:pPr marL="533400" indent="-533400" algn="just">
              <a:lnSpc>
                <a:spcPct val="120000"/>
              </a:lnSpc>
              <a:buFontTx/>
              <a:buAutoNum type="arabicPeriod"/>
            </a:pPr>
            <a:r>
              <a:rPr lang="el-GR" altLang="el-GR" sz="7200" dirty="0">
                <a:latin typeface="Calibri" panose="020F0502020204030204" pitchFamily="34" charset="0"/>
              </a:rPr>
              <a:t>εισαγωγή αντιτύπων παραχθέντων σε χώρες του εξωτερικού</a:t>
            </a:r>
          </a:p>
          <a:p>
            <a:pPr marL="533400" indent="-533400" algn="just">
              <a:lnSpc>
                <a:spcPct val="120000"/>
              </a:lnSpc>
              <a:buFontTx/>
              <a:buAutoNum type="arabicPeriod"/>
            </a:pPr>
            <a:r>
              <a:rPr lang="el-GR" altLang="el-GR" sz="7200" dirty="0">
                <a:latin typeface="Calibri" panose="020F0502020204030204" pitchFamily="34" charset="0"/>
              </a:rPr>
              <a:t>Μετάφραση, διασκευή/προσαρμογή/τροποποίηση</a:t>
            </a:r>
          </a:p>
          <a:p>
            <a:pPr marL="533400" indent="-533400">
              <a:lnSpc>
                <a:spcPct val="90000"/>
              </a:lnSpc>
              <a:buFontTx/>
              <a:buAutoNum type="arabicPeriod"/>
            </a:pPr>
            <a:endParaRPr lang="el-GR" altLang="el-GR" sz="5600" dirty="0">
              <a:latin typeface="Calibri" panose="020F0502020204030204" pitchFamily="34" charset="0"/>
            </a:endParaRPr>
          </a:p>
          <a:p>
            <a:pPr marL="533400" indent="-533400">
              <a:lnSpc>
                <a:spcPct val="90000"/>
              </a:lnSpc>
              <a:buFontTx/>
              <a:buAutoNum type="arabicPeriod"/>
            </a:pPr>
            <a:endParaRPr lang="el-GR" altLang="el-GR" sz="2000" dirty="0">
              <a:latin typeface="Calibri" panose="020F0502020204030204" pitchFamily="34" charset="0"/>
            </a:endParaRPr>
          </a:p>
        </p:txBody>
      </p:sp>
      <p:sp>
        <p:nvSpPr>
          <p:cNvPr id="3" name="Text Placeholder 2">
            <a:extLst>
              <a:ext uri="{FF2B5EF4-FFF2-40B4-BE49-F238E27FC236}">
                <a16:creationId xmlns:a16="http://schemas.microsoft.com/office/drawing/2014/main" id="{C912A360-6E60-09CE-7BA0-E36E595F0C8F}"/>
              </a:ext>
            </a:extLst>
          </p:cNvPr>
          <p:cNvSpPr>
            <a:spLocks noGrp="1"/>
          </p:cNvSpPr>
          <p:nvPr>
            <p:ph type="body" sz="quarter" idx="3"/>
          </p:nvPr>
        </p:nvSpPr>
        <p:spPr>
          <a:xfrm>
            <a:off x="6732921" y="1700808"/>
            <a:ext cx="3467806" cy="504056"/>
          </a:xfrm>
        </p:spPr>
        <p:txBody>
          <a:bodyPr/>
          <a:lstStyle/>
          <a:p>
            <a:pPr algn="ctr"/>
            <a:r>
              <a:rPr lang="el-GR" sz="2000" b="1" u="sng" dirty="0">
                <a:solidFill>
                  <a:schemeClr val="tx1"/>
                </a:solidFill>
              </a:rPr>
              <a:t>ΗΘΙΚΟ ΔΙΚΑΙΩΜΑ</a:t>
            </a:r>
            <a:endParaRPr lang="en-US" sz="2000" b="1" u="sng" dirty="0">
              <a:solidFill>
                <a:schemeClr val="tx1"/>
              </a:solidFill>
            </a:endParaRPr>
          </a:p>
        </p:txBody>
      </p:sp>
      <p:sp>
        <p:nvSpPr>
          <p:cNvPr id="7173" name="Rectangle 5">
            <a:extLst>
              <a:ext uri="{FF2B5EF4-FFF2-40B4-BE49-F238E27FC236}">
                <a16:creationId xmlns:a16="http://schemas.microsoft.com/office/drawing/2014/main" id="{3A0CF702-5470-A2BD-7D29-0F6F1E747178}"/>
              </a:ext>
            </a:extLst>
          </p:cNvPr>
          <p:cNvSpPr>
            <a:spLocks noGrp="1" noChangeArrowheads="1"/>
          </p:cNvSpPr>
          <p:nvPr>
            <p:ph sz="quarter" idx="4"/>
          </p:nvPr>
        </p:nvSpPr>
        <p:spPr>
          <a:xfrm>
            <a:off x="6816079" y="2276873"/>
            <a:ext cx="5051455" cy="4106582"/>
          </a:xfrm>
        </p:spPr>
        <p:txBody>
          <a:bodyPr>
            <a:normAutofit fontScale="25000" lnSpcReduction="20000"/>
          </a:bodyPr>
          <a:lstStyle/>
          <a:p>
            <a:pPr marL="0" indent="0" algn="ctr">
              <a:lnSpc>
                <a:spcPct val="90000"/>
              </a:lnSpc>
              <a:buNone/>
            </a:pPr>
            <a:endParaRPr lang="el-GR" altLang="el-GR" sz="2000" b="1" u="sng" dirty="0">
              <a:latin typeface="Calibri" panose="020F0502020204030204" pitchFamily="34" charset="0"/>
            </a:endParaRPr>
          </a:p>
          <a:p>
            <a:pPr marL="457200" indent="-457200" algn="just">
              <a:lnSpc>
                <a:spcPct val="134000"/>
              </a:lnSpc>
              <a:buFontTx/>
              <a:buAutoNum type="arabicPeriod"/>
            </a:pPr>
            <a:r>
              <a:rPr lang="el-GR" altLang="el-GR" sz="7200" dirty="0">
                <a:latin typeface="Calibri" panose="020F0502020204030204" pitchFamily="34" charset="0"/>
              </a:rPr>
              <a:t>Δημοσίευσης (παρουσίασης του έργου στο κοινό) σε χρόνο, τόπο  και με τρόπο που αποφασίζεται από τον δημιουργό</a:t>
            </a:r>
          </a:p>
          <a:p>
            <a:pPr marL="457200" indent="-457200" algn="just">
              <a:lnSpc>
                <a:spcPct val="134000"/>
              </a:lnSpc>
              <a:buFontTx/>
              <a:buAutoNum type="arabicPeriod"/>
            </a:pPr>
            <a:r>
              <a:rPr lang="el-GR" altLang="el-GR" sz="7200" dirty="0">
                <a:latin typeface="Calibri" panose="020F0502020204030204" pitchFamily="34" charset="0"/>
              </a:rPr>
              <a:t>Αναγνώρισης της πατρότητας (μνεία ονόματος σε κάθε δημόσια χρήση)</a:t>
            </a:r>
          </a:p>
          <a:p>
            <a:pPr marL="457200" indent="-457200" algn="just">
              <a:lnSpc>
                <a:spcPct val="134000"/>
              </a:lnSpc>
              <a:buFontTx/>
              <a:buAutoNum type="arabicPeriod"/>
            </a:pPr>
            <a:r>
              <a:rPr lang="el-GR" altLang="el-GR" sz="7200" dirty="0">
                <a:latin typeface="Calibri" panose="020F0502020204030204" pitchFamily="34" charset="0"/>
              </a:rPr>
              <a:t>Απαγόρευσης παραμόρφωσης, περικοπής ή άλλης τροποποίησης καθώς και προσβολής του δημιουργού οφειλόμενης στις συνθήκες παρουσίασης του έργου</a:t>
            </a:r>
          </a:p>
          <a:p>
            <a:pPr marL="0" indent="0">
              <a:lnSpc>
                <a:spcPct val="90000"/>
              </a:lnSpc>
              <a:buNone/>
            </a:pPr>
            <a:endParaRPr lang="el-GR" altLang="el-GR" sz="2000" dirty="0">
              <a:latin typeface="Calibri" panose="020F0502020204030204" pitchFamily="34" charset="0"/>
            </a:endParaRPr>
          </a:p>
        </p:txBody>
      </p:sp>
      <p:sp>
        <p:nvSpPr>
          <p:cNvPr id="7170" name="Slide Number Placeholder 6">
            <a:extLst>
              <a:ext uri="{FF2B5EF4-FFF2-40B4-BE49-F238E27FC236}">
                <a16:creationId xmlns:a16="http://schemas.microsoft.com/office/drawing/2014/main" id="{37C9D2CD-04BC-0AFE-9CE7-B315F3F666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fld id="{06DA0963-C5F0-4810-9C2D-1C5CE5587E21}" type="slidenum">
              <a:rPr lang="el-GR" altLang="el-GR">
                <a:solidFill>
                  <a:prstClr val="black"/>
                </a:solidFill>
              </a:rPr>
              <a:pPr defTabSz="914400" eaLnBrk="1" fontAlgn="base" hangingPunct="1">
                <a:spcBef>
                  <a:spcPct val="0"/>
                </a:spcBef>
                <a:spcAft>
                  <a:spcPct val="0"/>
                </a:spcAft>
              </a:pPr>
              <a:t>7</a:t>
            </a:fld>
            <a:endParaRPr lang="el-GR" altLang="el-GR">
              <a:solidFill>
                <a:prstClr val="black"/>
              </a:solidFill>
            </a:endParaRPr>
          </a:p>
        </p:txBody>
      </p:sp>
    </p:spTree>
    <p:extLst>
      <p:ext uri="{BB962C8B-B14F-4D97-AF65-F5344CB8AC3E}">
        <p14:creationId xmlns:p14="http://schemas.microsoft.com/office/powerpoint/2010/main" val="362878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E9E8-A05C-63F4-7E84-C87800B7355A}"/>
              </a:ext>
            </a:extLst>
          </p:cNvPr>
          <p:cNvSpPr>
            <a:spLocks noGrp="1"/>
          </p:cNvSpPr>
          <p:nvPr>
            <p:ph type="title"/>
          </p:nvPr>
        </p:nvSpPr>
        <p:spPr>
          <a:xfrm>
            <a:off x="1484311" y="685801"/>
            <a:ext cx="10018713" cy="1399032"/>
          </a:xfrm>
        </p:spPr>
        <p:txBody>
          <a:bodyPr/>
          <a:lstStyle/>
          <a:p>
            <a:r>
              <a:rPr lang="el-GR" b="1" u="sng" dirty="0"/>
              <a:t>ΚΑΤΗΓΟΡΙΕΣ ΕΡΓΩΝ (άρθρο 7)</a:t>
            </a:r>
          </a:p>
        </p:txBody>
      </p:sp>
      <p:sp>
        <p:nvSpPr>
          <p:cNvPr id="6" name="Content Placeholder 5">
            <a:extLst>
              <a:ext uri="{FF2B5EF4-FFF2-40B4-BE49-F238E27FC236}">
                <a16:creationId xmlns:a16="http://schemas.microsoft.com/office/drawing/2014/main" id="{7A1E7691-2DDF-30D4-B9A6-829B186DCF02}"/>
              </a:ext>
            </a:extLst>
          </p:cNvPr>
          <p:cNvSpPr>
            <a:spLocks noGrp="1"/>
          </p:cNvSpPr>
          <p:nvPr>
            <p:ph sz="quarter" idx="4"/>
          </p:nvPr>
        </p:nvSpPr>
        <p:spPr>
          <a:xfrm>
            <a:off x="1645921" y="2438398"/>
            <a:ext cx="9857103" cy="3870961"/>
          </a:xfrm>
        </p:spPr>
        <p:txBody>
          <a:bodyPr/>
          <a:lstStyle/>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Έργα συνεργασίας </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όσα έχουν δημιουργηθεί με την άμεση σύμπραξη δύο ή περισσότερων δημιουργών</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Συλλογικά έργα</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 όσα έχουν δημιουργηθεί με τις αυτοτελείς συμβολές περισσότερων δημιουργών κάτω από την πνευματική διεύθυνση και το συντονισμό ενός φυσικού προσώπου π.χ. ταινία (οπτικοακουστικό έργο)</a:t>
            </a:r>
          </a:p>
          <a:p>
            <a:pPr marL="285750" marR="0" lvl="0" indent="-285750" algn="just"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Σύνθετο έργο</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sym typeface="Wingdings" panose="05000000000000000000" pitchFamily="2" charset="2"/>
              </a:rPr>
              <a:t></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 τμήματα έργων που έχουν δημιουργηθεί χωριστά.  Οι δημιουργοί είναι </a:t>
            </a:r>
            <a:r>
              <a:rPr kumimoji="0" lang="el-GR" sz="2000" b="0" i="0" u="none" strike="noStrike" kern="1200" cap="none" spc="0" normalizeH="0" baseline="0" noProof="0" dirty="0" err="1">
                <a:ln>
                  <a:noFill/>
                </a:ln>
                <a:solidFill>
                  <a:prstClr val="black"/>
                </a:solidFill>
                <a:effectLst/>
                <a:uLnTx/>
                <a:uFillTx/>
                <a:latin typeface="Corbel" panose="020B0503020204020204"/>
                <a:ea typeface="+mn-ea"/>
                <a:cs typeface="+mn-cs"/>
              </a:rPr>
              <a:t>συνδικαιούχοι</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 του συνόλου του έργου και δικαιούχος ο καθένας του τμήματος του έργου που δημιούργησε</a:t>
            </a:r>
            <a:r>
              <a:rPr kumimoji="0" lang="en-US" sz="20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a:ea typeface="+mn-ea"/>
                <a:cs typeface="+mn-cs"/>
              </a:rPr>
              <a:t>π.χ. το τραγούδι που αποτελείται από την μουσική σύνθεση και τον στίχο</a:t>
            </a:r>
          </a:p>
          <a:p>
            <a:pPr marL="0" indent="0">
              <a:buNone/>
            </a:pPr>
            <a:endParaRPr lang="el-GR" dirty="0"/>
          </a:p>
        </p:txBody>
      </p:sp>
    </p:spTree>
    <p:extLst>
      <p:ext uri="{BB962C8B-B14F-4D97-AF65-F5344CB8AC3E}">
        <p14:creationId xmlns:p14="http://schemas.microsoft.com/office/powerpoint/2010/main" val="355071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D6BB-31FD-C62D-33CE-B6D7D5A56466}"/>
              </a:ext>
            </a:extLst>
          </p:cNvPr>
          <p:cNvSpPr>
            <a:spLocks noGrp="1"/>
          </p:cNvSpPr>
          <p:nvPr>
            <p:ph type="title"/>
          </p:nvPr>
        </p:nvSpPr>
        <p:spPr>
          <a:xfrm>
            <a:off x="1484309" y="190500"/>
            <a:ext cx="10018713" cy="1137557"/>
          </a:xfrm>
        </p:spPr>
        <p:txBody>
          <a:bodyPr/>
          <a:lstStyle/>
          <a:p>
            <a:r>
              <a:rPr lang="el-GR" b="1" u="sng" dirty="0"/>
              <a:t>ΔΙΚΑΙΟ ΣΗΜΑΤΩΝ</a:t>
            </a:r>
          </a:p>
        </p:txBody>
      </p:sp>
      <p:sp>
        <p:nvSpPr>
          <p:cNvPr id="3" name="Content Placeholder 2">
            <a:extLst>
              <a:ext uri="{FF2B5EF4-FFF2-40B4-BE49-F238E27FC236}">
                <a16:creationId xmlns:a16="http://schemas.microsoft.com/office/drawing/2014/main" id="{929430B0-C647-4034-867B-024E861360E9}"/>
              </a:ext>
            </a:extLst>
          </p:cNvPr>
          <p:cNvSpPr>
            <a:spLocks noGrp="1"/>
          </p:cNvSpPr>
          <p:nvPr>
            <p:ph idx="1"/>
          </p:nvPr>
        </p:nvSpPr>
        <p:spPr>
          <a:xfrm>
            <a:off x="1484310" y="1328057"/>
            <a:ext cx="10018713" cy="5529944"/>
          </a:xfrm>
        </p:spPr>
        <p:txBody>
          <a:bodyPr>
            <a:normAutofit lnSpcReduction="10000"/>
          </a:bodyPr>
          <a:lstStyle/>
          <a:p>
            <a:pPr algn="just"/>
            <a:r>
              <a:rPr lang="el-GR" dirty="0"/>
              <a:t>Νομικό Πλαίσιο: </a:t>
            </a:r>
            <a:r>
              <a:rPr lang="el-GR" b="1" u="sng" dirty="0"/>
              <a:t>Νόμος 4679/2020</a:t>
            </a:r>
            <a:r>
              <a:rPr lang="el-GR" dirty="0"/>
              <a:t> </a:t>
            </a:r>
          </a:p>
          <a:p>
            <a:pPr algn="just"/>
            <a:r>
              <a:rPr lang="el-GR" dirty="0"/>
              <a:t>Τα εμπορικά σήματα είναι ενδείξεις, όπως λέξεις, το όνομα ενός προσώπου, το σχέδιο, τα γράμματα, οι αριθμοί, τα χρώματα, το σχήμα ή η συσκευασία του προϊόντος ή οι ήχοι υπό την προϋπόθεση ότι τα σημεία αυτά: </a:t>
            </a:r>
            <a:r>
              <a:rPr lang="el-GR" b="1" dirty="0"/>
              <a:t>α) </a:t>
            </a:r>
            <a:r>
              <a:rPr lang="el-GR" dirty="0"/>
              <a:t>είναι ικανά να διακρίνουν τα προϊόντα ή τις υπηρεσίες μιας επιχείρησης από τα προϊόντα ή τις υπηρεσίες άλλων επιχειρήσεων (</a:t>
            </a:r>
            <a:r>
              <a:rPr lang="el-GR" b="1" u="sng" dirty="0"/>
              <a:t>λειτουργία προέλευσης</a:t>
            </a:r>
            <a:r>
              <a:rPr lang="el-GR" dirty="0"/>
              <a:t>) και </a:t>
            </a:r>
            <a:r>
              <a:rPr lang="el-GR" b="1" dirty="0"/>
              <a:t>β) </a:t>
            </a:r>
            <a:r>
              <a:rPr lang="el-GR" dirty="0"/>
              <a:t>μπορούν να αναπαρίστανται στο μητρώο, κατά τρόπο που επιτρέπει στις αρμόδιες αρχές και στο κοινό να προσδιορίζουν με σαφήνεια και ακρίβεια το αντικείμενο της προστασίας που παρέχεται στο δικαιούχο του.</a:t>
            </a:r>
          </a:p>
          <a:p>
            <a:pPr algn="just"/>
            <a:r>
              <a:rPr lang="el-GR" dirty="0"/>
              <a:t>Κύριοι τύποι εμπορικών σημάτων:</a:t>
            </a:r>
          </a:p>
          <a:p>
            <a:pPr marL="0" indent="0" algn="just">
              <a:buNone/>
            </a:pPr>
            <a:r>
              <a:rPr lang="el-GR" b="1" dirty="0"/>
              <a:t>Α) </a:t>
            </a:r>
            <a:r>
              <a:rPr lang="el-GR" u="sng" dirty="0"/>
              <a:t>λεκτικά σήματα</a:t>
            </a:r>
            <a:r>
              <a:rPr lang="el-GR" dirty="0"/>
              <a:t>, </a:t>
            </a:r>
            <a:r>
              <a:rPr lang="el-GR" b="1" dirty="0"/>
              <a:t>Β) </a:t>
            </a:r>
            <a:r>
              <a:rPr lang="el-GR" u="sng" dirty="0"/>
              <a:t>απεικονιστικά σήματα </a:t>
            </a:r>
            <a:r>
              <a:rPr lang="el-GR" dirty="0"/>
              <a:t>και</a:t>
            </a:r>
            <a:r>
              <a:rPr lang="el-GR" b="1" dirty="0"/>
              <a:t> Γ) </a:t>
            </a:r>
            <a:r>
              <a:rPr lang="el-GR" u="sng" dirty="0"/>
              <a:t>απεικονιστικά με λέξεις</a:t>
            </a:r>
            <a:r>
              <a:rPr lang="el-GR" dirty="0"/>
              <a:t>.</a:t>
            </a:r>
          </a:p>
          <a:p>
            <a:pPr marL="0" indent="0" algn="just">
              <a:buNone/>
            </a:pPr>
            <a:r>
              <a:rPr lang="el-GR" dirty="0">
                <a:sym typeface="Wingdings" panose="05000000000000000000" pitchFamily="2" charset="2"/>
              </a:rPr>
              <a:t>  </a:t>
            </a:r>
            <a:r>
              <a:rPr lang="el-GR" dirty="0"/>
              <a:t>Το δικαίωμα στο σήμα αποκτάται </a:t>
            </a:r>
            <a:r>
              <a:rPr lang="el-GR" b="1" u="sng" dirty="0"/>
              <a:t>με την καταχώρισή του στο μητρώο </a:t>
            </a:r>
            <a:r>
              <a:rPr lang="el-GR" dirty="0"/>
              <a:t>(άρθρο 3).</a:t>
            </a:r>
          </a:p>
          <a:p>
            <a:endParaRPr lang="el-GR" dirty="0"/>
          </a:p>
        </p:txBody>
      </p:sp>
    </p:spTree>
    <p:extLst>
      <p:ext uri="{BB962C8B-B14F-4D97-AF65-F5344CB8AC3E}">
        <p14:creationId xmlns:p14="http://schemas.microsoft.com/office/powerpoint/2010/main" val="1811557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1348</TotalTime>
  <Words>4090</Words>
  <Application>Microsoft Office PowerPoint</Application>
  <PresentationFormat>Ευρεία οθόνη</PresentationFormat>
  <Paragraphs>280</Paragraphs>
  <Slides>44</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44</vt:i4>
      </vt:variant>
    </vt:vector>
  </HeadingPairs>
  <TitlesOfParts>
    <vt:vector size="53" baseType="lpstr">
      <vt:lpstr>Aptos</vt:lpstr>
      <vt:lpstr>Arial</vt:lpstr>
      <vt:lpstr>Calibri</vt:lpstr>
      <vt:lpstr>Century Gothic</vt:lpstr>
      <vt:lpstr>Corbel</vt:lpstr>
      <vt:lpstr>Noto Sans Display</vt:lpstr>
      <vt:lpstr>Segoe UI</vt:lpstr>
      <vt:lpstr>Wingdings</vt:lpstr>
      <vt:lpstr>Parallax</vt:lpstr>
      <vt:lpstr> ΔΙΑΝΟΗΤΙΚΗ ΙΔΙΟΚΤΗΣΙΑ – ΑΘΕΜΙΤΟΣ ΚΑΙ ΕΛΕΥΘΕΡΟΣ ΑΝΤΑΓΩΝΙΣΜΟΣ</vt:lpstr>
      <vt:lpstr>Παρουσίαση του PowerPoint</vt:lpstr>
      <vt:lpstr>ΔΙΑΝΟΗΤΙΚΗ ΙΔΙΟΚΤΗΣΙΑ</vt:lpstr>
      <vt:lpstr>ΠΝΕΥΜΑΤΙΚΗ ΙΔΙΟΚΤΗΣΙΑ</vt:lpstr>
      <vt:lpstr>ΤΙ ΠΡΟΣΤΑΤΕΥΕΙ Η ΠΝΕΥΜΑΤΙΚΗ ΙΔΙΟΚΤΗΣΙΑ (άρθρο 2 ν. 2121/1993)? (ΕΝΔΕΙΚΤΙΚΗ ΑΠΑΡΙΘΜΗΣΗ)   </vt:lpstr>
      <vt:lpstr>Παρουσίαση του PowerPoint</vt:lpstr>
      <vt:lpstr>ΕΞΟΥΣΙΕΣ ΠΕΡΙΟΥΣΙΑΚΟΥ ΚΑΙ ΗΘΙΚΟΥ ΔΙΚΑΙΩΜΑΤΟΣ</vt:lpstr>
      <vt:lpstr>ΚΑΤΗΓΟΡΙΕΣ ΕΡΓΩΝ (άρθρο 7)</vt:lpstr>
      <vt:lpstr>ΔΙΚΑΙΟ ΣΗΜΑΤΩΝ</vt:lpstr>
      <vt:lpstr>Παρουσίαση του PowerPoint</vt:lpstr>
      <vt:lpstr>Παρουσίαση του PowerPoint</vt:lpstr>
      <vt:lpstr>ΑΠΟΛΥΤΟΙ ΛΟΓΟΙ ΑΠΑΡΑΔΕΚΤΟΥ (άρθρο 4 ν. 4679/2020)</vt:lpstr>
      <vt:lpstr>Παρουσίαση του PowerPoint</vt:lpstr>
      <vt:lpstr>ΣΧΕΤΙΚΟΙ ΛΟΓΟΙ ΑΠΑΡΑΔΕΚΤΟΥ (άρθρο 5) </vt:lpstr>
      <vt:lpstr>ΒΑΣΙΚΕΣ ΑΡΧΕΣ</vt:lpstr>
      <vt:lpstr>ΣΤΑΔΙΑ ΕΛΕΓΧΟΥ ΓΙΑ ΤΟΝ ΚΙΝΔΥΝΟ ΣΥΓΧΥΣΗΣ ΜΕΤΑΞΥ ΕΜΠΟΡΙΚΩΝ ΣΗΜΑΤΩΝ </vt:lpstr>
      <vt:lpstr>ΣΥΓΚΡΙΣΗ ΣΗΜΕΙΩΝ  </vt:lpstr>
      <vt:lpstr>ΒΑΣΙΚΟΙ ΝΟΜΟΛΟΓΙΑΚΟΙ ΚΑΝΟΝΕΣ </vt:lpstr>
      <vt:lpstr>2) ΣΥΓΚΡΙΣΗ ΠΡΟΪΟΝΤΩΝ ΚΑΙ ΥΠΗΡΕΣΙΩΝ  </vt:lpstr>
      <vt:lpstr>Παρουσίαση του PowerPoint</vt:lpstr>
      <vt:lpstr>Παρουσίαση του PowerPoint</vt:lpstr>
      <vt:lpstr>Παρουσίαση του PowerPoint</vt:lpstr>
      <vt:lpstr>   4Α) Ορισμός του ενδιαφερόμενου κοινού       </vt:lpstr>
      <vt:lpstr>Παρουσίαση του PowerPoint</vt:lpstr>
      <vt:lpstr>Παρουσίαση του PowerPoint</vt:lpstr>
      <vt:lpstr>ΣΗΜΑ ΦΗΜΗΣ </vt:lpstr>
      <vt:lpstr>ΠΑΡΑΓΟΝΤΕΣ ΑΞΙΟΛΟΓΗΣΗΣ ΤΗΣ ΦΗΜΗΣ ΕΝΟΣ ΣΗΜΑΤΟΣ </vt:lpstr>
      <vt:lpstr>Παρουσίαση του PowerPoint</vt:lpstr>
      <vt:lpstr>Παρουσίαση του PowerPoint</vt:lpstr>
      <vt:lpstr>Πρόσκρουση σε άλλα προγενέστερα δικαιώματα (άρθρο 5 παρ. 3)</vt:lpstr>
      <vt:lpstr>ΠΕΡΙΕΧΟΜΕΝΟ ΔΙΚΑΙΩΜΑΤΟΣ ΣΤΟ ΣΗΜΑ (άρθρο 7)</vt:lpstr>
      <vt:lpstr>Παρουσίαση του PowerPoint</vt:lpstr>
      <vt:lpstr>ΑΞΙΩΣΕΙΣ ΕΠΙ ΠΡΟΣΒΟΛΗΣ (άρθρο 38)</vt:lpstr>
      <vt:lpstr>ΔΙΚΑΙΟ ΕΥΡΕΣΙΤΕΧΝΙΑΣ (ΠΑΤΕΝΤΕΣ)</vt:lpstr>
      <vt:lpstr>Πότε μια πατέντα είναι "νέα";  </vt:lpstr>
      <vt:lpstr>ΤΙ ΔΕΝ ΘΕΩΡΕΙΤΑΙ ΕΦΕΥΡΕΣΗ (άρθρο 5 παρ. 2) </vt:lpstr>
      <vt:lpstr>ΕΜΠΟΡΙΚΟ ΑΠΟΡΡΗΤΟ  </vt:lpstr>
      <vt:lpstr>ΑΘΕΜΙΤΟΣ ΑΝΤΑΓΩΝΙΣΜΟΣ</vt:lpstr>
      <vt:lpstr>Παρουσίαση του PowerPoint</vt:lpstr>
      <vt:lpstr>ΠΕΡΙΠΤΩΣΗ ΤΩΝ ΑΠΟΜΙΜΗΣΕΩΝ (ΑΡΘΡΟ 13)</vt:lpstr>
      <vt:lpstr>ΠΑΡΑΔΕΙΓΜΑΤΑ ΑΘΕΜΙΤΩΝ ΠΡΑΚΤΙΚΩΝ</vt:lpstr>
      <vt:lpstr>Παρουσίαση του PowerPoint</vt:lpstr>
      <vt:lpstr>ΕΛΕΥΘΕΡΟΣ ΑΝΤΑΓΩΝΙΣΜΟΣ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 LAW FIRM</dc:creator>
  <cp:lastModifiedBy>Emmanouil Ailamakis</cp:lastModifiedBy>
  <cp:revision>67</cp:revision>
  <dcterms:created xsi:type="dcterms:W3CDTF">2026-05-06T10:51:18Z</dcterms:created>
  <dcterms:modified xsi:type="dcterms:W3CDTF">2026-05-18T13:46:57Z</dcterms:modified>
</cp:coreProperties>
</file>