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0"/>
  </p:notesMasterIdLst>
  <p:sldIdLst>
    <p:sldId id="256" r:id="rId2"/>
    <p:sldId id="257" r:id="rId3"/>
    <p:sldId id="258" r:id="rId4"/>
    <p:sldId id="259" r:id="rId5"/>
    <p:sldId id="260" r:id="rId6"/>
    <p:sldId id="261" r:id="rId7"/>
    <p:sldId id="262" r:id="rId8"/>
    <p:sldId id="263" r:id="rId9"/>
    <p:sldId id="265" r:id="rId10"/>
    <p:sldId id="287" r:id="rId11"/>
    <p:sldId id="266" r:id="rId12"/>
    <p:sldId id="267" r:id="rId13"/>
    <p:sldId id="268" r:id="rId14"/>
    <p:sldId id="304" r:id="rId15"/>
    <p:sldId id="269" r:id="rId16"/>
    <p:sldId id="270" r:id="rId17"/>
    <p:sldId id="298" r:id="rId18"/>
    <p:sldId id="299" r:id="rId19"/>
    <p:sldId id="271" r:id="rId20"/>
    <p:sldId id="283" r:id="rId21"/>
    <p:sldId id="285" r:id="rId22"/>
    <p:sldId id="305" r:id="rId23"/>
    <p:sldId id="306" r:id="rId24"/>
    <p:sldId id="286" r:id="rId25"/>
    <p:sldId id="288" r:id="rId26"/>
    <p:sldId id="300" r:id="rId27"/>
    <p:sldId id="289" r:id="rId28"/>
    <p:sldId id="290" r:id="rId29"/>
    <p:sldId id="291" r:id="rId30"/>
    <p:sldId id="293" r:id="rId31"/>
    <p:sldId id="292" r:id="rId32"/>
    <p:sldId id="294" r:id="rId33"/>
    <p:sldId id="295" r:id="rId34"/>
    <p:sldId id="296" r:id="rId35"/>
    <p:sldId id="297" r:id="rId36"/>
    <p:sldId id="301" r:id="rId37"/>
    <p:sldId id="302" r:id="rId38"/>
    <p:sldId id="303"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579" autoAdjust="0"/>
    <p:restoredTop sz="94660"/>
  </p:normalViewPr>
  <p:slideViewPr>
    <p:cSldViewPr snapToGrid="0" snapToObjects="1">
      <p:cViewPr varScale="1">
        <p:scale>
          <a:sx n="74" d="100"/>
          <a:sy n="74" d="100"/>
        </p:scale>
        <p:origin x="797" y="58"/>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9AFFE3A-E4D4-4DBC-BB92-70B616AF5014}" type="doc">
      <dgm:prSet loTypeId="urn:microsoft.com/office/officeart/2009/3/layout/HorizontalOrganizationChart" loCatId="hierarchy" qsTypeId="urn:microsoft.com/office/officeart/2005/8/quickstyle/simple1" qsCatId="simple" csTypeId="urn:microsoft.com/office/officeart/2005/8/colors/colorful5" csCatId="colorful"/>
      <dgm:spPr/>
      <dgm:t>
        <a:bodyPr/>
        <a:lstStyle/>
        <a:p>
          <a:endParaRPr lang="en-US"/>
        </a:p>
      </dgm:t>
    </dgm:pt>
    <dgm:pt modelId="{B9E0F26E-73C8-43DD-BE20-38370136CB23}">
      <dgm:prSet/>
      <dgm:spPr/>
      <dgm:t>
        <a:bodyPr/>
        <a:lstStyle/>
        <a:p>
          <a:r>
            <a:rPr lang="el-GR"/>
            <a:t>β. Αναγγελία εκποίησης προερχόμενη από πτώχευση</a:t>
          </a:r>
          <a:endParaRPr lang="en-US"/>
        </a:p>
      </dgm:t>
    </dgm:pt>
    <dgm:pt modelId="{5F42DA51-7B59-49EC-B6BE-B799183C35C9}" type="parTrans" cxnId="{8DEAAD47-6A83-44AB-897E-142CB17A16DC}">
      <dgm:prSet/>
      <dgm:spPr/>
      <dgm:t>
        <a:bodyPr/>
        <a:lstStyle/>
        <a:p>
          <a:endParaRPr lang="en-US"/>
        </a:p>
      </dgm:t>
    </dgm:pt>
    <dgm:pt modelId="{15428515-63E6-4578-BDE7-BBB6AE5292A4}" type="sibTrans" cxnId="{8DEAAD47-6A83-44AB-897E-142CB17A16DC}">
      <dgm:prSet/>
      <dgm:spPr/>
      <dgm:t>
        <a:bodyPr/>
        <a:lstStyle/>
        <a:p>
          <a:endParaRPr lang="en-US"/>
        </a:p>
      </dgm:t>
    </dgm:pt>
    <dgm:pt modelId="{740D7C64-FC12-454F-94DE-158C493DA9BA}">
      <dgm:prSet/>
      <dgm:spPr/>
      <dgm:t>
        <a:bodyPr/>
        <a:lstStyle/>
        <a:p>
          <a:r>
            <a:rPr lang="el-GR"/>
            <a:t>γ. Αναγγελία εκποίησης λόγω διάλυσης καταστήματος</a:t>
          </a:r>
          <a:endParaRPr lang="en-US"/>
        </a:p>
      </dgm:t>
    </dgm:pt>
    <dgm:pt modelId="{4E91A0C7-F6B2-4EF2-8163-5E7C982857DA}" type="parTrans" cxnId="{D91FCA55-F2AD-485F-9EAE-887E2383E1C4}">
      <dgm:prSet/>
      <dgm:spPr/>
      <dgm:t>
        <a:bodyPr/>
        <a:lstStyle/>
        <a:p>
          <a:endParaRPr lang="en-US"/>
        </a:p>
      </dgm:t>
    </dgm:pt>
    <dgm:pt modelId="{F43A4A67-F03F-4950-B847-6E81AF02856C}" type="sibTrans" cxnId="{D91FCA55-F2AD-485F-9EAE-887E2383E1C4}">
      <dgm:prSet/>
      <dgm:spPr/>
      <dgm:t>
        <a:bodyPr/>
        <a:lstStyle/>
        <a:p>
          <a:endParaRPr lang="en-US"/>
        </a:p>
      </dgm:t>
    </dgm:pt>
    <dgm:pt modelId="{628842C8-D950-414C-B9A7-4C4B7F3395C7}" type="pres">
      <dgm:prSet presAssocID="{99AFFE3A-E4D4-4DBC-BB92-70B616AF5014}" presName="hierChild1" presStyleCnt="0">
        <dgm:presLayoutVars>
          <dgm:orgChart val="1"/>
          <dgm:chPref val="1"/>
          <dgm:dir/>
          <dgm:animOne val="branch"/>
          <dgm:animLvl val="lvl"/>
          <dgm:resizeHandles/>
        </dgm:presLayoutVars>
      </dgm:prSet>
      <dgm:spPr/>
    </dgm:pt>
    <dgm:pt modelId="{D9B17E96-F79C-476B-89A8-2D7FFB7BA458}" type="pres">
      <dgm:prSet presAssocID="{B9E0F26E-73C8-43DD-BE20-38370136CB23}" presName="hierRoot1" presStyleCnt="0">
        <dgm:presLayoutVars>
          <dgm:hierBranch val="init"/>
        </dgm:presLayoutVars>
      </dgm:prSet>
      <dgm:spPr/>
    </dgm:pt>
    <dgm:pt modelId="{9A8C5148-C331-46D2-9A61-2A968A261F48}" type="pres">
      <dgm:prSet presAssocID="{B9E0F26E-73C8-43DD-BE20-38370136CB23}" presName="rootComposite1" presStyleCnt="0"/>
      <dgm:spPr/>
    </dgm:pt>
    <dgm:pt modelId="{483B4F5F-6755-4B60-B502-83B6805A5E32}" type="pres">
      <dgm:prSet presAssocID="{B9E0F26E-73C8-43DD-BE20-38370136CB23}" presName="rootText1" presStyleLbl="node0" presStyleIdx="0" presStyleCnt="2">
        <dgm:presLayoutVars>
          <dgm:chPref val="3"/>
        </dgm:presLayoutVars>
      </dgm:prSet>
      <dgm:spPr/>
    </dgm:pt>
    <dgm:pt modelId="{927D4A76-5009-45B6-8FCD-507D2C20E14E}" type="pres">
      <dgm:prSet presAssocID="{B9E0F26E-73C8-43DD-BE20-38370136CB23}" presName="rootConnector1" presStyleLbl="node1" presStyleIdx="0" presStyleCnt="0"/>
      <dgm:spPr/>
    </dgm:pt>
    <dgm:pt modelId="{A663294B-EE3E-4125-B329-7C6A9A639163}" type="pres">
      <dgm:prSet presAssocID="{B9E0F26E-73C8-43DD-BE20-38370136CB23}" presName="hierChild2" presStyleCnt="0"/>
      <dgm:spPr/>
    </dgm:pt>
    <dgm:pt modelId="{05F4BC61-91D1-4351-AAF9-BC21DC23566A}" type="pres">
      <dgm:prSet presAssocID="{B9E0F26E-73C8-43DD-BE20-38370136CB23}" presName="hierChild3" presStyleCnt="0"/>
      <dgm:spPr/>
    </dgm:pt>
    <dgm:pt modelId="{B16C8AC1-8F60-45D9-B972-3353639E8C7B}" type="pres">
      <dgm:prSet presAssocID="{740D7C64-FC12-454F-94DE-158C493DA9BA}" presName="hierRoot1" presStyleCnt="0">
        <dgm:presLayoutVars>
          <dgm:hierBranch val="init"/>
        </dgm:presLayoutVars>
      </dgm:prSet>
      <dgm:spPr/>
    </dgm:pt>
    <dgm:pt modelId="{5A6484FC-37A7-46A9-8342-30546E7FBE93}" type="pres">
      <dgm:prSet presAssocID="{740D7C64-FC12-454F-94DE-158C493DA9BA}" presName="rootComposite1" presStyleCnt="0"/>
      <dgm:spPr/>
    </dgm:pt>
    <dgm:pt modelId="{DF714416-A95C-41E1-9D98-3DA46C43595D}" type="pres">
      <dgm:prSet presAssocID="{740D7C64-FC12-454F-94DE-158C493DA9BA}" presName="rootText1" presStyleLbl="node0" presStyleIdx="1" presStyleCnt="2">
        <dgm:presLayoutVars>
          <dgm:chPref val="3"/>
        </dgm:presLayoutVars>
      </dgm:prSet>
      <dgm:spPr/>
    </dgm:pt>
    <dgm:pt modelId="{D78601DC-5D8B-4DF5-8962-C6B5B47BE683}" type="pres">
      <dgm:prSet presAssocID="{740D7C64-FC12-454F-94DE-158C493DA9BA}" presName="rootConnector1" presStyleLbl="node1" presStyleIdx="0" presStyleCnt="0"/>
      <dgm:spPr/>
    </dgm:pt>
    <dgm:pt modelId="{98EF8D17-EDDA-4683-A43B-3174B7C14B1E}" type="pres">
      <dgm:prSet presAssocID="{740D7C64-FC12-454F-94DE-158C493DA9BA}" presName="hierChild2" presStyleCnt="0"/>
      <dgm:spPr/>
    </dgm:pt>
    <dgm:pt modelId="{A4CFB9FE-ABD1-4FA0-806A-63ED695888C0}" type="pres">
      <dgm:prSet presAssocID="{740D7C64-FC12-454F-94DE-158C493DA9BA}" presName="hierChild3" presStyleCnt="0"/>
      <dgm:spPr/>
    </dgm:pt>
  </dgm:ptLst>
  <dgm:cxnLst>
    <dgm:cxn modelId="{1588DA34-0271-40D4-8E1A-003B6A027269}" type="presOf" srcId="{740D7C64-FC12-454F-94DE-158C493DA9BA}" destId="{DF714416-A95C-41E1-9D98-3DA46C43595D}" srcOrd="0" destOrd="0" presId="urn:microsoft.com/office/officeart/2009/3/layout/HorizontalOrganizationChart"/>
    <dgm:cxn modelId="{7F5E1A64-DCB2-41DE-83BB-31A276488E69}" type="presOf" srcId="{B9E0F26E-73C8-43DD-BE20-38370136CB23}" destId="{483B4F5F-6755-4B60-B502-83B6805A5E32}" srcOrd="0" destOrd="0" presId="urn:microsoft.com/office/officeart/2009/3/layout/HorizontalOrganizationChart"/>
    <dgm:cxn modelId="{6BF46A44-317A-465C-9B56-B1123FDEA1E6}" type="presOf" srcId="{740D7C64-FC12-454F-94DE-158C493DA9BA}" destId="{D78601DC-5D8B-4DF5-8962-C6B5B47BE683}" srcOrd="1" destOrd="0" presId="urn:microsoft.com/office/officeart/2009/3/layout/HorizontalOrganizationChart"/>
    <dgm:cxn modelId="{8DEAAD47-6A83-44AB-897E-142CB17A16DC}" srcId="{99AFFE3A-E4D4-4DBC-BB92-70B616AF5014}" destId="{B9E0F26E-73C8-43DD-BE20-38370136CB23}" srcOrd="0" destOrd="0" parTransId="{5F42DA51-7B59-49EC-B6BE-B799183C35C9}" sibTransId="{15428515-63E6-4578-BDE7-BBB6AE5292A4}"/>
    <dgm:cxn modelId="{D91FCA55-F2AD-485F-9EAE-887E2383E1C4}" srcId="{99AFFE3A-E4D4-4DBC-BB92-70B616AF5014}" destId="{740D7C64-FC12-454F-94DE-158C493DA9BA}" srcOrd="1" destOrd="0" parTransId="{4E91A0C7-F6B2-4EF2-8163-5E7C982857DA}" sibTransId="{F43A4A67-F03F-4950-B847-6E81AF02856C}"/>
    <dgm:cxn modelId="{D8398376-953C-433C-B8DD-0A22364C1CC8}" type="presOf" srcId="{B9E0F26E-73C8-43DD-BE20-38370136CB23}" destId="{927D4A76-5009-45B6-8FCD-507D2C20E14E}" srcOrd="1" destOrd="0" presId="urn:microsoft.com/office/officeart/2009/3/layout/HorizontalOrganizationChart"/>
    <dgm:cxn modelId="{D9DE03AD-6CD7-4AFD-A60B-BFBD6A051629}" type="presOf" srcId="{99AFFE3A-E4D4-4DBC-BB92-70B616AF5014}" destId="{628842C8-D950-414C-B9A7-4C4B7F3395C7}" srcOrd="0" destOrd="0" presId="urn:microsoft.com/office/officeart/2009/3/layout/HorizontalOrganizationChart"/>
    <dgm:cxn modelId="{39E5ACD5-E30A-4780-A37D-3E94B8A81109}" type="presParOf" srcId="{628842C8-D950-414C-B9A7-4C4B7F3395C7}" destId="{D9B17E96-F79C-476B-89A8-2D7FFB7BA458}" srcOrd="0" destOrd="0" presId="urn:microsoft.com/office/officeart/2009/3/layout/HorizontalOrganizationChart"/>
    <dgm:cxn modelId="{E66CC2B8-4C68-4864-9E94-7017BECC2C15}" type="presParOf" srcId="{D9B17E96-F79C-476B-89A8-2D7FFB7BA458}" destId="{9A8C5148-C331-46D2-9A61-2A968A261F48}" srcOrd="0" destOrd="0" presId="urn:microsoft.com/office/officeart/2009/3/layout/HorizontalOrganizationChart"/>
    <dgm:cxn modelId="{81D145AD-755C-44E2-927B-0F7FDAD83A4E}" type="presParOf" srcId="{9A8C5148-C331-46D2-9A61-2A968A261F48}" destId="{483B4F5F-6755-4B60-B502-83B6805A5E32}" srcOrd="0" destOrd="0" presId="urn:microsoft.com/office/officeart/2009/3/layout/HorizontalOrganizationChart"/>
    <dgm:cxn modelId="{C27DFF3D-D863-462C-B05A-FCA0F2A329C6}" type="presParOf" srcId="{9A8C5148-C331-46D2-9A61-2A968A261F48}" destId="{927D4A76-5009-45B6-8FCD-507D2C20E14E}" srcOrd="1" destOrd="0" presId="urn:microsoft.com/office/officeart/2009/3/layout/HorizontalOrganizationChart"/>
    <dgm:cxn modelId="{87667835-FD52-48CF-A923-BCD5927DF56E}" type="presParOf" srcId="{D9B17E96-F79C-476B-89A8-2D7FFB7BA458}" destId="{A663294B-EE3E-4125-B329-7C6A9A639163}" srcOrd="1" destOrd="0" presId="urn:microsoft.com/office/officeart/2009/3/layout/HorizontalOrganizationChart"/>
    <dgm:cxn modelId="{7EB396A0-8D0C-4C23-9E21-E55AC89C8057}" type="presParOf" srcId="{D9B17E96-F79C-476B-89A8-2D7FFB7BA458}" destId="{05F4BC61-91D1-4351-AAF9-BC21DC23566A}" srcOrd="2" destOrd="0" presId="urn:microsoft.com/office/officeart/2009/3/layout/HorizontalOrganizationChart"/>
    <dgm:cxn modelId="{CC6AEBDA-3A22-49C8-A540-0AC022570616}" type="presParOf" srcId="{628842C8-D950-414C-B9A7-4C4B7F3395C7}" destId="{B16C8AC1-8F60-45D9-B972-3353639E8C7B}" srcOrd="1" destOrd="0" presId="urn:microsoft.com/office/officeart/2009/3/layout/HorizontalOrganizationChart"/>
    <dgm:cxn modelId="{7274AA85-BA33-4498-BCDD-68E659EF1AA3}" type="presParOf" srcId="{B16C8AC1-8F60-45D9-B972-3353639E8C7B}" destId="{5A6484FC-37A7-46A9-8342-30546E7FBE93}" srcOrd="0" destOrd="0" presId="urn:microsoft.com/office/officeart/2009/3/layout/HorizontalOrganizationChart"/>
    <dgm:cxn modelId="{F3F646B0-174E-47AC-AA4E-E939AD04252B}" type="presParOf" srcId="{5A6484FC-37A7-46A9-8342-30546E7FBE93}" destId="{DF714416-A95C-41E1-9D98-3DA46C43595D}" srcOrd="0" destOrd="0" presId="urn:microsoft.com/office/officeart/2009/3/layout/HorizontalOrganizationChart"/>
    <dgm:cxn modelId="{9C98B927-3291-4402-BDE1-C580AEAEA326}" type="presParOf" srcId="{5A6484FC-37A7-46A9-8342-30546E7FBE93}" destId="{D78601DC-5D8B-4DF5-8962-C6B5B47BE683}" srcOrd="1" destOrd="0" presId="urn:microsoft.com/office/officeart/2009/3/layout/HorizontalOrganizationChart"/>
    <dgm:cxn modelId="{30A85D05-FC09-4B4E-8148-44536982FF32}" type="presParOf" srcId="{B16C8AC1-8F60-45D9-B972-3353639E8C7B}" destId="{98EF8D17-EDDA-4683-A43B-3174B7C14B1E}" srcOrd="1" destOrd="0" presId="urn:microsoft.com/office/officeart/2009/3/layout/HorizontalOrganizationChart"/>
    <dgm:cxn modelId="{0AF503DB-26FB-4077-8174-17F0E776AD2F}" type="presParOf" srcId="{B16C8AC1-8F60-45D9-B972-3353639E8C7B}" destId="{A4CFB9FE-ABD1-4FA0-806A-63ED695888C0}"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3B4F5F-6755-4B60-B502-83B6805A5E32}">
      <dsp:nvSpPr>
        <dsp:cNvPr id="0" name=""/>
        <dsp:cNvSpPr/>
      </dsp:nvSpPr>
      <dsp:spPr>
        <a:xfrm>
          <a:off x="622" y="951804"/>
          <a:ext cx="5097011" cy="1554588"/>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l-GR" sz="3600" kern="1200"/>
            <a:t>β. Αναγγελία εκποίησης προερχόμενη από πτώχευση</a:t>
          </a:r>
          <a:endParaRPr lang="en-US" sz="3600" kern="1200"/>
        </a:p>
      </dsp:txBody>
      <dsp:txXfrm>
        <a:off x="622" y="951804"/>
        <a:ext cx="5097011" cy="1554588"/>
      </dsp:txXfrm>
    </dsp:sp>
    <dsp:sp modelId="{DF714416-A95C-41E1-9D98-3DA46C43595D}">
      <dsp:nvSpPr>
        <dsp:cNvPr id="0" name=""/>
        <dsp:cNvSpPr/>
      </dsp:nvSpPr>
      <dsp:spPr>
        <a:xfrm>
          <a:off x="622" y="3143519"/>
          <a:ext cx="5097011" cy="1554588"/>
        </a:xfrm>
        <a:prstGeom prst="rect">
          <a:avLst/>
        </a:prstGeom>
        <a:solidFill>
          <a:schemeClr val="accent4">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2860" tIns="22860" rIns="22860" bIns="22860" numCol="1" spcCol="1270" anchor="ctr" anchorCtr="0">
          <a:noAutofit/>
        </a:bodyPr>
        <a:lstStyle/>
        <a:p>
          <a:pPr marL="0" lvl="0" indent="0" algn="ctr" defTabSz="1600200">
            <a:lnSpc>
              <a:spcPct val="90000"/>
            </a:lnSpc>
            <a:spcBef>
              <a:spcPct val="0"/>
            </a:spcBef>
            <a:spcAft>
              <a:spcPct val="35000"/>
            </a:spcAft>
            <a:buNone/>
          </a:pPr>
          <a:r>
            <a:rPr lang="el-GR" sz="3600" kern="1200"/>
            <a:t>γ. Αναγγελία εκποίησης λόγω διάλυσης καταστήματος</a:t>
          </a:r>
          <a:endParaRPr lang="en-US" sz="3600" kern="1200"/>
        </a:p>
      </dsp:txBody>
      <dsp:txXfrm>
        <a:off x="622" y="3143519"/>
        <a:ext cx="5097011" cy="1554588"/>
      </dsp:txXfrm>
    </dsp:sp>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l-GR"/>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F0838BE-CC47-449F-8DFE-50C7BFB3382D}" type="datetimeFigureOut">
              <a:rPr lang="el-GR" smtClean="0"/>
              <a:t>25/10/2025</a:t>
            </a:fld>
            <a:endParaRPr lang="el-GR"/>
          </a:p>
        </p:txBody>
      </p:sp>
      <p:sp>
        <p:nvSpPr>
          <p:cNvPr id="4" name="Θέση εικόνας διαφάνειας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l-GR"/>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l-GR"/>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2C24D70-C76D-4997-AD6C-E93611F2CCD6}" type="slidenum">
              <a:rPr lang="el-GR" smtClean="0"/>
              <a:t>‹#›</a:t>
            </a:fld>
            <a:endParaRPr lang="el-GR"/>
          </a:p>
        </p:txBody>
      </p:sp>
    </p:spTree>
    <p:extLst>
      <p:ext uri="{BB962C8B-B14F-4D97-AF65-F5344CB8AC3E}">
        <p14:creationId xmlns:p14="http://schemas.microsoft.com/office/powerpoint/2010/main" val="3711546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02C24D70-C76D-4997-AD6C-E93611F2CCD6}" type="slidenum">
              <a:rPr lang="el-GR" smtClean="0"/>
              <a:t>9</a:t>
            </a:fld>
            <a:endParaRPr lang="el-GR"/>
          </a:p>
        </p:txBody>
      </p:sp>
    </p:spTree>
    <p:extLst>
      <p:ext uri="{BB962C8B-B14F-4D97-AF65-F5344CB8AC3E}">
        <p14:creationId xmlns:p14="http://schemas.microsoft.com/office/powerpoint/2010/main" val="1701084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dirty="0"/>
          </a:p>
        </p:txBody>
      </p:sp>
      <p:sp>
        <p:nvSpPr>
          <p:cNvPr id="4" name="Θέση αριθμού διαφάνειας 3"/>
          <p:cNvSpPr>
            <a:spLocks noGrp="1"/>
          </p:cNvSpPr>
          <p:nvPr>
            <p:ph type="sldNum" sz="quarter" idx="5"/>
          </p:nvPr>
        </p:nvSpPr>
        <p:spPr/>
        <p:txBody>
          <a:bodyPr/>
          <a:lstStyle/>
          <a:p>
            <a:fld id="{02C24D70-C76D-4997-AD6C-E93611F2CCD6}" type="slidenum">
              <a:rPr lang="el-GR" smtClean="0"/>
              <a:t>37</a:t>
            </a:fld>
            <a:endParaRPr lang="el-GR"/>
          </a:p>
        </p:txBody>
      </p:sp>
    </p:spTree>
    <p:extLst>
      <p:ext uri="{BB962C8B-B14F-4D97-AF65-F5344CB8AC3E}">
        <p14:creationId xmlns:p14="http://schemas.microsoft.com/office/powerpoint/2010/main" val="22613870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1660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19603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0344127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3069589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122396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10/25/2025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439831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10/25/2025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1551570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BCAD085-E8A6-8845-BD4E-CB4CCA059FC4}" type="datetimeFigureOut">
              <a:rPr lang="en-US" smtClean="0"/>
              <a:t>10/25/2025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42209281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5BCAD085-E8A6-8845-BD4E-CB4CCA059FC4}" type="datetimeFigureOut">
              <a:rPr lang="en-US" smtClean="0"/>
              <a:t>10/25/2025</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502255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fld id="{5BCAD085-E8A6-8845-BD4E-CB4CCA059FC4}" type="datetimeFigureOut">
              <a:rPr lang="en-US" smtClean="0"/>
              <a:t>10/25/2025</a:t>
            </a:fld>
            <a:endParaRPr lang="en-US"/>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30589949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10/25/2025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5066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fld id="{5BCAD085-E8A6-8845-BD4E-CB4CCA059FC4}" type="datetimeFigureOut">
              <a:rPr lang="en-US" smtClean="0"/>
              <a:t>10/25/2025</a:t>
            </a:fld>
            <a:endParaRPr lang="en-US"/>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fld id="{C1FF6DA9-008F-8B48-92A6-B652298478BF}" type="slidenum">
              <a:rPr lang="en-US" smtClean="0"/>
              <a:t>‹#›</a:t>
            </a:fld>
            <a:endParaRPr lang="en-US"/>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0034785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dirty="0" err="1"/>
              <a:t>Βιομηχ</a:t>
            </a:r>
            <a:r>
              <a:rPr dirty="0"/>
              <a:t>ανική Ιδιοκτησία και Αθέμιτος Ανταγωνισμός</a:t>
            </a:r>
          </a:p>
        </p:txBody>
      </p:sp>
      <p:sp>
        <p:nvSpPr>
          <p:cNvPr id="3" name="Subtitle 2"/>
          <p:cNvSpPr>
            <a:spLocks noGrp="1"/>
          </p:cNvSpPr>
          <p:nvPr>
            <p:ph type="subTitle" idx="1"/>
          </p:nvPr>
        </p:nvSpPr>
        <p:spPr>
          <a:xfrm>
            <a:off x="4390930" y="4610477"/>
            <a:ext cx="3204927" cy="776335"/>
          </a:xfrm>
        </p:spPr>
        <p:txBody>
          <a:bodyPr>
            <a:normAutofit fontScale="62500" lnSpcReduction="20000"/>
          </a:bodyPr>
          <a:lstStyle/>
          <a:p>
            <a:r>
              <a:rPr lang="el-GR" dirty="0"/>
              <a:t>Δήμητρα </a:t>
            </a:r>
            <a:r>
              <a:rPr lang="el-GR" dirty="0" err="1"/>
              <a:t>Μπαμπαρούτση</a:t>
            </a:r>
            <a:r>
              <a:rPr lang="el-GR" dirty="0"/>
              <a:t>, </a:t>
            </a:r>
          </a:p>
          <a:p>
            <a:r>
              <a:rPr lang="el-GR" dirty="0"/>
              <a:t>Δικηγόρος Αθηνών, </a:t>
            </a:r>
            <a:r>
              <a:rPr lang="en-US" dirty="0"/>
              <a:t>LLM</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FBD441CF-9968-DE07-ED3D-124C4AD6599A}"/>
              </a:ext>
            </a:extLst>
          </p:cNvPr>
          <p:cNvSpPr>
            <a:spLocks noGrp="1"/>
          </p:cNvSpPr>
          <p:nvPr>
            <p:ph idx="1"/>
          </p:nvPr>
        </p:nvSpPr>
        <p:spPr>
          <a:xfrm>
            <a:off x="241300" y="1173896"/>
            <a:ext cx="8661399" cy="5417404"/>
          </a:xfrm>
        </p:spPr>
        <p:txBody>
          <a:bodyPr>
            <a:normAutofit/>
          </a:bodyPr>
          <a:lstStyle/>
          <a:p>
            <a:pPr marL="0" indent="0" algn="just">
              <a:buNone/>
            </a:pPr>
            <a:r>
              <a:rPr lang="el-GR" dirty="0"/>
              <a:t>Οι κατηγορίες εμπορικών σημάτων, γνωστές ως κλάσεις εμπορίου, χωρίζονται διεθνώς </a:t>
            </a:r>
            <a:r>
              <a:rPr lang="el-GR" b="1" dirty="0"/>
              <a:t>σε 45 κλάσεις. </a:t>
            </a:r>
            <a:r>
              <a:rPr lang="el-GR" dirty="0"/>
              <a:t>Οι κλάσεις από 1 έως 35 αφορούν αγαθά, ενώ οι κλάσεις από 36 έως 45 αφορούν υπηρεσίες. Ένα σήμα καταχωρείται στις αντίστοιχες κλάσεις ανάλογα με τα αγαθά ή τις υπηρεσίες που προστατεύει. </a:t>
            </a:r>
          </a:p>
          <a:p>
            <a:pPr marL="0" indent="0" algn="just">
              <a:buNone/>
            </a:pPr>
            <a:r>
              <a:rPr lang="el-GR" u="sng" dirty="0"/>
              <a:t>Κλάσεις 1-35:</a:t>
            </a:r>
            <a:r>
              <a:rPr lang="el-GR" dirty="0"/>
              <a:t> Αφορούν αγαθά, όπως προϊόντα (π.χ., χημικά, υφάσματα, μηχανήματα).</a:t>
            </a:r>
          </a:p>
          <a:p>
            <a:pPr marL="0" indent="0" algn="just">
              <a:buNone/>
            </a:pPr>
            <a:r>
              <a:rPr lang="el-GR" u="sng" dirty="0"/>
              <a:t>Κλάσεις 36-45: </a:t>
            </a:r>
            <a:r>
              <a:rPr lang="el-GR" dirty="0"/>
              <a:t>Αφορούν υπηρεσίες, όπως ασφαλιστικές υπηρεσίες, τραπεζικές υπηρεσίες, υπηρεσίες τηλεπικοινωνιών, κατασκευές, εκπαίδευση, υπηρεσίες φιλοξενίας και νομικές υπηρεσίες</a:t>
            </a:r>
          </a:p>
        </p:txBody>
      </p:sp>
      <p:sp>
        <p:nvSpPr>
          <p:cNvPr id="5" name="TextBox 4">
            <a:extLst>
              <a:ext uri="{FF2B5EF4-FFF2-40B4-BE49-F238E27FC236}">
                <a16:creationId xmlns:a16="http://schemas.microsoft.com/office/drawing/2014/main" id="{25F98E40-8F7C-5644-F074-9D9F3490A7F6}"/>
              </a:ext>
            </a:extLst>
          </p:cNvPr>
          <p:cNvSpPr txBox="1"/>
          <p:nvPr/>
        </p:nvSpPr>
        <p:spPr>
          <a:xfrm>
            <a:off x="363682" y="342899"/>
            <a:ext cx="8390851" cy="830997"/>
          </a:xfrm>
          <a:prstGeom prst="rect">
            <a:avLst/>
          </a:prstGeom>
          <a:noFill/>
        </p:spPr>
        <p:txBody>
          <a:bodyPr wrap="square" rtlCol="0">
            <a:spAutoFit/>
          </a:bodyPr>
          <a:lstStyle/>
          <a:p>
            <a:pPr algn="ctr"/>
            <a:r>
              <a:rPr lang="el-GR" sz="2400" b="1" dirty="0"/>
              <a:t>Η έννοια της «κλάσης» ανάλογα με το αν το σήμα αντιπροσωπεύει προϊόν ή υπηρεσία</a:t>
            </a:r>
          </a:p>
        </p:txBody>
      </p:sp>
    </p:spTree>
    <p:extLst>
      <p:ext uri="{BB962C8B-B14F-4D97-AF65-F5344CB8AC3E}">
        <p14:creationId xmlns:p14="http://schemas.microsoft.com/office/powerpoint/2010/main" val="21041107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2960" y="286605"/>
            <a:ext cx="7543800" cy="962773"/>
          </a:xfrm>
        </p:spPr>
        <p:txBody>
          <a:bodyPr>
            <a:normAutofit fontScale="90000"/>
          </a:bodyPr>
          <a:lstStyle/>
          <a:p>
            <a:r>
              <a:rPr dirty="0"/>
              <a:t>Ν. 4679/2020 – </a:t>
            </a:r>
            <a:r>
              <a:rPr dirty="0" err="1"/>
              <a:t>Νέος</a:t>
            </a:r>
            <a:r>
              <a:rPr dirty="0"/>
              <a:t> </a:t>
            </a:r>
            <a:r>
              <a:rPr dirty="0" err="1"/>
              <a:t>Νόμος</a:t>
            </a:r>
            <a:r>
              <a:rPr dirty="0"/>
              <a:t> </a:t>
            </a:r>
            <a:r>
              <a:rPr dirty="0" err="1"/>
              <a:t>γι</a:t>
            </a:r>
            <a:r>
              <a:rPr dirty="0"/>
              <a:t>α τα Σήματα</a:t>
            </a:r>
          </a:p>
        </p:txBody>
      </p:sp>
      <p:sp>
        <p:nvSpPr>
          <p:cNvPr id="3" name="Content Placeholder 2"/>
          <p:cNvSpPr>
            <a:spLocks noGrp="1"/>
          </p:cNvSpPr>
          <p:nvPr>
            <p:ph idx="1"/>
          </p:nvPr>
        </p:nvSpPr>
        <p:spPr>
          <a:xfrm>
            <a:off x="822959" y="1249378"/>
            <a:ext cx="7543801" cy="4619716"/>
          </a:xfrm>
        </p:spPr>
        <p:txBody>
          <a:bodyPr/>
          <a:lstStyle/>
          <a:p>
            <a:r>
              <a:rPr dirty="0" err="1"/>
              <a:t>Εν</a:t>
            </a:r>
            <a:r>
              <a:rPr dirty="0"/>
              <a:t>αρμονίζει το ελληνικό δίκαιο με την Οδηγία (ΕΕ) 2015/2436.</a:t>
            </a:r>
          </a:p>
          <a:p>
            <a:r>
              <a:rPr dirty="0" err="1"/>
              <a:t>Εισάγει</a:t>
            </a:r>
            <a:r>
              <a:rPr dirty="0"/>
              <a:t> </a:t>
            </a:r>
            <a:r>
              <a:rPr dirty="0" err="1"/>
              <a:t>την</a:t>
            </a:r>
            <a:r>
              <a:rPr dirty="0"/>
              <a:t> </a:t>
            </a:r>
            <a:r>
              <a:rPr dirty="0" err="1"/>
              <a:t>ηλεκτρονική</a:t>
            </a:r>
            <a:r>
              <a:rPr dirty="0"/>
              <a:t> κα</a:t>
            </a:r>
            <a:r>
              <a:rPr dirty="0" err="1"/>
              <a:t>τάθεση</a:t>
            </a:r>
            <a:r>
              <a:rPr dirty="0"/>
              <a:t>, απ</a:t>
            </a:r>
            <a:r>
              <a:rPr dirty="0" err="1"/>
              <a:t>λουστεύει</a:t>
            </a:r>
            <a:r>
              <a:rPr dirty="0"/>
              <a:t> </a:t>
            </a:r>
            <a:r>
              <a:rPr dirty="0" err="1"/>
              <a:t>τη</a:t>
            </a:r>
            <a:r>
              <a:rPr dirty="0"/>
              <a:t> </a:t>
            </a:r>
            <a:r>
              <a:rPr dirty="0" err="1"/>
              <a:t>δι</a:t>
            </a:r>
            <a:r>
              <a:rPr dirty="0"/>
              <a:t>αδικασία εξέτασης και προβλέπει νέες κατηγορίες σημάτων.</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11. Διαδικασία Κατοχύρωσης Σήματος</a:t>
            </a:r>
          </a:p>
        </p:txBody>
      </p:sp>
      <p:sp>
        <p:nvSpPr>
          <p:cNvPr id="3" name="Content Placeholder 2"/>
          <p:cNvSpPr>
            <a:spLocks noGrp="1"/>
          </p:cNvSpPr>
          <p:nvPr>
            <p:ph idx="1"/>
          </p:nvPr>
        </p:nvSpPr>
        <p:spPr>
          <a:xfrm>
            <a:off x="126749" y="1737361"/>
            <a:ext cx="8908609" cy="4609117"/>
          </a:xfrm>
        </p:spPr>
        <p:txBody>
          <a:bodyPr/>
          <a:lstStyle/>
          <a:p>
            <a:pPr marL="0" indent="0">
              <a:buNone/>
            </a:pPr>
            <a:r>
              <a:rPr dirty="0"/>
              <a:t>• Κα</a:t>
            </a:r>
            <a:r>
              <a:rPr dirty="0" err="1"/>
              <a:t>τάθεση</a:t>
            </a:r>
            <a:r>
              <a:rPr dirty="0"/>
              <a:t> </a:t>
            </a:r>
            <a:r>
              <a:rPr lang="el-GR" dirty="0"/>
              <a:t>ηλεκτρονικής </a:t>
            </a:r>
            <a:r>
              <a:rPr dirty="0"/>
              <a:t>α</a:t>
            </a:r>
            <a:r>
              <a:rPr dirty="0" err="1"/>
              <a:t>ίτησης</a:t>
            </a:r>
            <a:r>
              <a:rPr dirty="0"/>
              <a:t> </a:t>
            </a:r>
            <a:r>
              <a:rPr dirty="0" err="1"/>
              <a:t>στη</a:t>
            </a:r>
            <a:r>
              <a:rPr dirty="0"/>
              <a:t> </a:t>
            </a:r>
            <a:r>
              <a:rPr dirty="0" err="1"/>
              <a:t>Διεύθυνση</a:t>
            </a:r>
            <a:r>
              <a:rPr dirty="0"/>
              <a:t> </a:t>
            </a:r>
            <a:r>
              <a:rPr dirty="0" err="1"/>
              <a:t>Εμ</a:t>
            </a:r>
            <a:r>
              <a:rPr dirty="0"/>
              <a:t>πορικής Ιδιοκτησίας</a:t>
            </a:r>
          </a:p>
          <a:p>
            <a:pPr marL="0" indent="0">
              <a:buNone/>
            </a:pPr>
            <a:r>
              <a:rPr dirty="0"/>
              <a:t>• </a:t>
            </a:r>
            <a:r>
              <a:rPr dirty="0" err="1"/>
              <a:t>Έλεγχος</a:t>
            </a:r>
            <a:r>
              <a:rPr dirty="0"/>
              <a:t> </a:t>
            </a:r>
            <a:r>
              <a:rPr dirty="0" err="1"/>
              <a:t>δι</a:t>
            </a:r>
            <a:r>
              <a:rPr dirty="0"/>
              <a:t>ακριτικής δύναμης</a:t>
            </a:r>
            <a:r>
              <a:rPr lang="el-GR" dirty="0"/>
              <a:t>/ικανότητας</a:t>
            </a:r>
            <a:endParaRPr dirty="0"/>
          </a:p>
          <a:p>
            <a:pPr algn="just">
              <a:buFont typeface="Arial" panose="020B0604020202020204" pitchFamily="34" charset="0"/>
              <a:buChar char="•"/>
            </a:pPr>
            <a:r>
              <a:rPr dirty="0" err="1"/>
              <a:t>Δημοσίευση</a:t>
            </a:r>
            <a:r>
              <a:rPr dirty="0"/>
              <a:t> και </a:t>
            </a:r>
            <a:r>
              <a:rPr dirty="0" err="1"/>
              <a:t>δυν</a:t>
            </a:r>
            <a:r>
              <a:rPr dirty="0"/>
              <a:t>ατότητα ανακοπής</a:t>
            </a:r>
            <a:r>
              <a:rPr lang="el-GR" dirty="0"/>
              <a:t>  κατά της απόφασης του Εξεταστή της Διεύθυνσης Σημάτων ή της Διοικητικής Επιτροπής Σημάτων ή της τελεσίδικης απόφασης των διοικητικών δικαστηρίων που έκαναν κατά περίπτωση δεκτή τη δήλωση κατάθεσης σήματος μπορεί να ασκηθεί ανακοπή μέσα σε προθεσμία τριών (3) μηνών που αρχίζει από την επομένη της δημοσίευσης της απόφασης στον διαδικτυακό τόπο του Υπουργείου Ανάπτυξης και Επενδύσεων. ανακοπή ασκείται με έγγραφο που κατατίθεται πάντα στη Διεύθυνση Σημάτων και διαβιβάζεται προς εξέταση στη Διοικητική Επιτροπή Σημάτων</a:t>
            </a:r>
          </a:p>
          <a:p>
            <a:pPr marL="0" indent="0" algn="just">
              <a:buNone/>
            </a:pPr>
            <a:r>
              <a:rPr dirty="0"/>
              <a:t>• </a:t>
            </a:r>
            <a:r>
              <a:rPr dirty="0" err="1"/>
              <a:t>Εγγρ</a:t>
            </a:r>
            <a:r>
              <a:rPr dirty="0"/>
              <a:t>αφή στο Μητρώο Σημάτων – ισχύ</a:t>
            </a:r>
            <a:r>
              <a:rPr lang="el-GR" dirty="0"/>
              <a:t>ς</a:t>
            </a:r>
            <a:r>
              <a:rPr dirty="0"/>
              <a:t> για 10 έτη</a:t>
            </a:r>
            <a:r>
              <a:rPr lang="el-GR" dirty="0"/>
              <a:t>, μετά απαιτείται ανανέωση</a:t>
            </a:r>
            <a:endParaRP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212756"/>
            <a:ext cx="9144000" cy="212756"/>
          </a:xfrm>
        </p:spPr>
        <p:txBody>
          <a:bodyPr>
            <a:normAutofit fontScale="90000"/>
          </a:bodyPr>
          <a:lstStyle/>
          <a:p>
            <a:pPr algn="ctr"/>
            <a:r>
              <a:rPr sz="3600" dirty="0"/>
              <a:t>Απ</a:t>
            </a:r>
            <a:r>
              <a:rPr sz="3600" dirty="0" err="1"/>
              <a:t>όλυτοι</a:t>
            </a:r>
            <a:r>
              <a:rPr sz="3600" dirty="0"/>
              <a:t> και </a:t>
            </a:r>
            <a:r>
              <a:rPr sz="3600" dirty="0" err="1"/>
              <a:t>Σχετικοί</a:t>
            </a:r>
            <a:r>
              <a:rPr sz="3600" dirty="0"/>
              <a:t> </a:t>
            </a:r>
            <a:r>
              <a:rPr sz="3600" dirty="0" err="1"/>
              <a:t>Λόγοι</a:t>
            </a:r>
            <a:r>
              <a:rPr sz="3600" dirty="0"/>
              <a:t> </a:t>
            </a:r>
            <a:r>
              <a:rPr lang="el-GR" sz="3600" dirty="0"/>
              <a:t>Απαραδέκτου</a:t>
            </a:r>
            <a:endParaRPr sz="3600" dirty="0"/>
          </a:p>
        </p:txBody>
      </p:sp>
      <p:sp>
        <p:nvSpPr>
          <p:cNvPr id="3" name="Content Placeholder 2"/>
          <p:cNvSpPr>
            <a:spLocks noGrp="1"/>
          </p:cNvSpPr>
          <p:nvPr>
            <p:ph idx="1"/>
          </p:nvPr>
        </p:nvSpPr>
        <p:spPr>
          <a:xfrm>
            <a:off x="0" y="425512"/>
            <a:ext cx="9143999" cy="6572817"/>
          </a:xfrm>
        </p:spPr>
        <p:txBody>
          <a:bodyPr>
            <a:normAutofit lnSpcReduction="10000"/>
          </a:bodyPr>
          <a:lstStyle/>
          <a:p>
            <a:pPr algn="just"/>
            <a:r>
              <a:rPr dirty="0"/>
              <a:t>Απ</a:t>
            </a:r>
            <a:r>
              <a:rPr dirty="0" err="1"/>
              <a:t>όλυτοι</a:t>
            </a:r>
            <a:r>
              <a:rPr dirty="0"/>
              <a:t>: </a:t>
            </a:r>
            <a:r>
              <a:rPr dirty="0" err="1"/>
              <a:t>έλλειψη</a:t>
            </a:r>
            <a:r>
              <a:rPr dirty="0"/>
              <a:t> </a:t>
            </a:r>
            <a:r>
              <a:rPr dirty="0" err="1"/>
              <a:t>δι</a:t>
            </a:r>
            <a:r>
              <a:rPr dirty="0"/>
              <a:t>ακριτικής ικανότητας, παραπλανητικός χαρακτήρας.</a:t>
            </a:r>
          </a:p>
          <a:p>
            <a:pPr algn="just"/>
            <a:r>
              <a:rPr dirty="0" err="1"/>
              <a:t>Σχετικοί</a:t>
            </a:r>
            <a:r>
              <a:rPr dirty="0"/>
              <a:t>: </a:t>
            </a:r>
            <a:r>
              <a:rPr dirty="0" err="1"/>
              <a:t>σύγκρουση</a:t>
            </a:r>
            <a:r>
              <a:rPr dirty="0"/>
              <a:t> </a:t>
            </a:r>
            <a:r>
              <a:rPr dirty="0" err="1"/>
              <a:t>με</a:t>
            </a:r>
            <a:r>
              <a:rPr dirty="0"/>
              <a:t> π</a:t>
            </a:r>
            <a:r>
              <a:rPr dirty="0" err="1"/>
              <a:t>ρογενέστερ</a:t>
            </a:r>
            <a:r>
              <a:rPr dirty="0"/>
              <a:t>α σήματα </a:t>
            </a:r>
            <a:r>
              <a:rPr lang="el-GR" dirty="0"/>
              <a:t> </a:t>
            </a:r>
            <a:r>
              <a:rPr dirty="0"/>
              <a:t>ή </a:t>
            </a:r>
            <a:r>
              <a:rPr dirty="0" err="1"/>
              <a:t>δικ</a:t>
            </a:r>
            <a:r>
              <a:rPr dirty="0"/>
              <a:t>αιώματα.</a:t>
            </a:r>
            <a:r>
              <a:rPr lang="el-GR" dirty="0"/>
              <a:t>  </a:t>
            </a:r>
          </a:p>
          <a:p>
            <a:pPr algn="just"/>
            <a:r>
              <a:rPr lang="el-GR" dirty="0"/>
              <a:t>Άρθρα 4 και 5 Νέου Νόμου:</a:t>
            </a:r>
          </a:p>
          <a:p>
            <a:pPr algn="just"/>
            <a:r>
              <a:rPr lang="el-GR" b="1" dirty="0"/>
              <a:t>Άρθρο 5, Σχετικοί: </a:t>
            </a:r>
            <a:r>
              <a:rPr lang="el-GR" u="sng" dirty="0"/>
              <a:t>Κατόπιν άσκησης ανακοπής </a:t>
            </a:r>
            <a:r>
              <a:rPr lang="el-GR" dirty="0"/>
              <a:t>του άρθρου 25 από τον δικαιούχο προγενέστερου σήματος, σημείο δεν γίνεται δεκτό για καταχώριση ή, αν έχει καταχωριστεί, ακυρώνεται </a:t>
            </a:r>
          </a:p>
          <a:p>
            <a:pPr algn="just"/>
            <a:r>
              <a:rPr lang="el-GR" dirty="0"/>
              <a:t>α) αν ταυτίζεται με προγενέστερο σήμα και τα προϊόντα για τα οποία ή οι υπηρεσίες για τις οποίες το σήμα ζητείται ή έχει καταχωριστεί ταυτίζονται με εκείνα για τα οποία προστατεύεται το προγενέστερο σήμα, </a:t>
            </a:r>
          </a:p>
          <a:p>
            <a:pPr algn="just"/>
            <a:r>
              <a:rPr lang="el-GR" dirty="0"/>
              <a:t>β) αν λόγω του ταυτόσημου ή της ομοιότητας με το προγενέστερο σήμα και του ταυτόσημου ή της ομοιότητας των προϊόντων ή υπηρεσιών που τα δύο σήματα προσδιορίζουν, υπάρχει κίνδυνος σύγχυσης του κοινού·</a:t>
            </a:r>
          </a:p>
          <a:p>
            <a:pPr algn="just"/>
            <a:r>
              <a:rPr lang="el-GR" dirty="0"/>
              <a:t>γ) αν ταυτίζεται ή είναι παρόμοιο με προγενέστερο σήμα, ανεξαρτήτως του αν τα προϊόντα ή οι υπηρεσίες για τις οποίες κατατέθηκε ή καταχωρίστηκε ταυτίζονται ή είναι παρόμοια ή δεν είναι παρόμοια με εκείνα για τα οποία έχει καταχωριστεί το προγενέστερο σήμα, εφόσον το προγενέστερο σήμα έχει φήμη στην Ελλάδα ή, σε περίπτωση σήματος της Ευρωπαϊκής Ένωσης, έχει φήμη στην Ένωση και η χρησιμοποίηση του μεταγενέστερου σήματος, χωρίς εύλογη αιτία , θα προσπόριζε αθέμιτο όφελος από τον διακριτικό χαρακτήρα ή τη φήμη του προγενέστερου σήματος, ή θα ήταν βλαπτική για τον εν λόγω διακριτικό χαρακτήρα ή τη φήμη.</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0AFBB5B-9E4D-5C28-C2BA-5BDB749A7592}"/>
              </a:ext>
            </a:extLst>
          </p:cNvPr>
          <p:cNvSpPr>
            <a:spLocks noGrp="1"/>
          </p:cNvSpPr>
          <p:nvPr>
            <p:ph idx="1"/>
          </p:nvPr>
        </p:nvSpPr>
        <p:spPr>
          <a:xfrm>
            <a:off x="67901" y="106378"/>
            <a:ext cx="9008197" cy="6645244"/>
          </a:xfrm>
        </p:spPr>
        <p:txBody>
          <a:bodyPr>
            <a:normAutofit lnSpcReduction="10000"/>
          </a:bodyPr>
          <a:lstStyle/>
          <a:p>
            <a:pPr algn="just"/>
            <a:r>
              <a:rPr lang="el-GR" b="1" dirty="0"/>
              <a:t>Άρθρο 4, απόλυτοι: </a:t>
            </a:r>
            <a:r>
              <a:rPr lang="el-GR" u="sng" dirty="0"/>
              <a:t>Δεν καταχωρίζονται ως σήματα, ή εάν έχουν καταχωριστεί είναι δυνατόν να κηρυχθούν άκυρα, σημεία τα οποία: </a:t>
            </a:r>
          </a:p>
          <a:p>
            <a:pPr algn="just"/>
            <a:r>
              <a:rPr lang="el-GR" dirty="0"/>
              <a:t>α) δεν μπορεί να αποτελέσουν σήμα, σύμφωνα με την παράγραφο 1 του άρθρου 2,   </a:t>
            </a:r>
          </a:p>
          <a:p>
            <a:pPr algn="just"/>
            <a:r>
              <a:rPr lang="el-GR" dirty="0"/>
              <a:t>(είναι ικανά να διακρίνουν τα προϊόντα ή τις υπηρεσίες μιας επιχείρησης από τα προϊόντα ή τις υπηρεσίες άλλων επιχειρήσεων και β) μπορούν να αναπαρίστανται στο μητρώο, κατά τρόπο που επιτρέπει στις αρμόδιες αρχές και στο κοινό να προσδιορίζουν με σαφήνεια και ακρίβεια το αντικείμενο της προστασίας που παρέχεται στο δικαιούχο του)</a:t>
            </a:r>
          </a:p>
          <a:p>
            <a:pPr algn="just"/>
            <a:r>
              <a:rPr lang="el-GR" dirty="0"/>
              <a:t>β) στερούνται διακριτικού χαρακτήρα, </a:t>
            </a:r>
          </a:p>
          <a:p>
            <a:pPr algn="just"/>
            <a:r>
              <a:rPr lang="el-GR" dirty="0"/>
              <a:t>γ) συνίστανται αποκλειστικά σε σημεία ή ενδείξεις που μπορεί να χρησιμεύσουν στο εμπόριο για τη δήλωση του είδους, της ποιότητας, της ποσότητας, του προορισμού, της αξίας, της γεωγραφικής προέλευσης ή του χρόνου παραγωγής του προϊόντος ή παροχής της υπηρεσίας ή άλλων χαρακτηριστικών του προϊόντος ή της υπηρεσίας, </a:t>
            </a:r>
          </a:p>
          <a:p>
            <a:pPr algn="just"/>
            <a:r>
              <a:rPr lang="el-GR" dirty="0"/>
              <a:t>δ) συνίστανται αποκλειστικά σε σημεία ή ενδείξεις, τα οποία έχουν καταστεί συνήθη στην καθημερινή γλώσσα ή στη θεμιτή και πάγια πρακτική του εμπορίου, ε) συνίστανται αποκλειστικά: (</a:t>
            </a:r>
            <a:r>
              <a:rPr lang="el-GR" dirty="0" err="1"/>
              <a:t>αα</a:t>
            </a:r>
            <a:r>
              <a:rPr lang="el-GR" dirty="0"/>
              <a:t>) στο σχήμα ή άλλο χαρακτηριστικό που επιβάλλεται από την ίδια τη φύση του προϊόντος ή (</a:t>
            </a:r>
            <a:r>
              <a:rPr lang="el-GR" dirty="0" err="1"/>
              <a:t>ββ</a:t>
            </a:r>
            <a:r>
              <a:rPr lang="el-GR" dirty="0"/>
              <a:t>) στο σχήμα ή άλλο χαρακτηριστικό των προϊόντων που είναι απαραίτητο για την επίτευξη ενός τεχνικού αποτελέσματος ή (</a:t>
            </a:r>
            <a:r>
              <a:rPr lang="el-GR" dirty="0" err="1"/>
              <a:t>γγ</a:t>
            </a:r>
            <a:r>
              <a:rPr lang="el-GR" dirty="0"/>
              <a:t>) στο σχήμα ή άλλο χαρακτηριστικό του προϊόντος που προσδίδει ουσιαστική αξία στο προϊόν, </a:t>
            </a:r>
            <a:r>
              <a:rPr lang="el-GR" dirty="0" err="1"/>
              <a:t>στ</a:t>
            </a:r>
            <a:r>
              <a:rPr lang="el-GR" dirty="0"/>
              <a:t>) αντίκεινται στη δημόσια τάξη ή τα χρηστά ήθη, ζ) θα μπορούσαν να παραπλανήσουν το κοινό, ιδίως ως προς τη φύση, την ποιότητα ή τη γεωγραφική προέλευση του προϊόντος ή της υπηρεσίας,</a:t>
            </a:r>
          </a:p>
        </p:txBody>
      </p:sp>
    </p:spTree>
    <p:extLst>
      <p:ext uri="{BB962C8B-B14F-4D97-AF65-F5344CB8AC3E}">
        <p14:creationId xmlns:p14="http://schemas.microsoft.com/office/powerpoint/2010/main" val="17297630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13. Δικαιώματα του Δικαιούχου Σήματος</a:t>
            </a:r>
          </a:p>
        </p:txBody>
      </p:sp>
      <p:sp>
        <p:nvSpPr>
          <p:cNvPr id="3" name="Content Placeholder 2"/>
          <p:cNvSpPr>
            <a:spLocks noGrp="1"/>
          </p:cNvSpPr>
          <p:nvPr>
            <p:ph idx="1"/>
          </p:nvPr>
        </p:nvSpPr>
        <p:spPr>
          <a:xfrm>
            <a:off x="307819" y="1845734"/>
            <a:ext cx="8058942" cy="4023360"/>
          </a:xfrm>
        </p:spPr>
        <p:txBody>
          <a:bodyPr/>
          <a:lstStyle/>
          <a:p>
            <a:r>
              <a:rPr dirty="0"/>
              <a:t>• Απ</a:t>
            </a:r>
            <a:r>
              <a:rPr dirty="0" err="1"/>
              <a:t>οκλειστική</a:t>
            </a:r>
            <a:r>
              <a:rPr dirty="0"/>
              <a:t> </a:t>
            </a:r>
            <a:r>
              <a:rPr dirty="0" err="1"/>
              <a:t>χρήση</a:t>
            </a:r>
            <a:r>
              <a:rPr dirty="0"/>
              <a:t> </a:t>
            </a:r>
            <a:r>
              <a:rPr dirty="0" err="1"/>
              <a:t>του</a:t>
            </a:r>
            <a:r>
              <a:rPr dirty="0"/>
              <a:t> </a:t>
            </a:r>
            <a:r>
              <a:rPr dirty="0" err="1"/>
              <a:t>σήμ</a:t>
            </a:r>
            <a:r>
              <a:rPr dirty="0"/>
              <a:t>ατος</a:t>
            </a:r>
          </a:p>
          <a:p>
            <a:r>
              <a:rPr dirty="0"/>
              <a:t>• Απα</a:t>
            </a:r>
            <a:r>
              <a:rPr dirty="0" err="1"/>
              <a:t>γόρευση</a:t>
            </a:r>
            <a:r>
              <a:rPr dirty="0"/>
              <a:t> πα</a:t>
            </a:r>
            <a:r>
              <a:rPr dirty="0" err="1"/>
              <a:t>ρόμοιου</a:t>
            </a:r>
            <a:r>
              <a:rPr dirty="0"/>
              <a:t> </a:t>
            </a:r>
            <a:r>
              <a:rPr dirty="0" err="1"/>
              <a:t>σήμ</a:t>
            </a:r>
            <a:r>
              <a:rPr dirty="0"/>
              <a:t>ατος που προκαλεί σύγχυση</a:t>
            </a:r>
          </a:p>
          <a:p>
            <a:r>
              <a:rPr dirty="0"/>
              <a:t>• </a:t>
            </a:r>
            <a:r>
              <a:rPr dirty="0" err="1"/>
              <a:t>Δυν</a:t>
            </a:r>
            <a:r>
              <a:rPr dirty="0"/>
              <a:t>ατότητα εκχώρησης και αδειοδότησης</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Λήξη</a:t>
            </a:r>
            <a:r>
              <a:rPr dirty="0"/>
              <a:t> και </a:t>
            </a:r>
            <a:r>
              <a:rPr dirty="0" err="1"/>
              <a:t>Αν</a:t>
            </a:r>
            <a:r>
              <a:rPr dirty="0"/>
              <a:t>ανέωση Σήματος</a:t>
            </a:r>
          </a:p>
        </p:txBody>
      </p:sp>
      <p:sp>
        <p:nvSpPr>
          <p:cNvPr id="3" name="Content Placeholder 2"/>
          <p:cNvSpPr>
            <a:spLocks noGrp="1"/>
          </p:cNvSpPr>
          <p:nvPr>
            <p:ph idx="1"/>
          </p:nvPr>
        </p:nvSpPr>
        <p:spPr/>
        <p:txBody>
          <a:bodyPr/>
          <a:lstStyle/>
          <a:p>
            <a:r>
              <a:t>Η προστασία διαρκεί 10 έτη από την κατάθεση.</a:t>
            </a:r>
          </a:p>
          <a:p>
            <a:r>
              <a:t>Ανανεώνεται επ’ αόριστον ανά δεκαετία με αίτηση και τέλος ανανέωσης.</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EB6797-1A06-C02E-8412-E5FBFEB38207}"/>
              </a:ext>
            </a:extLst>
          </p:cNvPr>
          <p:cNvSpPr>
            <a:spLocks noGrp="1"/>
          </p:cNvSpPr>
          <p:nvPr>
            <p:ph type="title"/>
          </p:nvPr>
        </p:nvSpPr>
        <p:spPr>
          <a:xfrm>
            <a:off x="1600200" y="129589"/>
            <a:ext cx="7543800" cy="437673"/>
          </a:xfrm>
        </p:spPr>
        <p:txBody>
          <a:bodyPr>
            <a:normAutofit fontScale="90000"/>
          </a:bodyPr>
          <a:lstStyle/>
          <a:p>
            <a:r>
              <a:rPr lang="el-GR" dirty="0"/>
              <a:t>Ο Κίνδυνος Σύγχυσης</a:t>
            </a:r>
          </a:p>
        </p:txBody>
      </p:sp>
      <p:sp>
        <p:nvSpPr>
          <p:cNvPr id="3" name="Content Placeholder 2">
            <a:extLst>
              <a:ext uri="{FF2B5EF4-FFF2-40B4-BE49-F238E27FC236}">
                <a16:creationId xmlns:a16="http://schemas.microsoft.com/office/drawing/2014/main" id="{A1880D39-FB97-EB8B-3A80-0898D1D28F86}"/>
              </a:ext>
            </a:extLst>
          </p:cNvPr>
          <p:cNvSpPr>
            <a:spLocks noGrp="1"/>
          </p:cNvSpPr>
          <p:nvPr>
            <p:ph idx="1"/>
          </p:nvPr>
        </p:nvSpPr>
        <p:spPr>
          <a:xfrm>
            <a:off x="117695" y="579422"/>
            <a:ext cx="8999145" cy="6053927"/>
          </a:xfrm>
        </p:spPr>
        <p:txBody>
          <a:bodyPr>
            <a:normAutofit fontScale="92500" lnSpcReduction="20000"/>
          </a:bodyPr>
          <a:lstStyle/>
          <a:p>
            <a:pPr algn="just"/>
            <a:r>
              <a:rPr lang="el-GR" dirty="0"/>
              <a:t>Το </a:t>
            </a:r>
            <a:r>
              <a:rPr lang="el-GR" b="1" dirty="0"/>
              <a:t>ενδεχόμενο να σχηματίσει το κοινό την πεποίθηση ότι τα προϊόντα ή οι υπηρεσίες, που προσδιορίζει μεταγενέστερο σήμα ή διακριτικό γνώρισμα, προέρχονται στο σύνολό τους από την ίδια επιχείρηση ή από επιχειρήσεις, που συνδέονται οικονομικώς</a:t>
            </a:r>
            <a:r>
              <a:rPr lang="el-GR" dirty="0"/>
              <a:t>. Ο κίνδυνος σύγχυσης πρέπει να </a:t>
            </a:r>
            <a:r>
              <a:rPr lang="el-GR" b="1" dirty="0"/>
              <a:t>εκτιμάται σφαιρικώς</a:t>
            </a:r>
            <a:r>
              <a:rPr lang="el-GR" dirty="0"/>
              <a:t>, λαμβανομένων υπόψη όλων των κρίσιμων παραγόντων της υπό κρίση περίπτωσης. Οι παράγοντες αυτοί περιλαμβάνουν, μεταξύ άλλων, </a:t>
            </a:r>
          </a:p>
          <a:p>
            <a:pPr algn="just"/>
            <a:r>
              <a:rPr lang="el-GR" dirty="0"/>
              <a:t>το βαθμό ομοιότητας μεταξύ των αντιτιθέμενων σημείων και μεταξύ των οικείων προϊόντων ή υπηρεσιών, που προσδιορίζονται μ’ αυτά</a:t>
            </a:r>
          </a:p>
          <a:p>
            <a:pPr algn="just"/>
            <a:r>
              <a:rPr lang="el-GR" dirty="0"/>
              <a:t>το εύρος της φήμης και την ένταση του εγγενούς ή </a:t>
            </a:r>
            <a:r>
              <a:rPr lang="el-GR" dirty="0" err="1"/>
              <a:t>αποκτηθέντος</a:t>
            </a:r>
            <a:r>
              <a:rPr lang="el-GR" dirty="0"/>
              <a:t> με χρήση διακριτικού χαρακτήρα του προγενέστερου σήματος. </a:t>
            </a:r>
          </a:p>
          <a:p>
            <a:pPr algn="just"/>
            <a:r>
              <a:rPr lang="el-GR" dirty="0"/>
              <a:t>Η εκτίμηση πρέπει να στηρίζεται στη συνολική εντύπωση, που προκαλούν στο ενδιαφερόμενο κοινό. </a:t>
            </a:r>
            <a:r>
              <a:rPr lang="el-GR" b="1" dirty="0"/>
              <a:t>Στην περίπτωση σύνθετου σήματος, αποτελούμενου από λέξεις, σχηματικές απεικονίσεις και χρωματισμούς, κρίσιμη για τη συναγωγή συμπεράσματος είναι η συνολική εντύπωση</a:t>
            </a:r>
            <a:r>
              <a:rPr lang="el-GR" dirty="0"/>
              <a:t>, που το καθένα από τα παραβαλλόμενα προκαλούν στο μέσο, μη έμπειρο άτομο του καταναλωτικού κοινού. Σε ένα τέτοιο σύνθετο σήμα ιδιαίτερη σημασία για το σχηματισμό συνολικής εντύπωσης έχει το λεκτικό μέρος τούτου, χωρίς όμως, να αποκλείεται, στη συγκεκριμένη περίπτωση, κρίσιμο να είναι το εικαστικό μέρος, ιδιαιτέρως, όταν το καταναλωτικό κοινό συνδέει τη σχηματική απεικόνιση με την επιχείρηση και η απεικόνιση έχει συνδεθεί στις συναλλαγές ως διακριτικό γνώρισμα. Για τη διαπίστωση του κινδύνου σύγχυσης δεν απαιτείται σχετική πρόθεση από την πλευρά του </a:t>
            </a:r>
            <a:r>
              <a:rPr lang="el-GR" dirty="0" err="1"/>
              <a:t>προσβολέα</a:t>
            </a:r>
            <a:r>
              <a:rPr lang="el-GR" dirty="0"/>
              <a:t> ούτε απαιτείται η σύγχυση πραγματικά να επέλθει ή να μπορεί να προκληθεί σε όλους ή στην πλειονότητα των καταναλωτών. Πρέπει, όμως, να συνεκτιμάται το στοιχείο ότι, </a:t>
            </a:r>
            <a:r>
              <a:rPr lang="el-GR" b="1" dirty="0"/>
              <a:t>σπανίως, ο μέσος καταναλωτής έχει τη δυνατότητα προβαίνει σε άμεση σύγκριση των διαφόρων σημάτων και, συνήθως, είναι αναγκασμένος να ανατρέχει στην ατελή εικόνα που έχει συγκροτήσει στη μνήμη του».</a:t>
            </a:r>
          </a:p>
        </p:txBody>
      </p:sp>
    </p:spTree>
    <p:extLst>
      <p:ext uri="{BB962C8B-B14F-4D97-AF65-F5344CB8AC3E}">
        <p14:creationId xmlns:p14="http://schemas.microsoft.com/office/powerpoint/2010/main" val="23511637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3BD730B-6AA8-ECA8-8983-F74132E2BFE2}"/>
              </a:ext>
            </a:extLst>
          </p:cNvPr>
          <p:cNvSpPr>
            <a:spLocks noGrp="1"/>
          </p:cNvSpPr>
          <p:nvPr>
            <p:ph idx="1"/>
          </p:nvPr>
        </p:nvSpPr>
        <p:spPr>
          <a:xfrm>
            <a:off x="822959" y="1288473"/>
            <a:ext cx="7543801" cy="4580621"/>
          </a:xfrm>
        </p:spPr>
        <p:txBody>
          <a:bodyPr/>
          <a:lstStyle/>
          <a:p>
            <a:r>
              <a:rPr lang="el-GR" dirty="0"/>
              <a:t>1)Πρώτη Παράμετρος: Η ομοιότητα των εκατέρωθεν σημείων </a:t>
            </a:r>
          </a:p>
          <a:p>
            <a:r>
              <a:rPr lang="el-GR" dirty="0"/>
              <a:t>i. Ο ηχητικός κίνδυνος σύγχυσης         </a:t>
            </a:r>
          </a:p>
          <a:p>
            <a:r>
              <a:rPr lang="el-GR" dirty="0" err="1"/>
              <a:t>ii</a:t>
            </a:r>
            <a:r>
              <a:rPr lang="el-GR" dirty="0"/>
              <a:t>. Η ομοιότητα στα λεκτικά, εικαστικά και σύνθετα σήματα (λέξεις, προφορά, συνώνυμα</a:t>
            </a:r>
          </a:p>
          <a:p>
            <a:r>
              <a:rPr lang="el-GR" dirty="0"/>
              <a:t>2)Δεύτερη Παράμετρος: Η ομοιότητα προϊόντων ή </a:t>
            </a:r>
            <a:r>
              <a:rPr lang="el-GR" b="1" dirty="0"/>
              <a:t>υπηρεσιών </a:t>
            </a:r>
          </a:p>
          <a:p>
            <a:r>
              <a:rPr lang="el-GR" dirty="0"/>
              <a:t>3)Τρίτη Παράμετρος: Η διακριτική δύναμη (εντονότερη-&gt; μεγαλύτερος κίνδυνος σύγχυσης)</a:t>
            </a:r>
          </a:p>
          <a:p>
            <a:endParaRPr lang="el-GR" dirty="0"/>
          </a:p>
        </p:txBody>
      </p:sp>
    </p:spTree>
    <p:extLst>
      <p:ext uri="{BB962C8B-B14F-4D97-AF65-F5344CB8AC3E}">
        <p14:creationId xmlns:p14="http://schemas.microsoft.com/office/powerpoint/2010/main" val="13413333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Προστ</a:t>
            </a:r>
            <a:r>
              <a:rPr dirty="0"/>
              <a:t>ασία Γνωστού Σήματος</a:t>
            </a:r>
          </a:p>
        </p:txBody>
      </p:sp>
      <p:sp>
        <p:nvSpPr>
          <p:cNvPr id="3" name="Content Placeholder 2"/>
          <p:cNvSpPr>
            <a:spLocks noGrp="1"/>
          </p:cNvSpPr>
          <p:nvPr>
            <p:ph idx="1"/>
          </p:nvPr>
        </p:nvSpPr>
        <p:spPr/>
        <p:txBody>
          <a:bodyPr/>
          <a:lstStyle/>
          <a:p>
            <a:r>
              <a:rPr dirty="0"/>
              <a:t>Τα </a:t>
            </a:r>
            <a:r>
              <a:rPr dirty="0" err="1"/>
              <a:t>σήμ</a:t>
            </a:r>
            <a:r>
              <a:rPr dirty="0"/>
              <a:t>ατα με φήμη προστατεύονται ακόμη και έναντι μη ομοειδών προϊόντων.</a:t>
            </a:r>
          </a:p>
          <a:p>
            <a:r>
              <a:rPr dirty="0" err="1"/>
              <a:t>Νομολογί</a:t>
            </a:r>
            <a:r>
              <a:rPr dirty="0"/>
              <a:t>α: ΑΠ 1446/2018 – προστασία γνωστού αλλοδαπού σήματος στην Ελλάδα.</a:t>
            </a:r>
          </a:p>
        </p:txBody>
      </p:sp>
    </p:spTree>
    <p:extLst>
      <p:ext uri="{BB962C8B-B14F-4D97-AF65-F5344CB8AC3E}">
        <p14:creationId xmlns:p14="http://schemas.microsoft.com/office/powerpoint/2010/main" val="14474355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0100" y="467674"/>
            <a:ext cx="7543800" cy="702301"/>
          </a:xfrm>
        </p:spPr>
        <p:txBody>
          <a:bodyPr>
            <a:normAutofit fontScale="90000"/>
          </a:bodyPr>
          <a:lstStyle/>
          <a:p>
            <a:r>
              <a:rPr dirty="0" err="1"/>
              <a:t>Έννοι</a:t>
            </a:r>
            <a:r>
              <a:rPr dirty="0"/>
              <a:t>α της Βιομηχανικής Ιδιοκτησίας</a:t>
            </a:r>
          </a:p>
        </p:txBody>
      </p:sp>
      <p:sp>
        <p:nvSpPr>
          <p:cNvPr id="3" name="Content Placeholder 2"/>
          <p:cNvSpPr>
            <a:spLocks noGrp="1"/>
          </p:cNvSpPr>
          <p:nvPr>
            <p:ph idx="1"/>
          </p:nvPr>
        </p:nvSpPr>
        <p:spPr>
          <a:xfrm>
            <a:off x="0" y="1059255"/>
            <a:ext cx="9071572" cy="5730844"/>
          </a:xfrm>
        </p:spPr>
        <p:txBody>
          <a:bodyPr>
            <a:normAutofit/>
          </a:bodyPr>
          <a:lstStyle/>
          <a:p>
            <a:pPr algn="just"/>
            <a:r>
              <a:rPr lang="el-GR" dirty="0"/>
              <a:t>Ως διανοητική ιδιοκτησία ορίζεται το σύνολο των αποκλειστικών δικαιωμάτων επί πνευματικών δημιουργημάτων. Χωρίζεται σε δύο σκέλη: αφενός στη βιομηχανική ιδιοκτησία, η οποία περιλαμβάνει τις εφευρέσεις (διπλώματα ευρεσιτεχνίας), τα σήματα, τα βιομηχανικά σχέδια και υποδείγματα και τις γεωγραφικές ενδείξεις, και αφετέρου στην πνευματική ιδιοκτησία, η οποία καλύπτει τα καλλιτεχνικά και λογοτεχνικά έργα.</a:t>
            </a:r>
            <a:endParaRPr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22959" y="1774479"/>
            <a:ext cx="7543801" cy="4094615"/>
          </a:xfrm>
        </p:spPr>
        <p:txBody>
          <a:bodyPr/>
          <a:lstStyle/>
          <a:p>
            <a:r>
              <a:rPr lang="el-GR" dirty="0"/>
              <a:t>Αστική Ευθύνη: </a:t>
            </a:r>
            <a:r>
              <a:rPr dirty="0"/>
              <a:t>Ο </a:t>
            </a:r>
            <a:r>
              <a:rPr dirty="0" err="1"/>
              <a:t>ζημιωθείς</a:t>
            </a:r>
            <a:r>
              <a:rPr dirty="0"/>
              <a:t> μπ</a:t>
            </a:r>
            <a:r>
              <a:rPr dirty="0" err="1"/>
              <a:t>ορεί</a:t>
            </a:r>
            <a:r>
              <a:rPr dirty="0"/>
              <a:t> να α</a:t>
            </a:r>
            <a:r>
              <a:rPr dirty="0" err="1"/>
              <a:t>ξιώσει</a:t>
            </a:r>
            <a:r>
              <a:rPr dirty="0"/>
              <a:t> </a:t>
            </a:r>
            <a:r>
              <a:rPr dirty="0" err="1"/>
              <a:t>άρση</a:t>
            </a:r>
            <a:r>
              <a:rPr dirty="0"/>
              <a:t>, πα</a:t>
            </a:r>
            <a:r>
              <a:rPr dirty="0" err="1"/>
              <a:t>ράλειψη</a:t>
            </a:r>
            <a:r>
              <a:rPr dirty="0"/>
              <a:t> και απ</a:t>
            </a:r>
            <a:r>
              <a:rPr dirty="0" err="1"/>
              <a:t>οζημίωση</a:t>
            </a:r>
            <a:r>
              <a:rPr dirty="0"/>
              <a:t> </a:t>
            </a:r>
            <a:r>
              <a:rPr dirty="0" err="1"/>
              <a:t>σύμφων</a:t>
            </a:r>
            <a:r>
              <a:rPr dirty="0"/>
              <a:t>α με τα άρθρα 914 επ. ΑΚ και Ν. 146/1914.</a:t>
            </a:r>
            <a:endParaRPr lang="el-GR" dirty="0"/>
          </a:p>
          <a:p>
            <a:endParaRPr lang="el-GR" dirty="0"/>
          </a:p>
          <a:p>
            <a:r>
              <a:rPr lang="el-GR" dirty="0"/>
              <a:t>Ποινική ευθύνη: Ο Ν. 146/1914 προβλέπει φυλάκιση και χρηματικές ποινές για σοβαρές παραβάσεις (άρθρα 13–14).</a:t>
            </a:r>
          </a:p>
          <a:p>
            <a:endParaRP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err="1"/>
              <a:t>Ευρω</a:t>
            </a:r>
            <a:r>
              <a:rPr dirty="0"/>
              <a:t>παϊκή και Διεθνής Προστασία</a:t>
            </a:r>
          </a:p>
        </p:txBody>
      </p:sp>
      <p:sp>
        <p:nvSpPr>
          <p:cNvPr id="3" name="Content Placeholder 2"/>
          <p:cNvSpPr>
            <a:spLocks noGrp="1"/>
          </p:cNvSpPr>
          <p:nvPr>
            <p:ph idx="1"/>
          </p:nvPr>
        </p:nvSpPr>
        <p:spPr/>
        <p:txBody>
          <a:bodyPr/>
          <a:lstStyle/>
          <a:p>
            <a:r>
              <a:t>• Σύμβαση Παρισιού (1883)</a:t>
            </a:r>
          </a:p>
          <a:p>
            <a:r>
              <a:t>• Συμφωνία TRIPS (1994)</a:t>
            </a:r>
          </a:p>
          <a:p>
            <a:r>
              <a:t>• Ενωσιακό σήμα (Κανονισμός ΕΕ 2017/1001)</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4E597B4-2B17-A855-B2AD-C5A5B387F64F}"/>
              </a:ext>
            </a:extLst>
          </p:cNvPr>
          <p:cNvSpPr>
            <a:spLocks noGrp="1"/>
          </p:cNvSpPr>
          <p:nvPr>
            <p:ph idx="1"/>
          </p:nvPr>
        </p:nvSpPr>
        <p:spPr>
          <a:xfrm>
            <a:off x="41564" y="72736"/>
            <a:ext cx="9060872" cy="6546273"/>
          </a:xfrm>
        </p:spPr>
        <p:txBody>
          <a:bodyPr>
            <a:normAutofit fontScale="85000" lnSpcReduction="20000"/>
          </a:bodyPr>
          <a:lstStyle/>
          <a:p>
            <a:pPr marL="0" indent="0">
              <a:buNone/>
            </a:pPr>
            <a:r>
              <a:rPr lang="el-GR" dirty="0"/>
              <a:t>Ανάλωση του δικαιώματος επί σήματος (ή “εξάντληση” δικαιώματος)</a:t>
            </a:r>
          </a:p>
          <a:p>
            <a:pPr marL="0" indent="0">
              <a:buNone/>
            </a:pPr>
            <a:r>
              <a:rPr lang="el-GR" dirty="0"/>
              <a:t>➤ Έννοια</a:t>
            </a:r>
          </a:p>
          <a:p>
            <a:r>
              <a:rPr lang="el-GR" dirty="0"/>
              <a:t>Η ανάλωση σημαίνει ότι ο δικαιούχος του σήματος (ο κάτοχος) δεν μπορεί να απαγορεύσει τη μεταπώληση προϊόντων που έχουν ήδη τεθεί νομίμως στην αγορά εντός του ΕΟΧ (Ευρωπαϊκού Οικονομικού Χώρου) από τον ίδιο ή με τη συγκατάθεσή του.</a:t>
            </a:r>
          </a:p>
          <a:p>
            <a:pPr marL="0" indent="0">
              <a:buNone/>
            </a:pPr>
            <a:r>
              <a:rPr lang="el-GR" dirty="0"/>
              <a:t>📜 Νομική βάση:</a:t>
            </a:r>
          </a:p>
          <a:p>
            <a:pPr marL="0" indent="0">
              <a:buNone/>
            </a:pPr>
            <a:r>
              <a:rPr lang="el-GR" dirty="0"/>
              <a:t>Άρθρο 15 Κανονισμού (ΕΕ) 2017/1001 για το </a:t>
            </a:r>
            <a:r>
              <a:rPr lang="el-GR" dirty="0" err="1"/>
              <a:t>ενωσιακό</a:t>
            </a:r>
            <a:r>
              <a:rPr lang="el-GR" dirty="0"/>
              <a:t> σήμα</a:t>
            </a:r>
          </a:p>
          <a:p>
            <a:pPr marL="0" indent="0">
              <a:buNone/>
            </a:pPr>
            <a:r>
              <a:rPr lang="el-GR" dirty="0"/>
              <a:t>Άρθρο 28 ν. 4679/2020 (Κώδικας Σημάτων, που ενσωματώνει την Οδηγία 2015/2436)</a:t>
            </a:r>
          </a:p>
          <a:p>
            <a:r>
              <a:rPr lang="el-GR" dirty="0"/>
              <a:t>👉 Δηλαδή: Μόλις ο κάτοχος του σήματος διαθέσει ένα προϊόν στην αγορά ΕΟΧ, “εξαντλείται” το δικαίωμά του να ελέγχει τις μεταγενέστερες εμπορικές πράξεις (π.χ. μεταπώληση, διανομή) πάνω στο ίδιο φυσικό προϊόν.</a:t>
            </a:r>
          </a:p>
          <a:p>
            <a:r>
              <a:rPr lang="el-GR" dirty="0"/>
              <a:t>🔍 Παράδειγμα ανάλωσης:</a:t>
            </a:r>
          </a:p>
          <a:p>
            <a:r>
              <a:rPr lang="el-GR" dirty="0"/>
              <a:t>Η εταιρεία NIKE διαθέτει γνήσια παπούτσια στην αγορά της Γερμανίας.</a:t>
            </a:r>
          </a:p>
          <a:p>
            <a:r>
              <a:rPr lang="el-GR" dirty="0"/>
              <a:t>Ένας Έλληνας έμπορος αγοράζει αυτά τα παπούτσια και τα εισάγει στην Ελλάδα για μεταπώληση.</a:t>
            </a:r>
          </a:p>
          <a:p>
            <a:r>
              <a:rPr lang="el-GR" dirty="0"/>
              <a:t>➡️ Η NIKE δεν μπορεί να απαγορεύσει την πώλησή τους στην Ελλάδα, γιατί το προϊόν τέθηκε νομίμως σε κυκλοφορία εντός ΕΟΧ — έχει, επομένως, αναλωθεί το δικαίωμα στο σήμα.</a:t>
            </a:r>
          </a:p>
          <a:p>
            <a:pPr marL="0" indent="0">
              <a:buNone/>
            </a:pPr>
            <a:r>
              <a:rPr lang="el-GR" dirty="0"/>
              <a:t>   Εξαίρεση:</a:t>
            </a:r>
          </a:p>
          <a:p>
            <a:r>
              <a:rPr lang="el-GR" dirty="0"/>
              <a:t>Ο κάτοχος μπορεί να αντιταχθεί στη μεταπώληση μόνο αν υπάρχουν εύλογοι λόγοι, όπως:</a:t>
            </a:r>
          </a:p>
          <a:p>
            <a:pPr>
              <a:buFont typeface="Wingdings" panose="05000000000000000000" pitchFamily="2" charset="2"/>
              <a:buChar char="§"/>
            </a:pPr>
            <a:r>
              <a:rPr lang="el-GR" dirty="0"/>
              <a:t>Αλλοίωση, τροποποίηση ή επιδείνωση της κατάστασης του προϊόντος.</a:t>
            </a:r>
          </a:p>
          <a:p>
            <a:pPr>
              <a:buFont typeface="Wingdings" panose="05000000000000000000" pitchFamily="2" charset="2"/>
              <a:buChar char="§"/>
            </a:pPr>
            <a:r>
              <a:rPr lang="el-GR" dirty="0"/>
              <a:t>Μεταβολή στη συσκευασία που βλάπτει τη φήμη του σήματος (π.χ. αφαίρεση ετικετών, νέα συσκευασία κακής ποιότητας).</a:t>
            </a:r>
          </a:p>
          <a:p>
            <a:pPr marL="0" indent="0">
              <a:buNone/>
            </a:pPr>
            <a:endParaRPr lang="el-GR" dirty="0"/>
          </a:p>
          <a:p>
            <a:endParaRPr lang="el-GR" dirty="0"/>
          </a:p>
          <a:p>
            <a:endParaRPr lang="el-GR" dirty="0"/>
          </a:p>
        </p:txBody>
      </p:sp>
    </p:spTree>
    <p:extLst>
      <p:ext uri="{BB962C8B-B14F-4D97-AF65-F5344CB8AC3E}">
        <p14:creationId xmlns:p14="http://schemas.microsoft.com/office/powerpoint/2010/main" val="19266576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1C86D7A-7CCD-7939-E170-597641D93F97}"/>
              </a:ext>
            </a:extLst>
          </p:cNvPr>
          <p:cNvSpPr>
            <a:spLocks noGrp="1"/>
          </p:cNvSpPr>
          <p:nvPr>
            <p:ph idx="1"/>
          </p:nvPr>
        </p:nvSpPr>
        <p:spPr>
          <a:xfrm>
            <a:off x="1" y="124690"/>
            <a:ext cx="8956964" cy="6733309"/>
          </a:xfrm>
        </p:spPr>
        <p:txBody>
          <a:bodyPr>
            <a:normAutofit fontScale="92500" lnSpcReduction="10000"/>
          </a:bodyPr>
          <a:lstStyle/>
          <a:p>
            <a:pPr algn="ctr"/>
            <a:r>
              <a:rPr lang="el-GR" b="1" dirty="0"/>
              <a:t>Παράλληλες εισαγωγές</a:t>
            </a:r>
          </a:p>
          <a:p>
            <a:r>
              <a:rPr lang="el-GR" dirty="0"/>
              <a:t>➤ Έννοια</a:t>
            </a:r>
          </a:p>
          <a:p>
            <a:r>
              <a:rPr lang="el-GR" dirty="0"/>
              <a:t>Οι παράλληλες εισαγωγές είναι το φυσικό αποτέλεσμα της ανάλωσης του δικαιώματος:</a:t>
            </a:r>
          </a:p>
          <a:p>
            <a:r>
              <a:rPr lang="el-GR" dirty="0"/>
              <a:t>Όταν προϊόντα με σήμα τίθενται νόμιμα στην αγορά ενός κράτους του ΕΟΧ, άλλοι έμποροι μπορούν να τα εισάγουν και να τα μεταπωλούν σε άλλο κράτος μέλος χωρίς άδεια του κατόχου του σήματος.</a:t>
            </a:r>
          </a:p>
          <a:p>
            <a:r>
              <a:rPr lang="el-GR" dirty="0"/>
              <a:t>🔍 Παράδειγμα παράλληλης εισαγωγής:</a:t>
            </a:r>
          </a:p>
          <a:p>
            <a:r>
              <a:rPr lang="el-GR" dirty="0"/>
              <a:t>Μια φαρμακευτική εταιρεία </a:t>
            </a:r>
            <a:r>
              <a:rPr lang="el-GR" dirty="0" err="1"/>
              <a:t>πωλεί</a:t>
            </a:r>
            <a:r>
              <a:rPr lang="el-GR" dirty="0"/>
              <a:t> ένα φάρμακο με το σήμα της στη Γαλλία σε χαμηλότερη τιμή. Έλληνας εισαγωγέας αγοράζει νόμιμα το φάρμακο στη Γαλλία και το εισάγει στην Ελλάδα.</a:t>
            </a:r>
          </a:p>
          <a:p>
            <a:r>
              <a:rPr lang="el-GR" dirty="0"/>
              <a:t>➡️ Η φαρμακευτική δεν μπορεί να το απαγορεύσει, επειδή έχει ήδη εξαντλήσει το δικαίωμα επί του σήματος στη γαλλική αγορά (εντός ΕΟΧ).</a:t>
            </a:r>
          </a:p>
          <a:p>
            <a:pPr marL="0" indent="0">
              <a:buNone/>
            </a:pPr>
            <a:r>
              <a:rPr lang="el-GR" dirty="0"/>
              <a:t> Όμως, αν ο εισαγωγέας αλλάξει τη συσκευασία ή την ονομασία του φαρμάκου, ο κάτοχος μπορεί να αντιδράσει, αν αποδειχθεί βλάβη στη φήμη του σήματος.</a:t>
            </a:r>
          </a:p>
          <a:p>
            <a:pPr marL="0" indent="0">
              <a:buNone/>
            </a:pPr>
            <a:r>
              <a:rPr lang="el-GR" dirty="0"/>
              <a:t>⚠️ Παράλληλες εισαγωγές από τρίτες χώρες (εκτός ΕΟΧ):</a:t>
            </a:r>
          </a:p>
          <a:p>
            <a:pPr marL="0" indent="0">
              <a:buNone/>
            </a:pPr>
            <a:r>
              <a:rPr lang="el-GR" dirty="0"/>
              <a:t>❌ Απαγορεύονται, γιατί δεν υπάρχει ανάλωση εκτός ΕΟΧ.</a:t>
            </a:r>
          </a:p>
          <a:p>
            <a:r>
              <a:rPr lang="el-GR" dirty="0"/>
              <a:t>Αν κάποιος αγοράσει αυθεντικά προϊόντα </a:t>
            </a:r>
            <a:r>
              <a:rPr lang="el-GR" dirty="0" err="1"/>
              <a:t>Apple</a:t>
            </a:r>
            <a:r>
              <a:rPr lang="el-GR" dirty="0"/>
              <a:t> από τις ΗΠΑ και τα εισάγει στην Ελλάδα χωρίς άδεια,</a:t>
            </a:r>
          </a:p>
          <a:p>
            <a:r>
              <a:rPr lang="el-GR" dirty="0"/>
              <a:t>η </a:t>
            </a:r>
            <a:r>
              <a:rPr lang="el-GR" dirty="0" err="1"/>
              <a:t>Apple</a:t>
            </a:r>
            <a:r>
              <a:rPr lang="el-GR" dirty="0"/>
              <a:t> μπορεί να απαγορεύσει την πώλησή τους, διότι το προϊόν δεν τέθηκε σε κυκλοφορία εντός ΕΟΧ.</a:t>
            </a:r>
          </a:p>
        </p:txBody>
      </p:sp>
    </p:spTree>
    <p:extLst>
      <p:ext uri="{BB962C8B-B14F-4D97-AF65-F5344CB8AC3E}">
        <p14:creationId xmlns:p14="http://schemas.microsoft.com/office/powerpoint/2010/main" val="392505882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Βα</a:t>
            </a:r>
            <a:r>
              <a:rPr dirty="0" err="1"/>
              <a:t>σικές</a:t>
            </a:r>
            <a:r>
              <a:rPr dirty="0"/>
              <a:t> </a:t>
            </a:r>
            <a:r>
              <a:rPr dirty="0" err="1"/>
              <a:t>Αρχές</a:t>
            </a:r>
            <a:r>
              <a:rPr dirty="0"/>
              <a:t> </a:t>
            </a:r>
            <a:r>
              <a:rPr dirty="0" err="1"/>
              <a:t>Προστ</a:t>
            </a:r>
            <a:r>
              <a:rPr dirty="0"/>
              <a:t>ασίας</a:t>
            </a:r>
          </a:p>
        </p:txBody>
      </p:sp>
      <p:sp>
        <p:nvSpPr>
          <p:cNvPr id="3" name="Content Placeholder 2"/>
          <p:cNvSpPr>
            <a:spLocks noGrp="1"/>
          </p:cNvSpPr>
          <p:nvPr>
            <p:ph idx="1"/>
          </p:nvPr>
        </p:nvSpPr>
        <p:spPr/>
        <p:txBody>
          <a:bodyPr/>
          <a:lstStyle/>
          <a:p>
            <a:pPr>
              <a:buFont typeface="Wingdings" panose="05000000000000000000" pitchFamily="2" charset="2"/>
              <a:buChar char="v"/>
            </a:pPr>
            <a:r>
              <a:rPr dirty="0"/>
              <a:t>Η β</a:t>
            </a:r>
            <a:r>
              <a:rPr dirty="0" err="1"/>
              <a:t>ιομηχ</a:t>
            </a:r>
            <a:r>
              <a:rPr dirty="0"/>
              <a:t>ανική ιδιοκτησία ενισχύει την καινοτομία.</a:t>
            </a:r>
          </a:p>
          <a:p>
            <a:pPr>
              <a:buFont typeface="Wingdings" panose="05000000000000000000" pitchFamily="2" charset="2"/>
              <a:buChar char="v"/>
            </a:pPr>
            <a:r>
              <a:rPr dirty="0"/>
              <a:t>Ο α</a:t>
            </a:r>
            <a:r>
              <a:rPr dirty="0" err="1"/>
              <a:t>θέμιτος</a:t>
            </a:r>
            <a:r>
              <a:rPr dirty="0"/>
              <a:t> α</a:t>
            </a:r>
            <a:r>
              <a:rPr dirty="0" err="1"/>
              <a:t>ντ</a:t>
            </a:r>
            <a:r>
              <a:rPr dirty="0"/>
              <a:t>αγωνισμός αποτρέπει την εκμετάλλευση ξένης προσπάθειας.</a:t>
            </a:r>
          </a:p>
          <a:p>
            <a:pPr>
              <a:buFont typeface="Wingdings" panose="05000000000000000000" pitchFamily="2" charset="2"/>
              <a:buChar char="v"/>
            </a:pPr>
            <a:r>
              <a:rPr dirty="0"/>
              <a:t>Μα</a:t>
            </a:r>
            <a:r>
              <a:rPr dirty="0" err="1"/>
              <a:t>ζί</a:t>
            </a:r>
            <a:r>
              <a:rPr dirty="0"/>
              <a:t> </a:t>
            </a:r>
            <a:r>
              <a:rPr dirty="0" err="1"/>
              <a:t>εξ</a:t>
            </a:r>
            <a:r>
              <a:rPr dirty="0"/>
              <a:t>ασφαλίζουν ισορροπία στην αγορά και προστασία των επιχειρήσεων.</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2" name="Rectangle 11">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3" name="Θέση περιεχομένου 2">
            <a:extLst>
              <a:ext uri="{FF2B5EF4-FFF2-40B4-BE49-F238E27FC236}">
                <a16:creationId xmlns:a16="http://schemas.microsoft.com/office/drawing/2014/main" id="{424307E2-5E6B-0AA4-3015-40023BCAD175}"/>
              </a:ext>
            </a:extLst>
          </p:cNvPr>
          <p:cNvSpPr>
            <a:spLocks noGrp="1"/>
          </p:cNvSpPr>
          <p:nvPr>
            <p:ph idx="1"/>
          </p:nvPr>
        </p:nvSpPr>
        <p:spPr>
          <a:xfrm>
            <a:off x="3556512" y="605896"/>
            <a:ext cx="4810247" cy="5646208"/>
          </a:xfrm>
        </p:spPr>
        <p:txBody>
          <a:bodyPr anchor="ctr">
            <a:normAutofit/>
          </a:bodyPr>
          <a:lstStyle/>
          <a:p>
            <a:r>
              <a:rPr lang="el-GR" dirty="0"/>
              <a:t>ΑΘΕΜΙΤΟΣ ΑΝΤΑΓΩΝΙΣΜΟΣ</a:t>
            </a:r>
          </a:p>
          <a:p>
            <a:r>
              <a:rPr lang="el-GR" dirty="0"/>
              <a:t>Κατά το άρθρο 1 Ν. 146/1914: κάθε πράξη αντίθετη στα χρηστά ήθη που επιδιώκει τη βλάβη ανταγωνιστή είναι απαγορευμένη.</a:t>
            </a:r>
          </a:p>
          <a:p>
            <a:endParaRPr lang="el-GR" dirty="0"/>
          </a:p>
          <a:p>
            <a:pPr marL="0" indent="0">
              <a:buNone/>
            </a:pPr>
            <a:r>
              <a:rPr lang="el-GR" dirty="0"/>
              <a:t>Β. Κατ’ ιδίαν περιπτώσεις: </a:t>
            </a:r>
          </a:p>
          <a:p>
            <a:r>
              <a:rPr lang="el-GR" dirty="0"/>
              <a:t>     (α) Κατά όλων των Ανταγωνιστών → περιπτώσεις: α. Διαφήμιση β. Αναγγελία εκποίησης από πτώχευση ή λόγω διάλυσης καταστήματος</a:t>
            </a:r>
          </a:p>
          <a:p>
            <a:r>
              <a:rPr lang="el-GR" dirty="0"/>
              <a:t>     (β) Κατά συγκεκριμένου ανταγωνιστή → περιπτώσεις: α. Δυσφήμιση β. Χρήση ξένου ονόματος γ. Προστασία εμπορικού και βιομηχανικού απορρήτου</a:t>
            </a:r>
          </a:p>
          <a:p>
            <a:endParaRPr lang="el-GR" dirty="0"/>
          </a:p>
        </p:txBody>
      </p:sp>
    </p:spTree>
    <p:extLst>
      <p:ext uri="{BB962C8B-B14F-4D97-AF65-F5344CB8AC3E}">
        <p14:creationId xmlns:p14="http://schemas.microsoft.com/office/powerpoint/2010/main" val="341888129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E4AD277B-943A-716F-BCD3-C467D11E3883}"/>
              </a:ext>
            </a:extLst>
          </p:cNvPr>
          <p:cNvPicPr>
            <a:picLocks noGrp="1" noChangeAspect="1"/>
          </p:cNvPicPr>
          <p:nvPr>
            <p:ph idx="1"/>
          </p:nvPr>
        </p:nvPicPr>
        <p:blipFill>
          <a:blip r:embed="rId2"/>
          <a:stretch>
            <a:fillRect/>
          </a:stretch>
        </p:blipFill>
        <p:spPr>
          <a:xfrm>
            <a:off x="733330" y="199176"/>
            <a:ext cx="8175279" cy="6482281"/>
          </a:xfrm>
          <a:prstGeom prst="rect">
            <a:avLst/>
          </a:prstGeom>
        </p:spPr>
      </p:pic>
      <p:pic>
        <p:nvPicPr>
          <p:cNvPr id="6" name="Picture 5" descr="Cartoon bee with pencil">
            <a:extLst>
              <a:ext uri="{FF2B5EF4-FFF2-40B4-BE49-F238E27FC236}">
                <a16:creationId xmlns:a16="http://schemas.microsoft.com/office/drawing/2014/main" id="{A01710F7-5344-A647-98C9-EDC6D1936FDD}"/>
              </a:ext>
            </a:extLst>
          </p:cNvPr>
          <p:cNvPicPr>
            <a:picLocks noChangeAspect="1"/>
          </p:cNvPicPr>
          <p:nvPr/>
        </p:nvPicPr>
        <p:blipFill>
          <a:blip r:embed="rId3"/>
          <a:stretch>
            <a:fillRect/>
          </a:stretch>
        </p:blipFill>
        <p:spPr>
          <a:xfrm>
            <a:off x="1376836" y="-49702"/>
            <a:ext cx="841263" cy="902991"/>
          </a:xfrm>
          <a:prstGeom prst="rect">
            <a:avLst/>
          </a:prstGeom>
        </p:spPr>
      </p:pic>
    </p:spTree>
    <p:extLst>
      <p:ext uri="{BB962C8B-B14F-4D97-AF65-F5344CB8AC3E}">
        <p14:creationId xmlns:p14="http://schemas.microsoft.com/office/powerpoint/2010/main" val="23001429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4013AD33-2043-C002-213A-09AC46903A9A}"/>
              </a:ext>
            </a:extLst>
          </p:cNvPr>
          <p:cNvSpPr>
            <a:spLocks noGrp="1"/>
          </p:cNvSpPr>
          <p:nvPr>
            <p:ph idx="1"/>
          </p:nvPr>
        </p:nvSpPr>
        <p:spPr>
          <a:xfrm>
            <a:off x="114301" y="176645"/>
            <a:ext cx="8884226" cy="6681355"/>
          </a:xfrm>
        </p:spPr>
        <p:txBody>
          <a:bodyPr>
            <a:normAutofit/>
          </a:bodyPr>
          <a:lstStyle/>
          <a:p>
            <a:pPr algn="just"/>
            <a:r>
              <a:rPr lang="el-GR" dirty="0"/>
              <a:t>Ο νόμος 146/14 για τον αθέμιτο ανταγωνισμό είναι περισσότερο νόμος ιδιωτικού δικαίου, που αφορά κατά κύριο λόγο τα ιδιωτικά δικαιώματα που θίγονται από τις αθέμιτες (άδικες) δραστηριότητες των εμπορικών επιχειρήσεων, που γίνονται στα πλαίσια του εμπορικού ανταγωνισμού.</a:t>
            </a:r>
          </a:p>
          <a:p>
            <a:pPr algn="just"/>
            <a:r>
              <a:rPr lang="el-GR" b="1" dirty="0"/>
              <a:t>Σύμφωνα με τη γενική ρήτρα (Άρθ.1 ν.146/1914) απαγορεύεται στις εμπορικές, βιομηχανικές, γεωργικές συναλλαγές κάθε πράξη που γίνεται με σκοπό τον ανταγωνισμό, η οποία αντιβαίνει στα χρηστά ήθη.</a:t>
            </a:r>
          </a:p>
          <a:p>
            <a:pPr algn="just"/>
            <a:r>
              <a:rPr lang="el-GR" dirty="0"/>
              <a:t>α)Το πότε μια πράξη αντιβαίνει στα χρηστά ήθη θα κριθεί αντικειμενικά, σύμφωνα με </a:t>
            </a:r>
            <a:r>
              <a:rPr lang="el-GR" b="1" dirty="0"/>
              <a:t>τις κοινωνικές αντιλήψεις που επικρατούν το χρόνο της κρίσης στον τόπο όπου γίνεται η πράξη και στον κύκλο των προσώπων, όπου τελείται αυτή.  </a:t>
            </a:r>
            <a:endParaRPr lang="en-US" b="1" dirty="0"/>
          </a:p>
          <a:p>
            <a:pPr algn="just"/>
            <a:r>
              <a:rPr lang="el-GR" dirty="0"/>
              <a:t>Έτσι π.χ. διαδόσεις για την ηθική υπόσταση του ανταγωνιστή μπορούν να αποτελέσουν αθέμιτο ανταγωνισμό σε μια μικρή κοινωνία.  </a:t>
            </a:r>
          </a:p>
          <a:p>
            <a:pPr algn="just"/>
            <a:r>
              <a:rPr lang="el-GR" dirty="0"/>
              <a:t>α i) Η παράβαση των ηθικά ουδέτερων κανόνων, τότε μόνο είναι ανήθικη, όταν εξαιτίας της παράβασής τους ο ανταγωνιστής αποκτά ένα </a:t>
            </a:r>
            <a:r>
              <a:rPr lang="el-GR" b="1" dirty="0"/>
              <a:t>ανταγωνιστικό προβάδισμα </a:t>
            </a:r>
            <a:r>
              <a:rPr lang="el-GR" dirty="0"/>
              <a:t>στη σχετική αγορά.</a:t>
            </a:r>
          </a:p>
          <a:p>
            <a:pPr algn="just"/>
            <a:r>
              <a:rPr lang="el-GR" dirty="0" err="1"/>
              <a:t>αii</a:t>
            </a:r>
            <a:r>
              <a:rPr lang="el-GR" dirty="0"/>
              <a:t>) Ακόμα απαιτείται η πράξη να γίνεται </a:t>
            </a:r>
            <a:r>
              <a:rPr lang="el-GR" b="1" dirty="0"/>
              <a:t>στα πλαίσια των συναλλαγών. </a:t>
            </a:r>
          </a:p>
          <a:p>
            <a:endParaRPr lang="el-GR" dirty="0"/>
          </a:p>
        </p:txBody>
      </p:sp>
    </p:spTree>
    <p:extLst>
      <p:ext uri="{BB962C8B-B14F-4D97-AF65-F5344CB8AC3E}">
        <p14:creationId xmlns:p14="http://schemas.microsoft.com/office/powerpoint/2010/main" val="273946713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D4363C7A-F533-4F1B-CCF7-DE557D0ECB03}"/>
              </a:ext>
            </a:extLst>
          </p:cNvPr>
          <p:cNvSpPr>
            <a:spLocks noGrp="1"/>
          </p:cNvSpPr>
          <p:nvPr>
            <p:ph idx="1"/>
          </p:nvPr>
        </p:nvSpPr>
        <p:spPr>
          <a:xfrm>
            <a:off x="457200" y="529936"/>
            <a:ext cx="8229600" cy="5953991"/>
          </a:xfrm>
        </p:spPr>
        <p:txBody>
          <a:bodyPr>
            <a:normAutofit/>
          </a:bodyPr>
          <a:lstStyle/>
          <a:p>
            <a:pPr marL="0" indent="0">
              <a:buNone/>
            </a:pPr>
            <a:r>
              <a:rPr lang="el-GR" dirty="0"/>
              <a:t>Ενδεικτικές περιπτώσεις που έχουν κρίνει τα δικαστήρια:</a:t>
            </a:r>
          </a:p>
          <a:p>
            <a:r>
              <a:rPr lang="el-GR" dirty="0"/>
              <a:t>α) Η πώληση εμπορευμάτων για τα οποία υπάρχει δίκτυο αποκλειστικής διανομής από μη εξουσιοδοτημένο αντιπρόσωπο.</a:t>
            </a:r>
          </a:p>
          <a:p>
            <a:r>
              <a:rPr lang="el-GR" dirty="0"/>
              <a:t>β) Η άσκηση από τον εργαζόμενο, για δικό του λογαριασμό, και εν αγνοία του εργοδότη, εμπορικών εργασιών όμοιων με τις εργασίες της επιχείρησης όπου εργάζεται.</a:t>
            </a:r>
          </a:p>
          <a:p>
            <a:r>
              <a:rPr lang="el-GR" dirty="0"/>
              <a:t>γ) Η λειτουργία της επιχείρησης χωρίς άδεια κρίθηκε ότι αποτελεί πράξη αθέμιτου ανταγωνισμού έναντι αυτής που ασκεί ομοειδή επιχείρηση με άδεια. </a:t>
            </a:r>
          </a:p>
          <a:p>
            <a:r>
              <a:rPr lang="el-GR" dirty="0"/>
              <a:t>δ)  Δώρα και πρόσθετες παροχές, είναι αθέμιτη η παροχή τους αν είναι δυσανάλογα μεγάλης αξίας σε σχέση με το κύριο προϊόν, ώστε να επηρεάζεται η βούληση του καταναλωτή για το λόγο αυτό.</a:t>
            </a:r>
          </a:p>
          <a:p>
            <a:endParaRPr lang="el-GR" dirty="0"/>
          </a:p>
        </p:txBody>
      </p:sp>
    </p:spTree>
    <p:extLst>
      <p:ext uri="{BB962C8B-B14F-4D97-AF65-F5344CB8AC3E}">
        <p14:creationId xmlns:p14="http://schemas.microsoft.com/office/powerpoint/2010/main" val="231613732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87216254-CCFC-653C-6335-37CA62E8206B}"/>
              </a:ext>
            </a:extLst>
          </p:cNvPr>
          <p:cNvSpPr>
            <a:spLocks noGrp="1"/>
          </p:cNvSpPr>
          <p:nvPr>
            <p:ph idx="1"/>
          </p:nvPr>
        </p:nvSpPr>
        <p:spPr>
          <a:xfrm>
            <a:off x="457200" y="114300"/>
            <a:ext cx="8229600" cy="6277447"/>
          </a:xfrm>
        </p:spPr>
        <p:txBody>
          <a:bodyPr>
            <a:normAutofit lnSpcReduction="10000"/>
          </a:bodyPr>
          <a:lstStyle/>
          <a:p>
            <a:r>
              <a:rPr lang="el-GR" dirty="0"/>
              <a:t>I. ΚΑΤΑ ΟΛΩΝ ΤΩΝ ΑΝΤΑΓΩΝΙΣΤΩΝ</a:t>
            </a:r>
          </a:p>
          <a:p>
            <a:pPr algn="just"/>
            <a:r>
              <a:rPr lang="el-GR" dirty="0"/>
              <a:t>α. Διαφήμιση</a:t>
            </a:r>
          </a:p>
          <a:p>
            <a:pPr algn="just"/>
            <a:r>
              <a:rPr lang="el-GR" dirty="0"/>
              <a:t>Η έννοια της διαφήμισης είναι ότι συμβάλει στην προώθηση των προϊόντων, πληροφορεί τον καταναλωτή για τις ιδιότητες των προϊόντων. Είναι όμως δυνατόν να προκαλέσει και τεχνητή ζήτηση.</a:t>
            </a:r>
          </a:p>
          <a:p>
            <a:pPr algn="just"/>
            <a:r>
              <a:rPr lang="el-GR" dirty="0" err="1"/>
              <a:t>αα</a:t>
            </a:r>
            <a:r>
              <a:rPr lang="el-GR" dirty="0"/>
              <a:t>. Ψευδής διαφήμιση</a:t>
            </a:r>
          </a:p>
          <a:p>
            <a:pPr algn="just"/>
            <a:r>
              <a:rPr lang="el-GR" dirty="0"/>
              <a:t>Απαγορεύεται στις διαφημίσεις, να δηλώνονται υπαίτια ανακρίβειες που είναι ικανές να δημιουργήσουν την εντύπωση ιδιαίτερα ευνοϊκής προσφοράς. Ως διαφήμιση ο νόμος εννοεί κάθε ανακοίνωση που γίνεται δημόσια και απευθύνεται σε ευρύ κύκλο προσώπων με οποιοδήποτε μέσο οπτικό, ηχητικό κ.λπ.</a:t>
            </a:r>
          </a:p>
          <a:p>
            <a:pPr algn="just"/>
            <a:r>
              <a:rPr lang="el-GR" dirty="0"/>
              <a:t>Προϋπόθεση για να έχουμε ψευδή διαφήμιση είναι η ικανότητα της διαφήμισης να παράγει την εντύπωση ιδιαίτερα ευνοϊκής προσφοράς σε σχέση μ’ αυτήν των άλλων ανταγωνιστών. Η ψευδής διαφήμιση μπορεί να αναφέρεται κυρίως στην ποιότητα των προϊόντων (λ.χ. παρθένο μαλλί, ενώ δεν είναι), στην προέλευση, στον τρόπο κατασκευής, στην πηγή προμήθειας, στην τιμολόγηση, στο ποσό των προς διάθεση υπολοίπων εμπορευμάτων (λ.χ. να αναγράφει τελευταία τεμάχια, ενώ δεν είναι), στην κατοχή ανύπαρκτων βραβείων και διακρίσεων ( σε διεθνείς εκθέσεις κ.λπ.) στην ανακριβή-ψευδή αιτία της πώλησης (λ.χ. λόγω κατεδάφισης) </a:t>
            </a:r>
            <a:r>
              <a:rPr lang="el-GR" dirty="0" err="1"/>
              <a:t>κ.τ.τ</a:t>
            </a:r>
            <a:r>
              <a:rPr lang="el-GR" dirty="0"/>
              <a:t>. </a:t>
            </a:r>
          </a:p>
        </p:txBody>
      </p:sp>
    </p:spTree>
    <p:extLst>
      <p:ext uri="{BB962C8B-B14F-4D97-AF65-F5344CB8AC3E}">
        <p14:creationId xmlns:p14="http://schemas.microsoft.com/office/powerpoint/2010/main" val="8311305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err="1"/>
              <a:t>Σχέση</a:t>
            </a:r>
            <a:r>
              <a:rPr dirty="0"/>
              <a:t> </a:t>
            </a:r>
            <a:r>
              <a:rPr dirty="0" err="1"/>
              <a:t>με</a:t>
            </a:r>
            <a:r>
              <a:rPr dirty="0"/>
              <a:t> </a:t>
            </a:r>
            <a:r>
              <a:rPr dirty="0" err="1"/>
              <a:t>το</a:t>
            </a:r>
            <a:r>
              <a:rPr dirty="0"/>
              <a:t> </a:t>
            </a:r>
            <a:r>
              <a:rPr dirty="0" err="1"/>
              <a:t>Δίκ</a:t>
            </a:r>
            <a:r>
              <a:rPr dirty="0"/>
              <a:t>αιο Ανταγωνισμού</a:t>
            </a:r>
          </a:p>
        </p:txBody>
      </p:sp>
      <p:sp>
        <p:nvSpPr>
          <p:cNvPr id="3" name="Content Placeholder 2"/>
          <p:cNvSpPr>
            <a:spLocks noGrp="1"/>
          </p:cNvSpPr>
          <p:nvPr>
            <p:ph idx="1"/>
          </p:nvPr>
        </p:nvSpPr>
        <p:spPr/>
        <p:txBody>
          <a:bodyPr/>
          <a:lstStyle/>
          <a:p>
            <a:r>
              <a:t>Η βιομηχανική ιδιοκτησία προστατεύει την καινοτομία και τον θεμιτό ανταγωνισμό.</a:t>
            </a:r>
          </a:p>
          <a:p>
            <a:r>
              <a:t>Το δίκαιο αθέμιτου ανταγωνισμού λειτουργεί συμπληρωματικά, αποτρέποντας καταχρηστικές πρακτικές.</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1" name="Rectangle 20">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4" name="Θέση περιεχομένου 2">
            <a:extLst>
              <a:ext uri="{FF2B5EF4-FFF2-40B4-BE49-F238E27FC236}">
                <a16:creationId xmlns:a16="http://schemas.microsoft.com/office/drawing/2014/main" id="{EA2DBA37-B8E1-C377-3A76-E986A86368C2}"/>
              </a:ext>
            </a:extLst>
          </p:cNvPr>
          <p:cNvSpPr>
            <a:spLocks noGrp="1"/>
          </p:cNvSpPr>
          <p:nvPr>
            <p:ph idx="1"/>
          </p:nvPr>
        </p:nvSpPr>
        <p:spPr>
          <a:xfrm>
            <a:off x="3038105" y="0"/>
            <a:ext cx="6105895" cy="6781045"/>
          </a:xfrm>
        </p:spPr>
        <p:txBody>
          <a:bodyPr anchor="ctr">
            <a:normAutofit/>
          </a:bodyPr>
          <a:lstStyle/>
          <a:p>
            <a:pPr algn="just"/>
            <a:r>
              <a:rPr lang="el-GR" sz="1600" dirty="0"/>
              <a:t>Παραπλανητική διαφήμιση</a:t>
            </a:r>
          </a:p>
          <a:p>
            <a:pPr algn="just"/>
            <a:r>
              <a:rPr lang="el-GR" sz="1600" dirty="0"/>
              <a:t>i. Έννοια-Προκαλεί πλάνη</a:t>
            </a:r>
          </a:p>
          <a:p>
            <a:pPr algn="just"/>
            <a:r>
              <a:rPr lang="el-GR" sz="1600" dirty="0"/>
              <a:t> Σύμφωνα με το ν. 2251/94, απαγορεύεται στις εμπορικές, βιομηχανικές, βιοτεχνικές ή επαγγελματικές δραστηριότητες που στοχεύουν στην προώθηση προϊόντων και υπηρεσιών, ακινήτων, δικαιωμάτων και υποχρεώσεων, η πρόκληση πλάνης στα πρόσωπα στα οποία απευθύνεται, που ενδέχεται να επηρεάσει την οικονομική τους συμπεριφορά ή να βλάψει έναν ανταγωνιστή. </a:t>
            </a:r>
          </a:p>
          <a:p>
            <a:pPr algn="just"/>
            <a:r>
              <a:rPr lang="el-GR" sz="1600" dirty="0"/>
              <a:t>Η παραπλάνηση στην οποία αναφέρεται η απαγόρευση αφορά στα χαρακτηριστικά γνωρίσματα των αγαθών ή υπηρεσιών (διαθεσιμότητα, φύση, εκτέλεση, σύνθεση, μέθοδος, ημερομηνία κατασκευής ή παροχής, </a:t>
            </a:r>
            <a:r>
              <a:rPr lang="el-GR" sz="1600" dirty="0" err="1"/>
              <a:t>καταλληλότητα</a:t>
            </a:r>
            <a:r>
              <a:rPr lang="el-GR" sz="1600" dirty="0"/>
              <a:t>, χρήση, ποσότητα, προδιαγραφές, προέλευση, επιστημονικά ή τεχνολογικά δεδομένα, αποτελέσματα από τη χρήση) την τιμή, τον τρόπο διαμόρφωσής της και τους όρους με τους οποίους αυτά παρέχονται καθώς και την ιδιότητα. </a:t>
            </a:r>
          </a:p>
          <a:p>
            <a:pPr algn="just"/>
            <a:r>
              <a:rPr lang="el-GR" sz="1600" dirty="0"/>
              <a:t>Παραπλανητική είναι η διαφήμιση όταν η πειστικότητα της βασίζεται στη μαρτυρία προσώπων στα οποία αποδίδεται επιστημονική ιδιότητα, ειδικότητα, αυθεντία, η οποία όμως είναι ανύπαρκτη.</a:t>
            </a:r>
          </a:p>
          <a:p>
            <a:pPr algn="just"/>
            <a:r>
              <a:rPr lang="el-GR" sz="1600" dirty="0" err="1"/>
              <a:t>iν</a:t>
            </a:r>
            <a:r>
              <a:rPr lang="el-GR" sz="1600" dirty="0"/>
              <a:t>. Κυρώσεις</a:t>
            </a:r>
          </a:p>
          <a:p>
            <a:pPr algn="just"/>
            <a:r>
              <a:rPr lang="el-GR" sz="1600" dirty="0"/>
              <a:t>Οποιοσδήποτε έχει έννομο συμφέρον μπορεί να ζητήσει από το κατά τόπο αρμόδιο Πολυμελές Πρωτοδικείο την παύση της παραπλανητικής διαφήμισης και την  παράλειψή της στο μέλλον. Επίσης, έχει δικαίωμα αποζημίωσης.</a:t>
            </a:r>
          </a:p>
        </p:txBody>
      </p:sp>
    </p:spTree>
    <p:extLst>
      <p:ext uri="{BB962C8B-B14F-4D97-AF65-F5344CB8AC3E}">
        <p14:creationId xmlns:p14="http://schemas.microsoft.com/office/powerpoint/2010/main" val="6579361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CECF0FC6-D57B-48B6-9036-F4FFD91A4B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3" name="Θέση περιεχομένου 2">
            <a:extLst>
              <a:ext uri="{FF2B5EF4-FFF2-40B4-BE49-F238E27FC236}">
                <a16:creationId xmlns:a16="http://schemas.microsoft.com/office/drawing/2014/main" id="{6877AD69-1303-C003-574B-CC279C0933D5}"/>
              </a:ext>
            </a:extLst>
          </p:cNvPr>
          <p:cNvSpPr>
            <a:spLocks noGrp="1"/>
          </p:cNvSpPr>
          <p:nvPr>
            <p:ph idx="1"/>
          </p:nvPr>
        </p:nvSpPr>
        <p:spPr>
          <a:xfrm>
            <a:off x="153909" y="697117"/>
            <a:ext cx="5652530" cy="5622201"/>
          </a:xfrm>
        </p:spPr>
        <p:txBody>
          <a:bodyPr>
            <a:normAutofit/>
          </a:bodyPr>
          <a:lstStyle/>
          <a:p>
            <a:r>
              <a:rPr lang="el-GR" sz="1800" dirty="0"/>
              <a:t> </a:t>
            </a:r>
            <a:r>
              <a:rPr lang="el-GR" sz="1800" dirty="0" err="1"/>
              <a:t>γ.γ</a:t>
            </a:r>
            <a:r>
              <a:rPr lang="el-GR" sz="1800" dirty="0"/>
              <a:t> Συγκριτική διαφήμιση (Ν.2251/94)</a:t>
            </a:r>
          </a:p>
          <a:p>
            <a:pPr marL="0" indent="0">
              <a:buNone/>
            </a:pPr>
            <a:r>
              <a:rPr lang="el-GR" sz="1800" dirty="0"/>
              <a:t> « Συγκριτική»  είναι η διαφήμιση, σύμφωνα με το </a:t>
            </a:r>
            <a:r>
              <a:rPr lang="el-GR" sz="1800" dirty="0" err="1"/>
              <a:t>αρθ</a:t>
            </a:r>
            <a:r>
              <a:rPr lang="el-GR" sz="1800" dirty="0"/>
              <a:t>. 8 παρ.2 του ν. 2251/94, που προσδιορίζει άμεσα ή έμμεσα ή υπονοεί την ταυτότητα συγκεκριμένου ανταγωνιστή  ή των αγαθών ή υπηρεσιών που εκείνος προσφέρει. Απαγορεύεται όταν αυτή είναι παραπλανητική ή δυσφημιστική. Επιτρέπεται στις περιπτώσεις κατά τις οποίες συγκρίνει με αντικειμενικό τρόπο τα ουσιώδη, συναφή, επαληθεύσιμα και επιλέγει με αμεροληψία  χαρακτηριστικά ανταγωνιστικών αγαθών ή υπηρεσιών και δεν είναι παραπλανητική. </a:t>
            </a:r>
          </a:p>
          <a:p>
            <a:r>
              <a:rPr lang="el-GR" sz="1800" dirty="0" err="1"/>
              <a:t>δ.δ</a:t>
            </a:r>
            <a:r>
              <a:rPr lang="el-GR" sz="1800" dirty="0"/>
              <a:t> Διαφήμιση φαρμακευτικών προϊόντων (Ν.96/73)</a:t>
            </a:r>
          </a:p>
          <a:p>
            <a:pPr marL="0" indent="0">
              <a:buNone/>
            </a:pPr>
            <a:r>
              <a:rPr lang="el-GR" sz="1800" dirty="0"/>
              <a:t>Ειδικά για τα φαρμακευτικά προϊόντα, η διαφήμιση ρυθμίζεται με ειδική νομοθεσία που προβλέπει, μεταξύ άλλων, την πλήρη απαγόρευση της διαφήμισης φαρμάκων, που δεν έχουν άδειας κυκλοφορίας ή πωλούνται μόνο με ιατρική συνταγή.</a:t>
            </a:r>
          </a:p>
        </p:txBody>
      </p:sp>
      <p:sp>
        <p:nvSpPr>
          <p:cNvPr id="15" name="Rectangle 14">
            <a:extLst>
              <a:ext uri="{FF2B5EF4-FFF2-40B4-BE49-F238E27FC236}">
                <a16:creationId xmlns:a16="http://schemas.microsoft.com/office/drawing/2014/main" id="{717A211C-5863-4303-AC3D-AEBFDF6D6A4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1081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6" name="Rectangle 15">
            <a:extLst>
              <a:ext uri="{FF2B5EF4-FFF2-40B4-BE49-F238E27FC236}">
                <a16:creationId xmlns:a16="http://schemas.microsoft.com/office/drawing/2014/main" id="{087519CD-2FFF-42E3-BB0C-FEAA828BA5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9617"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Tree>
    <p:extLst>
      <p:ext uri="{BB962C8B-B14F-4D97-AF65-F5344CB8AC3E}">
        <p14:creationId xmlns:p14="http://schemas.microsoft.com/office/powerpoint/2010/main" val="43036108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FB5993E2-C02B-4335-ABA5-D8EC465551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C0B801A2-5622-4BE8-9AD2-C337A2CD0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3" name="Rectangle 12">
            <a:extLst>
              <a:ext uri="{FF2B5EF4-FFF2-40B4-BE49-F238E27FC236}">
                <a16:creationId xmlns:a16="http://schemas.microsoft.com/office/drawing/2014/main" id="{B7AF614F-5BC3-4086-99F5-B87C5847A07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graphicFrame>
        <p:nvGraphicFramePr>
          <p:cNvPr id="5" name="Θέση περιεχομένου 2">
            <a:extLst>
              <a:ext uri="{FF2B5EF4-FFF2-40B4-BE49-F238E27FC236}">
                <a16:creationId xmlns:a16="http://schemas.microsoft.com/office/drawing/2014/main" id="{9C46C564-D542-068C-565D-A07D098610DD}"/>
              </a:ext>
            </a:extLst>
          </p:cNvPr>
          <p:cNvGraphicFramePr>
            <a:graphicFrameLocks noGrp="1"/>
          </p:cNvGraphicFramePr>
          <p:nvPr>
            <p:ph idx="1"/>
            <p:extLst>
              <p:ext uri="{D42A27DB-BD31-4B8C-83A1-F6EECF244321}">
                <p14:modId xmlns:p14="http://schemas.microsoft.com/office/powerpoint/2010/main" val="2180533148"/>
              </p:ext>
            </p:extLst>
          </p:nvPr>
        </p:nvGraphicFramePr>
        <p:xfrm>
          <a:off x="3556397" y="639763"/>
          <a:ext cx="5098256" cy="56499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6111181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3B7DBE54-46CE-4FD9-D784-5218E1926585}"/>
              </a:ext>
            </a:extLst>
          </p:cNvPr>
          <p:cNvSpPr>
            <a:spLocks noGrp="1"/>
          </p:cNvSpPr>
          <p:nvPr>
            <p:ph idx="1"/>
          </p:nvPr>
        </p:nvSpPr>
        <p:spPr>
          <a:xfrm>
            <a:off x="139849" y="365760"/>
            <a:ext cx="8810513" cy="6798832"/>
          </a:xfrm>
        </p:spPr>
        <p:txBody>
          <a:bodyPr>
            <a:normAutofit/>
          </a:bodyPr>
          <a:lstStyle/>
          <a:p>
            <a:pPr marL="0" indent="0">
              <a:buNone/>
            </a:pPr>
            <a:r>
              <a:rPr lang="el-GR" dirty="0"/>
              <a:t>Α. Δυσφήμιση</a:t>
            </a:r>
          </a:p>
          <a:p>
            <a:pPr marL="0" indent="0" algn="just">
              <a:buNone/>
            </a:pPr>
            <a:r>
              <a:rPr lang="el-GR" dirty="0"/>
              <a:t>Η δυσφήμιση ( απλή ή συκοφαντική), αποτελεί περίπτωση αθέμιτου ανταγωνισμού </a:t>
            </a:r>
            <a:r>
              <a:rPr lang="el-GR" b="1" dirty="0"/>
              <a:t>κατά συγκεκριμένου ανταγωνιστή</a:t>
            </a:r>
            <a:r>
              <a:rPr lang="el-GR" dirty="0"/>
              <a:t>. Η δυσφήμιση είναι πράξη που τιμωρείται από τον Ποινικό Κώδικα και επιπλέον υπό προϋποθέσεις γεννάει και αξίωση προς αποζημίωση του δυσφημισθέντα. Η έννοια της δυσφήμισης είναι ότι περιλαμβάνει: Ψευδείς δημόσιες διαδόσεις και ισχυρισμούς που μπορούν να βλάψουν στο πλαίσιο της αγοράς εφόσον αφορούν εργασίες ή εμπορεύματα ανταγωνιστή.  Οι προϋποθέσεις είναι: </a:t>
            </a:r>
          </a:p>
          <a:p>
            <a:pPr marL="0" indent="0" algn="just">
              <a:buNone/>
            </a:pPr>
            <a:r>
              <a:rPr lang="el-GR" dirty="0"/>
              <a:t>Α) οι διαδόσεις ή ισχυρισμοί ορισμένων περιστατικών,  να γίνονται δημόσια ή εμπιστευτικά με σκοπό τον ανταγωνισμό,</a:t>
            </a:r>
          </a:p>
          <a:p>
            <a:pPr marL="0" indent="0" algn="just">
              <a:buNone/>
            </a:pPr>
            <a:r>
              <a:rPr lang="el-GR" dirty="0"/>
              <a:t>Β) οι διαδόσεις ή οι ισχυρισμοί να είναι σε θέση να βλάψουν στα πλαίσια της αγοράς, όπου συναλλάσσεται η επιχείρηση, τις εργασίες της ή την εμπορική της πίστη,</a:t>
            </a:r>
          </a:p>
          <a:p>
            <a:pPr marL="0" indent="0" algn="just">
              <a:buNone/>
            </a:pPr>
            <a:r>
              <a:rPr lang="el-GR" dirty="0"/>
              <a:t>Γ) να αναφέρονται οι ισχυρισμοί και οι διαδόσεις είτε στις εργασίες του ανταγωνιστή είτε στα εμπορεύματα ή υπηρεσίες του είτε στον ιδιοκτήτη της επιχείρησης.</a:t>
            </a:r>
          </a:p>
          <a:p>
            <a:endParaRPr lang="el-GR" dirty="0"/>
          </a:p>
        </p:txBody>
      </p:sp>
      <p:pic>
        <p:nvPicPr>
          <p:cNvPr id="4" name="Picture 3" descr="Thinking Panda">
            <a:extLst>
              <a:ext uri="{FF2B5EF4-FFF2-40B4-BE49-F238E27FC236}">
                <a16:creationId xmlns:a16="http://schemas.microsoft.com/office/drawing/2014/main" id="{60DD6AEE-4DB3-0B92-4AD9-942D3C99A9FC}"/>
              </a:ext>
            </a:extLst>
          </p:cNvPr>
          <p:cNvPicPr>
            <a:picLocks noChangeAspect="1"/>
          </p:cNvPicPr>
          <p:nvPr/>
        </p:nvPicPr>
        <p:blipFill>
          <a:blip r:embed="rId2"/>
          <a:stretch>
            <a:fillRect/>
          </a:stretch>
        </p:blipFill>
        <p:spPr>
          <a:xfrm>
            <a:off x="1532299" y="5214796"/>
            <a:ext cx="1507402" cy="1507402"/>
          </a:xfrm>
          <a:prstGeom prst="rect">
            <a:avLst/>
          </a:prstGeom>
        </p:spPr>
      </p:pic>
    </p:spTree>
    <p:extLst>
      <p:ext uri="{BB962C8B-B14F-4D97-AF65-F5344CB8AC3E}">
        <p14:creationId xmlns:p14="http://schemas.microsoft.com/office/powerpoint/2010/main" val="380148328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16">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21" name="Rectangle 20">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3" name="Θέση περιεχομένου 2">
            <a:extLst>
              <a:ext uri="{FF2B5EF4-FFF2-40B4-BE49-F238E27FC236}">
                <a16:creationId xmlns:a16="http://schemas.microsoft.com/office/drawing/2014/main" id="{150E8986-F42F-9C87-DB43-5F11568D2E29}"/>
              </a:ext>
            </a:extLst>
          </p:cNvPr>
          <p:cNvSpPr>
            <a:spLocks noGrp="1"/>
          </p:cNvSpPr>
          <p:nvPr>
            <p:ph idx="1"/>
          </p:nvPr>
        </p:nvSpPr>
        <p:spPr>
          <a:xfrm>
            <a:off x="3186820" y="190123"/>
            <a:ext cx="5857592" cy="6667877"/>
          </a:xfrm>
        </p:spPr>
        <p:txBody>
          <a:bodyPr anchor="ctr">
            <a:normAutofit fontScale="92500"/>
          </a:bodyPr>
          <a:lstStyle/>
          <a:p>
            <a:pPr algn="just"/>
            <a:r>
              <a:rPr lang="el-GR" sz="1400" dirty="0"/>
              <a:t>ε. Χρήση ξένου ονόματος, εμπορικής επωνυμίας, διακριτικού γνωρίσματος κ.λπ. κατά συγκεκριμένου ανταγωνιστή</a:t>
            </a:r>
          </a:p>
          <a:p>
            <a:pPr marL="0" indent="0" algn="just">
              <a:buNone/>
            </a:pPr>
            <a:r>
              <a:rPr lang="el-GR" sz="1400" dirty="0"/>
              <a:t> Απαγορεύεται στις συναλλαγές η χρήση ξένου ονόματος, εμπορικής επωνυμίας, ιδιαίτερου διακριτικού γνωρίσματος καταστήματος ή βιομηχανικής επιχείρησης ή κάποιου έντυπου κατά τρόπο που είναι δυνατόν να επιφέρει σύγχυση με το όνομα, την εμπορική επωνυμία ή το ιδιαίτερο διακριτικό γνώρισμα εκείνων που νομιμοποιούνται στη χρήση τους. Η ως άνω διάταξη του ν. 146/14 στοχεύει όχι μόνο στην προστασία των ανταγωνιστών επιχειρηματιών, αλλά κυρίως του καταναλωτικού κοινού από τη δυνατότητα σύγχυσης, δηλαδή παραπλάνησης σχετικά με την προέλευση των προϊόντων.   </a:t>
            </a:r>
          </a:p>
          <a:p>
            <a:pPr algn="just"/>
            <a:r>
              <a:rPr lang="el-GR" sz="1400" dirty="0" err="1"/>
              <a:t>στ</a:t>
            </a:r>
            <a:r>
              <a:rPr lang="el-GR" sz="1400" dirty="0"/>
              <a:t>. Προστασία εμπορικών και βιομηχανικών απορρήτων</a:t>
            </a:r>
          </a:p>
          <a:p>
            <a:pPr marL="0" indent="0" algn="just">
              <a:buNone/>
            </a:pPr>
            <a:r>
              <a:rPr lang="el-GR" sz="1400" dirty="0"/>
              <a:t> Τα εμπορικά και βιομηχανικά απόρρητα είναι άυλα αγαθά μεγαλύτερης οικονομικής αξίας σε ορισμένες περιπτώσεις ακόμα και από την ευρεσιτεχνία, το σήμα ή την επωνυμία. </a:t>
            </a:r>
          </a:p>
          <a:p>
            <a:pPr marL="0" indent="0" algn="just">
              <a:buNone/>
            </a:pPr>
            <a:r>
              <a:rPr lang="el-GR" sz="1400" dirty="0"/>
              <a:t>Επαγγελματικό ( εμπορικό)απόρρητο είναι ότι σχετίζεται με το επαγγελματικό συμφέρον του κυρίου της επιχείρησης ( οργάνωση, κατάλογος πελατών, ισολογισμός, κατάρτιση συμβάσεων), ενώ το βιομηχανικό με τον τρόπο κατασκευής, του οποίου γίνεται μυστική χρήση ( </a:t>
            </a:r>
            <a:r>
              <a:rPr lang="el-GR" sz="1400" dirty="0" err="1"/>
              <a:t>know</a:t>
            </a:r>
            <a:r>
              <a:rPr lang="el-GR" sz="1400" dirty="0"/>
              <a:t> </a:t>
            </a:r>
            <a:r>
              <a:rPr lang="el-GR" sz="1400" dirty="0" err="1"/>
              <a:t>how</a:t>
            </a:r>
            <a:r>
              <a:rPr lang="el-GR" sz="1400" dirty="0"/>
              <a:t>, σχέδια κατασκευής, σύνθεση προϊόντος).</a:t>
            </a:r>
          </a:p>
          <a:p>
            <a:pPr marL="0" indent="0" algn="just">
              <a:buNone/>
            </a:pPr>
            <a:r>
              <a:rPr lang="el-GR" sz="1400" dirty="0"/>
              <a:t>Η προβλεπόμενη προστασία από τον ν. 146/14 είναι κυρίως ποινική. Το άρθ. 16 </a:t>
            </a:r>
            <a:r>
              <a:rPr lang="el-GR" sz="1400" dirty="0" err="1"/>
              <a:t>εδ</a:t>
            </a:r>
            <a:r>
              <a:rPr lang="el-GR" sz="1400" dirty="0"/>
              <a:t>. 1 του ν. 146/14 προβλέπει ποινικές κυρώσεις κατά οποιουδήποτε υπαλλήλου, εργάτη ή μαθητευόμενου εμπορικού ή βιομηχανικού καταστήματος ή επιχείρησης, που ανακοινώνει σε τρίτους εμπορικά ή βιομηχανικά απόρρητα της επιχείρησης ή εμπορικού καταστήματος, όπου ασχολείται.</a:t>
            </a:r>
          </a:p>
          <a:p>
            <a:pPr marL="0" indent="0" algn="just">
              <a:buNone/>
            </a:pPr>
            <a:r>
              <a:rPr lang="el-GR" sz="1400" dirty="0"/>
              <a:t> Στο αδίκημα αυτό εμπίπτει και ο πρώην εργαζόμενος σε μια επιχείρηση, ο οποίος ανακοίνωσε ή χρησιμοποίησε απόρρητα μετά τη λήξη της εργασιακής του σχέσης. </a:t>
            </a:r>
          </a:p>
          <a:p>
            <a:pPr marL="0" indent="0" algn="just">
              <a:buNone/>
            </a:pPr>
            <a:r>
              <a:rPr lang="el-GR" sz="1400" dirty="0"/>
              <a:t> Με την ίδια ποινή τιμωρείται (</a:t>
            </a:r>
            <a:r>
              <a:rPr lang="el-GR" sz="1400" dirty="0" err="1"/>
              <a:t>αρθ</a:t>
            </a:r>
            <a:r>
              <a:rPr lang="el-GR" sz="1400" dirty="0"/>
              <a:t>. 17 ν. 146/14)  και αυτός που παράνομα χρησιμοποίησε ή ανακοίνωσε σε τρίτους σχέδια, κανόνες τεχνικής φύσης, σχεδιάσματα, πρότυπα, τύπους, υποδείγματα, οδηγίες, τα οποία του εμπιστεύθηκε ο κύριος της επιχείρησης.    </a:t>
            </a:r>
          </a:p>
          <a:p>
            <a:endParaRPr lang="el-GR" sz="1000" dirty="0"/>
          </a:p>
        </p:txBody>
      </p:sp>
    </p:spTree>
    <p:extLst>
      <p:ext uri="{BB962C8B-B14F-4D97-AF65-F5344CB8AC3E}">
        <p14:creationId xmlns:p14="http://schemas.microsoft.com/office/powerpoint/2010/main" val="36021304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741B58E-3B65-4A01-A276-975AB2CF8A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39736" cy="6858000"/>
          </a:xfrm>
          <a:prstGeom prst="rect">
            <a:avLst/>
          </a:prstGeom>
          <a:ln>
            <a:noFill/>
          </a:ln>
        </p:spPr>
        <p:style>
          <a:lnRef idx="2">
            <a:schemeClr val="accent6">
              <a:shade val="50000"/>
            </a:schemeClr>
          </a:lnRef>
          <a:fillRef idx="1001">
            <a:schemeClr val="lt1"/>
          </a:fillRef>
          <a:effectRef idx="0">
            <a:schemeClr val="accent6"/>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AAC67C3-831B-4AB1-A259-DFB839CAFA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14" name="Rectangle 13">
            <a:extLst>
              <a:ext uri="{FF2B5EF4-FFF2-40B4-BE49-F238E27FC236}">
                <a16:creationId xmlns:a16="http://schemas.microsoft.com/office/drawing/2014/main" id="{054B3F04-9EAC-45C0-B3CE-0387EEA10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l-GR"/>
          </a:p>
        </p:txBody>
      </p:sp>
      <p:sp>
        <p:nvSpPr>
          <p:cNvPr id="3" name="Θέση περιεχομένου 2">
            <a:extLst>
              <a:ext uri="{FF2B5EF4-FFF2-40B4-BE49-F238E27FC236}">
                <a16:creationId xmlns:a16="http://schemas.microsoft.com/office/drawing/2014/main" id="{81D60AC0-7475-8A7F-D9C6-BD93F3226656}"/>
              </a:ext>
            </a:extLst>
          </p:cNvPr>
          <p:cNvSpPr>
            <a:spLocks noGrp="1"/>
          </p:cNvSpPr>
          <p:nvPr>
            <p:ph idx="1"/>
          </p:nvPr>
        </p:nvSpPr>
        <p:spPr>
          <a:xfrm>
            <a:off x="3038105" y="218209"/>
            <a:ext cx="6105895" cy="6639791"/>
          </a:xfrm>
        </p:spPr>
        <p:txBody>
          <a:bodyPr anchor="ctr">
            <a:normAutofit/>
          </a:bodyPr>
          <a:lstStyle/>
          <a:p>
            <a:r>
              <a:rPr lang="el-GR" sz="1100" dirty="0"/>
              <a:t>3. Κυρώσεις</a:t>
            </a:r>
          </a:p>
          <a:p>
            <a:r>
              <a:rPr lang="el-GR" sz="1100" dirty="0"/>
              <a:t> Οι προβλεπόμενες κυρώσεις είναι Αστικές που περιλαμβάνονται : α. αξίωση για παράλειψη, β. αξίωση για αποζημίωση και  Ποινικές, δηλ. ποινικός κολασμός.</a:t>
            </a:r>
          </a:p>
          <a:p>
            <a:r>
              <a:rPr lang="el-GR" sz="1100" dirty="0"/>
              <a:t>   Στην έννοια της παράλειψης περιλαμβάνεται τόσο η παύση της διενέργειας όσο και η απαγόρευση επανάληψης της στο μέλλον.</a:t>
            </a:r>
          </a:p>
          <a:p>
            <a:r>
              <a:rPr lang="el-GR" sz="1100" dirty="0"/>
              <a:t>    Αξίωση προς αποζημίωση έχει μόνο ο ζημιωθείς, χωρίς να ενδιαφέρει αν πρόκειται για περίπτωση ανταγωνιστικής πράξης. Όμως, απαιτείται να συντρέχει πταίσμα, δηλαδή  τουλάχιστον ελαφριά αμέλεια στο πρόσωπο του παραβάτη των διατάξεων.</a:t>
            </a:r>
          </a:p>
          <a:p>
            <a:r>
              <a:rPr lang="el-GR" sz="1100" dirty="0"/>
              <a:t>   Οι αξιώσεις για παράλειψη και αποζημίωση παραγράφονται εντός 18 μηνών από τότε που αυτός που ασκεί την αξίωση έλαβε γνώση της παράβασης και του υπεύθυνου προσώπου, πάντως σε κάθε περίπτωση πέντε χρόνια κατ’ ανώτατο όριο από τότε που έγινε η πράξη.</a:t>
            </a:r>
          </a:p>
          <a:p>
            <a:r>
              <a:rPr lang="el-GR" sz="1100" dirty="0"/>
              <a:t>Ποινικές</a:t>
            </a:r>
          </a:p>
          <a:p>
            <a:r>
              <a:rPr lang="el-GR" sz="1100" dirty="0"/>
              <a:t>Δεν συνεπάγεται ποινικές κυρώσεις ή παράβαση της γενικής ρήτρας του ν.146/14, αλλά μόνο η παραβίαση των ειδικών περιπτώσεων του αθέμιτου ανταγωνισμού, όπου στο νόμο  γίνεται σχετική μνεία όπως: </a:t>
            </a:r>
          </a:p>
          <a:p>
            <a:r>
              <a:rPr lang="el-GR" sz="1100" dirty="0"/>
              <a:t>•	η παράβαση του απορρήτου</a:t>
            </a:r>
          </a:p>
          <a:p>
            <a:r>
              <a:rPr lang="el-GR" sz="1100" dirty="0"/>
              <a:t>•	η χρήση ξένου ονόματος, επωνυμίας ή διακριτικού γνωρίσματος</a:t>
            </a:r>
          </a:p>
          <a:p>
            <a:r>
              <a:rPr lang="el-GR" sz="1100" dirty="0"/>
              <a:t>•	η δυσφήμιση</a:t>
            </a:r>
          </a:p>
          <a:p>
            <a:r>
              <a:rPr lang="el-GR" sz="1100" dirty="0"/>
              <a:t>•	η ψευδής διαφήμιση</a:t>
            </a:r>
          </a:p>
        </p:txBody>
      </p:sp>
    </p:spTree>
    <p:extLst>
      <p:ext uri="{BB962C8B-B14F-4D97-AF65-F5344CB8AC3E}">
        <p14:creationId xmlns:p14="http://schemas.microsoft.com/office/powerpoint/2010/main" val="206943425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7315369-AE0A-D3BE-9AC8-62A0776EEC1C}"/>
              </a:ext>
            </a:extLst>
          </p:cNvPr>
          <p:cNvSpPr>
            <a:spLocks noGrp="1"/>
          </p:cNvSpPr>
          <p:nvPr>
            <p:ph idx="1"/>
          </p:nvPr>
        </p:nvSpPr>
        <p:spPr>
          <a:xfrm>
            <a:off x="218209" y="83126"/>
            <a:ext cx="8593282" cy="6255329"/>
          </a:xfrm>
        </p:spPr>
        <p:txBody>
          <a:bodyPr>
            <a:normAutofit fontScale="85000" lnSpcReduction="20000"/>
          </a:bodyPr>
          <a:lstStyle/>
          <a:p>
            <a:r>
              <a:rPr lang="el-GR" b="1" dirty="0"/>
              <a:t>Έννοια του Ελεύθερου Ανταγωνισμού: </a:t>
            </a:r>
            <a:r>
              <a:rPr lang="el-GR" dirty="0"/>
              <a:t>Ο ελεύθερος ανταγωνισμός είναι η αρχή που επιτρέπει στις επιχειρήσεις να λειτουργούν χωρίς αδικαιολόγητους περιορισμούς.</a:t>
            </a:r>
          </a:p>
          <a:p>
            <a:r>
              <a:rPr lang="el-GR" dirty="0"/>
              <a:t>Σκοπός του είναι η προαγωγή της αποδοτικότητας, της καινοτομίας και της ευημερίας των καταναλωτών.</a:t>
            </a:r>
          </a:p>
          <a:p>
            <a:r>
              <a:rPr lang="el-GR" b="1" dirty="0"/>
              <a:t> Νομικό Πλαίσιο του Ελεύθερου Ανταγωνισμού</a:t>
            </a:r>
          </a:p>
          <a:p>
            <a:r>
              <a:rPr lang="el-GR" dirty="0"/>
              <a:t>• Ν. 3959/2011 – «Προστασία του Ελεύθερου Ανταγωνισμού»</a:t>
            </a:r>
          </a:p>
          <a:p>
            <a:r>
              <a:rPr lang="el-GR" dirty="0"/>
              <a:t>• Άρθρα 101–109 ΣΛΕΕ – </a:t>
            </a:r>
            <a:r>
              <a:rPr lang="el-GR" dirty="0" err="1"/>
              <a:t>Ενωσιακό</a:t>
            </a:r>
            <a:r>
              <a:rPr lang="el-GR" dirty="0"/>
              <a:t> Δίκαιο</a:t>
            </a:r>
          </a:p>
          <a:p>
            <a:r>
              <a:rPr lang="el-GR" dirty="0"/>
              <a:t>• Ρόλος: αποτροπή στρεβλώσεων της αγοράς, προώθηση θεμιτού ανταγωνισμού.</a:t>
            </a:r>
          </a:p>
          <a:p>
            <a:r>
              <a:rPr lang="el-GR" dirty="0"/>
              <a:t>43. Βασικές Αρχές του Ν. 3959/2011</a:t>
            </a:r>
          </a:p>
          <a:p>
            <a:r>
              <a:rPr lang="el-GR" b="1" dirty="0"/>
              <a:t>Ο νόμος απαγορεύει:</a:t>
            </a:r>
          </a:p>
          <a:p>
            <a:pPr>
              <a:buFont typeface="Wingdings" panose="05000000000000000000" pitchFamily="2" charset="2"/>
              <a:buChar char="q"/>
            </a:pPr>
            <a:r>
              <a:rPr lang="el-GR" dirty="0"/>
              <a:t> Συμπράξεις και συμφωνίες που περιορίζουν τον ανταγωνισμό.</a:t>
            </a:r>
          </a:p>
          <a:p>
            <a:pPr>
              <a:buFont typeface="Wingdings" panose="05000000000000000000" pitchFamily="2" charset="2"/>
              <a:buChar char="q"/>
            </a:pPr>
            <a:r>
              <a:rPr lang="el-GR" dirty="0"/>
              <a:t> Κατάχρηση δεσπόζουσας θέσης.</a:t>
            </a:r>
          </a:p>
          <a:p>
            <a:pPr>
              <a:buFont typeface="Wingdings" panose="05000000000000000000" pitchFamily="2" charset="2"/>
              <a:buChar char="q"/>
            </a:pPr>
            <a:r>
              <a:rPr lang="el-GR" dirty="0"/>
              <a:t> Συγκεντρώσεις επιχειρήσεων που περιορίζουν σημαντικά τον ανταγωνισμό.</a:t>
            </a:r>
          </a:p>
          <a:p>
            <a:pPr marL="0" indent="0">
              <a:buNone/>
            </a:pPr>
            <a:r>
              <a:rPr lang="el-GR" b="1" dirty="0"/>
              <a:t>Η αγορά ορίζεται ως ο χώρος όπου προσφέρονται και ζητούνται αγαθά ή υπηρεσίες.</a:t>
            </a:r>
          </a:p>
          <a:p>
            <a:r>
              <a:rPr lang="el-GR" dirty="0"/>
              <a:t>Περιλαμβάνει:</a:t>
            </a:r>
          </a:p>
          <a:p>
            <a:r>
              <a:rPr lang="el-GR" dirty="0"/>
              <a:t>• Σχετική αγορά προϊόντος</a:t>
            </a:r>
          </a:p>
          <a:p>
            <a:r>
              <a:rPr lang="el-GR" dirty="0"/>
              <a:t>• Σχετική γεωγραφική αγορά</a:t>
            </a:r>
          </a:p>
          <a:p>
            <a:r>
              <a:rPr lang="el-GR" dirty="0"/>
              <a:t>Η οριοθέτηση είναι κρίσιμη για την αξιολόγηση της ανταγωνιστικής συμπεριφοράς.</a:t>
            </a:r>
          </a:p>
          <a:p>
            <a:endParaRPr lang="el-GR" dirty="0"/>
          </a:p>
          <a:p>
            <a:endParaRPr lang="el-GR" dirty="0"/>
          </a:p>
        </p:txBody>
      </p:sp>
    </p:spTree>
    <p:extLst>
      <p:ext uri="{BB962C8B-B14F-4D97-AF65-F5344CB8AC3E}">
        <p14:creationId xmlns:p14="http://schemas.microsoft.com/office/powerpoint/2010/main" val="3137452622"/>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01C80119-B57D-3DC0-BE6D-4E07A6CF5E28}"/>
              </a:ext>
            </a:extLst>
          </p:cNvPr>
          <p:cNvSpPr>
            <a:spLocks noGrp="1"/>
          </p:cNvSpPr>
          <p:nvPr>
            <p:ph idx="1"/>
          </p:nvPr>
        </p:nvSpPr>
        <p:spPr>
          <a:xfrm>
            <a:off x="135082" y="0"/>
            <a:ext cx="8801099" cy="6494318"/>
          </a:xfrm>
        </p:spPr>
        <p:txBody>
          <a:bodyPr>
            <a:normAutofit fontScale="85000" lnSpcReduction="20000"/>
          </a:bodyPr>
          <a:lstStyle/>
          <a:p>
            <a:r>
              <a:rPr lang="el-GR" b="1" dirty="0"/>
              <a:t>Συμπράξεις Επιχειρήσεων: </a:t>
            </a:r>
            <a:r>
              <a:rPr lang="el-GR" dirty="0"/>
              <a:t>Απαγορεύονται συμφωνίες μεταξύ επιχειρήσεων που έχουν ως αντικείμενο ή αποτέλεσμα τον περιορισμό του ανταγωνισμού.</a:t>
            </a:r>
          </a:p>
          <a:p>
            <a:r>
              <a:rPr lang="el-GR" dirty="0"/>
              <a:t>Παραδείγματα:</a:t>
            </a:r>
          </a:p>
          <a:p>
            <a:r>
              <a:rPr lang="el-GR" dirty="0"/>
              <a:t>• Καθορισμός τιμών</a:t>
            </a:r>
          </a:p>
          <a:p>
            <a:r>
              <a:rPr lang="el-GR" dirty="0"/>
              <a:t>• Κατανομή αγορών</a:t>
            </a:r>
          </a:p>
          <a:p>
            <a:r>
              <a:rPr lang="el-GR" dirty="0"/>
              <a:t>• Περιορισμός παραγωγής</a:t>
            </a:r>
          </a:p>
          <a:p>
            <a:r>
              <a:rPr lang="el-GR" dirty="0"/>
              <a:t>• Συμπράξεις τύπου καρτέλ</a:t>
            </a:r>
          </a:p>
          <a:p>
            <a:pPr marL="0" indent="0">
              <a:buNone/>
            </a:pPr>
            <a:r>
              <a:rPr lang="el-GR" b="1" dirty="0"/>
              <a:t>Κατάχρηση Δεσπόζουσας Θέσης</a:t>
            </a:r>
          </a:p>
          <a:p>
            <a:r>
              <a:rPr lang="el-GR" dirty="0"/>
              <a:t>Μία επιχείρηση κατέχει δεσπόζουσα θέση όταν μπορεί να ενεργεί ανεξάρτητα από τους ανταγωνιστές και τους πελάτες της.</a:t>
            </a:r>
          </a:p>
          <a:p>
            <a:r>
              <a:rPr lang="el-GR" u="sng" dirty="0"/>
              <a:t>Απαγορεύεται:</a:t>
            </a:r>
          </a:p>
          <a:p>
            <a:r>
              <a:rPr lang="el-GR" dirty="0"/>
              <a:t>• Επιβολή υπερβολικών τιμών</a:t>
            </a:r>
          </a:p>
          <a:p>
            <a:r>
              <a:rPr lang="el-GR" dirty="0"/>
              <a:t>• Περιορισμός παραγωγής</a:t>
            </a:r>
          </a:p>
          <a:p>
            <a:r>
              <a:rPr lang="el-GR" dirty="0"/>
              <a:t>• Διακριτική μεταχείριση πελατών</a:t>
            </a:r>
          </a:p>
          <a:p>
            <a:r>
              <a:rPr lang="el-GR" dirty="0"/>
              <a:t>• Συνδεδεμένες πωλήσεις (</a:t>
            </a:r>
            <a:r>
              <a:rPr lang="el-GR" dirty="0" err="1"/>
              <a:t>tying</a:t>
            </a:r>
            <a:r>
              <a:rPr lang="el-GR" dirty="0"/>
              <a:t>)</a:t>
            </a:r>
          </a:p>
          <a:p>
            <a:r>
              <a:rPr lang="el-GR" b="1" dirty="0"/>
              <a:t>Συγκεντρώσεις Επιχειρήσεων</a:t>
            </a:r>
          </a:p>
          <a:p>
            <a:r>
              <a:rPr lang="el-GR" dirty="0"/>
              <a:t>Αφορούν συγχωνεύσεις ή εξαγορές που οδηγούν σε υπερβολική συγκέντρωση δύναμης στην αγορά.</a:t>
            </a:r>
          </a:p>
          <a:p>
            <a:r>
              <a:rPr lang="el-GR" dirty="0"/>
              <a:t>Προϋποθέτουν έγκριση από την Επιτροπή Ανταγωνισμού, εφόσον υπερβαίνουν συγκεκριμένα οικονομικά όρια.</a:t>
            </a:r>
          </a:p>
          <a:p>
            <a:endParaRPr lang="el-GR" dirty="0"/>
          </a:p>
          <a:p>
            <a:endParaRPr lang="el-GR" dirty="0"/>
          </a:p>
          <a:p>
            <a:endParaRPr lang="el-GR" dirty="0"/>
          </a:p>
        </p:txBody>
      </p:sp>
    </p:spTree>
    <p:extLst>
      <p:ext uri="{BB962C8B-B14F-4D97-AF65-F5344CB8AC3E}">
        <p14:creationId xmlns:p14="http://schemas.microsoft.com/office/powerpoint/2010/main" val="281061861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9AB72A4A-E3BF-DFB5-AA43-717FF7F67B8B}"/>
              </a:ext>
            </a:extLst>
          </p:cNvPr>
          <p:cNvSpPr>
            <a:spLocks noGrp="1"/>
          </p:cNvSpPr>
          <p:nvPr>
            <p:ph idx="1"/>
          </p:nvPr>
        </p:nvSpPr>
        <p:spPr>
          <a:xfrm>
            <a:off x="114301" y="155863"/>
            <a:ext cx="8936182" cy="6348846"/>
          </a:xfrm>
        </p:spPr>
        <p:txBody>
          <a:bodyPr>
            <a:normAutofit lnSpcReduction="10000"/>
          </a:bodyPr>
          <a:lstStyle/>
          <a:p>
            <a:r>
              <a:rPr lang="el-GR" b="1" dirty="0"/>
              <a:t>Επιτροπή Ανταγωνισμού: </a:t>
            </a:r>
            <a:r>
              <a:rPr lang="el-GR" dirty="0"/>
              <a:t>Ανεξάρτητη διοικητική αρχή με αρμοδιότητα:</a:t>
            </a:r>
          </a:p>
          <a:p>
            <a:r>
              <a:rPr lang="el-GR" dirty="0"/>
              <a:t>• Έρευνα και καταστολή παραβάσεων Ν. 3959/2011</a:t>
            </a:r>
          </a:p>
          <a:p>
            <a:r>
              <a:rPr lang="el-GR" dirty="0"/>
              <a:t>• Επιβολή προστίμων</a:t>
            </a:r>
          </a:p>
          <a:p>
            <a:r>
              <a:rPr lang="el-GR" dirty="0"/>
              <a:t>• Παρακολούθηση συγκεντρώσεων και καρτέλ</a:t>
            </a:r>
          </a:p>
          <a:p>
            <a:r>
              <a:rPr lang="el-GR" dirty="0"/>
              <a:t>• Ενημέρωση και καθοδήγηση επιχειρήσεων</a:t>
            </a:r>
          </a:p>
          <a:p>
            <a:r>
              <a:rPr lang="el-GR" b="1" dirty="0"/>
              <a:t>Κυρώσεις και Μέτρα Επιβολής</a:t>
            </a:r>
          </a:p>
          <a:p>
            <a:r>
              <a:rPr lang="el-GR" dirty="0"/>
              <a:t>• Διοικητικά πρόστιμα έως 10% του κύκλου εργασιών</a:t>
            </a:r>
          </a:p>
          <a:p>
            <a:r>
              <a:rPr lang="el-GR" dirty="0"/>
              <a:t>• Προσωρινά μέτρα για παύση παράβασης</a:t>
            </a:r>
          </a:p>
          <a:p>
            <a:r>
              <a:rPr lang="el-GR" dirty="0"/>
              <a:t>• Δημοσίευση αποφάσεων για διαφάνεια</a:t>
            </a:r>
          </a:p>
          <a:p>
            <a:r>
              <a:rPr lang="el-GR" dirty="0"/>
              <a:t>• Δυνατότητα προσφυγής ενώπιον του Διοικητικού Εφετείου</a:t>
            </a:r>
          </a:p>
          <a:p>
            <a:r>
              <a:rPr lang="el-GR" b="1" dirty="0"/>
              <a:t>Σχέση Ελεύθερου και Αθέμιτου Ανταγωνισμού</a:t>
            </a:r>
          </a:p>
          <a:p>
            <a:r>
              <a:rPr lang="el-GR" dirty="0"/>
              <a:t>Ο ελεύθερος ανταγωνισμός ρυθμίζει τη συμπεριφορά στην αγορά,</a:t>
            </a:r>
          </a:p>
          <a:p>
            <a:r>
              <a:rPr lang="el-GR" dirty="0"/>
              <a:t>ενώ ο αθέμιτος ανταγωνισμός προστατεύει την ηθική και εμπορική ευπρέπεια στις σχέσεις μεταξύ επιχειρήσεων.</a:t>
            </a:r>
          </a:p>
          <a:p>
            <a:r>
              <a:rPr lang="el-GR" dirty="0"/>
              <a:t>Οι δύο κλάδοι λειτουργούν συμπληρωματικά και </a:t>
            </a:r>
            <a:r>
              <a:rPr lang="el-GR" dirty="0" err="1"/>
              <a:t>αλληλοενισχύονται</a:t>
            </a:r>
            <a:r>
              <a:rPr lang="el-GR" dirty="0"/>
              <a:t>. </a:t>
            </a:r>
          </a:p>
        </p:txBody>
      </p:sp>
    </p:spTree>
    <p:extLst>
      <p:ext uri="{BB962C8B-B14F-4D97-AF65-F5344CB8AC3E}">
        <p14:creationId xmlns:p14="http://schemas.microsoft.com/office/powerpoint/2010/main" val="36472636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err="1"/>
              <a:t>Νομοθετικό</a:t>
            </a:r>
            <a:r>
              <a:rPr dirty="0"/>
              <a:t> </a:t>
            </a:r>
            <a:r>
              <a:rPr dirty="0" err="1"/>
              <a:t>Πλ</a:t>
            </a:r>
            <a:r>
              <a:rPr dirty="0"/>
              <a:t>αίσιο</a:t>
            </a:r>
          </a:p>
        </p:txBody>
      </p:sp>
      <p:sp>
        <p:nvSpPr>
          <p:cNvPr id="3" name="Content Placeholder 2"/>
          <p:cNvSpPr>
            <a:spLocks noGrp="1"/>
          </p:cNvSpPr>
          <p:nvPr>
            <p:ph idx="1"/>
          </p:nvPr>
        </p:nvSpPr>
        <p:spPr/>
        <p:txBody>
          <a:bodyPr/>
          <a:lstStyle/>
          <a:p>
            <a:r>
              <a:t>• Ν. 1733/1987 – Εφευρέσεις και τεχνογνωσία</a:t>
            </a:r>
          </a:p>
          <a:p>
            <a:r>
              <a:t>• Ν. 146/1914 – Αθέμιτος Ανταγωνισμός</a:t>
            </a:r>
          </a:p>
          <a:p>
            <a:r>
              <a:t>• Ν. 4679/2020 – Εμπορικά Σήματα</a:t>
            </a:r>
          </a:p>
          <a:p>
            <a:r>
              <a:t>• Ν. 4605/2019 – Εμπορικά Απόρρητα</a:t>
            </a:r>
          </a:p>
          <a:p>
            <a:r>
              <a:t>• Ευρωπαϊκό και διεθνές δίκαιο: Κανονισμοί ΕΕ, TRIPS, Σύμβαση Παρισιού</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0525" y="207963"/>
            <a:ext cx="8229600" cy="287337"/>
          </a:xfrm>
        </p:spPr>
        <p:txBody>
          <a:bodyPr>
            <a:noAutofit/>
          </a:bodyPr>
          <a:lstStyle/>
          <a:p>
            <a:r>
              <a:rPr sz="2000" b="1" dirty="0" err="1"/>
              <a:t>Εφευρέσεις</a:t>
            </a:r>
            <a:r>
              <a:rPr sz="2000" b="1" dirty="0"/>
              <a:t> – </a:t>
            </a:r>
            <a:r>
              <a:rPr sz="2000" b="1" dirty="0" err="1"/>
              <a:t>Προϋ</a:t>
            </a:r>
            <a:r>
              <a:rPr sz="2000" b="1" dirty="0"/>
              <a:t>ποθέσεις Προστασίας</a:t>
            </a:r>
          </a:p>
        </p:txBody>
      </p:sp>
      <p:sp>
        <p:nvSpPr>
          <p:cNvPr id="3" name="Content Placeholder 2"/>
          <p:cNvSpPr>
            <a:spLocks noGrp="1"/>
          </p:cNvSpPr>
          <p:nvPr>
            <p:ph idx="1"/>
          </p:nvPr>
        </p:nvSpPr>
        <p:spPr>
          <a:xfrm>
            <a:off x="200025" y="571500"/>
            <a:ext cx="8753475" cy="6286500"/>
          </a:xfrm>
        </p:spPr>
        <p:txBody>
          <a:bodyPr>
            <a:normAutofit fontScale="85000" lnSpcReduction="20000"/>
          </a:bodyPr>
          <a:lstStyle/>
          <a:p>
            <a:pPr>
              <a:buNone/>
            </a:pPr>
            <a:r>
              <a:rPr lang="el-GR" dirty="0"/>
              <a:t>Κύρια χαρακτηριστικά</a:t>
            </a:r>
          </a:p>
          <a:p>
            <a:pPr>
              <a:buFont typeface="Arial" panose="020B0604020202020204" pitchFamily="34" charset="0"/>
              <a:buChar char="•"/>
            </a:pPr>
            <a:r>
              <a:rPr lang="el-GR" b="1" dirty="0"/>
              <a:t>Νέα:</a:t>
            </a:r>
            <a:r>
              <a:rPr lang="el-GR" dirty="0"/>
              <a:t> Η εφεύρεση πρέπει να είναι πρωτότυπη και να μην αποτελεί μέρος της στάθμης της τεχνικής (δηλαδή, να μην είναι ήδη γνωστή πριν από την κατάθεση της αίτησης).</a:t>
            </a:r>
          </a:p>
          <a:p>
            <a:pPr>
              <a:buFont typeface="Arial" panose="020B0604020202020204" pitchFamily="34" charset="0"/>
              <a:buChar char="•"/>
            </a:pPr>
            <a:r>
              <a:rPr lang="el-GR" b="1" dirty="0"/>
              <a:t>Εφευρετική δραστηριότητα:</a:t>
            </a:r>
            <a:r>
              <a:rPr lang="el-GR" dirty="0"/>
              <a:t> Η εφεύρεση δεν πρέπει να είναι προφανής για έναν ειδικό στον σχετικό τομέα της τεχνικής.</a:t>
            </a:r>
          </a:p>
          <a:p>
            <a:pPr>
              <a:buFont typeface="Arial" panose="020B0604020202020204" pitchFamily="34" charset="0"/>
              <a:buChar char="•"/>
            </a:pPr>
            <a:r>
              <a:rPr lang="el-GR" b="1" dirty="0"/>
              <a:t>Βιομηχανική εφαρμογή:</a:t>
            </a:r>
            <a:r>
              <a:rPr lang="el-GR" dirty="0"/>
              <a:t> Η εφεύρεση πρέπει να μπορεί να παραχθεί ή να χρησιμοποιηθεί σε οποιονδήποτε τομέα παραγωγικής δραστηριότητας.</a:t>
            </a:r>
          </a:p>
          <a:p>
            <a:pPr>
              <a:buFont typeface="Arial" panose="020B0604020202020204" pitchFamily="34" charset="0"/>
              <a:buChar char="•"/>
            </a:pPr>
            <a:r>
              <a:rPr lang="el-GR" b="1" dirty="0"/>
              <a:t>Χρήσιμη:</a:t>
            </a:r>
            <a:r>
              <a:rPr lang="el-GR" dirty="0"/>
              <a:t> Πρέπει να εξυπηρετεί έναν ουσιαστικό σκοπό. </a:t>
            </a:r>
          </a:p>
          <a:p>
            <a:pPr>
              <a:buNone/>
            </a:pPr>
            <a:r>
              <a:rPr lang="el-GR" dirty="0"/>
              <a:t>Τι </a:t>
            </a:r>
            <a:r>
              <a:rPr lang="el-GR" b="1" u="sng" dirty="0"/>
              <a:t>δεν</a:t>
            </a:r>
            <a:r>
              <a:rPr lang="el-GR" dirty="0"/>
              <a:t> θεωρείται εφεύρεση</a:t>
            </a:r>
          </a:p>
          <a:p>
            <a:pPr>
              <a:buFont typeface="Arial" panose="020B0604020202020204" pitchFamily="34" charset="0"/>
              <a:buChar char="•"/>
            </a:pPr>
            <a:r>
              <a:rPr lang="el-GR" dirty="0"/>
              <a:t>Ανακαλύψεις, επιστημονικές θεωρίες και μαθηματικές μέθοδοι.</a:t>
            </a:r>
          </a:p>
          <a:p>
            <a:pPr>
              <a:buFont typeface="Arial" panose="020B0604020202020204" pitchFamily="34" charset="0"/>
              <a:buChar char="•"/>
            </a:pPr>
            <a:r>
              <a:rPr lang="el-GR" dirty="0"/>
              <a:t>Αισθητικές δημιουργίες.</a:t>
            </a:r>
          </a:p>
          <a:p>
            <a:pPr>
              <a:buFont typeface="Arial" panose="020B0604020202020204" pitchFamily="34" charset="0"/>
              <a:buChar char="•"/>
            </a:pPr>
            <a:r>
              <a:rPr lang="el-GR" dirty="0"/>
              <a:t>Σχέδια, κανόνες και μέθοδοι για πνευματικές δραστηριότητες, παιχνίδια ή οικονομικές δραστηριότητες.</a:t>
            </a:r>
          </a:p>
          <a:p>
            <a:pPr>
              <a:buFont typeface="Arial" panose="020B0604020202020204" pitchFamily="34" charset="0"/>
              <a:buChar char="•"/>
            </a:pPr>
            <a:r>
              <a:rPr lang="el-GR" dirty="0"/>
              <a:t>Προγράμματα ηλεκτρονικών υπολογιστών. </a:t>
            </a:r>
          </a:p>
          <a:p>
            <a:pPr marL="0" indent="0">
              <a:buNone/>
            </a:pPr>
            <a:r>
              <a:rPr lang="el-GR" b="1" dirty="0"/>
              <a:t>Δίπλωμα Ευρεσιτεχνίας (ΔΕ) </a:t>
            </a:r>
            <a:r>
              <a:rPr lang="el-GR" dirty="0"/>
              <a:t>είναι τίτλος προστασίας με ισχύ 20 χρόνων που χορηγείται στο δικαιούχο για επινοήματα νέα, με εφευρετική δραστηριότητα και επιδεκτικά βιομηχανικής εφαρμογής.</a:t>
            </a:r>
          </a:p>
          <a:p>
            <a:pPr marL="0" indent="0">
              <a:buNone/>
            </a:pPr>
            <a:r>
              <a:rPr lang="el-GR" b="1" dirty="0"/>
              <a:t>Πιστοποιητικό Υποδείγματος Χρησιμότητας (ΠΥΧ) </a:t>
            </a:r>
            <a:r>
              <a:rPr lang="el-GR" dirty="0"/>
              <a:t>είναι τίτλος προστασίας με ισχύ 7 χρόνων, που χορηγείται στον δικαιούχο για τρισδιάστατα αντικείμενα, με καθορισμένο σχήμα και μορφή, που δίνουν λύση σε τεχνικό πρόβλημα και διαθέτουν τα χαρακτηριστικά του "νέου" και βιομηχανικά εφαρμόσιμου.</a:t>
            </a:r>
          </a:p>
          <a:p>
            <a:pPr>
              <a:buFont typeface="Arial" panose="020B0604020202020204" pitchFamily="34" charset="0"/>
              <a:buChar char="•"/>
            </a:pPr>
            <a:endParaRPr lang="el-GR" dirty="0"/>
          </a:p>
          <a:p>
            <a:pPr>
              <a:buFont typeface="Arial" panose="020B0604020202020204" pitchFamily="34" charset="0"/>
              <a:buChar char="•"/>
            </a:pPr>
            <a:endParaRPr lang="el-GR" dirty="0"/>
          </a:p>
          <a:p>
            <a:pPr>
              <a:buFont typeface="Arial" panose="020B0604020202020204" pitchFamily="34" charset="0"/>
              <a:buChar char="•"/>
            </a:pPr>
            <a:endParaRPr lang="el-GR" dirty="0"/>
          </a:p>
          <a:p>
            <a:pPr>
              <a:buFont typeface="Arial" panose="020B0604020202020204" pitchFamily="34" charset="0"/>
              <a:buChar char="•"/>
            </a:pPr>
            <a:endParaRPr lang="el-GR" dirty="0"/>
          </a:p>
          <a:p>
            <a:pPr marL="0" indent="0">
              <a:buNone/>
            </a:pPr>
            <a:endParaRPr lang="el-GR" dirty="0"/>
          </a:p>
          <a:p>
            <a:pPr marL="0" indent="0">
              <a:buNone/>
            </a:pPr>
            <a:endParaRPr lang="el-GR" dirty="0"/>
          </a:p>
          <a:p>
            <a:pPr marL="0" indent="0">
              <a:buNone/>
            </a:pP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l-GR" dirty="0"/>
              <a:t>Ο Οργανισμός Βιομηχανικής Ιδιοκτησίας (ΟΒΙ)</a:t>
            </a:r>
          </a:p>
        </p:txBody>
      </p:sp>
      <p:sp>
        <p:nvSpPr>
          <p:cNvPr id="3" name="Content Placeholder 2"/>
          <p:cNvSpPr>
            <a:spLocks noGrp="1"/>
          </p:cNvSpPr>
          <p:nvPr>
            <p:ph idx="1"/>
          </p:nvPr>
        </p:nvSpPr>
        <p:spPr/>
        <p:txBody>
          <a:bodyPr/>
          <a:lstStyle/>
          <a:p>
            <a:r>
              <a:t>Αρμόδιος φορέας για τη χορήγηση διπλωμάτων ευρεσιτεχνίας.</a:t>
            </a:r>
          </a:p>
          <a:p>
            <a:r>
              <a:t>Ελέγχει τις προϋποθέσεις και τη νομιμότητα της εφεύρεσης.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dirty="0" err="1"/>
              <a:t>Δικ</a:t>
            </a:r>
            <a:r>
              <a:rPr dirty="0"/>
              <a:t>αιώματα Κατόχου Ευρεσιτεχνίας</a:t>
            </a:r>
          </a:p>
        </p:txBody>
      </p:sp>
      <p:sp>
        <p:nvSpPr>
          <p:cNvPr id="3" name="Content Placeholder 2"/>
          <p:cNvSpPr>
            <a:spLocks noGrp="1"/>
          </p:cNvSpPr>
          <p:nvPr>
            <p:ph idx="1"/>
          </p:nvPr>
        </p:nvSpPr>
        <p:spPr/>
        <p:txBody>
          <a:bodyPr/>
          <a:lstStyle/>
          <a:p>
            <a:pPr marL="0" indent="0">
              <a:buNone/>
            </a:pPr>
            <a:r>
              <a:rPr dirty="0"/>
              <a:t>• Απ</a:t>
            </a:r>
            <a:r>
              <a:rPr dirty="0" err="1"/>
              <a:t>οκλειστική</a:t>
            </a:r>
            <a:r>
              <a:rPr dirty="0"/>
              <a:t> παρα</a:t>
            </a:r>
            <a:r>
              <a:rPr dirty="0" err="1"/>
              <a:t>γωγή</a:t>
            </a:r>
            <a:r>
              <a:rPr dirty="0"/>
              <a:t>, </a:t>
            </a:r>
            <a:r>
              <a:rPr dirty="0" err="1"/>
              <a:t>χρήση</a:t>
            </a:r>
            <a:r>
              <a:rPr dirty="0"/>
              <a:t>, </a:t>
            </a:r>
            <a:r>
              <a:rPr dirty="0" err="1"/>
              <a:t>διάθεση</a:t>
            </a:r>
            <a:r>
              <a:rPr dirty="0"/>
              <a:t> π</a:t>
            </a:r>
            <a:r>
              <a:rPr dirty="0" err="1"/>
              <a:t>ροϊόντος</a:t>
            </a:r>
            <a:endParaRPr dirty="0"/>
          </a:p>
          <a:p>
            <a:pPr marL="0" indent="0">
              <a:buNone/>
            </a:pPr>
            <a:r>
              <a:rPr dirty="0"/>
              <a:t>• </a:t>
            </a:r>
            <a:r>
              <a:rPr dirty="0" err="1"/>
              <a:t>Δυν</a:t>
            </a:r>
            <a:r>
              <a:rPr dirty="0"/>
              <a:t>ατότητα παραχώρησης άδειας εκμετάλλευσης</a:t>
            </a:r>
          </a:p>
          <a:p>
            <a:pPr marL="0" indent="0">
              <a:buNone/>
            </a:pPr>
            <a:r>
              <a:rPr dirty="0"/>
              <a:t>• Απα</a:t>
            </a:r>
            <a:r>
              <a:rPr dirty="0" err="1"/>
              <a:t>γόρευση</a:t>
            </a:r>
            <a:r>
              <a:rPr dirty="0"/>
              <a:t> </a:t>
            </a:r>
            <a:r>
              <a:rPr dirty="0" err="1"/>
              <a:t>κάθε</a:t>
            </a:r>
            <a:r>
              <a:rPr dirty="0"/>
              <a:t> </a:t>
            </a:r>
            <a:r>
              <a:rPr dirty="0" err="1"/>
              <a:t>μη</a:t>
            </a:r>
            <a:r>
              <a:rPr dirty="0"/>
              <a:t> </a:t>
            </a:r>
            <a:r>
              <a:rPr dirty="0" err="1"/>
              <a:t>εξουσιοδοτημένης</a:t>
            </a:r>
            <a:r>
              <a:rPr dirty="0"/>
              <a:t> </a:t>
            </a:r>
            <a:r>
              <a:rPr dirty="0" err="1"/>
              <a:t>χρήσης</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t>7. Υποχρεώσεις Κατόχου Ευρεσιτεχνίας</a:t>
            </a:r>
          </a:p>
        </p:txBody>
      </p:sp>
      <p:sp>
        <p:nvSpPr>
          <p:cNvPr id="3" name="Content Placeholder 2"/>
          <p:cNvSpPr>
            <a:spLocks noGrp="1"/>
          </p:cNvSpPr>
          <p:nvPr>
            <p:ph idx="1"/>
          </p:nvPr>
        </p:nvSpPr>
        <p:spPr/>
        <p:txBody>
          <a:bodyPr/>
          <a:lstStyle/>
          <a:p>
            <a:pPr marL="0" indent="0">
              <a:buNone/>
            </a:pPr>
            <a:r>
              <a:rPr dirty="0"/>
              <a:t>• Καταβ</a:t>
            </a:r>
            <a:r>
              <a:rPr dirty="0" err="1"/>
              <a:t>ολή</a:t>
            </a:r>
            <a:r>
              <a:rPr dirty="0"/>
              <a:t> </a:t>
            </a:r>
            <a:r>
              <a:rPr dirty="0" err="1"/>
              <a:t>ετήσιων</a:t>
            </a:r>
            <a:r>
              <a:rPr dirty="0"/>
              <a:t> </a:t>
            </a:r>
            <a:r>
              <a:rPr dirty="0" err="1"/>
              <a:t>τελών</a:t>
            </a:r>
            <a:r>
              <a:rPr dirty="0"/>
              <a:t> </a:t>
            </a:r>
            <a:r>
              <a:rPr dirty="0" err="1"/>
              <a:t>συντήρησης</a:t>
            </a:r>
            <a:endParaRPr dirty="0"/>
          </a:p>
          <a:p>
            <a:pPr marL="0" indent="0">
              <a:buNone/>
            </a:pPr>
            <a:r>
              <a:rPr dirty="0"/>
              <a:t>• </a:t>
            </a:r>
            <a:r>
              <a:rPr dirty="0" err="1"/>
              <a:t>Ενδεχόμενη</a:t>
            </a:r>
            <a:r>
              <a:rPr dirty="0"/>
              <a:t> </a:t>
            </a:r>
            <a:r>
              <a:rPr dirty="0" err="1"/>
              <a:t>χορήγηση</a:t>
            </a:r>
            <a:r>
              <a:rPr dirty="0"/>
              <a:t> ανα</a:t>
            </a:r>
            <a:r>
              <a:rPr dirty="0" err="1"/>
              <a:t>γκ</a:t>
            </a:r>
            <a:r>
              <a:rPr dirty="0"/>
              <a:t>αστικής άδειας για λόγους δημοσίου συμφέροντος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6038"/>
            <a:ext cx="8229600" cy="442335"/>
          </a:xfrm>
        </p:spPr>
        <p:txBody>
          <a:bodyPr>
            <a:normAutofit fontScale="90000"/>
          </a:bodyPr>
          <a:lstStyle/>
          <a:p>
            <a:r>
              <a:rPr dirty="0"/>
              <a:t>9. </a:t>
            </a:r>
            <a:r>
              <a:rPr dirty="0" err="1"/>
              <a:t>Εμ</a:t>
            </a:r>
            <a:r>
              <a:rPr dirty="0"/>
              <a:t>πορικά Σήματα – Έννοια</a:t>
            </a:r>
            <a:r>
              <a:rPr lang="el-GR" dirty="0"/>
              <a:t> και είδη</a:t>
            </a:r>
            <a:endParaRPr dirty="0"/>
          </a:p>
        </p:txBody>
      </p:sp>
      <p:sp>
        <p:nvSpPr>
          <p:cNvPr id="3" name="Content Placeholder 2"/>
          <p:cNvSpPr>
            <a:spLocks noGrp="1"/>
          </p:cNvSpPr>
          <p:nvPr>
            <p:ph idx="1"/>
          </p:nvPr>
        </p:nvSpPr>
        <p:spPr>
          <a:xfrm>
            <a:off x="187036" y="488373"/>
            <a:ext cx="8717973" cy="4540828"/>
          </a:xfrm>
        </p:spPr>
        <p:txBody>
          <a:bodyPr>
            <a:noAutofit/>
          </a:bodyPr>
          <a:lstStyle/>
          <a:p>
            <a:pPr marL="0" indent="0">
              <a:buNone/>
            </a:pPr>
            <a:r>
              <a:rPr sz="1800" dirty="0" err="1"/>
              <a:t>Σύμφων</a:t>
            </a:r>
            <a:r>
              <a:rPr sz="1800" dirty="0"/>
              <a:t>α με τον Ν. 4679/2020, </a:t>
            </a:r>
            <a:r>
              <a:rPr sz="1800" dirty="0" err="1"/>
              <a:t>σήμ</a:t>
            </a:r>
            <a:r>
              <a:rPr sz="1800" dirty="0"/>
              <a:t>α είναι κάθε σημείο ικανό να διακρίνει τα προϊόντα ή τις υπηρεσίες μιας επιχείρησης.</a:t>
            </a:r>
            <a:endParaRPr lang="el-GR" sz="1800" dirty="0"/>
          </a:p>
          <a:p>
            <a:pPr marL="0" indent="0">
              <a:buNone/>
            </a:pPr>
            <a:r>
              <a:rPr lang="el-GR" sz="1800" b="1" dirty="0"/>
              <a:t>Ποια είναι τα είδη σημάτων που μπορούν να κατοχυρωθούν;</a:t>
            </a:r>
          </a:p>
          <a:p>
            <a:pPr marL="0" indent="0">
              <a:buNone/>
            </a:pPr>
            <a:r>
              <a:rPr lang="el-GR" sz="1800" b="1" dirty="0"/>
              <a:t>Λεκτικό σήμα:  </a:t>
            </a:r>
            <a:r>
              <a:rPr lang="el-GR" sz="1800" dirty="0"/>
              <a:t>αποτελείται αποκλειστικά από λέξεις ή γράμματα, αριθμούς, άλλους τυποποιημένους τυπογραφικούς χαρακτήρες ή συνδυασμό των παραπάνω, τα οποία μπορούν να </a:t>
            </a:r>
            <a:r>
              <a:rPr lang="el-GR" sz="1800" dirty="0" err="1"/>
              <a:t>πληκτρολογηθούν</a:t>
            </a:r>
            <a:r>
              <a:rPr lang="el-GR" sz="1800" dirty="0"/>
              <a:t>.</a:t>
            </a:r>
          </a:p>
          <a:p>
            <a:pPr marL="0" indent="0">
              <a:buNone/>
            </a:pPr>
            <a:r>
              <a:rPr lang="el-GR" sz="1800" b="1" dirty="0"/>
              <a:t>Απεικονιστικό σήμα: </a:t>
            </a:r>
            <a:r>
              <a:rPr lang="el-GR" sz="1800" dirty="0"/>
              <a:t>αποτελείται από μη τυποποιημένους χαρακτήρες, στιλιστική απεικόνιση ή διάταξη, ή κάποιο γραφιστικό χαρακτηριστικό ή χρώμα ή  αποκλειστικά από απεικονιστικά στοιχεία.</a:t>
            </a:r>
          </a:p>
          <a:p>
            <a:pPr marL="0" indent="0">
              <a:buNone/>
            </a:pPr>
            <a:r>
              <a:rPr lang="el-GR" sz="1800" b="1" dirty="0"/>
              <a:t>Συνδυασμός λεκτικού σήματος και απεικόνισης: </a:t>
            </a:r>
            <a:r>
              <a:rPr lang="el-GR" sz="1800" dirty="0"/>
              <a:t>αποτελείται από συνδυασμό λεκτικών και απεικονιστικών γνωρισμάτων.</a:t>
            </a:r>
          </a:p>
          <a:p>
            <a:pPr marL="0" indent="0">
              <a:buNone/>
            </a:pPr>
            <a:r>
              <a:rPr lang="el-GR" sz="1800" b="1" dirty="0"/>
              <a:t>Σήμα τρισδιάστατου σχήματος: </a:t>
            </a:r>
            <a:r>
              <a:rPr lang="el-GR" sz="1800" dirty="0"/>
              <a:t>αποτελείται ή εκτείνεται σε τρισδιάστατο σχήμα, περιλαμβανομένων των </a:t>
            </a:r>
            <a:r>
              <a:rPr lang="el-GR" sz="1800" dirty="0" err="1"/>
              <a:t>περιεκτών</a:t>
            </a:r>
            <a:r>
              <a:rPr lang="el-GR" sz="1800" dirty="0"/>
              <a:t>, της συσκευασίας και του προϊόντος αυτού καθαυτού ή της όψης του.</a:t>
            </a:r>
          </a:p>
          <a:p>
            <a:pPr marL="0" indent="0">
              <a:buNone/>
            </a:pPr>
            <a:r>
              <a:rPr lang="el-GR" sz="1800" b="1" dirty="0"/>
              <a:t>Σήμα θέσης: </a:t>
            </a:r>
            <a:r>
              <a:rPr lang="el-GR" sz="1800" dirty="0"/>
              <a:t>αποτελεί συγκεκριμένο τρόπο  τοποθέτησης ή επίθεσης του σήματος στο προϊόν.</a:t>
            </a:r>
          </a:p>
          <a:p>
            <a:pPr marL="0" indent="0">
              <a:buNone/>
            </a:pPr>
            <a:r>
              <a:rPr lang="el-GR" sz="1800" b="1" dirty="0"/>
              <a:t>Σήμα μεμονωμένου χρώματος: </a:t>
            </a:r>
            <a:r>
              <a:rPr lang="el-GR" sz="1800" dirty="0"/>
              <a:t>αποτελείται αποκλειστικά από ένα μεμονωμένο χρώμα (χωρίς περιγράμματα).</a:t>
            </a:r>
          </a:p>
          <a:p>
            <a:pPr marL="0" indent="0">
              <a:buNone/>
            </a:pPr>
            <a:r>
              <a:rPr lang="el-GR" sz="1800" b="1" dirty="0"/>
              <a:t>Σήμα συνδυασμού χρωμάτων: </a:t>
            </a:r>
            <a:r>
              <a:rPr lang="el-GR" sz="1800" dirty="0"/>
              <a:t>αποτελείται αποκλειστικά από έναν συνδυασμό χρωμάτων χωρίς περιγράμματα</a:t>
            </a:r>
          </a:p>
        </p:txBody>
      </p:sp>
    </p:spTree>
  </p:cSld>
  <p:clrMapOvr>
    <a:masterClrMapping/>
  </p:clrMapOvr>
</p:sld>
</file>

<file path=ppt/theme/theme1.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Retrospect</Template>
  <TotalTime>996</TotalTime>
  <Words>4263</Words>
  <Application>Microsoft Office PowerPoint</Application>
  <PresentationFormat>Προβολή στην οθόνη (4:3)</PresentationFormat>
  <Paragraphs>246</Paragraphs>
  <Slides>38</Slides>
  <Notes>2</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38</vt:i4>
      </vt:variant>
    </vt:vector>
  </HeadingPairs>
  <TitlesOfParts>
    <vt:vector size="44" baseType="lpstr">
      <vt:lpstr>Aptos</vt:lpstr>
      <vt:lpstr>Arial</vt:lpstr>
      <vt:lpstr>Calibri</vt:lpstr>
      <vt:lpstr>Calibri Light</vt:lpstr>
      <vt:lpstr>Wingdings</vt:lpstr>
      <vt:lpstr>Retrospect</vt:lpstr>
      <vt:lpstr>Βιομηχανική Ιδιοκτησία και Αθέμιτος Ανταγωνισμός</vt:lpstr>
      <vt:lpstr>Έννοια της Βιομηχανικής Ιδιοκτησίας</vt:lpstr>
      <vt:lpstr>Σχέση με το Δίκαιο Ανταγωνισμού</vt:lpstr>
      <vt:lpstr>Νομοθετικό Πλαίσιο</vt:lpstr>
      <vt:lpstr>Εφευρέσεις – Προϋποθέσεις Προστασίας</vt:lpstr>
      <vt:lpstr>Ο Οργανισμός Βιομηχανικής Ιδιοκτησίας (ΟΒΙ)</vt:lpstr>
      <vt:lpstr>Δικαιώματα Κατόχου Ευρεσιτεχνίας</vt:lpstr>
      <vt:lpstr>7. Υποχρεώσεις Κατόχου Ευρεσιτεχνίας</vt:lpstr>
      <vt:lpstr>9. Εμπορικά Σήματα – Έννοια και είδη</vt:lpstr>
      <vt:lpstr>Παρουσίαση του PowerPoint</vt:lpstr>
      <vt:lpstr>Ν. 4679/2020 – Νέος Νόμος για τα Σήματα</vt:lpstr>
      <vt:lpstr>11. Διαδικασία Κατοχύρωσης Σήματος</vt:lpstr>
      <vt:lpstr>Απόλυτοι και Σχετικοί Λόγοι Απαραδέκτου</vt:lpstr>
      <vt:lpstr>Παρουσίαση του PowerPoint</vt:lpstr>
      <vt:lpstr>13. Δικαιώματα του Δικαιούχου Σήματος</vt:lpstr>
      <vt:lpstr>Λήξη και Ανανέωση Σήματος</vt:lpstr>
      <vt:lpstr>Ο Κίνδυνος Σύγχυσης</vt:lpstr>
      <vt:lpstr>Παρουσίαση του PowerPoint</vt:lpstr>
      <vt:lpstr>Προστασία Γνωστού Σήματος</vt:lpstr>
      <vt:lpstr>Παρουσίαση του PowerPoint</vt:lpstr>
      <vt:lpstr>Ευρωπαϊκή και Διεθνής Προστασία</vt:lpstr>
      <vt:lpstr>Παρουσίαση του PowerPoint</vt:lpstr>
      <vt:lpstr>Παρουσίαση του PowerPoint</vt:lpstr>
      <vt:lpstr>Βασικές Αρχές Προστασίας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Ιωαννα Μπαμπαρουτση</cp:lastModifiedBy>
  <cp:revision>14</cp:revision>
  <dcterms:created xsi:type="dcterms:W3CDTF">2013-01-27T09:14:16Z</dcterms:created>
  <dcterms:modified xsi:type="dcterms:W3CDTF">2025-10-25T14:11:59Z</dcterms:modified>
  <cp:category/>
</cp:coreProperties>
</file>