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sldIdLst>
    <p:sldId id="256" r:id="rId2"/>
    <p:sldId id="279" r:id="rId3"/>
    <p:sldId id="280" r:id="rId4"/>
    <p:sldId id="274" r:id="rId5"/>
    <p:sldId id="425" r:id="rId6"/>
    <p:sldId id="426" r:id="rId7"/>
    <p:sldId id="264" r:id="rId8"/>
    <p:sldId id="452" r:id="rId9"/>
    <p:sldId id="453" r:id="rId10"/>
    <p:sldId id="454" r:id="rId11"/>
    <p:sldId id="276" r:id="rId12"/>
    <p:sldId id="277" r:id="rId13"/>
    <p:sldId id="421" r:id="rId14"/>
    <p:sldId id="420" r:id="rId15"/>
    <p:sldId id="333" r:id="rId16"/>
    <p:sldId id="422" r:id="rId17"/>
    <p:sldId id="423" r:id="rId18"/>
    <p:sldId id="424" r:id="rId19"/>
    <p:sldId id="278" r:id="rId20"/>
    <p:sldId id="334" r:id="rId21"/>
    <p:sldId id="336" r:id="rId22"/>
    <p:sldId id="337" r:id="rId23"/>
    <p:sldId id="339" r:id="rId24"/>
    <p:sldId id="427" r:id="rId25"/>
    <p:sldId id="428" r:id="rId26"/>
    <p:sldId id="357" r:id="rId27"/>
    <p:sldId id="383" r:id="rId28"/>
    <p:sldId id="384" r:id="rId29"/>
    <p:sldId id="385" r:id="rId30"/>
    <p:sldId id="386" r:id="rId31"/>
    <p:sldId id="387" r:id="rId32"/>
    <p:sldId id="388" r:id="rId33"/>
    <p:sldId id="389" r:id="rId34"/>
    <p:sldId id="394" r:id="rId35"/>
    <p:sldId id="395" r:id="rId36"/>
    <p:sldId id="396" r:id="rId37"/>
    <p:sldId id="397" r:id="rId38"/>
    <p:sldId id="399"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30" r:id="rId52"/>
    <p:sldId id="431" r:id="rId53"/>
    <p:sldId id="432" r:id="rId54"/>
    <p:sldId id="433" r:id="rId55"/>
    <p:sldId id="434" r:id="rId56"/>
    <p:sldId id="435" r:id="rId57"/>
    <p:sldId id="436" r:id="rId58"/>
    <p:sldId id="437" r:id="rId59"/>
    <p:sldId id="438" r:id="rId60"/>
    <p:sldId id="439" r:id="rId61"/>
    <p:sldId id="440" r:id="rId62"/>
    <p:sldId id="441" r:id="rId63"/>
    <p:sldId id="442" r:id="rId64"/>
    <p:sldId id="443" r:id="rId65"/>
    <p:sldId id="444" r:id="rId66"/>
    <p:sldId id="445" r:id="rId67"/>
    <p:sldId id="446" r:id="rId68"/>
    <p:sldId id="447" r:id="rId69"/>
    <p:sldId id="448" r:id="rId70"/>
    <p:sldId id="449" r:id="rId71"/>
    <p:sldId id="450" r:id="rId72"/>
    <p:sldId id="451" r:id="rId73"/>
    <p:sldId id="429"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76"/>
    <p:restoredTop sz="94804"/>
  </p:normalViewPr>
  <p:slideViewPr>
    <p:cSldViewPr snapToGrid="0" snapToObjects="1">
      <p:cViewPr varScale="1">
        <p:scale>
          <a:sx n="76" d="100"/>
          <a:sy n="76" d="100"/>
        </p:scale>
        <p:origin x="200" y="1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989806E-8E94-473C-AEE7-BE6F15F85533}" type="datetime1">
              <a:rPr lang="en-US" smtClean="0"/>
              <a:t>5/14/25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30269974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5/14/25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8945893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5/14/25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3383192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5/14/25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338456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5/14/25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01105628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6989806E-8E94-473C-AEE7-BE6F15F85533}" type="datetime1">
              <a:rPr lang="en-US" smtClean="0"/>
              <a:t>5/14/25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400338170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6989806E-8E94-473C-AEE7-BE6F15F85533}" type="datetime1">
              <a:rPr lang="en-US" smtClean="0"/>
              <a:t>5/14/25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412573077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5/14/25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64784089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5/14/25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33733665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5/14/25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10692595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989806E-8E94-473C-AEE7-BE6F15F85533}" type="datetime1">
              <a:rPr lang="en-US" smtClean="0"/>
              <a:t>5/14/25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84948455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989806E-8E94-473C-AEE7-BE6F15F85533}" type="datetime1">
              <a:rPr lang="en-US" smtClean="0"/>
              <a:t>5/14/25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5010859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41410" y="3073397"/>
            <a:ext cx="4878391"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073397"/>
            <a:ext cx="4875210"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989806E-8E94-473C-AEE7-BE6F15F85533}" type="datetime1">
              <a:rPr lang="en-US" smtClean="0"/>
              <a:t>5/14/25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40349509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989806E-8E94-473C-AEE7-BE6F15F85533}" type="datetime1">
              <a:rPr lang="en-US" smtClean="0"/>
              <a:t>5/14/25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42073294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9806E-8E94-473C-AEE7-BE6F15F85533}" type="datetime1">
              <a:rPr lang="en-US" smtClean="0"/>
              <a:t>5/14/25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855956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5/14/25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7855185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5/14/25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265794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89806E-8E94-473C-AEE7-BE6F15F85533}" type="datetime1">
              <a:rPr lang="en-US" smtClean="0"/>
              <a:t>5/14/25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708352524"/>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6DCFC9-6877-407C-8170-608FCB8E35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F7D8B73A-1349-4BA6-8F85-03A21ED56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69ADA7C-B6B2-4FD7-AA5E-CC52AAE8CDBD}"/>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4" name="Picture 3">
            <a:extLst>
              <a:ext uri="{FF2B5EF4-FFF2-40B4-BE49-F238E27FC236}">
                <a16:creationId xmlns:a16="http://schemas.microsoft.com/office/drawing/2014/main" id="{FC8AC507-C90C-5A5D-7493-B0636A7A73AE}"/>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sharpenSoften amount="-54000"/>
                    </a14:imgEffect>
                  </a14:imgLayer>
                </a14:imgProps>
              </a:ext>
            </a:extLst>
          </a:blip>
          <a:srcRect t="18548" b="25185"/>
          <a:stretch/>
        </p:blipFill>
        <p:spPr>
          <a:xfrm>
            <a:off x="-1" y="-30423"/>
            <a:ext cx="12188389" cy="6857990"/>
          </a:xfrm>
          <a:prstGeom prst="rect">
            <a:avLst/>
          </a:prstGeom>
        </p:spPr>
      </p:pic>
      <p:grpSp>
        <p:nvGrpSpPr>
          <p:cNvPr id="13" name="Group 12">
            <a:extLst>
              <a:ext uri="{FF2B5EF4-FFF2-40B4-BE49-F238E27FC236}">
                <a16:creationId xmlns:a16="http://schemas.microsoft.com/office/drawing/2014/main" id="{89353FE7-0D03-4AD2-8B8A-60A06F6BDA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4" name="Round Diagonal Corner Rectangle 7">
              <a:extLst>
                <a:ext uri="{FF2B5EF4-FFF2-40B4-BE49-F238E27FC236}">
                  <a16:creationId xmlns:a16="http://schemas.microsoft.com/office/drawing/2014/main" id="{0C7A0320-FBCC-4F40-AF6E-CE65FFB3D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50A26E4-02C9-4F83-A334-0920B8CCF28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6" name="Freeform 32">
                <a:extLst>
                  <a:ext uri="{FF2B5EF4-FFF2-40B4-BE49-F238E27FC236}">
                    <a16:creationId xmlns:a16="http://schemas.microsoft.com/office/drawing/2014/main" id="{06617CD6-4185-402B-8E23-BC527805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17" name="Freeform 33">
                <a:extLst>
                  <a:ext uri="{FF2B5EF4-FFF2-40B4-BE49-F238E27FC236}">
                    <a16:creationId xmlns:a16="http://schemas.microsoft.com/office/drawing/2014/main" id="{2C305CC9-3511-47F4-BF11-BC635C30C9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18" name="Freeform 34">
                <a:extLst>
                  <a:ext uri="{FF2B5EF4-FFF2-40B4-BE49-F238E27FC236}">
                    <a16:creationId xmlns:a16="http://schemas.microsoft.com/office/drawing/2014/main" id="{5C70C5D1-31E4-48B9-AEB6-6460A2B81F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19" name="Freeform 37">
                <a:extLst>
                  <a:ext uri="{FF2B5EF4-FFF2-40B4-BE49-F238E27FC236}">
                    <a16:creationId xmlns:a16="http://schemas.microsoft.com/office/drawing/2014/main" id="{1F033CE1-D380-43F1-81EC-97B6C86F3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0" name="Freeform 35">
                <a:extLst>
                  <a:ext uri="{FF2B5EF4-FFF2-40B4-BE49-F238E27FC236}">
                    <a16:creationId xmlns:a16="http://schemas.microsoft.com/office/drawing/2014/main" id="{6997F95D-DC27-48A3-850A-2308C3C08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1" name="Freeform 36">
                <a:extLst>
                  <a:ext uri="{FF2B5EF4-FFF2-40B4-BE49-F238E27FC236}">
                    <a16:creationId xmlns:a16="http://schemas.microsoft.com/office/drawing/2014/main" id="{569AE469-76B7-4FFE-B68B-0D7A77413F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2" name="Freeform 38">
                <a:extLst>
                  <a:ext uri="{FF2B5EF4-FFF2-40B4-BE49-F238E27FC236}">
                    <a16:creationId xmlns:a16="http://schemas.microsoft.com/office/drawing/2014/main" id="{DD99CF64-0E82-4D1A-BD2A-08942182F4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3" name="Freeform 39">
                <a:extLst>
                  <a:ext uri="{FF2B5EF4-FFF2-40B4-BE49-F238E27FC236}">
                    <a16:creationId xmlns:a16="http://schemas.microsoft.com/office/drawing/2014/main" id="{98C12D33-1747-4B24-89ED-F441AE4A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4" name="Freeform 40">
                <a:extLst>
                  <a:ext uri="{FF2B5EF4-FFF2-40B4-BE49-F238E27FC236}">
                    <a16:creationId xmlns:a16="http://schemas.microsoft.com/office/drawing/2014/main" id="{A60200CC-BAEC-4310-8C9B-F7BB783E98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5" name="Rectangle 41">
                <a:extLst>
                  <a:ext uri="{FF2B5EF4-FFF2-40B4-BE49-F238E27FC236}">
                    <a16:creationId xmlns:a16="http://schemas.microsoft.com/office/drawing/2014/main" id="{2A7F40BF-B0BE-4B09-87EE-F56632B7ED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6" name="Freeform 32">
                <a:extLst>
                  <a:ext uri="{FF2B5EF4-FFF2-40B4-BE49-F238E27FC236}">
                    <a16:creationId xmlns:a16="http://schemas.microsoft.com/office/drawing/2014/main" id="{353978AF-8FB9-4A61-A2EA-1995A14F3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7" name="Freeform 33">
                <a:extLst>
                  <a:ext uri="{FF2B5EF4-FFF2-40B4-BE49-F238E27FC236}">
                    <a16:creationId xmlns:a16="http://schemas.microsoft.com/office/drawing/2014/main" id="{B20F89C3-4BAD-42AA-8D31-6F6DF17FE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8" name="Freeform 34">
                <a:extLst>
                  <a:ext uri="{FF2B5EF4-FFF2-40B4-BE49-F238E27FC236}">
                    <a16:creationId xmlns:a16="http://schemas.microsoft.com/office/drawing/2014/main" id="{A60FE276-3FF2-4622-BF99-D4E4B249E5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29" name="Freeform 37">
                <a:extLst>
                  <a:ext uri="{FF2B5EF4-FFF2-40B4-BE49-F238E27FC236}">
                    <a16:creationId xmlns:a16="http://schemas.microsoft.com/office/drawing/2014/main" id="{B05A0D3F-808B-48D6-A821-1FE9E86E8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0" name="Freeform 35">
                <a:extLst>
                  <a:ext uri="{FF2B5EF4-FFF2-40B4-BE49-F238E27FC236}">
                    <a16:creationId xmlns:a16="http://schemas.microsoft.com/office/drawing/2014/main" id="{69F7D438-BAA0-4DAD-9BC5-198B677A7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1" name="Freeform 36">
                <a:extLst>
                  <a:ext uri="{FF2B5EF4-FFF2-40B4-BE49-F238E27FC236}">
                    <a16:creationId xmlns:a16="http://schemas.microsoft.com/office/drawing/2014/main" id="{EC63B186-43B8-4552-AFDB-A544240A7C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2" name="Freeform 38">
                <a:extLst>
                  <a:ext uri="{FF2B5EF4-FFF2-40B4-BE49-F238E27FC236}">
                    <a16:creationId xmlns:a16="http://schemas.microsoft.com/office/drawing/2014/main" id="{8542E82D-01AD-4BD8-8C5F-A6CDAD039B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3" name="Freeform 39">
                <a:extLst>
                  <a:ext uri="{FF2B5EF4-FFF2-40B4-BE49-F238E27FC236}">
                    <a16:creationId xmlns:a16="http://schemas.microsoft.com/office/drawing/2014/main" id="{6285CF32-2BD3-47D0-9A6C-3EE7FD639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4" name="Freeform 40">
                <a:extLst>
                  <a:ext uri="{FF2B5EF4-FFF2-40B4-BE49-F238E27FC236}">
                    <a16:creationId xmlns:a16="http://schemas.microsoft.com/office/drawing/2014/main" id="{FA36D129-7B33-4379-B9EE-5624B95766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sp>
            <p:nvSpPr>
              <p:cNvPr id="35" name="Rectangle 41">
                <a:extLst>
                  <a:ext uri="{FF2B5EF4-FFF2-40B4-BE49-F238E27FC236}">
                    <a16:creationId xmlns:a16="http://schemas.microsoft.com/office/drawing/2014/main" id="{0229A187-4E69-4262-B001-C5F0B55225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l-GR"/>
              </a:p>
            </p:txBody>
          </p:sp>
        </p:grpSp>
      </p:grpSp>
      <p:sp>
        <p:nvSpPr>
          <p:cNvPr id="2" name="Τίτλος 1">
            <a:extLst>
              <a:ext uri="{FF2B5EF4-FFF2-40B4-BE49-F238E27FC236}">
                <a16:creationId xmlns:a16="http://schemas.microsoft.com/office/drawing/2014/main" id="{752F0BFA-AC77-8E90-AE09-83CCF9D794E5}"/>
              </a:ext>
            </a:extLst>
          </p:cNvPr>
          <p:cNvSpPr>
            <a:spLocks noGrp="1"/>
          </p:cNvSpPr>
          <p:nvPr>
            <p:ph type="ctrTitle"/>
          </p:nvPr>
        </p:nvSpPr>
        <p:spPr>
          <a:xfrm>
            <a:off x="1955088" y="372211"/>
            <a:ext cx="8403432" cy="4334003"/>
          </a:xfrm>
        </p:spPr>
        <p:txBody>
          <a:bodyPr lIns="216000">
            <a:normAutofit fontScale="90000"/>
          </a:bodyPr>
          <a:lstStyle/>
          <a:p>
            <a:pPr algn="ctr"/>
            <a:br>
              <a:rPr lang="el-GR" sz="3600" dirty="0"/>
            </a:br>
            <a:br>
              <a:rPr lang="el-GR" sz="3600" dirty="0"/>
            </a:br>
            <a:br>
              <a:rPr lang="el-GR" sz="3600" dirty="0"/>
            </a:br>
            <a:br>
              <a:rPr lang="el-GR" sz="3600" dirty="0"/>
            </a:br>
            <a:br>
              <a:rPr lang="el-GR" sz="3600" dirty="0"/>
            </a:br>
            <a:r>
              <a:rPr lang="el-GR" sz="3600" dirty="0" err="1"/>
              <a:t>Διοικητικο</a:t>
            </a:r>
            <a:r>
              <a:rPr lang="el-GR" sz="3600" dirty="0"/>
              <a:t> </a:t>
            </a:r>
            <a:r>
              <a:rPr lang="el-GR" sz="3600" dirty="0" err="1"/>
              <a:t>Δικαιο</a:t>
            </a:r>
            <a:r>
              <a:rPr lang="el-GR" sz="3600" dirty="0"/>
              <a:t> (ΕΑΝΔΑ) </a:t>
            </a:r>
            <a:br>
              <a:rPr lang="el-GR" sz="3600" dirty="0"/>
            </a:br>
            <a:br>
              <a:rPr lang="el-GR" sz="3600" dirty="0"/>
            </a:br>
            <a:br>
              <a:rPr lang="el-GR" sz="3600" dirty="0"/>
            </a:br>
            <a:r>
              <a:rPr lang="el-GR" sz="3600" dirty="0" err="1"/>
              <a:t>Παναγιωτησ</a:t>
            </a:r>
            <a:r>
              <a:rPr lang="el-GR" sz="3600" dirty="0"/>
              <a:t> </a:t>
            </a:r>
            <a:r>
              <a:rPr lang="el-GR" sz="3600" dirty="0" err="1"/>
              <a:t>γαλανησ</a:t>
            </a:r>
            <a:br>
              <a:rPr lang="el-GR" sz="3600" dirty="0"/>
            </a:br>
            <a:r>
              <a:rPr lang="el-GR" sz="3600" dirty="0" err="1"/>
              <a:t>δικηγοροσ</a:t>
            </a:r>
            <a:r>
              <a:rPr lang="el-GR" sz="3600" dirty="0"/>
              <a:t>, Δ.Ν., </a:t>
            </a:r>
            <a:r>
              <a:rPr lang="el-GR" sz="3600" dirty="0" err="1"/>
              <a:t>Μεταδιδακτωρ</a:t>
            </a:r>
            <a:r>
              <a:rPr lang="el-GR" sz="3600"/>
              <a:t> ΕΚΠΑ</a:t>
            </a:r>
            <a:endParaRPr lang="el-GR" sz="3600" dirty="0"/>
          </a:p>
        </p:txBody>
      </p:sp>
    </p:spTree>
    <p:extLst>
      <p:ext uri="{BB962C8B-B14F-4D97-AF65-F5344CB8AC3E}">
        <p14:creationId xmlns:p14="http://schemas.microsoft.com/office/powerpoint/2010/main" val="86251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0AB414-D910-17C7-AD96-05EF9D73395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68F9989-2EBC-8C53-383F-28A65144AAE8}"/>
              </a:ext>
            </a:extLst>
          </p:cNvPr>
          <p:cNvSpPr>
            <a:spLocks noGrp="1"/>
          </p:cNvSpPr>
          <p:nvPr>
            <p:ph idx="1"/>
          </p:nvPr>
        </p:nvSpPr>
        <p:spPr/>
        <p:txBody>
          <a:bodyPr>
            <a:normAutofit fontScale="40000" lnSpcReduction="20000"/>
          </a:bodyPr>
          <a:lstStyle/>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6. Στην έννοια της δημόσιας υπηρεσίας του παρόντος εντάσσονται όλοι οι φορείς που ασκούν δημόσια εξουσία, ανεξαρτήτως της νομικής τους μορφής.</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7. α) Ο Συνήγορος του Πολίτη μπορεί με απόφασή του, να συγκροτεί ομάδα εργασίας αποτελούμενη από εμπειρογνώμονες, στελέχη των οργανώσεων της Κοινωνίας των Πολιτών και στελέχη της Δημόσιας Διοίκησης για την αξιολόγηση της εφαρμογής του παρόντος άρθρου. Τα συμπεράσματα και οι προτάσεις της ομάδας εργασίας διαβιβάζονται στη Βουλή των Ελλήνων, στο Υπουργείο Εσωτερικών και στο Συμβούλιο της Ευρώπης και αναρτώνται στην ιστοσελίδα του Συνηγόρου του Πολίτη.</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β) Στις συνεδριάσεις της ομάδας εργασίας δύνανται να καλούνται για τη διατύπωση γνώμης στελέχη Υπουργείων, της Κεντρικής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Ενωσης</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Δήμων Ελλάδας, της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Ενωσης</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Περιφερειών Ελλάδας, καθώς και άλλα πρόσωπα ή φορείς κατά την κρίση της.</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γ) Τα μέλη της επιτροπής είναι ανεξάρτητα και αμερόληπτα κατά την άσκηση των καθηκόντων τους.</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8. Με απόφαση του Υπουργού Εσωτερικών δύναται να εξειδικεύεται ο τρόπος υποβολής των αιτημάτων της παρ. 1 και κάθε άλλο θέμα σχετικό με την εφαρμογή του παρόντος.»</a:t>
            </a:r>
          </a:p>
          <a:p>
            <a:endParaRPr lang="el-GR" dirty="0"/>
          </a:p>
        </p:txBody>
      </p:sp>
    </p:spTree>
    <p:extLst>
      <p:ext uri="{BB962C8B-B14F-4D97-AF65-F5344CB8AC3E}">
        <p14:creationId xmlns:p14="http://schemas.microsoft.com/office/powerpoint/2010/main" val="3266910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12988E-14E1-D763-1ACC-4655D1DB9B32}"/>
              </a:ext>
            </a:extLst>
          </p:cNvPr>
          <p:cNvSpPr>
            <a:spLocks noGrp="1"/>
          </p:cNvSpPr>
          <p:nvPr>
            <p:ph type="title"/>
          </p:nvPr>
        </p:nvSpPr>
        <p:spPr/>
        <p:txBody>
          <a:bodyPr/>
          <a:lstStyle/>
          <a:p>
            <a:r>
              <a:rPr lang="el-GR" dirty="0" err="1"/>
              <a:t>δΙΟΙΚΗΤΙΚΕΣ</a:t>
            </a:r>
            <a:r>
              <a:rPr lang="el-GR" dirty="0"/>
              <a:t> ΠΡΟΣΦΥΓΕΣ</a:t>
            </a:r>
          </a:p>
        </p:txBody>
      </p:sp>
      <p:sp>
        <p:nvSpPr>
          <p:cNvPr id="3" name="Θέση περιεχομένου 2">
            <a:extLst>
              <a:ext uri="{FF2B5EF4-FFF2-40B4-BE49-F238E27FC236}">
                <a16:creationId xmlns:a16="http://schemas.microsoft.com/office/drawing/2014/main" id="{C8DDAE19-C113-407F-5BF5-AB82EE1FD407}"/>
              </a:ext>
            </a:extLst>
          </p:cNvPr>
          <p:cNvSpPr>
            <a:spLocks noGrp="1"/>
          </p:cNvSpPr>
          <p:nvPr>
            <p:ph idx="1"/>
          </p:nvPr>
        </p:nvSpPr>
        <p:spPr/>
        <p:txBody>
          <a:bodyPr>
            <a:normAutofit fontScale="70000" lnSpcReduction="20000"/>
          </a:bodyPr>
          <a:lstStyle/>
          <a:p>
            <a:r>
              <a:rPr lang="el-GR" dirty="0"/>
              <a:t>Από το Σύνταγμα (άρθρο 10, δικαίωμα αναφοράς στις αρχές), απορρέει η δυνατότητα άσκησης </a:t>
            </a:r>
            <a:r>
              <a:rPr lang="el-GR" b="1" dirty="0"/>
              <a:t>απλής διοικητικής προσφυγής, η οποία διακρίνεται ανάλογα με το όργανο προς το οποίο απευθύνεται, σε αίτηση θεραπείας και ιεραρχική προσφυγή</a:t>
            </a:r>
            <a:r>
              <a:rPr lang="el-GR" dirty="0"/>
              <a:t>. Το ίδιο προβλέπεται και στον </a:t>
            </a:r>
            <a:r>
              <a:rPr lang="el-GR" dirty="0" err="1"/>
              <a:t>ΚΔΔιαδ</a:t>
            </a:r>
            <a:r>
              <a:rPr lang="el-GR" dirty="0"/>
              <a:t>, ήτοι το άρθρο 24: «αν από τις σχετικές διατάξεις δεν προβλέπεται η δυνατότητα άσκησης της </a:t>
            </a:r>
            <a:r>
              <a:rPr lang="el-GR" dirty="0" err="1"/>
              <a:t>ενδικοφανούς</a:t>
            </a:r>
            <a:r>
              <a:rPr lang="el-GR" dirty="0"/>
              <a:t> ή ειδικής διοικητικής προσφυγής κατά το άρθρο 25, ο ενδιαφερόμενος για την αποκατάσταση της υλικής ή ηθικής βλάβης των εννόμων συμφερόντων του που προκαλείται από ατομική διοικητική πράξη, μπορεί για οποιονδήποτε λόγο, με αίτησή του να ζητήσει </a:t>
            </a:r>
            <a:r>
              <a:rPr lang="el-GR" dirty="0" err="1"/>
              <a:t>κλπ</a:t>
            </a:r>
            <a:r>
              <a:rPr lang="el-GR" dirty="0"/>
              <a:t>….». Ο έλεγχος που διενεργείται από το διοικητικό όργανο μετά από τέτοια προσφυγή είναι πλήρης, δηλαδή έλεγχος νομιμότητας και ουσίας και η διοικητική αρχή στην οποία υποβάλλεται η αίτηση οφείλει να γνωστοποιήσει στον ενδιαφερόμενο την απόφασή της για την απλή προσφυγή αυτή το αργότερο μέσα σε 30 ημέρες (εκτός αν από ειδικές διατάξεις προβλέπεται τυχόν ειδικότερη προθεσμία).</a:t>
            </a:r>
          </a:p>
          <a:p>
            <a:endParaRPr lang="el-GR" dirty="0"/>
          </a:p>
        </p:txBody>
      </p:sp>
    </p:spTree>
    <p:extLst>
      <p:ext uri="{BB962C8B-B14F-4D97-AF65-F5344CB8AC3E}">
        <p14:creationId xmlns:p14="http://schemas.microsoft.com/office/powerpoint/2010/main" val="2597145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7B62D9-E2F3-51BD-D307-ADD2338DB11A}"/>
              </a:ext>
            </a:extLst>
          </p:cNvPr>
          <p:cNvSpPr>
            <a:spLocks noGrp="1"/>
          </p:cNvSpPr>
          <p:nvPr>
            <p:ph type="title"/>
          </p:nvPr>
        </p:nvSpPr>
        <p:spPr/>
        <p:txBody>
          <a:bodyPr/>
          <a:lstStyle/>
          <a:p>
            <a:r>
              <a:rPr lang="el-GR" dirty="0" err="1"/>
              <a:t>Απλη</a:t>
            </a:r>
            <a:r>
              <a:rPr lang="el-GR" dirty="0"/>
              <a:t> </a:t>
            </a:r>
            <a:r>
              <a:rPr lang="el-GR" dirty="0" err="1"/>
              <a:t>προσφυγη</a:t>
            </a:r>
            <a:r>
              <a:rPr lang="el-GR" dirty="0"/>
              <a:t> </a:t>
            </a:r>
          </a:p>
        </p:txBody>
      </p:sp>
      <p:sp>
        <p:nvSpPr>
          <p:cNvPr id="3" name="Θέση περιεχομένου 2">
            <a:extLst>
              <a:ext uri="{FF2B5EF4-FFF2-40B4-BE49-F238E27FC236}">
                <a16:creationId xmlns:a16="http://schemas.microsoft.com/office/drawing/2014/main" id="{F6F1F68B-A66F-06D8-ACEB-5AAE7AD42DF7}"/>
              </a:ext>
            </a:extLst>
          </p:cNvPr>
          <p:cNvSpPr>
            <a:spLocks noGrp="1"/>
          </p:cNvSpPr>
          <p:nvPr>
            <p:ph idx="1"/>
          </p:nvPr>
        </p:nvSpPr>
        <p:spPr/>
        <p:txBody>
          <a:bodyPr>
            <a:normAutofit fontScale="85000" lnSpcReduction="20000"/>
          </a:bodyPr>
          <a:lstStyle/>
          <a:p>
            <a:r>
              <a:rPr lang="el-GR" dirty="0"/>
              <a:t>Με απλή προσφυγή προσβάλλεται ατομική (και όχι κανονιστική) διοικητική πράξη. Η απλή προσφυγή, καλείται και αίτηση θεραπείας, όταν απευθύνεται στη διοικητική αρχή που εξέδωσε την πράξη και έχει ως αίτημα την ανάκληση ή την τροποποίηση της πράξης (αφού διενεργείται και έλεγχος ουσίας), ενώ καλείται ιεραρχική προσφυγή, όταν, ως εκ της </a:t>
            </a:r>
            <a:r>
              <a:rPr lang="el-GR" dirty="0" err="1"/>
              <a:t>φύσεώς</a:t>
            </a:r>
            <a:r>
              <a:rPr lang="el-GR" dirty="0"/>
              <a:t> της απευθύνεται στην αρχή που προΐσταται εκείνης που εξέδωσε την πράξη και έχει ως αίτημα την ακύρωση της πράξης. </a:t>
            </a:r>
          </a:p>
          <a:p>
            <a:r>
              <a:rPr lang="el-GR" dirty="0"/>
              <a:t>Δεν προβλέπεται κάποια αποκλειστική προθεσμία για την άσκησή τους, αλλά η άσκησή τους επιφέρει ουσιαστικές και δικονομικές συνέπειες. Γενικώς, πάντως, η νέα έρευνα της υπόθεσης μετά την άσκηση των απλών προσφυγών οδηγεί σε έκδοση εκτελεστής πράξης, υποκείμενη σε αίτηση ακύρωσης.</a:t>
            </a:r>
          </a:p>
          <a:p>
            <a:endParaRPr lang="el-GR" dirty="0"/>
          </a:p>
        </p:txBody>
      </p:sp>
    </p:spTree>
    <p:extLst>
      <p:ext uri="{BB962C8B-B14F-4D97-AF65-F5344CB8AC3E}">
        <p14:creationId xmlns:p14="http://schemas.microsoft.com/office/powerpoint/2010/main" val="4083453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5B46AB-5892-7AED-3B46-B0F064EDC1BF}"/>
              </a:ext>
            </a:extLst>
          </p:cNvPr>
          <p:cNvSpPr>
            <a:spLocks noGrp="1"/>
          </p:cNvSpPr>
          <p:nvPr>
            <p:ph type="title"/>
          </p:nvPr>
        </p:nvSpPr>
        <p:spPr/>
        <p:txBody>
          <a:bodyPr/>
          <a:lstStyle/>
          <a:p>
            <a:r>
              <a:rPr lang="el-GR" dirty="0" err="1"/>
              <a:t>Ειδικη</a:t>
            </a:r>
            <a:r>
              <a:rPr lang="el-GR" dirty="0"/>
              <a:t> </a:t>
            </a:r>
            <a:r>
              <a:rPr lang="el-GR" dirty="0" err="1"/>
              <a:t>προσφυγη</a:t>
            </a:r>
            <a:endParaRPr lang="el-GR" dirty="0"/>
          </a:p>
        </p:txBody>
      </p:sp>
      <p:sp>
        <p:nvSpPr>
          <p:cNvPr id="3" name="Θέση περιεχομένου 2">
            <a:extLst>
              <a:ext uri="{FF2B5EF4-FFF2-40B4-BE49-F238E27FC236}">
                <a16:creationId xmlns:a16="http://schemas.microsoft.com/office/drawing/2014/main" id="{FCCDECDD-F1A1-EE8E-E456-652322BE15AC}"/>
              </a:ext>
            </a:extLst>
          </p:cNvPr>
          <p:cNvSpPr>
            <a:spLocks noGrp="1"/>
          </p:cNvSpPr>
          <p:nvPr>
            <p:ph idx="1"/>
          </p:nvPr>
        </p:nvSpPr>
        <p:spPr/>
        <p:txBody>
          <a:bodyPr/>
          <a:lstStyle/>
          <a:p>
            <a:r>
              <a:rPr lang="el-GR" dirty="0"/>
              <a:t>Υποχρεωτική πρόβλεψη στον νόμο</a:t>
            </a:r>
          </a:p>
          <a:p>
            <a:r>
              <a:rPr lang="el-GR" dirty="0"/>
              <a:t>Έλεγχος νομιμότητας -&gt; ακύρωση</a:t>
            </a:r>
          </a:p>
          <a:p>
            <a:r>
              <a:rPr lang="el-GR" dirty="0"/>
              <a:t>Διακοπή προθεσμίας</a:t>
            </a:r>
          </a:p>
          <a:p>
            <a:r>
              <a:rPr lang="el-GR" dirty="0"/>
              <a:t>Εκτελεστές πράξεις παράγονται</a:t>
            </a:r>
          </a:p>
        </p:txBody>
      </p:sp>
    </p:spTree>
    <p:extLst>
      <p:ext uri="{BB962C8B-B14F-4D97-AF65-F5344CB8AC3E}">
        <p14:creationId xmlns:p14="http://schemas.microsoft.com/office/powerpoint/2010/main" val="145692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358D31-243E-E174-DADA-83F79217C376}"/>
              </a:ext>
            </a:extLst>
          </p:cNvPr>
          <p:cNvSpPr>
            <a:spLocks noGrp="1"/>
          </p:cNvSpPr>
          <p:nvPr>
            <p:ph type="title"/>
          </p:nvPr>
        </p:nvSpPr>
        <p:spPr/>
        <p:txBody>
          <a:bodyPr/>
          <a:lstStyle/>
          <a:p>
            <a:r>
              <a:rPr lang="el-GR" dirty="0" err="1"/>
              <a:t>Ενδικοφανησ</a:t>
            </a:r>
            <a:r>
              <a:rPr lang="el-GR" dirty="0"/>
              <a:t> </a:t>
            </a:r>
            <a:r>
              <a:rPr lang="el-GR" dirty="0" err="1"/>
              <a:t>προσφυγη</a:t>
            </a:r>
            <a:endParaRPr lang="el-GR" dirty="0"/>
          </a:p>
        </p:txBody>
      </p:sp>
      <p:sp>
        <p:nvSpPr>
          <p:cNvPr id="3" name="Θέση περιεχομένου 2">
            <a:extLst>
              <a:ext uri="{FF2B5EF4-FFF2-40B4-BE49-F238E27FC236}">
                <a16:creationId xmlns:a16="http://schemas.microsoft.com/office/drawing/2014/main" id="{900BF4A9-283F-B12F-146A-CE4E49E1DC07}"/>
              </a:ext>
            </a:extLst>
          </p:cNvPr>
          <p:cNvSpPr>
            <a:spLocks noGrp="1"/>
          </p:cNvSpPr>
          <p:nvPr>
            <p:ph idx="1"/>
          </p:nvPr>
        </p:nvSpPr>
        <p:spPr/>
        <p:txBody>
          <a:bodyPr/>
          <a:lstStyle/>
          <a:p>
            <a:r>
              <a:rPr lang="el-GR" dirty="0"/>
              <a:t>Υποχρεωτική άσκηση</a:t>
            </a:r>
          </a:p>
          <a:p>
            <a:r>
              <a:rPr lang="el-GR" dirty="0"/>
              <a:t>Υποχρέωση ενημέρωσης</a:t>
            </a:r>
          </a:p>
          <a:p>
            <a:r>
              <a:rPr lang="el-GR" dirty="0"/>
              <a:t>Έλεγχος κατά νόμο και κατ’ ουσία</a:t>
            </a:r>
          </a:p>
          <a:p>
            <a:r>
              <a:rPr lang="el-GR" dirty="0"/>
              <a:t>Ακύρωση ή τροποποίηση</a:t>
            </a:r>
          </a:p>
          <a:p>
            <a:r>
              <a:rPr lang="el-GR" dirty="0"/>
              <a:t>Άπρακτη πάροδος τριμήνου = ΠΟΝΕ (δικονομική συνέπεια)</a:t>
            </a:r>
          </a:p>
          <a:p>
            <a:pPr marL="0" indent="0">
              <a:buNone/>
            </a:pPr>
            <a:endParaRPr lang="el-GR" dirty="0"/>
          </a:p>
          <a:p>
            <a:endParaRPr lang="el-GR" dirty="0"/>
          </a:p>
        </p:txBody>
      </p:sp>
    </p:spTree>
    <p:extLst>
      <p:ext uri="{BB962C8B-B14F-4D97-AF65-F5344CB8AC3E}">
        <p14:creationId xmlns:p14="http://schemas.microsoft.com/office/powerpoint/2010/main" val="141796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E0A278-B1C0-2470-0CB4-A7CAC2467247}"/>
              </a:ext>
            </a:extLst>
          </p:cNvPr>
          <p:cNvSpPr>
            <a:spLocks noGrp="1"/>
          </p:cNvSpPr>
          <p:nvPr>
            <p:ph type="title"/>
          </p:nvPr>
        </p:nvSpPr>
        <p:spPr/>
        <p:txBody>
          <a:bodyPr/>
          <a:lstStyle/>
          <a:p>
            <a:r>
              <a:rPr lang="el-GR" dirty="0" err="1"/>
              <a:t>Γνωμοδοτικη</a:t>
            </a:r>
            <a:r>
              <a:rPr lang="el-GR" dirty="0"/>
              <a:t> </a:t>
            </a:r>
            <a:r>
              <a:rPr lang="el-GR" dirty="0" err="1"/>
              <a:t>διαδικασια</a:t>
            </a:r>
            <a:r>
              <a:rPr lang="el-GR" dirty="0"/>
              <a:t> </a:t>
            </a:r>
          </a:p>
        </p:txBody>
      </p:sp>
      <p:sp>
        <p:nvSpPr>
          <p:cNvPr id="3" name="Θέση περιεχομένου 2">
            <a:extLst>
              <a:ext uri="{FF2B5EF4-FFF2-40B4-BE49-F238E27FC236}">
                <a16:creationId xmlns:a16="http://schemas.microsoft.com/office/drawing/2014/main" id="{C00996BD-D5BD-5E54-D79F-DF2283C2B1AB}"/>
              </a:ext>
            </a:extLst>
          </p:cNvPr>
          <p:cNvSpPr>
            <a:spLocks noGrp="1"/>
          </p:cNvSpPr>
          <p:nvPr>
            <p:ph idx="1"/>
          </p:nvPr>
        </p:nvSpPr>
        <p:spPr/>
        <p:txBody>
          <a:bodyPr>
            <a:normAutofit fontScale="55000" lnSpcReduction="20000"/>
          </a:bodyPr>
          <a:lstStyle/>
          <a:p>
            <a:r>
              <a:rPr lang="el-GR" dirty="0"/>
              <a:t>Κομβικό σημείο για τη διοικητική διαδικασία είναι η  </a:t>
            </a:r>
            <a:r>
              <a:rPr lang="el-GR" b="1" dirty="0"/>
              <a:t>γνωμοδοτική διαδικασία </a:t>
            </a:r>
            <a:r>
              <a:rPr lang="el-GR" dirty="0"/>
              <a:t>που διακρίνεται σε προβλεπόμενη και οικειοθελή. </a:t>
            </a:r>
          </a:p>
          <a:p>
            <a:r>
              <a:rPr lang="el-GR" dirty="0"/>
              <a:t>Όταν ο νόμος απαιτεί για την έκδοση διοικητικής πράξεως τη </a:t>
            </a:r>
            <a:r>
              <a:rPr lang="el-GR" b="1" dirty="0"/>
              <a:t>λήψη γνωμοδότησης</a:t>
            </a:r>
            <a:r>
              <a:rPr lang="el-GR" dirty="0"/>
              <a:t> (προβλεπόμενη εκ του νόμου λήψη γνωμοδότησης), το όργανο που έχει αποφασιστική αρμοδιότητα οφείλει να διατυπώσει με πρωτοβουλία του ερώτημα προς ένα άλλο όργανο (</a:t>
            </a:r>
            <a:r>
              <a:rPr lang="el-GR" dirty="0" err="1"/>
              <a:t>ΚΔΔιαδ</a:t>
            </a:r>
            <a:r>
              <a:rPr lang="el-GR" dirty="0"/>
              <a:t>, άρθρο 20 § 1). </a:t>
            </a:r>
          </a:p>
          <a:p>
            <a:r>
              <a:rPr lang="el-GR" dirty="0"/>
              <a:t>Η γνώμη πρέπει να είναι έγγραφη, αιτιολογημένη και επίκαιρη κατά το περιεχόμενό της. Διακρίνεται περαιτέρω σε εκούσια (δικαιούται να ζητήσει το όργανο) και υποχρεωτική (αν το </a:t>
            </a:r>
            <a:r>
              <a:rPr lang="el-GR" dirty="0" err="1"/>
              <a:t>αποφασίζον</a:t>
            </a:r>
            <a:r>
              <a:rPr lang="el-GR" dirty="0"/>
              <a:t> όργανο υποχρεούται από τον νόμο να την ζητήσει). Όταν ο νόμος δεν προβλέπει τη σύμφωνη γνώμη, αυτή είναι απλή, κατά την ακόλουθη διάκριση: Απλή γνώμη είναι αυτή, στην οποία το </a:t>
            </a:r>
            <a:r>
              <a:rPr lang="el-GR" dirty="0" err="1"/>
              <a:t>αποφασίζον</a:t>
            </a:r>
            <a:r>
              <a:rPr lang="el-GR" dirty="0"/>
              <a:t> όργανο οφείλει να ζητήσει τη γνωμοδότηση, αλλά δεν δεσμεύεται από το περιεχόμενο της γνώμης και μπορεί να αποφασίσει κατά τρόπο διαφορετικό. Η απόκλιση από την απλή γνώμη πρέπει, ωστόσο, ταυτόχρονα να αιτιολογείται ειδικώς (</a:t>
            </a:r>
            <a:r>
              <a:rPr lang="el-GR" dirty="0" err="1"/>
              <a:t>ΚΔΔιαδ</a:t>
            </a:r>
            <a:r>
              <a:rPr lang="el-GR" dirty="0"/>
              <a:t>, άρθρο 20 § 2 β’). Η απλή γνώμη ενσωματώνεται στην εκτελεστή πράξη του οργάνου, ενώ τυχόν πλημμέλεια της απλής γνώμης προβάλλεται ως λόγος ακύρωσης και επιφέρει την ακύρωση της εκτελεστής πράξης που ερείδεται σε αυτή.</a:t>
            </a:r>
          </a:p>
          <a:p>
            <a:r>
              <a:rPr lang="el-GR" dirty="0"/>
              <a:t>Συνεπώς, π.χ. η «γνωμάτευση» υγειονομικής επιτροπής μπορεί να θεωρηθεί γνώμη κατά την έννοια του Κώδικα Διοικητικής Διαδικασίας, αφού πληρούνται </a:t>
            </a:r>
            <a:r>
              <a:rPr lang="el-GR" dirty="0" err="1"/>
              <a:t>σωρευτικώς</a:t>
            </a:r>
            <a:r>
              <a:rPr lang="el-GR" dirty="0"/>
              <a:t> όλα τα ως άνω κριτήρια για την ύπαρξη «γνώμης» κατά το διοικητικό δίκαιο. Το </a:t>
            </a:r>
            <a:r>
              <a:rPr lang="el-GR" dirty="0" err="1"/>
              <a:t>αποφασίζον</a:t>
            </a:r>
            <a:r>
              <a:rPr lang="el-GR" dirty="0"/>
              <a:t> όργανο δεν δεσμεύεται και μπορεί να αποκλίνει από τη γνωμοδότηση.</a:t>
            </a:r>
          </a:p>
          <a:p>
            <a:endParaRPr lang="el-GR" dirty="0"/>
          </a:p>
        </p:txBody>
      </p:sp>
    </p:spTree>
    <p:extLst>
      <p:ext uri="{BB962C8B-B14F-4D97-AF65-F5344CB8AC3E}">
        <p14:creationId xmlns:p14="http://schemas.microsoft.com/office/powerpoint/2010/main" val="1680842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B3E73E-79B8-2090-AD38-9CA71E597B31}"/>
              </a:ext>
            </a:extLst>
          </p:cNvPr>
          <p:cNvSpPr>
            <a:spLocks noGrp="1"/>
          </p:cNvSpPr>
          <p:nvPr>
            <p:ph type="title"/>
          </p:nvPr>
        </p:nvSpPr>
        <p:spPr/>
        <p:txBody>
          <a:bodyPr/>
          <a:lstStyle/>
          <a:p>
            <a:r>
              <a:rPr lang="el-GR" dirty="0" err="1"/>
              <a:t>Απλη</a:t>
            </a:r>
            <a:r>
              <a:rPr lang="el-GR" dirty="0"/>
              <a:t> </a:t>
            </a:r>
            <a:r>
              <a:rPr lang="el-GR" dirty="0" err="1"/>
              <a:t>γνωμη</a:t>
            </a:r>
            <a:endParaRPr lang="el-GR" dirty="0"/>
          </a:p>
        </p:txBody>
      </p:sp>
      <p:sp>
        <p:nvSpPr>
          <p:cNvPr id="3" name="Θέση περιεχομένου 2">
            <a:extLst>
              <a:ext uri="{FF2B5EF4-FFF2-40B4-BE49-F238E27FC236}">
                <a16:creationId xmlns:a16="http://schemas.microsoft.com/office/drawing/2014/main" id="{3067759D-63A7-F814-882D-B074780198AF}"/>
              </a:ext>
            </a:extLst>
          </p:cNvPr>
          <p:cNvSpPr>
            <a:spLocks noGrp="1"/>
          </p:cNvSpPr>
          <p:nvPr>
            <p:ph idx="1"/>
          </p:nvPr>
        </p:nvSpPr>
        <p:spPr/>
        <p:txBody>
          <a:bodyPr/>
          <a:lstStyle/>
          <a:p>
            <a:r>
              <a:rPr lang="el-GR" dirty="0"/>
              <a:t>Μη δεσμευτική για το </a:t>
            </a:r>
            <a:r>
              <a:rPr lang="el-GR" dirty="0" err="1"/>
              <a:t>αποφασίζον</a:t>
            </a:r>
            <a:r>
              <a:rPr lang="el-GR" dirty="0"/>
              <a:t> όργανο</a:t>
            </a:r>
          </a:p>
          <a:p>
            <a:r>
              <a:rPr lang="el-GR" dirty="0"/>
              <a:t>Όχι εκτελεστή</a:t>
            </a:r>
          </a:p>
          <a:p>
            <a:r>
              <a:rPr lang="el-GR" dirty="0"/>
              <a:t>Υποχρέωση απόκλισης</a:t>
            </a:r>
          </a:p>
        </p:txBody>
      </p:sp>
    </p:spTree>
    <p:extLst>
      <p:ext uri="{BB962C8B-B14F-4D97-AF65-F5344CB8AC3E}">
        <p14:creationId xmlns:p14="http://schemas.microsoft.com/office/powerpoint/2010/main" val="224921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2930FF-EE00-F0F7-0525-4117FAF02382}"/>
              </a:ext>
            </a:extLst>
          </p:cNvPr>
          <p:cNvSpPr>
            <a:spLocks noGrp="1"/>
          </p:cNvSpPr>
          <p:nvPr>
            <p:ph type="title"/>
          </p:nvPr>
        </p:nvSpPr>
        <p:spPr/>
        <p:txBody>
          <a:bodyPr/>
          <a:lstStyle/>
          <a:p>
            <a:r>
              <a:rPr lang="el-GR" dirty="0" err="1"/>
              <a:t>Συμφωνη</a:t>
            </a:r>
            <a:r>
              <a:rPr lang="el-GR" dirty="0"/>
              <a:t> </a:t>
            </a:r>
            <a:r>
              <a:rPr lang="el-GR" dirty="0" err="1"/>
              <a:t>γνωμη</a:t>
            </a:r>
            <a:endParaRPr lang="el-GR" dirty="0"/>
          </a:p>
        </p:txBody>
      </p:sp>
      <p:sp>
        <p:nvSpPr>
          <p:cNvPr id="3" name="Θέση περιεχομένου 2">
            <a:extLst>
              <a:ext uri="{FF2B5EF4-FFF2-40B4-BE49-F238E27FC236}">
                <a16:creationId xmlns:a16="http://schemas.microsoft.com/office/drawing/2014/main" id="{FBEBA451-94BC-937B-2D3A-87407C0803DE}"/>
              </a:ext>
            </a:extLst>
          </p:cNvPr>
          <p:cNvSpPr>
            <a:spLocks noGrp="1"/>
          </p:cNvSpPr>
          <p:nvPr>
            <p:ph idx="1"/>
          </p:nvPr>
        </p:nvSpPr>
        <p:spPr/>
        <p:txBody>
          <a:bodyPr/>
          <a:lstStyle/>
          <a:p>
            <a:r>
              <a:rPr lang="el-GR" dirty="0"/>
              <a:t>Δεσμευτική</a:t>
            </a:r>
          </a:p>
          <a:p>
            <a:r>
              <a:rPr lang="el-GR" dirty="0"/>
              <a:t>Θετική ή αρνητική</a:t>
            </a:r>
          </a:p>
          <a:p>
            <a:r>
              <a:rPr lang="el-GR" dirty="0"/>
              <a:t>Αρνητική = εκτελεστή όταν δεν ενσωματώνεται</a:t>
            </a:r>
          </a:p>
        </p:txBody>
      </p:sp>
    </p:spTree>
    <p:extLst>
      <p:ext uri="{BB962C8B-B14F-4D97-AF65-F5344CB8AC3E}">
        <p14:creationId xmlns:p14="http://schemas.microsoft.com/office/powerpoint/2010/main" val="79212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971E68-AE24-7CC8-B9C2-B6F2F7DA45D7}"/>
              </a:ext>
            </a:extLst>
          </p:cNvPr>
          <p:cNvSpPr>
            <a:spLocks noGrp="1"/>
          </p:cNvSpPr>
          <p:nvPr>
            <p:ph type="title"/>
          </p:nvPr>
        </p:nvSpPr>
        <p:spPr/>
        <p:txBody>
          <a:bodyPr/>
          <a:lstStyle/>
          <a:p>
            <a:r>
              <a:rPr lang="el-GR" dirty="0" err="1"/>
              <a:t>Χαρακτηριστικα</a:t>
            </a:r>
            <a:r>
              <a:rPr lang="el-GR" dirty="0"/>
              <a:t> </a:t>
            </a:r>
            <a:r>
              <a:rPr lang="el-GR" dirty="0" err="1"/>
              <a:t>γνωμης</a:t>
            </a:r>
            <a:endParaRPr lang="el-GR" dirty="0"/>
          </a:p>
        </p:txBody>
      </p:sp>
      <p:sp>
        <p:nvSpPr>
          <p:cNvPr id="3" name="Θέση περιεχομένου 2">
            <a:extLst>
              <a:ext uri="{FF2B5EF4-FFF2-40B4-BE49-F238E27FC236}">
                <a16:creationId xmlns:a16="http://schemas.microsoft.com/office/drawing/2014/main" id="{666E90E8-141F-C5D7-E5A5-12257C55647A}"/>
              </a:ext>
            </a:extLst>
          </p:cNvPr>
          <p:cNvSpPr>
            <a:spLocks noGrp="1"/>
          </p:cNvSpPr>
          <p:nvPr>
            <p:ph idx="1"/>
          </p:nvPr>
        </p:nvSpPr>
        <p:spPr/>
        <p:txBody>
          <a:bodyPr/>
          <a:lstStyle/>
          <a:p>
            <a:r>
              <a:rPr lang="el-GR" dirty="0"/>
              <a:t>Αιτιολογία</a:t>
            </a:r>
          </a:p>
          <a:p>
            <a:r>
              <a:rPr lang="el-GR" dirty="0"/>
              <a:t>Επικαιρότητα – έγκαιρος χαρακτήρας </a:t>
            </a:r>
          </a:p>
          <a:p>
            <a:endParaRPr lang="el-GR" dirty="0"/>
          </a:p>
        </p:txBody>
      </p:sp>
    </p:spTree>
    <p:extLst>
      <p:ext uri="{BB962C8B-B14F-4D97-AF65-F5344CB8AC3E}">
        <p14:creationId xmlns:p14="http://schemas.microsoft.com/office/powerpoint/2010/main" val="356687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146F33-CB57-3274-6A48-763331165118}"/>
              </a:ext>
            </a:extLst>
          </p:cNvPr>
          <p:cNvSpPr>
            <a:spLocks noGrp="1"/>
          </p:cNvSpPr>
          <p:nvPr>
            <p:ph type="title"/>
          </p:nvPr>
        </p:nvSpPr>
        <p:spPr/>
        <p:txBody>
          <a:bodyPr/>
          <a:lstStyle/>
          <a:p>
            <a:r>
              <a:rPr lang="el-GR" dirty="0" err="1"/>
              <a:t>Δικαιωμα</a:t>
            </a:r>
            <a:r>
              <a:rPr lang="el-GR" dirty="0"/>
              <a:t> </a:t>
            </a:r>
            <a:r>
              <a:rPr lang="el-GR" dirty="0" err="1"/>
              <a:t>προηγουμενησ</a:t>
            </a:r>
            <a:r>
              <a:rPr lang="el-GR" dirty="0"/>
              <a:t> </a:t>
            </a:r>
            <a:r>
              <a:rPr lang="el-GR" dirty="0" err="1"/>
              <a:t>ακροασησ</a:t>
            </a:r>
            <a:r>
              <a:rPr lang="el-GR" dirty="0"/>
              <a:t> </a:t>
            </a:r>
          </a:p>
        </p:txBody>
      </p:sp>
      <p:sp>
        <p:nvSpPr>
          <p:cNvPr id="3" name="Θέση περιεχομένου 2">
            <a:extLst>
              <a:ext uri="{FF2B5EF4-FFF2-40B4-BE49-F238E27FC236}">
                <a16:creationId xmlns:a16="http://schemas.microsoft.com/office/drawing/2014/main" id="{3D0EB0A1-1274-B0B9-35BD-D9A4EAE9FD95}"/>
              </a:ext>
            </a:extLst>
          </p:cNvPr>
          <p:cNvSpPr>
            <a:spLocks noGrp="1"/>
          </p:cNvSpPr>
          <p:nvPr>
            <p:ph idx="1"/>
          </p:nvPr>
        </p:nvSpPr>
        <p:spPr/>
        <p:txBody>
          <a:bodyPr>
            <a:normAutofit fontScale="92500" lnSpcReduction="20000"/>
          </a:bodyPr>
          <a:lstStyle/>
          <a:p>
            <a:r>
              <a:rPr lang="el-GR" dirty="0"/>
              <a:t>Βασικό κατοχυρωμένο θεμελιώδες δικαίωμα για την προστασία του διοικουμένου είναι σύμφωνα με το Σ προκειμένου να διασφαλιστεί η νομιμότητα της διοικητικής διαδικασίας </a:t>
            </a:r>
            <a:r>
              <a:rPr lang="el-GR" i="1" dirty="0"/>
              <a:t>το δικαίωμα προηγούμενης ακρόασης </a:t>
            </a:r>
            <a:r>
              <a:rPr lang="el-GR" dirty="0"/>
              <a:t>που συνίσταται στη δυνατότητα που έχει, προ της έκδοσης δυσμενούς ατομικής διοικητικής πράξης, εκδιδόμενης μετά από υποκειμενική συμπεριφορά του και κατά διακριτική ευχέρεια, και κατόπιν κλήσης από το διοικητικό όργανο, να εκφράσει τις απόψεις του. </a:t>
            </a:r>
            <a:r>
              <a:rPr lang="el-GR" dirty="0" err="1"/>
              <a:t>Καθιερωθέν</a:t>
            </a:r>
            <a:r>
              <a:rPr lang="el-GR" dirty="0"/>
              <a:t> αρχικά ως γενική αρχή του διοικητικού δικαίου και νυν προβλεπόμενο στο Σ (άρθρο 20 § 2 Σ) και στον </a:t>
            </a:r>
            <a:r>
              <a:rPr lang="el-GR" dirty="0" err="1"/>
              <a:t>ΚΔΔιαδ</a:t>
            </a:r>
            <a:r>
              <a:rPr lang="el-GR" dirty="0"/>
              <a:t> (άρθρο 6), προϋποθέτει μεταξύ άλλων τη γνώση όλων των στοιχείων του φακέλου και το να μπορεί να προβαίνει σε ανταπόδειξη. </a:t>
            </a:r>
          </a:p>
          <a:p>
            <a:endParaRPr lang="el-GR" dirty="0"/>
          </a:p>
        </p:txBody>
      </p:sp>
    </p:spTree>
    <p:extLst>
      <p:ext uri="{BB962C8B-B14F-4D97-AF65-F5344CB8AC3E}">
        <p14:creationId xmlns:p14="http://schemas.microsoft.com/office/powerpoint/2010/main" val="392526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5F2702-3D61-12E5-BE64-2C2E5526CB1C}"/>
              </a:ext>
            </a:extLst>
          </p:cNvPr>
          <p:cNvSpPr>
            <a:spLocks noGrp="1"/>
          </p:cNvSpPr>
          <p:nvPr>
            <p:ph type="title"/>
          </p:nvPr>
        </p:nvSpPr>
        <p:spPr/>
        <p:txBody>
          <a:bodyPr/>
          <a:lstStyle/>
          <a:p>
            <a:r>
              <a:rPr lang="el-GR" dirty="0"/>
              <a:t>ΠΛΑΙΣΙΟ </a:t>
            </a:r>
            <a:r>
              <a:rPr lang="el-GR"/>
              <a:t>ΣΕΜΙΝΑΡΙΟΥ </a:t>
            </a:r>
            <a:br>
              <a:rPr lang="el-GR"/>
            </a:br>
            <a:endParaRPr lang="el-GR" dirty="0"/>
          </a:p>
        </p:txBody>
      </p:sp>
      <p:sp>
        <p:nvSpPr>
          <p:cNvPr id="3" name="Θέση περιεχομένου 2">
            <a:extLst>
              <a:ext uri="{FF2B5EF4-FFF2-40B4-BE49-F238E27FC236}">
                <a16:creationId xmlns:a16="http://schemas.microsoft.com/office/drawing/2014/main" id="{8D2A2D5E-2B8D-4CF1-311C-24B73AE7E7B2}"/>
              </a:ext>
            </a:extLst>
          </p:cNvPr>
          <p:cNvSpPr>
            <a:spLocks noGrp="1"/>
          </p:cNvSpPr>
          <p:nvPr>
            <p:ph idx="1"/>
          </p:nvPr>
        </p:nvSpPr>
        <p:spPr/>
        <p:txBody>
          <a:bodyPr/>
          <a:lstStyle/>
          <a:p>
            <a:r>
              <a:rPr lang="el-GR" dirty="0"/>
              <a:t>Διοικητική διαδικασία</a:t>
            </a:r>
          </a:p>
          <a:p>
            <a:r>
              <a:rPr lang="el-GR" dirty="0"/>
              <a:t>Αστική ευθύνη</a:t>
            </a:r>
          </a:p>
        </p:txBody>
      </p:sp>
    </p:spTree>
    <p:extLst>
      <p:ext uri="{BB962C8B-B14F-4D97-AF65-F5344CB8AC3E}">
        <p14:creationId xmlns:p14="http://schemas.microsoft.com/office/powerpoint/2010/main" val="281601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DD4B05-18C4-F6DC-39A9-F0ACE770A97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3B23B0C-67B1-3995-6E80-DEC5CD97BE9B}"/>
              </a:ext>
            </a:extLst>
          </p:cNvPr>
          <p:cNvSpPr>
            <a:spLocks noGrp="1"/>
          </p:cNvSpPr>
          <p:nvPr>
            <p:ph idx="1"/>
          </p:nvPr>
        </p:nvSpPr>
        <p:spPr/>
        <p:txBody>
          <a:bodyPr>
            <a:normAutofit fontScale="77500" lnSpcReduction="20000"/>
          </a:bodyPr>
          <a:lstStyle/>
          <a:p>
            <a:r>
              <a:rPr lang="el-GR" dirty="0"/>
              <a:t>Το </a:t>
            </a:r>
            <a:r>
              <a:rPr lang="el-GR" b="1" dirty="0"/>
              <a:t>δικαίωμα προηγούμενης ακρόασης</a:t>
            </a:r>
            <a:r>
              <a:rPr lang="el-GR" dirty="0"/>
              <a:t> που προβλέπεται στο άρθρο 20 § 2 και 6 </a:t>
            </a:r>
            <a:r>
              <a:rPr lang="el-GR" dirty="0" err="1"/>
              <a:t>ΚΔΔιαδ</a:t>
            </a:r>
            <a:r>
              <a:rPr lang="el-GR" dirty="0"/>
              <a:t> (</a:t>
            </a:r>
            <a:r>
              <a:rPr lang="el-GR" dirty="0" err="1"/>
              <a:t>πρβλ</a:t>
            </a:r>
            <a:r>
              <a:rPr lang="el-GR" dirty="0"/>
              <a:t>. και άρθρο 41 § 2 </a:t>
            </a:r>
            <a:r>
              <a:rPr lang="el-GR" dirty="0" err="1"/>
              <a:t>εδ</a:t>
            </a:r>
            <a:r>
              <a:rPr lang="el-GR" dirty="0"/>
              <a:t>. α Χάρτη Θεμελιωδών Δικαιωμάτων: είναι «το δικαίωμα κάθε προσώπου σε προηγούμενη ακρόαση, πριν ληφθεί ατομικό μέτρο εναντίον του») επεκτείνει την ακρόαση από τη δικαστική στη διοικητική διαδικασία. Όπως έχει ερμηνευθεί και εν πολλοίς διαπλαστεί από τη νομολογία, αφορά ατομική διοικητική πράξη, δυσμενή μάλιστα και εκδιδόμενη κατά διακριτική ευχέρεια, απαιτούσα υποκειμενική συμπεριφορά του διοικουμένου κλπ. Εξάλλου, η όλη νομολογία του </a:t>
            </a:r>
            <a:r>
              <a:rPr lang="el-GR" dirty="0" err="1"/>
              <a:t>ΣτΕ</a:t>
            </a:r>
            <a:r>
              <a:rPr lang="el-GR" dirty="0"/>
              <a:t> τείνει προς μία </a:t>
            </a:r>
            <a:r>
              <a:rPr lang="el-GR" dirty="0" err="1"/>
              <a:t>νομολογιακή</a:t>
            </a:r>
            <a:r>
              <a:rPr lang="el-GR" dirty="0"/>
              <a:t> εξειδίκευση του δικαιώματος, υπογραμμίζοντας την ανάγκη μεν ευλαβικής του τήρησης, αλλά και την επεξήγηση και εξειδίκευση της λειτουργικότητάς του σε επίπεδο διοικητικής πρακτικής, προκειμένου να μην επιμηκύνεται άνευ αιτίας  η δικαστηριακή διαμάχη. Προς την ίδια κατεύθυνση κινείται εξάλλου και η δικονομική </a:t>
            </a:r>
            <a:r>
              <a:rPr lang="el-GR" dirty="0" err="1"/>
              <a:t>αλυσιτέλεια</a:t>
            </a:r>
            <a:r>
              <a:rPr lang="el-GR" dirty="0"/>
              <a:t>.</a:t>
            </a:r>
          </a:p>
          <a:p>
            <a:endParaRPr lang="el-GR" dirty="0"/>
          </a:p>
        </p:txBody>
      </p:sp>
    </p:spTree>
    <p:extLst>
      <p:ext uri="{BB962C8B-B14F-4D97-AF65-F5344CB8AC3E}">
        <p14:creationId xmlns:p14="http://schemas.microsoft.com/office/powerpoint/2010/main" val="93919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8968A7-8AF2-D847-A408-E2B9E9EC61B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9CCD93A-930D-2106-B8F4-08886C5EF75C}"/>
              </a:ext>
            </a:extLst>
          </p:cNvPr>
          <p:cNvSpPr>
            <a:spLocks noGrp="1"/>
          </p:cNvSpPr>
          <p:nvPr>
            <p:ph idx="1"/>
          </p:nvPr>
        </p:nvSpPr>
        <p:spPr/>
        <p:txBody>
          <a:bodyPr>
            <a:normAutofit fontScale="77500" lnSpcReduction="20000"/>
          </a:bodyPr>
          <a:lstStyle/>
          <a:p>
            <a:r>
              <a:rPr lang="el-GR" dirty="0"/>
              <a:t>Αφού το δικαίωμα προηγούμενης ακρόασης αποβλέπει ουσιαστικά στην παροχή δυνατότητας στον διοικούμενο εις βάρος του οποίου εκδίδεται η δυσμενής πράξη να προβάλει συγκεκριμένους ισχυρισμούς ενώπιον του διοικητικού οργάνου, προκειμένου να μεταβάλει το διοικητικό όργανο την απόφασή του. Έτσι, για τη </a:t>
            </a:r>
            <a:r>
              <a:rPr lang="el-GR" b="1" dirty="0"/>
              <a:t>λυσιτέλεια του λόγου</a:t>
            </a:r>
            <a:r>
              <a:rPr lang="el-GR" dirty="0"/>
              <a:t>, η κομβική απόφαση </a:t>
            </a:r>
            <a:r>
              <a:rPr lang="el-GR" dirty="0" err="1"/>
              <a:t>ΟλΣτΕ</a:t>
            </a:r>
            <a:r>
              <a:rPr lang="el-GR" dirty="0"/>
              <a:t> 4447/2012 απαιτεί </a:t>
            </a:r>
            <a:br>
              <a:rPr lang="el-GR" dirty="0"/>
            </a:br>
            <a:r>
              <a:rPr lang="el-GR" b="1" dirty="0"/>
              <a:t>«και παράλληλη αναφορά και των ισχυρισμών που αυτός θα </a:t>
            </a:r>
            <a:r>
              <a:rPr lang="el-GR" b="1" dirty="0" err="1"/>
              <a:t>προέβαλε</a:t>
            </a:r>
            <a:r>
              <a:rPr lang="el-GR" b="1" dirty="0"/>
              <a:t> ενώπιον της Διοικήσεως αν είχε κληθεί».</a:t>
            </a:r>
            <a:r>
              <a:rPr lang="el-GR" i="1" dirty="0"/>
              <a:t> </a:t>
            </a:r>
            <a:r>
              <a:rPr lang="el-GR" dirty="0"/>
              <a:t>Μάλιστα, εφόσον – συνεχίζει η απόφαση – η ειδική νομοθεσία προβλέπει </a:t>
            </a:r>
            <a:r>
              <a:rPr lang="el-GR" b="1" dirty="0"/>
              <a:t>και </a:t>
            </a:r>
            <a:r>
              <a:rPr lang="el-GR" b="1" dirty="0" err="1"/>
              <a:t>ενδικοφανή</a:t>
            </a:r>
            <a:r>
              <a:rPr lang="el-GR" b="1" dirty="0"/>
              <a:t> προσφυγή</a:t>
            </a:r>
            <a:r>
              <a:rPr lang="el-GR" dirty="0"/>
              <a:t>, η προβολή των ισχυρισμών του διοικουμένου με την άσκηση της προσφυγής καλύπτει τη μη τήρηση του τύπου, ήτοι την έλλειψη της προηγούμενης ακρόασης.  </a:t>
            </a:r>
          </a:p>
          <a:p>
            <a:r>
              <a:rPr lang="el-GR" dirty="0" err="1"/>
              <a:t>ΟλΣτΕ</a:t>
            </a:r>
            <a:r>
              <a:rPr lang="el-GR" dirty="0"/>
              <a:t> 4447/2012. </a:t>
            </a:r>
          </a:p>
          <a:p>
            <a:endParaRPr lang="el-GR" dirty="0"/>
          </a:p>
        </p:txBody>
      </p:sp>
    </p:spTree>
    <p:extLst>
      <p:ext uri="{BB962C8B-B14F-4D97-AF65-F5344CB8AC3E}">
        <p14:creationId xmlns:p14="http://schemas.microsoft.com/office/powerpoint/2010/main" val="1217054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6B5054-B54D-4406-8D97-A62B505B99F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1950124-2431-1CB8-B4F1-8630CF6E0049}"/>
              </a:ext>
            </a:extLst>
          </p:cNvPr>
          <p:cNvSpPr>
            <a:spLocks noGrp="1"/>
          </p:cNvSpPr>
          <p:nvPr>
            <p:ph idx="1"/>
          </p:nvPr>
        </p:nvSpPr>
        <p:spPr/>
        <p:txBody>
          <a:bodyPr/>
          <a:lstStyle/>
          <a:p>
            <a:r>
              <a:rPr lang="el-GR" dirty="0"/>
              <a:t>Κατά τον νόμο και τη νομολογία, η ακρόαση πρέπει να είναι προηγούμενη, δηλ. σε χρόνο κατά τον οποίο η έκθεση των απόψεων του διοικουμένου είναι ακόμη ικανή να επηρεάσει την έκβαση της διοικητικής διαδικασίας. Ο </a:t>
            </a:r>
            <a:r>
              <a:rPr lang="el-GR" dirty="0" err="1"/>
              <a:t>ΚΔΔιαδ</a:t>
            </a:r>
            <a:r>
              <a:rPr lang="el-GR" dirty="0"/>
              <a:t> στο άρθρο 6 § 2 </a:t>
            </a:r>
            <a:r>
              <a:rPr lang="el-GR" dirty="0" err="1"/>
              <a:t>εδ</a:t>
            </a:r>
            <a:r>
              <a:rPr lang="el-GR" dirty="0"/>
              <a:t>. </a:t>
            </a:r>
            <a:r>
              <a:rPr lang="el-GR" b="1" dirty="0"/>
              <a:t>β’ ορίζει ως </a:t>
            </a:r>
            <a:r>
              <a:rPr lang="el-GR" b="1" i="1" dirty="0" err="1"/>
              <a:t>minimum</a:t>
            </a:r>
            <a:r>
              <a:rPr lang="el-GR" b="1" dirty="0"/>
              <a:t> χρόνο κοινοποίησης τις πέντε (5) πλήρεις ημέρες</a:t>
            </a:r>
            <a:r>
              <a:rPr lang="el-GR" dirty="0"/>
              <a:t>, κατά συνέπεια  πρέπει να γίνει δεκτό πως δεν είναι δυνατή σύντμηση της προθεσμίας, η οποία προθεσμία πρέπει να είναι εύλογη. </a:t>
            </a:r>
          </a:p>
          <a:p>
            <a:pPr marL="0" indent="0">
              <a:buNone/>
            </a:pPr>
            <a:endParaRPr lang="el-GR" dirty="0"/>
          </a:p>
        </p:txBody>
      </p:sp>
    </p:spTree>
    <p:extLst>
      <p:ext uri="{BB962C8B-B14F-4D97-AF65-F5344CB8AC3E}">
        <p14:creationId xmlns:p14="http://schemas.microsoft.com/office/powerpoint/2010/main" val="3852780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870C8D-0B39-F45E-78D8-F70288F8CFD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9F05BE9-87E5-3F14-F537-CF829B92C3EE}"/>
              </a:ext>
            </a:extLst>
          </p:cNvPr>
          <p:cNvSpPr>
            <a:spLocks noGrp="1"/>
          </p:cNvSpPr>
          <p:nvPr>
            <p:ph idx="1"/>
          </p:nvPr>
        </p:nvSpPr>
        <p:spPr/>
        <p:txBody>
          <a:bodyPr>
            <a:normAutofit fontScale="85000" lnSpcReduction="10000"/>
          </a:bodyPr>
          <a:lstStyle/>
          <a:p>
            <a:r>
              <a:rPr lang="el-GR" b="1" dirty="0"/>
              <a:t>Επίσης, δεν εφαρμόζεται προηγούμενη ακρόαση του διοικουμένου σε πράξεις επί αίτησης του διοικουμένου</a:t>
            </a:r>
            <a:r>
              <a:rPr lang="el-GR" dirty="0"/>
              <a:t> (</a:t>
            </a:r>
            <a:r>
              <a:rPr lang="el-GR" dirty="0" err="1"/>
              <a:t>νομολογιακή</a:t>
            </a:r>
            <a:r>
              <a:rPr lang="el-GR" dirty="0"/>
              <a:t> εξαίρεση). Με βάση και παλιότερη νομολογία του </a:t>
            </a:r>
            <a:r>
              <a:rPr lang="el-GR" dirty="0" err="1"/>
              <a:t>ΣτΕ</a:t>
            </a:r>
            <a:r>
              <a:rPr lang="el-GR" dirty="0"/>
              <a:t>, η αίτηση του διοικουμένου θεωρείται πως επέχει θέση ακρόασης.</a:t>
            </a:r>
          </a:p>
          <a:p>
            <a:r>
              <a:rPr lang="el-GR" dirty="0"/>
              <a:t>η τήρηση προηγούμενης ακρόασης είναι αναγκαία, όταν η Διοίκηση ενεργεί αυτεπαγγέλτως και επέρχεται θετική βλάβη στα έννομα συμφέροντα του διοικουμένου. Μάλιστα, γίνεται δεκτό ότι, αν η αίτηση είναι τυπική και η άρνηση της αίτησης επεμβαίνει σε ατομικό δικαίωμα, πρέπει να υπάρχει κλήση προς ακρόαση του ενδιαφερομένου. </a:t>
            </a:r>
          </a:p>
          <a:p>
            <a:r>
              <a:rPr lang="el-GR" dirty="0"/>
              <a:t>Ενδεικτικά: </a:t>
            </a:r>
            <a:r>
              <a:rPr lang="el-GR" dirty="0" err="1"/>
              <a:t>ΣτΕ</a:t>
            </a:r>
            <a:r>
              <a:rPr lang="el-GR" dirty="0"/>
              <a:t> 1867/2009 </a:t>
            </a:r>
            <a:r>
              <a:rPr lang="el-GR" dirty="0" err="1"/>
              <a:t>Τμ</a:t>
            </a:r>
            <a:r>
              <a:rPr lang="el-GR" dirty="0"/>
              <a:t>. Δ’ [Ανάκληση ιθαγένειας], ΕΜΕΔ 3/2010, σελ. 273-276.</a:t>
            </a:r>
            <a:endParaRPr lang="el-GR" b="1" dirty="0"/>
          </a:p>
          <a:p>
            <a:endParaRPr lang="el-GR" dirty="0"/>
          </a:p>
        </p:txBody>
      </p:sp>
    </p:spTree>
    <p:extLst>
      <p:ext uri="{BB962C8B-B14F-4D97-AF65-F5344CB8AC3E}">
        <p14:creationId xmlns:p14="http://schemas.microsoft.com/office/powerpoint/2010/main" val="2889066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72AF68-3449-5599-1239-A08A631EE097}"/>
              </a:ext>
            </a:extLst>
          </p:cNvPr>
          <p:cNvSpPr>
            <a:spLocks noGrp="1"/>
          </p:cNvSpPr>
          <p:nvPr>
            <p:ph type="title"/>
          </p:nvPr>
        </p:nvSpPr>
        <p:spPr/>
        <p:txBody>
          <a:bodyPr/>
          <a:lstStyle/>
          <a:p>
            <a:r>
              <a:rPr lang="el-GR" dirty="0" err="1"/>
              <a:t>Δημοσιευση</a:t>
            </a:r>
            <a:r>
              <a:rPr lang="el-GR" dirty="0"/>
              <a:t> </a:t>
            </a:r>
            <a:r>
              <a:rPr lang="el-GR" dirty="0" err="1"/>
              <a:t>πραξεων</a:t>
            </a:r>
            <a:endParaRPr lang="el-GR" dirty="0"/>
          </a:p>
        </p:txBody>
      </p:sp>
      <p:sp>
        <p:nvSpPr>
          <p:cNvPr id="3" name="Θέση περιεχομένου 2">
            <a:extLst>
              <a:ext uri="{FF2B5EF4-FFF2-40B4-BE49-F238E27FC236}">
                <a16:creationId xmlns:a16="http://schemas.microsoft.com/office/drawing/2014/main" id="{1EEB0001-664D-F78B-7ED1-4890D838FA25}"/>
              </a:ext>
            </a:extLst>
          </p:cNvPr>
          <p:cNvSpPr>
            <a:spLocks noGrp="1"/>
          </p:cNvSpPr>
          <p:nvPr>
            <p:ph idx="1"/>
          </p:nvPr>
        </p:nvSpPr>
        <p:spPr/>
        <p:txBody>
          <a:bodyPr/>
          <a:lstStyle/>
          <a:p>
            <a:r>
              <a:rPr lang="el-GR" dirty="0"/>
              <a:t>Κανονιστικές = δημοσίευση = συστατικός τύπος (αλλιώς ανυπόστατη). Από πραγματική κυκλοφορία </a:t>
            </a:r>
            <a:r>
              <a:rPr lang="el-GR" dirty="0" err="1"/>
              <a:t>άρχεται</a:t>
            </a:r>
            <a:r>
              <a:rPr lang="el-GR" dirty="0"/>
              <a:t> η προθεσμία </a:t>
            </a:r>
            <a:r>
              <a:rPr lang="el-GR"/>
              <a:t>ενδίκων βοηθημάτων</a:t>
            </a:r>
            <a:endParaRPr lang="el-GR" dirty="0"/>
          </a:p>
          <a:p>
            <a:r>
              <a:rPr lang="el-GR" dirty="0"/>
              <a:t>Ατομικές = μη δημοσίευση, τελείωση με υπογραφή και χρονολόγηση, κατ’ εξαίρεση </a:t>
            </a:r>
            <a:r>
              <a:rPr lang="el-GR" dirty="0" err="1"/>
              <a:t>δημοσιευτέες</a:t>
            </a:r>
            <a:r>
              <a:rPr lang="el-GR" dirty="0"/>
              <a:t>. Κοινοποίηση στον ενδιαφερόμενο ή πλήρης γνώση</a:t>
            </a:r>
          </a:p>
          <a:p>
            <a:r>
              <a:rPr lang="el-GR" dirty="0"/>
              <a:t>ΔΙΑΥΓΕΙΑ = δεν υποκαθιστά νόμιμη δημοσίευση, αλλά δεν εκτελείται</a:t>
            </a:r>
          </a:p>
          <a:p>
            <a:endParaRPr lang="el-GR" dirty="0"/>
          </a:p>
          <a:p>
            <a:pPr marL="0" indent="0">
              <a:buNone/>
            </a:pPr>
            <a:endParaRPr lang="el-GR" dirty="0"/>
          </a:p>
        </p:txBody>
      </p:sp>
    </p:spTree>
    <p:extLst>
      <p:ext uri="{BB962C8B-B14F-4D97-AF65-F5344CB8AC3E}">
        <p14:creationId xmlns:p14="http://schemas.microsoft.com/office/powerpoint/2010/main" val="812379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5B60B8-FB9E-02DF-7408-65A03DAF54C9}"/>
              </a:ext>
            </a:extLst>
          </p:cNvPr>
          <p:cNvSpPr>
            <a:spLocks noGrp="1"/>
          </p:cNvSpPr>
          <p:nvPr>
            <p:ph type="title"/>
          </p:nvPr>
        </p:nvSpPr>
        <p:spPr/>
        <p:txBody>
          <a:bodyPr/>
          <a:lstStyle/>
          <a:p>
            <a:r>
              <a:rPr lang="el-GR" dirty="0" err="1"/>
              <a:t>Αιτιολογια</a:t>
            </a:r>
            <a:r>
              <a:rPr lang="el-GR" dirty="0"/>
              <a:t> </a:t>
            </a:r>
            <a:r>
              <a:rPr lang="el-GR" dirty="0" err="1"/>
              <a:t>πραξησ</a:t>
            </a:r>
            <a:endParaRPr lang="el-GR" dirty="0"/>
          </a:p>
        </p:txBody>
      </p:sp>
      <p:sp>
        <p:nvSpPr>
          <p:cNvPr id="3" name="Θέση περιεχομένου 2">
            <a:extLst>
              <a:ext uri="{FF2B5EF4-FFF2-40B4-BE49-F238E27FC236}">
                <a16:creationId xmlns:a16="http://schemas.microsoft.com/office/drawing/2014/main" id="{9EB71558-6F70-651E-FF4C-9003A78EAEC4}"/>
              </a:ext>
            </a:extLst>
          </p:cNvPr>
          <p:cNvSpPr>
            <a:spLocks noGrp="1"/>
          </p:cNvSpPr>
          <p:nvPr>
            <p:ph idx="1"/>
          </p:nvPr>
        </p:nvSpPr>
        <p:spPr/>
        <p:txBody>
          <a:bodyPr>
            <a:normAutofit lnSpcReduction="10000"/>
          </a:bodyPr>
          <a:lstStyle/>
          <a:p>
            <a:r>
              <a:rPr lang="el-GR" dirty="0"/>
              <a:t>Αιτιολογία ατομικής</a:t>
            </a:r>
          </a:p>
          <a:p>
            <a:pPr marL="0" indent="0">
              <a:buNone/>
            </a:pPr>
            <a:r>
              <a:rPr lang="el-GR" dirty="0"/>
              <a:t>Σαφής </a:t>
            </a:r>
          </a:p>
          <a:p>
            <a:pPr marL="0" indent="0">
              <a:buNone/>
            </a:pPr>
            <a:r>
              <a:rPr lang="el-GR" dirty="0"/>
              <a:t>Ειδική</a:t>
            </a:r>
          </a:p>
          <a:p>
            <a:pPr marL="0" indent="0">
              <a:buNone/>
            </a:pPr>
            <a:r>
              <a:rPr lang="el-GR" dirty="0"/>
              <a:t>Επαρκής </a:t>
            </a:r>
          </a:p>
          <a:p>
            <a:pPr marL="0" indent="0">
              <a:buNone/>
            </a:pPr>
            <a:endParaRPr lang="el-GR" dirty="0"/>
          </a:p>
          <a:p>
            <a:pPr marL="0" indent="0">
              <a:buNone/>
            </a:pPr>
            <a:r>
              <a:rPr lang="el-GR" dirty="0"/>
              <a:t>Πρόβλεψη στον νόμο (παράβαση ουσιώδους τύπου) ή από τη δυσμενή φύση της πράξης (παράβαση νόμου)</a:t>
            </a:r>
          </a:p>
        </p:txBody>
      </p:sp>
    </p:spTree>
    <p:extLst>
      <p:ext uri="{BB962C8B-B14F-4D97-AF65-F5344CB8AC3E}">
        <p14:creationId xmlns:p14="http://schemas.microsoft.com/office/powerpoint/2010/main" val="1364304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D6B53B-6C69-2689-4EC3-475EE5595EE8}"/>
              </a:ext>
            </a:extLst>
          </p:cNvPr>
          <p:cNvSpPr>
            <a:spLocks noGrp="1"/>
          </p:cNvSpPr>
          <p:nvPr>
            <p:ph type="title"/>
          </p:nvPr>
        </p:nvSpPr>
        <p:spPr/>
        <p:txBody>
          <a:bodyPr/>
          <a:lstStyle/>
          <a:p>
            <a:r>
              <a:rPr lang="el-GR" dirty="0"/>
              <a:t>ΛΟΓΟΙ ΑΚΥΡΩΣΗΣ ΔΙΟΙΚΗΤΙΚΗΣ ΠΡΑΞΗΣ </a:t>
            </a:r>
          </a:p>
        </p:txBody>
      </p:sp>
      <p:sp>
        <p:nvSpPr>
          <p:cNvPr id="3" name="Θέση περιεχομένου 2">
            <a:extLst>
              <a:ext uri="{FF2B5EF4-FFF2-40B4-BE49-F238E27FC236}">
                <a16:creationId xmlns:a16="http://schemas.microsoft.com/office/drawing/2014/main" id="{C4C4546D-BA57-3514-222B-DE939A0C1DEA}"/>
              </a:ext>
            </a:extLst>
          </p:cNvPr>
          <p:cNvSpPr>
            <a:spLocks noGrp="1"/>
          </p:cNvSpPr>
          <p:nvPr>
            <p:ph idx="1"/>
          </p:nvPr>
        </p:nvSpPr>
        <p:spPr/>
        <p:txBody>
          <a:bodyPr>
            <a:normAutofit fontScale="70000" lnSpcReduction="20000"/>
          </a:bodyPr>
          <a:lstStyle/>
          <a:p>
            <a:pPr marL="0" indent="0">
              <a:buNone/>
            </a:pPr>
            <a:r>
              <a:rPr lang="el-GR" dirty="0"/>
              <a:t>Γενικώς, η νομολογία και η νομοθεσία </a:t>
            </a:r>
            <a:r>
              <a:rPr lang="el-GR" b="1" dirty="0"/>
              <a:t>έχουν κατηγοριοποιήσει τέσσερις λόγους ακύρωσης (βλ. και άρθρο 95 § 1 </a:t>
            </a:r>
            <a:r>
              <a:rPr lang="el-GR" b="1" dirty="0" err="1"/>
              <a:t>στ</a:t>
            </a:r>
            <a:r>
              <a:rPr lang="el-GR" b="1" dirty="0"/>
              <a:t>. α Σ, 48 ΠΔ 18/1989 κλπ.):</a:t>
            </a:r>
            <a:r>
              <a:rPr lang="el-GR" dirty="0"/>
              <a:t> </a:t>
            </a:r>
          </a:p>
          <a:p>
            <a:endParaRPr lang="el-GR" dirty="0"/>
          </a:p>
          <a:p>
            <a:r>
              <a:rPr lang="el-GR" dirty="0"/>
              <a:t>α) αναρμοδιότητα της διοικητικής αρχής που εξέδωσε την πράξη, που οδηγεί είτε σε ανυπόστατη πράξη (όταν εκδίδεται από ιδιώτη πράξη) είτε σε άκυρη πράξη (από κατά </a:t>
            </a:r>
            <a:r>
              <a:rPr lang="el-GR" dirty="0" err="1"/>
              <a:t>κλάδον</a:t>
            </a:r>
            <a:r>
              <a:rPr lang="el-GR" dirty="0"/>
              <a:t> αναρμόδιο), είτε σε ακυρώσιμη πράξη (σε κάθε άλλη περίπτωση αναρμοδιότητας, εκτός των ως άνω)</a:t>
            </a:r>
          </a:p>
          <a:p>
            <a:r>
              <a:rPr lang="el-GR" dirty="0"/>
              <a:t> β) κατάχρηση εξουσίας, όταν η πράξη της διοίκησης φέρει μεν τα στοιχεία νομιμότητας, εκδίδεται όμως για σκοπό καταδήλως άλλον από εκείνον για τον οποίο νομοθετήθηκε, που οδηγεί σε ακυρώσιμη πράξη, </a:t>
            </a:r>
          </a:p>
          <a:p>
            <a:r>
              <a:rPr lang="el-GR" dirty="0"/>
              <a:t>γ) παράβαση ουσιώδους τύπου της διαδικασίας, που οδηγεί σε ακυρώσιμη πράξη, </a:t>
            </a:r>
          </a:p>
          <a:p>
            <a:r>
              <a:rPr lang="el-GR" dirty="0"/>
              <a:t>δ) παράβαση κατ’ </a:t>
            </a:r>
            <a:r>
              <a:rPr lang="el-GR" dirty="0" err="1"/>
              <a:t>ουσίαν</a:t>
            </a:r>
            <a:r>
              <a:rPr lang="el-GR" dirty="0"/>
              <a:t> διάταξης νόμου, που οδηγεί σε ακυρώσιμη πράξη. </a:t>
            </a:r>
          </a:p>
          <a:p>
            <a:endParaRPr lang="el-GR" dirty="0"/>
          </a:p>
          <a:p>
            <a:endParaRPr lang="el-GR" dirty="0"/>
          </a:p>
        </p:txBody>
      </p:sp>
    </p:spTree>
    <p:extLst>
      <p:ext uri="{BB962C8B-B14F-4D97-AF65-F5344CB8AC3E}">
        <p14:creationId xmlns:p14="http://schemas.microsoft.com/office/powerpoint/2010/main" val="1905112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2C3ED2-4FEC-0870-0EA0-50D12B634862}"/>
              </a:ext>
            </a:extLst>
          </p:cNvPr>
          <p:cNvSpPr>
            <a:spLocks noGrp="1"/>
          </p:cNvSpPr>
          <p:nvPr>
            <p:ph type="title"/>
          </p:nvPr>
        </p:nvSpPr>
        <p:spPr/>
        <p:txBody>
          <a:bodyPr/>
          <a:lstStyle/>
          <a:p>
            <a:r>
              <a:rPr lang="el-GR" dirty="0"/>
              <a:t>ΑΣΤΙΚΗ ΕΥΘΥΝΗ ΔΗΜΟΣΙΟΥ</a:t>
            </a:r>
          </a:p>
        </p:txBody>
      </p:sp>
      <p:sp>
        <p:nvSpPr>
          <p:cNvPr id="3" name="Θέση περιεχομένου 2">
            <a:extLst>
              <a:ext uri="{FF2B5EF4-FFF2-40B4-BE49-F238E27FC236}">
                <a16:creationId xmlns:a16="http://schemas.microsoft.com/office/drawing/2014/main" id="{BD492B4C-0C04-BA1E-4D3C-9C45C522B2A0}"/>
              </a:ext>
            </a:extLst>
          </p:cNvPr>
          <p:cNvSpPr>
            <a:spLocks noGrp="1"/>
          </p:cNvSpPr>
          <p:nvPr>
            <p:ph idx="1"/>
          </p:nvPr>
        </p:nvSpPr>
        <p:spPr/>
        <p:txBody>
          <a:bodyPr>
            <a:normAutofit fontScale="85000" lnSpcReduction="20000"/>
          </a:bodyPr>
          <a:lstStyle/>
          <a:p>
            <a:r>
              <a:rPr lang="el-GR" dirty="0"/>
              <a:t>Για τη στοιχειοθέτηση της </a:t>
            </a:r>
            <a:r>
              <a:rPr lang="el-GR" b="1" dirty="0"/>
              <a:t>αστικής</a:t>
            </a:r>
            <a:r>
              <a:rPr lang="el-GR" dirty="0"/>
              <a:t> (</a:t>
            </a:r>
            <a:r>
              <a:rPr lang="el-GR" b="1" dirty="0" err="1"/>
              <a:t>αποζημιωτική</a:t>
            </a:r>
            <a:r>
              <a:rPr lang="el-GR" dirty="0" err="1"/>
              <a:t>ς</a:t>
            </a:r>
            <a:r>
              <a:rPr lang="el-GR" dirty="0"/>
              <a:t>) </a:t>
            </a:r>
            <a:r>
              <a:rPr lang="el-GR" b="1" dirty="0"/>
              <a:t>ευθύνης</a:t>
            </a:r>
            <a:r>
              <a:rPr lang="el-GR" dirty="0"/>
              <a:t> του Δημοσίου και των λοιπών δημοσίων νομικών προσώπων απαιτείται να συντρέχουν σωρευτικά, βάσει των διατάξεων </a:t>
            </a:r>
            <a:r>
              <a:rPr lang="el-GR" b="1" dirty="0"/>
              <a:t>105</a:t>
            </a:r>
            <a:r>
              <a:rPr lang="el-GR" dirty="0"/>
              <a:t> και </a:t>
            </a:r>
            <a:r>
              <a:rPr lang="el-GR" b="1" dirty="0"/>
              <a:t>106 </a:t>
            </a:r>
            <a:r>
              <a:rPr lang="el-GR" b="1" dirty="0" err="1"/>
              <a:t>ΕισΝΑΚ</a:t>
            </a:r>
            <a:r>
              <a:rPr lang="el-GR" dirty="0"/>
              <a:t>, οι εξής προϋποθέσεις: α) </a:t>
            </a:r>
            <a:r>
              <a:rPr lang="el-GR" b="1" dirty="0"/>
              <a:t>παράνομη</a:t>
            </a:r>
            <a:r>
              <a:rPr lang="el-GR" dirty="0"/>
              <a:t> </a:t>
            </a:r>
            <a:r>
              <a:rPr lang="el-GR" b="1" dirty="0"/>
              <a:t>πράξη</a:t>
            </a:r>
            <a:r>
              <a:rPr lang="el-GR" dirty="0"/>
              <a:t> ή </a:t>
            </a:r>
            <a:r>
              <a:rPr lang="el-GR" b="1" dirty="0"/>
              <a:t>παράλειψη</a:t>
            </a:r>
            <a:r>
              <a:rPr lang="el-GR" dirty="0"/>
              <a:t> της </a:t>
            </a:r>
            <a:r>
              <a:rPr lang="el-GR" b="1" dirty="0"/>
              <a:t>Διοίκησης</a:t>
            </a:r>
            <a:r>
              <a:rPr lang="el-GR" dirty="0"/>
              <a:t>, ήτοι κάθε είδους συμπεριφορά της, η οποία αντίκειται στο θετό αναγκαστικό δίκαιο β) </a:t>
            </a:r>
            <a:r>
              <a:rPr lang="el-GR" b="1" dirty="0"/>
              <a:t>ζημία</a:t>
            </a:r>
            <a:r>
              <a:rPr lang="el-GR" dirty="0"/>
              <a:t> του </a:t>
            </a:r>
            <a:r>
              <a:rPr lang="el-GR" b="1" dirty="0"/>
              <a:t>διοικούμενου</a:t>
            </a:r>
            <a:r>
              <a:rPr lang="el-GR" dirty="0"/>
              <a:t>, περιουσιακής ή ηθικής φύσεως γ) </a:t>
            </a:r>
            <a:r>
              <a:rPr lang="el-GR" b="1" dirty="0"/>
              <a:t>αιτιώδης συνάφεια </a:t>
            </a:r>
            <a:r>
              <a:rPr lang="el-GR" dirty="0"/>
              <a:t>μεταξύ της </a:t>
            </a:r>
            <a:r>
              <a:rPr lang="el-GR" b="1" dirty="0"/>
              <a:t>παρανομίας</a:t>
            </a:r>
            <a:r>
              <a:rPr lang="el-GR" dirty="0"/>
              <a:t> του Δημοσίου και της </a:t>
            </a:r>
            <a:r>
              <a:rPr lang="el-GR" b="1" dirty="0"/>
              <a:t>ζημίας </a:t>
            </a:r>
            <a:r>
              <a:rPr lang="el-GR" dirty="0"/>
              <a:t>του διοικουμένου δ) </a:t>
            </a:r>
            <a:r>
              <a:rPr lang="el-GR" b="1" dirty="0"/>
              <a:t>παράβαση</a:t>
            </a:r>
            <a:r>
              <a:rPr lang="el-GR" dirty="0"/>
              <a:t> εκ μέρους της Διοίκησης </a:t>
            </a:r>
            <a:r>
              <a:rPr lang="el-GR" b="1" dirty="0"/>
              <a:t>κανόνα δικαίου </a:t>
            </a:r>
            <a:r>
              <a:rPr lang="el-GR" dirty="0"/>
              <a:t>που έχει τεθεί για την προστασία των </a:t>
            </a:r>
            <a:r>
              <a:rPr lang="el-GR" b="1" dirty="0"/>
              <a:t>δικαιωμάτων</a:t>
            </a:r>
            <a:r>
              <a:rPr lang="el-GR" dirty="0"/>
              <a:t> του </a:t>
            </a:r>
            <a:r>
              <a:rPr lang="el-GR" b="1" dirty="0"/>
              <a:t>διοικουμένου</a:t>
            </a:r>
            <a:r>
              <a:rPr lang="el-GR" dirty="0"/>
              <a:t> και όχι μόνο για τη διασφάλιση του </a:t>
            </a:r>
            <a:r>
              <a:rPr lang="el-GR" b="1" dirty="0"/>
              <a:t>δημοσίου συμφέροντος </a:t>
            </a:r>
            <a:r>
              <a:rPr lang="el-GR" dirty="0"/>
              <a:t>ε) </a:t>
            </a:r>
            <a:r>
              <a:rPr lang="el-GR" b="1" dirty="0"/>
              <a:t>καταλογισμός</a:t>
            </a:r>
            <a:r>
              <a:rPr lang="el-GR" dirty="0"/>
              <a:t> της παράνομης συμπεριφοράς σε </a:t>
            </a:r>
            <a:r>
              <a:rPr lang="el-GR" b="1" dirty="0"/>
              <a:t>όργανο </a:t>
            </a:r>
            <a:r>
              <a:rPr lang="el-GR" dirty="0"/>
              <a:t>του </a:t>
            </a:r>
            <a:r>
              <a:rPr lang="el-GR" b="1" dirty="0"/>
              <a:t>Δημοσίου</a:t>
            </a:r>
            <a:r>
              <a:rPr lang="el-GR" dirty="0"/>
              <a:t>, υπό την έννοια ότι αυτή θα πρέπει να έλαβε χώρα κατά τη άσκηση των καθηκόντων του.  </a:t>
            </a:r>
          </a:p>
          <a:p>
            <a:endParaRPr lang="el-GR" dirty="0"/>
          </a:p>
        </p:txBody>
      </p:sp>
    </p:spTree>
    <p:extLst>
      <p:ext uri="{BB962C8B-B14F-4D97-AF65-F5344CB8AC3E}">
        <p14:creationId xmlns:p14="http://schemas.microsoft.com/office/powerpoint/2010/main" val="310009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8301E8-52B5-E841-82B3-2C011C022A4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5504338-BA72-1446-EA79-C61A4C9DD521}"/>
              </a:ext>
            </a:extLst>
          </p:cNvPr>
          <p:cNvSpPr>
            <a:spLocks noGrp="1"/>
          </p:cNvSpPr>
          <p:nvPr>
            <p:ph idx="1"/>
          </p:nvPr>
        </p:nvSpPr>
        <p:spPr/>
        <p:txBody>
          <a:bodyPr>
            <a:normAutofit/>
          </a:bodyPr>
          <a:lstStyle/>
          <a:p>
            <a:pPr marL="0" indent="0">
              <a:buNone/>
            </a:pPr>
            <a:r>
              <a:rPr lang="el-GR" dirty="0"/>
              <a:t> Το Δημόσιο καλείται να ανορθώσει την περιουσιακής φύσεως ζημία του διοικούμενου, ήτοι τη βλάβη που υπέστη το δικαίωμά του.</a:t>
            </a:r>
          </a:p>
          <a:p>
            <a:pPr marL="0" indent="0">
              <a:buNone/>
            </a:pPr>
            <a:r>
              <a:rPr lang="el-GR" dirty="0"/>
              <a:t>Αποκαθίσταται η </a:t>
            </a:r>
            <a:r>
              <a:rPr lang="el-GR" b="1" dirty="0"/>
              <a:t>θετική ζημία</a:t>
            </a:r>
            <a:r>
              <a:rPr lang="el-GR" dirty="0"/>
              <a:t> του υπό την έννοια της πραγματικής μείωσης της περιουσίας του λόγω των υλικών καταστροφών. Παράλληλα ανορθώνεται και η </a:t>
            </a:r>
            <a:r>
              <a:rPr lang="el-GR" b="1" dirty="0"/>
              <a:t>ηθική</a:t>
            </a:r>
            <a:r>
              <a:rPr lang="el-GR" dirty="0"/>
              <a:t> </a:t>
            </a:r>
            <a:r>
              <a:rPr lang="el-GR" b="1" dirty="0"/>
              <a:t>βλάβη</a:t>
            </a:r>
            <a:r>
              <a:rPr lang="el-GR" dirty="0"/>
              <a:t> που υπέστη λόγω της ψυχικής και σωματικής ταλαιπωρίας του από το συμβάν. </a:t>
            </a:r>
          </a:p>
        </p:txBody>
      </p:sp>
    </p:spTree>
    <p:extLst>
      <p:ext uri="{BB962C8B-B14F-4D97-AF65-F5344CB8AC3E}">
        <p14:creationId xmlns:p14="http://schemas.microsoft.com/office/powerpoint/2010/main" val="1221051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FD3138-87FB-BA29-BE88-2005E7061AD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731EC46-C48A-43B0-8A24-1F0D203D9E0E}"/>
              </a:ext>
            </a:extLst>
          </p:cNvPr>
          <p:cNvSpPr>
            <a:spLocks noGrp="1"/>
          </p:cNvSpPr>
          <p:nvPr>
            <p:ph idx="1"/>
          </p:nvPr>
        </p:nvSpPr>
        <p:spPr/>
        <p:txBody>
          <a:bodyPr>
            <a:normAutofit fontScale="70000" lnSpcReduction="20000"/>
          </a:bodyPr>
          <a:lstStyle/>
          <a:p>
            <a:r>
              <a:rPr lang="el-GR" dirty="0"/>
              <a:t>Για τη θεμελίωση της αστικής ευθύνης του </a:t>
            </a:r>
            <a:r>
              <a:rPr lang="el-GR"/>
              <a:t>Δημοσίου απαιτείται όπως </a:t>
            </a:r>
            <a:r>
              <a:rPr lang="el-GR" dirty="0" err="1"/>
              <a:t>προεκτέθηκε</a:t>
            </a:r>
            <a:r>
              <a:rPr lang="el-GR" dirty="0"/>
              <a:t>, αιτιώδης συνάφεια μεταξύ της παρανομίας και της </a:t>
            </a:r>
            <a:r>
              <a:rPr lang="el-GR" dirty="0" err="1"/>
              <a:t>επελθούσας</a:t>
            </a:r>
            <a:r>
              <a:rPr lang="el-GR" dirty="0"/>
              <a:t> ζημίας. Η συνάφεια αυτή θα πρέπει να είναι </a:t>
            </a:r>
            <a:r>
              <a:rPr lang="el-GR" b="1" dirty="0"/>
              <a:t>πρόσφορη</a:t>
            </a:r>
            <a:r>
              <a:rPr lang="el-GR" dirty="0"/>
              <a:t>, ήτοι βάσει των διδαγμάτων της πείρας και της κοινής λογικής, καθώς και των πραγματικών δεδομένων της συγκεκριμένης περίστασης, η παράλειψη να ήταν </a:t>
            </a:r>
            <a:r>
              <a:rPr lang="el-GR" b="1" dirty="0"/>
              <a:t>αντικειμενικά ικανή</a:t>
            </a:r>
            <a:r>
              <a:rPr lang="el-GR" dirty="0"/>
              <a:t> σύμφωνα με τη συνήθη πορεία των πραγμάτων να επιφέρει τη ζημία (κριτήριο της πρόσφορης αιτιότητας που εστιάζει στη δυνατότητα της ζημιογόνου συμπεριφοράς να προκαλέσει στη συγκεκριμένη περίσταση τη ζημία). Δεν θεμελιώνεται ευθύνη του Δημοσίου, όταν λαμβάνει χώρα ένα </a:t>
            </a:r>
            <a:r>
              <a:rPr lang="el-GR" b="1" dirty="0" err="1"/>
              <a:t>διακοπτικό</a:t>
            </a:r>
            <a:r>
              <a:rPr lang="el-GR" b="1" dirty="0"/>
              <a:t> γεγονός</a:t>
            </a:r>
            <a:r>
              <a:rPr lang="el-GR" dirty="0"/>
              <a:t> που αναιρεί τη σχέση της παρανομίας με τη ζημία. Ως τέτοιο λογίζεται κάθε αιφνίδιο και απρόβλεπτο γεγονός που έπεται της ζημιογόνου συμπεριφοράς και επιδρά καταλυτικά στα έννομα αγαθά του διοικουμένου, ώστε να διακόπτει τον αρχικό συνάφεια μεταξύ συμπεριφοράς της Διοίκησης και ζημίας. Εάν λόγω αυτού του γεγονότος μεγεθύνεται απλώς η ζημία, τότε η Διοίκηση ευθύνεται μόνο για την προκληθείσα βλάβη πριν την επέλευση αυτού. </a:t>
            </a:r>
          </a:p>
        </p:txBody>
      </p:sp>
    </p:spTree>
    <p:extLst>
      <p:ext uri="{BB962C8B-B14F-4D97-AF65-F5344CB8AC3E}">
        <p14:creationId xmlns:p14="http://schemas.microsoft.com/office/powerpoint/2010/main" val="184379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6B5555-56B0-BE04-8B8F-7F8975B36CA4}"/>
              </a:ext>
            </a:extLst>
          </p:cNvPr>
          <p:cNvSpPr>
            <a:spLocks noGrp="1"/>
          </p:cNvSpPr>
          <p:nvPr>
            <p:ph type="title"/>
          </p:nvPr>
        </p:nvSpPr>
        <p:spPr>
          <a:xfrm>
            <a:off x="423746" y="733082"/>
            <a:ext cx="9688133" cy="1675581"/>
          </a:xfrm>
        </p:spPr>
        <p:txBody>
          <a:bodyPr>
            <a:normAutofit fontScale="90000"/>
          </a:bodyPr>
          <a:lstStyle/>
          <a:p>
            <a:r>
              <a:rPr lang="el-GR" dirty="0"/>
              <a:t>Υλικό από ΒΙΒΛΙΟ</a:t>
            </a:r>
            <a:br>
              <a:rPr lang="el-GR" dirty="0"/>
            </a:br>
            <a:r>
              <a:rPr lang="el-GR" sz="1200" dirty="0"/>
              <a:t>π. ΓΑΛΑΝΗΣ, </a:t>
            </a:r>
            <a:br>
              <a:rPr lang="el-GR" sz="1200" dirty="0"/>
            </a:br>
            <a:r>
              <a:rPr lang="el-GR" sz="1200" dirty="0"/>
              <a:t>Ε. ΑΝΑΣΤΟΠΟΥΛΟΥ</a:t>
            </a:r>
            <a:br>
              <a:rPr lang="el-GR" sz="1200" dirty="0"/>
            </a:br>
            <a:r>
              <a:rPr lang="el-GR" sz="1200" dirty="0"/>
              <a:t>Δ. </a:t>
            </a:r>
            <a:r>
              <a:rPr lang="el-GR" sz="1200" dirty="0" err="1"/>
              <a:t>Μπατσουλασ</a:t>
            </a:r>
            <a:br>
              <a:rPr lang="el-GR" dirty="0"/>
            </a:br>
            <a:br>
              <a:rPr lang="el-GR" dirty="0"/>
            </a:br>
            <a:br>
              <a:rPr lang="el-GR" dirty="0"/>
            </a:br>
            <a:br>
              <a:rPr lang="el-GR" dirty="0"/>
            </a:br>
            <a:r>
              <a:rPr lang="el-GR" dirty="0"/>
              <a:t>ΠΡΑΚΤΙΚΑ ΘΕΜΑΤΑ</a:t>
            </a:r>
            <a:br>
              <a:rPr lang="el-GR" dirty="0"/>
            </a:br>
            <a:r>
              <a:rPr lang="el-GR" dirty="0"/>
              <a:t>ΔΙΟΙΚΗΤΙΚΟΥ ΔΙΚΑΙΟΥ</a:t>
            </a:r>
            <a:br>
              <a:rPr lang="el-GR" dirty="0"/>
            </a:br>
            <a:br>
              <a:rPr lang="el-GR" dirty="0"/>
            </a:br>
            <a:r>
              <a:rPr lang="el-GR" dirty="0"/>
              <a:t>ΕΚΔΟΣΕΙΣ </a:t>
            </a:r>
            <a:br>
              <a:rPr lang="el-GR" dirty="0"/>
            </a:br>
            <a:r>
              <a:rPr lang="el-GR" dirty="0"/>
              <a:t>ΝΟΜΙΚΗ ΒΙΒΛΙΟΘΗΚΗ</a:t>
            </a:r>
            <a:br>
              <a:rPr lang="el-GR" dirty="0"/>
            </a:br>
            <a:r>
              <a:rPr lang="el-GR" dirty="0"/>
              <a:t>2022 </a:t>
            </a:r>
          </a:p>
        </p:txBody>
      </p:sp>
      <p:pic>
        <p:nvPicPr>
          <p:cNvPr id="5" name="Θέση περιεχομένου 4">
            <a:extLst>
              <a:ext uri="{FF2B5EF4-FFF2-40B4-BE49-F238E27FC236}">
                <a16:creationId xmlns:a16="http://schemas.microsoft.com/office/drawing/2014/main" id="{E9952240-0096-118D-2E8C-248DD733A439}"/>
              </a:ext>
            </a:extLst>
          </p:cNvPr>
          <p:cNvPicPr>
            <a:picLocks noGrp="1" noChangeAspect="1"/>
          </p:cNvPicPr>
          <p:nvPr>
            <p:ph idx="1"/>
          </p:nvPr>
        </p:nvPicPr>
        <p:blipFill>
          <a:blip r:embed="rId2"/>
          <a:stretch>
            <a:fillRect/>
          </a:stretch>
        </p:blipFill>
        <p:spPr>
          <a:xfrm>
            <a:off x="5869912" y="138939"/>
            <a:ext cx="6846195" cy="5729502"/>
          </a:xfrm>
        </p:spPr>
      </p:pic>
    </p:spTree>
    <p:extLst>
      <p:ext uri="{BB962C8B-B14F-4D97-AF65-F5344CB8AC3E}">
        <p14:creationId xmlns:p14="http://schemas.microsoft.com/office/powerpoint/2010/main" val="3437575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E176E6-6440-C14B-3A40-26AAB2F9433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4E6EC63-24CA-5788-12E0-0E6124E39F1A}"/>
              </a:ext>
            </a:extLst>
          </p:cNvPr>
          <p:cNvSpPr>
            <a:spLocks noGrp="1"/>
          </p:cNvSpPr>
          <p:nvPr>
            <p:ph idx="1"/>
          </p:nvPr>
        </p:nvSpPr>
        <p:spPr/>
        <p:txBody>
          <a:bodyPr>
            <a:normAutofit fontScale="85000" lnSpcReduction="20000"/>
          </a:bodyPr>
          <a:lstStyle/>
          <a:p>
            <a:r>
              <a:rPr lang="el-GR" dirty="0"/>
              <a:t>Αν οι διατάξεις έχουν τεθεί αποκλειστικά για την εξυπηρέτηση του </a:t>
            </a:r>
            <a:r>
              <a:rPr lang="el-GR" b="1" dirty="0"/>
              <a:t>γενικού συμφέροντος</a:t>
            </a:r>
            <a:r>
              <a:rPr lang="el-GR" dirty="0"/>
              <a:t> και συνεπώς ως </a:t>
            </a:r>
            <a:r>
              <a:rPr lang="el-GR" b="1" dirty="0"/>
              <a:t>μη αποβλέπουσες στην προάσπιση των δικαιωμάτων των πολιτών δεν ενεργοποιούν την </a:t>
            </a:r>
            <a:r>
              <a:rPr lang="el-GR" b="1" dirty="0" err="1"/>
              <a:t>αποζημιωτική</a:t>
            </a:r>
            <a:r>
              <a:rPr lang="el-GR" b="1" dirty="0"/>
              <a:t> ευθύνη του Δημοσίου σε περίπτωση παραβίασής της, της ρητά ορίζει το άρθρο 105 του </a:t>
            </a:r>
            <a:r>
              <a:rPr lang="el-GR" b="1" dirty="0" err="1"/>
              <a:t>ΕισΝΑΚ</a:t>
            </a:r>
            <a:r>
              <a:rPr lang="el-GR" dirty="0"/>
              <a:t>. </a:t>
            </a:r>
          </a:p>
          <a:p>
            <a:r>
              <a:rPr lang="el-GR" dirty="0"/>
              <a:t>Λ.χ. Γίνεται </a:t>
            </a:r>
            <a:r>
              <a:rPr lang="el-GR" dirty="0" err="1"/>
              <a:t>παγίως</a:t>
            </a:r>
            <a:r>
              <a:rPr lang="el-GR" dirty="0"/>
              <a:t> δεκτό ότι από το πλέγμα των διατάξεων που αναφέρονται στη σύσταση και την αποστολή του Σώματος Ασφαλείας της Ελληνικής Αστυνομίας, συνάγεται ότι η δράση της αποβλέπει τόσο στην προστασία του γενικού συμφέροντος όσο και στην προστασία της περιουσίας των πολιτών, επομένως, η παραβίασή της από κρατικά όργανα, με πράξεις ή παραλείψεις της κατά την ενάσκηση της δημόσιας εξουσίας, δύναται να στοιχειοθετήσει υποχρέωση του Δημοσίου της αποζημίωση. </a:t>
            </a:r>
            <a:r>
              <a:rPr lang="el-GR" dirty="0" err="1"/>
              <a:t>ΣτΕ</a:t>
            </a:r>
            <a:r>
              <a:rPr lang="el-GR" dirty="0"/>
              <a:t> 1920/1993.</a:t>
            </a:r>
          </a:p>
          <a:p>
            <a:endParaRPr lang="el-GR" dirty="0"/>
          </a:p>
        </p:txBody>
      </p:sp>
    </p:spTree>
    <p:extLst>
      <p:ext uri="{BB962C8B-B14F-4D97-AF65-F5344CB8AC3E}">
        <p14:creationId xmlns:p14="http://schemas.microsoft.com/office/powerpoint/2010/main" val="2504652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5389DA-643C-BE8C-9542-A37EFD7280A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4433881-077D-9740-3F8F-D35942DEE5D5}"/>
              </a:ext>
            </a:extLst>
          </p:cNvPr>
          <p:cNvSpPr>
            <a:spLocks noGrp="1"/>
          </p:cNvSpPr>
          <p:nvPr>
            <p:ph idx="1"/>
          </p:nvPr>
        </p:nvSpPr>
        <p:spPr/>
        <p:txBody>
          <a:bodyPr>
            <a:normAutofit fontScale="70000" lnSpcReduction="20000"/>
          </a:bodyPr>
          <a:lstStyle/>
          <a:p>
            <a:r>
              <a:rPr lang="el-GR" dirty="0"/>
              <a:t>Για τη γένεση της ευθύνης του Δημοσίου απαιτείται η παράνομη ζημιογόνος συμπεριφορά του να προέρχεται από τα όργανά του, </a:t>
            </a:r>
            <a:r>
              <a:rPr lang="el-GR" b="1" dirty="0"/>
              <a:t>εν στενή </a:t>
            </a:r>
            <a:r>
              <a:rPr lang="el-GR" dirty="0"/>
              <a:t>(διοικητικά όργανα που είναι αρμόδια για την έκδοση διοικητικών πράξεων) ή </a:t>
            </a:r>
            <a:r>
              <a:rPr lang="el-GR" b="1" dirty="0"/>
              <a:t>εν ευρεία </a:t>
            </a:r>
            <a:r>
              <a:rPr lang="el-GR" b="1" dirty="0" err="1"/>
              <a:t>εννοία</a:t>
            </a:r>
            <a:r>
              <a:rPr lang="el-GR" b="1" dirty="0"/>
              <a:t> </a:t>
            </a:r>
            <a:r>
              <a:rPr lang="el-GR" dirty="0"/>
              <a:t>(διοικητικά όργανα που συνδέονται με το δημόσιο νομικό πρόσωπο βάσει μιας ειδικής νομικής σχέσης και στα οποία ανατίθεται είτε η προπαρασκευή ή εκτέλεση των διοικητικών πράξεων είτε η διενέργεια υλικών πράξεων για την πραγμάτωση των σκοπών του νομικού προσώπου). Η συμπεριφορά αυτή θα πρέπει να καταλογίζεται στα προαναφερθέντα όργανα, ήτοι να λαμβάνει χώρα </a:t>
            </a:r>
            <a:r>
              <a:rPr lang="el-GR" b="1" dirty="0"/>
              <a:t>κατά </a:t>
            </a:r>
            <a:r>
              <a:rPr lang="el-GR" dirty="0"/>
              <a:t>την </a:t>
            </a:r>
            <a:r>
              <a:rPr lang="el-GR" b="1" dirty="0"/>
              <a:t>άσκηση</a:t>
            </a:r>
            <a:r>
              <a:rPr lang="el-GR" dirty="0"/>
              <a:t> των </a:t>
            </a:r>
            <a:r>
              <a:rPr lang="el-GR" b="1" dirty="0"/>
              <a:t>καθηκόντων</a:t>
            </a:r>
            <a:r>
              <a:rPr lang="el-GR" dirty="0"/>
              <a:t> της ή </a:t>
            </a:r>
            <a:r>
              <a:rPr lang="el-GR" b="1" dirty="0"/>
              <a:t>επ’ ευκαιρία </a:t>
            </a:r>
            <a:r>
              <a:rPr lang="el-GR" dirty="0"/>
              <a:t>της κατά τη λογική πορεία των πραγμάτων. Θα πρέπει να τελεί, δηλαδή, σε </a:t>
            </a:r>
            <a:r>
              <a:rPr lang="el-GR" b="1" dirty="0"/>
              <a:t>άμεση εσωτερική συνάφεια </a:t>
            </a:r>
            <a:r>
              <a:rPr lang="el-GR" dirty="0"/>
              <a:t>με την εκτέλεση της ανατεθειμένης σε αυτά υπηρεσίας ή να συνδέεται με </a:t>
            </a:r>
            <a:r>
              <a:rPr lang="el-GR" b="1" dirty="0"/>
              <a:t>γεγονότα</a:t>
            </a:r>
            <a:r>
              <a:rPr lang="el-GR" dirty="0"/>
              <a:t> που μπορούν να συμβούν κατά τη </a:t>
            </a:r>
            <a:r>
              <a:rPr lang="el-GR" b="1" dirty="0"/>
              <a:t>διάρκεια</a:t>
            </a:r>
            <a:r>
              <a:rPr lang="el-GR" dirty="0"/>
              <a:t> της. Συμπεριφορά </a:t>
            </a:r>
            <a:r>
              <a:rPr lang="el-GR" b="1" dirty="0"/>
              <a:t>εκτός</a:t>
            </a:r>
            <a:r>
              <a:rPr lang="el-GR" dirty="0"/>
              <a:t> του </a:t>
            </a:r>
            <a:r>
              <a:rPr lang="el-GR" b="1" dirty="0"/>
              <a:t>κύκλου </a:t>
            </a:r>
            <a:r>
              <a:rPr lang="el-GR" dirty="0"/>
              <a:t>των υπηρεσιακών της </a:t>
            </a:r>
            <a:r>
              <a:rPr lang="el-GR" b="1" dirty="0"/>
              <a:t>καθηκόντων</a:t>
            </a:r>
            <a:r>
              <a:rPr lang="el-GR" dirty="0"/>
              <a:t>, δηλαδή παντελώς άσχετη με της υποχρεώσεις της, δε δημιουργεί </a:t>
            </a:r>
            <a:r>
              <a:rPr lang="el-GR" dirty="0" err="1"/>
              <a:t>αποζημιωτική</a:t>
            </a:r>
            <a:r>
              <a:rPr lang="el-GR" dirty="0"/>
              <a:t> ευθύνη του Δημοσίου. </a:t>
            </a:r>
          </a:p>
        </p:txBody>
      </p:sp>
    </p:spTree>
    <p:extLst>
      <p:ext uri="{BB962C8B-B14F-4D97-AF65-F5344CB8AC3E}">
        <p14:creationId xmlns:p14="http://schemas.microsoft.com/office/powerpoint/2010/main" val="2825704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AADAEC-A503-C5FA-BCFD-877441BAE62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1FE072B-F1D0-6439-3470-3484E605B145}"/>
              </a:ext>
            </a:extLst>
          </p:cNvPr>
          <p:cNvSpPr>
            <a:spLocks noGrp="1"/>
          </p:cNvSpPr>
          <p:nvPr>
            <p:ph idx="1"/>
          </p:nvPr>
        </p:nvSpPr>
        <p:spPr/>
        <p:txBody>
          <a:bodyPr>
            <a:normAutofit fontScale="77500" lnSpcReduction="20000"/>
          </a:bodyPr>
          <a:lstStyle/>
          <a:p>
            <a:r>
              <a:rPr lang="el-GR" dirty="0"/>
              <a:t>Η </a:t>
            </a:r>
            <a:r>
              <a:rPr lang="el-GR" dirty="0" err="1"/>
              <a:t>αποζημιωτική</a:t>
            </a:r>
            <a:r>
              <a:rPr lang="el-GR" dirty="0"/>
              <a:t> ευθύνη του Δημοσίου ερείδεται επί της συνταγματικής διάταξης του άρθρου </a:t>
            </a:r>
            <a:r>
              <a:rPr lang="el-GR" b="1" dirty="0"/>
              <a:t>4</a:t>
            </a:r>
            <a:r>
              <a:rPr lang="el-GR" dirty="0"/>
              <a:t> § </a:t>
            </a:r>
            <a:r>
              <a:rPr lang="el-GR" b="1" dirty="0"/>
              <a:t>5 </a:t>
            </a:r>
            <a:r>
              <a:rPr lang="el-GR" dirty="0"/>
              <a:t>(«οι Έλληνες πολίτες συνεισφέρουν χωρίς διακρίσεις στα δημόσια βάρη, ανάλογα με της δυνάμεις της»). Η ζημία που προκαλείται της διοικούμενους από ζημιογόνες πράξεις ή παραλείψεις του συνιστά </a:t>
            </a:r>
            <a:r>
              <a:rPr lang="el-GR" b="1" dirty="0"/>
              <a:t>ειδικό δημόσιο βάρος</a:t>
            </a:r>
            <a:r>
              <a:rPr lang="el-GR" dirty="0"/>
              <a:t>, καθώς ο ζημιωθείς περιέρχεται σε δυσμενέστερη θέση σε σχέση με της λοιπούς διοικουμένους κατά παράβαση της αρχής της ισότητας. Η υποχρέωση ανόρθωσης της ζημίας της συνιστά παράλληλα </a:t>
            </a:r>
            <a:r>
              <a:rPr lang="el-GR" b="1" dirty="0"/>
              <a:t>γενικό δημόσιο βάρος </a:t>
            </a:r>
            <a:r>
              <a:rPr lang="el-GR" dirty="0"/>
              <a:t>για όλους της διοικουμένους, καθώς καλούνται να συνεισφέρουν ανάλογα με της δυνάμεις της στην πραγματοποίησή της. </a:t>
            </a:r>
          </a:p>
          <a:p>
            <a:r>
              <a:rPr lang="el-GR" dirty="0"/>
              <a:t>Συνταγματικό θεμέλιο της αστικής ευθύνης της Δημόσιας Διοίκησης συνιστά επιπρόσθετα και το άρθρο </a:t>
            </a:r>
            <a:r>
              <a:rPr lang="el-GR" b="1" dirty="0"/>
              <a:t>20 § 1 Σ</a:t>
            </a:r>
            <a:r>
              <a:rPr lang="el-GR" dirty="0"/>
              <a:t>, μιας και περιεχόμενο της δικαστικής προστασίας είναι και η αποκατάσταση της ζημίας που προκλήθηκε από τη ζημιογόνο συμπεριφορά της. </a:t>
            </a:r>
          </a:p>
          <a:p>
            <a:endParaRPr lang="el-GR" dirty="0"/>
          </a:p>
        </p:txBody>
      </p:sp>
    </p:spTree>
    <p:extLst>
      <p:ext uri="{BB962C8B-B14F-4D97-AF65-F5344CB8AC3E}">
        <p14:creationId xmlns:p14="http://schemas.microsoft.com/office/powerpoint/2010/main" val="4261464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B0D212-ACC1-D6E2-8F6B-EB2176F929F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E566459-B559-5AB8-155D-29C542C93954}"/>
              </a:ext>
            </a:extLst>
          </p:cNvPr>
          <p:cNvSpPr>
            <a:spLocks noGrp="1"/>
          </p:cNvSpPr>
          <p:nvPr>
            <p:ph idx="1"/>
          </p:nvPr>
        </p:nvSpPr>
        <p:spPr/>
        <p:txBody>
          <a:bodyPr>
            <a:normAutofit fontScale="70000" lnSpcReduction="20000"/>
          </a:bodyPr>
          <a:lstStyle/>
          <a:p>
            <a:r>
              <a:rPr lang="el-GR" dirty="0"/>
              <a:t>για να θεμελιωθεί </a:t>
            </a:r>
            <a:r>
              <a:rPr lang="el-GR" b="1" dirty="0"/>
              <a:t>αστική ευθύνη του Δημοσίου</a:t>
            </a:r>
            <a:r>
              <a:rPr lang="el-GR" dirty="0"/>
              <a:t> κατά τα άρθρα 104-6 </a:t>
            </a:r>
            <a:r>
              <a:rPr lang="el-GR" dirty="0" err="1"/>
              <a:t>ΕισΝΑΚ</a:t>
            </a:r>
            <a:r>
              <a:rPr lang="el-GR" dirty="0"/>
              <a:t> απαιτείται μεταξύ άλλων να προκύπτει η ζημιογόνος ενέργεια από </a:t>
            </a:r>
            <a:r>
              <a:rPr lang="el-GR" b="1" dirty="0"/>
              <a:t>όργανο ή</a:t>
            </a:r>
            <a:r>
              <a:rPr lang="el-GR" dirty="0"/>
              <a:t> </a:t>
            </a:r>
            <a:r>
              <a:rPr lang="el-GR" b="1" dirty="0"/>
              <a:t>φορέα του Δημοσίου</a:t>
            </a:r>
            <a:r>
              <a:rPr lang="el-GR" dirty="0"/>
              <a:t> (δημόσιοι υπάλληλοι, αλλά κάθε πρόσωπο που του έχει </a:t>
            </a:r>
            <a:r>
              <a:rPr lang="el-GR" i="1" dirty="0"/>
              <a:t>ανατεθεί </a:t>
            </a:r>
            <a:r>
              <a:rPr lang="el-GR" dirty="0"/>
              <a:t>άσκηση δημόσιας εξουσίας, π.χ. </a:t>
            </a:r>
            <a:r>
              <a:rPr lang="el-GR" dirty="0" err="1"/>
              <a:t>ΠτΔ</a:t>
            </a:r>
            <a:r>
              <a:rPr lang="el-GR" dirty="0"/>
              <a:t>, υπουργοί, περιφερειάρχες, συλλογικά όργανα της Διοίκησης), χωρίς να αποτελούν, της, </a:t>
            </a:r>
            <a:r>
              <a:rPr lang="el-GR" i="1" dirty="0"/>
              <a:t>όργανα </a:t>
            </a:r>
            <a:r>
              <a:rPr lang="el-GR" dirty="0"/>
              <a:t>απλά βοηθητικά πρόσωπα (τεχνίτες), για τα οποία θα εφαρμοστεί η ρύθμιση βοηθού εκπλήρωσης/</a:t>
            </a:r>
            <a:r>
              <a:rPr lang="el-GR" dirty="0" err="1"/>
              <a:t>πρόστησης</a:t>
            </a:r>
            <a:r>
              <a:rPr lang="el-GR" dirty="0"/>
              <a:t>.  Ως της τον ισχυρισμό περί υπαιτιότητας (αμέλεια), δεν απαιτείται αυτή να υπάρχει, γιατί η υπαιτιότητα του φορέα του οργάνου  δεν είναι προϋπόθεση της αστικής ευθύνης του δημοσίου έναντι του ιδιώτη, αφού η αστική ευθύνη του Δημοσίου</a:t>
            </a:r>
            <a:r>
              <a:rPr lang="el-GR" b="1" dirty="0"/>
              <a:t> </a:t>
            </a:r>
            <a:r>
              <a:rPr lang="el-GR" dirty="0"/>
              <a:t>είναι</a:t>
            </a:r>
            <a:r>
              <a:rPr lang="el-GR" b="1" dirty="0"/>
              <a:t> αντικειμενική</a:t>
            </a:r>
            <a:r>
              <a:rPr lang="el-GR" dirty="0"/>
              <a:t>. </a:t>
            </a:r>
          </a:p>
          <a:p>
            <a:r>
              <a:rPr lang="el-GR" dirty="0"/>
              <a:t>πρέπει η ζημία να προήλθε κατά την άσκηση δημόσιας εξουσίας, ήτοι μεταξύ αυτών των δύο να υφίσταται αντικειμενική συνάφεια και η παρανομία να έλαβε χώρα κατά την άσκηση της εξουσίας και να ευρίσκεται σε </a:t>
            </a:r>
            <a:r>
              <a:rPr lang="el-GR" b="1" dirty="0"/>
              <a:t>άμεση συνάφεια με αυτή (αποκλείονται δηλ. περιπτώσεις ευκαιριακής ή κατά σύμπτωση</a:t>
            </a:r>
            <a:r>
              <a:rPr lang="el-GR" dirty="0"/>
              <a:t> πρόκλησής της)</a:t>
            </a:r>
          </a:p>
        </p:txBody>
      </p:sp>
    </p:spTree>
    <p:extLst>
      <p:ext uri="{BB962C8B-B14F-4D97-AF65-F5344CB8AC3E}">
        <p14:creationId xmlns:p14="http://schemas.microsoft.com/office/powerpoint/2010/main" val="1943314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FB8451-C082-1A2A-482C-170B3B200E32}"/>
              </a:ext>
            </a:extLst>
          </p:cNvPr>
          <p:cNvSpPr>
            <a:spLocks noGrp="1"/>
          </p:cNvSpPr>
          <p:nvPr>
            <p:ph type="title"/>
          </p:nvPr>
        </p:nvSpPr>
        <p:spPr/>
        <p:txBody>
          <a:bodyPr/>
          <a:lstStyle/>
          <a:p>
            <a:r>
              <a:rPr lang="el-GR" dirty="0"/>
              <a:t>ΠΡΑΚΤΙΚΟ ΘΕΜΑ 1</a:t>
            </a:r>
          </a:p>
        </p:txBody>
      </p:sp>
      <p:sp>
        <p:nvSpPr>
          <p:cNvPr id="3" name="Θέση περιεχομένου 2">
            <a:extLst>
              <a:ext uri="{FF2B5EF4-FFF2-40B4-BE49-F238E27FC236}">
                <a16:creationId xmlns:a16="http://schemas.microsoft.com/office/drawing/2014/main" id="{CA1BB7D8-A35C-F55C-F525-DD9993FA7D5F}"/>
              </a:ext>
            </a:extLst>
          </p:cNvPr>
          <p:cNvSpPr>
            <a:spLocks noGrp="1"/>
          </p:cNvSpPr>
          <p:nvPr>
            <p:ph idx="1"/>
          </p:nvPr>
        </p:nvSpPr>
        <p:spPr/>
        <p:txBody>
          <a:bodyPr>
            <a:normAutofit fontScale="62500" lnSpcReduction="20000"/>
          </a:bodyPr>
          <a:lstStyle/>
          <a:p>
            <a:pPr marL="0" indent="0">
              <a:buNone/>
            </a:pPr>
            <a:r>
              <a:rPr lang="el-GR" b="1" u="sng" dirty="0"/>
              <a:t>Πρακτικό Θέμα: </a:t>
            </a:r>
            <a:r>
              <a:rPr lang="el-GR" b="1" dirty="0"/>
              <a:t>Ατομική διοικητική πράξη, ανάκληση διοικητικής πράξης, νομιμότητα της διοικητικής πράξης – κρίσιμο καθεστώς, σύνθετη διοικητική ενέργεια, παράλειψη οφειλόμενης νόμιμης ενέργειας, αναδρομική κύρωση κανονιστικής πράξης</a:t>
            </a:r>
            <a:endParaRPr lang="el-GR" dirty="0"/>
          </a:p>
          <a:p>
            <a:r>
              <a:rPr lang="el-GR" u="sng" dirty="0"/>
              <a:t>Νομικό πλαίσιο:</a:t>
            </a:r>
            <a:endParaRPr lang="el-GR" dirty="0"/>
          </a:p>
          <a:p>
            <a:r>
              <a:rPr lang="el-GR" dirty="0"/>
              <a:t>Ο Ν. 4495/2017 (ΦΕΚ Α 167/03.11.2017)  «Έλεγχος και προστασία του Δομημένου Περιβάλλοντος και άλλες διατάξεις», όπως ισχύει σήμερα, επέφερε αλλαγές στη διαδικασία έκδοσης, ελέγχου και στις κατηγορίες των οικοδομικών αδειών. Ο Α υποβάλλει ηλεκτρονικά τα δικαιολογητικά του και λαμβάνει οικοδομική άδεια από το σύστημα </a:t>
            </a:r>
            <a:r>
              <a:rPr lang="el-GR" i="1" dirty="0"/>
              <a:t>e – </a:t>
            </a:r>
            <a:r>
              <a:rPr lang="el-GR" i="1" dirty="0" err="1"/>
              <a:t>adeies</a:t>
            </a:r>
            <a:r>
              <a:rPr lang="el-GR" dirty="0"/>
              <a:t>. </a:t>
            </a:r>
          </a:p>
          <a:p>
            <a:r>
              <a:rPr lang="el-GR" dirty="0"/>
              <a:t>Παράλληλα, με ΠΔ που εκδίδονται με πρόταση του Υπουργού Ενέργειας ορίζονται οι πόλεις και οικισμοί γύρω από τα όρια των οποίων καθορίζεται Ζώνη Οικιστικού Ελέγχου (ΖΟΕ). Με αυτά καθορίζεται και το πλάτος των ΖΟΕ σε κάθε συγκεκριμένη περίπτωση οικισμού ή θέσης του ή προσδιορίζονται τα όρια της ΖΟΕ σε χάρτη κατάλληλης κλίμακας που δημοσιεύεται με σμίκρυνση μαζί με το ΠΔ. Το πλάτος της ΖΟΕ υπολογίζεται από τα αντίστοιχα ακραία όρια του εγκεκριμένου σχεδίου πόλης ή του οικισμού προ του 1923. Η ΖΟΕ αφορά κατά ένα τμήμα την ιδιοκτησία του Α. </a:t>
            </a:r>
          </a:p>
          <a:p>
            <a:endParaRPr lang="el-GR" dirty="0"/>
          </a:p>
          <a:p>
            <a:pPr marL="0" indent="0">
              <a:buNone/>
            </a:pPr>
            <a:endParaRPr lang="el-GR" dirty="0"/>
          </a:p>
        </p:txBody>
      </p:sp>
    </p:spTree>
    <p:extLst>
      <p:ext uri="{BB962C8B-B14F-4D97-AF65-F5344CB8AC3E}">
        <p14:creationId xmlns:p14="http://schemas.microsoft.com/office/powerpoint/2010/main" val="2236892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BC3982-F5DA-46C4-27AB-5064CBC4EAC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6937D1A-BF70-5AE5-F465-3AF590464EE9}"/>
              </a:ext>
            </a:extLst>
          </p:cNvPr>
          <p:cNvSpPr>
            <a:spLocks noGrp="1"/>
          </p:cNvSpPr>
          <p:nvPr>
            <p:ph idx="1"/>
          </p:nvPr>
        </p:nvSpPr>
        <p:spPr/>
        <p:txBody>
          <a:bodyPr>
            <a:normAutofit fontScale="85000" lnSpcReduction="20000"/>
          </a:bodyPr>
          <a:lstStyle/>
          <a:p>
            <a:pPr marL="0" indent="0">
              <a:buNone/>
            </a:pPr>
            <a:r>
              <a:rPr lang="el-GR" u="sng" dirty="0"/>
              <a:t>Ερωτήσεις: </a:t>
            </a:r>
            <a:endParaRPr lang="el-GR" dirty="0"/>
          </a:p>
          <a:p>
            <a:r>
              <a:rPr lang="el-GR" dirty="0"/>
              <a:t>α) Ποια η φύση της οικοδομικής άδειας που εκδίδει ο Α; </a:t>
            </a:r>
          </a:p>
          <a:p>
            <a:r>
              <a:rPr lang="el-GR" dirty="0"/>
              <a:t>β) Η αρμόδια Υπηρεσία ανακαλεί την άδεια, γιατί δεν συνέτρεχαν, όπως υποστηρίζει, οι νόμιμες προϋποθέσεις χορήγησής της εξαρχής. Νομίμως; Αν η αρμόδια Υπηρεσία χορήγησης της άδειας προέβαινε σε ανάκληση, όταν η Διοίκηση ανέστελλε σε μια περιοχή τις οικοδομικές εργασίες, λόγω κίνησης της διαδικασίας έγκρισης πολεοδομικού σχεδίου κατά τον Ν. 4447/2016, θα άλλαζε η απάντησή σας; </a:t>
            </a:r>
          </a:p>
          <a:p>
            <a:r>
              <a:rPr lang="el-GR" dirty="0"/>
              <a:t>γ) Αν με νεότερο του 2017 νόμο απαιτηθεί ένα επιπλέον δικαιολογητικό και ο νόμος δεν ορίσει αν απαιτείται αυτό και για όσες άδειες χορηγήθηκαν βάσει του Ν. 4495/2017, απαιτείται να </a:t>
            </a:r>
            <a:r>
              <a:rPr lang="el-GR" dirty="0" err="1"/>
              <a:t>επανυποβληθεί</a:t>
            </a:r>
            <a:r>
              <a:rPr lang="el-GR" dirty="0"/>
              <a:t> η αίτηση; </a:t>
            </a:r>
          </a:p>
          <a:p>
            <a:endParaRPr lang="el-GR" dirty="0"/>
          </a:p>
        </p:txBody>
      </p:sp>
    </p:spTree>
    <p:extLst>
      <p:ext uri="{BB962C8B-B14F-4D97-AF65-F5344CB8AC3E}">
        <p14:creationId xmlns:p14="http://schemas.microsoft.com/office/powerpoint/2010/main" val="2792138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D5D55A-92EC-B157-B16D-1402335EE06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D9884CD-BFA1-8D75-4C03-92F7601DF9F0}"/>
              </a:ext>
            </a:extLst>
          </p:cNvPr>
          <p:cNvSpPr>
            <a:spLocks noGrp="1"/>
          </p:cNvSpPr>
          <p:nvPr>
            <p:ph idx="1"/>
          </p:nvPr>
        </p:nvSpPr>
        <p:spPr/>
        <p:txBody>
          <a:bodyPr>
            <a:normAutofit fontScale="92500"/>
          </a:bodyPr>
          <a:lstStyle/>
          <a:p>
            <a:r>
              <a:rPr lang="el-GR" dirty="0"/>
              <a:t>δ) Νομίμως χορηγείται η άδεια αυτή παρά τη μη πληρότητα των τοπογραφικών και την έλλειψη πληρότητας/νομιμότητας των στατικών μελετών ή αν οι αρμόδιες υπηρεσίες δεν προβούν στους αναγκαίους ελέγχους κατά τον νόμο; Ποια η έννομη συνέπεια; </a:t>
            </a:r>
          </a:p>
          <a:p>
            <a:r>
              <a:rPr lang="el-GR" dirty="0"/>
              <a:t>ε) Ο Α ισχυρίζεται ότι το ΠΔ καθορισμού ΖΟΕ δεν φέρει αιτιολογία. Νομίμως; </a:t>
            </a:r>
          </a:p>
          <a:p>
            <a:r>
              <a:rPr lang="el-GR" dirty="0" err="1"/>
              <a:t>στ</a:t>
            </a:r>
            <a:r>
              <a:rPr lang="el-GR" dirty="0"/>
              <a:t>) Αν ο Α ισχυριστεί ότι η ΖΟΕ κακώς καθορίστηκε διότι δεν την προέβλεπε ο νόμος, μπορεί νεότερη διάταξη νόμου να άρει αυτή την παρανομία; </a:t>
            </a:r>
          </a:p>
          <a:p>
            <a:pPr marL="0" indent="0">
              <a:buNone/>
            </a:pPr>
            <a:endParaRPr lang="el-GR" dirty="0"/>
          </a:p>
        </p:txBody>
      </p:sp>
    </p:spTree>
    <p:extLst>
      <p:ext uri="{BB962C8B-B14F-4D97-AF65-F5344CB8AC3E}">
        <p14:creationId xmlns:p14="http://schemas.microsoft.com/office/powerpoint/2010/main" val="2305398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396901-6CE8-6373-0068-E51DB40A837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A5BE950-73B3-2CD5-56EF-F52BFE09CE5C}"/>
              </a:ext>
            </a:extLst>
          </p:cNvPr>
          <p:cNvSpPr>
            <a:spLocks noGrp="1"/>
          </p:cNvSpPr>
          <p:nvPr>
            <p:ph idx="1"/>
          </p:nvPr>
        </p:nvSpPr>
        <p:spPr/>
        <p:txBody>
          <a:bodyPr>
            <a:normAutofit fontScale="92500" lnSpcReduction="10000"/>
          </a:bodyPr>
          <a:lstStyle/>
          <a:p>
            <a:pPr marL="0" indent="0">
              <a:buNone/>
            </a:pPr>
            <a:r>
              <a:rPr lang="el-GR" u="sng" dirty="0"/>
              <a:t>Απάντηση:</a:t>
            </a:r>
            <a:endParaRPr lang="el-GR" dirty="0"/>
          </a:p>
          <a:p>
            <a:r>
              <a:rPr lang="el-GR" dirty="0"/>
              <a:t>α) </a:t>
            </a:r>
            <a:r>
              <a:rPr lang="el-GR" b="1" dirty="0"/>
              <a:t>Η οικοδομική άδεια είναι ατομική διοικητική πράξη που επιτρέπει τη δυνατότητα εκτέλεσης οικοδομικών εργασιών σε οικόπεδο/γήπεδο</a:t>
            </a:r>
            <a:r>
              <a:rPr lang="el-GR" dirty="0"/>
              <a:t>. Πιστοποιεί ότι οι εργασίες που περιγράφονται στις μελέτες του φακέλου συνάδουν με τους πολεοδομικούς και </a:t>
            </a:r>
            <a:r>
              <a:rPr lang="el-GR" dirty="0" err="1"/>
              <a:t>κτηριοδομικούς</a:t>
            </a:r>
            <a:r>
              <a:rPr lang="el-GR" dirty="0"/>
              <a:t> κανόνες. </a:t>
            </a:r>
            <a:r>
              <a:rPr lang="el-GR" b="1" dirty="0"/>
              <a:t>Προασπίζονται με αυτή σκοποί δημοσίου συμφέροντος, η ασφάλεια των κατοίκων, η βιωσιμότητα του οικισμού κλπ., αποτελώντας προληπτικό έλεγχο της οικοδομικής δραστηριότητας</a:t>
            </a:r>
            <a:r>
              <a:rPr lang="el-GR" dirty="0"/>
              <a:t>. Τρίτοι μπορούν να την προσβάλουν με αίτηση ακύρωσης ενώπιον του </a:t>
            </a:r>
            <a:r>
              <a:rPr lang="el-GR" dirty="0" err="1"/>
              <a:t>ΔΕφ</a:t>
            </a:r>
            <a:r>
              <a:rPr lang="el-GR" dirty="0"/>
              <a:t> (Ν. 702/77). </a:t>
            </a:r>
          </a:p>
          <a:p>
            <a:endParaRPr lang="el-GR" dirty="0"/>
          </a:p>
        </p:txBody>
      </p:sp>
    </p:spTree>
    <p:extLst>
      <p:ext uri="{BB962C8B-B14F-4D97-AF65-F5344CB8AC3E}">
        <p14:creationId xmlns:p14="http://schemas.microsoft.com/office/powerpoint/2010/main" val="1307858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9E2FC5-D93B-19B2-F469-51B9785951C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37B1DE9-F31E-4B20-C9D5-61E37B1E596E}"/>
              </a:ext>
            </a:extLst>
          </p:cNvPr>
          <p:cNvSpPr>
            <a:spLocks noGrp="1"/>
          </p:cNvSpPr>
          <p:nvPr>
            <p:ph idx="1"/>
          </p:nvPr>
        </p:nvSpPr>
        <p:spPr/>
        <p:txBody>
          <a:bodyPr>
            <a:normAutofit fontScale="85000" lnSpcReduction="20000"/>
          </a:bodyPr>
          <a:lstStyle/>
          <a:p>
            <a:r>
              <a:rPr lang="el-GR" dirty="0"/>
              <a:t>β) </a:t>
            </a:r>
            <a:r>
              <a:rPr lang="el-GR" b="1" dirty="0" err="1"/>
              <a:t>Χορηγηθείσα</a:t>
            </a:r>
            <a:r>
              <a:rPr lang="el-GR" b="1" dirty="0"/>
              <a:t> οικοδομική άδεια είναι δυνατόν να ανακληθεί, μόνον αν διαπιστωθεί ότι είναι παράνομη ή συντρέχει ειδικώς προβλεπόμενος λόγος ανάκλησης</a:t>
            </a:r>
            <a:r>
              <a:rPr lang="el-GR" dirty="0"/>
              <a:t>. Η πράξη ανακλήσεως πρέπει να στηρίζεται σε ειδική αιτιολογία, με την οποία προσδιορίζεται κατά τρόπο συγκεκριμένο και σαφή η νομική πλημμέλεια, που αποδίδεται στην ανακαλουμένη άδεια ή άλλος λόγος, που επιτρέπει την ανάκληση. Η οικοδομική άδεια είναι παράνομη και ανακλητή και όταν η έκδοσή της στηρίχθηκε σε στοιχεία τα οποία </a:t>
            </a:r>
            <a:r>
              <a:rPr lang="el-GR" dirty="0" err="1"/>
              <a:t>επικαλέσθηκε</a:t>
            </a:r>
            <a:r>
              <a:rPr lang="el-GR" dirty="0"/>
              <a:t> ή προσκόμισε ο αιτούμενος την έκδοσή της και αποδεικνύονται εκ των υστέρων αντικειμενικώς ανακριβή, συνέπεια δε της ανακρίβειας της είναι ότι η άδεια </a:t>
            </a:r>
            <a:r>
              <a:rPr lang="el-GR" dirty="0" err="1"/>
              <a:t>εξεδόθη</a:t>
            </a:r>
            <a:r>
              <a:rPr lang="el-GR" dirty="0"/>
              <a:t> επί τη βάσει διατάξεων στις οποίες δεν θα μπορούσε νομίμως να στηριχθεί η έκδοσή της, αν δεν υπήρχε η ανακρίβεια. Έχει κριθεί, επίσης, ότι ανακαλείται η οικοδομική άδεια, όταν η Διοίκηση αναστέλλει τις οικοδομικές εργασίες. </a:t>
            </a:r>
          </a:p>
          <a:p>
            <a:endParaRPr lang="el-GR" dirty="0"/>
          </a:p>
        </p:txBody>
      </p:sp>
    </p:spTree>
    <p:extLst>
      <p:ext uri="{BB962C8B-B14F-4D97-AF65-F5344CB8AC3E}">
        <p14:creationId xmlns:p14="http://schemas.microsoft.com/office/powerpoint/2010/main" val="3209662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E1EC79-D993-0F8D-2DDC-669630CCDE7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27FDFC8-87C2-5D72-FDB8-545EC0D7AE21}"/>
              </a:ext>
            </a:extLst>
          </p:cNvPr>
          <p:cNvSpPr>
            <a:spLocks noGrp="1"/>
          </p:cNvSpPr>
          <p:nvPr>
            <p:ph idx="1"/>
          </p:nvPr>
        </p:nvSpPr>
        <p:spPr/>
        <p:txBody>
          <a:bodyPr>
            <a:normAutofit/>
          </a:bodyPr>
          <a:lstStyle/>
          <a:p>
            <a:r>
              <a:rPr lang="el-GR" dirty="0"/>
              <a:t>γ) </a:t>
            </a:r>
            <a:r>
              <a:rPr lang="el-GR" b="1" dirty="0"/>
              <a:t>Σημειώνεται ότι κατά γενική αρχή του διοικητικού δικαίου, η νομιμότητα της διοικητικής πράξης, του νόμου μη </a:t>
            </a:r>
            <a:r>
              <a:rPr lang="el-GR" b="1" dirty="0" err="1"/>
              <a:t>ορίζοντος</a:t>
            </a:r>
            <a:r>
              <a:rPr lang="el-GR" b="1" dirty="0"/>
              <a:t> έτερον τι, κρίνεται βάσει του νομικού καθεστώτος του χρόνου έκδοσης, κανόνας που ισχύει και για τις οικοδομικές άδειες</a:t>
            </a:r>
            <a:r>
              <a:rPr lang="el-GR" dirty="0"/>
              <a:t>. Συνεπώς, εδώ η νομιμότητα χορήγησης άδειας κρίνεται με βάση το ισχύον κατά την έκδοση του νόμου, άρα το έτος 2017. Δεν απαιτείται η </a:t>
            </a:r>
            <a:r>
              <a:rPr lang="el-GR" dirty="0" err="1"/>
              <a:t>επανυποβολή</a:t>
            </a:r>
            <a:r>
              <a:rPr lang="el-GR" dirty="0"/>
              <a:t> του δικαιολογητικού.</a:t>
            </a:r>
          </a:p>
          <a:p>
            <a:endParaRPr lang="el-GR" dirty="0"/>
          </a:p>
        </p:txBody>
      </p:sp>
    </p:spTree>
    <p:extLst>
      <p:ext uri="{BB962C8B-B14F-4D97-AF65-F5344CB8AC3E}">
        <p14:creationId xmlns:p14="http://schemas.microsoft.com/office/powerpoint/2010/main" val="414192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E4662C-DE6B-2FC6-1950-A7E57F00B42B}"/>
              </a:ext>
            </a:extLst>
          </p:cNvPr>
          <p:cNvSpPr>
            <a:spLocks noGrp="1"/>
          </p:cNvSpPr>
          <p:nvPr>
            <p:ph type="title"/>
          </p:nvPr>
        </p:nvSpPr>
        <p:spPr/>
        <p:txBody>
          <a:bodyPr/>
          <a:lstStyle/>
          <a:p>
            <a:r>
              <a:rPr lang="el-GR" dirty="0"/>
              <a:t>ΔΗΜΟΣΙΟ ΣΥΜΦΕΡΟΝ </a:t>
            </a:r>
          </a:p>
        </p:txBody>
      </p:sp>
      <p:sp>
        <p:nvSpPr>
          <p:cNvPr id="3" name="Θέση περιεχομένου 2">
            <a:extLst>
              <a:ext uri="{FF2B5EF4-FFF2-40B4-BE49-F238E27FC236}">
                <a16:creationId xmlns:a16="http://schemas.microsoft.com/office/drawing/2014/main" id="{FF102FCA-1359-AB67-D9FE-E17B38775072}"/>
              </a:ext>
            </a:extLst>
          </p:cNvPr>
          <p:cNvSpPr>
            <a:spLocks noGrp="1"/>
          </p:cNvSpPr>
          <p:nvPr>
            <p:ph idx="1"/>
          </p:nvPr>
        </p:nvSpPr>
        <p:spPr/>
        <p:txBody>
          <a:bodyPr>
            <a:normAutofit fontScale="62500" lnSpcReduction="20000"/>
          </a:bodyPr>
          <a:lstStyle/>
          <a:p>
            <a:r>
              <a:rPr lang="el-GR" dirty="0"/>
              <a:t>Μια ειδική περίπτωση </a:t>
            </a:r>
            <a:r>
              <a:rPr lang="el-GR" b="1" dirty="0"/>
              <a:t>αόριστης αξιολογικής έννοιας είναι το δημόσιο συμφέρον</a:t>
            </a:r>
            <a:r>
              <a:rPr lang="el-GR" dirty="0"/>
              <a:t>. Το δημόσιο συμφέρον δεν μπορεί να προσδιοριστεί εκ των προτέρων κατά τρόπο γενικό και αόριστο αλλά αποκτά ουσιαστικό πρακτικό περιεχόμενο ανάλογα με τις συνθήκες της κάθε περίπτωσης. Η Διοίκηση μπορεί να ορίζει το εκάστοτε δημόσιο συμφέρον χωρίς όμως αυτό να σημαίνει ότι αποκτά αυτονομία από το δίκαιο. Αντιθέτως, </a:t>
            </a:r>
            <a:r>
              <a:rPr lang="el-GR" b="1" dirty="0"/>
              <a:t>η Διοίκηση συνεχίζει να δεσμεύεται από το δίκαιο ακόμα και όταν προσδιορίζει το δημόσιο συμφέρον</a:t>
            </a:r>
            <a:r>
              <a:rPr lang="el-GR" dirty="0"/>
              <a:t>. </a:t>
            </a:r>
          </a:p>
          <a:p>
            <a:r>
              <a:rPr lang="el-GR" dirty="0"/>
              <a:t>Η έννοια του δημοσίου συμφέροντος αποκτά κυρίως σημασία κατά την άσκηση </a:t>
            </a:r>
            <a:r>
              <a:rPr lang="el-GR" b="1" dirty="0"/>
              <a:t>διακριτικής ευχέρειας, όταν δηλαδή η διοίκηση καλείται α) να προσδιορίσει μια αόριστη νομική έννοια ή β) να επιλέξει μεταξύ διάφορων εξίσου νόμιμων λύσεων.</a:t>
            </a:r>
            <a:endParaRPr lang="el-GR" dirty="0"/>
          </a:p>
          <a:p>
            <a:r>
              <a:rPr lang="el-GR" dirty="0"/>
              <a:t>Στην πρώτη περίπτωση, η διοίκηση καλείται να λάβει τα μέτρα που «επιβάλλει το δημόσιο συμφέρον», και που κρίνει εκείνη εύλογα με βάση τις συνθήκες της εκάστοτε περίπτωσης. Στη δεύτερη περίπτωση, η διοίκηση πρέπει να επιλέξει τη λύση που υπηρετεί καλύτερα το δημόσιο συμφέρον και συνεπώς, γίνεται λόγος για </a:t>
            </a:r>
            <a:r>
              <a:rPr lang="el-GR" b="1" dirty="0"/>
              <a:t>υπεροχή του δημοσίου συμφέροντος κατά την άσκηση της διακριτικής ευχέρειας</a:t>
            </a:r>
            <a:r>
              <a:rPr lang="el-GR" dirty="0"/>
              <a:t>.</a:t>
            </a:r>
          </a:p>
          <a:p>
            <a:endParaRPr lang="el-GR" dirty="0"/>
          </a:p>
        </p:txBody>
      </p:sp>
    </p:spTree>
    <p:extLst>
      <p:ext uri="{BB962C8B-B14F-4D97-AF65-F5344CB8AC3E}">
        <p14:creationId xmlns:p14="http://schemas.microsoft.com/office/powerpoint/2010/main" val="4043814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0AB848-5700-8E3A-B42A-C9884BA351D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E8EA051-8617-C30B-41AF-61BCFFC64071}"/>
              </a:ext>
            </a:extLst>
          </p:cNvPr>
          <p:cNvSpPr>
            <a:spLocks noGrp="1"/>
          </p:cNvSpPr>
          <p:nvPr>
            <p:ph idx="1"/>
          </p:nvPr>
        </p:nvSpPr>
        <p:spPr/>
        <p:txBody>
          <a:bodyPr>
            <a:normAutofit fontScale="70000" lnSpcReduction="20000"/>
          </a:bodyPr>
          <a:lstStyle/>
          <a:p>
            <a:r>
              <a:rPr lang="el-GR" dirty="0"/>
              <a:t>δ) </a:t>
            </a:r>
            <a:r>
              <a:rPr lang="el-GR" b="1" dirty="0"/>
              <a:t>Αν χορηγηθεί άδεια παρά τη μη πληρότητα των τοπογραφικών και την έλλειψη πληρότητας/νομιμότητας των στατικών μελετών ή οι αρμόδιες διοικητικές αρχές δεν προβούν στους αναγκαίους νόμιμους ελέγχους</a:t>
            </a:r>
            <a:r>
              <a:rPr lang="el-GR" dirty="0"/>
              <a:t> ή αδρανήσουν να καταγράψουν αυθαίρετες προσθήκες, τότε ασκούν πλημμελώς ή παραλείπουν να ασκήσουν οφειλόμενη νόμιμη ενέργεια.</a:t>
            </a:r>
          </a:p>
          <a:p>
            <a:endParaRPr lang="el-GR" dirty="0"/>
          </a:p>
          <a:p>
            <a:r>
              <a:rPr lang="el-GR" dirty="0"/>
              <a:t>ε) </a:t>
            </a:r>
            <a:r>
              <a:rPr lang="el-GR" b="1" dirty="0"/>
              <a:t>Η πράξη που εγκρίνει τη ΖΟΕ δεν είναι ατομική πράξη, ούτε γενική ατομική, καθώς εδώ υπάρχει το υπερατομικό στοιχείο που μαζί με το χωρικό, της προσδίδουν κατά την ορθότερη γνώμη κανονιστικό χαρακτήρα</a:t>
            </a:r>
            <a:r>
              <a:rPr lang="el-GR" dirty="0"/>
              <a:t>. Με την πράξη καθορισμού ΖΟΕ χαρακτηρίζονται περιοχές/στοιχεία/σύνολα φύσης και επιβάλλονται όροι δόμησης και χρήσεις γης. Ενίοτε για την προστασία ευαίσθητων οικοσυστημάτων, ισχύουν οι όροι της ΖΟΕ κατά παρέκκλιση, λ.χ. για τα νησιά. Συνεπώς, η πράξη καθορισμού ΖΟΕ δεν αιτιολογείται ως κανονιστική (βλ. και άρθρο 17 </a:t>
            </a:r>
            <a:r>
              <a:rPr lang="el-GR" dirty="0" err="1"/>
              <a:t>ΚΔΔιαδ</a:t>
            </a:r>
            <a:r>
              <a:rPr lang="el-GR" dirty="0"/>
              <a:t>).</a:t>
            </a:r>
          </a:p>
          <a:p>
            <a:endParaRPr lang="el-GR" dirty="0"/>
          </a:p>
        </p:txBody>
      </p:sp>
    </p:spTree>
    <p:extLst>
      <p:ext uri="{BB962C8B-B14F-4D97-AF65-F5344CB8AC3E}">
        <p14:creationId xmlns:p14="http://schemas.microsoft.com/office/powerpoint/2010/main" val="1038752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23505D8-CD4C-82A0-1C11-6AEDD513775E}"/>
              </a:ext>
            </a:extLst>
          </p:cNvPr>
          <p:cNvSpPr>
            <a:spLocks noGrp="1"/>
          </p:cNvSpPr>
          <p:nvPr>
            <p:ph idx="1"/>
          </p:nvPr>
        </p:nvSpPr>
        <p:spPr/>
        <p:txBody>
          <a:bodyPr>
            <a:normAutofit fontScale="62500" lnSpcReduction="20000"/>
          </a:bodyPr>
          <a:lstStyle/>
          <a:p>
            <a:r>
              <a:rPr lang="el-GR" dirty="0" err="1"/>
              <a:t>στ</a:t>
            </a:r>
            <a:r>
              <a:rPr lang="el-GR" dirty="0"/>
              <a:t>) </a:t>
            </a:r>
            <a:r>
              <a:rPr lang="el-GR" b="1" dirty="0"/>
              <a:t>Νόμος ο οποίος κυρώνει αναδρομικώς κανονιστική πράξη που εκδόθηκε χωρίς εξουσιοδότηση ή πέραν των ορίων αυτής, είναι ανίσχυρος καθ’ </a:t>
            </a:r>
            <a:r>
              <a:rPr lang="el-GR" b="1" dirty="0" err="1"/>
              <a:t>ό</a:t>
            </a:r>
            <a:r>
              <a:rPr lang="el-GR" b="1" dirty="0"/>
              <a:t> μέρος ισχυροποιεί αναδρομικώς τον κατά παράβαση του Συντάγματος </a:t>
            </a:r>
            <a:r>
              <a:rPr lang="el-GR" b="1" dirty="0" err="1"/>
              <a:t>τεθέντα</a:t>
            </a:r>
            <a:r>
              <a:rPr lang="el-GR" b="1" dirty="0"/>
              <a:t> κανόνα δικαίου, χωρίς να θίγεται η ισχύς για το μέλλον. </a:t>
            </a:r>
            <a:r>
              <a:rPr lang="el-GR" dirty="0"/>
              <a:t>Το ίδιο και όταν θεσπίζεται ή τροποποιείται εξουσιοδοτική διάταξη έτσι ώστε να καταστεί η κανονιστική αναδρομικώς νόμιμη. Η </a:t>
            </a:r>
            <a:r>
              <a:rPr lang="el-GR" dirty="0" err="1"/>
              <a:t>κυρωθείσα</a:t>
            </a:r>
            <a:r>
              <a:rPr lang="el-GR" dirty="0"/>
              <a:t> κανονιστική πράξη καθίσταται τυπικός νόμος για το μέλλον. Όταν, πάντως μία Υπουργική Απόφαση εκδίδεται βάσει νομοθετικής εξουσιοδότησης και εντός των ορίων της αλλά κατά παράβαση αυτής, μπορεί με νόμο να δοθεί αναδρομική ισχύς που ανατρέχει στο χρόνο της κυρούμενης αποφάσεως και καταλαμβάνει και τις εκκρεμείς υποθέσεις όπου γίνεται παρεμπίπτων έλεγχος του κύρους κανονιστικών πράξεων. </a:t>
            </a:r>
            <a:r>
              <a:rPr lang="el-GR" b="1" dirty="0"/>
              <a:t>Πρόκειται για μία  γενική, αντικειμενική και πάγιας εφαρμογής ρύθμιση του νομοθέτη με αναδρομική ισχύ, η οποία υπαγορεύθηκε από επιτακτικούς λόγους δημοσίου συμφέροντος, ενώ δεν αποσκοπεί στην παρέμβαση σε συγκεκριμένη ένδικη διαφορά. Συνεπώς, δικαιολογείται η παρέμβαση προκειμένου να θεραπευθεί η «τεχνικής φύσεως» ουσιαστική πλημμέλεια του προηγούμενου κανονιστικού πλαισίου</a:t>
            </a:r>
            <a:r>
              <a:rPr lang="el-GR" dirty="0"/>
              <a:t>. Εν προκειμένω, δεν φαίνεται να καταλαμβάνει η ρύθμιση εκκρεμείς περιπτώσεις.</a:t>
            </a:r>
          </a:p>
          <a:p>
            <a:r>
              <a:rPr lang="el-GR" dirty="0" err="1"/>
              <a:t>ΣτΕ</a:t>
            </a:r>
            <a:r>
              <a:rPr lang="el-GR" dirty="0"/>
              <a:t> 3596/1991. </a:t>
            </a:r>
          </a:p>
          <a:p>
            <a:endParaRPr lang="el-GR" dirty="0"/>
          </a:p>
        </p:txBody>
      </p:sp>
    </p:spTree>
    <p:extLst>
      <p:ext uri="{BB962C8B-B14F-4D97-AF65-F5344CB8AC3E}">
        <p14:creationId xmlns:p14="http://schemas.microsoft.com/office/powerpoint/2010/main" val="3266559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69AEAE-012C-CA25-3854-DF52B385997E}"/>
              </a:ext>
            </a:extLst>
          </p:cNvPr>
          <p:cNvSpPr>
            <a:spLocks noGrp="1"/>
          </p:cNvSpPr>
          <p:nvPr>
            <p:ph type="title"/>
          </p:nvPr>
        </p:nvSpPr>
        <p:spPr/>
        <p:txBody>
          <a:bodyPr/>
          <a:lstStyle/>
          <a:p>
            <a:r>
              <a:rPr lang="el-GR" dirty="0" err="1"/>
              <a:t>Πρακτικο</a:t>
            </a:r>
            <a:r>
              <a:rPr lang="el-GR" dirty="0"/>
              <a:t> </a:t>
            </a:r>
            <a:r>
              <a:rPr lang="el-GR" dirty="0" err="1"/>
              <a:t>θεμα</a:t>
            </a:r>
            <a:r>
              <a:rPr lang="el-GR" dirty="0"/>
              <a:t> 2 </a:t>
            </a:r>
          </a:p>
        </p:txBody>
      </p:sp>
      <p:sp>
        <p:nvSpPr>
          <p:cNvPr id="3" name="Θέση περιεχομένου 2">
            <a:extLst>
              <a:ext uri="{FF2B5EF4-FFF2-40B4-BE49-F238E27FC236}">
                <a16:creationId xmlns:a16="http://schemas.microsoft.com/office/drawing/2014/main" id="{9E1F141D-B1AD-F37F-DD9B-CAA62076F1FD}"/>
              </a:ext>
            </a:extLst>
          </p:cNvPr>
          <p:cNvSpPr>
            <a:spLocks noGrp="1"/>
          </p:cNvSpPr>
          <p:nvPr>
            <p:ph idx="1"/>
          </p:nvPr>
        </p:nvSpPr>
        <p:spPr/>
        <p:txBody>
          <a:bodyPr>
            <a:normAutofit fontScale="47500" lnSpcReduction="20000"/>
          </a:bodyPr>
          <a:lstStyle/>
          <a:p>
            <a:r>
              <a:rPr lang="el-GR" b="1" dirty="0"/>
              <a:t>Διοικητικές κυρώσεις-διοικητικός καταναγκασμός, δυσμενής πράξη, αστική ευθύνη Δημοσίου, διοικητική σύμβαση, </a:t>
            </a:r>
            <a:r>
              <a:rPr lang="el-GR" b="1" dirty="0" err="1"/>
              <a:t>ενδικοφανής</a:t>
            </a:r>
            <a:r>
              <a:rPr lang="el-GR" b="1" dirty="0"/>
              <a:t> προσφυγή</a:t>
            </a:r>
          </a:p>
          <a:p>
            <a:pPr marL="0" indent="0">
              <a:buNone/>
            </a:pPr>
            <a:r>
              <a:rPr lang="el-GR" dirty="0"/>
              <a:t> </a:t>
            </a:r>
          </a:p>
          <a:p>
            <a:r>
              <a:rPr lang="el-GR" u="sng" dirty="0"/>
              <a:t>Νομικό πλαίσιο:</a:t>
            </a:r>
            <a:endParaRPr lang="el-GR" dirty="0"/>
          </a:p>
          <a:p>
            <a:pPr marL="0" indent="0">
              <a:buNone/>
            </a:pPr>
            <a:r>
              <a:rPr lang="el-GR" u="sng" dirty="0"/>
              <a:t>Σκέλος Ι</a:t>
            </a:r>
            <a:endParaRPr lang="el-GR" dirty="0"/>
          </a:p>
          <a:p>
            <a:r>
              <a:rPr lang="el-GR" dirty="0"/>
              <a:t>Κατά το άρθρο 93 Ν. 4495/2017 </a:t>
            </a:r>
            <a:r>
              <a:rPr lang="el-GR" i="1" dirty="0"/>
              <a:t>«Έλεγχος και προστασία του Δομημένου Περιβάλλοντος και άλλες διατάξεις.»</a:t>
            </a:r>
            <a:r>
              <a:rPr lang="el-GR" dirty="0"/>
              <a:t> </a:t>
            </a:r>
          </a:p>
          <a:p>
            <a:r>
              <a:rPr lang="el-GR" dirty="0"/>
              <a:t>«1. Κατά της έκθεσης αυτοψίας, ο ενδιαφερόμενος μπορεί να ασκήσει </a:t>
            </a:r>
            <a:r>
              <a:rPr lang="el-GR" dirty="0" err="1"/>
              <a:t>ενδικοφανή</a:t>
            </a:r>
            <a:r>
              <a:rPr lang="el-GR" dirty="0"/>
              <a:t> προσφυγή εντός αποκλειστικής προθεσμίας τριάντα (30) ημερών από την κοινοποίηση της απόφασης σε αυτόν. Η άσκηση της προσφυγής και η εκδίκασή της έχουν ανασταλτικό χαρακτήρα. Ο προσφεύγων, επί ποινής απαραδέκτου της προσφυγής του, αναγράφει επ’ αυτής τα πλήρη στοιχεία της ταυτότητάς του, τη διεύθυνση κατοικίας του, τον ΑΦΜ, καθώς και τη διεύθυνση ηλεκτρονικού ταχυδρομείου, προκειμένου να του κοινοποιηθεί η πρόσκληση για ακρόαση ενώπιον της αρμόδιας Επιτροπής, καθώς και η απόφαση επί της προσφυγής του.»</a:t>
            </a:r>
          </a:p>
          <a:p>
            <a:r>
              <a:rPr lang="el-GR" dirty="0"/>
              <a:t> </a:t>
            </a:r>
          </a:p>
          <a:p>
            <a:r>
              <a:rPr lang="el-GR" dirty="0"/>
              <a:t>Παράλληλα, αναφέρεται ότι ο ΕΟΤ στην περιοχή του ακινήτου συνάπτει συμβάσεις με ιδιώτες για εγκατάσταση </a:t>
            </a:r>
            <a:r>
              <a:rPr lang="en-US" dirty="0"/>
              <a:t>camping</a:t>
            </a:r>
            <a:r>
              <a:rPr lang="el-GR" dirty="0"/>
              <a:t> προς επίτευξη αναπτυξιακών σκοπών.</a:t>
            </a:r>
          </a:p>
          <a:p>
            <a:endParaRPr lang="el-GR" dirty="0"/>
          </a:p>
        </p:txBody>
      </p:sp>
    </p:spTree>
    <p:extLst>
      <p:ext uri="{BB962C8B-B14F-4D97-AF65-F5344CB8AC3E}">
        <p14:creationId xmlns:p14="http://schemas.microsoft.com/office/powerpoint/2010/main" val="905547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88C2A5-F484-7CB1-58A1-4949FB6CC605}"/>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BADCFC46-B0FB-9DDD-AEAF-82909BC5FC0F}"/>
              </a:ext>
            </a:extLst>
          </p:cNvPr>
          <p:cNvSpPr>
            <a:spLocks noGrp="1"/>
          </p:cNvSpPr>
          <p:nvPr>
            <p:ph idx="1"/>
          </p:nvPr>
        </p:nvSpPr>
        <p:spPr/>
        <p:txBody>
          <a:bodyPr>
            <a:normAutofit fontScale="62500" lnSpcReduction="20000"/>
          </a:bodyPr>
          <a:lstStyle/>
          <a:p>
            <a:pPr marL="0" indent="0">
              <a:buNone/>
            </a:pPr>
            <a:r>
              <a:rPr lang="el-GR" u="sng" dirty="0"/>
              <a:t>Σκέλος ΙΙ</a:t>
            </a:r>
            <a:endParaRPr lang="el-GR" dirty="0"/>
          </a:p>
          <a:p>
            <a:r>
              <a:rPr lang="el-GR" dirty="0"/>
              <a:t>Σύμφωνα δε με το άρθρο 26 του Ν. 4178/2013 (Α’ 173), όπως ίσχυε,</a:t>
            </a:r>
          </a:p>
          <a:p>
            <a:r>
              <a:rPr lang="el-GR" dirty="0"/>
              <a:t>«1. Η απόφαση επιβολής διοικητικού προστίμου του παρόντος νόμου υπόκειται σε </a:t>
            </a:r>
            <a:r>
              <a:rPr lang="el-GR" dirty="0" err="1"/>
              <a:t>ενδικοφανή</a:t>
            </a:r>
            <a:r>
              <a:rPr lang="el-GR" dirty="0"/>
              <a:t> προσφυγή μέσα σε προθεσμία τριάντα (30) ημερών από την κοινοποίησή της. </a:t>
            </a:r>
          </a:p>
          <a:p>
            <a:r>
              <a:rPr lang="el-GR" dirty="0"/>
              <a:t>2. Η </a:t>
            </a:r>
            <a:r>
              <a:rPr lang="el-GR" dirty="0" err="1"/>
              <a:t>ενδικοφανής</a:t>
            </a:r>
            <a:r>
              <a:rPr lang="el-GR" dirty="0"/>
              <a:t> προσφυγή ασκείται ενώπιον του Υπουργού Οικονομίας και Ανάπτυξης, εφόσον οι διοικητικές κυρώσεις έχουν εκδοθεί από την κεντρική υπηρεσία του Υπουργείου, και ενώπιον του Γενικού Γραμματέα Αποκεντρωμένης Διοίκησης, στην περιφέρεια του οποίου διαπιστώθηκε η παράβαση, σε όλες τις άλλες περιπτώσεις. Η απόφαση επί της προσφυγής εκδίδεται μέσα σε προθεσμία τριάντα (30) ημερών από την κατάθεση της προσφυγής. </a:t>
            </a:r>
          </a:p>
          <a:p>
            <a:r>
              <a:rPr lang="el-GR" dirty="0"/>
              <a:t>3. Η απόφαση επί της </a:t>
            </a:r>
            <a:r>
              <a:rPr lang="el-GR" dirty="0" err="1"/>
              <a:t>ενδικοφανούς</a:t>
            </a:r>
            <a:r>
              <a:rPr lang="el-GR" dirty="0"/>
              <a:t> προσφυγής υπόκειται σε προσφυγή ενώπιον του Διοικητικού Πρωτοδικείου του τόπου όπου εδρεύει το όργανο που εξέδωσε την απόφαση επιβολής προστίμου, μέσα στην προθεσμία της παραγράφου 1 του άρθρου 66 του Κώδικα Διοικητικής Δικονομίας.»</a:t>
            </a:r>
          </a:p>
          <a:p>
            <a:endParaRPr lang="el-GR" dirty="0"/>
          </a:p>
        </p:txBody>
      </p:sp>
    </p:spTree>
    <p:extLst>
      <p:ext uri="{BB962C8B-B14F-4D97-AF65-F5344CB8AC3E}">
        <p14:creationId xmlns:p14="http://schemas.microsoft.com/office/powerpoint/2010/main" val="4040146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8E9C10-8731-4374-71E1-817531BBB05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FDD9673-C9D6-47D7-3F62-CB243BFEF17C}"/>
              </a:ext>
            </a:extLst>
          </p:cNvPr>
          <p:cNvSpPr>
            <a:spLocks noGrp="1"/>
          </p:cNvSpPr>
          <p:nvPr>
            <p:ph idx="1"/>
          </p:nvPr>
        </p:nvSpPr>
        <p:spPr/>
        <p:txBody>
          <a:bodyPr>
            <a:normAutofit fontScale="92500" lnSpcReduction="20000"/>
          </a:bodyPr>
          <a:lstStyle/>
          <a:p>
            <a:r>
              <a:rPr lang="el-GR" u="sng" dirty="0"/>
              <a:t>Ιστορικό και ερωτήσεις:</a:t>
            </a:r>
            <a:endParaRPr lang="el-GR" dirty="0"/>
          </a:p>
          <a:p>
            <a:r>
              <a:rPr lang="el-GR" dirty="0"/>
              <a:t>Ο Α ανεγείρει αυθαίρετες κατασκευές σε αναδασωτέα έκταση. Αμέσως, ενημερώνεται η αρμόδια Δασική Υπηρεσία, κατόπιν καταγγελίας γείτονα και επιβάλλεται άμεση κατεδάφιση αυτού. </a:t>
            </a:r>
          </a:p>
          <a:p>
            <a:endParaRPr lang="el-GR" dirty="0"/>
          </a:p>
          <a:p>
            <a:pPr marL="0" indent="0">
              <a:buNone/>
            </a:pPr>
            <a:r>
              <a:rPr lang="el-GR" u="sng" dirty="0"/>
              <a:t>Σκέλος Ι</a:t>
            </a:r>
            <a:endParaRPr lang="el-GR" dirty="0"/>
          </a:p>
          <a:p>
            <a:r>
              <a:rPr lang="el-GR" dirty="0"/>
              <a:t>α) Πώς χαρακτηρίζεται νομικά η επιβολή της κατεδάφισης, κατά της οποίας είναι δυνατό να ασκηθεί η εν λόγω προσφυγή, κατά τον ως άνω νόμο; </a:t>
            </a:r>
          </a:p>
          <a:p>
            <a:endParaRPr lang="el-GR" dirty="0"/>
          </a:p>
        </p:txBody>
      </p:sp>
    </p:spTree>
    <p:extLst>
      <p:ext uri="{BB962C8B-B14F-4D97-AF65-F5344CB8AC3E}">
        <p14:creationId xmlns:p14="http://schemas.microsoft.com/office/powerpoint/2010/main" val="3935447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61B9E1-5F91-203A-D9C7-92E048AF2EA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C57F704-D134-93F5-14D4-AE375FE76262}"/>
              </a:ext>
            </a:extLst>
          </p:cNvPr>
          <p:cNvSpPr>
            <a:spLocks noGrp="1"/>
          </p:cNvSpPr>
          <p:nvPr>
            <p:ph idx="1"/>
          </p:nvPr>
        </p:nvSpPr>
        <p:spPr/>
        <p:txBody>
          <a:bodyPr>
            <a:normAutofit fontScale="85000" lnSpcReduction="10000"/>
          </a:bodyPr>
          <a:lstStyle/>
          <a:p>
            <a:r>
              <a:rPr lang="el-GR" dirty="0"/>
              <a:t>β) Αν κατά την κατεδάφιση του αυθαιρέτου, προκληθεί τυχόν ρήγμα σε τοίχο όμορης οικίας, πώς μπορεί να αποζημιωθεί με μέσα του διοικητικού δικαίου ο κύριός της; </a:t>
            </a:r>
          </a:p>
          <a:p>
            <a:r>
              <a:rPr lang="el-GR" dirty="0"/>
              <a:t>γ) Τι είδους σύμβαση συνάπτεται μεταξύ ΕΟΤ-ιδιωτών;</a:t>
            </a:r>
          </a:p>
          <a:p>
            <a:r>
              <a:rPr lang="el-GR" u="sng" dirty="0"/>
              <a:t>Σκέλος ΙΙ</a:t>
            </a:r>
            <a:endParaRPr lang="el-GR" dirty="0"/>
          </a:p>
          <a:p>
            <a:r>
              <a:rPr lang="el-GR" dirty="0"/>
              <a:t>δ) Στον Α είχε επιβληθεί πρόστιμο βάσει του Ν. 4178/2013. Μπορεί το όργανο να τροποποιήσει την απόφαση επιβολής προστίμου, αν ο Α ασκήσει την προβλεπόμενη προσφυγή;</a:t>
            </a:r>
          </a:p>
          <a:p>
            <a:r>
              <a:rPr lang="el-GR" dirty="0"/>
              <a:t> </a:t>
            </a:r>
          </a:p>
          <a:p>
            <a:endParaRPr lang="el-GR" dirty="0"/>
          </a:p>
        </p:txBody>
      </p:sp>
    </p:spTree>
    <p:extLst>
      <p:ext uri="{BB962C8B-B14F-4D97-AF65-F5344CB8AC3E}">
        <p14:creationId xmlns:p14="http://schemas.microsoft.com/office/powerpoint/2010/main" val="83756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69B80A-0083-527F-37E6-1462D1451C6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4E49BB4-DE7D-6516-0D87-A8BA73292F24}"/>
              </a:ext>
            </a:extLst>
          </p:cNvPr>
          <p:cNvSpPr>
            <a:spLocks noGrp="1"/>
          </p:cNvSpPr>
          <p:nvPr>
            <p:ph idx="1"/>
          </p:nvPr>
        </p:nvSpPr>
        <p:spPr/>
        <p:txBody>
          <a:bodyPr>
            <a:normAutofit fontScale="47500" lnSpcReduction="20000"/>
          </a:bodyPr>
          <a:lstStyle/>
          <a:p>
            <a:pPr marL="0" indent="0">
              <a:buNone/>
            </a:pPr>
            <a:r>
              <a:rPr lang="el-GR" u="sng" dirty="0"/>
              <a:t>Απάντηση:</a:t>
            </a:r>
            <a:endParaRPr lang="el-GR" dirty="0"/>
          </a:p>
          <a:p>
            <a:r>
              <a:rPr lang="el-GR" u="sng" dirty="0"/>
              <a:t>Σκέλος Ι</a:t>
            </a:r>
            <a:endParaRPr lang="el-GR" dirty="0"/>
          </a:p>
          <a:p>
            <a:r>
              <a:rPr lang="el-GR" dirty="0"/>
              <a:t>α) Τίθεται το ζήτημα του λεγόμενου «διοικητικού καταναγκασμού», ως μέσου επιβολής του διοικητικού δικαίου. Η ειδική νομοθεσία του εκάστοτε κλάδου του διοικητικού δικαίου προβλέπει ανάλογες κυρώσεις για κάθε διοικητική παράβαση που διαπράττει ο διοικούμενος.</a:t>
            </a:r>
          </a:p>
          <a:p>
            <a:r>
              <a:rPr lang="el-GR" dirty="0"/>
              <a:t>Στη δασική νομοθεσία, σύμφωνα με το ισχύον άρθρο 67 Α παρ. 3α Ν. 998/1979, η απόφαση περί κατεδάφισης-απομάκρυνσης εκδίδεται μετά από κλήτευση προ πέντε πλήρων ημερών, του φερόμενου ως κυρίου ή νομέα ή κατόχου ή του εργολάβου της οικοδομής του κτίσματος ή της εγκατάστασης. Η κλήτευση αυτή ενεργείται κατά τις διατάξεις του Κώδικα Διοικητικής Δικονομίας και ισοδυναμεί με το δικαίωμα προηγούμενης ακρόασης (βλ. σχετικώς άρθρο 6 </a:t>
            </a:r>
            <a:r>
              <a:rPr lang="el-GR" dirty="0" err="1"/>
              <a:t>ΚΔΔιαδ</a:t>
            </a:r>
            <a:r>
              <a:rPr lang="el-GR" dirty="0"/>
              <a:t>). Αν τα παραπάνω πρόσωπα είναι άγνωστα ή άγνωστης διαμονής η κλήση τοιχοκολλάται στην είσοδο του κτίσματος. Κατά της απόφασης του Γενικού Γραμματέα της Αποκεντρωμένης Διοίκησης περί κατεδάφισης- απομάκρυνσης επιτρέπεται αίτηση ακύρωσης ενώπιον του Διοικητικού Εφετείου της τοποθεσίας του ακινήτου εντός της </a:t>
            </a:r>
            <a:r>
              <a:rPr lang="el-GR" dirty="0" err="1"/>
              <a:t>εξηκονθήμερης</a:t>
            </a:r>
            <a:r>
              <a:rPr lang="el-GR" dirty="0"/>
              <a:t> προθεσμίας του άρθρου 46 παρ. 1 του ΠΔ 18/1989, η οποία αρχίζει από την κοινοποίηση της απόφασης στον αιτούντα ή από την τοιχοκόλληση της στο κτίσμα. Υπό το </a:t>
            </a:r>
            <a:r>
              <a:rPr lang="el-GR" dirty="0" err="1"/>
              <a:t>προϊσχύον</a:t>
            </a:r>
            <a:r>
              <a:rPr lang="el-GR" dirty="0"/>
              <a:t> δίκαιο, η ανέγερση και η διατήρηση αυθαίρετης κατασκευής εντός δάσους ή δασικής ή αναδασωτέας έκτασης </a:t>
            </a:r>
            <a:r>
              <a:rPr lang="el-GR" dirty="0" err="1"/>
              <a:t>συνεπήγετο</a:t>
            </a:r>
            <a:r>
              <a:rPr lang="el-GR" dirty="0"/>
              <a:t> την επιβολή μιας διοικητικής κύρωσης, της καλουμένης «ειδικής αποζημίωσης» με πρωτόκολλο του δασάρχη, σύμφωνα με το άρθρο 114 § 5 του Ν. 1892/1990. Παπαγιάννης Γ., </a:t>
            </a:r>
            <a:r>
              <a:rPr lang="el-GR" i="1" dirty="0"/>
              <a:t>Η δασική ιδιοκτησία</a:t>
            </a:r>
            <a:r>
              <a:rPr lang="el-GR" dirty="0"/>
              <a:t>, </a:t>
            </a:r>
            <a:r>
              <a:rPr lang="el-GR" dirty="0" err="1"/>
              <a:t>εκδ</a:t>
            </a:r>
            <a:r>
              <a:rPr lang="el-GR" dirty="0"/>
              <a:t>. Νομ. Βιβλιοθήκη, 2011, σελ. 30 και όπως έχει </a:t>
            </a:r>
            <a:r>
              <a:rPr lang="el-GR" dirty="0" err="1"/>
              <a:t>παγίως</a:t>
            </a:r>
            <a:r>
              <a:rPr lang="el-GR" dirty="0"/>
              <a:t> κριθεί, κατά την έννοια των διατάξεων των άρθρων 71 § 1 και 2 του Ν. 998/1979, μετά το άρθρο 46 § 1 του </a:t>
            </a:r>
            <a:r>
              <a:rPr lang="en-US" dirty="0"/>
              <a:t>N</a:t>
            </a:r>
            <a:r>
              <a:rPr lang="el-GR" dirty="0"/>
              <a:t>. 2145/1993.</a:t>
            </a:r>
          </a:p>
          <a:p>
            <a:endParaRPr lang="el-GR" dirty="0"/>
          </a:p>
        </p:txBody>
      </p:sp>
    </p:spTree>
    <p:extLst>
      <p:ext uri="{BB962C8B-B14F-4D97-AF65-F5344CB8AC3E}">
        <p14:creationId xmlns:p14="http://schemas.microsoft.com/office/powerpoint/2010/main" val="3228802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F209DB-5BB0-A78D-40DF-191C7C22F33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7B81E5E-C5C5-26A7-2FAA-10C204E25371}"/>
              </a:ext>
            </a:extLst>
          </p:cNvPr>
          <p:cNvSpPr>
            <a:spLocks noGrp="1"/>
          </p:cNvSpPr>
          <p:nvPr>
            <p:ph idx="1"/>
          </p:nvPr>
        </p:nvSpPr>
        <p:spPr/>
        <p:txBody>
          <a:bodyPr>
            <a:normAutofit fontScale="55000" lnSpcReduction="20000"/>
          </a:bodyPr>
          <a:lstStyle/>
          <a:p>
            <a:r>
              <a:rPr lang="el-GR" dirty="0"/>
              <a:t>β) H αστική ευθύνη του Δημοσίου αποτελεί έναν από τους βασικούς επανορθωτικούς θεσμούς  που διαθέτει το δίκαιο και ερείδεται στις αρχές της ευθύνης του Δημοσίου και της νομιμότητας της διοικητικής δράσης. Θεμέλιο της ευθύνης της Δημόσιας Διοίκησης είναι τα άρθρα 4 § 5 και 20 § 1 του Σ. Κατά δε τις </a:t>
            </a:r>
            <a:r>
              <a:rPr lang="el-GR" b="1" dirty="0"/>
              <a:t>διατάξεις των άρθρων 104-6 του </a:t>
            </a:r>
            <a:r>
              <a:rPr lang="el-GR" b="1" dirty="0" err="1"/>
              <a:t>ΕισΝΑΚ</a:t>
            </a:r>
            <a:r>
              <a:rPr lang="el-GR" b="1" dirty="0"/>
              <a:t>, για τη θεμελίωση αστικής ευθύνης</a:t>
            </a:r>
            <a:r>
              <a:rPr lang="el-GR" dirty="0"/>
              <a:t> του Δημοσίου, απαιτείται – μεταξύ άλλων – και η πράξη (ατομική πράξη), οι υλικές πράξεις ή η παράλειψη (οφειλόμενης ενέργειας) να λαμβάνει χώρα κατά την άσκηση δημόσιας εξουσίας (εδώ: κατεδάφιση αυθαιρέτου), ενώ απαιτείται και αντικειμενική συνάφεια, ήτοι η παρανομία πρέπει να λάβει χώρα κατά τη διάρκεια της άσκησης και να βρίσκεται σε άμεση συνάφεια με αυτή (άρα αποκλείονται περιπτώσεις κατά σύμπτωση και ευκαιριακά). Εν προκειμένω, συντρέχουν </a:t>
            </a:r>
            <a:r>
              <a:rPr lang="el-GR" dirty="0" err="1"/>
              <a:t>σωρευτικώς</a:t>
            </a:r>
            <a:r>
              <a:rPr lang="el-GR" dirty="0"/>
              <a:t> όλες αυτές οι προϋποθέσεις σωρευτικά, άρα θεμελιώνεται αστική ευθύνη του Δημοσίου προς αποζημίωση. </a:t>
            </a:r>
          </a:p>
          <a:p>
            <a:endParaRPr lang="el-GR" dirty="0"/>
          </a:p>
          <a:p>
            <a:r>
              <a:rPr lang="el-GR" dirty="0"/>
              <a:t>Η υπαιτιότητα του οργάνου είναι αδιάφορη για την επιδίκαση αποζημίωσης από το δικαστήριο. Σύμφωνα με τα άρθρα 105 και 106 </a:t>
            </a:r>
            <a:r>
              <a:rPr lang="el-GR" dirty="0" err="1"/>
              <a:t>ΕισΝΑΚ</a:t>
            </a:r>
            <a:r>
              <a:rPr lang="el-GR" dirty="0"/>
              <a:t>, συντρέχει ευθύνη τόσο του οργάνου όσο και του Ελληνικού Δημοσίου, και μάλιστα εις </a:t>
            </a:r>
            <a:r>
              <a:rPr lang="el-GR" dirty="0" err="1"/>
              <a:t>ολόκληρον</a:t>
            </a:r>
            <a:r>
              <a:rPr lang="el-GR" dirty="0"/>
              <a:t>, ενώ ο ενάγων δύναται να καταθέσει αγωγή κατά του οργάνου στα Πολιτικά Δικαστήρια σύμφωνα με το ενοχικό δίκαιο και κατά του Ελληνικού Δημοσίου στα τακτικά Διοικητικά Δικαστήρια.</a:t>
            </a:r>
          </a:p>
          <a:p>
            <a:endParaRPr lang="el-GR" dirty="0"/>
          </a:p>
          <a:p>
            <a:endParaRPr lang="el-GR" dirty="0"/>
          </a:p>
        </p:txBody>
      </p:sp>
    </p:spTree>
    <p:extLst>
      <p:ext uri="{BB962C8B-B14F-4D97-AF65-F5344CB8AC3E}">
        <p14:creationId xmlns:p14="http://schemas.microsoft.com/office/powerpoint/2010/main" val="3070728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8B08CE-F9BF-66A6-5BF6-72751BB741D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FB47B9D-C49F-F97C-F0D3-FEF59F385DDD}"/>
              </a:ext>
            </a:extLst>
          </p:cNvPr>
          <p:cNvSpPr>
            <a:spLocks noGrp="1"/>
          </p:cNvSpPr>
          <p:nvPr>
            <p:ph idx="1"/>
          </p:nvPr>
        </p:nvSpPr>
        <p:spPr/>
        <p:txBody>
          <a:bodyPr>
            <a:normAutofit fontScale="55000" lnSpcReduction="20000"/>
          </a:bodyPr>
          <a:lstStyle/>
          <a:p>
            <a:r>
              <a:rPr lang="el-GR" dirty="0"/>
              <a:t>γ) Στο διοικητικό δίκαιο, όταν πρόκειται για τη συμβατική δράση της δημόσιας διοίκησης, ήτοι σε αυτή που δεν αφορά τη μονομερή θέσπιση διοικητικών πράξεων, τη διάπραξη παραλείψεων οφειλόμενης νόμιμης ενέργειας και τη διάπραξη υλικών ενεργειών, αλλά αφορούν τη σύναψη συμβάσεων της διοίκησης με άλλους, συχνά τίθεται το πρόβλημα αν πρόκειται για </a:t>
            </a:r>
            <a:r>
              <a:rPr lang="el-GR" b="1" dirty="0"/>
              <a:t>διοικητική ή ιδιωτική σύμβαση</a:t>
            </a:r>
            <a:r>
              <a:rPr lang="el-GR" dirty="0"/>
              <a:t>. Έχουν διαπλασθεί από τη νομολογία και τη θεωρία </a:t>
            </a:r>
            <a:r>
              <a:rPr lang="el-GR" b="1" dirty="0"/>
              <a:t>ορισμένα, τρία (3) κριτήρια που πρέπει να συντρέχουν σωρευτικά για την κατάφαση ύπαρξης διοικητικής σύμβαση</a:t>
            </a:r>
            <a:r>
              <a:rPr lang="el-GR" dirty="0"/>
              <a:t>ς. </a:t>
            </a:r>
          </a:p>
          <a:p>
            <a:endParaRPr lang="el-GR" dirty="0"/>
          </a:p>
          <a:p>
            <a:r>
              <a:rPr lang="el-GR" dirty="0"/>
              <a:t>Σύμφωνα με το πρώτο κριτήριο, το </a:t>
            </a:r>
            <a:r>
              <a:rPr lang="el-GR" b="1" dirty="0"/>
              <a:t>οργανικό, </a:t>
            </a:r>
            <a:r>
              <a:rPr lang="el-GR" dirty="0"/>
              <a:t>τουλάχιστον ένα από τα συμβαλλόμενα μέρη πρέπει να είναι «φορέας δημόσιας διοίκησης» ένα από τα συμβαλλόμενα μέρη είναι το Ελληνικό Δημόσιο ή νομικό πρόσωπο δημοσίου δικαίου (ΝΠΔΔ). Χωρίς να έχει αποκρυσταλλωθεί η νομολογία στο θέμα αυτό, διοικητικές συμβάσεις μπορούν να συναφθούν μόνο από το Δημόσιο και τα ΝΠΔΔ (ΑΕΙ/ΟΤΑ). Τα άλλα δύο κριτήρια είναι το </a:t>
            </a:r>
            <a:r>
              <a:rPr lang="el-GR" b="1" dirty="0"/>
              <a:t>λειτουργικό</a:t>
            </a:r>
            <a:r>
              <a:rPr lang="el-GR" dirty="0"/>
              <a:t> (επίτευξη δημόσιου σκοπού που θάλπει το δημόσιο συμφέρον, ειδικώς </a:t>
            </a:r>
            <a:r>
              <a:rPr lang="el-GR" dirty="0" err="1"/>
              <a:t>εξειδικευόμενο</a:t>
            </a:r>
            <a:r>
              <a:rPr lang="el-GR" dirty="0"/>
              <a:t>, με τη σύναψη της σύμβασης) και το </a:t>
            </a:r>
            <a:r>
              <a:rPr lang="el-GR" b="1" dirty="0"/>
              <a:t>τυπικό</a:t>
            </a:r>
            <a:r>
              <a:rPr lang="el-GR" dirty="0"/>
              <a:t> (ιδιαίτερο νομικό καθεστώς που παρέχει υπερέχουσα θέση στο Δημόσιο ως προς τη σύμβαση είτε βάσει του κανονιστικού καθεστώτος που διέπει τη σύμβαση, είτε βάσει ρητρών, που προβλέπονται κανονιστικώς και έχουν περιληφθεί στη σύμβαση και που αποκλίνουν από το κοινό δίκαιο).</a:t>
            </a:r>
          </a:p>
          <a:p>
            <a:endParaRPr lang="el-GR" dirty="0"/>
          </a:p>
        </p:txBody>
      </p:sp>
    </p:spTree>
    <p:extLst>
      <p:ext uri="{BB962C8B-B14F-4D97-AF65-F5344CB8AC3E}">
        <p14:creationId xmlns:p14="http://schemas.microsoft.com/office/powerpoint/2010/main" val="2945518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ABDE85-42C3-FE9F-FB07-117CDBD9816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EA688B9-66D9-AB01-2F0B-091DFAF02E11}"/>
              </a:ext>
            </a:extLst>
          </p:cNvPr>
          <p:cNvSpPr>
            <a:spLocks noGrp="1"/>
          </p:cNvSpPr>
          <p:nvPr>
            <p:ph idx="1"/>
          </p:nvPr>
        </p:nvSpPr>
        <p:spPr/>
        <p:txBody>
          <a:bodyPr>
            <a:normAutofit fontScale="62500" lnSpcReduction="20000"/>
          </a:bodyPr>
          <a:lstStyle/>
          <a:p>
            <a:r>
              <a:rPr lang="el-GR" dirty="0"/>
              <a:t>Ειδικά για την εδώ ενδιαφέρουσα περίπτωση, η νομολογία </a:t>
            </a:r>
            <a:r>
              <a:rPr lang="el-GR" dirty="0" err="1"/>
              <a:t>απεφάνθη</a:t>
            </a:r>
            <a:r>
              <a:rPr lang="el-GR" dirty="0"/>
              <a:t> ότι, όταν ο ΕΟΤ εκμισθώνει ακίνητά του για εγκατάσταση </a:t>
            </a:r>
            <a:r>
              <a:rPr lang="el-GR" dirty="0" err="1"/>
              <a:t>camping</a:t>
            </a:r>
            <a:r>
              <a:rPr lang="el-GR" dirty="0"/>
              <a:t>, πρόκειται για διοικητική σύμβαση. Το σκεπτικό αυτό της νομολογίας είναι κατανοητό, αφού ερείδεται στη σκέψη της ότι </a:t>
            </a:r>
            <a:r>
              <a:rPr lang="el-GR" dirty="0" err="1"/>
              <a:t>πληρούται</a:t>
            </a:r>
            <a:r>
              <a:rPr lang="el-GR" dirty="0"/>
              <a:t> το οργανικό κριτήριο (ΕΟΤ), το λειτουργικό κριτήριο (αφού επιτυγχάνεται ένας σημαίνων δημόσιος σκοπός) και το τυπικό κριτήριο (βάσει και της ειδικότερα ισχύουσας ειδικής νομοθεσίας εν τη </a:t>
            </a:r>
            <a:r>
              <a:rPr lang="el-GR" dirty="0" err="1"/>
              <a:t>περιπτώσει</a:t>
            </a:r>
            <a:r>
              <a:rPr lang="el-GR" dirty="0"/>
              <a:t> αυτή). </a:t>
            </a:r>
          </a:p>
          <a:p>
            <a:endParaRPr lang="el-GR" dirty="0"/>
          </a:p>
          <a:p>
            <a:r>
              <a:rPr lang="el-GR" dirty="0"/>
              <a:t>Σημειώνεται, τέλος, ότι, κατ’ εκτέλεση της διάταξης του άρθρου 94 του Συντάγματος, εκδόθηκε ο Ν. 1406/1983, που υπήγαγε στη δικαιοδοσία των τακτικών διοικητικών δικαστηρίων, μεταξύ άλλων, και  διαφορές που προέρχονται από διοικητική σύμβαση και ανάγονται στο κύρος, την ερμηνεία και την εκτέλεση αυτής ή σε οποιαδήποτε παρεπόμενη της σύμβασης αυτής αξίωση (άρθρο 1 § 2 του ως άνω νόμου).</a:t>
            </a:r>
          </a:p>
          <a:p>
            <a:pPr marL="0" indent="0">
              <a:buNone/>
            </a:pPr>
            <a:r>
              <a:rPr lang="el-GR" dirty="0"/>
              <a:t>(βλ. και ΑΠ 1236/2011)</a:t>
            </a:r>
          </a:p>
          <a:p>
            <a:endParaRPr lang="el-GR" dirty="0"/>
          </a:p>
        </p:txBody>
      </p:sp>
    </p:spTree>
    <p:extLst>
      <p:ext uri="{BB962C8B-B14F-4D97-AF65-F5344CB8AC3E}">
        <p14:creationId xmlns:p14="http://schemas.microsoft.com/office/powerpoint/2010/main" val="248862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E14FF-2807-C40B-91BA-4491EA86F62E}"/>
              </a:ext>
            </a:extLst>
          </p:cNvPr>
          <p:cNvSpPr>
            <a:spLocks noGrp="1"/>
          </p:cNvSpPr>
          <p:nvPr>
            <p:ph type="title"/>
          </p:nvPr>
        </p:nvSpPr>
        <p:spPr/>
        <p:txBody>
          <a:bodyPr/>
          <a:lstStyle/>
          <a:p>
            <a:r>
              <a:rPr lang="el-GR" dirty="0" err="1"/>
              <a:t>Διοικητικη</a:t>
            </a:r>
            <a:r>
              <a:rPr lang="el-GR" dirty="0"/>
              <a:t> </a:t>
            </a:r>
            <a:r>
              <a:rPr lang="el-GR" dirty="0" err="1"/>
              <a:t>διαδικασια</a:t>
            </a:r>
            <a:endParaRPr lang="el-GR" dirty="0"/>
          </a:p>
        </p:txBody>
      </p:sp>
      <p:sp>
        <p:nvSpPr>
          <p:cNvPr id="3" name="Θέση περιεχομένου 2">
            <a:extLst>
              <a:ext uri="{FF2B5EF4-FFF2-40B4-BE49-F238E27FC236}">
                <a16:creationId xmlns:a16="http://schemas.microsoft.com/office/drawing/2014/main" id="{DA0E54C8-95E5-31AB-7F14-925CD4C0FAB1}"/>
              </a:ext>
            </a:extLst>
          </p:cNvPr>
          <p:cNvSpPr>
            <a:spLocks noGrp="1"/>
          </p:cNvSpPr>
          <p:nvPr>
            <p:ph idx="1"/>
          </p:nvPr>
        </p:nvSpPr>
        <p:spPr/>
        <p:txBody>
          <a:bodyPr>
            <a:normAutofit fontScale="62500" lnSpcReduction="20000"/>
          </a:bodyPr>
          <a:lstStyle/>
          <a:p>
            <a:r>
              <a:rPr lang="el-GR" dirty="0"/>
              <a:t>Ροή ενεργειών με σκοπό </a:t>
            </a:r>
          </a:p>
          <a:p>
            <a:r>
              <a:rPr lang="el-GR" dirty="0"/>
              <a:t>Αριθμός ενεργειών</a:t>
            </a:r>
          </a:p>
          <a:p>
            <a:r>
              <a:rPr lang="el-GR" dirty="0"/>
              <a:t>Χρονική σειρά </a:t>
            </a:r>
          </a:p>
          <a:p>
            <a:r>
              <a:rPr lang="el-GR" dirty="0"/>
              <a:t>Τρόπος</a:t>
            </a:r>
          </a:p>
          <a:p>
            <a:pPr marL="0" indent="0">
              <a:buNone/>
            </a:pPr>
            <a:r>
              <a:rPr lang="el-GR" dirty="0"/>
              <a:t>Εν στενή </a:t>
            </a:r>
            <a:r>
              <a:rPr lang="el-GR" dirty="0" err="1"/>
              <a:t>εννοία</a:t>
            </a:r>
            <a:r>
              <a:rPr lang="el-GR" dirty="0"/>
              <a:t>, η διοικητική διαδικασία αποτελεί μια σειρά από </a:t>
            </a:r>
            <a:r>
              <a:rPr lang="el-GR" b="1" i="1" dirty="0" err="1"/>
              <a:t>αλληλοδιαδεχόμενες</a:t>
            </a:r>
            <a:r>
              <a:rPr lang="el-GR" b="1" i="1" dirty="0"/>
              <a:t> ενέργειες </a:t>
            </a:r>
            <a:r>
              <a:rPr lang="el-GR" b="1" dirty="0"/>
              <a:t>της Διοίκησης και του διοικουμένου του ιδιώτη που συνδέονται αιτιωδώς</a:t>
            </a:r>
            <a:r>
              <a:rPr lang="el-GR" dirty="0"/>
              <a:t> και απολήγουν στην έκδοση μιας ατομικής διοικητικής πράξης ή στη σύναψη διοικητικής σύμβασης, ή, σύμφωνα με την καθηγήτρια κ. Γλ. </a:t>
            </a:r>
            <a:r>
              <a:rPr lang="el-GR" i="1" dirty="0" err="1"/>
              <a:t>Σιούτη</a:t>
            </a:r>
            <a:r>
              <a:rPr lang="el-GR" dirty="0"/>
              <a:t>, το «κανάλι» εκείνο στο οποίο συμβαίνουν τα ως άνω. </a:t>
            </a:r>
          </a:p>
          <a:p>
            <a:pPr marL="0" indent="0">
              <a:buNone/>
            </a:pPr>
            <a:r>
              <a:rPr lang="el-GR" dirty="0"/>
              <a:t>Εν ευρεία </a:t>
            </a:r>
            <a:r>
              <a:rPr lang="el-GR" dirty="0" err="1"/>
              <a:t>εννοία</a:t>
            </a:r>
            <a:r>
              <a:rPr lang="el-GR" dirty="0"/>
              <a:t>, νοείται ως κάθε πράξη που κατατείνει σε έκδοση διοικητικής πράξης. Η </a:t>
            </a:r>
            <a:r>
              <a:rPr lang="el-GR" b="1" dirty="0"/>
              <a:t>διοικητική διαδικασία</a:t>
            </a:r>
            <a:r>
              <a:rPr lang="el-GR" dirty="0"/>
              <a:t> πολλές φορές εκκινεί με πρωτοβουλία της ιδιωτικής βούλησης, δηλαδή με αίτηση του ενδιαφερομένου διοικουμένου ή με άσκηση διοικητικής προσφυγής. </a:t>
            </a:r>
          </a:p>
          <a:p>
            <a:endParaRPr lang="el-GR" dirty="0"/>
          </a:p>
        </p:txBody>
      </p:sp>
    </p:spTree>
    <p:extLst>
      <p:ext uri="{BB962C8B-B14F-4D97-AF65-F5344CB8AC3E}">
        <p14:creationId xmlns:p14="http://schemas.microsoft.com/office/powerpoint/2010/main" val="4076220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C3F2AB-FA9D-FD55-419E-C65C341A4AB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899BA47-1377-ECD1-E944-AA8754AF5515}"/>
              </a:ext>
            </a:extLst>
          </p:cNvPr>
          <p:cNvSpPr>
            <a:spLocks noGrp="1"/>
          </p:cNvSpPr>
          <p:nvPr>
            <p:ph idx="1"/>
          </p:nvPr>
        </p:nvSpPr>
        <p:spPr/>
        <p:txBody>
          <a:bodyPr>
            <a:normAutofit fontScale="47500" lnSpcReduction="20000"/>
          </a:bodyPr>
          <a:lstStyle/>
          <a:p>
            <a:pPr marL="0" indent="0">
              <a:buNone/>
            </a:pPr>
            <a:r>
              <a:rPr lang="el-GR" u="sng" dirty="0"/>
              <a:t>Σκέλος ΙΙ</a:t>
            </a:r>
            <a:endParaRPr lang="el-GR" dirty="0"/>
          </a:p>
          <a:p>
            <a:r>
              <a:rPr lang="el-GR" dirty="0"/>
              <a:t>δ) Η </a:t>
            </a:r>
            <a:r>
              <a:rPr lang="el-GR" dirty="0" err="1"/>
              <a:t>ενδικοφανής</a:t>
            </a:r>
            <a:r>
              <a:rPr lang="el-GR" dirty="0"/>
              <a:t> προσφυγή πρέπει να προβλέπεται από τις διατάξεις και διαφέρει από την ειδική διοικητική προσφυγή κατά την έκταση του ελέγχου, αφού βάσει και του άρθρου 25 § 2 </a:t>
            </a:r>
            <a:r>
              <a:rPr lang="el-GR" dirty="0" err="1"/>
              <a:t>ΚΔΔιαδ</a:t>
            </a:r>
            <a:r>
              <a:rPr lang="el-GR" dirty="0"/>
              <a:t>, </a:t>
            </a:r>
            <a:r>
              <a:rPr lang="el-GR" b="1" dirty="0"/>
              <a:t>επί </a:t>
            </a:r>
            <a:r>
              <a:rPr lang="el-GR" b="1" dirty="0" err="1"/>
              <a:t>ενδικοφανούς</a:t>
            </a:r>
            <a:r>
              <a:rPr lang="el-GR" b="1" dirty="0"/>
              <a:t> προσφυγής το διοικητικό όργανο εξετάζει τόσο τη νομιμότητα της πράξης όσο και την ουσία της υπόθεσης</a:t>
            </a:r>
            <a:r>
              <a:rPr lang="el-GR" dirty="0"/>
              <a:t>, οπότε μπορεί να ακυρώσει εν </a:t>
            </a:r>
            <a:r>
              <a:rPr lang="el-GR" dirty="0" err="1"/>
              <a:t>όλω</a:t>
            </a:r>
            <a:r>
              <a:rPr lang="el-GR" dirty="0"/>
              <a:t> ή εν μέρει ή να τροποποιήσει την πράξη ή να απορρίψει την προσφυγή (έλεγχος σκοπιμότητας και νομιμότητας). Έχει υποχρέωση να γνωστοποιήσει στον ενδιαφερόμενο την απόφασή του επί της προσφυγής μέσα σε τρεις (3) μήνες το αργότερο. Δεν επιτρέπεται δε ποτέ η χειροτέρευση της θέσης του διοικουμένου (</a:t>
            </a:r>
            <a:r>
              <a:rPr lang="el-GR" i="1" dirty="0" err="1"/>
              <a:t>reformatio</a:t>
            </a:r>
            <a:r>
              <a:rPr lang="el-GR" i="1" dirty="0"/>
              <a:t> </a:t>
            </a:r>
            <a:r>
              <a:rPr lang="en-US" i="1" dirty="0"/>
              <a:t>in </a:t>
            </a:r>
            <a:r>
              <a:rPr lang="en-US" i="1" dirty="0" err="1"/>
              <a:t>peius</a:t>
            </a:r>
            <a:r>
              <a:rPr lang="el-GR" dirty="0"/>
              <a:t>). </a:t>
            </a:r>
          </a:p>
          <a:p>
            <a:r>
              <a:rPr lang="el-GR" dirty="0"/>
              <a:t>Η Διοίκηση έχει αρμοδιότητα να επανέλθει στο θέμα, αν το ζητήσει ο διοικούμενος με προσφυγή και, εφόσον διαθέτει διακριτική ευχέρεια, μπορεί να εκδώσει νεότερη πράξη σχετικά. </a:t>
            </a:r>
          </a:p>
          <a:p>
            <a:r>
              <a:rPr lang="el-GR" dirty="0"/>
              <a:t>Σύμφωνα δε με το άρθρο 45 § 2 ΠΔ 18/89 in </a:t>
            </a:r>
            <a:r>
              <a:rPr lang="el-GR" dirty="0" err="1"/>
              <a:t>fine</a:t>
            </a:r>
            <a:r>
              <a:rPr lang="el-GR" dirty="0"/>
              <a:t>, </a:t>
            </a:r>
            <a:r>
              <a:rPr lang="el-GR" b="1" dirty="0"/>
              <a:t>«στην περίπτωση εκτελεστής διοικητικής πράξης κατά της οποίας προβλέπεται από τον νόμο </a:t>
            </a:r>
            <a:r>
              <a:rPr lang="el-GR" b="1" dirty="0" err="1"/>
              <a:t>ενδικοφανής</a:t>
            </a:r>
            <a:r>
              <a:rPr lang="el-GR" b="1" dirty="0"/>
              <a:t> προσφυγή, η αίτηση ακύρωσης επιτρέπεται μόνο κατά της πράξης που εκδίδεται επί της προσφυγής». </a:t>
            </a:r>
            <a:r>
              <a:rPr lang="el-GR" dirty="0"/>
              <a:t>Η άσκησή της συνιστά προϋπόθεση του παραδεκτού της αίτησης ακύρωσης, εκτός αν παραλείφθηκε η υποχρέωση ενημέρωσης του διοικουμένου από τη διοίκηση περί της δυνατότητας άσκησης </a:t>
            </a:r>
            <a:r>
              <a:rPr lang="el-GR" dirty="0" err="1"/>
              <a:t>ενδικοφανούς</a:t>
            </a:r>
            <a:r>
              <a:rPr lang="el-GR" dirty="0"/>
              <a:t> προσφυγής. Επομένως, σε άλλη περίπτωση, θα είναι απαράδεκτη η αίτηση ακύρωσης, δίχως να έχει προηγηθεί η </a:t>
            </a:r>
            <a:r>
              <a:rPr lang="el-GR" dirty="0" err="1"/>
              <a:t>ενδικοφανής</a:t>
            </a:r>
            <a:r>
              <a:rPr lang="el-GR" dirty="0"/>
              <a:t> προσφυγή. Επίσης, αποσαφηνίστηκε </a:t>
            </a:r>
            <a:r>
              <a:rPr lang="el-GR" dirty="0" err="1"/>
              <a:t>νομολογιακά</a:t>
            </a:r>
            <a:r>
              <a:rPr lang="el-GR" dirty="0"/>
              <a:t> ότι αιτήματα, τα οποία δεν </a:t>
            </a:r>
            <a:r>
              <a:rPr lang="el-GR" dirty="0" err="1"/>
              <a:t>περιελήφθησαν</a:t>
            </a:r>
            <a:r>
              <a:rPr lang="el-GR" dirty="0"/>
              <a:t> στην </a:t>
            </a:r>
            <a:r>
              <a:rPr lang="el-GR" dirty="0" err="1"/>
              <a:t>ενδικοφανή</a:t>
            </a:r>
            <a:r>
              <a:rPr lang="el-GR" dirty="0"/>
              <a:t> προσφυγή και τα οποία υποβάλλονται το πρώτον με την προσφυγή ενώπιον των διοικητικών δικαστηρίων, είναι απορριπτέα λόγω έλλειψης προδικασίας. </a:t>
            </a:r>
          </a:p>
          <a:p>
            <a:r>
              <a:rPr lang="el-GR" dirty="0"/>
              <a:t>Επομένως, μπορεί να τροποποιήσει το πρόστιμο. </a:t>
            </a:r>
          </a:p>
          <a:p>
            <a:endParaRPr lang="el-GR" dirty="0"/>
          </a:p>
        </p:txBody>
      </p:sp>
    </p:spTree>
    <p:extLst>
      <p:ext uri="{BB962C8B-B14F-4D97-AF65-F5344CB8AC3E}">
        <p14:creationId xmlns:p14="http://schemas.microsoft.com/office/powerpoint/2010/main" val="1849603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01706-2498-F798-A687-BEB9BBB5CB01}"/>
              </a:ext>
            </a:extLst>
          </p:cNvPr>
          <p:cNvSpPr>
            <a:spLocks noGrp="1"/>
          </p:cNvSpPr>
          <p:nvPr>
            <p:ph type="title"/>
          </p:nvPr>
        </p:nvSpPr>
        <p:spPr/>
        <p:txBody>
          <a:bodyPr/>
          <a:lstStyle/>
          <a:p>
            <a:r>
              <a:rPr lang="el-GR" dirty="0"/>
              <a:t>ΠΡΑΚΤΙΚΟ ΘΕΜΑ </a:t>
            </a:r>
            <a:r>
              <a:rPr lang="en-US" dirty="0"/>
              <a:t>3</a:t>
            </a:r>
            <a:endParaRPr lang="el-GR" dirty="0"/>
          </a:p>
        </p:txBody>
      </p:sp>
      <p:sp>
        <p:nvSpPr>
          <p:cNvPr id="3" name="Θέση περιεχομένου 2">
            <a:extLst>
              <a:ext uri="{FF2B5EF4-FFF2-40B4-BE49-F238E27FC236}">
                <a16:creationId xmlns:a16="http://schemas.microsoft.com/office/drawing/2014/main" id="{E98C4783-4765-39D8-1628-F4FAECF4D0A2}"/>
              </a:ext>
            </a:extLst>
          </p:cNvPr>
          <p:cNvSpPr>
            <a:spLocks noGrp="1"/>
          </p:cNvSpPr>
          <p:nvPr>
            <p:ph idx="1"/>
          </p:nvPr>
        </p:nvSpPr>
        <p:spPr/>
        <p:txBody>
          <a:bodyPr>
            <a:normAutofit/>
          </a:bodyPr>
          <a:lstStyle/>
          <a:p>
            <a:pPr algn="just">
              <a:lnSpc>
                <a:spcPct val="115000"/>
              </a:lnSpc>
              <a:spcAft>
                <a:spcPts val="1000"/>
              </a:spcAft>
            </a:pPr>
            <a:r>
              <a:rPr lang="el-GR" sz="1800" u="sng" dirty="0">
                <a:effectLst/>
                <a:ea typeface="Calibri" panose="020F0502020204030204" pitchFamily="34" charset="0"/>
                <a:cs typeface="Times New Roman" panose="02020603050405020304" pitchFamily="18" charset="0"/>
              </a:rPr>
              <a:t>Ιστορικό:</a:t>
            </a:r>
            <a:endParaRPr lang="el-GR" sz="18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Το Σώμα Επιθεώρησης Εργασίας (ΣΕΠΕ) προβαίνει στην έκδοση πράξης επιβολής προστίμου κατά της επιχείρησης Α, καθώς ύστερα από σχετικό έλεγχο των ελεγκτικών οργάνων του διαπιστώθηκε ότι η τελευταία δεν είχε αναγράψει στον πίνακα προσωπικού της το όνομα εργαζομένου της. Κατά το νόμο για τον προσδιορισμό του ύψους του προστίμου συνεκτιμώνται τα εξής κριτήρια: i) η σοβαρότητα της παράβασης, </a:t>
            </a:r>
            <a:r>
              <a:rPr lang="el-GR" sz="1800" dirty="0" err="1">
                <a:effectLst/>
                <a:ea typeface="Calibri" panose="020F0502020204030204" pitchFamily="34" charset="0"/>
                <a:cs typeface="Times New Roman" panose="02020603050405020304" pitchFamily="18" charset="0"/>
              </a:rPr>
              <a:t>ii</a:t>
            </a:r>
            <a:r>
              <a:rPr lang="el-GR" sz="1800" dirty="0">
                <a:effectLst/>
                <a:ea typeface="Calibri" panose="020F0502020204030204" pitchFamily="34" charset="0"/>
                <a:cs typeface="Times New Roman" panose="02020603050405020304" pitchFamily="18" charset="0"/>
              </a:rPr>
              <a:t>) ο αριθμός εργαζομένων, </a:t>
            </a:r>
            <a:r>
              <a:rPr lang="el-GR" sz="1800" dirty="0" err="1">
                <a:effectLst/>
                <a:ea typeface="Calibri" panose="020F0502020204030204" pitchFamily="34" charset="0"/>
                <a:cs typeface="Times New Roman" panose="02020603050405020304" pitchFamily="18" charset="0"/>
              </a:rPr>
              <a:t>iii</a:t>
            </a:r>
            <a:r>
              <a:rPr lang="el-GR" sz="1800" dirty="0">
                <a:effectLst/>
                <a:ea typeface="Calibri" panose="020F0502020204030204" pitchFamily="34" charset="0"/>
                <a:cs typeface="Times New Roman" panose="02020603050405020304" pitchFamily="18" charset="0"/>
              </a:rPr>
              <a:t>) η επανειλημμένη επιβολή κυρώσεων για παρόμοιες παραβάσεις, </a:t>
            </a:r>
            <a:r>
              <a:rPr lang="el-GR" sz="1800" dirty="0" err="1">
                <a:effectLst/>
                <a:ea typeface="Calibri" panose="020F0502020204030204" pitchFamily="34" charset="0"/>
                <a:cs typeface="Times New Roman" panose="02020603050405020304" pitchFamily="18" charset="0"/>
              </a:rPr>
              <a:t>iv</a:t>
            </a:r>
            <a:r>
              <a:rPr lang="el-GR" sz="1800" dirty="0">
                <a:effectLst/>
                <a:ea typeface="Calibri" panose="020F0502020204030204" pitchFamily="34" charset="0"/>
                <a:cs typeface="Times New Roman" panose="02020603050405020304" pitchFamily="18" charset="0"/>
              </a:rPr>
              <a:t>) ο αριθμός των εργαζομένων που θίγονται, v) το μέγεθος επιχείρησης, </a:t>
            </a:r>
            <a:r>
              <a:rPr lang="el-GR" sz="1800" dirty="0" err="1">
                <a:effectLst/>
                <a:ea typeface="Calibri" panose="020F0502020204030204" pitchFamily="34" charset="0"/>
                <a:cs typeface="Times New Roman" panose="02020603050405020304" pitchFamily="18" charset="0"/>
              </a:rPr>
              <a:t>vi</a:t>
            </a:r>
            <a:r>
              <a:rPr lang="el-GR" sz="1800" dirty="0">
                <a:effectLst/>
                <a:ea typeface="Calibri" panose="020F0502020204030204" pitchFamily="34" charset="0"/>
                <a:cs typeface="Times New Roman" panose="02020603050405020304" pitchFamily="18" charset="0"/>
              </a:rPr>
              <a:t>) το καθεστώς απασχόλησης, </a:t>
            </a:r>
            <a:r>
              <a:rPr lang="el-GR" sz="1800" dirty="0" err="1">
                <a:effectLst/>
                <a:ea typeface="Calibri" panose="020F0502020204030204" pitchFamily="34" charset="0"/>
                <a:cs typeface="Times New Roman" panose="02020603050405020304" pitchFamily="18" charset="0"/>
              </a:rPr>
              <a:t>vii</a:t>
            </a:r>
            <a:r>
              <a:rPr lang="el-GR" sz="1800" dirty="0">
                <a:effectLst/>
                <a:ea typeface="Calibri" panose="020F0502020204030204" pitchFamily="34" charset="0"/>
                <a:cs typeface="Times New Roman" panose="02020603050405020304" pitchFamily="18" charset="0"/>
              </a:rPr>
              <a:t>) η υπαιτιότητα. </a:t>
            </a: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164784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2A78E5-20F8-FB8D-E174-DA6ADA32D8D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B72E2B6-8085-8A8B-6BE0-17CB06F7A3F0}"/>
              </a:ext>
            </a:extLst>
          </p:cNvPr>
          <p:cNvSpPr>
            <a:spLocks noGrp="1"/>
          </p:cNvSpPr>
          <p:nvPr>
            <p:ph idx="1"/>
          </p:nvPr>
        </p:nvSpPr>
        <p:spPr/>
        <p:txBody>
          <a:bodyPr>
            <a:normAutofit fontScale="85000" lnSpcReduction="10000"/>
          </a:bodyPr>
          <a:lstStyle/>
          <a:p>
            <a:pPr marL="0" indent="0" algn="just">
              <a:lnSpc>
                <a:spcPct val="115000"/>
              </a:lnSpc>
              <a:spcAft>
                <a:spcPts val="1000"/>
              </a:spcAft>
              <a:buNone/>
            </a:pPr>
            <a:r>
              <a:rPr lang="el-GR" sz="1800" u="sng" dirty="0">
                <a:effectLst/>
                <a:ea typeface="Calibri" panose="020F0502020204030204" pitchFamily="34" charset="0"/>
                <a:cs typeface="Times New Roman" panose="02020603050405020304" pitchFamily="18" charset="0"/>
              </a:rPr>
              <a:t>Ερωτήσεις:</a:t>
            </a:r>
            <a:endParaRPr lang="el-GR" sz="18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α) Η επιχείρηση διαμαρτύρεται για το ότι πριν την επιβολή του προστίμου δε της δόθηκε η δυνατότητα να καταθέσει τις απόψεις αναφορικά με την παράβαση της εργατικής νομοθεσίας, η οποία της προσάπτεται. Δικαιολογημένα;</a:t>
            </a: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β) Η επιχείρηση, πριν προσφύγει στη Δικαιοσύνη κατά του προστίμου, επιθυμεί να επανεξεταστεί η υπόθεσή της από τη Διοίκηση. Διαθέτει κάποιο μέσο προς τούτο, ακόμα και αν τέτοιο δεν προβλέπεται ειδικώς σε νομοθετική διάταξη;</a:t>
            </a: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γ) Η Διοίκηση απορρίπτει το αίτημα της Α να καταθέσει τις απόψεις της επί της παράβασης με την αιτιολογία ότι προβλέπεται εκ του νόμου άλλος τρόπος να απευθυνθεί σε αυτήν. Νομίμως;</a:t>
            </a: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δ) Η Διοίκηση δε δέχεται την αναφορά της Α με το σκεπτικό ότι αυτή έλαβε χώρα αργότερα από ό,τι θα έπρεπε. Νομίμως;</a:t>
            </a: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905963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07C189-411E-DFBA-26C3-A982D4DF977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BE72A81-9B57-1D20-73E3-D3B95ADAB5E9}"/>
              </a:ext>
            </a:extLst>
          </p:cNvPr>
          <p:cNvSpPr>
            <a:spLocks noGrp="1"/>
          </p:cNvSpPr>
          <p:nvPr>
            <p:ph idx="1"/>
          </p:nvPr>
        </p:nvSpPr>
        <p:spPr/>
        <p:txBody>
          <a:bodyPr>
            <a:normAutofit fontScale="92500" lnSpcReduction="20000"/>
          </a:bodyPr>
          <a:lstStyle/>
          <a:p>
            <a:pPr algn="just">
              <a:lnSpc>
                <a:spcPct val="115000"/>
              </a:lnSpc>
              <a:spcAft>
                <a:spcPts val="1000"/>
              </a:spcAft>
            </a:pPr>
            <a:r>
              <a:rPr lang="el-GR" sz="1800" u="sng" dirty="0">
                <a:effectLst/>
                <a:ea typeface="Calibri" panose="020F0502020204030204" pitchFamily="34" charset="0"/>
                <a:cs typeface="Times New Roman" panose="02020603050405020304" pitchFamily="18" charset="0"/>
              </a:rPr>
              <a:t>Απάντηση:</a:t>
            </a:r>
            <a:endParaRPr lang="el-GR" sz="1800" dirty="0">
              <a:effectLst/>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l-GR" sz="1800" dirty="0">
                <a:effectLst/>
                <a:ea typeface="Calibri" panose="020F0502020204030204" pitchFamily="34" charset="0"/>
                <a:cs typeface="Times New Roman" panose="02020603050405020304" pitchFamily="18" charset="0"/>
              </a:rPr>
              <a:t>α) Το άρθρο </a:t>
            </a:r>
            <a:r>
              <a:rPr lang="el-GR" sz="1800" b="1" dirty="0">
                <a:effectLst/>
                <a:ea typeface="Calibri" panose="020F0502020204030204" pitchFamily="34" charset="0"/>
                <a:cs typeface="Times New Roman" panose="02020603050405020304" pitchFamily="18" charset="0"/>
              </a:rPr>
              <a:t>20 § 2 Σ</a:t>
            </a:r>
            <a:r>
              <a:rPr lang="el-GR" sz="1800" dirty="0">
                <a:effectLst/>
                <a:ea typeface="Calibri" panose="020F0502020204030204" pitchFamily="34" charset="0"/>
                <a:cs typeface="Times New Roman" panose="02020603050405020304" pitchFamily="18" charset="0"/>
              </a:rPr>
              <a:t> παρέχει στον διοικούμενο τη δυνατότητα να διατυπώσει τις </a:t>
            </a:r>
            <a:r>
              <a:rPr lang="el-GR" sz="1800" b="1" dirty="0">
                <a:effectLst/>
                <a:ea typeface="Calibri" panose="020F0502020204030204" pitchFamily="34" charset="0"/>
                <a:cs typeface="Times New Roman" panose="02020603050405020304" pitchFamily="18" charset="0"/>
              </a:rPr>
              <a:t>απόψεις</a:t>
            </a:r>
            <a:r>
              <a:rPr lang="el-GR" sz="1800" dirty="0">
                <a:effectLst/>
                <a:ea typeface="Calibri" panose="020F0502020204030204" pitchFamily="34" charset="0"/>
                <a:cs typeface="Times New Roman" panose="02020603050405020304" pitchFamily="18" charset="0"/>
              </a:rPr>
              <a:t> του ενώπιον της </a:t>
            </a:r>
            <a:r>
              <a:rPr lang="el-GR" sz="1800" b="1" dirty="0">
                <a:effectLst/>
                <a:ea typeface="Calibri" panose="020F0502020204030204" pitchFamily="34" charset="0"/>
                <a:cs typeface="Times New Roman" panose="02020603050405020304" pitchFamily="18" charset="0"/>
              </a:rPr>
              <a:t>Διοίκησης</a:t>
            </a:r>
            <a:r>
              <a:rPr lang="el-GR" sz="1800" dirty="0">
                <a:effectLst/>
                <a:ea typeface="Calibri" panose="020F0502020204030204" pitchFamily="34" charset="0"/>
                <a:cs typeface="Times New Roman" panose="02020603050405020304" pitchFamily="18" charset="0"/>
              </a:rPr>
              <a:t> επί συγκεκριμένης διοικητικής διαφοράς πριν από την έκδοση </a:t>
            </a:r>
            <a:r>
              <a:rPr lang="el-GR" sz="1800" b="1" dirty="0">
                <a:effectLst/>
                <a:ea typeface="Calibri" panose="020F0502020204030204" pitchFamily="34" charset="0"/>
                <a:cs typeface="Times New Roman" panose="02020603050405020304" pitchFamily="18" charset="0"/>
              </a:rPr>
              <a:t>δυσμενούς</a:t>
            </a:r>
            <a:r>
              <a:rPr lang="el-GR" sz="1800" dirty="0">
                <a:effectLst/>
                <a:ea typeface="Calibri" panose="020F0502020204030204" pitchFamily="34" charset="0"/>
                <a:cs typeface="Times New Roman" panose="02020603050405020304" pitchFamily="18" charset="0"/>
              </a:rPr>
              <a:t> γι’ αυτόν </a:t>
            </a:r>
            <a:r>
              <a:rPr lang="el-GR" sz="1800" b="1" dirty="0">
                <a:effectLst/>
                <a:ea typeface="Calibri" panose="020F0502020204030204" pitchFamily="34" charset="0"/>
                <a:cs typeface="Times New Roman" panose="02020603050405020304" pitchFamily="18" charset="0"/>
              </a:rPr>
              <a:t>ατομικής</a:t>
            </a:r>
            <a:r>
              <a:rPr lang="el-GR" sz="1800" dirty="0">
                <a:effectLst/>
                <a:ea typeface="Calibri" panose="020F0502020204030204" pitchFamily="34" charset="0"/>
                <a:cs typeface="Times New Roman" panose="02020603050405020304" pitchFamily="18" charset="0"/>
              </a:rPr>
              <a:t> διοικητικής πράξης. Η Διοίκηση υποχρεούται σε </a:t>
            </a:r>
            <a:r>
              <a:rPr lang="el-GR" sz="1800" b="1" dirty="0">
                <a:effectLst/>
                <a:ea typeface="Calibri" panose="020F0502020204030204" pitchFamily="34" charset="0"/>
                <a:cs typeface="Times New Roman" panose="02020603050405020304" pitchFamily="18" charset="0"/>
              </a:rPr>
              <a:t>έγγραφη κλήση </a:t>
            </a:r>
            <a:r>
              <a:rPr lang="el-GR" sz="1800" dirty="0">
                <a:effectLst/>
                <a:ea typeface="Calibri" panose="020F0502020204030204" pitchFamily="34" charset="0"/>
                <a:cs typeface="Times New Roman" panose="02020603050405020304" pitchFamily="18" charset="0"/>
              </a:rPr>
              <a:t>του ενημερώνοντάς τον σαφώς για τον τόπο, την ημέρα και την ώρα της ακρόασης, πληροφορώντας τον για τα στοιχεία εκείνα που θα αποτελέσουν τη βάση έκδοσης της πράξης και εν τέλει λαμβάνοντας υπόψη το περιεχόμενο των απόψεών του, πριν προβεί στην έκδοση της πράξης. Το διοικητικό όργανο θα πρέπει να ενεργεί εν προκειμένω βάσει </a:t>
            </a:r>
            <a:r>
              <a:rPr lang="el-GR" sz="1800" b="1" dirty="0">
                <a:effectLst/>
                <a:ea typeface="Calibri" panose="020F0502020204030204" pitchFamily="34" charset="0"/>
                <a:cs typeface="Times New Roman" panose="02020603050405020304" pitchFamily="18" charset="0"/>
              </a:rPr>
              <a:t>διακριτικής ευχέρειας</a:t>
            </a:r>
            <a:r>
              <a:rPr lang="el-GR" sz="1800" dirty="0">
                <a:effectLst/>
                <a:ea typeface="Calibri" panose="020F0502020204030204" pitchFamily="34" charset="0"/>
                <a:cs typeface="Times New Roman" panose="02020603050405020304" pitchFamily="18" charset="0"/>
              </a:rPr>
              <a:t> και μόνον κατόπιν </a:t>
            </a:r>
            <a:r>
              <a:rPr lang="el-GR" sz="1800" b="1" dirty="0">
                <a:effectLst/>
                <a:ea typeface="Calibri" panose="020F0502020204030204" pitchFamily="34" charset="0"/>
                <a:cs typeface="Times New Roman" panose="02020603050405020304" pitchFamily="18" charset="0"/>
              </a:rPr>
              <a:t>αυτεπάγγελτης</a:t>
            </a:r>
            <a:r>
              <a:rPr lang="el-GR" sz="1800" dirty="0">
                <a:effectLst/>
                <a:ea typeface="Calibri" panose="020F0502020204030204" pitchFamily="34" charset="0"/>
                <a:cs typeface="Times New Roman" panose="02020603050405020304" pitchFamily="18" charset="0"/>
              </a:rPr>
              <a:t> εξέτασης των στοιχείων που συνδέονται με την επαπειλούμενη για το διοικούμενο πράξη. Θα πρέπει δε η </a:t>
            </a:r>
            <a:r>
              <a:rPr lang="el-GR" sz="1800" b="1" dirty="0">
                <a:effectLst/>
                <a:ea typeface="Calibri" panose="020F0502020204030204" pitchFamily="34" charset="0"/>
                <a:cs typeface="Times New Roman" panose="02020603050405020304" pitchFamily="18" charset="0"/>
              </a:rPr>
              <a:t>υποκειμενική συμπεριφορά </a:t>
            </a:r>
            <a:r>
              <a:rPr lang="el-GR" sz="1800" dirty="0">
                <a:effectLst/>
                <a:ea typeface="Calibri" panose="020F0502020204030204" pitchFamily="34" charset="0"/>
                <a:cs typeface="Times New Roman" panose="02020603050405020304" pitchFamily="18" charset="0"/>
              </a:rPr>
              <a:t>του τελευταίου να κίνησε τις σχετικές διοικητικές διαδικασίες έκδοσης της πράξης. Πράξεις της Διοίκησης που εκδίδονται κατόπιν διαπίστωσης </a:t>
            </a:r>
            <a:r>
              <a:rPr lang="el-GR" sz="1800" b="1" dirty="0">
                <a:effectLst/>
                <a:ea typeface="Calibri" panose="020F0502020204030204" pitchFamily="34" charset="0"/>
                <a:cs typeface="Times New Roman" panose="02020603050405020304" pitchFamily="18" charset="0"/>
              </a:rPr>
              <a:t>αντικειμενικών δεδομένων</a:t>
            </a:r>
            <a:r>
              <a:rPr lang="el-GR" sz="1800" dirty="0">
                <a:effectLst/>
                <a:ea typeface="Calibri" panose="020F0502020204030204" pitchFamily="34" charset="0"/>
                <a:cs typeface="Times New Roman" panose="02020603050405020304" pitchFamily="18" charset="0"/>
              </a:rPr>
              <a:t> δε γεννούν υποχρέωσή της προς κλήση του ενδιαφερομένου σε ακρόαση. </a:t>
            </a:r>
          </a:p>
          <a:p>
            <a:endParaRPr lang="el-GR" dirty="0"/>
          </a:p>
        </p:txBody>
      </p:sp>
    </p:spTree>
    <p:extLst>
      <p:ext uri="{BB962C8B-B14F-4D97-AF65-F5344CB8AC3E}">
        <p14:creationId xmlns:p14="http://schemas.microsoft.com/office/powerpoint/2010/main" val="826999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256D94-7546-AACA-3EA0-DD420564580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300CE1A-7E61-69A8-3465-CD7205BF4BAD}"/>
              </a:ext>
            </a:extLst>
          </p:cNvPr>
          <p:cNvSpPr>
            <a:spLocks noGrp="1"/>
          </p:cNvSpPr>
          <p:nvPr>
            <p:ph idx="1"/>
          </p:nvPr>
        </p:nvSpPr>
        <p:spPr/>
        <p:txBody>
          <a:bodyPr>
            <a:normAutofit fontScale="77500" lnSpcReduction="20000"/>
          </a:bodyPr>
          <a:lstStyle/>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Εν προκειμένω, το Σώμα Επιθεώρησης Εργασίας προέβη στην έκδοση πράξης επιβολής προστίμου κατά της επιχείρησης Α για παράβαση εκ μέρους της διάταξης της εργατικής νομοθεσίας. Πρόκειται για δυσμενή </a:t>
            </a:r>
            <a:r>
              <a:rPr lang="el-GR" sz="1800" dirty="0" err="1">
                <a:effectLst/>
                <a:ea typeface="Calibri" panose="020F0502020204030204" pitchFamily="34" charset="0"/>
                <a:cs typeface="Times New Roman" panose="02020603050405020304" pitchFamily="18" charset="0"/>
              </a:rPr>
              <a:t>επιφέρουσα</a:t>
            </a:r>
            <a:r>
              <a:rPr lang="el-GR" sz="1800" dirty="0">
                <a:effectLst/>
                <a:ea typeface="Calibri" panose="020F0502020204030204" pitchFamily="34" charset="0"/>
                <a:cs typeface="Times New Roman" panose="02020603050405020304" pitchFamily="18" charset="0"/>
              </a:rPr>
              <a:t> θετική βλάβη στα έννομα συμφέροντα της Α διοικητική πράξη, στην έκδοση της οποίας συνηγόρησαν αμιγώς αντικειμενικά δεδομένα (η μη συμμόρφωση στις διατάξεις της εργατικής νομοθεσίας) δίχως η υποκειμενική συμπεριφορά της Α να επηρεάζει τον νομικό χαρακτηρισμό της διαφοράς. Το αρμόδιο διοικητικό όργανο (ΣΕΠΕ) είναι υποχρεωμένο, άπαξ και διαπιστώσει μια τέτοια παράβαση, να επιβάλλει πρόστιμο στην </a:t>
            </a:r>
            <a:r>
              <a:rPr lang="el-GR" sz="1800" dirty="0" err="1">
                <a:effectLst/>
                <a:ea typeface="Calibri" panose="020F0502020204030204" pitchFamily="34" charset="0"/>
                <a:cs typeface="Times New Roman" panose="02020603050405020304" pitchFamily="18" charset="0"/>
              </a:rPr>
              <a:t>παραβάτιδα</a:t>
            </a:r>
            <a:r>
              <a:rPr lang="el-GR" sz="1800" dirty="0">
                <a:effectLst/>
                <a:ea typeface="Calibri" panose="020F0502020204030204" pitchFamily="34" charset="0"/>
                <a:cs typeface="Times New Roman" panose="02020603050405020304" pitchFamily="18" charset="0"/>
              </a:rPr>
              <a:t> επιχείρηση. </a:t>
            </a:r>
          </a:p>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Από τη διατύπωση του πρακτικού συνάγεται όμως ότι το ΣΕΠΕ κατά τον προσδιορισμό του συνολικού ύψους του προστίμου θα πρέπει να λάβει υπόψη του μια σειρά από ειδικότερες παραμέτρους. Η σχετική νομοθετική διάταξη καταλείπει συνεπώς </a:t>
            </a:r>
            <a:r>
              <a:rPr lang="el-GR" sz="1800" b="1" dirty="0">
                <a:effectLst/>
                <a:ea typeface="Calibri" panose="020F0502020204030204" pitchFamily="34" charset="0"/>
                <a:cs typeface="Times New Roman" panose="02020603050405020304" pitchFamily="18" charset="0"/>
              </a:rPr>
              <a:t>περιθώρια </a:t>
            </a:r>
            <a:r>
              <a:rPr lang="el-GR" sz="1800" dirty="0">
                <a:effectLst/>
                <a:ea typeface="Calibri" panose="020F0502020204030204" pitchFamily="34" charset="0"/>
                <a:cs typeface="Times New Roman" panose="02020603050405020304" pitchFamily="18" charset="0"/>
              </a:rPr>
              <a:t>στη Διοίκηση για την </a:t>
            </a:r>
            <a:r>
              <a:rPr lang="el-GR" sz="1800" b="1" dirty="0">
                <a:effectLst/>
                <a:ea typeface="Calibri" panose="020F0502020204030204" pitchFamily="34" charset="0"/>
                <a:cs typeface="Times New Roman" panose="02020603050405020304" pitchFamily="18" charset="0"/>
              </a:rPr>
              <a:t>επιμέτρηση </a:t>
            </a:r>
            <a:r>
              <a:rPr lang="el-GR" sz="1800" dirty="0">
                <a:effectLst/>
                <a:ea typeface="Calibri" panose="020F0502020204030204" pitchFamily="34" charset="0"/>
                <a:cs typeface="Times New Roman" panose="02020603050405020304" pitchFamily="18" charset="0"/>
              </a:rPr>
              <a:t>του προστίμου. Το τελικό ύψος του δεν είναι νομοθετικά προκαθορισμένο, αλλά προκύπτει διά της συνεκτίμησης διαφορετικών κριτηρίων. Σε αυτές τις περιπτώσεις, ακριβώς επειδή τα κριτήρια συνδέονται με την υποκειμενική συμπεριφορά του ενδιαφερομένου, θα πρέπει να του δίνεται η δυνατότητα να καταθέσει τις απόψεις του, πριν του επιβληθεί το πρόστιμο. Παρανόμως το ΣΕΠΕ δεν κάλεσε την Α σε προηγούμενη ακρόαση. </a:t>
            </a:r>
          </a:p>
          <a:p>
            <a:pPr algn="just"/>
            <a:r>
              <a:rPr lang="el-GR" sz="1800" dirty="0" err="1">
                <a:effectLst/>
                <a:ea typeface="Calibri" panose="020F0502020204030204" pitchFamily="34" charset="0"/>
                <a:cs typeface="Times New Roman" panose="02020603050405020304" pitchFamily="18" charset="0"/>
              </a:rPr>
              <a:t>ΣτΕ</a:t>
            </a:r>
            <a:r>
              <a:rPr lang="el-GR" sz="1800" dirty="0">
                <a:effectLst/>
                <a:ea typeface="Calibri" panose="020F0502020204030204" pitchFamily="34" charset="0"/>
                <a:cs typeface="Times New Roman" panose="02020603050405020304" pitchFamily="18" charset="0"/>
              </a:rPr>
              <a:t> 122/2009. </a:t>
            </a:r>
          </a:p>
          <a:p>
            <a:endParaRPr lang="el-GR" dirty="0"/>
          </a:p>
        </p:txBody>
      </p:sp>
    </p:spTree>
    <p:extLst>
      <p:ext uri="{BB962C8B-B14F-4D97-AF65-F5344CB8AC3E}">
        <p14:creationId xmlns:p14="http://schemas.microsoft.com/office/powerpoint/2010/main" val="1053281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5DCCF35-A65E-D35C-AF34-00570C41B4F7}"/>
              </a:ext>
            </a:extLst>
          </p:cNvPr>
          <p:cNvSpPr>
            <a:spLocks noGrp="1"/>
          </p:cNvSpPr>
          <p:nvPr>
            <p:ph idx="1"/>
          </p:nvPr>
        </p:nvSpPr>
        <p:spPr>
          <a:xfrm>
            <a:off x="1245705" y="1086678"/>
            <a:ext cx="9809150" cy="4379667"/>
          </a:xfrm>
        </p:spPr>
        <p:txBody>
          <a:bodyPr>
            <a:normAutofit fontScale="625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β) Το άρθρο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10 § 1 Σ</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κατοχυρώνει το δικαίωμα του διοικουμένου να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απευθύνετα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ι (αναφέρεται) στις διοικητικές αρχές σε περίπτωση που εξαιτίας ενεργειών αυτών (έκδοση διοικητικής πράξης, παράλειψη έκδοσης πράξης, υλική ενέργεια, παράλειψη διενέργειας υλικής πράξης) θίγονται ή τίθενται υπό διακινδύνευση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δικαιώματα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έννομα συμφέροντά</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Εφόσον οι αναφορές αυτές στρέφονται κατά διοικητικής πράξης και αποσκοπούν στην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ανάκληση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ακύρωση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όλω</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 εν μέρει) ή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τροποποίησή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της, καλούνται διοικητικές προσφυγές.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Στην ελληνική έννομη τάξη κατοχυρώνονται μέσω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άρθρο 24</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25</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τριών ειδών διοικητικές προσφυγές. Ελλείψει ειδικότερης ρύθμισης κατά κάθε διοικητικής πράξης χωρεί η άσκηση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απλής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διοικητικής προσφυγής, είτε ενώπιον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εκδόντος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οργάνου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αίτηση θεραπείας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είτε στο ιεραρχικώς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ανώτερό</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ιεραρχική προσφυγή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αίτημα την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ανάκληση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τροποποίησή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της. Προκαλείται διά τούτης έλεγχος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νομιμότητας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όσο και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σκοπιμότητας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έκδοσης της πράξης.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Εφόσον προβλέπεται ειδικώς στον νόμο, ο διοικούμενος δύναται να ασκήσει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ειδική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διοικητική προσφυγή κατά της πράξης. Η σχετική νομοθετική διάταξη καθορίζει το αρμόδιο για την εξέταση της προσφυγής όργανο, την προθεσμία άσκησής της, καθώς και τυχόν άλλες προϋποθέσεις για το παραδεκτό της. Επιτρέπει μόνον τον έλεγχο της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νομιμότητας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της προσβαλλόμενης πράξης και έχει ως αίτημα την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ακύρωσή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ενδικοφανής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προσφυγή θα πρέπει να προβλέπεται ειδικώς από τις σχετικές διατάξεις, οι οποίες και καθορίζουν τις ακριβείς προϋποθέσεις άσκησής της. Επιτρέπει τον έλεγχο της πράξης τόσο από άποψη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νομιμότητας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όσο και από άποψη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ουσίας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ήτοι επανεκτίμησης των πραγματικών δεδομένων της υπόθεσης. Αίτημά της συνιστά 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ακύρωση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τροποποίηση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της πράξης.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Εν προκειμένω, δεν προβλέπεται από τις σχετικές διατάξεις η δυνατότητα άσκησης ειδικής ή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ενδικοφανούς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προσφυγής κατά της πράξης επιβολής προστίμου. Συνεπώς, η Α δικαιούται να ασκήσει απλή διοικητική προσφυγή, η δυνατότητα υποβολής της οποίας τεκμαίρεται πάντοτε, όπως το άρθρο 24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ρητώς ορίζει.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54634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815866-B707-025A-F630-16310EFE8F8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A70C47C-4C82-3A0B-4D45-229508A1E1D7}"/>
              </a:ext>
            </a:extLst>
          </p:cNvPr>
          <p:cNvSpPr>
            <a:spLocks noGrp="1"/>
          </p:cNvSpPr>
          <p:nvPr>
            <p:ph idx="1"/>
          </p:nvPr>
        </p:nvSpPr>
        <p:spPr/>
        <p:txBody>
          <a:bodyPr>
            <a:normAutofit fontScale="92500" lnSpcReduction="20000"/>
          </a:bodyPr>
          <a:lstStyle/>
          <a:p>
            <a:pPr algn="just">
              <a:lnSpc>
                <a:spcPct val="115000"/>
              </a:lnSpc>
              <a:spcAft>
                <a:spcPts val="1000"/>
              </a:spcAft>
            </a:pPr>
            <a:r>
              <a:rPr lang="el-GR" sz="1800" dirty="0">
                <a:effectLst/>
                <a:ea typeface="Calibri" panose="020F0502020204030204" pitchFamily="34" charset="0"/>
                <a:cs typeface="Times New Roman" panose="02020603050405020304" pitchFamily="18" charset="0"/>
              </a:rPr>
              <a:t>γ) Η υποχρέωση της Διοίκησης να καλέσει σε ακρόαση το διοικούμενο πριν την έκδοση δυσμενούς γι’ αυτόν πράξης δεν αναιρείται από το γεγονός ότι κατά της πράξης αυτής προβλέπεται η δυνατότητα άσκησης διοικητικής προσφυγής με αίτημα την ανάκληση, ακύρωση ή τροποποίησή της, όπως το άρθρο </a:t>
            </a:r>
            <a:r>
              <a:rPr lang="el-GR" sz="1800" b="1" dirty="0">
                <a:effectLst/>
                <a:ea typeface="Calibri" panose="020F0502020204030204" pitchFamily="34" charset="0"/>
                <a:cs typeface="Times New Roman" panose="02020603050405020304" pitchFamily="18" charset="0"/>
              </a:rPr>
              <a:t>6 </a:t>
            </a:r>
            <a:r>
              <a:rPr lang="el-GR" sz="1800" dirty="0">
                <a:effectLst/>
                <a:ea typeface="Calibri" panose="020F0502020204030204" pitchFamily="34" charset="0"/>
                <a:cs typeface="Times New Roman" panose="02020603050405020304" pitchFamily="18" charset="0"/>
              </a:rPr>
              <a:t>§ </a:t>
            </a:r>
            <a:r>
              <a:rPr lang="el-GR" sz="1800" b="1" dirty="0">
                <a:effectLst/>
                <a:ea typeface="Calibri" panose="020F0502020204030204" pitchFamily="34" charset="0"/>
                <a:cs typeface="Times New Roman" panose="02020603050405020304" pitchFamily="18" charset="0"/>
              </a:rPr>
              <a:t>4</a:t>
            </a:r>
            <a:r>
              <a:rPr lang="el-GR" sz="1800" dirty="0">
                <a:effectLst/>
                <a:ea typeface="Calibri" panose="020F0502020204030204" pitchFamily="34" charset="0"/>
                <a:cs typeface="Times New Roman" panose="02020603050405020304" pitchFamily="18" charset="0"/>
              </a:rPr>
              <a:t> του </a:t>
            </a:r>
            <a:r>
              <a:rPr lang="el-GR" sz="1800" dirty="0" err="1">
                <a:effectLst/>
                <a:ea typeface="Calibri" panose="020F0502020204030204" pitchFamily="34" charset="0"/>
                <a:cs typeface="Times New Roman" panose="02020603050405020304" pitchFamily="18" charset="0"/>
              </a:rPr>
              <a:t>ΚΔΔιαδ</a:t>
            </a:r>
            <a:r>
              <a:rPr lang="el-GR" sz="1800" dirty="0">
                <a:effectLst/>
                <a:ea typeface="Calibri" panose="020F0502020204030204" pitchFamily="34" charset="0"/>
                <a:cs typeface="Times New Roman" panose="02020603050405020304" pitchFamily="18" charset="0"/>
              </a:rPr>
              <a:t> επισημαίνει. Εν προκειμένω, η άσκηση απλής διοικητικής προσφυγής από την Α δε θεραπεύει τη μη κλήση της σε ακρόαση από το ΣΕΠΕ. </a:t>
            </a:r>
          </a:p>
          <a:p>
            <a:pPr>
              <a:lnSpc>
                <a:spcPct val="115000"/>
              </a:lnSpc>
              <a:spcAft>
                <a:spcPts val="1000"/>
              </a:spcAft>
            </a:pPr>
            <a:r>
              <a:rPr lang="el-GR" sz="1800" dirty="0">
                <a:effectLst/>
                <a:ea typeface="Calibri" panose="020F0502020204030204" pitchFamily="34" charset="0"/>
                <a:cs typeface="Times New Roman" panose="02020603050405020304" pitchFamily="18" charset="0"/>
              </a:rPr>
              <a:t>δ) Εφόσον δεν προκύπτει διαφορετική ρύθμιση από ειδικές διατάξεις, ο νόμος δεν τάσσει στο διοικούμενο </a:t>
            </a:r>
            <a:r>
              <a:rPr lang="el-GR" sz="1800" b="1" dirty="0">
                <a:effectLst/>
                <a:ea typeface="Calibri" panose="020F0502020204030204" pitchFamily="34" charset="0"/>
                <a:cs typeface="Times New Roman" panose="02020603050405020304" pitchFamily="18" charset="0"/>
              </a:rPr>
              <a:t>συγκεκριμένη προθεσμία</a:t>
            </a:r>
            <a:r>
              <a:rPr lang="el-GR" sz="1800" dirty="0">
                <a:effectLst/>
                <a:ea typeface="Calibri" panose="020F0502020204030204" pitchFamily="34" charset="0"/>
                <a:cs typeface="Times New Roman" panose="02020603050405020304" pitchFamily="18" charset="0"/>
              </a:rPr>
              <a:t> για την άσκηση της απλής διοικητικής προσφυγής (εν αντιθέσει με τις ειδικότερες ρυθμίσεις επί ειδικών και </a:t>
            </a:r>
            <a:r>
              <a:rPr lang="el-GR" sz="1800" dirty="0" err="1">
                <a:effectLst/>
                <a:ea typeface="Calibri" panose="020F0502020204030204" pitchFamily="34" charset="0"/>
                <a:cs typeface="Times New Roman" panose="02020603050405020304" pitchFamily="18" charset="0"/>
              </a:rPr>
              <a:t>ενδικοφανών</a:t>
            </a:r>
            <a:r>
              <a:rPr lang="el-GR" sz="1800" dirty="0">
                <a:effectLst/>
                <a:ea typeface="Calibri" panose="020F0502020204030204" pitchFamily="34" charset="0"/>
                <a:cs typeface="Times New Roman" panose="02020603050405020304" pitchFamily="18" charset="0"/>
              </a:rPr>
              <a:t> προσφυγών), η οποία και ασκείται οποτεδήποτε </a:t>
            </a:r>
            <a:r>
              <a:rPr lang="el-GR" sz="1800" dirty="0" err="1">
                <a:effectLst/>
                <a:ea typeface="Calibri" panose="020F0502020204030204" pitchFamily="34" charset="0"/>
                <a:cs typeface="Times New Roman" panose="02020603050405020304" pitchFamily="18" charset="0"/>
              </a:rPr>
              <a:t>παραδεκτώς</a:t>
            </a:r>
            <a:r>
              <a:rPr lang="el-GR" sz="1800" dirty="0">
                <a:effectLst/>
                <a:ea typeface="Calibri" panose="020F0502020204030204" pitchFamily="34" charset="0"/>
                <a:cs typeface="Times New Roman" panose="02020603050405020304" pitchFamily="18" charset="0"/>
              </a:rPr>
              <a:t>. Παρανόμως, συνεπώς, το ΣΕΠΕ θεώρησε εκπρόθεσμη την αίτηση θεραπείας της Α.      </a:t>
            </a:r>
          </a:p>
          <a:p>
            <a:pPr algn="just"/>
            <a:r>
              <a:rPr lang="el-GR" sz="1800" dirty="0" err="1">
                <a:effectLst/>
                <a:ea typeface="Calibri" panose="020F0502020204030204" pitchFamily="34" charset="0"/>
                <a:cs typeface="Times New Roman" panose="02020603050405020304" pitchFamily="18" charset="0"/>
              </a:rPr>
              <a:t>ΣτΕ</a:t>
            </a:r>
            <a:r>
              <a:rPr lang="el-GR" sz="1800" dirty="0">
                <a:effectLst/>
                <a:ea typeface="Calibri" panose="020F0502020204030204" pitchFamily="34" charset="0"/>
                <a:cs typeface="Times New Roman" panose="02020603050405020304" pitchFamily="18" charset="0"/>
              </a:rPr>
              <a:t> 2959/2009. </a:t>
            </a:r>
          </a:p>
          <a:p>
            <a:endParaRPr lang="el-GR" dirty="0"/>
          </a:p>
        </p:txBody>
      </p:sp>
    </p:spTree>
    <p:extLst>
      <p:ext uri="{BB962C8B-B14F-4D97-AF65-F5344CB8AC3E}">
        <p14:creationId xmlns:p14="http://schemas.microsoft.com/office/powerpoint/2010/main" val="692019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B8ACB4-DF53-F455-01E7-B1990F37214F}"/>
              </a:ext>
            </a:extLst>
          </p:cNvPr>
          <p:cNvSpPr>
            <a:spLocks noGrp="1"/>
          </p:cNvSpPr>
          <p:nvPr>
            <p:ph type="title"/>
          </p:nvPr>
        </p:nvSpPr>
        <p:spPr/>
        <p:txBody>
          <a:bodyPr/>
          <a:lstStyle/>
          <a:p>
            <a:r>
              <a:rPr lang="el-GR" dirty="0"/>
              <a:t>ΠΡΑΚΤΙΚΟ ΘΕΜΑ 4</a:t>
            </a:r>
          </a:p>
        </p:txBody>
      </p:sp>
      <p:sp>
        <p:nvSpPr>
          <p:cNvPr id="3" name="Θέση περιεχομένου 2">
            <a:extLst>
              <a:ext uri="{FF2B5EF4-FFF2-40B4-BE49-F238E27FC236}">
                <a16:creationId xmlns:a16="http://schemas.microsoft.com/office/drawing/2014/main" id="{6262710C-CDEB-740B-197C-749D0C3B3BCE}"/>
              </a:ext>
            </a:extLst>
          </p:cNvPr>
          <p:cNvSpPr>
            <a:spLocks noGrp="1"/>
          </p:cNvSpPr>
          <p:nvPr>
            <p:ph idx="1"/>
          </p:nvPr>
        </p:nvSpPr>
        <p:spPr/>
        <p:txBody>
          <a:bodyPr>
            <a:normAutofit fontScale="62500" lnSpcReduction="20000"/>
          </a:bodyPr>
          <a:lstStyle/>
          <a:p>
            <a:pPr marL="0" indent="0" algn="just">
              <a:lnSpc>
                <a:spcPct val="115000"/>
              </a:lnSpc>
              <a:spcAft>
                <a:spcPts val="1000"/>
              </a:spcAft>
              <a:buNone/>
            </a:pPr>
            <a:r>
              <a:rPr lang="el-GR" sz="1800" u="sng" dirty="0">
                <a:effectLst/>
                <a:latin typeface="Times New Roman" panose="02020603050405020304" pitchFamily="18" charset="0"/>
                <a:ea typeface="Calibri" panose="020F0502020204030204" pitchFamily="34" charset="0"/>
                <a:cs typeface="Times New Roman" panose="02020603050405020304" pitchFamily="18" charset="0"/>
              </a:rPr>
              <a:t>Νομικό πλαίσιο: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υπεραριθμία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των εκπαιδευτικών ρυθμίζεται γενικώς στο άρθρο 14 ΠΔ 50/1996,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τροποποιηθέν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το άρθρο 12 ΠΔ 100/1997. Η διαδικασία έχει ως εξής, σύμφωνα με τον νόμο: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Υπεραριθμία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προκύπτει στη δευτεροβάθμια εκπαίδευση, μεταξύ άλλων και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«…από μείωση των τμημάτων των μαθητών ή από άλλη αιτία»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(άρθρο 14 § 1 περ. β) ΠΔ 50/1996).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Σύμφωνα δε με το άρθρο 12 § 2 του ΠΔ 100/97, οι διατάξεις της § 3 β</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ii</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της § 7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β και 8 (που αναφέρονται ως άνω) εφαρμόζονται αναλόγως και επί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λειτουργικής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υπεραριθμίας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ήτοι αυτής που απορρέει εξαιτίας της αδυναμίας των εκπαιδευτικών να καλύψουν το υποχρεωτικό ωράριο διδασκαλίας.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Στη συνέχεια, τα αρμόδια περιφερειακά συμβούλια συντάσσουν πίνακες κενών οργανικών θέσεων στις σχολικές μονάδες. Περαιτέρω το ΠΔ αυτό ορίζει τα εξής: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«Αν υπάρξει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υπεραριθμία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τότε καλούνται οι εκπαιδευτικοί να δηλώσουν αν επιθυμούν ή όχι να κριθούν υπεράριθμοι.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Απ’ όσους επιθυμούν να κριθούν ως υπεράριθμοι, ως τέτοιοι τελικώς χαρακτηρίζονται όσοι συγκεντρώνουν τον μεγαλύτερο αριθμό μορίων μετάθεσης (16 του ΠΔ 50/1996). Απ’ όσους δεν επιθυμούν, αντίθετα, να κριθούν ως υπεράριθμοι, χαρακτηρίζονται όσοι τοποθετήθηκαν οργανικά τελευταίοι στη σχολική μονάδα.»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659166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FE030C4-50E4-CBC5-8D20-E786E081B662}"/>
              </a:ext>
            </a:extLst>
          </p:cNvPr>
          <p:cNvSpPr>
            <a:spLocks noGrp="1"/>
          </p:cNvSpPr>
          <p:nvPr>
            <p:ph idx="1"/>
          </p:nvPr>
        </p:nvSpPr>
        <p:spPr>
          <a:xfrm>
            <a:off x="1148577" y="836342"/>
            <a:ext cx="9906278" cy="4630004"/>
          </a:xfrm>
        </p:spPr>
        <p:txBody>
          <a:bodyPr>
            <a:normAutofit fontScale="85000" lnSpcReduction="20000"/>
          </a:bodyPr>
          <a:lstStyle/>
          <a:p>
            <a:pPr marL="0" indent="0" algn="just">
              <a:lnSpc>
                <a:spcPct val="115000"/>
              </a:lnSpc>
              <a:spcAft>
                <a:spcPts val="1000"/>
              </a:spcAft>
              <a:buNone/>
            </a:pPr>
            <a:r>
              <a:rPr lang="el-GR" sz="1800" u="sng" dirty="0">
                <a:effectLst/>
                <a:latin typeface="Times New Roman" panose="02020603050405020304" pitchFamily="18" charset="0"/>
                <a:ea typeface="Calibri" panose="020F0502020204030204" pitchFamily="34" charset="0"/>
                <a:cs typeface="Times New Roman" panose="02020603050405020304" pitchFamily="18" charset="0"/>
              </a:rPr>
              <a:t>Ιστορικό:</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εκπαιδευτικός Ε επιθυμεί να κριθεί υπεράριθμος, καθώς πληρούσε τα σχετικά κριτήρια του νόμου. Τελικά το Περιφερειακό Συμβούλιο συνέταξε τον σχετικό πίνακα με τις κενές οργανικές θέσεις. Στη συνέχεια μια εβδομάδα αργότερα, το Περιφερειακό Συμβούλιο εκδίδει πράξη στην οποία αναφέρεται ότι: «ο εκπαιδευτικός θεωρείται υπεράριθμος».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l-GR" sz="1800" u="sng" dirty="0">
                <a:effectLst/>
                <a:latin typeface="Times New Roman" panose="02020603050405020304" pitchFamily="18" charset="0"/>
                <a:ea typeface="Calibri" panose="020F0502020204030204" pitchFamily="34" charset="0"/>
                <a:cs typeface="Times New Roman" panose="02020603050405020304" pitchFamily="18" charset="0"/>
              </a:rPr>
              <a:t>Ερωτήσεις: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 Αν στο Περιφερειακό Συμβούλιο (που έστω ότι αποφάσιζε σε περίπτωση αμφιβολίας για τον Ε) διοριζόταν μέλος παράνομα, τότε η πράξη που θα εξέδιδε για την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υπεραριθμία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εκπαιδευτικού θα ήταν νόμιμη; Αν, επίσης, στο Συμβούλιο αυτό μετείχε ο διευθυντής του σχολείου με την ιδιότητά του ως διευθυντή της σχολικής μονάδας (θέση στην οποία είχε τοποθετηθεί παράνομα), θα άλλαζε η απάντησή σας;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β) Αν από το Περιφερειακό Συμβούλιο αποκλειόταν τακτικό μέλος, κατά τη συνεδρίασή του, και  συμμετείχε σε αυτή μέλος μη εκλεγέν, αλλά που απλώς υπέδειξε ένα άλλο τακτικό μέλος του Συμβουλίου, τότε θα ήταν νόμιμη η συνεδρίαση του Συμβουλίου;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921949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EA8683-C8EB-3AF1-9507-870A2EC3C2C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A302ABD-3E7B-1FCD-491F-D4CAA8C2E58D}"/>
              </a:ext>
            </a:extLst>
          </p:cNvPr>
          <p:cNvSpPr>
            <a:spLocks noGrp="1"/>
          </p:cNvSpPr>
          <p:nvPr>
            <p:ph idx="1"/>
          </p:nvPr>
        </p:nvSpPr>
        <p:spPr/>
        <p:txBody>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 Μπορεί να προσβάλλει την πράξη Γ ο εκπαιδευτικός που δεν θεωρήθηκε υπεράριθμος;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 Αν ο υπάλληλος Υ παραιτηθεί από τη θέση του επειδή «συγχύστηκε» με τον Ε και η Διοίκηση δεν απαντήσει εντός 3 μηνών στην παραίτησή του, τότε έχει αυτό κάποια νομική σημασία;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 Θα άλλαζε η απάντησή σας στο α) ερώτημα, αν απουσίαζε πράξη ορισμού αναπληρωματικού μέλους του Συμβουλίου;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Τι είδους αρμοδιότητα φέρει το αρμόδιο περιφερειακό Συμβούλιο για τη σύνταξη των πινάκων; Τι γίνεται αν δεν συντάξει αυτούς στην καθορισμένη προθεσμία;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68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F82552-6960-BD5B-93DC-52021873CE92}"/>
              </a:ext>
            </a:extLst>
          </p:cNvPr>
          <p:cNvSpPr>
            <a:spLocks noGrp="1"/>
          </p:cNvSpPr>
          <p:nvPr>
            <p:ph type="title"/>
          </p:nvPr>
        </p:nvSpPr>
        <p:spPr/>
        <p:txBody>
          <a:bodyPr/>
          <a:lstStyle/>
          <a:p>
            <a:r>
              <a:rPr lang="el-GR" dirty="0" err="1"/>
              <a:t>Διοικουμενοσ</a:t>
            </a:r>
            <a:r>
              <a:rPr lang="el-GR" dirty="0"/>
              <a:t> – </a:t>
            </a:r>
            <a:r>
              <a:rPr lang="el-GR" dirty="0" err="1"/>
              <a:t>συμμετοχη</a:t>
            </a:r>
            <a:r>
              <a:rPr lang="el-GR" dirty="0"/>
              <a:t> σε </a:t>
            </a:r>
            <a:r>
              <a:rPr lang="el-GR" dirty="0" err="1"/>
              <a:t>διοικητικη</a:t>
            </a:r>
            <a:r>
              <a:rPr lang="el-GR" dirty="0"/>
              <a:t> </a:t>
            </a:r>
            <a:r>
              <a:rPr lang="el-GR" dirty="0" err="1"/>
              <a:t>διαδικασια</a:t>
            </a:r>
            <a:r>
              <a:rPr lang="el-GR" dirty="0"/>
              <a:t> </a:t>
            </a:r>
          </a:p>
        </p:txBody>
      </p:sp>
      <p:sp>
        <p:nvSpPr>
          <p:cNvPr id="3" name="Θέση περιεχομένου 2">
            <a:extLst>
              <a:ext uri="{FF2B5EF4-FFF2-40B4-BE49-F238E27FC236}">
                <a16:creationId xmlns:a16="http://schemas.microsoft.com/office/drawing/2014/main" id="{D270B481-100D-05D1-5A22-3A37E1790442}"/>
              </a:ext>
            </a:extLst>
          </p:cNvPr>
          <p:cNvSpPr>
            <a:spLocks noGrp="1"/>
          </p:cNvSpPr>
          <p:nvPr>
            <p:ph idx="1"/>
          </p:nvPr>
        </p:nvSpPr>
        <p:spPr/>
        <p:txBody>
          <a:bodyPr/>
          <a:lstStyle/>
          <a:p>
            <a:r>
              <a:rPr lang="el-GR" dirty="0"/>
              <a:t>Αίτηση – αίτηση πρόσβασης στα έγγραφα</a:t>
            </a:r>
          </a:p>
          <a:p>
            <a:r>
              <a:rPr lang="el-GR" dirty="0"/>
              <a:t>Προσφυγή</a:t>
            </a:r>
          </a:p>
          <a:p>
            <a:r>
              <a:rPr lang="el-GR" dirty="0"/>
              <a:t>Ακρόαση </a:t>
            </a:r>
          </a:p>
        </p:txBody>
      </p:sp>
    </p:spTree>
    <p:extLst>
      <p:ext uri="{BB962C8B-B14F-4D97-AF65-F5344CB8AC3E}">
        <p14:creationId xmlns:p14="http://schemas.microsoft.com/office/powerpoint/2010/main" val="2949298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D5B22A-2075-6457-D028-48CC1FDED35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C8731A6-45FC-0A06-EAE3-F03FA773C63D}"/>
              </a:ext>
            </a:extLst>
          </p:cNvPr>
          <p:cNvSpPr>
            <a:spLocks noGrp="1"/>
          </p:cNvSpPr>
          <p:nvPr>
            <p:ph idx="1"/>
          </p:nvPr>
        </p:nvSpPr>
        <p:spPr/>
        <p:txBody>
          <a:bodyPr>
            <a:normAutofit fontScale="77500" lnSpcReduction="20000"/>
          </a:bodyPr>
          <a:lstStyle/>
          <a:p>
            <a:pPr marL="0" indent="0" algn="just">
              <a:lnSpc>
                <a:spcPct val="115000"/>
              </a:lnSpc>
              <a:spcAft>
                <a:spcPts val="1000"/>
              </a:spcAft>
              <a:buNone/>
            </a:pPr>
            <a:r>
              <a:rPr lang="el-GR" sz="1800" u="sng" dirty="0">
                <a:effectLst/>
                <a:latin typeface="Times New Roman" panose="02020603050405020304" pitchFamily="18" charset="0"/>
                <a:ea typeface="Calibri" panose="020F0502020204030204" pitchFamily="34" charset="0"/>
                <a:cs typeface="Times New Roman" panose="02020603050405020304" pitchFamily="18" charset="0"/>
              </a:rPr>
              <a:t>Απάντηση: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a:t>
            </a:r>
            <a:r>
              <a:rPr lang="el-GR" sz="1800" kern="1200" dirty="0">
                <a:effectLst/>
                <a:latin typeface="Times New Roman" panose="02020603050405020304" pitchFamily="18" charset="0"/>
                <a:ea typeface="+mj-ea"/>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Ίδρυση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ενός διοικητικού οργάνου σημαίνει αποχωρισμό ενός τομέα της κρατικής δράσης και απόφαση ότι οι δραστηριότητες που εμπίπτουν στον τομέα αυτό, θα ασκούνται από ένα ή περισσότερα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φυσικά πρόσωπα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συνεπώς συνεπάγεται τον καθορισμό της συγκεκριμένης δραστηριότητας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της Διοίκησης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που πρέπει να διενεργηθεί από ορισμένο</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φυσικό πρόσωπο</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ενώ ολοκλήρωση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οργάνου σημαίνει καθορισμό συγκεκριμένων προσώπων που θα ασκήσουν αυτή. Τα δε συλλογικά όργανα θεωρούνται νόμιμα συγκροτημένα, όταν έχουν επιλεγεί κανονικά τόσο τα τακτικά, όσο και τα αναπληρωματικά μέλη τους.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000"/>
              </a:spcAft>
            </a:pPr>
            <a:r>
              <a:rPr lang="el-GR" sz="1800" kern="1200" dirty="0">
                <a:effectLst/>
                <a:latin typeface="Times New Roman" panose="02020603050405020304" pitchFamily="18" charset="0"/>
                <a:ea typeface="+mj-ea"/>
                <a:cs typeface="Times New Roman" panose="02020603050405020304" pitchFamily="18" charset="0"/>
              </a:rPr>
              <a:t>Ο Κώδικας Διοικητικής Διαδικασίας ορίζει τα </a:t>
            </a:r>
            <a:r>
              <a:rPr lang="el-GR" sz="1800" b="1" kern="1200" dirty="0">
                <a:effectLst/>
                <a:latin typeface="Times New Roman" panose="02020603050405020304" pitchFamily="18" charset="0"/>
                <a:ea typeface="+mj-ea"/>
                <a:cs typeface="Times New Roman" panose="02020603050405020304" pitchFamily="18" charset="0"/>
              </a:rPr>
              <a:t>περί νόμιμης συγκρότησης</a:t>
            </a:r>
            <a:r>
              <a:rPr lang="el-GR" sz="1800" kern="1200" dirty="0">
                <a:effectLst/>
                <a:latin typeface="Times New Roman" panose="02020603050405020304" pitchFamily="18" charset="0"/>
                <a:ea typeface="+mj-ea"/>
                <a:cs typeface="Times New Roman" panose="02020603050405020304" pitchFamily="18" charset="0"/>
              </a:rPr>
              <a:t> του διοικητικού (συλλογικού) οργάνου, δηλ. τα της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ολοκλήρωσής του, ώστε να λάβει αυτό νόμιμη υπόσταση.  Αυτό γίνεται με τον ορισμό των προσώπων που θα αποτελέσουν το όργανο (με διορισμό/εκλογή/κλήρωσή τους). Σύμφωνα με το άρθρο 13 § 1 α’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«Για τη νόμιμη συγκρότηση συλλογικού οργάνου απαιτείται ο ορισμός, με πράξη, όλων των μελών (τακτικών και αναπληρωματικών) που προβλέπει ο νόμος». Όπως γίνεται δεκτό σχετικώς, επί παρανομίας ορισμού των φυσικών προσώπων γίνεται η εξής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διάκριση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Εάν τα μέλη είναι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αιρετά</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δεν επηρεάζει η παρανομία αυτή τη συγκρότηση και οι πράξεις που εκδίδονται είναι νομικά έγκυρες και δεσμευτικές (ένεκα της ασφάλειας δικαίου και για λόγους επιείκειας προσδίδεται αντικειμενική επίφαση νομιμότητας στις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εκδοθείσες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πράξεις).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031143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BCB59FC-154A-7B74-5C05-1990160052B5}"/>
              </a:ext>
            </a:extLst>
          </p:cNvPr>
          <p:cNvSpPr>
            <a:spLocks noGrp="1"/>
          </p:cNvSpPr>
          <p:nvPr>
            <p:ph idx="1"/>
          </p:nvPr>
        </p:nvSpPr>
        <p:spPr>
          <a:xfrm>
            <a:off x="825191" y="379142"/>
            <a:ext cx="10229664" cy="5087204"/>
          </a:xfrm>
        </p:spPr>
        <p:txBody>
          <a:bodyPr>
            <a:normAutofit fontScale="625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Αντίθετα, εάν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διορίζονται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τα μέλη (και ο διορισμός είναι παράνομος), τότε πάσχει ακυρότητας η συγκρότηση του οργάνου, αλλά εφόσον υπάρχει το τεκμήριο νομιμότητας, οι εκδιδόμενες πράξεις τεκμαίρονται καταρχήν νόμιμες.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Σύμφωνα με το άρθρο 13 § 4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τυχόν κατά παράνομο τρόπο κτήση της ιδιότητας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ex</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officio</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υπό την οποία κάποιος ορίζεται μέλος συλλογικού οργάνου δεν επηρεάζει τη νομιμότητα της συγκρότησης του οργάνου», γεγονός που ισχύει για την περίπτωση του διευθυντή.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Έτσι, αν στο Περιφερειακό Συμβούλιο (που έστω ότι αποφάσιζε σε περίπτωση αμφιβολίας για τον Ε) διοριζόταν μέλος παράνομα, τότε η πράξη που θα εξέδιδε θα ήταν νόμιμη καταρχήν κατά τα ως άνω, λόγω του τεκμηρίου νομιμότητας, μέχρις ότου προσβληθεί.</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Αν, ωστόσο, στο Συμβούλιο αυτό μετείχε ο διευθυντής του σχολείου λόγω της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ιδιότητάς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 officio</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που είχε οριστεί παράνομα στη θέση αυτή, τότε πάλι δεν πάσχει ακυρότητας η συγκρότηση του οργάνου.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kern="1200" dirty="0">
                <a:effectLst/>
                <a:latin typeface="Times New Roman" panose="02020603050405020304" pitchFamily="18" charset="0"/>
                <a:ea typeface="+mj-ea"/>
                <a:cs typeface="Times New Roman" panose="02020603050405020304" pitchFamily="18" charset="0"/>
              </a:rPr>
              <a:t>β)  Αναφορικά με τη </a:t>
            </a:r>
            <a:r>
              <a:rPr lang="el-GR" sz="1800" b="1" kern="1200" dirty="0">
                <a:effectLst/>
                <a:latin typeface="Times New Roman" panose="02020603050405020304" pitchFamily="18" charset="0"/>
                <a:ea typeface="+mj-ea"/>
                <a:cs typeface="Times New Roman" panose="02020603050405020304" pitchFamily="18" charset="0"/>
              </a:rPr>
              <a:t>σύνθεση</a:t>
            </a:r>
            <a:r>
              <a:rPr lang="el-GR" sz="1800" kern="1200" dirty="0">
                <a:effectLst/>
                <a:latin typeface="Times New Roman" panose="02020603050405020304" pitchFamily="18" charset="0"/>
                <a:ea typeface="+mj-ea"/>
                <a:cs typeface="Times New Roman" panose="02020603050405020304" pitchFamily="18" charset="0"/>
              </a:rPr>
              <a:t> του διοικητικού οργάνου,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ένα όργανο που έχει νόμιμα ολοκληρωθεί μπορεί να ασκήσει έγκυρα την αρμοδιότητά του, κανόνας που αφορά τα μονομελή/μονοπρόσωπα διοικητικά όργανα.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Βλ.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2340/2009. </a:t>
            </a:r>
            <a:endParaRPr lang="el-GR" sz="1800" b="1" kern="0"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2568/2021, 1999/2018, 656/2016 και βλ. συναφώς Γέροντας Α. κλπ.,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ό.π</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σελ. 240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Τζέμο</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Β.,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Οργανωτικό Διοικητικό Δίκαιο, Διαγράμματα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εκδ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Νομ. Βιβλιοθήκη, 2013, σελ. 56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160324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60FEC78-783A-79EB-F5C9-CBD0B91A3B32}"/>
              </a:ext>
            </a:extLst>
          </p:cNvPr>
          <p:cNvSpPr>
            <a:spLocks noGrp="1"/>
          </p:cNvSpPr>
          <p:nvPr>
            <p:ph idx="1"/>
          </p:nvPr>
        </p:nvSpPr>
        <p:spPr>
          <a:xfrm>
            <a:off x="524107" y="245328"/>
            <a:ext cx="10530747" cy="5221018"/>
          </a:xfrm>
        </p:spPr>
        <p:txBody>
          <a:bodyPr>
            <a:normAutofit fontScale="700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Στα πολυμελή ή πολυπρόσωπα όργανα, η εγκυρότητα της άσκησης των οργανικών λειτουργιών του συναρτάται με την τήρηση κι άλλων προϋποθέσεων –ήτοι των λεγόμενων «κανόνων λειτουργίας διοικητικών οργάνων» που αφορούν αφενός κανόνες νόμιμης σύνθεσης των συλλογικών διοικητικών οργάνων και αφετέρου ειδικότερους κανόνες λειτουργίας των συλλογικών διοικητικών οργάνων. Η νόμιμη σύνθεση του οργάνου συναρτάται με την εκπλήρωση των τιθέμενων προϋποθέσεων   για να μπορεί  –  μετά τη νόμιμη συγκρότηση του – να αποφασίζει έγκυρα. Οι τελευταίες αναφέρονται στα φυσικά πρόσωπα – μέλη του οργάνου: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Ειδικότερα, σύμφωνα με το άρθρο 14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 συλλογικό όργανο συνεδριάζει νομίμως όταν στη σύνθεσή του μετέχουν, ως τακτικά ή αναπληρωματικά μέλη, περισσότερα από τα μισά των διορισμένων τακτικών μελών (απαρτία)».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Τυχόν αποκλεισμός τακτικού μέλους κατόπιν εντολής οδηγεί σε κακή σύνθεση του οργάνου</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kern="1200" dirty="0">
                <a:effectLst/>
                <a:latin typeface="Times New Roman" panose="02020603050405020304" pitchFamily="18" charset="0"/>
                <a:ea typeface="+mj-ea"/>
                <a:cs typeface="Times New Roman" panose="02020603050405020304" pitchFamily="18" charset="0"/>
              </a:rPr>
              <a:t> Επίσης προβλέπεται ότι: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απαρτία πρέπει να υπάρχει σε όλη τη διάρκεια της συνεδρίασης. </a:t>
            </a:r>
            <a:r>
              <a:rPr lang="el-GR" sz="1800" kern="1200" dirty="0">
                <a:effectLst/>
                <a:latin typeface="Times New Roman" panose="02020603050405020304" pitchFamily="18" charset="0"/>
                <a:ea typeface="+mj-ea"/>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Αν, κατά την πρώτη συνεδρίαση, διαπιστωθεί έλλειψη απαρτίας, το όργανο καλείται εκ νέου σε συνεδρίαση, η οποία πραγματοποιείται το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νωρίτερο</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σε είκοσι τέσσερις (24) ώρες, στον ίδιο τόπο και με την ίδια ημερήσια διάταξη. Κατά τη συνεδρίαση αυτή, υπάρχει απαρτία αν μετέχουν στη σύνθεση τακτικά ή αναπληρωματικά μέλη που παραστούν τουλάχιστον το ένα τρίτο (1/3) του συνόλου των διορισμένων τακτικών μελών του και εν πάση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περιπτώσει</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όχι λιγότερα των τριών (3) τακτικών ή αναπληρωματικών μελών».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Αν από το Περιφερειακό Συμβούλιο αποκλειόταν τακτικό μέλος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και συμμετείχε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αυτό μέλος μη εκλεγέν, τότε θα επερχόταν κακή σύνθεση του οργάνου.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48/2020 κλπ.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Εξαίρεση υφίσταται στα Δημοτικά και Κοινοτικά Συμβούλια, όπου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εξακουλουθεί</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να υπάρχει απαρτία ακόμα και αν αποχωρήσουν από τη συνεδρίαση τόσα μέλη, ώστε με τα υπόλοιπα να μη μπορέσει να συνεδρίαση έγκυρα το όργανο. Πρέπει η απαιτούμενη πλειοψηφία για τη λήψη της απόφασης να υπολογισθεί στον αριθμό που συνιστά τη νόμιμη απαρτία του οργάνου.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8038557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3F54724-0B95-A17B-BE94-9538F33F7E2E}"/>
              </a:ext>
            </a:extLst>
          </p:cNvPr>
          <p:cNvSpPr>
            <a:spLocks noGrp="1"/>
          </p:cNvSpPr>
          <p:nvPr>
            <p:ph idx="1"/>
          </p:nvPr>
        </p:nvSpPr>
        <p:spPr>
          <a:xfrm>
            <a:off x="903249" y="278780"/>
            <a:ext cx="10151605" cy="5187565"/>
          </a:xfrm>
        </p:spPr>
        <p:txBody>
          <a:bodyPr>
            <a:normAutofit fontScale="85000" lnSpcReduction="1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 Βάσει του περιεχομένου τους οι διοικητικές πράξεις μπορούν να διακριθούν σε συστατικές</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(ιδρύεται, αλλοιώνεται, καταργείται δικαίωμα ή υποχρέωση του διοικουμένου), διαπιστωτικές πράξεις (διαπιστώνεται η υπαγωγή ενός προσώπου ή μιας ατομικής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περίπτωσης σε έναν ή περισσότερους κανόνες δικαίου λόγω της αυτοδίκαιης επέλευσης ενός γεγονότος ή της πλήρωσης μιας συγκεκριμένης προϋπόθεσης)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σε </a:t>
            </a:r>
            <a:r>
              <a:rPr lang="el-GR" sz="1800" b="1" dirty="0">
                <a:effectLst/>
                <a:latin typeface="Times New Roman" panose="02020603050405020304" pitchFamily="18" charset="0"/>
                <a:ea typeface="Times New Roman,BoldItalic"/>
                <a:cs typeface="Times New Roman" panose="02020603050405020304" pitchFamily="18" charset="0"/>
              </a:rPr>
              <a:t>βεβαιωτικές πράξεις</a:t>
            </a:r>
            <a:r>
              <a:rPr lang="el-GR" sz="1800" dirty="0">
                <a:effectLst/>
                <a:latin typeface="Times New Roman" panose="02020603050405020304" pitchFamily="18" charset="0"/>
                <a:ea typeface="Times New Roman,BoldItalic"/>
                <a:cs typeface="Times New Roman" panose="02020603050405020304" pitchFamily="18" charset="0"/>
              </a:rPr>
              <a:t>,</a:t>
            </a:r>
            <a:r>
              <a:rPr lang="el-GR" sz="1800" b="1" i="1" dirty="0">
                <a:effectLst/>
                <a:latin typeface="Times New Roman" panose="02020603050405020304" pitchFamily="18" charset="0"/>
                <a:ea typeface="Times New Roman,BoldItalic"/>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που εκδίδονται χωρίς νέα έρευνα της ουσίας της υπόθεσης και δηλώνουν απλώς  την «εμμονή της Διοίκησης σε προγενέστερη ρύθμιση» (κατά την πάγια νομολογία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στερούνται όμως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εκτελεστότητας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αφού δεν επιφέρουν κάποια αλλαγή στη νομική κατάστασή του. Στην κατηγορία των βεβαιωτικών πράξεων υπάγεται και η πράξη Γ, συνεπώς δεν είναι παραδεκτή αίτηση ακύρωση κατά αυτής.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 </a:t>
            </a:r>
            <a:r>
              <a:rPr lang="el-GR" sz="1800" dirty="0">
                <a:effectLst/>
                <a:latin typeface="Times New Roman" panose="02020603050405020304" pitchFamily="18" charset="0"/>
                <a:ea typeface="Times New Roman,Bold"/>
                <a:cs typeface="Times New Roman" panose="02020603050405020304" pitchFamily="18" charset="0"/>
              </a:rPr>
              <a:t>Με κριτήριο τον τρόπο που απαντά η Διοίκηση, οι πράξεις διακρίνονται σε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ρητές (έγγραφες/προφορικές/διά συμβόλων) και σιωπηρές.</a:t>
            </a:r>
            <a:r>
              <a:rPr lang="el-GR" sz="1800" dirty="0">
                <a:effectLst/>
                <a:latin typeface="Times New Roman" panose="02020603050405020304" pitchFamily="18" charset="0"/>
                <a:ea typeface="Times New Roman,Bold"/>
                <a:cs typeface="Times New Roman" panose="02020603050405020304" pitchFamily="18" charset="0"/>
              </a:rPr>
              <a:t> </a:t>
            </a:r>
            <a:r>
              <a:rPr lang="el-GR" sz="18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Ρητή είναι η πράξη με την οποία εξωτερικεύεται η δήλωση βούλησης του διοικητικού οργάνου ενώ σιωπηρή διοικητική πράξη αποτελεί η μη εξωτερίκευση αυτής. </a:t>
            </a:r>
            <a:r>
              <a:rPr lang="el-GR" sz="1800" dirty="0">
                <a:effectLst/>
                <a:latin typeface="Times New Roman" panose="02020603050405020304" pitchFamily="18" charset="0"/>
                <a:ea typeface="Times New Roman,Bold"/>
                <a:cs typeface="Times New Roman" panose="02020603050405020304" pitchFamily="18" charset="0"/>
              </a:rPr>
              <a:t>Στις σιωπηρές, η Διοίκηση με τη σιωπή της θέτει ατομικό κανόνα δικαίου</a:t>
            </a:r>
            <a:r>
              <a:rPr lang="el-GR" sz="1800" i="1" dirty="0">
                <a:effectLst/>
                <a:latin typeface="Times New Roman" panose="02020603050405020304" pitchFamily="18" charset="0"/>
                <a:ea typeface="Times New Roman,Bold"/>
                <a:cs typeface="Times New Roman" panose="02020603050405020304" pitchFamily="18" charset="0"/>
              </a:rPr>
              <a:t>. </a:t>
            </a:r>
            <a:r>
              <a:rPr lang="el-GR" sz="1800" dirty="0">
                <a:effectLst/>
                <a:latin typeface="Times New Roman" panose="02020603050405020304" pitchFamily="18" charset="0"/>
                <a:ea typeface="Times New Roman,Bold"/>
                <a:cs typeface="Times New Roman" panose="02020603050405020304" pitchFamily="18" charset="0"/>
              </a:rPr>
              <a:t>Σύμφωνα με την οικεία νομοθεσία, η παρέλευση διμήνου από την υποβολή παραίτησης υπαλλήλου τεκμαίρεται ότι συνιστά αποδοχή της παραίτησής του από το αρμόδιο διοικητικό όργανο, περίπτωση που συντρέχει εδώ.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573/2019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Τμ</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Ε΄ [παρατ. Ε.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Πρεβεδούρου</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ΘΠΔΔ 4/2019, σελ. 312-320.</a:t>
            </a:r>
            <a:endParaRPr lang="el-GR" sz="1800" b="1" kern="0"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7279819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70625B-5111-D686-A95D-F405D83F9B7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1BEFD71-DCF8-FDB7-DA28-23A2D7BD7010}"/>
              </a:ext>
            </a:extLst>
          </p:cNvPr>
          <p:cNvSpPr>
            <a:spLocks noGrp="1"/>
          </p:cNvSpPr>
          <p:nvPr>
            <p:ph idx="1"/>
          </p:nvPr>
        </p:nvSpPr>
        <p:spPr/>
        <p:txBody>
          <a:bodyPr>
            <a:normAutofit fontScale="62500" lnSpcReduction="20000"/>
          </a:bodyPr>
          <a:lstStyle/>
          <a:p>
            <a:pPr algn="just">
              <a:lnSpc>
                <a:spcPct val="115000"/>
              </a:lnSpc>
              <a:spcAft>
                <a:spcPts val="1000"/>
              </a:spcAft>
            </a:pPr>
            <a:r>
              <a:rPr lang="el-GR" sz="1800" dirty="0">
                <a:effectLst/>
                <a:latin typeface="Times New Roman" panose="02020603050405020304" pitchFamily="18" charset="0"/>
                <a:ea typeface="Times New Roman,Bold"/>
                <a:cs typeface="Times New Roman" panose="02020603050405020304" pitchFamily="18" charset="0"/>
              </a:rPr>
              <a:t>ε) Σύμφωνα με το άρθρο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13 § 1 γ’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«Αν ορισμένα μέλη εκλέγονται ή υποδεικνύονται από τρίτους και τα μέλη αυτά δεν έχουν ακόμη εκλεγεί ή υποδειχθεί από τα αρμόδια όργανα, η συγκρότηση είναι νόμιμη αν έχει εγκαίρως ζητηθεί εγγράφως η εκλογή ή η υπόδειξή τους και τα υπόλοιπα μέλη επαρκούν ώστε να υπάρχει απαρτία»,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διάταξη, η οποία εφαρμόζεται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και στην περίπτωσή μας.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l-GR" sz="1800" dirty="0">
                <a:solidFill>
                  <a:srgbClr val="000000"/>
                </a:solidFill>
                <a:effectLst/>
                <a:latin typeface="Times New Roman" panose="02020603050405020304" pitchFamily="18" charset="0"/>
                <a:ea typeface="Times New Roman,Bold"/>
                <a:cs typeface="Times New Roman" panose="02020603050405020304" pitchFamily="18" charset="0"/>
              </a:rPr>
              <a:t>Περαιτέρω, </a:t>
            </a:r>
            <a:r>
              <a:rPr lang="el-GR" sz="1800" dirty="0">
                <a:effectLst/>
                <a:latin typeface="Times New Roman" panose="02020603050405020304" pitchFamily="18" charset="0"/>
                <a:ea typeface="Times New Roman,Bold"/>
                <a:cs typeface="Times New Roman" panose="02020603050405020304" pitchFamily="18" charset="0"/>
              </a:rPr>
              <a:t>σύμφωνα με τον </a:t>
            </a:r>
            <a:r>
              <a:rPr lang="el-GR" sz="1800" dirty="0" err="1">
                <a:effectLst/>
                <a:latin typeface="Times New Roman" panose="02020603050405020304" pitchFamily="18" charset="0"/>
                <a:ea typeface="Times New Roman,Bold"/>
                <a:cs typeface="Times New Roman" panose="02020603050405020304" pitchFamily="18" charset="0"/>
              </a:rPr>
              <a:t>ΚΔΔιαδ</a:t>
            </a:r>
            <a:r>
              <a:rPr lang="el-GR" sz="1800" dirty="0">
                <a:effectLst/>
                <a:latin typeface="Times New Roman" panose="02020603050405020304" pitchFamily="18" charset="0"/>
                <a:ea typeface="Times New Roman,Bold"/>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Τυχόν παράνομη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πράξη ορισμού αναπληρωματικού θίγει τη συγκρότηση μόνον εάν συμμετέχει σε συνεδρίαση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Times New Roman,Bold"/>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err="1">
                <a:effectLst/>
                <a:latin typeface="Times New Roman" panose="02020603050405020304" pitchFamily="18" charset="0"/>
                <a:ea typeface="Times New Roman,Bold"/>
                <a:cs typeface="Times New Roman" panose="02020603050405020304" pitchFamily="18" charset="0"/>
              </a:rPr>
              <a:t>στ</a:t>
            </a:r>
            <a:r>
              <a:rPr lang="el-GR" sz="1800" dirty="0">
                <a:effectLst/>
                <a:latin typeface="Times New Roman" panose="02020603050405020304" pitchFamily="18" charset="0"/>
                <a:ea typeface="Times New Roman,Bold"/>
                <a:cs typeface="Times New Roman" panose="02020603050405020304" pitchFamily="18" charset="0"/>
              </a:rPr>
              <a:t>) Με κριτήριο τη δέσμευση της Διοίκησης να δράσει, οι διοικητικές πράξεις διακρίνονται σε εκδιδόμενες κατά δέσμια αρμοδιότητα και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εκδιδόμενες κατά διακριτική της ευχέρεια</a:t>
            </a:r>
            <a:r>
              <a:rPr lang="el-GR" sz="1800" dirty="0">
                <a:effectLst/>
                <a:latin typeface="Times New Roman" panose="02020603050405020304" pitchFamily="18" charset="0"/>
                <a:ea typeface="Times New Roman,Bold"/>
                <a:cs typeface="Times New Roman" panose="02020603050405020304" pitchFamily="18" charset="0"/>
              </a:rPr>
              <a:t>. Στην περίπτωση των εκδιδόμενων κατά δέσμια αρμοδιότητα, όταν πληρούνται οι κατά νόμο προϋποθέσεις η Διοίκηση υποχρεούται να εκδώσει την πράξη. Αντίστοιχα, ο πολίτης έχει αξίωση</a:t>
            </a:r>
            <a:r>
              <a:rPr lang="el-GR" sz="1800" i="1" dirty="0">
                <a:effectLst/>
                <a:latin typeface="Times New Roman" panose="02020603050405020304" pitchFamily="18" charset="0"/>
                <a:ea typeface="Times New Roman,Bold"/>
                <a:cs typeface="Times New Roman" panose="02020603050405020304" pitchFamily="18" charset="0"/>
              </a:rPr>
              <a:t> </a:t>
            </a:r>
            <a:r>
              <a:rPr lang="el-GR" sz="1800" dirty="0">
                <a:effectLst/>
                <a:latin typeface="Times New Roman" panose="02020603050405020304" pitchFamily="18" charset="0"/>
                <a:ea typeface="Times New Roman,Bold"/>
                <a:cs typeface="Times New Roman" panose="02020603050405020304" pitchFamily="18" charset="0"/>
              </a:rPr>
              <a:t>για την έκδοσή της (π.χ. οικοδομική άδεια). Αν τυχόν παρέλθει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τρίμηνο από την υποβολή αίτησης, μετά την άπρακτη παρέλευση αυτού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στοιχειοθετείται</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παράλειψη της Διοίκησης να προβεί στην οφειλόμενη νόμιμη ενέργεια, εφόσον έφερε υποχρέωση προς τούτο, σύμφωνα με τον νόμο.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1116/2009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Τμ</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Δ΄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επταμ</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.(παρατ. Α. Κούνδουρος), ΘΠΔΔ 12/2009, σελ. 1407-1410.</a:t>
            </a:r>
            <a:endParaRPr lang="el-GR" sz="1800" b="1" kern="0"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3116774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B52E71-792F-3B25-7BCB-436820A33010}"/>
              </a:ext>
            </a:extLst>
          </p:cNvPr>
          <p:cNvSpPr>
            <a:spLocks noGrp="1"/>
          </p:cNvSpPr>
          <p:nvPr>
            <p:ph type="title"/>
          </p:nvPr>
        </p:nvSpPr>
        <p:spPr/>
        <p:txBody>
          <a:bodyPr/>
          <a:lstStyle/>
          <a:p>
            <a:r>
              <a:rPr lang="el-GR" dirty="0" err="1"/>
              <a:t>ΠΡΑΚΤΙΚο</a:t>
            </a:r>
            <a:r>
              <a:rPr lang="el-GR" dirty="0"/>
              <a:t> ΘΕΜΑ 5</a:t>
            </a:r>
          </a:p>
        </p:txBody>
      </p:sp>
      <p:sp>
        <p:nvSpPr>
          <p:cNvPr id="3" name="Θέση περιεχομένου 2">
            <a:extLst>
              <a:ext uri="{FF2B5EF4-FFF2-40B4-BE49-F238E27FC236}">
                <a16:creationId xmlns:a16="http://schemas.microsoft.com/office/drawing/2014/main" id="{E7C306CF-8908-5A12-75AC-841955C3B388}"/>
              </a:ext>
            </a:extLst>
          </p:cNvPr>
          <p:cNvSpPr>
            <a:spLocks noGrp="1"/>
          </p:cNvSpPr>
          <p:nvPr>
            <p:ph idx="1"/>
          </p:nvPr>
        </p:nvSpPr>
        <p:spPr>
          <a:xfrm>
            <a:off x="746234" y="1902372"/>
            <a:ext cx="10301177" cy="3888829"/>
          </a:xfrm>
        </p:spPr>
        <p:txBody>
          <a:bodyPr>
            <a:normAutofit/>
          </a:bodyPr>
          <a:lstStyle/>
          <a:p>
            <a:pPr algn="just">
              <a:lnSpc>
                <a:spcPct val="115000"/>
              </a:lnSpc>
              <a:spcAft>
                <a:spcPts val="1000"/>
              </a:spcAft>
            </a:pPr>
            <a:r>
              <a:rPr lang="el-GR" sz="1800" b="1" u="sng" dirty="0">
                <a:effectLst/>
                <a:latin typeface="Calibri" panose="020F0502020204030204" pitchFamily="34" charset="0"/>
                <a:ea typeface="Calibri" panose="020F0502020204030204" pitchFamily="34" charset="0"/>
                <a:cs typeface="Times New Roman" panose="02020603050405020304" pitchFamily="18" charset="0"/>
              </a:rPr>
              <a:t>Νομικό πλαίσιο: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Στο άρθρο 64 Ν</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0" dirty="0">
                <a:effectLst/>
                <a:latin typeface="Times New Roman" panose="02020603050405020304" pitchFamily="18" charset="0"/>
                <a:ea typeface="Calibri" panose="020F0502020204030204" pitchFamily="34" charset="0"/>
                <a:cs typeface="Times New Roman" panose="02020603050405020304" pitchFamily="18" charset="0"/>
              </a:rPr>
              <a:t>4610/19</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Συνέργειες</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Πανεπιστημίων</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και Τ.Ε.Ι.,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πρόσβαση</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στην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τριτοβάθμια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εκπαίδευση</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πειραματικα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σχολεία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Γενικα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Αρχεία</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του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Κράτους</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και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λοιπές</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διατάξεις</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 70/07.05.2019),</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προβλέπεται η</a:t>
            </a:r>
            <a:r>
              <a:rPr lang="el-GR"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κατάτμηση του Τμήματος Κοινωνικής Διοίκησης και Πολιτικής Επιστήμης του Δ.Π.Θ. Ειδικά στην § 10 του άρθρου 64, «Οι φοιτητές της εισαγωγικής κατεύθυνσης πολιτικής επιστήμης εντάσσονται στο Τμήμα Πολιτικής Επιστήμης…Αν δεν έχουν επιλέξει κατεύθυνση προχωρημένου εξαμήνου υποβάλλουν έως τις 31 Ιουλίου 2019 δήλωση προτίμησης για ένταξη σε ένα από τα δύο Τμήματα, η οποία δεν ανακαλείται. Η ακριβής προθεσμία καθορίζεται με απόφαση της Συγκλήτου, η οποία δημοσιεύεται τουλάχιστον εξήντα (60) ημέρες πριν την έναρξη της προθεσμίας στην ιστοσελίδα του ιδρύματος και του Τμήματος. Οι φοιτητές διατηρούν την εκπαιδευτική τους κατάσταση σε σχέση με τα υπολειπόμενα εξάμηνα σπουδών…».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936770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26614C-4E53-53C4-E869-DAC78A5E7DC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6632009-E161-7E4A-917E-CC9EBD206A0C}"/>
              </a:ext>
            </a:extLst>
          </p:cNvPr>
          <p:cNvSpPr>
            <a:spLocks noGrp="1"/>
          </p:cNvSpPr>
          <p:nvPr>
            <p:ph idx="1"/>
          </p:nvPr>
        </p:nvSpPr>
        <p:spPr/>
        <p:txBody>
          <a:bodyPr>
            <a:normAutofit fontScale="55000" lnSpcReduction="20000"/>
          </a:bodyPr>
          <a:lstStyle/>
          <a:p>
            <a:pPr algn="just">
              <a:lnSpc>
                <a:spcPct val="115000"/>
              </a:lnSpc>
              <a:spcAft>
                <a:spcPts val="1000"/>
              </a:spcAft>
            </a:pPr>
            <a:r>
              <a:rPr lang="el-GR"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Ιστορικό:</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φοιτητής Φ δεν προλαβαίνει να καταθέσει αίτηση για την εισαγωγή του στα νέα Τμήματα του νόμου που προκύπτουν κατόπιν της κατάτμησης.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Ερωτήσεις: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 Αν ο Φ προβάλλει ότι δεν του κοινοποιήθηκε η απόφαση της Συγκλήτου και δεν κλήθηκε σε ακρόαση, πριν εκδοθεί αυτή, είναι βάσιμος ο ισχυρισμός;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β) Αν η απόφαση της Συγκλήτου που μνημονεύει ο νόμος δεν δημοσιευόταν στο Διαδίκτυο, ποια έννομη συνέπεια θα είχε αυτό; Αν η πράξη αυτή έπρεπε σύμφωνα με το νόμο να δημοσιευθεί σε ΦΕΚ και δεν δημοσιεύθηκε, ποια η έννομη συνέπεια;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 Αν η πράξη εγγραφής του φοιτητή στη σχολή, που εκδόθηκε μετά την υποβολή αίτησης δεν περιείχε χρονολογία, είναι νόμιμη;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 Μπορεί με κάποια διαδικασία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ο φοιτητής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να αποκτήσει πρόσβαση στον φάκελο της υπόθεσης που τον αφορά, αλλά και κάποια εγκύκλιο χρήσιμη για την υπόθεση που τον αφορά;</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3431863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0F0FDC-AF47-C735-B05F-79495FEC560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71BFBA6-DE28-DDE5-FC84-A5B941E0FD9F}"/>
              </a:ext>
            </a:extLst>
          </p:cNvPr>
          <p:cNvSpPr>
            <a:spLocks noGrp="1"/>
          </p:cNvSpPr>
          <p:nvPr>
            <p:ph idx="1"/>
          </p:nvPr>
        </p:nvSpPr>
        <p:spPr/>
        <p:txBody>
          <a:bodyPr>
            <a:normAutofit fontScale="625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 Έστω ότι ο νόμος δεν προέβλεπε το μη ανακλητό της πράξης επιλογής Τμήματος και η Διοίκηση ανακαλούσε μετά από 3 χρόνια την πράξη εγγραφής στο νέο Τμήμα, διότι δεν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εχώρησε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νομίμως, καθώς ο φοιτητής «δεν πληρούσε τα κριτήρια». Είναι νόμιμη η ενέργεια της Διοίκησης αυτή;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Έστω ότι ο νόμος προβλέπει,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μετά την υποβολή αίτησης,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την έγκριση της απόφασης εγγραφής των φοιτητών στο νέο τμήμα. Αν ισχυριστεί η αρμόδια Επιτροπή ότι τα πρακτικά της συνεδρίασής της περί της έγκρισης του αποτελέσματος δεν είχαν απομαγνητοφωνηθεί ακόμα και έτσι δεν είναι δυνατή η πρόσβαση του διοικουμένου σε αυτά, είναι νόμιμος ο ισχυρισμός αυτός;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u="sng" dirty="0">
                <a:effectLst/>
                <a:latin typeface="Times New Roman" panose="02020603050405020304" pitchFamily="18" charset="0"/>
                <a:ea typeface="Calibri" panose="020F0502020204030204" pitchFamily="34" charset="0"/>
                <a:cs typeface="Times New Roman" panose="02020603050405020304" pitchFamily="18" charset="0"/>
              </a:rPr>
              <a:t>Απάντηση: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 </a:t>
            </a:r>
            <a:r>
              <a:rPr lang="el-GR" sz="1800" dirty="0">
                <a:effectLst/>
                <a:latin typeface="Times New Roman" panose="02020603050405020304" pitchFamily="18" charset="0"/>
                <a:ea typeface="Times New Roman,Bold"/>
                <a:cs typeface="Times New Roman" panose="02020603050405020304" pitchFamily="18" charset="0"/>
              </a:rPr>
              <a:t>Επισημαίνεται εξαρχής πως η διοικητική πράξη του πρακτικού θέματος (απόφαση της Συγκλήτου) είναι κανονιστική (περιέχει απρόσωπο κανόνα δικαίου) και δεν χωρεί προηγούμενη ακρόαση στις κανονιστικές διοικητικές πράξεις.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Όπως ειπώθηκε και ως άνω,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το δικαίωμα προηγούμενης ακρόασης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που συνίσταται στη δυνατότητα που έχει, προ της εκδόσεως δυσμενούς ατομικής διοικητικής πράξης, εκδιδόμενης μετά από υποκειμενική συμπεριφορά του και κατά διακριτική ευχέρεια, και κατόπιν κλήσης από το διοικητικό όργανο, να εκφράσει τις απόψεις του.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274054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3D28AB-BC02-435F-7617-1E3EAE50DB9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6E66001-E7D0-14B8-D4AE-65650318476F}"/>
              </a:ext>
            </a:extLst>
          </p:cNvPr>
          <p:cNvSpPr>
            <a:spLocks noGrp="1"/>
          </p:cNvSpPr>
          <p:nvPr>
            <p:ph idx="1"/>
          </p:nvPr>
        </p:nvSpPr>
        <p:spPr/>
        <p:txBody>
          <a:bodyPr>
            <a:normAutofit fontScale="40000" lnSpcReduction="20000"/>
          </a:bodyPr>
          <a:lstStyle/>
          <a:p>
            <a:pPr indent="457200" algn="just">
              <a:lnSpc>
                <a:spcPct val="115000"/>
              </a:lnSpc>
              <a:spcAft>
                <a:spcPts val="10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Επίσης, δεν εφαρμόζεται </a:t>
            </a:r>
            <a:r>
              <a:rPr lang="el-GR" sz="1800" b="1" dirty="0">
                <a:effectLst/>
                <a:latin typeface="Times New Roman" panose="02020603050405020304" pitchFamily="18" charset="0"/>
                <a:ea typeface="Times New Roman,Bold"/>
                <a:cs typeface="Times New Roman" panose="02020603050405020304" pitchFamily="18" charset="0"/>
              </a:rPr>
              <a:t>προηγούμενη ακρόαση του διοικουμένου σε πράξεις επί αίτησης του διοικουμένου</a:t>
            </a:r>
            <a:r>
              <a:rPr lang="el-GR" sz="1800" dirty="0">
                <a:effectLst/>
                <a:latin typeface="Times New Roman" panose="02020603050405020304" pitchFamily="18" charset="0"/>
                <a:ea typeface="Times New Roman,Bold"/>
                <a:cs typeface="Times New Roman" panose="02020603050405020304" pitchFamily="18" charset="0"/>
              </a:rPr>
              <a:t> (</a:t>
            </a:r>
            <a:r>
              <a:rPr lang="el-GR" sz="1800" dirty="0" err="1">
                <a:effectLst/>
                <a:latin typeface="Times New Roman" panose="02020603050405020304" pitchFamily="18" charset="0"/>
                <a:ea typeface="Times New Roman,Bold"/>
                <a:cs typeface="Times New Roman" panose="02020603050405020304" pitchFamily="18" charset="0"/>
              </a:rPr>
              <a:t>νομολογιακή</a:t>
            </a:r>
            <a:r>
              <a:rPr lang="el-GR" sz="1800" dirty="0">
                <a:effectLst/>
                <a:latin typeface="Times New Roman" panose="02020603050405020304" pitchFamily="18" charset="0"/>
                <a:ea typeface="Times New Roman,Bold"/>
                <a:cs typeface="Times New Roman" panose="02020603050405020304" pitchFamily="18" charset="0"/>
              </a:rPr>
              <a:t> εξαίρεση). Με βάση και παλιότερη νομολογία του </a:t>
            </a:r>
            <a:r>
              <a:rPr lang="el-GR" sz="1800" dirty="0" err="1">
                <a:effectLst/>
                <a:latin typeface="Times New Roman" panose="02020603050405020304" pitchFamily="18" charset="0"/>
                <a:ea typeface="Times New Roman,Bold"/>
                <a:cs typeface="Times New Roman" panose="02020603050405020304" pitchFamily="18" charset="0"/>
              </a:rPr>
              <a:t>ΣτΕ</a:t>
            </a:r>
            <a:r>
              <a:rPr lang="el-GR" sz="1800" dirty="0">
                <a:effectLst/>
                <a:latin typeface="Times New Roman" panose="02020603050405020304" pitchFamily="18" charset="0"/>
                <a:ea typeface="Times New Roman,Bold"/>
                <a:cs typeface="Times New Roman" panose="02020603050405020304" pitchFamily="18" charset="0"/>
              </a:rPr>
              <a:t>, η αίτηση του διοικουμένου θεωρείται πως επέχει θέση ακρόασης. Όπως έχει ήδη αναφερθεί σε παραπάνω πρακτικό, η τήρηση προηγούμενης ακρόασης είναι αναγκαία, όταν η Διοίκηση ενεργεί αυτεπαγγέλτως και επέρχεται θετική βλάβη στα έννομα συμφέροντα του διοικουμένου. Μάλιστα, γίνεται δεκτό ότι, αν η αίτηση είναι τυπική και η άρνηση της αίτησης επεμβαίνει σε ατομικό δικαίωμα, πρέπει να υπάρχει κλήση προς ακρόαση του ενδιαφερομένου.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Times New Roman,Bold"/>
                <a:cs typeface="Times New Roman" panose="02020603050405020304" pitchFamily="18" charset="0"/>
              </a:rPr>
              <a:t>Συνεπώς, </a:t>
            </a:r>
            <a:r>
              <a:rPr lang="el-GR" sz="1800" dirty="0" err="1">
                <a:effectLst/>
                <a:latin typeface="Times New Roman" panose="02020603050405020304" pitchFamily="18" charset="0"/>
                <a:ea typeface="Times New Roman,Bold"/>
                <a:cs typeface="Times New Roman" panose="02020603050405020304" pitchFamily="18" charset="0"/>
              </a:rPr>
              <a:t>αβασίμως</a:t>
            </a:r>
            <a:r>
              <a:rPr lang="el-GR" sz="1800" dirty="0">
                <a:effectLst/>
                <a:latin typeface="Times New Roman" panose="02020603050405020304" pitchFamily="18" charset="0"/>
                <a:ea typeface="Times New Roman,Bold"/>
                <a:cs typeface="Times New Roman" panose="02020603050405020304" pitchFamily="18" charset="0"/>
              </a:rPr>
              <a:t> προβάλλεται ο λόγος αυτός, για όλους τους ως άνω ειδικότερους λόγους.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R="152400" algn="just">
              <a:lnSpc>
                <a:spcPct val="115000"/>
              </a:lnSpc>
              <a:spcAft>
                <a:spcPts val="1000"/>
              </a:spcAft>
            </a:pPr>
            <a:r>
              <a:rPr lang="el-GR"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β</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κανονιστική πράξη πρέπει να δημοσιευθεί στο ΦΕΚ</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ή να λάβει ειδικό τρόπο ανάρτησης (π.χ. πίνακα ανακοινώσεων) για να λάβει τη  νόμιμη υπόσταση (κατά νόμο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δημοσιευτέα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πράξη), ειδάλλως είναι ανυπόστατη και δεν υπάρχει στον νομικό κόσμο.  Εν προκειμένω, καθόσον επρόκειτο για κανονιστική πράξη, δεν έχει λάβει νόμιμη υπόσταση και δεν παράγει έννομα αποτελέσματα. Το ελάττωμά της είναι καίριο και την καθιστά ανυπόστατη.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R="152400"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 </a:t>
            </a:r>
            <a:r>
              <a:rPr lang="el-GR" sz="1800" dirty="0">
                <a:effectLst/>
                <a:latin typeface="Times New Roman" panose="02020603050405020304" pitchFamily="18" charset="0"/>
                <a:ea typeface="Times New Roman,BoldItalic"/>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τον </a:t>
            </a:r>
            <a:r>
              <a:rPr lang="el-GR" sz="1800" dirty="0" err="1">
                <a:effectLst/>
                <a:latin typeface="Times New Roman" panose="02020603050405020304" pitchFamily="18" charset="0"/>
                <a:ea typeface="Times New Roman,Bold"/>
                <a:cs typeface="Times New Roman" panose="02020603050405020304" pitchFamily="18" charset="0"/>
              </a:rPr>
              <a:t>ΚΔΔιαδ</a:t>
            </a:r>
            <a:r>
              <a:rPr lang="el-GR" sz="1800" dirty="0">
                <a:effectLst/>
                <a:latin typeface="Times New Roman" panose="02020603050405020304" pitchFamily="18" charset="0"/>
                <a:ea typeface="Times New Roman,Bold"/>
                <a:cs typeface="Times New Roman" panose="02020603050405020304" pitchFamily="18" charset="0"/>
              </a:rPr>
              <a:t> (άρθρο 16 § 1), </a:t>
            </a:r>
            <a:r>
              <a:rPr lang="el-GR" sz="1800" b="1" dirty="0">
                <a:effectLst/>
                <a:latin typeface="Times New Roman" panose="02020603050405020304" pitchFamily="18" charset="0"/>
                <a:ea typeface="Times New Roman,Bold"/>
                <a:cs typeface="Times New Roman" panose="02020603050405020304" pitchFamily="18" charset="0"/>
              </a:rPr>
              <a:t>η ατομική διοικητική πράξη φέρει καταρχήν τον έγγραφο τύπο και πρέπει να περιέχει χρονολογία</a:t>
            </a:r>
            <a:r>
              <a:rPr lang="el-GR" sz="1800" dirty="0">
                <a:effectLst/>
                <a:latin typeface="Times New Roman" panose="02020603050405020304" pitchFamily="18" charset="0"/>
                <a:ea typeface="Times New Roman,Bold"/>
                <a:cs typeface="Times New Roman" panose="02020603050405020304" pitchFamily="18" charset="0"/>
              </a:rPr>
              <a:t>. Η ατομική πράξη </a:t>
            </a:r>
            <a:r>
              <a:rPr lang="el-GR" sz="1800" dirty="0" err="1">
                <a:effectLst/>
                <a:latin typeface="Times New Roman" panose="02020603050405020304" pitchFamily="18" charset="0"/>
                <a:ea typeface="Times New Roman,Bold"/>
                <a:cs typeface="Times New Roman" panose="02020603050405020304" pitchFamily="18" charset="0"/>
              </a:rPr>
              <a:t>τελειούται</a:t>
            </a:r>
            <a:r>
              <a:rPr lang="el-GR" sz="1800" dirty="0">
                <a:effectLst/>
                <a:latin typeface="Times New Roman" panose="02020603050405020304" pitchFamily="18" charset="0"/>
                <a:ea typeface="Times New Roman,Bold"/>
                <a:cs typeface="Times New Roman" panose="02020603050405020304" pitchFamily="18" charset="0"/>
              </a:rPr>
              <a:t> με την υπογραφή και τη χρονολόγησή της.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Κατά τη νομολογία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χρονολογία είναι αναγκαία για την διακρίβωση του κρίσιμου νομικού και πραγματικού καθεστώτος που θα ληφθεί υπόψη. Η έλλειψή της επάγεται ακυρότητα της κατ’ αυτόν τον τρόπο ατελώς δηλωθείσης διοικητικής βουλήσεως.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Ενδεικτικά: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1867/2009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Τμ</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Δ’ [Ανάκληση ιθαγένειας], ΕΜΕΔ 3/2010, σελ. 273-276.</a:t>
            </a:r>
            <a:endParaRPr lang="el-GR"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15000"/>
              </a:lnSpc>
              <a:spcBef>
                <a:spcPts val="2400"/>
              </a:spcBef>
            </a:pP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Ολ</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685/2019,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2156/2018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Τμ</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Δ΄ [παρατ. Ι.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Χαρχαλάκη</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ΘΠΔΔ 1/2019, σελ. 77-83.</a:t>
            </a:r>
            <a:endParaRPr lang="el-GR"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453/2011: Η νομική δε αυτή πλημμέλεια, η οποία προκύπτει από την ίδια την πράξη και συνεπάγεται την ολική ακύρωσή της, λαμβάνεται υπόψιν και αυτεπαγγέλτως από τα διοικητικά δικαστήρια».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512586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2B7650-7EE8-21D2-91B3-E43D40EF8E4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34D937F-E8E0-166A-7C80-6C2721F30E7D}"/>
              </a:ext>
            </a:extLst>
          </p:cNvPr>
          <p:cNvSpPr>
            <a:spLocks noGrp="1"/>
          </p:cNvSpPr>
          <p:nvPr>
            <p:ph idx="1"/>
          </p:nvPr>
        </p:nvSpPr>
        <p:spPr/>
        <p:txBody>
          <a:bodyPr>
            <a:normAutofit fontScale="325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Όμως, πιο πρόσφατη νομολογία για τα τυπικά στοιχεία της πράξης δέχτηκε ότι «δεν επάγεται ακυρότητα αυτής σε περίπτωση, κατά την οποία από το όλο περιεχόμενο της πράξης ή/και τα στοιχεία του φακέλου της υπόθεσης συνάγεται ότι αυτή εκδόθηκε μεταξύ δύο συγκεκριμένων ημερομηνιών, ο δε καθορισμός της ακριβούς χρονολογίας έκδοσής της δεν ασκεί επιρροή στην ανεύρεση του κρίσιμου για την επίλυση της διαφοράς νομικού και πραγματικού καθεστώτος, το οποίο δεν μεταβλήθηκε ανάμεσα στις δύο αυτές ημερομηνίες».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Συνεπώς, ναι μεν αν η πράξη εγγραφής του φοιτητή στη σχολή, που εκδόθηκε μετά την υποβολή αίτησης δεν περιείχε χρονολογία, κανονικά ήταν ακυρώσιμη (κατά την τριπλή διάκριση), ωστόσο, η επίκληση της νεότερης νομολογίας θα μπορούσε υπό προϋποθέσεις να περισωθεί το κύρος της.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 Το Σύνταγμα, στα άρθρα 5Α και 10 § 3, θεσπίζει το ατομικό δικαίωμα γνώσης των δημοσίων εγγράφων, το οποίο εξειδικεύεται με το άρθρο 5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σκοπεί στην εξασφάλιση διαφάνειας της διοικητικής δράσης και της προστασία του διοικουμένου από την αυθαιρεσία της Διοίκησης.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Τα δημόσια έγγραφα διακρίνονται στα διοικητικά και τα ιδιωτικά. Σύμφωνα με το άρθρο 5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«ως διοικητικά έγγραφα νοούνται όσα συντάσσονται από τις δημόσιες υπηρεσίες,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όπως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εκθέσεις, μελέτες, πρακτικά, στατιστικά στοιχεία, εγκύκλιες οδηγίες, απαντήσεις της Διοίκησης, γνωμοδοτήσεις και αποφάσεις» (πρόκειται για ενδεικτική απαρίθμηση). Ο νόμος δεν περιέχει ορισμό των ιδιωτικών εγγράφων, συνεπώς συνάγεται εξ αντιδιαστολής ότι ιδιωτικό είναι κάθε έγγραφο που δεν εμπίπτει στην έννοια του διοικητικού εγγράφου.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Για την πρόσβαση στα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διοικητικά έγγραφα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απαιτείται συνδρομή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ευλόγου</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ενδιαφέροντος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τον διοικούμενο. Σύμφωνα με το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ως «εύλογο ενδιαφέρον δεν νοείται το ενδιαφέρον κάθε πολίτου για την εύρυθμη άσκηση των γενικών καθηκόντων της υπηρεσίας και την τήρηση των νόμων, αλλά εκείνο το οποίο προκύπτει, κατά τρόπο αντικειμενικό, από την ύπαρξη μιας συγκεκριμένης, προσωπικής εννόμου σχέσεως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συνδεομένης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το περιεχόμενο των διοικητικών στοιχείων στα οποία ζητείται η πρόσβαση».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2282/2014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Τμ</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Β΄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επταμ</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περίλ</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[παρατ. Β. </a:t>
            </a:r>
            <a:r>
              <a:rPr lang="el-GR" sz="1800" b="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Αθανασάκη</a:t>
            </a:r>
            <a:r>
              <a:rPr lang="el-GR" sz="1800" b="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ΘΠΔΔ 3/2015, σελ. 277-280.</a:t>
            </a:r>
            <a:endParaRPr lang="el-GR" sz="1800" b="1" kern="0" dirty="0">
              <a:solidFill>
                <a:srgbClr val="2F5496"/>
              </a:solidFill>
              <a:effectLst/>
              <a:highlight>
                <a:srgbClr val="FFFFFF"/>
              </a:highligh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Δαγτόγλου</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Π.Δ.,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Ατομικά Δικαιώματα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2005,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εκδ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Σάκκουλα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σελ. 1484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επ</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1214/2000,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3130/2000,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205/2000,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841/1997,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1397/1993, και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Λαζαράτος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 </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Εύλογο ενδιαφέρον προς χορήγηση διοικητικών εγγράφων στη νομολογία του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Δίκη 29 (1998), σελ. 1229-1236.</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01067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E530A0-571B-656C-8122-D976EBDFA5AE}"/>
              </a:ext>
            </a:extLst>
          </p:cNvPr>
          <p:cNvSpPr>
            <a:spLocks noGrp="1"/>
          </p:cNvSpPr>
          <p:nvPr>
            <p:ph type="title"/>
          </p:nvPr>
        </p:nvSpPr>
        <p:spPr/>
        <p:txBody>
          <a:bodyPr/>
          <a:lstStyle/>
          <a:p>
            <a:r>
              <a:rPr lang="el-GR" dirty="0" err="1"/>
              <a:t>Προσβαση</a:t>
            </a:r>
            <a:r>
              <a:rPr lang="el-GR" dirty="0"/>
              <a:t> στα </a:t>
            </a:r>
            <a:r>
              <a:rPr lang="el-GR" dirty="0" err="1"/>
              <a:t>εγγραφα</a:t>
            </a:r>
            <a:endParaRPr lang="el-GR" dirty="0"/>
          </a:p>
        </p:txBody>
      </p:sp>
      <p:sp>
        <p:nvSpPr>
          <p:cNvPr id="3" name="Θέση περιεχομένου 2">
            <a:extLst>
              <a:ext uri="{FF2B5EF4-FFF2-40B4-BE49-F238E27FC236}">
                <a16:creationId xmlns:a16="http://schemas.microsoft.com/office/drawing/2014/main" id="{CBFDB813-3E0A-F0CB-EE6E-C416F8C94803}"/>
              </a:ext>
            </a:extLst>
          </p:cNvPr>
          <p:cNvSpPr>
            <a:spLocks noGrp="1"/>
          </p:cNvSpPr>
          <p:nvPr>
            <p:ph idx="1"/>
          </p:nvPr>
        </p:nvSpPr>
        <p:spPr/>
        <p:txBody>
          <a:bodyPr>
            <a:normAutofit fontScale="55000" lnSpcReduction="20000"/>
          </a:bodyPr>
          <a:lstStyle/>
          <a:p>
            <a:r>
              <a:rPr lang="el-GR" dirty="0"/>
              <a:t>Στη θεωρία και τον νόμο γίνεται διάκριση ανάμεσα στην πρόσβαση στα διοικητικά και στα ιδιωτικά έγγραφα από τους ενδιαφερόμενους.</a:t>
            </a:r>
          </a:p>
          <a:p>
            <a:r>
              <a:rPr lang="el-GR" dirty="0"/>
              <a:t>Για την πρόσβαση στα </a:t>
            </a:r>
            <a:r>
              <a:rPr lang="el-GR" b="1" dirty="0"/>
              <a:t>διοικητικά έγγραφα</a:t>
            </a:r>
            <a:r>
              <a:rPr lang="el-GR" dirty="0"/>
              <a:t>, απαιτείται συνδρομή </a:t>
            </a:r>
            <a:r>
              <a:rPr lang="el-GR" dirty="0" err="1"/>
              <a:t>ευλόγου</a:t>
            </a:r>
            <a:r>
              <a:rPr lang="el-GR" dirty="0"/>
              <a:t> ενδιαφέροντος από τον διοικούμενο. Σύμφωνα με το </a:t>
            </a:r>
            <a:r>
              <a:rPr lang="el-GR" dirty="0" err="1"/>
              <a:t>ΣτΕ</a:t>
            </a:r>
            <a:r>
              <a:rPr lang="el-GR" dirty="0"/>
              <a:t>, εύλογο ενδιαφέρον δεν νοείται το ενδιαφέρον κάθε πολίτη για την εύρυθμη άσκηση των γενικών καθηκόντων της υπηρεσίας και την τήρηση των νόμων, αλλά εκείνο το οποίο προκύπτει, κατά τρόπο αντικειμενικό, από την ύπαρξη μιας συγκεκριμένης, προσωπικής εννόμου σχέσεως που συνδέεται με το περιεχόμενο των διοικητικών στοιχείων στα οποία ζητείται η πρόσβαση (άρθρο 5 </a:t>
            </a:r>
            <a:r>
              <a:rPr lang="el-GR" dirty="0" err="1"/>
              <a:t>ΚΔΔιαδ</a:t>
            </a:r>
            <a:r>
              <a:rPr lang="el-GR" dirty="0"/>
              <a:t>).</a:t>
            </a:r>
          </a:p>
          <a:p>
            <a:r>
              <a:rPr lang="el-GR" dirty="0"/>
              <a:t>Για την πρόσβαση στα </a:t>
            </a:r>
            <a:r>
              <a:rPr lang="el-GR" b="1" dirty="0"/>
              <a:t>ιδιωτικά έγγραφα </a:t>
            </a:r>
            <a:r>
              <a:rPr lang="el-GR" dirty="0"/>
              <a:t>δεν αρκεί το εύλογο ενδιαφέρον, αλλά απαιτείται ειδικό έννομο συμφέρον του αιτούντος, τα έγγραφα πρέπει και είναι σχετικά με υπόθεσή του η οποία εκκρεμεί ενώπιον της Διοίκησης ή έχει διεκπεραιωθεί από αυτή.</a:t>
            </a:r>
          </a:p>
          <a:p>
            <a:r>
              <a:rPr lang="el-GR" dirty="0"/>
              <a:t>Τίθενται, ωστόσο, </a:t>
            </a:r>
            <a:r>
              <a:rPr lang="el-GR" b="1" dirty="0"/>
              <a:t>κάποιοι περιορισμοί του δικαιώματος </a:t>
            </a:r>
            <a:r>
              <a:rPr lang="el-GR" b="1"/>
              <a:t>πρόσβασης στα έγγραφα </a:t>
            </a:r>
            <a:r>
              <a:rPr lang="el-GR" b="1" dirty="0"/>
              <a:t>που διακρίνονται σε απόλυτους και σχετικούς</a:t>
            </a:r>
            <a:r>
              <a:rPr lang="el-GR" dirty="0"/>
              <a:t>. Οι απόλυτοι αφορούν την προστασία της ιδιωτικής και οικογενειακής ζωής τρίτων προσώπων και του απορρήτου. Έτσι, σε αυτές τις περιπτώσεις, η Διοίκηση οφείλει να αρνηθεί την πρόσβαση και μάλιστα κατά δέσμια αρμοδιότητα, όπως γίνεται δεκτό και </a:t>
            </a:r>
            <a:r>
              <a:rPr lang="el-GR" dirty="0" err="1"/>
              <a:t>νομολογιακά</a:t>
            </a:r>
            <a:r>
              <a:rPr lang="el-GR" dirty="0"/>
              <a:t>. </a:t>
            </a:r>
          </a:p>
          <a:p>
            <a:r>
              <a:rPr lang="el-GR" dirty="0" err="1"/>
              <a:t>ΣτΕ</a:t>
            </a:r>
            <a:r>
              <a:rPr lang="el-GR" dirty="0"/>
              <a:t> ΕΑ 76/2021, 1866/2020, 94/2013 κλπ. </a:t>
            </a:r>
          </a:p>
          <a:p>
            <a:endParaRPr lang="el-GR" dirty="0"/>
          </a:p>
        </p:txBody>
      </p:sp>
    </p:spTree>
    <p:extLst>
      <p:ext uri="{BB962C8B-B14F-4D97-AF65-F5344CB8AC3E}">
        <p14:creationId xmlns:p14="http://schemas.microsoft.com/office/powerpoint/2010/main" val="3753206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B27C10-7B16-1D60-BD4D-E2309D8B515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FE1CC12-F00E-6252-68A2-92E1C5E30DDC}"/>
              </a:ext>
            </a:extLst>
          </p:cNvPr>
          <p:cNvSpPr>
            <a:spLocks noGrp="1"/>
          </p:cNvSpPr>
          <p:nvPr>
            <p:ph idx="1"/>
          </p:nvPr>
        </p:nvSpPr>
        <p:spPr/>
        <p:txBody>
          <a:bodyPr>
            <a:normAutofit fontScale="62500" lnSpcReduction="2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Για την πρόσβαση στα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ιδιωτικά έγγραφα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δεν αρκεί το εύλογο ενδιαφέρον αλλά απαιτείται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ειδικό έννομο συμφέρον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αιτούντος, τα έγγραφα δε πρέπει και είναι σχετικά με υπόθεσή του η οποία εκκρεμεί ενώπιον της Διοίκησης ή έχει διεκπεραιωθεί από αυτή. Ο όρος «ειδικό έννομο συμφέρον» συνιστά έτερον τι του εύλογου ενδιαφέροντος και είναι σαφώς ειδικότερος, αφού συνδέεται άμεσα με το αιτούν πρόσωπο. Έννομο είναι το συμφέρον – επιπρόσθετα – που δεν αντίκειται στο δίκαιο, προστατεύεται από αυτό και αξίζει της έννομης αυτής προστασίας.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Στο παρόν θέμα, δεν υπάρχει περιορισμός εδώ σύμφωνα με τον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για λόγους π.χ. απορρήτου. Συνεπώς, με αίτησή του</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ο φοιτητής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θα μπορούσε να λάβει γνώση των εγγράφων που χρειαζόταν.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 Σύμφωνα με τη νομολογία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παράνομη είναι κάθε πράξη της Διοίκησης η οποία φέρει νομικά ελαττώματα (κατά περιεχόμενο ή διαδικασία) και πάσχει ακυρότητα κατά τρόπο ώστε εάν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προσβαλλόταν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αίτηση ακύρωσης, θα </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ακυρωνόταν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(ισχύει ασφαλώς το τεκμήριο νομιμότητας της διοικητικής πράξης).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Ανάκληση παράνομης, ευμενούς πράξης  χωρεί μόνο για λόγους νομιμότητας και όχι σκοπιμότητας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Επιπρόσθετα, </a:t>
            </a:r>
            <a:r>
              <a:rPr lang="el-GR" sz="1800" dirty="0">
                <a:effectLst/>
                <a:latin typeface="Times New Roman" panose="02020603050405020304" pitchFamily="18" charset="0"/>
                <a:ea typeface="Times New Roman,Bold"/>
                <a:cs typeface="Times New Roman" panose="02020603050405020304" pitchFamily="18" charset="0"/>
              </a:rPr>
              <a:t>σύμφωνα με την γενική αρχή της νομιμότητας στο διοικητικό δίκαιο, επιτρέπεται ελευθέρως η ανάκληση όλων των παρανόμων/πλημμελών ατομικών διοικητικών πράξεων, ανεξαρτήτως εάν εξ αυτών απέρρευσαν δικαιώματα υπέρ του διοικουμένου, αλλά πρέπει αυτή η ανάκληση να γίνεται  εντός </a:t>
            </a:r>
            <a:r>
              <a:rPr lang="el-GR" sz="1800" dirty="0" err="1">
                <a:effectLst/>
                <a:latin typeface="Times New Roman" panose="02020603050405020304" pitchFamily="18" charset="0"/>
                <a:ea typeface="Times New Roman,Bold"/>
                <a:cs typeface="Times New Roman" panose="02020603050405020304" pitchFamily="18" charset="0"/>
              </a:rPr>
              <a:t>ευλόγου</a:t>
            </a:r>
            <a:r>
              <a:rPr lang="el-GR" sz="1800" dirty="0">
                <a:effectLst/>
                <a:latin typeface="Times New Roman" panose="02020603050405020304" pitchFamily="18" charset="0"/>
                <a:ea typeface="Times New Roman,Bold"/>
                <a:cs typeface="Times New Roman" panose="02020603050405020304" pitchFamily="18" charset="0"/>
              </a:rPr>
              <a:t> χρόνου από την έκδοσή τους.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Ο εύλογος χρόνος κρίνεται εκ των περιστάσεων, δεν δύναται, όμως, σύμφωνα με το </a:t>
            </a:r>
            <a:r>
              <a:rPr lang="el-GR" sz="1800" b="1" dirty="0">
                <a:effectLst/>
                <a:latin typeface="Times New Roman" panose="02020603050405020304" pitchFamily="18" charset="0"/>
                <a:ea typeface="Times New Roman,Bold"/>
                <a:cs typeface="Times New Roman" panose="02020603050405020304" pitchFamily="18" charset="0"/>
              </a:rPr>
              <a:t>άρθρο μόνο του Α.Ν. 261/1968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να είναι </a:t>
            </a:r>
            <a:r>
              <a:rPr lang="el-GR" sz="1800" b="1" dirty="0">
                <a:effectLst/>
                <a:latin typeface="Times New Roman" panose="02020603050405020304" pitchFamily="18" charset="0"/>
                <a:ea typeface="Times New Roman,Bold"/>
                <a:cs typeface="Times New Roman" panose="02020603050405020304" pitchFamily="18" charset="0"/>
              </a:rPr>
              <a:t>βραχύτερος</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της </a:t>
            </a:r>
            <a:r>
              <a:rPr lang="el-GR" sz="1800" b="1" dirty="0">
                <a:effectLst/>
                <a:latin typeface="Times New Roman" panose="02020603050405020304" pitchFamily="18" charset="0"/>
                <a:ea typeface="Times New Roman,Bold"/>
                <a:cs typeface="Times New Roman" panose="02020603050405020304" pitchFamily="18" charset="0"/>
              </a:rPr>
              <a:t>πενταετίας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από την έκδοση της πράξεως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εκτός και αν υπάρχει αντίθετη ειδική διάταξη. Νομίμως, συνεπώς, η Διοίκηση ανακάλεσε εν προκειμένω στην τριετία.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7035160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CA0304-639F-BA18-1294-A836193E57A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807F337-73C4-C90A-53E0-120022A6650B}"/>
              </a:ext>
            </a:extLst>
          </p:cNvPr>
          <p:cNvSpPr>
            <a:spLocks noGrp="1"/>
          </p:cNvSpPr>
          <p:nvPr>
            <p:ph idx="1"/>
          </p:nvPr>
        </p:nvSpPr>
        <p:spPr/>
        <p:txBody>
          <a:bodyPr>
            <a:normAutofit fontScale="85000" lnSpcReduction="10000"/>
          </a:bodyPr>
          <a:lstStyle/>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Έχει κριθεί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πολλάκις</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ότι, εφόσον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η Διοίκηση προβεί στην ανάκληση πράξεως, που εκδόθηκε κατ’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εφαρμογήν</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ανίσχυρης διατάξεως, η ενέργεια αυτή είναι σύμφωνη προς τις αρχές του κράτους δικαίου, της νομιμότητας της δράσεως της Διοικήσεως και της χρηστής διοικήσεως,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οποίες δεν ανέχονται τη διατήρηση σε ισχύ νομικών ή πραγματικών κατασκευών που δημιουργήθηκαν κατά κατάφωρη παραβίαση του δικαίου. Τυχόν δε παράλειψη της Διοικήσεως να ανακαλέσει, υπό τις ανωτέρω προϋποθέσεις, την παράνομη πράξη της,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τεκμαιρόμενη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την άπρακτη πάροδο τριμήνου από την υποβολή της αίτησης του ενδιαφερομένου, συνιστά παράλειψη οφειλόμενης νόμιμης ενέργειας,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προσβλητή</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αίτηση ακύρωσης κατά το άρθρο 45 § 4 του ΠΔ 18/1989.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Εν προκειμένω, ο νόμος δεν προέβλεπε (υποθετικώς) το μη ανακλητό. Επρόκειτο, ωστόσο, για παράνομη διοικητική πράξη, οπότε ανακαλείται ελευθέρως, κατά τα ως άνω, εντός μάλιστα της 3ετίας, διάστημα συντομότερο της 5ετίας. Η πράξη αυτή ήταν ευμενής.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2400"/>
              </a:spcBef>
            </a:pP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ΣτΕ</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0" kern="0" dirty="0" err="1">
                <a:effectLst/>
                <a:latin typeface="Times New Roman" panose="02020603050405020304" pitchFamily="18" charset="0"/>
                <a:ea typeface="Times New Roman" panose="02020603050405020304" pitchFamily="18" charset="0"/>
                <a:cs typeface="Times New Roman" panose="02020603050405020304" pitchFamily="18" charset="0"/>
              </a:rPr>
              <a:t>Ολ</a:t>
            </a:r>
            <a:r>
              <a:rPr lang="el-GR" sz="1800" b="0" kern="0" dirty="0">
                <a:effectLst/>
                <a:latin typeface="Times New Roman" panose="02020603050405020304" pitchFamily="18" charset="0"/>
                <a:ea typeface="Times New Roman" panose="02020603050405020304" pitchFamily="18" charset="0"/>
                <a:cs typeface="Times New Roman" panose="02020603050405020304" pitchFamily="18" charset="0"/>
              </a:rPr>
              <a:t> 2177/2004. </a:t>
            </a:r>
            <a:endParaRPr lang="el-GR"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5958966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F8BC6C5-5516-10F6-4458-05854437EE7F}"/>
              </a:ext>
            </a:extLst>
          </p:cNvPr>
          <p:cNvSpPr>
            <a:spLocks noGrp="1"/>
          </p:cNvSpPr>
          <p:nvPr>
            <p:ph idx="1"/>
          </p:nvPr>
        </p:nvSpPr>
        <p:spPr>
          <a:xfrm>
            <a:off x="872360" y="840828"/>
            <a:ext cx="10175052" cy="4950373"/>
          </a:xfrm>
        </p:spPr>
        <p:txBody>
          <a:bodyPr>
            <a:normAutofit fontScale="62500" lnSpcReduction="20000"/>
          </a:bodyPr>
          <a:lstStyle/>
          <a:p>
            <a:pPr algn="just">
              <a:lnSpc>
                <a:spcPct val="115000"/>
              </a:lnSpc>
            </a:pPr>
            <a:r>
              <a:rPr lang="el-GR" sz="1800" dirty="0" err="1">
                <a:effectLst/>
                <a:latin typeface="Times New Roman" panose="02020603050405020304" pitchFamily="18" charset="0"/>
                <a:ea typeface="Calibri" panose="020F0502020204030204" pitchFamily="34" charset="0"/>
              </a:rPr>
              <a:t>στ</a:t>
            </a:r>
            <a:r>
              <a:rPr lang="el-GR" sz="1800" dirty="0">
                <a:effectLst/>
                <a:latin typeface="Times New Roman" panose="02020603050405020304" pitchFamily="18" charset="0"/>
                <a:ea typeface="Calibri" panose="020F0502020204030204" pitchFamily="34" charset="0"/>
              </a:rPr>
              <a:t>) Η Επιτροπή αυτή ισχυρίζεται πως τα πρακτικά έχουν τηρηθεί σε μαγνητοφωνημένη μορφή και, ως εκ τούτου, δεν υπάρχει έγγραφο στο οποίο ο Α να έχει δικαίωμα πρόσβασης. Τα πρακτικά δεν συνιστούν διοικητική πράξη εκτελεστή αλλά απλώς «πράξη της διοίκησης». Ωστόσο, και οι πράξεις της διοίκησης δεν είναι αναγκαίο να είναι έγγραφες, αλλά μπορεί να είναι και προφορικές/ διά συμβόλων.</a:t>
            </a:r>
          </a:p>
          <a:p>
            <a:pPr algn="just">
              <a:lnSpc>
                <a:spcPct val="115000"/>
              </a:lnSpc>
            </a:pPr>
            <a:r>
              <a:rPr lang="el-GR" sz="1800" dirty="0">
                <a:effectLst/>
                <a:latin typeface="Times New Roman" panose="02020603050405020304" pitchFamily="18" charset="0"/>
                <a:ea typeface="Calibri" panose="020F0502020204030204" pitchFamily="34" charset="0"/>
              </a:rPr>
              <a:t> </a:t>
            </a:r>
          </a:p>
          <a:p>
            <a:pPr algn="just">
              <a:lnSpc>
                <a:spcPct val="115000"/>
              </a:lnSpc>
            </a:pPr>
            <a:r>
              <a:rPr lang="el-GR" sz="1800" dirty="0">
                <a:effectLst/>
                <a:latin typeface="Times New Roman" panose="02020603050405020304" pitchFamily="18" charset="0"/>
                <a:ea typeface="Times New Roman,Bold"/>
              </a:rPr>
              <a:t>Για την ακρίβεια και πληρότητα του λόγου, με κριτήριο τον τρόπο που απαντά η Διοίκηση, οι πράξεις διακρίνονται σε </a:t>
            </a:r>
            <a:r>
              <a:rPr lang="el-GR" sz="1800" dirty="0">
                <a:effectLst/>
                <a:latin typeface="Times New Roman" panose="02020603050405020304" pitchFamily="18" charset="0"/>
                <a:ea typeface="Calibri" panose="020F0502020204030204" pitchFamily="34" charset="0"/>
              </a:rPr>
              <a:t>ρητές (έγγραφες/προφορικές/διά συμβόλων) και σιωπηρές.</a:t>
            </a:r>
            <a:r>
              <a:rPr lang="el-GR" sz="1800" dirty="0">
                <a:effectLst/>
                <a:latin typeface="Times New Roman" panose="02020603050405020304" pitchFamily="18" charset="0"/>
                <a:ea typeface="Times New Roman,Bold"/>
              </a:rPr>
              <a:t> </a:t>
            </a:r>
            <a:r>
              <a:rPr lang="el-GR" sz="1800" dirty="0">
                <a:effectLst/>
                <a:latin typeface="Times New Roman" panose="02020603050405020304" pitchFamily="18" charset="0"/>
                <a:ea typeface="Calibri" panose="020F0502020204030204" pitchFamily="34" charset="0"/>
              </a:rPr>
              <a:t>Ρητή είναι η πράξη με την οποία εξωτερικεύεται η δήλωση βούλησης του διοικητικού οργάνου ενώ σιωπηρή διοικητική πράξη αποτελεί η μη εξωτερίκευση αυτής. </a:t>
            </a:r>
            <a:r>
              <a:rPr lang="el-GR" sz="1800" dirty="0">
                <a:effectLst/>
                <a:latin typeface="Times New Roman" panose="02020603050405020304" pitchFamily="18" charset="0"/>
                <a:ea typeface="Times New Roman,Bold"/>
              </a:rPr>
              <a:t>Στις σιωπηρές, η Διοίκηση με τη σιωπή της θέτει ατομικό κανόνα δικαίου</a:t>
            </a:r>
            <a:r>
              <a:rPr lang="el-GR" sz="1800" i="1" dirty="0">
                <a:effectLst/>
                <a:latin typeface="Times New Roman" panose="02020603050405020304" pitchFamily="18" charset="0"/>
                <a:ea typeface="Times New Roman,Bold"/>
              </a:rPr>
              <a:t>. </a:t>
            </a:r>
            <a:endParaRPr lang="el-GR" sz="1800" dirty="0">
              <a:effectLst/>
              <a:latin typeface="Times New Roman" panose="02020603050405020304" pitchFamily="18" charset="0"/>
              <a:ea typeface="Calibri" panose="020F0502020204030204" pitchFamily="34" charset="0"/>
            </a:endParaRPr>
          </a:p>
          <a:p>
            <a:pPr algn="just">
              <a:lnSpc>
                <a:spcPct val="115000"/>
              </a:lnSpc>
            </a:pPr>
            <a:r>
              <a:rPr lang="el-GR" sz="1800" dirty="0">
                <a:effectLst/>
                <a:latin typeface="Times New Roman" panose="02020603050405020304" pitchFamily="18" charset="0"/>
                <a:ea typeface="Calibri" panose="020F0502020204030204" pitchFamily="34" charset="0"/>
              </a:rPr>
              <a:t> </a:t>
            </a:r>
          </a:p>
          <a:p>
            <a:pPr algn="just">
              <a:lnSpc>
                <a:spcPct val="115000"/>
              </a:lnSpc>
            </a:pPr>
            <a:r>
              <a:rPr lang="el-GR" sz="1800" dirty="0">
                <a:effectLst/>
                <a:latin typeface="Times New Roman" panose="02020603050405020304" pitchFamily="18" charset="0"/>
                <a:ea typeface="Calibri" panose="020F0502020204030204" pitchFamily="34" charset="0"/>
              </a:rPr>
              <a:t>Εδώ πρόκειται για μια ρητή πράξη που είναι μάλιστα «έγγραφη» υπό την έννοια ότι έχει ενσωματωθεί σε υλικό φορέα που είναι μάλιστα προσπελάσιμος, </a:t>
            </a:r>
            <a:r>
              <a:rPr lang="el-GR" sz="1800" b="1" dirty="0">
                <a:effectLst/>
                <a:latin typeface="Times New Roman" panose="02020603050405020304" pitchFamily="18" charset="0"/>
                <a:ea typeface="Calibri" panose="020F0502020204030204" pitchFamily="34" charset="0"/>
              </a:rPr>
              <a:t>εφόσον βεβαίως απομαγνητοφωνηθούν τα πρακτικά ή είναι πρόχειρα αυτά. Πάντως πρέπει να είναι </a:t>
            </a:r>
            <a:r>
              <a:rPr lang="el-GR" sz="1800" b="1" dirty="0" err="1">
                <a:effectLst/>
                <a:latin typeface="Times New Roman" panose="02020603050405020304" pitchFamily="18" charset="0"/>
                <a:ea typeface="Calibri" panose="020F0502020204030204" pitchFamily="34" charset="0"/>
              </a:rPr>
              <a:t>προσβάσιμα</a:t>
            </a:r>
            <a:r>
              <a:rPr lang="el-GR" sz="1800" b="1" dirty="0">
                <a:effectLst/>
                <a:latin typeface="Times New Roman" panose="02020603050405020304" pitchFamily="18" charset="0"/>
                <a:ea typeface="Calibri" panose="020F0502020204030204" pitchFamily="34" charset="0"/>
              </a:rPr>
              <a:t>, κατ’ επιταγή και της αρχής της διαφάνειας της διοικητικής δράσεως και προς υλοποίηση του δικαιώματος πρόσβασης στα έγγραφα.</a:t>
            </a:r>
            <a:endParaRPr lang="el-GR" sz="1800" dirty="0">
              <a:effectLst/>
              <a:latin typeface="Times New Roman" panose="02020603050405020304" pitchFamily="18" charset="0"/>
              <a:ea typeface="Calibri" panose="020F0502020204030204" pitchFamily="34" charset="0"/>
            </a:endParaRPr>
          </a:p>
          <a:p>
            <a:pPr algn="just">
              <a:lnSpc>
                <a:spcPct val="115000"/>
              </a:lnSpc>
            </a:pPr>
            <a:r>
              <a:rPr lang="el-GR" sz="1800" b="1" dirty="0">
                <a:effectLst/>
                <a:latin typeface="Times New Roman" panose="02020603050405020304" pitchFamily="18" charset="0"/>
                <a:ea typeface="Calibri" panose="020F0502020204030204" pitchFamily="34" charset="0"/>
              </a:rPr>
              <a:t> </a:t>
            </a:r>
            <a:endParaRPr lang="el-GR" sz="1800" dirty="0">
              <a:effectLst/>
              <a:latin typeface="Times New Roman" panose="02020603050405020304" pitchFamily="18" charset="0"/>
              <a:ea typeface="Calibri" panose="020F0502020204030204" pitchFamily="34" charset="0"/>
            </a:endParaRPr>
          </a:p>
          <a:p>
            <a:pPr algn="just">
              <a:lnSpc>
                <a:spcPct val="115000"/>
              </a:lnSpc>
              <a:spcAft>
                <a:spcPts val="10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ισχυρισμός ευσταθεί, διότι ναι μεν ο νόμος δεν διακρίνει αναφορικά με τη μορφή του εγγράφου, αλλά θα πρέπει να απομαγνητοφωνηθούν αυτά.  Τα δημόσια έγγραφα διακρίνονται στα διοικητικά και τα ιδιωτικά. Σύμφωνα με το άρθρο 5 του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«ως διοικητικά έγγραφα νοούνται όσα συντάσσονται από τις δημόσιες υπηρεσίες, όπως εκθέσεις, μελέτες, πρακτικά, στατιστικά στοιχεία, εγκύκλιες οδηγίες, απαντήσεις της Διοίκησης, γνωμοδοτήσεις και αποφάσεις» (πρόκειται για ενδεικτική απαρίθμηση). Είναι γεγονός επίσης, ότι ότι κατ’ άρθρο 15 § 4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ΚΔΔιαδ</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συντάσσεται πρακτικό για τη συνεδρίαση συλλογικού οργάνου, από τον γραμματέα και επικυρώνεται από τον πρόεδρο (§ 7). Εξάλλου, παραβάλλουμε αντίστοιχη </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διαδικασία, σύμφωνα με τον νόμο 3852/2010  («Καλλικράτης») και το νόμο 4555/2018 («Κλεισθένης Ι») και τον Κώδικα Διοικητικής Διαδικασίας τα διοικητικά όργανα καταγράφουν όσα αναφέρονται στις συνεδριάσεις των οργάνων σε πρόχειρα ή </a:t>
            </a:r>
            <a:r>
              <a:rPr lang="el-GR" sz="1800" b="1" dirty="0" err="1">
                <a:effectLst/>
                <a:latin typeface="Times New Roman" panose="02020603050405020304" pitchFamily="18" charset="0"/>
                <a:ea typeface="Calibri" panose="020F0502020204030204" pitchFamily="34" charset="0"/>
                <a:cs typeface="Times New Roman" panose="02020603050405020304" pitchFamily="18" charset="0"/>
              </a:rPr>
              <a:t>απομαγνητοφωνημένα</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πρακτικά.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ΣτΕ</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3873/2014 κλπ.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218569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0BF43C-506D-BB43-D261-D3EC2F761AB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CFBA899-2F3F-ACD8-4F8A-D7C1A0F628BB}"/>
              </a:ext>
            </a:extLst>
          </p:cNvPr>
          <p:cNvSpPr>
            <a:spLocks noGrp="1"/>
          </p:cNvSpPr>
          <p:nvPr>
            <p:ph idx="1"/>
          </p:nvPr>
        </p:nvSpPr>
        <p:spPr/>
        <p:txBody>
          <a:bodyPr>
            <a:normAutofit/>
          </a:bodyPr>
          <a:lstStyle/>
          <a:p>
            <a:pPr marL="0" indent="0" algn="ctr">
              <a:buNone/>
            </a:pPr>
            <a:r>
              <a:rPr lang="el-GR" sz="4800" b="1" i="1" dirty="0"/>
              <a:t>Καλή τύχη!!!</a:t>
            </a:r>
          </a:p>
        </p:txBody>
      </p:sp>
    </p:spTree>
    <p:extLst>
      <p:ext uri="{BB962C8B-B14F-4D97-AF65-F5344CB8AC3E}">
        <p14:creationId xmlns:p14="http://schemas.microsoft.com/office/powerpoint/2010/main" val="1056714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E19A2C-9605-E097-0945-34C25BECE09F}"/>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D38FB5A1-3CAC-37AD-F539-CC8A72A7E7A3}"/>
              </a:ext>
            </a:extLst>
          </p:cNvPr>
          <p:cNvSpPr>
            <a:spLocks noGrp="1"/>
          </p:cNvSpPr>
          <p:nvPr>
            <p:ph idx="1"/>
          </p:nvPr>
        </p:nvSpPr>
        <p:spPr/>
        <p:txBody>
          <a:bodyPr>
            <a:normAutofit fontScale="85000" lnSpcReduction="10000"/>
          </a:bodyPr>
          <a:lstStyle/>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ΠΡΟΣΟΧΗ: Με   το άρθρο 50 σε συνδυασμό με το άρθρο παρ.70 παρ.2α) Ν.5143/2024,ΦΕΚ Α 161,το άρθρο 5 αντικαθίσταται ΑΠΟ την 1η.1.2025,ως εξής:</a:t>
            </a:r>
          </a:p>
          <a:p>
            <a:pPr>
              <a:lnSpc>
                <a:spcPct val="115000"/>
              </a:lnSpc>
              <a:spcAft>
                <a:spcPts val="800"/>
              </a:spcAft>
            </a:pP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«Άρθρο 5 Πρόσβαση σε δημόσια έγγραφα</a:t>
            </a:r>
          </a:p>
          <a:p>
            <a:pPr>
              <a:lnSpc>
                <a:spcPct val="115000"/>
              </a:lnSpc>
              <a:spcAft>
                <a:spcPts val="800"/>
              </a:spcAft>
            </a:pP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1. Κάθε φυσικό ή νομικό πρόσωπο έχει το δικαίωμα, ύστερα από γραπτή, διά ζώσης ή ηλεκτρονική, επώνυμη ή ανώνυμη αίτησή του, να λαμβάνει γνώση των δημοσίων εγγράφων, διοικητικών και ιδιωτικών. Ως διοικητικά έγγραφα νοούνται όσα συντάσσονται από τις δημόσιες υπηρεσίες, όπως εκθέσεις, μελέτες, πρακτικά, στατιστικά στοιχεία, εγκύκλιες οδηγίες, απαντήσεις της Διοίκησης, γνωμοδοτήσεις και αποφάσεις. Ως ιδιωτικά έγγραφα νοούνται όσα συντάσσονται από ιδιώτη, αλλά κατατίθενται και φυλάσσονται σε δημόσια υπηρεσία.</a:t>
            </a:r>
          </a:p>
          <a:p>
            <a:endParaRPr lang="el-GR" dirty="0"/>
          </a:p>
        </p:txBody>
      </p:sp>
    </p:spTree>
    <p:extLst>
      <p:ext uri="{BB962C8B-B14F-4D97-AF65-F5344CB8AC3E}">
        <p14:creationId xmlns:p14="http://schemas.microsoft.com/office/powerpoint/2010/main" val="5776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36A9E8-02FB-2E4D-42C5-3F86C1A21BE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40F1B43-91DA-F017-28D7-F0FFD875E8C6}"/>
              </a:ext>
            </a:extLst>
          </p:cNvPr>
          <p:cNvSpPr>
            <a:spLocks noGrp="1"/>
          </p:cNvSpPr>
          <p:nvPr>
            <p:ph idx="1"/>
          </p:nvPr>
        </p:nvSpPr>
        <p:spPr/>
        <p:txBody>
          <a:bodyPr>
            <a:normAutofit fontScale="40000" lnSpcReduction="20000"/>
          </a:bodyPr>
          <a:lstStyle/>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2.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Οταν</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το δημόσιο έγγραφο περιέχει προσωπικά δεδομένα τρίτων προσώπων, απαιτείται εύλογο ενδιαφέρον του αιτούντος. Η πρόσβαση σε ειδικές κατηγορίες προσωπικών δεδομένων τρίτων προσώπων επιτρέπεται υπό τις προϋποθέσεις του Κανονισμού (ΕΕ) 2016/679 του Ευρωπαϊκού Κοινοβουλίου και του Συμβουλίου, της 27ης Απριλίου 2016, για την προστασία των φυσικών προσώπων έναντι της επεξεργασίας δεδομένων προσωπικού χαρακτήρα και για την ελεύθερη κυκλοφορία των δεδομένων αυτών και την κατάργηση της Οδηγίας 95/46/ ΕΚ (Γενικός Κανονισμός για την Προστασία Δεδομένων, L 119) και του ν. 4624/2019 (Α` 137). Η άσκηση του δικαιώματος πρόσβασης στα δημόσια έγγραφα γίνεται με την επιφύλαξη της ύπαρξης δικαιωμάτων πνευματικής ιδιοκτησίας. Το δικαίωμα δεν υφίσταται στην περίπτωση που παραβλάπτεται απόρρητο το οποίο προβλέπεται από ειδικές διατάξεις, όπως το απόρρητο της εθνικής άμυνας και εξωτερικής πολιτικής, της δημόσιας πίστης και του νομίσματος, της ασφάλειας του κράτους και της δημόσιας τάξης, το ιατρικό, εμπορικό, επαγγελματικό, τραπεζικό ή βιομηχανικό απόρρητο. Η αρμόδια δημόσια υπηρεσία μπορεί να αρνηθεί επίσης την ικανοποίηση του δικαιώματος αν το έγγραφο αναφέρεται στις συζητήσεις του Υπουργικού Συμβουλίου ή αν η ικανοποίηση του δικαιώματος αυτού είναι δυνατό να δυσχεράνει ουσιωδώς την έρευνα δικαστικών, διοικητικών, αστυνομικών ή στρατιωτικών αρχών σχετικώς με την τέλεση εγκλήματος ή διοικητικής παράβασης.</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3. Το δικαίωμα των παρ. 1 και 2 ασκείται: α) με μελέτη του εγγράφου στο κατάστημα της υπηρεσίας, β) με χορήγηση αντιγράφου, εκτός αν η αναπαραγωγή τούτου μπορεί να βλάψει το πρωτότυπο ή γ) με παραπομπή του σε ευχερώς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προσβάσιμη</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πηγή, ιδίως μέσω διαδικτύου. Η σχετική δαπάνη αναπαραγωγής βαρύνει τον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αιτού</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-ντα, εκτός αν ο νόμος ορίζει διαφορετικά. Ο αιτών έχει δικαίωμα υποβοήθησης από υπάλληλο του φορέα προς εντοπισμό του εγγράφου που αναζητά.</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4. Αν συντρέχει ένας από τους περιορισμούς της παρ. 2, η αρμόδια δημόσια υπηρεσία ικανοποιεί το αίτημα του διοικουμένου μόνο για το μέρος των εγγράφων που δεν εμπίπτουν στους περιορισμούς αυτούς.</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5. Η προθεσμία για τη χορήγηση εγγράφων κατά την παρ. 1 ή την αιτιολογημένη απόρριψη της σχετικής αίτησης του πολίτη είναι είκοσι (20) ημέρες. Η διοίκηση δεν υποχρεούται να απαντήσει σε περίπτωση απόρριψης ανώνυμης αίτησης ή αίτησης καταφανώς αόριστης ή επαναλαμβανόμενης.</a:t>
            </a:r>
          </a:p>
          <a:p>
            <a:endParaRPr lang="el-GR" dirty="0"/>
          </a:p>
        </p:txBody>
      </p:sp>
    </p:spTree>
    <p:extLst>
      <p:ext uri="{BB962C8B-B14F-4D97-AF65-F5344CB8AC3E}">
        <p14:creationId xmlns:p14="http://schemas.microsoft.com/office/powerpoint/2010/main" val="3643144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ύκλωμα">
  <a:themeElements>
    <a:clrScheme name="Βιολετί ΙΙ">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Κύκλωμα">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Κύκλωμα">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
  <TotalTime>239</TotalTime>
  <Words>11357</Words>
  <Application>Microsoft Macintosh PowerPoint</Application>
  <PresentationFormat>Ευρεία οθόνη</PresentationFormat>
  <Paragraphs>298</Paragraphs>
  <Slides>73</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73</vt:i4>
      </vt:variant>
    </vt:vector>
  </HeadingPairs>
  <TitlesOfParts>
    <vt:vector size="80" baseType="lpstr">
      <vt:lpstr>Aptos</vt:lpstr>
      <vt:lpstr>Arial</vt:lpstr>
      <vt:lpstr>Calibri</vt:lpstr>
      <vt:lpstr>Calibri Light</vt:lpstr>
      <vt:lpstr>Times New Roman</vt:lpstr>
      <vt:lpstr>Tw Cen MT</vt:lpstr>
      <vt:lpstr>Κύκλωμα</vt:lpstr>
      <vt:lpstr>     Διοικητικο Δικαιο (ΕΑΝΔΑ)    Παναγιωτησ γαλανησ δικηγοροσ, Δ.Ν., Μεταδιδακτωρ ΕΚΠΑ</vt:lpstr>
      <vt:lpstr>ΠΛΑΙΣΙΟ ΣΕΜΙΝΑΡΙΟΥ  </vt:lpstr>
      <vt:lpstr>Υλικό από ΒΙΒΛΙΟ π. ΓΑΛΑΝΗΣ,  Ε. ΑΝΑΣΤΟΠΟΥΛΟΥ Δ. Μπατσουλασ    ΠΡΑΚΤΙΚΑ ΘΕΜΑΤΑ ΔΙΟΙΚΗΤΙΚΟΥ ΔΙΚΑΙΟΥ  ΕΚΔΟΣΕΙΣ  ΝΟΜΙΚΗ ΒΙΒΛΙΟΘΗΚΗ 2022 </vt:lpstr>
      <vt:lpstr>ΔΗΜΟΣΙΟ ΣΥΜΦΕΡΟΝ </vt:lpstr>
      <vt:lpstr>Διοικητικη διαδικασια</vt:lpstr>
      <vt:lpstr>Διοικουμενοσ – συμμετοχη σε διοικητικη διαδικασια </vt:lpstr>
      <vt:lpstr>Προσβαση στα εγγραφα</vt:lpstr>
      <vt:lpstr>Παρουσίαση του PowerPoint</vt:lpstr>
      <vt:lpstr>Παρουσίαση του PowerPoint</vt:lpstr>
      <vt:lpstr>Παρουσίαση του PowerPoint</vt:lpstr>
      <vt:lpstr>δΙΟΙΚΗΤΙΚΕΣ ΠΡΟΣΦΥΓΕΣ</vt:lpstr>
      <vt:lpstr>Απλη προσφυγη </vt:lpstr>
      <vt:lpstr>Ειδικη προσφυγη</vt:lpstr>
      <vt:lpstr>Ενδικοφανησ προσφυγη</vt:lpstr>
      <vt:lpstr>Γνωμοδοτικη διαδικασια </vt:lpstr>
      <vt:lpstr>Απλη γνωμη</vt:lpstr>
      <vt:lpstr>Συμφωνη γνωμη</vt:lpstr>
      <vt:lpstr>Χαρακτηριστικα γνωμης</vt:lpstr>
      <vt:lpstr>Δικαιωμα προηγουμενησ ακροασησ </vt:lpstr>
      <vt:lpstr>Παρουσίαση του PowerPoint</vt:lpstr>
      <vt:lpstr>Παρουσίαση του PowerPoint</vt:lpstr>
      <vt:lpstr>Παρουσίαση του PowerPoint</vt:lpstr>
      <vt:lpstr>Παρουσίαση του PowerPoint</vt:lpstr>
      <vt:lpstr>Δημοσιευση πραξεων</vt:lpstr>
      <vt:lpstr>Αιτιολογια πραξησ</vt:lpstr>
      <vt:lpstr>ΛΟΓΟΙ ΑΚΥΡΩΣΗΣ ΔΙΟΙΚΗΤΙΚΗΣ ΠΡΑΞΗΣ </vt:lpstr>
      <vt:lpstr>ΑΣΤΙΚΗ ΕΥΘΥΝΗ ΔΗΜΟΣΙΟΥ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ΠΡΑΚΤΙΚΟ ΘΕΜΑ 1</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Πρακτικο θεμα 2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ΠΡΑΚΤΙΚΟ ΘΕΜΑ 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ΠΡΑΚΤΙΚΟ ΘΕΜΑ 4</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ΠΡΑΚΤΙΚο ΘΕΜΑ 5</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ΔΙΟΙΚΗΤΙΚΟ ΔΙΚΑΙΟ  ΓΙΑ ΥΔΟΜ  6 ΙΟΥΝΙΟΥ 2022</dc:title>
  <dc:creator>Πάνος Γαλάνης</dc:creator>
  <cp:lastModifiedBy>Πάνος Γαλάνης</cp:lastModifiedBy>
  <cp:revision>101</cp:revision>
  <dcterms:created xsi:type="dcterms:W3CDTF">2022-05-27T18:58:32Z</dcterms:created>
  <dcterms:modified xsi:type="dcterms:W3CDTF">2025-05-14T15:20:21Z</dcterms:modified>
</cp:coreProperties>
</file>