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1"/>
  </p:sldMasterIdLst>
  <p:sldIdLst>
    <p:sldId id="256" r:id="rId2"/>
    <p:sldId id="279" r:id="rId3"/>
    <p:sldId id="274" r:id="rId4"/>
    <p:sldId id="425" r:id="rId5"/>
    <p:sldId id="426" r:id="rId6"/>
    <p:sldId id="264" r:id="rId7"/>
    <p:sldId id="452" r:id="rId8"/>
    <p:sldId id="453" r:id="rId9"/>
    <p:sldId id="454" r:id="rId10"/>
    <p:sldId id="276" r:id="rId11"/>
    <p:sldId id="277" r:id="rId12"/>
    <p:sldId id="421" r:id="rId13"/>
    <p:sldId id="420" r:id="rId14"/>
    <p:sldId id="333" r:id="rId15"/>
    <p:sldId id="422" r:id="rId16"/>
    <p:sldId id="423" r:id="rId17"/>
    <p:sldId id="424" r:id="rId18"/>
    <p:sldId id="278" r:id="rId19"/>
    <p:sldId id="334" r:id="rId20"/>
    <p:sldId id="336" r:id="rId21"/>
    <p:sldId id="337" r:id="rId22"/>
    <p:sldId id="339" r:id="rId23"/>
    <p:sldId id="427" r:id="rId24"/>
    <p:sldId id="428" r:id="rId25"/>
    <p:sldId id="357" r:id="rId26"/>
    <p:sldId id="383" r:id="rId27"/>
    <p:sldId id="388" r:id="rId28"/>
    <p:sldId id="384" r:id="rId29"/>
    <p:sldId id="385" r:id="rId30"/>
    <p:sldId id="386" r:id="rId31"/>
    <p:sldId id="387" r:id="rId32"/>
    <p:sldId id="389" r:id="rId33"/>
    <p:sldId id="455" r:id="rId34"/>
    <p:sldId id="456" r:id="rId35"/>
    <p:sldId id="457" r:id="rId36"/>
    <p:sldId id="458" r:id="rId37"/>
    <p:sldId id="459" r:id="rId38"/>
    <p:sldId id="460" r:id="rId39"/>
    <p:sldId id="461" r:id="rId40"/>
    <p:sldId id="462" r:id="rId41"/>
    <p:sldId id="463" r:id="rId42"/>
    <p:sldId id="464" r:id="rId43"/>
    <p:sldId id="465" r:id="rId44"/>
    <p:sldId id="466" r:id="rId45"/>
    <p:sldId id="467" r:id="rId46"/>
    <p:sldId id="468" r:id="rId47"/>
    <p:sldId id="469" r:id="rId48"/>
    <p:sldId id="470" r:id="rId49"/>
    <p:sldId id="471" r:id="rId50"/>
    <p:sldId id="472" r:id="rId51"/>
    <p:sldId id="473" r:id="rId52"/>
    <p:sldId id="474" r:id="rId53"/>
    <p:sldId id="475" r:id="rId54"/>
    <p:sldId id="476" r:id="rId55"/>
    <p:sldId id="477" r:id="rId56"/>
    <p:sldId id="42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74"/>
    <p:restoredTop sz="94815"/>
  </p:normalViewPr>
  <p:slideViewPr>
    <p:cSldViewPr snapToGrid="0" snapToObjects="1">
      <p:cViewPr varScale="1">
        <p:scale>
          <a:sx n="120" d="100"/>
          <a:sy n="120" d="100"/>
        </p:scale>
        <p:origin x="1624"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7505026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80826606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25865895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9941929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07844869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89806E-8E94-473C-AEE7-BE6F15F85533}" type="datetime1">
              <a:rPr lang="en-US" smtClean="0"/>
              <a:t>10/19/25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2559323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89806E-8E94-473C-AEE7-BE6F15F85533}" type="datetime1">
              <a:rPr lang="en-US" smtClean="0"/>
              <a:t>10/19/25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40481132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08361416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34696806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6009267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6989806E-8E94-473C-AEE7-BE6F15F85533}" type="datetime1">
              <a:rPr lang="en-US" smtClean="0"/>
              <a:t>10/19/25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5676974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989806E-8E94-473C-AEE7-BE6F15F85533}" type="datetime1">
              <a:rPr lang="en-US" smtClean="0"/>
              <a:t>10/19/25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18434413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989806E-8E94-473C-AEE7-BE6F15F85533}" type="datetime1">
              <a:rPr lang="en-US" smtClean="0"/>
              <a:t>10/19/25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97810605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989806E-8E94-473C-AEE7-BE6F15F85533}" type="datetime1">
              <a:rPr lang="en-US" smtClean="0"/>
              <a:t>10/19/25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0389484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9806E-8E94-473C-AEE7-BE6F15F85533}" type="datetime1">
              <a:rPr lang="en-US" smtClean="0"/>
              <a:t>10/19/25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10350297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5217235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989806E-8E94-473C-AEE7-BE6F15F85533}" type="datetime1">
              <a:rPr lang="en-US" smtClean="0"/>
              <a:t>10/19/25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35782706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989806E-8E94-473C-AEE7-BE6F15F85533}" type="datetime1">
              <a:rPr lang="en-US" smtClean="0"/>
              <a:t>10/19/25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4A918BC-4D43-4B42-B3C0-E7EBE25E6AF0}" type="slidenum">
              <a:rPr lang="en-US" smtClean="0"/>
              <a:pPr/>
              <a:t>‹#›</a:t>
            </a:fld>
            <a:endParaRPr lang="en-US" dirty="0"/>
          </a:p>
        </p:txBody>
      </p:sp>
    </p:spTree>
    <p:extLst>
      <p:ext uri="{BB962C8B-B14F-4D97-AF65-F5344CB8AC3E}">
        <p14:creationId xmlns:p14="http://schemas.microsoft.com/office/powerpoint/2010/main" val="279321911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8AC507-C90C-5A5D-7493-B0636A7A73AE}"/>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54000"/>
                    </a14:imgEffect>
                  </a14:imgLayer>
                </a14:imgProps>
              </a:ext>
            </a:extLst>
          </a:blip>
          <a:srcRect t="18548" b="25185"/>
          <a:stretch/>
        </p:blipFill>
        <p:spPr>
          <a:xfrm>
            <a:off x="-1" y="-30423"/>
            <a:ext cx="12188389" cy="6857990"/>
          </a:xfrm>
          <a:prstGeom prst="rect">
            <a:avLst/>
          </a:prstGeom>
        </p:spPr>
      </p:pic>
      <p:sp>
        <p:nvSpPr>
          <p:cNvPr id="2" name="Τίτλος 1">
            <a:extLst>
              <a:ext uri="{FF2B5EF4-FFF2-40B4-BE49-F238E27FC236}">
                <a16:creationId xmlns:a16="http://schemas.microsoft.com/office/drawing/2014/main" id="{752F0BFA-AC77-8E90-AE09-83CCF9D794E5}"/>
              </a:ext>
            </a:extLst>
          </p:cNvPr>
          <p:cNvSpPr>
            <a:spLocks noGrp="1"/>
          </p:cNvSpPr>
          <p:nvPr>
            <p:ph type="ctrTitle"/>
          </p:nvPr>
        </p:nvSpPr>
        <p:spPr>
          <a:xfrm>
            <a:off x="1955088" y="372211"/>
            <a:ext cx="8403432" cy="4334003"/>
          </a:xfrm>
        </p:spPr>
        <p:txBody>
          <a:bodyPr lIns="216000">
            <a:normAutofit fontScale="90000"/>
          </a:bodyPr>
          <a:lstStyle/>
          <a:p>
            <a:pPr algn="ctr"/>
            <a:br>
              <a:rPr lang="el-GR" sz="3600" dirty="0"/>
            </a:br>
            <a:br>
              <a:rPr lang="el-GR" sz="3600" dirty="0"/>
            </a:br>
            <a:br>
              <a:rPr lang="el-GR" sz="3600" dirty="0"/>
            </a:br>
            <a:br>
              <a:rPr lang="el-GR" sz="3600" dirty="0"/>
            </a:br>
            <a:br>
              <a:rPr lang="el-GR" sz="3600" dirty="0"/>
            </a:br>
            <a:r>
              <a:rPr lang="el-GR" sz="3600" dirty="0" err="1"/>
              <a:t>Διοικητικο</a:t>
            </a:r>
            <a:r>
              <a:rPr lang="el-GR" sz="3600" dirty="0"/>
              <a:t> </a:t>
            </a:r>
            <a:r>
              <a:rPr lang="el-GR" sz="3600" dirty="0" err="1"/>
              <a:t>Δικαιο</a:t>
            </a:r>
            <a:r>
              <a:rPr lang="el-GR" sz="3600" dirty="0"/>
              <a:t> (ΕΑΝΔΑ) </a:t>
            </a:r>
            <a:br>
              <a:rPr lang="el-GR" sz="3600" dirty="0"/>
            </a:br>
            <a:br>
              <a:rPr lang="el-GR" sz="3600" dirty="0"/>
            </a:br>
            <a:br>
              <a:rPr lang="el-GR" sz="3600" dirty="0"/>
            </a:br>
            <a:r>
              <a:rPr lang="el-GR" sz="3600" dirty="0" err="1"/>
              <a:t>Παναγιωτησ</a:t>
            </a:r>
            <a:r>
              <a:rPr lang="el-GR" sz="3600" dirty="0"/>
              <a:t> </a:t>
            </a:r>
            <a:r>
              <a:rPr lang="el-GR" sz="3600" dirty="0" err="1"/>
              <a:t>γαλανησ</a:t>
            </a:r>
            <a:br>
              <a:rPr lang="el-GR" sz="3600" dirty="0"/>
            </a:br>
            <a:r>
              <a:rPr lang="el-GR" sz="3600" dirty="0" err="1"/>
              <a:t>δικηγοροσ</a:t>
            </a:r>
            <a:r>
              <a:rPr lang="el-GR" sz="3600" dirty="0"/>
              <a:t>, Δ.Ν., </a:t>
            </a:r>
            <a:r>
              <a:rPr lang="el-GR" sz="3600" dirty="0" err="1"/>
              <a:t>Μεταδιδακτωρ</a:t>
            </a:r>
            <a:r>
              <a:rPr lang="el-GR" sz="3600" dirty="0"/>
              <a:t> ΕΚΠΑ</a:t>
            </a:r>
          </a:p>
        </p:txBody>
      </p:sp>
    </p:spTree>
    <p:extLst>
      <p:ext uri="{BB962C8B-B14F-4D97-AF65-F5344CB8AC3E}">
        <p14:creationId xmlns:p14="http://schemas.microsoft.com/office/powerpoint/2010/main" val="86251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12988E-14E1-D763-1ACC-4655D1DB9B32}"/>
              </a:ext>
            </a:extLst>
          </p:cNvPr>
          <p:cNvSpPr>
            <a:spLocks noGrp="1"/>
          </p:cNvSpPr>
          <p:nvPr>
            <p:ph type="title"/>
          </p:nvPr>
        </p:nvSpPr>
        <p:spPr/>
        <p:txBody>
          <a:bodyPr/>
          <a:lstStyle/>
          <a:p>
            <a:r>
              <a:rPr lang="el-GR" dirty="0" err="1"/>
              <a:t>δΙΟΙΚΗΤΙΚΕΣ</a:t>
            </a:r>
            <a:r>
              <a:rPr lang="el-GR" dirty="0"/>
              <a:t> ΠΡΟΣΦΥΓΕΣ</a:t>
            </a:r>
          </a:p>
        </p:txBody>
      </p:sp>
      <p:sp>
        <p:nvSpPr>
          <p:cNvPr id="3" name="Θέση περιεχομένου 2">
            <a:extLst>
              <a:ext uri="{FF2B5EF4-FFF2-40B4-BE49-F238E27FC236}">
                <a16:creationId xmlns:a16="http://schemas.microsoft.com/office/drawing/2014/main" id="{C8DDAE19-C113-407F-5BF5-AB82EE1FD407}"/>
              </a:ext>
            </a:extLst>
          </p:cNvPr>
          <p:cNvSpPr>
            <a:spLocks noGrp="1"/>
          </p:cNvSpPr>
          <p:nvPr>
            <p:ph idx="1"/>
          </p:nvPr>
        </p:nvSpPr>
        <p:spPr/>
        <p:txBody>
          <a:bodyPr>
            <a:normAutofit fontScale="92500" lnSpcReduction="20000"/>
          </a:bodyPr>
          <a:lstStyle/>
          <a:p>
            <a:r>
              <a:rPr lang="el-GR" dirty="0"/>
              <a:t>Από το Σύνταγμα (άρθρο 10, δικαίωμα αναφοράς στις αρχές), απορρέει η δυνατότητα άσκησης </a:t>
            </a:r>
            <a:r>
              <a:rPr lang="el-GR" b="1" dirty="0"/>
              <a:t>απλής διοικητικής προσφυγής, η οποία διακρίνεται ανάλογα με το όργανο προς το οποίο απευθύνεται, σε αίτηση θεραπείας και ιεραρχική προσφυγή</a:t>
            </a:r>
            <a:r>
              <a:rPr lang="el-GR" dirty="0"/>
              <a:t>. Το ίδιο προβλέπεται και στον </a:t>
            </a:r>
            <a:r>
              <a:rPr lang="el-GR" dirty="0" err="1"/>
              <a:t>ΚΔΔιαδ</a:t>
            </a:r>
            <a:r>
              <a:rPr lang="el-GR" dirty="0"/>
              <a:t>, ήτοι το άρθρο 24: «αν από τις σχετικές διατάξεις δεν προβλέπεται η δυνατότητα άσκησης της </a:t>
            </a:r>
            <a:r>
              <a:rPr lang="el-GR" dirty="0" err="1"/>
              <a:t>ενδικοφανούς</a:t>
            </a:r>
            <a:r>
              <a:rPr lang="el-GR" dirty="0"/>
              <a:t> ή ειδικής διοικητικής προσφυγής κατά το άρθρο 25, ο ενδιαφερόμενος για την αποκατάσταση της υλικής ή ηθικής βλάβης των εννόμων συμφερόντων του που προκαλείται από ατομική διοικητική πράξη, μπορεί για οποιονδήποτε λόγο, με αίτησή του να ζητήσει </a:t>
            </a:r>
            <a:r>
              <a:rPr lang="el-GR" dirty="0" err="1"/>
              <a:t>κλπ</a:t>
            </a:r>
            <a:r>
              <a:rPr lang="el-GR" dirty="0"/>
              <a:t>….». </a:t>
            </a:r>
          </a:p>
          <a:p>
            <a:r>
              <a:rPr lang="el-GR" dirty="0"/>
              <a:t>Ο έλεγχος που διενεργείται από το διοικητικό όργανο μετά από τέτοια προσφυγή είναι πλήρης, δηλαδή έλεγχος νομιμότητας και ουσίας και η διοικητική αρχή στην οποία υποβάλλεται η αίτηση οφείλει να γνωστοποιήσει στον ενδιαφερόμενο την απόφασή της για την απλή προσφυγή αυτή το αργότερο μέσα σε 30 ημέρες (εκτός αν από ειδικές διατάξεις προβλέπεται τυχόν ειδικότερη προθεσμία).</a:t>
            </a:r>
          </a:p>
          <a:p>
            <a:endParaRPr lang="el-GR" dirty="0"/>
          </a:p>
        </p:txBody>
      </p:sp>
    </p:spTree>
    <p:extLst>
      <p:ext uri="{BB962C8B-B14F-4D97-AF65-F5344CB8AC3E}">
        <p14:creationId xmlns:p14="http://schemas.microsoft.com/office/powerpoint/2010/main" val="2597145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7B62D9-E2F3-51BD-D307-ADD2338DB11A}"/>
              </a:ext>
            </a:extLst>
          </p:cNvPr>
          <p:cNvSpPr>
            <a:spLocks noGrp="1"/>
          </p:cNvSpPr>
          <p:nvPr>
            <p:ph type="title"/>
          </p:nvPr>
        </p:nvSpPr>
        <p:spPr/>
        <p:txBody>
          <a:bodyPr/>
          <a:lstStyle/>
          <a:p>
            <a:r>
              <a:rPr lang="el-GR" dirty="0" err="1"/>
              <a:t>Απλη</a:t>
            </a:r>
            <a:r>
              <a:rPr lang="el-GR" dirty="0"/>
              <a:t> </a:t>
            </a:r>
            <a:r>
              <a:rPr lang="el-GR" dirty="0" err="1"/>
              <a:t>προσφυγη</a:t>
            </a:r>
            <a:r>
              <a:rPr lang="el-GR" dirty="0"/>
              <a:t> </a:t>
            </a:r>
          </a:p>
        </p:txBody>
      </p:sp>
      <p:sp>
        <p:nvSpPr>
          <p:cNvPr id="3" name="Θέση περιεχομένου 2">
            <a:extLst>
              <a:ext uri="{FF2B5EF4-FFF2-40B4-BE49-F238E27FC236}">
                <a16:creationId xmlns:a16="http://schemas.microsoft.com/office/drawing/2014/main" id="{F6F1F68B-A66F-06D8-ACEB-5AAE7AD42DF7}"/>
              </a:ext>
            </a:extLst>
          </p:cNvPr>
          <p:cNvSpPr>
            <a:spLocks noGrp="1"/>
          </p:cNvSpPr>
          <p:nvPr>
            <p:ph idx="1"/>
          </p:nvPr>
        </p:nvSpPr>
        <p:spPr/>
        <p:txBody>
          <a:bodyPr>
            <a:normAutofit lnSpcReduction="10000"/>
          </a:bodyPr>
          <a:lstStyle/>
          <a:p>
            <a:r>
              <a:rPr lang="el-GR" dirty="0"/>
              <a:t>Με απλή προσφυγή προσβάλλεται ατομική (και όχι κανονιστική) διοικητική πράξη. Η απλή προσφυγή, καλείται και αίτηση θεραπείας, όταν απευθύνεται στη διοικητική αρχή που εξέδωσε την πράξη και έχει ως αίτημα την ανάκληση ή την τροποποίηση της πράξης (αφού διενεργείται και έλεγχος ουσίας), ενώ καλείται ιεραρχική προσφυγή, όταν, ως εκ της </a:t>
            </a:r>
            <a:r>
              <a:rPr lang="el-GR" dirty="0" err="1"/>
              <a:t>φύσεώς</a:t>
            </a:r>
            <a:r>
              <a:rPr lang="el-GR" dirty="0"/>
              <a:t> της απευθύνεται στην αρχή που προΐσταται εκείνης που εξέδωσε την πράξη και έχει ως αίτημα την ακύρωση της πράξης. </a:t>
            </a:r>
          </a:p>
          <a:p>
            <a:r>
              <a:rPr lang="el-GR" dirty="0"/>
              <a:t>Δεν προβλέπεται κάποια αποκλειστική προθεσμία για την άσκησή τους, αλλά η άσκησή τους επιφέρει ουσιαστικές και δικονομικές συνέπειες. Γενικώς, πάντως, η νέα έρευνα της υπόθεσης μετά την άσκηση των απλών προσφυγών οδηγεί σε έκδοση εκτελεστής πράξης, υποκείμενη σε αίτηση ακύρωσης.</a:t>
            </a:r>
          </a:p>
          <a:p>
            <a:endParaRPr lang="el-GR" dirty="0"/>
          </a:p>
        </p:txBody>
      </p:sp>
    </p:spTree>
    <p:extLst>
      <p:ext uri="{BB962C8B-B14F-4D97-AF65-F5344CB8AC3E}">
        <p14:creationId xmlns:p14="http://schemas.microsoft.com/office/powerpoint/2010/main" val="408345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5B46AB-5892-7AED-3B46-B0F064EDC1BF}"/>
              </a:ext>
            </a:extLst>
          </p:cNvPr>
          <p:cNvSpPr>
            <a:spLocks noGrp="1"/>
          </p:cNvSpPr>
          <p:nvPr>
            <p:ph type="title"/>
          </p:nvPr>
        </p:nvSpPr>
        <p:spPr/>
        <p:txBody>
          <a:bodyPr/>
          <a:lstStyle/>
          <a:p>
            <a:r>
              <a:rPr lang="el-GR" dirty="0" err="1"/>
              <a:t>Ειδικη</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FCCDECDD-F1A1-EE8E-E456-652322BE15AC}"/>
              </a:ext>
            </a:extLst>
          </p:cNvPr>
          <p:cNvSpPr>
            <a:spLocks noGrp="1"/>
          </p:cNvSpPr>
          <p:nvPr>
            <p:ph idx="1"/>
          </p:nvPr>
        </p:nvSpPr>
        <p:spPr/>
        <p:txBody>
          <a:bodyPr/>
          <a:lstStyle/>
          <a:p>
            <a:r>
              <a:rPr lang="el-GR" dirty="0"/>
              <a:t>Υποχρεωτική πρόβλεψη στον νόμο</a:t>
            </a:r>
          </a:p>
          <a:p>
            <a:r>
              <a:rPr lang="el-GR" dirty="0"/>
              <a:t>Έλεγχος νομιμότητας -&gt; ακύρωση</a:t>
            </a:r>
          </a:p>
          <a:p>
            <a:r>
              <a:rPr lang="el-GR" dirty="0"/>
              <a:t>Διακοπή προθεσμίας</a:t>
            </a:r>
          </a:p>
          <a:p>
            <a:r>
              <a:rPr lang="el-GR" dirty="0"/>
              <a:t>Εκτελεστές πράξεις παράγονται</a:t>
            </a:r>
          </a:p>
        </p:txBody>
      </p:sp>
    </p:spTree>
    <p:extLst>
      <p:ext uri="{BB962C8B-B14F-4D97-AF65-F5344CB8AC3E}">
        <p14:creationId xmlns:p14="http://schemas.microsoft.com/office/powerpoint/2010/main" val="145692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358D31-243E-E174-DADA-83F79217C376}"/>
              </a:ext>
            </a:extLst>
          </p:cNvPr>
          <p:cNvSpPr>
            <a:spLocks noGrp="1"/>
          </p:cNvSpPr>
          <p:nvPr>
            <p:ph type="title"/>
          </p:nvPr>
        </p:nvSpPr>
        <p:spPr/>
        <p:txBody>
          <a:bodyPr/>
          <a:lstStyle/>
          <a:p>
            <a:r>
              <a:rPr lang="el-GR" dirty="0" err="1"/>
              <a:t>Ενδικοφανησ</a:t>
            </a:r>
            <a:r>
              <a:rPr lang="el-GR" dirty="0"/>
              <a:t> </a:t>
            </a:r>
            <a:r>
              <a:rPr lang="el-GR" dirty="0" err="1"/>
              <a:t>προσφυγη</a:t>
            </a:r>
            <a:endParaRPr lang="el-GR" dirty="0"/>
          </a:p>
        </p:txBody>
      </p:sp>
      <p:sp>
        <p:nvSpPr>
          <p:cNvPr id="3" name="Θέση περιεχομένου 2">
            <a:extLst>
              <a:ext uri="{FF2B5EF4-FFF2-40B4-BE49-F238E27FC236}">
                <a16:creationId xmlns:a16="http://schemas.microsoft.com/office/drawing/2014/main" id="{900BF4A9-283F-B12F-146A-CE4E49E1DC07}"/>
              </a:ext>
            </a:extLst>
          </p:cNvPr>
          <p:cNvSpPr>
            <a:spLocks noGrp="1"/>
          </p:cNvSpPr>
          <p:nvPr>
            <p:ph idx="1"/>
          </p:nvPr>
        </p:nvSpPr>
        <p:spPr/>
        <p:txBody>
          <a:bodyPr/>
          <a:lstStyle/>
          <a:p>
            <a:r>
              <a:rPr lang="el-GR" dirty="0"/>
              <a:t>Υποχρεωτική άσκηση</a:t>
            </a:r>
          </a:p>
          <a:p>
            <a:r>
              <a:rPr lang="el-GR" dirty="0"/>
              <a:t>Υποχρέωση ενημέρωσης</a:t>
            </a:r>
          </a:p>
          <a:p>
            <a:r>
              <a:rPr lang="el-GR" dirty="0"/>
              <a:t>Έλεγχος κατά νόμο και κατ’ ουσία</a:t>
            </a:r>
          </a:p>
          <a:p>
            <a:r>
              <a:rPr lang="el-GR" dirty="0"/>
              <a:t>Ακύρωση ή τροποποίηση</a:t>
            </a:r>
          </a:p>
          <a:p>
            <a:r>
              <a:rPr lang="el-GR" dirty="0"/>
              <a:t>Άπρακτη πάροδος τριμήνου = ΠΟΝΕ (δικονομική συνέπεια)</a:t>
            </a:r>
          </a:p>
          <a:p>
            <a:pPr marL="0" indent="0">
              <a:buNone/>
            </a:pPr>
            <a:endParaRPr lang="el-GR" dirty="0"/>
          </a:p>
          <a:p>
            <a:endParaRPr lang="el-GR" dirty="0"/>
          </a:p>
        </p:txBody>
      </p:sp>
    </p:spTree>
    <p:extLst>
      <p:ext uri="{BB962C8B-B14F-4D97-AF65-F5344CB8AC3E}">
        <p14:creationId xmlns:p14="http://schemas.microsoft.com/office/powerpoint/2010/main" val="141796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E0A278-B1C0-2470-0CB4-A7CAC2467247}"/>
              </a:ext>
            </a:extLst>
          </p:cNvPr>
          <p:cNvSpPr>
            <a:spLocks noGrp="1"/>
          </p:cNvSpPr>
          <p:nvPr>
            <p:ph type="title"/>
          </p:nvPr>
        </p:nvSpPr>
        <p:spPr/>
        <p:txBody>
          <a:bodyPr/>
          <a:lstStyle/>
          <a:p>
            <a:r>
              <a:rPr lang="el-GR" dirty="0" err="1"/>
              <a:t>Γνωμοδοτικη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C00996BD-D5BD-5E54-D79F-DF2283C2B1AB}"/>
              </a:ext>
            </a:extLst>
          </p:cNvPr>
          <p:cNvSpPr>
            <a:spLocks noGrp="1"/>
          </p:cNvSpPr>
          <p:nvPr>
            <p:ph idx="1"/>
          </p:nvPr>
        </p:nvSpPr>
        <p:spPr/>
        <p:txBody>
          <a:bodyPr>
            <a:normAutofit fontScale="70000" lnSpcReduction="20000"/>
          </a:bodyPr>
          <a:lstStyle/>
          <a:p>
            <a:r>
              <a:rPr lang="el-GR" dirty="0"/>
              <a:t>Κομβικό σημείο για τη διοικητική διαδικασία είναι η  </a:t>
            </a:r>
            <a:r>
              <a:rPr lang="el-GR" b="1" dirty="0"/>
              <a:t>γνωμοδοτική διαδικασία </a:t>
            </a:r>
            <a:r>
              <a:rPr lang="el-GR" dirty="0"/>
              <a:t>που διακρίνεται σε προβλεπόμενη και οικειοθελή. </a:t>
            </a:r>
          </a:p>
          <a:p>
            <a:r>
              <a:rPr lang="el-GR" dirty="0"/>
              <a:t>Όταν ο νόμος απαιτεί για την έκδοση διοικητικής πράξεως τη </a:t>
            </a:r>
            <a:r>
              <a:rPr lang="el-GR" b="1" dirty="0"/>
              <a:t>λήψη γνωμοδότησης</a:t>
            </a:r>
            <a:r>
              <a:rPr lang="el-GR" dirty="0"/>
              <a:t> (προβλεπόμενη εκ του νόμου λήψη γνωμοδότησης), το όργανο που έχει αποφασιστική αρμοδιότητα οφείλει να διατυπώσει με πρωτοβουλία του ερώτημα προς ένα άλλο όργανο (</a:t>
            </a:r>
            <a:r>
              <a:rPr lang="el-GR" dirty="0" err="1"/>
              <a:t>ΚΔΔιαδ</a:t>
            </a:r>
            <a:r>
              <a:rPr lang="el-GR" dirty="0"/>
              <a:t>, άρθρο 20 § 1). </a:t>
            </a:r>
          </a:p>
          <a:p>
            <a:r>
              <a:rPr lang="el-GR" dirty="0"/>
              <a:t>Η γνώμη πρέπει να είναι έγγραφη, αιτιολογημένη και επίκαιρη κατά το περιεχόμενό της. Διακρίνεται περαιτέρω σε εκούσια (δικαιούται να ζητήσει το όργανο) και υποχρεωτική (αν το </a:t>
            </a:r>
            <a:r>
              <a:rPr lang="el-GR" dirty="0" err="1"/>
              <a:t>αποφασίζον</a:t>
            </a:r>
            <a:r>
              <a:rPr lang="el-GR" dirty="0"/>
              <a:t> όργανο υποχρεούται από τον νόμο να την ζητήσει). Όταν ο νόμος δεν προβλέπει τη σύμφωνη γνώμη, αυτή είναι απλή, κατά την ακόλουθη διάκριση: Απλή γνώμη είναι αυτή, στην οποία το </a:t>
            </a:r>
            <a:r>
              <a:rPr lang="el-GR" dirty="0" err="1"/>
              <a:t>αποφασίζον</a:t>
            </a:r>
            <a:r>
              <a:rPr lang="el-GR" dirty="0"/>
              <a:t> όργανο οφείλει να ζητήσει τη γνωμοδότηση, αλλά δεν δεσμεύεται από το περιεχόμενο της γνώμης και μπορεί να αποφασίσει κατά τρόπο διαφορετικό. Η απόκλιση από την απλή γνώμη πρέπει, ωστόσο, ταυτόχρονα να αιτιολογείται ειδικώς (</a:t>
            </a:r>
            <a:r>
              <a:rPr lang="el-GR" dirty="0" err="1"/>
              <a:t>ΚΔΔιαδ</a:t>
            </a:r>
            <a:r>
              <a:rPr lang="el-GR" dirty="0"/>
              <a:t>, άρθρο 20 § 2 β’). Η απλή γνώμη ενσωματώνεται στην εκτελεστή πράξη του οργάνου, ενώ τυχόν πλημμέλεια της απλής γνώμης προβάλλεται ως λόγος ακύρωσης και επιφέρει την ακύρωση της εκτελεστής πράξης που ερείδεται σε αυτή.</a:t>
            </a:r>
          </a:p>
          <a:p>
            <a:r>
              <a:rPr lang="el-GR" dirty="0"/>
              <a:t>Συνεπώς, π.χ. η «γνωμάτευση» υγειονομικής επιτροπής μπορεί να θεωρηθεί γνώμη κατά την έννοια του Κώδικα Διοικητικής Διαδικασίας, αφού πληρούνται </a:t>
            </a:r>
            <a:r>
              <a:rPr lang="el-GR" dirty="0" err="1"/>
              <a:t>σωρευτικώς</a:t>
            </a:r>
            <a:r>
              <a:rPr lang="el-GR" dirty="0"/>
              <a:t> όλα τα ως άνω κριτήρια για την ύπαρξη «γνώμης» κατά το διοικητικό δίκαιο. Το </a:t>
            </a:r>
            <a:r>
              <a:rPr lang="el-GR" dirty="0" err="1"/>
              <a:t>αποφασίζον</a:t>
            </a:r>
            <a:r>
              <a:rPr lang="el-GR" dirty="0"/>
              <a:t> όργανο δεν δεσμεύεται και μπορεί να αποκλίνει από τη γνωμοδότηση.</a:t>
            </a:r>
          </a:p>
          <a:p>
            <a:endParaRPr lang="el-GR" dirty="0"/>
          </a:p>
        </p:txBody>
      </p:sp>
    </p:spTree>
    <p:extLst>
      <p:ext uri="{BB962C8B-B14F-4D97-AF65-F5344CB8AC3E}">
        <p14:creationId xmlns:p14="http://schemas.microsoft.com/office/powerpoint/2010/main" val="168084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B3E73E-79B8-2090-AD38-9CA71E597B31}"/>
              </a:ext>
            </a:extLst>
          </p:cNvPr>
          <p:cNvSpPr>
            <a:spLocks noGrp="1"/>
          </p:cNvSpPr>
          <p:nvPr>
            <p:ph type="title"/>
          </p:nvPr>
        </p:nvSpPr>
        <p:spPr/>
        <p:txBody>
          <a:bodyPr/>
          <a:lstStyle/>
          <a:p>
            <a:r>
              <a:rPr lang="el-GR" dirty="0" err="1"/>
              <a:t>Απλη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3067759D-63A7-F814-882D-B074780198AF}"/>
              </a:ext>
            </a:extLst>
          </p:cNvPr>
          <p:cNvSpPr>
            <a:spLocks noGrp="1"/>
          </p:cNvSpPr>
          <p:nvPr>
            <p:ph idx="1"/>
          </p:nvPr>
        </p:nvSpPr>
        <p:spPr/>
        <p:txBody>
          <a:bodyPr/>
          <a:lstStyle/>
          <a:p>
            <a:r>
              <a:rPr lang="el-GR" dirty="0"/>
              <a:t>Μη δεσμευτική για το </a:t>
            </a:r>
            <a:r>
              <a:rPr lang="el-GR" dirty="0" err="1"/>
              <a:t>αποφασίζον</a:t>
            </a:r>
            <a:r>
              <a:rPr lang="el-GR" dirty="0"/>
              <a:t> όργανο</a:t>
            </a:r>
          </a:p>
          <a:p>
            <a:r>
              <a:rPr lang="el-GR" dirty="0"/>
              <a:t>Όχι εκτελεστή</a:t>
            </a:r>
          </a:p>
          <a:p>
            <a:r>
              <a:rPr lang="el-GR" dirty="0"/>
              <a:t>Υποχρέωση απόκλισης</a:t>
            </a:r>
          </a:p>
        </p:txBody>
      </p:sp>
    </p:spTree>
    <p:extLst>
      <p:ext uri="{BB962C8B-B14F-4D97-AF65-F5344CB8AC3E}">
        <p14:creationId xmlns:p14="http://schemas.microsoft.com/office/powerpoint/2010/main" val="2249215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2930FF-EE00-F0F7-0525-4117FAF02382}"/>
              </a:ext>
            </a:extLst>
          </p:cNvPr>
          <p:cNvSpPr>
            <a:spLocks noGrp="1"/>
          </p:cNvSpPr>
          <p:nvPr>
            <p:ph type="title"/>
          </p:nvPr>
        </p:nvSpPr>
        <p:spPr/>
        <p:txBody>
          <a:bodyPr/>
          <a:lstStyle/>
          <a:p>
            <a:r>
              <a:rPr lang="el-GR" dirty="0" err="1"/>
              <a:t>Συμφωνη</a:t>
            </a:r>
            <a:r>
              <a:rPr lang="el-GR" dirty="0"/>
              <a:t> </a:t>
            </a:r>
            <a:r>
              <a:rPr lang="el-GR" dirty="0" err="1"/>
              <a:t>γνωμη</a:t>
            </a:r>
            <a:endParaRPr lang="el-GR" dirty="0"/>
          </a:p>
        </p:txBody>
      </p:sp>
      <p:sp>
        <p:nvSpPr>
          <p:cNvPr id="3" name="Θέση περιεχομένου 2">
            <a:extLst>
              <a:ext uri="{FF2B5EF4-FFF2-40B4-BE49-F238E27FC236}">
                <a16:creationId xmlns:a16="http://schemas.microsoft.com/office/drawing/2014/main" id="{FBEBA451-94BC-937B-2D3A-87407C0803DE}"/>
              </a:ext>
            </a:extLst>
          </p:cNvPr>
          <p:cNvSpPr>
            <a:spLocks noGrp="1"/>
          </p:cNvSpPr>
          <p:nvPr>
            <p:ph idx="1"/>
          </p:nvPr>
        </p:nvSpPr>
        <p:spPr/>
        <p:txBody>
          <a:bodyPr/>
          <a:lstStyle/>
          <a:p>
            <a:r>
              <a:rPr lang="el-GR" dirty="0"/>
              <a:t>Δεσμευτική</a:t>
            </a:r>
          </a:p>
          <a:p>
            <a:r>
              <a:rPr lang="el-GR" dirty="0"/>
              <a:t>Θετική ή αρνητική</a:t>
            </a:r>
          </a:p>
          <a:p>
            <a:r>
              <a:rPr lang="el-GR" dirty="0"/>
              <a:t>Αρνητική = εκτελεστή όταν δεν ενσωματώνεται</a:t>
            </a:r>
          </a:p>
        </p:txBody>
      </p:sp>
    </p:spTree>
    <p:extLst>
      <p:ext uri="{BB962C8B-B14F-4D97-AF65-F5344CB8AC3E}">
        <p14:creationId xmlns:p14="http://schemas.microsoft.com/office/powerpoint/2010/main" val="79212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971E68-AE24-7CC8-B9C2-B6F2F7DA45D7}"/>
              </a:ext>
            </a:extLst>
          </p:cNvPr>
          <p:cNvSpPr>
            <a:spLocks noGrp="1"/>
          </p:cNvSpPr>
          <p:nvPr>
            <p:ph type="title"/>
          </p:nvPr>
        </p:nvSpPr>
        <p:spPr/>
        <p:txBody>
          <a:bodyPr/>
          <a:lstStyle/>
          <a:p>
            <a:r>
              <a:rPr lang="el-GR" dirty="0" err="1"/>
              <a:t>Χαρακτηριστικα</a:t>
            </a:r>
            <a:r>
              <a:rPr lang="el-GR" dirty="0"/>
              <a:t> </a:t>
            </a:r>
            <a:r>
              <a:rPr lang="el-GR" dirty="0" err="1"/>
              <a:t>γνωμης</a:t>
            </a:r>
            <a:endParaRPr lang="el-GR" dirty="0"/>
          </a:p>
        </p:txBody>
      </p:sp>
      <p:sp>
        <p:nvSpPr>
          <p:cNvPr id="3" name="Θέση περιεχομένου 2">
            <a:extLst>
              <a:ext uri="{FF2B5EF4-FFF2-40B4-BE49-F238E27FC236}">
                <a16:creationId xmlns:a16="http://schemas.microsoft.com/office/drawing/2014/main" id="{666E90E8-141F-C5D7-E5A5-12257C55647A}"/>
              </a:ext>
            </a:extLst>
          </p:cNvPr>
          <p:cNvSpPr>
            <a:spLocks noGrp="1"/>
          </p:cNvSpPr>
          <p:nvPr>
            <p:ph idx="1"/>
          </p:nvPr>
        </p:nvSpPr>
        <p:spPr/>
        <p:txBody>
          <a:bodyPr/>
          <a:lstStyle/>
          <a:p>
            <a:r>
              <a:rPr lang="el-GR" dirty="0"/>
              <a:t>Αιτιολογία</a:t>
            </a:r>
          </a:p>
          <a:p>
            <a:r>
              <a:rPr lang="el-GR" dirty="0"/>
              <a:t>Επικαιρότητα – έγκαιρος χαρακτήρας </a:t>
            </a:r>
          </a:p>
          <a:p>
            <a:endParaRPr lang="el-GR" dirty="0"/>
          </a:p>
        </p:txBody>
      </p:sp>
    </p:spTree>
    <p:extLst>
      <p:ext uri="{BB962C8B-B14F-4D97-AF65-F5344CB8AC3E}">
        <p14:creationId xmlns:p14="http://schemas.microsoft.com/office/powerpoint/2010/main" val="356687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146F33-CB57-3274-6A48-763331165118}"/>
              </a:ext>
            </a:extLst>
          </p:cNvPr>
          <p:cNvSpPr>
            <a:spLocks noGrp="1"/>
          </p:cNvSpPr>
          <p:nvPr>
            <p:ph type="title"/>
          </p:nvPr>
        </p:nvSpPr>
        <p:spPr/>
        <p:txBody>
          <a:bodyPr/>
          <a:lstStyle/>
          <a:p>
            <a:r>
              <a:rPr lang="el-GR" dirty="0" err="1"/>
              <a:t>Δικαιωμα</a:t>
            </a:r>
            <a:r>
              <a:rPr lang="el-GR" dirty="0"/>
              <a:t> </a:t>
            </a:r>
            <a:r>
              <a:rPr lang="el-GR" dirty="0" err="1"/>
              <a:t>προηγουμενησ</a:t>
            </a:r>
            <a:r>
              <a:rPr lang="el-GR" dirty="0"/>
              <a:t> </a:t>
            </a:r>
            <a:r>
              <a:rPr lang="el-GR" dirty="0" err="1"/>
              <a:t>ακροασησ</a:t>
            </a:r>
            <a:r>
              <a:rPr lang="el-GR" dirty="0"/>
              <a:t> </a:t>
            </a:r>
          </a:p>
        </p:txBody>
      </p:sp>
      <p:sp>
        <p:nvSpPr>
          <p:cNvPr id="3" name="Θέση περιεχομένου 2">
            <a:extLst>
              <a:ext uri="{FF2B5EF4-FFF2-40B4-BE49-F238E27FC236}">
                <a16:creationId xmlns:a16="http://schemas.microsoft.com/office/drawing/2014/main" id="{3D0EB0A1-1274-B0B9-35BD-D9A4EAE9FD95}"/>
              </a:ext>
            </a:extLst>
          </p:cNvPr>
          <p:cNvSpPr>
            <a:spLocks noGrp="1"/>
          </p:cNvSpPr>
          <p:nvPr>
            <p:ph idx="1"/>
          </p:nvPr>
        </p:nvSpPr>
        <p:spPr/>
        <p:txBody>
          <a:bodyPr>
            <a:normAutofit/>
          </a:bodyPr>
          <a:lstStyle/>
          <a:p>
            <a:r>
              <a:rPr lang="el-GR" dirty="0"/>
              <a:t>Βασικό κατοχυρωμένο θεμελιώδες δικαίωμα για την προστασία του διοικουμένου είναι σύμφωνα με το Σ προκειμένου να διασφαλιστεί η νομιμότητα της διοικητικής διαδικασίας </a:t>
            </a:r>
            <a:r>
              <a:rPr lang="el-GR" i="1" dirty="0"/>
              <a:t>το δικαίωμα προηγούμενης ακρόασης </a:t>
            </a:r>
            <a:r>
              <a:rPr lang="el-GR" dirty="0"/>
              <a:t>που συνίσταται στη δυνατότητα που έχει, προ της έκδοσης δυσμενούς ατομικής διοικητικής πράξης, εκδιδόμενης μετά από υποκειμενική συμπεριφορά του και κατά διακριτική ευχέρεια, και κατόπιν κλήσης από το διοικητικό όργανο, να εκφράσει τις απόψεις του.</a:t>
            </a:r>
          </a:p>
          <a:p>
            <a:r>
              <a:rPr lang="el-GR" dirty="0"/>
              <a:t> </a:t>
            </a:r>
            <a:r>
              <a:rPr lang="el-GR" dirty="0" err="1"/>
              <a:t>Καθιερωθέν</a:t>
            </a:r>
            <a:r>
              <a:rPr lang="el-GR" dirty="0"/>
              <a:t> αρχικά ως γενική αρχή του διοικητικού δικαίου και νυν προβλεπόμενο στο Σ (άρθρο 20 § 2 Σ) και στον </a:t>
            </a:r>
            <a:r>
              <a:rPr lang="el-GR" dirty="0" err="1"/>
              <a:t>ΚΔΔιαδ</a:t>
            </a:r>
            <a:r>
              <a:rPr lang="el-GR" dirty="0"/>
              <a:t> (άρθρο 6), προϋποθέτει μεταξύ άλλων τη γνώση όλων των στοιχείων του φακέλου και το να μπορεί να προβαίνει σε ανταπόδειξη. </a:t>
            </a:r>
          </a:p>
          <a:p>
            <a:endParaRPr lang="el-GR" dirty="0"/>
          </a:p>
        </p:txBody>
      </p:sp>
    </p:spTree>
    <p:extLst>
      <p:ext uri="{BB962C8B-B14F-4D97-AF65-F5344CB8AC3E}">
        <p14:creationId xmlns:p14="http://schemas.microsoft.com/office/powerpoint/2010/main" val="392526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DD4B05-18C4-F6DC-39A9-F0ACE770A97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3B23B0C-67B1-3995-6E80-DEC5CD97BE9B}"/>
              </a:ext>
            </a:extLst>
          </p:cNvPr>
          <p:cNvSpPr>
            <a:spLocks noGrp="1"/>
          </p:cNvSpPr>
          <p:nvPr>
            <p:ph idx="1"/>
          </p:nvPr>
        </p:nvSpPr>
        <p:spPr/>
        <p:txBody>
          <a:bodyPr>
            <a:normAutofit fontScale="85000" lnSpcReduction="20000"/>
          </a:bodyPr>
          <a:lstStyle/>
          <a:p>
            <a:r>
              <a:rPr lang="el-GR" dirty="0"/>
              <a:t>Το </a:t>
            </a:r>
            <a:r>
              <a:rPr lang="el-GR" b="1" dirty="0"/>
              <a:t>δικαίωμα προηγούμενης ακρόασης</a:t>
            </a:r>
            <a:r>
              <a:rPr lang="el-GR" dirty="0"/>
              <a:t> που προβλέπεται στο άρθρο 20 § 2 και 6 </a:t>
            </a:r>
            <a:r>
              <a:rPr lang="el-GR" dirty="0" err="1"/>
              <a:t>ΚΔΔιαδ</a:t>
            </a:r>
            <a:r>
              <a:rPr lang="el-GR" dirty="0"/>
              <a:t> (</a:t>
            </a:r>
            <a:r>
              <a:rPr lang="el-GR" dirty="0" err="1"/>
              <a:t>πρβλ</a:t>
            </a:r>
            <a:r>
              <a:rPr lang="el-GR" dirty="0"/>
              <a:t>. και άρθρο 41 § 2 </a:t>
            </a:r>
            <a:r>
              <a:rPr lang="el-GR" dirty="0" err="1"/>
              <a:t>εδ</a:t>
            </a:r>
            <a:r>
              <a:rPr lang="el-GR" dirty="0"/>
              <a:t>. α Χάρτη Θεμελιωδών Δικαιωμάτων: είναι «το δικαίωμα κάθε προσώπου σε προηγούμενη ακρόαση, πριν ληφθεί ατομικό μέτρο εναντίον του») επεκτείνει την ακρόαση από τη δικαστική στη διοικητική διαδικασία. </a:t>
            </a:r>
          </a:p>
          <a:p>
            <a:r>
              <a:rPr lang="el-GR" dirty="0"/>
              <a:t>Όπως έχει ερμηνευθεί και εν πολλοίς διαπλαστεί από τη νομολογία, αφορά:</a:t>
            </a:r>
          </a:p>
          <a:p>
            <a:pPr marL="457200" indent="-457200">
              <a:buFont typeface="+mj-lt"/>
              <a:buAutoNum type="arabicPeriod"/>
            </a:pPr>
            <a:r>
              <a:rPr lang="el-GR" dirty="0"/>
              <a:t>ατομική διοικητική πράξη, </a:t>
            </a:r>
          </a:p>
          <a:p>
            <a:pPr marL="457200" indent="-457200">
              <a:buFont typeface="+mj-lt"/>
              <a:buAutoNum type="arabicPeriod"/>
            </a:pPr>
            <a:r>
              <a:rPr lang="el-GR" dirty="0"/>
              <a:t>δυσμενή μάλιστα και </a:t>
            </a:r>
          </a:p>
          <a:p>
            <a:pPr marL="457200" indent="-457200">
              <a:buFont typeface="+mj-lt"/>
              <a:buAutoNum type="arabicPeriod"/>
            </a:pPr>
            <a:r>
              <a:rPr lang="el-GR" dirty="0"/>
              <a:t>εκδιδόμενη κατά διακριτική ευχέρεια, </a:t>
            </a:r>
          </a:p>
          <a:p>
            <a:pPr marL="457200" indent="-457200">
              <a:buFont typeface="+mj-lt"/>
              <a:buAutoNum type="arabicPeriod"/>
            </a:pPr>
            <a:r>
              <a:rPr lang="el-GR" dirty="0"/>
              <a:t>απαιτούσα υποκειμενική συμπεριφορά του διοικουμένου κλπ. </a:t>
            </a:r>
          </a:p>
          <a:p>
            <a:pPr marL="0" indent="0">
              <a:buNone/>
            </a:pPr>
            <a:r>
              <a:rPr lang="el-GR" dirty="0"/>
              <a:t>Εξάλλου, η όλη νομολογία του </a:t>
            </a:r>
            <a:r>
              <a:rPr lang="el-GR" dirty="0" err="1"/>
              <a:t>ΣτΕ</a:t>
            </a:r>
            <a:r>
              <a:rPr lang="el-GR" dirty="0"/>
              <a:t> τείνει προς μία </a:t>
            </a:r>
            <a:r>
              <a:rPr lang="el-GR" dirty="0" err="1"/>
              <a:t>νομολογιακή</a:t>
            </a:r>
            <a:r>
              <a:rPr lang="el-GR" dirty="0"/>
              <a:t> εξειδίκευση του δικαιώματος, υπογραμμίζοντας την ανάγκη μεν ευλαβικής του τήρησης, αλλά και την επεξήγηση και εξειδίκευση της λειτουργικότητάς του σε επίπεδο διοικητικής πρακτικής, προκειμένου να μην επιμηκύνεται άνευ αιτίας  η δικαστηριακή διαμάχη. Προς την ίδια κατεύθυνση κινείται εξάλλου και η δικονομική </a:t>
            </a:r>
            <a:r>
              <a:rPr lang="el-GR" dirty="0" err="1"/>
              <a:t>αλυσιτέλεια</a:t>
            </a:r>
            <a:r>
              <a:rPr lang="el-GR" dirty="0"/>
              <a:t>.</a:t>
            </a:r>
          </a:p>
          <a:p>
            <a:endParaRPr lang="el-GR" dirty="0"/>
          </a:p>
        </p:txBody>
      </p:sp>
    </p:spTree>
    <p:extLst>
      <p:ext uri="{BB962C8B-B14F-4D97-AF65-F5344CB8AC3E}">
        <p14:creationId xmlns:p14="http://schemas.microsoft.com/office/powerpoint/2010/main" val="9391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F2702-3D61-12E5-BE64-2C2E5526CB1C}"/>
              </a:ext>
            </a:extLst>
          </p:cNvPr>
          <p:cNvSpPr>
            <a:spLocks noGrp="1"/>
          </p:cNvSpPr>
          <p:nvPr>
            <p:ph type="title"/>
          </p:nvPr>
        </p:nvSpPr>
        <p:spPr/>
        <p:txBody>
          <a:bodyPr/>
          <a:lstStyle/>
          <a:p>
            <a:r>
              <a:rPr lang="el-GR" dirty="0"/>
              <a:t>ΠΛΑΙΣΙΟ </a:t>
            </a:r>
            <a:r>
              <a:rPr lang="el-GR"/>
              <a:t>ΣΕΜΙΝΑΡΙΟΥ </a:t>
            </a:r>
            <a:br>
              <a:rPr lang="el-GR"/>
            </a:br>
            <a:endParaRPr lang="el-GR" dirty="0"/>
          </a:p>
        </p:txBody>
      </p:sp>
      <p:sp>
        <p:nvSpPr>
          <p:cNvPr id="3" name="Θέση περιεχομένου 2">
            <a:extLst>
              <a:ext uri="{FF2B5EF4-FFF2-40B4-BE49-F238E27FC236}">
                <a16:creationId xmlns:a16="http://schemas.microsoft.com/office/drawing/2014/main" id="{8D2A2D5E-2B8D-4CF1-311C-24B73AE7E7B2}"/>
              </a:ext>
            </a:extLst>
          </p:cNvPr>
          <p:cNvSpPr>
            <a:spLocks noGrp="1"/>
          </p:cNvSpPr>
          <p:nvPr>
            <p:ph idx="1"/>
          </p:nvPr>
        </p:nvSpPr>
        <p:spPr/>
        <p:txBody>
          <a:bodyPr/>
          <a:lstStyle/>
          <a:p>
            <a:r>
              <a:rPr lang="el-GR" dirty="0"/>
              <a:t>Διοικητική διαδικασία</a:t>
            </a:r>
          </a:p>
          <a:p>
            <a:r>
              <a:rPr lang="el-GR" dirty="0"/>
              <a:t>Αστική ευθύνη</a:t>
            </a:r>
          </a:p>
          <a:p>
            <a:r>
              <a:rPr lang="el-GR" dirty="0"/>
              <a:t>Πρακτικά θέματα συγκεντρωτικά </a:t>
            </a:r>
          </a:p>
        </p:txBody>
      </p:sp>
    </p:spTree>
    <p:extLst>
      <p:ext uri="{BB962C8B-B14F-4D97-AF65-F5344CB8AC3E}">
        <p14:creationId xmlns:p14="http://schemas.microsoft.com/office/powerpoint/2010/main" val="2816012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8968A7-8AF2-D847-A408-E2B9E9EC61B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9CCD93A-930D-2106-B8F4-08886C5EF75C}"/>
              </a:ext>
            </a:extLst>
          </p:cNvPr>
          <p:cNvSpPr>
            <a:spLocks noGrp="1"/>
          </p:cNvSpPr>
          <p:nvPr>
            <p:ph idx="1"/>
          </p:nvPr>
        </p:nvSpPr>
        <p:spPr/>
        <p:txBody>
          <a:bodyPr>
            <a:normAutofit fontScale="92500" lnSpcReduction="10000"/>
          </a:bodyPr>
          <a:lstStyle/>
          <a:p>
            <a:r>
              <a:rPr lang="el-GR" dirty="0"/>
              <a:t>Αφού το δικαίωμα προηγούμενης ακρόασης αποβλέπει ουσιαστικά στην παροχή δυνατότητας στον διοικούμενο εις βάρος του οποίου εκδίδεται η δυσμενής πράξη να προβάλει συγκεκριμένους ισχυρισμούς ενώπιον του διοικητικού οργάνου, προκειμένου να μεταβάλει το διοικητικό όργανο την απόφασή του. Έτσι, για τη </a:t>
            </a:r>
            <a:r>
              <a:rPr lang="el-GR" b="1" dirty="0"/>
              <a:t>λυσιτέλεια του λόγου</a:t>
            </a:r>
            <a:r>
              <a:rPr lang="el-GR" dirty="0"/>
              <a:t>, η κομβική απόφαση </a:t>
            </a:r>
            <a:r>
              <a:rPr lang="el-GR" dirty="0" err="1"/>
              <a:t>ΟλΣτΕ</a:t>
            </a:r>
            <a:r>
              <a:rPr lang="el-GR" dirty="0"/>
              <a:t> 4447/2012 απαιτεί </a:t>
            </a:r>
            <a:br>
              <a:rPr lang="el-GR" dirty="0"/>
            </a:br>
            <a:r>
              <a:rPr lang="el-GR" b="1" dirty="0"/>
              <a:t>«και παράλληλη αναφορά και των ισχυρισμών που αυτός θα </a:t>
            </a:r>
            <a:r>
              <a:rPr lang="el-GR" b="1" dirty="0" err="1"/>
              <a:t>προέβαλε</a:t>
            </a:r>
            <a:r>
              <a:rPr lang="el-GR" b="1" dirty="0"/>
              <a:t> ενώπιον της Διοικήσεως αν είχε κληθεί».</a:t>
            </a:r>
            <a:r>
              <a:rPr lang="el-GR" i="1" dirty="0"/>
              <a:t> </a:t>
            </a:r>
            <a:r>
              <a:rPr lang="el-GR" dirty="0"/>
              <a:t>Μάλιστα, εφόσον – συνεχίζει η απόφαση – η ειδική νομοθεσία προβλέπει </a:t>
            </a:r>
            <a:r>
              <a:rPr lang="el-GR" b="1" dirty="0"/>
              <a:t>και </a:t>
            </a:r>
            <a:r>
              <a:rPr lang="el-GR" b="1" dirty="0" err="1"/>
              <a:t>ενδικοφανή</a:t>
            </a:r>
            <a:r>
              <a:rPr lang="el-GR" b="1" dirty="0"/>
              <a:t> προσφυγή</a:t>
            </a:r>
            <a:r>
              <a:rPr lang="el-GR" dirty="0"/>
              <a:t>, η προβολή των ισχυρισμών του διοικουμένου με την άσκηση της προσφυγής καλύπτει τη μη τήρηση του τύπου, ήτοι την έλλειψη της προηγούμενης ακρόασης.  </a:t>
            </a:r>
          </a:p>
          <a:p>
            <a:r>
              <a:rPr lang="el-GR" dirty="0" err="1"/>
              <a:t>ΟλΣτΕ</a:t>
            </a:r>
            <a:r>
              <a:rPr lang="el-GR" dirty="0"/>
              <a:t> 4447/2012. </a:t>
            </a:r>
          </a:p>
          <a:p>
            <a:endParaRPr lang="el-GR" dirty="0"/>
          </a:p>
        </p:txBody>
      </p:sp>
    </p:spTree>
    <p:extLst>
      <p:ext uri="{BB962C8B-B14F-4D97-AF65-F5344CB8AC3E}">
        <p14:creationId xmlns:p14="http://schemas.microsoft.com/office/powerpoint/2010/main" val="1217054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6B5054-B54D-4406-8D97-A62B505B99F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1950124-2431-1CB8-B4F1-8630CF6E0049}"/>
              </a:ext>
            </a:extLst>
          </p:cNvPr>
          <p:cNvSpPr>
            <a:spLocks noGrp="1"/>
          </p:cNvSpPr>
          <p:nvPr>
            <p:ph idx="1"/>
          </p:nvPr>
        </p:nvSpPr>
        <p:spPr/>
        <p:txBody>
          <a:bodyPr/>
          <a:lstStyle/>
          <a:p>
            <a:r>
              <a:rPr lang="el-GR" dirty="0"/>
              <a:t>Κατά τον νόμο και τη νομολογία, η ακρόαση πρέπει να είναι προηγούμενη, δηλ. σε χρόνο κατά τον οποίο η έκθεση των απόψεων του διοικουμένου είναι ακόμη ικανή να επηρεάσει την έκβαση της διοικητικής διαδικασίας. Ο </a:t>
            </a:r>
            <a:r>
              <a:rPr lang="el-GR" dirty="0" err="1"/>
              <a:t>ΚΔΔιαδ</a:t>
            </a:r>
            <a:r>
              <a:rPr lang="el-GR" dirty="0"/>
              <a:t> στο άρθρο 6 § 2 </a:t>
            </a:r>
            <a:r>
              <a:rPr lang="el-GR" dirty="0" err="1"/>
              <a:t>εδ</a:t>
            </a:r>
            <a:r>
              <a:rPr lang="el-GR" dirty="0"/>
              <a:t>. </a:t>
            </a:r>
            <a:r>
              <a:rPr lang="el-GR" b="1" dirty="0"/>
              <a:t>β’ ορίζει ως </a:t>
            </a:r>
            <a:r>
              <a:rPr lang="el-GR" b="1" i="1" dirty="0" err="1"/>
              <a:t>minimum</a:t>
            </a:r>
            <a:r>
              <a:rPr lang="el-GR" b="1" dirty="0"/>
              <a:t> χρόνο κοινοποίησης τις πέντε (5) πλήρεις ημέρες</a:t>
            </a:r>
            <a:r>
              <a:rPr lang="el-GR" dirty="0"/>
              <a:t>, κατά συνέπεια  πρέπει να γίνει δεκτό πως δεν είναι δυνατή σύντμηση της προθεσμίας, η οποία προθεσμία πρέπει να είναι εύλογη. </a:t>
            </a:r>
          </a:p>
          <a:p>
            <a:pPr marL="0" indent="0">
              <a:buNone/>
            </a:pPr>
            <a:endParaRPr lang="el-GR" dirty="0"/>
          </a:p>
        </p:txBody>
      </p:sp>
    </p:spTree>
    <p:extLst>
      <p:ext uri="{BB962C8B-B14F-4D97-AF65-F5344CB8AC3E}">
        <p14:creationId xmlns:p14="http://schemas.microsoft.com/office/powerpoint/2010/main" val="385278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870C8D-0B39-F45E-78D8-F70288F8CFD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9F05BE9-87E5-3F14-F537-CF829B92C3EE}"/>
              </a:ext>
            </a:extLst>
          </p:cNvPr>
          <p:cNvSpPr>
            <a:spLocks noGrp="1"/>
          </p:cNvSpPr>
          <p:nvPr>
            <p:ph idx="1"/>
          </p:nvPr>
        </p:nvSpPr>
        <p:spPr/>
        <p:txBody>
          <a:bodyPr>
            <a:normAutofit/>
          </a:bodyPr>
          <a:lstStyle/>
          <a:p>
            <a:r>
              <a:rPr lang="el-GR" b="1" dirty="0"/>
              <a:t>Επίσης, δεν εφαρμόζεται προηγούμενη ακρόαση του διοικουμένου σε πράξεις επί αίτησης του διοικουμένου</a:t>
            </a:r>
            <a:r>
              <a:rPr lang="el-GR" dirty="0"/>
              <a:t> (</a:t>
            </a:r>
            <a:r>
              <a:rPr lang="el-GR" dirty="0" err="1"/>
              <a:t>νομολογιακή</a:t>
            </a:r>
            <a:r>
              <a:rPr lang="el-GR" dirty="0"/>
              <a:t> εξαίρεση). Με βάση και παλιότερη νομολογία του </a:t>
            </a:r>
            <a:r>
              <a:rPr lang="el-GR" dirty="0" err="1"/>
              <a:t>ΣτΕ</a:t>
            </a:r>
            <a:r>
              <a:rPr lang="el-GR" dirty="0"/>
              <a:t>, η αίτηση του διοικουμένου θεωρείται πως επέχει θέση ακρόασης.</a:t>
            </a:r>
          </a:p>
          <a:p>
            <a:r>
              <a:rPr lang="el-GR" dirty="0"/>
              <a:t>η τήρηση προηγούμενης ακρόασης είναι αναγκαία, όταν η Διοίκηση ενεργεί αυτεπαγγέλτως και επέρχεται θετική βλάβη στα έννομα συμφέροντα του διοικουμένου. Μάλιστα, γίνεται δεκτό ότι, αν η αίτηση είναι τυπική και η άρνηση της αίτησης επεμβαίνει σε ατομικό δικαίωμα, πρέπει να υπάρχει κλήση προς ακρόαση του ενδιαφερομένου. </a:t>
            </a:r>
          </a:p>
          <a:p>
            <a:r>
              <a:rPr lang="el-GR" dirty="0"/>
              <a:t>Ενδεικτικά: </a:t>
            </a:r>
            <a:r>
              <a:rPr lang="el-GR" dirty="0" err="1"/>
              <a:t>ΣτΕ</a:t>
            </a:r>
            <a:r>
              <a:rPr lang="el-GR" dirty="0"/>
              <a:t> 1867/2009 </a:t>
            </a:r>
            <a:r>
              <a:rPr lang="el-GR" dirty="0" err="1"/>
              <a:t>Τμ</a:t>
            </a:r>
            <a:r>
              <a:rPr lang="el-GR" dirty="0"/>
              <a:t>. Δ’ [Ανάκληση ιθαγένειας], ΕΜΕΔ 3/2010, σελ. 273-276.</a:t>
            </a:r>
            <a:endParaRPr lang="el-GR" b="1" dirty="0"/>
          </a:p>
          <a:p>
            <a:endParaRPr lang="el-GR" dirty="0"/>
          </a:p>
        </p:txBody>
      </p:sp>
    </p:spTree>
    <p:extLst>
      <p:ext uri="{BB962C8B-B14F-4D97-AF65-F5344CB8AC3E}">
        <p14:creationId xmlns:p14="http://schemas.microsoft.com/office/powerpoint/2010/main" val="288906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72AF68-3449-5599-1239-A08A631EE097}"/>
              </a:ext>
            </a:extLst>
          </p:cNvPr>
          <p:cNvSpPr>
            <a:spLocks noGrp="1"/>
          </p:cNvSpPr>
          <p:nvPr>
            <p:ph type="title"/>
          </p:nvPr>
        </p:nvSpPr>
        <p:spPr/>
        <p:txBody>
          <a:bodyPr/>
          <a:lstStyle/>
          <a:p>
            <a:r>
              <a:rPr lang="el-GR" dirty="0" err="1"/>
              <a:t>Δημοσιευση</a:t>
            </a:r>
            <a:r>
              <a:rPr lang="el-GR" dirty="0"/>
              <a:t> </a:t>
            </a:r>
            <a:r>
              <a:rPr lang="el-GR" dirty="0" err="1"/>
              <a:t>πραξεων</a:t>
            </a:r>
            <a:endParaRPr lang="el-GR" dirty="0"/>
          </a:p>
        </p:txBody>
      </p:sp>
      <p:sp>
        <p:nvSpPr>
          <p:cNvPr id="3" name="Θέση περιεχομένου 2">
            <a:extLst>
              <a:ext uri="{FF2B5EF4-FFF2-40B4-BE49-F238E27FC236}">
                <a16:creationId xmlns:a16="http://schemas.microsoft.com/office/drawing/2014/main" id="{1EEB0001-664D-F78B-7ED1-4890D838FA25}"/>
              </a:ext>
            </a:extLst>
          </p:cNvPr>
          <p:cNvSpPr>
            <a:spLocks noGrp="1"/>
          </p:cNvSpPr>
          <p:nvPr>
            <p:ph idx="1"/>
          </p:nvPr>
        </p:nvSpPr>
        <p:spPr/>
        <p:txBody>
          <a:bodyPr/>
          <a:lstStyle/>
          <a:p>
            <a:r>
              <a:rPr lang="el-GR" dirty="0"/>
              <a:t>Κανονιστικές = δημοσίευση = συστατικός τύπος (αλλιώς ανυπόστατη). Από πραγματική κυκλοφορία </a:t>
            </a:r>
            <a:r>
              <a:rPr lang="el-GR" dirty="0" err="1"/>
              <a:t>άρχεται</a:t>
            </a:r>
            <a:r>
              <a:rPr lang="el-GR" dirty="0"/>
              <a:t> η προθεσμία </a:t>
            </a:r>
            <a:r>
              <a:rPr lang="el-GR"/>
              <a:t>ενδίκων βοηθημάτων</a:t>
            </a:r>
            <a:endParaRPr lang="el-GR" dirty="0"/>
          </a:p>
          <a:p>
            <a:r>
              <a:rPr lang="el-GR" dirty="0"/>
              <a:t>Ατομικές = μη δημοσίευση, τελείωση με υπογραφή και χρονολόγηση, κατ’ εξαίρεση </a:t>
            </a:r>
            <a:r>
              <a:rPr lang="el-GR" dirty="0" err="1"/>
              <a:t>δημοσιευτέες</a:t>
            </a:r>
            <a:r>
              <a:rPr lang="el-GR" dirty="0"/>
              <a:t>. Κοινοποίηση στον ενδιαφερόμενο ή πλήρης γνώση</a:t>
            </a:r>
          </a:p>
          <a:p>
            <a:r>
              <a:rPr lang="el-GR" dirty="0"/>
              <a:t>ΔΙΑΥΓΕΙΑ = δεν υποκαθιστά νόμιμη δημοσίευση, αλλά δεν εκτελείται</a:t>
            </a:r>
          </a:p>
          <a:p>
            <a:endParaRPr lang="el-GR" dirty="0"/>
          </a:p>
          <a:p>
            <a:pPr marL="0" indent="0">
              <a:buNone/>
            </a:pPr>
            <a:endParaRPr lang="el-GR" dirty="0"/>
          </a:p>
        </p:txBody>
      </p:sp>
    </p:spTree>
    <p:extLst>
      <p:ext uri="{BB962C8B-B14F-4D97-AF65-F5344CB8AC3E}">
        <p14:creationId xmlns:p14="http://schemas.microsoft.com/office/powerpoint/2010/main" val="81237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5B60B8-FB9E-02DF-7408-65A03DAF54C9}"/>
              </a:ext>
            </a:extLst>
          </p:cNvPr>
          <p:cNvSpPr>
            <a:spLocks noGrp="1"/>
          </p:cNvSpPr>
          <p:nvPr>
            <p:ph type="title"/>
          </p:nvPr>
        </p:nvSpPr>
        <p:spPr/>
        <p:txBody>
          <a:bodyPr/>
          <a:lstStyle/>
          <a:p>
            <a:r>
              <a:rPr lang="el-GR" dirty="0" err="1"/>
              <a:t>Αιτιολογια</a:t>
            </a:r>
            <a:r>
              <a:rPr lang="el-GR" dirty="0"/>
              <a:t> </a:t>
            </a:r>
            <a:r>
              <a:rPr lang="el-GR" dirty="0" err="1"/>
              <a:t>πραξησ</a:t>
            </a:r>
            <a:endParaRPr lang="el-GR" dirty="0"/>
          </a:p>
        </p:txBody>
      </p:sp>
      <p:sp>
        <p:nvSpPr>
          <p:cNvPr id="3" name="Θέση περιεχομένου 2">
            <a:extLst>
              <a:ext uri="{FF2B5EF4-FFF2-40B4-BE49-F238E27FC236}">
                <a16:creationId xmlns:a16="http://schemas.microsoft.com/office/drawing/2014/main" id="{9EB71558-6F70-651E-FF4C-9003A78EAEC4}"/>
              </a:ext>
            </a:extLst>
          </p:cNvPr>
          <p:cNvSpPr>
            <a:spLocks noGrp="1"/>
          </p:cNvSpPr>
          <p:nvPr>
            <p:ph idx="1"/>
          </p:nvPr>
        </p:nvSpPr>
        <p:spPr/>
        <p:txBody>
          <a:bodyPr>
            <a:normAutofit/>
          </a:bodyPr>
          <a:lstStyle/>
          <a:p>
            <a:r>
              <a:rPr lang="el-GR" dirty="0"/>
              <a:t>Αιτιολογία ατομικής</a:t>
            </a:r>
          </a:p>
          <a:p>
            <a:pPr marL="0" indent="0">
              <a:buNone/>
            </a:pPr>
            <a:r>
              <a:rPr lang="el-GR" dirty="0"/>
              <a:t>Σαφής </a:t>
            </a:r>
          </a:p>
          <a:p>
            <a:pPr marL="0" indent="0">
              <a:buNone/>
            </a:pPr>
            <a:r>
              <a:rPr lang="el-GR" dirty="0"/>
              <a:t>Ειδική</a:t>
            </a:r>
          </a:p>
          <a:p>
            <a:pPr marL="0" indent="0">
              <a:buNone/>
            </a:pPr>
            <a:r>
              <a:rPr lang="el-GR" dirty="0"/>
              <a:t>Επαρκής </a:t>
            </a:r>
          </a:p>
          <a:p>
            <a:pPr marL="0" indent="0">
              <a:buNone/>
            </a:pPr>
            <a:endParaRPr lang="el-GR" dirty="0"/>
          </a:p>
          <a:p>
            <a:pPr marL="0" indent="0">
              <a:buNone/>
            </a:pPr>
            <a:r>
              <a:rPr lang="el-GR" dirty="0"/>
              <a:t>Πρόβλεψη στον νόμο (παράβαση ουσιώδους τύπου) ή από τη δυσμενή φύση της πράξης (παράβαση νόμου)</a:t>
            </a:r>
          </a:p>
        </p:txBody>
      </p:sp>
    </p:spTree>
    <p:extLst>
      <p:ext uri="{BB962C8B-B14F-4D97-AF65-F5344CB8AC3E}">
        <p14:creationId xmlns:p14="http://schemas.microsoft.com/office/powerpoint/2010/main" val="136430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D6B53B-6C69-2689-4EC3-475EE5595EE8}"/>
              </a:ext>
            </a:extLst>
          </p:cNvPr>
          <p:cNvSpPr>
            <a:spLocks noGrp="1"/>
          </p:cNvSpPr>
          <p:nvPr>
            <p:ph type="title"/>
          </p:nvPr>
        </p:nvSpPr>
        <p:spPr/>
        <p:txBody>
          <a:bodyPr/>
          <a:lstStyle/>
          <a:p>
            <a:r>
              <a:rPr lang="el-GR" dirty="0"/>
              <a:t>ΛΟΓΟΙ ΑΚΥΡΩΣΗΣ ΔΙΟΙΚΗΤΙΚΗΣ ΠΡΑΞΗΣ </a:t>
            </a:r>
          </a:p>
        </p:txBody>
      </p:sp>
      <p:sp>
        <p:nvSpPr>
          <p:cNvPr id="3" name="Θέση περιεχομένου 2">
            <a:extLst>
              <a:ext uri="{FF2B5EF4-FFF2-40B4-BE49-F238E27FC236}">
                <a16:creationId xmlns:a16="http://schemas.microsoft.com/office/drawing/2014/main" id="{C4C4546D-BA57-3514-222B-DE939A0C1DEA}"/>
              </a:ext>
            </a:extLst>
          </p:cNvPr>
          <p:cNvSpPr>
            <a:spLocks noGrp="1"/>
          </p:cNvSpPr>
          <p:nvPr>
            <p:ph idx="1"/>
          </p:nvPr>
        </p:nvSpPr>
        <p:spPr/>
        <p:txBody>
          <a:bodyPr>
            <a:normAutofit fontScale="85000" lnSpcReduction="10000"/>
          </a:bodyPr>
          <a:lstStyle/>
          <a:p>
            <a:pPr marL="0" indent="0">
              <a:buNone/>
            </a:pPr>
            <a:r>
              <a:rPr lang="el-GR" dirty="0"/>
              <a:t>Γενικώς, η νομολογία και η νομοθεσία </a:t>
            </a:r>
            <a:r>
              <a:rPr lang="el-GR" b="1" dirty="0"/>
              <a:t>έχουν κατηγοριοποιήσει τέσσερις λόγους ακύρωσης (βλ. και άρθρο 95 § 1 </a:t>
            </a:r>
            <a:r>
              <a:rPr lang="el-GR" b="1" dirty="0" err="1"/>
              <a:t>στ</a:t>
            </a:r>
            <a:r>
              <a:rPr lang="el-GR" b="1" dirty="0"/>
              <a:t>. α Σ, 48 ΠΔ 18/1989 κλπ.):</a:t>
            </a:r>
            <a:r>
              <a:rPr lang="el-GR" dirty="0"/>
              <a:t> </a:t>
            </a:r>
          </a:p>
          <a:p>
            <a:endParaRPr lang="el-GR" dirty="0"/>
          </a:p>
          <a:p>
            <a:r>
              <a:rPr lang="el-GR" dirty="0"/>
              <a:t>α) αναρμοδιότητα της διοικητικής αρχής που εξέδωσε την πράξη, που οδηγεί είτε σε ανυπόστατη πράξη (όταν εκδίδεται από ιδιώτη πράξη) είτε σε άκυρη πράξη (από κατά </a:t>
            </a:r>
            <a:r>
              <a:rPr lang="el-GR" dirty="0" err="1"/>
              <a:t>κλάδον</a:t>
            </a:r>
            <a:r>
              <a:rPr lang="el-GR" dirty="0"/>
              <a:t> αναρμόδιο), είτε σε ακυρώσιμη πράξη (σε κάθε άλλη περίπτωση αναρμοδιότητας, εκτός των ως άνω)</a:t>
            </a:r>
          </a:p>
          <a:p>
            <a:r>
              <a:rPr lang="el-GR" dirty="0"/>
              <a:t> β) κατάχρηση εξουσίας, όταν η πράξη της διοίκησης φέρει μεν τα στοιχεία νομιμότητας, εκδίδεται όμως για σκοπό καταδήλως άλλον από εκείνον για τον οποίο νομοθετήθηκε, που οδηγεί σε ακυρώσιμη πράξη, </a:t>
            </a:r>
          </a:p>
          <a:p>
            <a:r>
              <a:rPr lang="el-GR" dirty="0"/>
              <a:t>γ) παράβαση ουσιώδους τύπου της διαδικασίας, που οδηγεί σε ακυρώσιμη πράξη, </a:t>
            </a:r>
          </a:p>
          <a:p>
            <a:r>
              <a:rPr lang="el-GR" dirty="0"/>
              <a:t>δ) παράβαση κατ’ </a:t>
            </a:r>
            <a:r>
              <a:rPr lang="el-GR" dirty="0" err="1"/>
              <a:t>ουσίαν</a:t>
            </a:r>
            <a:r>
              <a:rPr lang="el-GR" dirty="0"/>
              <a:t> διάταξης νόμου, που οδηγεί σε ακυρώσιμη πράξη. </a:t>
            </a:r>
          </a:p>
          <a:p>
            <a:endParaRPr lang="el-GR" dirty="0"/>
          </a:p>
          <a:p>
            <a:endParaRPr lang="el-GR" dirty="0"/>
          </a:p>
        </p:txBody>
      </p:sp>
    </p:spTree>
    <p:extLst>
      <p:ext uri="{BB962C8B-B14F-4D97-AF65-F5344CB8AC3E}">
        <p14:creationId xmlns:p14="http://schemas.microsoft.com/office/powerpoint/2010/main" val="1905112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2C3ED2-4FEC-0870-0EA0-50D12B634862}"/>
              </a:ext>
            </a:extLst>
          </p:cNvPr>
          <p:cNvSpPr>
            <a:spLocks noGrp="1"/>
          </p:cNvSpPr>
          <p:nvPr>
            <p:ph type="title"/>
          </p:nvPr>
        </p:nvSpPr>
        <p:spPr/>
        <p:txBody>
          <a:bodyPr/>
          <a:lstStyle/>
          <a:p>
            <a:r>
              <a:rPr lang="el-GR" dirty="0"/>
              <a:t>ΑΣΤΙΚΗ ΕΥΘΥΝΗ ΔΗΜΟΣΙΟΥ</a:t>
            </a:r>
          </a:p>
        </p:txBody>
      </p:sp>
      <p:sp>
        <p:nvSpPr>
          <p:cNvPr id="3" name="Θέση περιεχομένου 2">
            <a:extLst>
              <a:ext uri="{FF2B5EF4-FFF2-40B4-BE49-F238E27FC236}">
                <a16:creationId xmlns:a16="http://schemas.microsoft.com/office/drawing/2014/main" id="{BD492B4C-0C04-BA1E-4D3C-9C45C522B2A0}"/>
              </a:ext>
            </a:extLst>
          </p:cNvPr>
          <p:cNvSpPr>
            <a:spLocks noGrp="1"/>
          </p:cNvSpPr>
          <p:nvPr>
            <p:ph idx="1"/>
          </p:nvPr>
        </p:nvSpPr>
        <p:spPr/>
        <p:txBody>
          <a:bodyPr>
            <a:normAutofit fontScale="85000" lnSpcReduction="10000"/>
          </a:bodyPr>
          <a:lstStyle/>
          <a:p>
            <a:r>
              <a:rPr lang="el-GR" dirty="0"/>
              <a:t>Για τη στοιχειοθέτηση της </a:t>
            </a:r>
            <a:r>
              <a:rPr lang="el-GR" b="1" dirty="0"/>
              <a:t>αστικής</a:t>
            </a:r>
            <a:r>
              <a:rPr lang="el-GR" dirty="0"/>
              <a:t> (</a:t>
            </a:r>
            <a:r>
              <a:rPr lang="el-GR" b="1" dirty="0" err="1"/>
              <a:t>αποζημιωτική</a:t>
            </a:r>
            <a:r>
              <a:rPr lang="el-GR" dirty="0" err="1"/>
              <a:t>ς</a:t>
            </a:r>
            <a:r>
              <a:rPr lang="el-GR" dirty="0"/>
              <a:t>) </a:t>
            </a:r>
            <a:r>
              <a:rPr lang="el-GR" b="1" dirty="0"/>
              <a:t>ευθύνης</a:t>
            </a:r>
            <a:r>
              <a:rPr lang="el-GR" dirty="0"/>
              <a:t> του Δημοσίου και των λοιπών δημοσίων νομικών προσώπων απαιτείται να συντρέχουν σωρευτικά, βάσει των διατάξεων </a:t>
            </a:r>
            <a:r>
              <a:rPr lang="el-GR" b="1" dirty="0"/>
              <a:t>105</a:t>
            </a:r>
            <a:r>
              <a:rPr lang="el-GR" dirty="0"/>
              <a:t> και </a:t>
            </a:r>
            <a:r>
              <a:rPr lang="el-GR" b="1" dirty="0"/>
              <a:t>106 </a:t>
            </a:r>
            <a:r>
              <a:rPr lang="el-GR" b="1" dirty="0" err="1"/>
              <a:t>ΕισΝΑΚ</a:t>
            </a:r>
            <a:r>
              <a:rPr lang="el-GR" dirty="0"/>
              <a:t>, οι εξής προϋποθέσεις: </a:t>
            </a:r>
          </a:p>
          <a:p>
            <a:pPr marL="0" indent="0">
              <a:buNone/>
            </a:pPr>
            <a:r>
              <a:rPr lang="el-GR" dirty="0"/>
              <a:t>α) </a:t>
            </a:r>
            <a:r>
              <a:rPr lang="el-GR" b="1" dirty="0"/>
              <a:t>παράνομη</a:t>
            </a:r>
            <a:r>
              <a:rPr lang="el-GR" dirty="0"/>
              <a:t> </a:t>
            </a:r>
            <a:r>
              <a:rPr lang="el-GR" b="1" dirty="0"/>
              <a:t>πράξη</a:t>
            </a:r>
            <a:r>
              <a:rPr lang="el-GR" dirty="0"/>
              <a:t> ή </a:t>
            </a:r>
            <a:r>
              <a:rPr lang="el-GR" b="1" dirty="0"/>
              <a:t>παράλειψη</a:t>
            </a:r>
            <a:r>
              <a:rPr lang="el-GR" dirty="0"/>
              <a:t> της </a:t>
            </a:r>
            <a:r>
              <a:rPr lang="el-GR" b="1" dirty="0"/>
              <a:t>Διοίκησης</a:t>
            </a:r>
            <a:r>
              <a:rPr lang="el-GR" dirty="0"/>
              <a:t>, ήτοι κάθε είδους συμπεριφορά της, η οποία αντίκειται στο θετό αναγκαστικό δίκαιο </a:t>
            </a:r>
          </a:p>
          <a:p>
            <a:pPr marL="0" indent="0">
              <a:buNone/>
            </a:pPr>
            <a:r>
              <a:rPr lang="el-GR" dirty="0"/>
              <a:t>β) </a:t>
            </a:r>
            <a:r>
              <a:rPr lang="el-GR" b="1" dirty="0"/>
              <a:t>ζημία</a:t>
            </a:r>
            <a:r>
              <a:rPr lang="el-GR" dirty="0"/>
              <a:t> του </a:t>
            </a:r>
            <a:r>
              <a:rPr lang="el-GR" b="1" dirty="0"/>
              <a:t>διοικούμενου</a:t>
            </a:r>
            <a:r>
              <a:rPr lang="el-GR" dirty="0"/>
              <a:t>, περιουσιακής ή ηθικής φύσεως </a:t>
            </a:r>
          </a:p>
          <a:p>
            <a:pPr marL="0" indent="0">
              <a:buNone/>
            </a:pPr>
            <a:r>
              <a:rPr lang="el-GR" dirty="0"/>
              <a:t>γ) </a:t>
            </a:r>
            <a:r>
              <a:rPr lang="el-GR" b="1" dirty="0"/>
              <a:t>αιτιώδης συνάφεια </a:t>
            </a:r>
            <a:r>
              <a:rPr lang="el-GR" dirty="0"/>
              <a:t>μεταξύ της </a:t>
            </a:r>
            <a:r>
              <a:rPr lang="el-GR" b="1" dirty="0"/>
              <a:t>παρανομίας</a:t>
            </a:r>
            <a:r>
              <a:rPr lang="el-GR" dirty="0"/>
              <a:t> του Δημοσίου και της </a:t>
            </a:r>
            <a:r>
              <a:rPr lang="el-GR" b="1" dirty="0"/>
              <a:t>ζημίας </a:t>
            </a:r>
            <a:r>
              <a:rPr lang="el-GR" dirty="0"/>
              <a:t>του διοικουμένου </a:t>
            </a:r>
          </a:p>
          <a:p>
            <a:pPr marL="0" indent="0">
              <a:buNone/>
            </a:pPr>
            <a:r>
              <a:rPr lang="el-GR" dirty="0"/>
              <a:t>δ) </a:t>
            </a:r>
            <a:r>
              <a:rPr lang="el-GR" b="1" dirty="0"/>
              <a:t>παράβαση</a:t>
            </a:r>
            <a:r>
              <a:rPr lang="el-GR" dirty="0"/>
              <a:t> εκ μέρους της Διοίκησης </a:t>
            </a:r>
            <a:r>
              <a:rPr lang="el-GR" b="1" dirty="0"/>
              <a:t>κανόνα δικαίου </a:t>
            </a:r>
            <a:r>
              <a:rPr lang="el-GR" dirty="0"/>
              <a:t>που έχει τεθεί για την προστασία των </a:t>
            </a:r>
            <a:r>
              <a:rPr lang="el-GR" b="1" dirty="0"/>
              <a:t>δικαιωμάτων</a:t>
            </a:r>
            <a:r>
              <a:rPr lang="el-GR" dirty="0"/>
              <a:t> του </a:t>
            </a:r>
            <a:r>
              <a:rPr lang="el-GR" b="1" dirty="0"/>
              <a:t>διοικουμένου</a:t>
            </a:r>
            <a:r>
              <a:rPr lang="el-GR" dirty="0"/>
              <a:t> και όχι μόνο για τη διασφάλιση του </a:t>
            </a:r>
            <a:r>
              <a:rPr lang="el-GR" b="1" dirty="0"/>
              <a:t>δημοσίου συμφέροντος </a:t>
            </a:r>
          </a:p>
          <a:p>
            <a:pPr marL="0" indent="0">
              <a:buNone/>
            </a:pPr>
            <a:r>
              <a:rPr lang="el-GR" dirty="0"/>
              <a:t>ε) </a:t>
            </a:r>
            <a:r>
              <a:rPr lang="el-GR" b="1" dirty="0"/>
              <a:t>καταλογισμός</a:t>
            </a:r>
            <a:r>
              <a:rPr lang="el-GR" dirty="0"/>
              <a:t> της παράνομης συμπεριφοράς σε </a:t>
            </a:r>
            <a:r>
              <a:rPr lang="el-GR" b="1" dirty="0"/>
              <a:t>όργανο </a:t>
            </a:r>
            <a:r>
              <a:rPr lang="el-GR" dirty="0"/>
              <a:t>του </a:t>
            </a:r>
            <a:r>
              <a:rPr lang="el-GR" b="1" dirty="0"/>
              <a:t>Δημοσίου</a:t>
            </a:r>
            <a:r>
              <a:rPr lang="el-GR" dirty="0"/>
              <a:t>, υπό την έννοια ότι αυτή θα πρέπει να έλαβε χώρα κατά τη άσκηση των καθηκόντων του.  </a:t>
            </a:r>
          </a:p>
          <a:p>
            <a:endParaRPr lang="el-GR" dirty="0"/>
          </a:p>
        </p:txBody>
      </p:sp>
    </p:spTree>
    <p:extLst>
      <p:ext uri="{BB962C8B-B14F-4D97-AF65-F5344CB8AC3E}">
        <p14:creationId xmlns:p14="http://schemas.microsoft.com/office/powerpoint/2010/main" val="3100092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ADAEC-A503-C5FA-BCFD-877441BAE62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1FE072B-F1D0-6439-3470-3484E605B145}"/>
              </a:ext>
            </a:extLst>
          </p:cNvPr>
          <p:cNvSpPr>
            <a:spLocks noGrp="1"/>
          </p:cNvSpPr>
          <p:nvPr>
            <p:ph idx="1"/>
          </p:nvPr>
        </p:nvSpPr>
        <p:spPr/>
        <p:txBody>
          <a:bodyPr>
            <a:normAutofit fontScale="92500" lnSpcReduction="10000"/>
          </a:bodyPr>
          <a:lstStyle/>
          <a:p>
            <a:r>
              <a:rPr lang="el-GR" dirty="0"/>
              <a:t>Η </a:t>
            </a:r>
            <a:r>
              <a:rPr lang="el-GR" dirty="0" err="1"/>
              <a:t>αποζημιωτική</a:t>
            </a:r>
            <a:r>
              <a:rPr lang="el-GR" dirty="0"/>
              <a:t> ευθύνη του Δημοσίου ερείδεται επί της συνταγματικής διάταξης του άρθρου </a:t>
            </a:r>
            <a:r>
              <a:rPr lang="el-GR" b="1" dirty="0"/>
              <a:t>4</a:t>
            </a:r>
            <a:r>
              <a:rPr lang="el-GR" dirty="0"/>
              <a:t> § </a:t>
            </a:r>
            <a:r>
              <a:rPr lang="el-GR" b="1" dirty="0"/>
              <a:t>5 </a:t>
            </a:r>
            <a:r>
              <a:rPr lang="el-GR" dirty="0"/>
              <a:t>(«οι Έλληνες πολίτες συνεισφέρουν χωρίς διακρίσεις στα δημόσια βάρη, ανάλογα με της δυνάμεις της»). Η ζημία που προκαλείται της διοικούμενους από ζημιογόνες πράξεις ή παραλείψεις του συνιστά </a:t>
            </a:r>
            <a:r>
              <a:rPr lang="el-GR" b="1" dirty="0"/>
              <a:t>ειδικό δημόσιο βάρος</a:t>
            </a:r>
            <a:r>
              <a:rPr lang="el-GR" dirty="0"/>
              <a:t>, καθώς ο ζημιωθείς περιέρχεται σε δυσμενέστερη θέση σε σχέση με της λοιπούς διοικουμένους κατά παράβαση της αρχής της ισότητας. Η υποχρέωση ανόρθωσης της ζημίας της συνιστά παράλληλα </a:t>
            </a:r>
            <a:r>
              <a:rPr lang="el-GR" b="1" dirty="0"/>
              <a:t>γενικό δημόσιο βάρος </a:t>
            </a:r>
            <a:r>
              <a:rPr lang="el-GR" dirty="0"/>
              <a:t>για όλους της διοικουμένους, καθώς καλούνται να συνεισφέρουν ανάλογα με της δυνάμεις της στην πραγματοποίησή της. </a:t>
            </a:r>
          </a:p>
          <a:p>
            <a:r>
              <a:rPr lang="el-GR" dirty="0"/>
              <a:t>Συνταγματικό θεμέλιο της αστικής ευθύνης της Δημόσιας Διοίκησης συνιστά επιπρόσθετα και το άρθρο </a:t>
            </a:r>
            <a:r>
              <a:rPr lang="el-GR" b="1" dirty="0"/>
              <a:t>20 § 1 Σ</a:t>
            </a:r>
            <a:r>
              <a:rPr lang="el-GR" dirty="0"/>
              <a:t>, μιας και περιεχόμενο της δικαστικής προστασίας είναι και η αποκατάσταση της ζημίας που προκλήθηκε από τη ζημιογόνο συμπεριφορά της. </a:t>
            </a:r>
          </a:p>
          <a:p>
            <a:endParaRPr lang="el-GR" dirty="0"/>
          </a:p>
        </p:txBody>
      </p:sp>
    </p:spTree>
    <p:extLst>
      <p:ext uri="{BB962C8B-B14F-4D97-AF65-F5344CB8AC3E}">
        <p14:creationId xmlns:p14="http://schemas.microsoft.com/office/powerpoint/2010/main" val="4261464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8301E8-52B5-E841-82B3-2C011C022A4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5504338-BA72-1446-EA79-C61A4C9DD521}"/>
              </a:ext>
            </a:extLst>
          </p:cNvPr>
          <p:cNvSpPr>
            <a:spLocks noGrp="1"/>
          </p:cNvSpPr>
          <p:nvPr>
            <p:ph idx="1"/>
          </p:nvPr>
        </p:nvSpPr>
        <p:spPr/>
        <p:txBody>
          <a:bodyPr>
            <a:normAutofit/>
          </a:bodyPr>
          <a:lstStyle/>
          <a:p>
            <a:pPr marL="0" indent="0">
              <a:buNone/>
            </a:pPr>
            <a:r>
              <a:rPr lang="el-GR" dirty="0"/>
              <a:t> Το Δημόσιο καλείται να ανορθώσει την περιουσιακής φύσεως ζημία του διοικούμενου, ήτοι τη βλάβη που υπέστη το δικαίωμά του.</a:t>
            </a:r>
          </a:p>
          <a:p>
            <a:pPr marL="0" indent="0">
              <a:buNone/>
            </a:pPr>
            <a:r>
              <a:rPr lang="el-GR" dirty="0"/>
              <a:t>Αποκαθίσταται η </a:t>
            </a:r>
            <a:r>
              <a:rPr lang="el-GR" b="1" dirty="0"/>
              <a:t>θετική ζημία</a:t>
            </a:r>
            <a:r>
              <a:rPr lang="el-GR" dirty="0"/>
              <a:t> του υπό την έννοια της πραγματικής μείωσης της περιουσίας του λόγω των υλικών καταστροφών. Παράλληλα ανορθώνεται και η </a:t>
            </a:r>
            <a:r>
              <a:rPr lang="el-GR" b="1" dirty="0"/>
              <a:t>ηθική</a:t>
            </a:r>
            <a:r>
              <a:rPr lang="el-GR" dirty="0"/>
              <a:t> </a:t>
            </a:r>
            <a:r>
              <a:rPr lang="el-GR" b="1" dirty="0"/>
              <a:t>βλάβη</a:t>
            </a:r>
            <a:r>
              <a:rPr lang="el-GR" dirty="0"/>
              <a:t> που υπέστη λόγω της ψυχικής και σωματικής ταλαιπωρίας του από το συμβάν. </a:t>
            </a:r>
          </a:p>
        </p:txBody>
      </p:sp>
    </p:spTree>
    <p:extLst>
      <p:ext uri="{BB962C8B-B14F-4D97-AF65-F5344CB8AC3E}">
        <p14:creationId xmlns:p14="http://schemas.microsoft.com/office/powerpoint/2010/main" val="1221051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FD3138-87FB-BA29-BE88-2005E7061AD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731EC46-C48A-43B0-8A24-1F0D203D9E0E}"/>
              </a:ext>
            </a:extLst>
          </p:cNvPr>
          <p:cNvSpPr>
            <a:spLocks noGrp="1"/>
          </p:cNvSpPr>
          <p:nvPr>
            <p:ph idx="1"/>
          </p:nvPr>
        </p:nvSpPr>
        <p:spPr/>
        <p:txBody>
          <a:bodyPr>
            <a:normAutofit fontScale="92500" lnSpcReduction="20000"/>
          </a:bodyPr>
          <a:lstStyle/>
          <a:p>
            <a:r>
              <a:rPr lang="el-GR" dirty="0"/>
              <a:t>Για τη θεμελίωση της αστικής ευθύνης του </a:t>
            </a:r>
            <a:r>
              <a:rPr lang="el-GR"/>
              <a:t>Δημοσίου απαιτείται όπως </a:t>
            </a:r>
            <a:r>
              <a:rPr lang="el-GR" dirty="0" err="1"/>
              <a:t>προεκτέθηκε</a:t>
            </a:r>
            <a:r>
              <a:rPr lang="el-GR" dirty="0"/>
              <a:t>, αιτιώδης συνάφεια μεταξύ της παρανομίας και της </a:t>
            </a:r>
            <a:r>
              <a:rPr lang="el-GR" dirty="0" err="1"/>
              <a:t>επελθούσας</a:t>
            </a:r>
            <a:r>
              <a:rPr lang="el-GR" dirty="0"/>
              <a:t> ζημίας. Η συνάφεια αυτή θα πρέπει να είναι </a:t>
            </a:r>
            <a:r>
              <a:rPr lang="el-GR" b="1" dirty="0"/>
              <a:t>πρόσφορη</a:t>
            </a:r>
            <a:r>
              <a:rPr lang="el-GR" dirty="0"/>
              <a:t>, ήτοι βάσει των διδαγμάτων της πείρας και της κοινής λογικής, καθώς και των πραγματικών δεδομένων της συγκεκριμένης περίστασης, η παράλειψη να ήταν </a:t>
            </a:r>
            <a:r>
              <a:rPr lang="el-GR" b="1" dirty="0"/>
              <a:t>αντικειμενικά ικανή</a:t>
            </a:r>
            <a:r>
              <a:rPr lang="el-GR" dirty="0"/>
              <a:t> σύμφωνα με τη συνήθη πορεία των πραγμάτων να επιφέρει τη ζημία (κριτήριο της πρόσφορης αιτιότητας που εστιάζει στη δυνατότητα της ζημιογόνου συμπεριφοράς να προκαλέσει στη συγκεκριμένη περίσταση τη ζημία). Δεν θεμελιώνεται ευθύνη του Δημοσίου, όταν λαμβάνει χώρα ένα </a:t>
            </a:r>
            <a:r>
              <a:rPr lang="el-GR" b="1" dirty="0" err="1"/>
              <a:t>διακοπτικό</a:t>
            </a:r>
            <a:r>
              <a:rPr lang="el-GR" b="1" dirty="0"/>
              <a:t> γεγονός</a:t>
            </a:r>
            <a:r>
              <a:rPr lang="el-GR" dirty="0"/>
              <a:t> που αναιρεί τη σχέση της παρανομίας με τη ζημία. Ως τέτοιο λογίζεται κάθε αιφνίδιο και απρόβλεπτο γεγονός που έπεται της ζημιογόνου συμπεριφοράς και επιδρά καταλυτικά στα έννομα αγαθά του διοικουμένου, ώστε να διακόπτει τον αρχικό συνάφεια μεταξύ συμπεριφοράς της Διοίκησης και ζημίας. Εάν λόγω αυτού του γεγονότος μεγεθύνεται απλώς η ζημία, τότε η Διοίκηση ευθύνεται μόνο για την προκληθείσα βλάβη πριν την επέλευση αυτού. </a:t>
            </a:r>
          </a:p>
        </p:txBody>
      </p:sp>
    </p:spTree>
    <p:extLst>
      <p:ext uri="{BB962C8B-B14F-4D97-AF65-F5344CB8AC3E}">
        <p14:creationId xmlns:p14="http://schemas.microsoft.com/office/powerpoint/2010/main" val="1843794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E4662C-DE6B-2FC6-1950-A7E57F00B42B}"/>
              </a:ext>
            </a:extLst>
          </p:cNvPr>
          <p:cNvSpPr>
            <a:spLocks noGrp="1"/>
          </p:cNvSpPr>
          <p:nvPr>
            <p:ph type="title"/>
          </p:nvPr>
        </p:nvSpPr>
        <p:spPr/>
        <p:txBody>
          <a:bodyPr/>
          <a:lstStyle/>
          <a:p>
            <a:r>
              <a:rPr lang="el-GR" dirty="0"/>
              <a:t>ΔΗΜΟΣΙΟ ΣΥΜΦΕΡΟΝ </a:t>
            </a:r>
          </a:p>
        </p:txBody>
      </p:sp>
      <p:sp>
        <p:nvSpPr>
          <p:cNvPr id="3" name="Θέση περιεχομένου 2">
            <a:extLst>
              <a:ext uri="{FF2B5EF4-FFF2-40B4-BE49-F238E27FC236}">
                <a16:creationId xmlns:a16="http://schemas.microsoft.com/office/drawing/2014/main" id="{FF102FCA-1359-AB67-D9FE-E17B38775072}"/>
              </a:ext>
            </a:extLst>
          </p:cNvPr>
          <p:cNvSpPr>
            <a:spLocks noGrp="1"/>
          </p:cNvSpPr>
          <p:nvPr>
            <p:ph idx="1"/>
          </p:nvPr>
        </p:nvSpPr>
        <p:spPr/>
        <p:txBody>
          <a:bodyPr>
            <a:normAutofit fontScale="85000" lnSpcReduction="10000"/>
          </a:bodyPr>
          <a:lstStyle/>
          <a:p>
            <a:r>
              <a:rPr lang="el-GR" dirty="0"/>
              <a:t>Μια ειδική περίπτωση </a:t>
            </a:r>
            <a:r>
              <a:rPr lang="el-GR" b="1" dirty="0"/>
              <a:t>αόριστης αξιολογικής έννοιας είναι το δημόσιο συμφέρον</a:t>
            </a:r>
            <a:r>
              <a:rPr lang="el-GR" dirty="0"/>
              <a:t>. Το δημόσιο συμφέρον δεν μπορεί να προσδιοριστεί εκ των προτέρων κατά τρόπο γενικό και αόριστο αλλά αποκτά ουσιαστικό πρακτικό περιεχόμενο ανάλογα με τις συνθήκες της κάθε περίπτωσης. Η Διοίκηση μπορεί να ορίζει το εκάστοτε δημόσιο συμφέρον χωρίς όμως αυτό να σημαίνει ότι αποκτά αυτονομία από το δίκαιο. Αντιθέτως, </a:t>
            </a:r>
            <a:r>
              <a:rPr lang="el-GR" b="1" dirty="0"/>
              <a:t>η Διοίκηση συνεχίζει να δεσμεύεται από το δίκαιο ακόμα και όταν προσδιορίζει το δημόσιο συμφέρον</a:t>
            </a:r>
            <a:r>
              <a:rPr lang="el-GR" dirty="0"/>
              <a:t>. </a:t>
            </a:r>
          </a:p>
          <a:p>
            <a:r>
              <a:rPr lang="el-GR" dirty="0"/>
              <a:t>Η έννοια του δημοσίου συμφέροντος αποκτά κυρίως σημασία κατά την άσκηση </a:t>
            </a:r>
            <a:r>
              <a:rPr lang="el-GR" b="1" dirty="0"/>
              <a:t>διακριτικής ευχέρειας, όταν δηλαδή η διοίκηση καλείται α) να προσδιορίσει μια αόριστη νομική έννοια ή β) να επιλέξει μεταξύ διάφορων εξίσου νόμιμων λύσεων.</a:t>
            </a:r>
            <a:endParaRPr lang="el-GR" dirty="0"/>
          </a:p>
          <a:p>
            <a:r>
              <a:rPr lang="el-GR" dirty="0"/>
              <a:t>Στην πρώτη περίπτωση, η διοίκηση καλείται να λάβει τα μέτρα που «επιβάλλει το δημόσιο συμφέρον», και που κρίνει εκείνη εύλογα με βάση τις συνθήκες της εκάστοτε περίπτωσης. Στη δεύτερη περίπτωση, η διοίκηση πρέπει να επιλέξει τη λύση που υπηρετεί καλύτερα το δημόσιο συμφέρον και συνεπώς, γίνεται λόγος για </a:t>
            </a:r>
            <a:r>
              <a:rPr lang="el-GR" b="1" dirty="0"/>
              <a:t>υπεροχή του δημοσίου συμφέροντος κατά την άσκηση της διακριτικής ευχέρειας</a:t>
            </a:r>
            <a:r>
              <a:rPr lang="el-GR" dirty="0"/>
              <a:t>.</a:t>
            </a:r>
          </a:p>
          <a:p>
            <a:endParaRPr lang="el-GR" dirty="0"/>
          </a:p>
        </p:txBody>
      </p:sp>
    </p:spTree>
    <p:extLst>
      <p:ext uri="{BB962C8B-B14F-4D97-AF65-F5344CB8AC3E}">
        <p14:creationId xmlns:p14="http://schemas.microsoft.com/office/powerpoint/2010/main" val="4043814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176E6-6440-C14B-3A40-26AAB2F94333}"/>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4E6EC63-24CA-5788-12E0-0E6124E39F1A}"/>
              </a:ext>
            </a:extLst>
          </p:cNvPr>
          <p:cNvSpPr>
            <a:spLocks noGrp="1"/>
          </p:cNvSpPr>
          <p:nvPr>
            <p:ph idx="1"/>
          </p:nvPr>
        </p:nvSpPr>
        <p:spPr/>
        <p:txBody>
          <a:bodyPr>
            <a:normAutofit fontScale="92500"/>
          </a:bodyPr>
          <a:lstStyle/>
          <a:p>
            <a:r>
              <a:rPr lang="el-GR" dirty="0"/>
              <a:t>Αν οι διατάξεις έχουν τεθεί αποκλειστικά για την εξυπηρέτηση του </a:t>
            </a:r>
            <a:r>
              <a:rPr lang="el-GR" b="1" dirty="0"/>
              <a:t>γενικού συμφέροντος</a:t>
            </a:r>
            <a:r>
              <a:rPr lang="el-GR" dirty="0"/>
              <a:t> και συνεπώς ως </a:t>
            </a:r>
            <a:r>
              <a:rPr lang="el-GR" b="1" dirty="0"/>
              <a:t>μη αποβλέπουσες στην προάσπιση των δικαιωμάτων των πολιτών δεν ενεργοποιούν την </a:t>
            </a:r>
            <a:r>
              <a:rPr lang="el-GR" b="1" dirty="0" err="1"/>
              <a:t>αποζημιωτική</a:t>
            </a:r>
            <a:r>
              <a:rPr lang="el-GR" b="1" dirty="0"/>
              <a:t> ευθύνη του Δημοσίου σε περίπτωση παραβίασής της, της ρητά ορίζει το άρθρο 105 του </a:t>
            </a:r>
            <a:r>
              <a:rPr lang="el-GR" b="1" dirty="0" err="1"/>
              <a:t>ΕισΝΑΚ</a:t>
            </a:r>
            <a:r>
              <a:rPr lang="el-GR" dirty="0"/>
              <a:t>. </a:t>
            </a:r>
          </a:p>
          <a:p>
            <a:r>
              <a:rPr lang="el-GR" dirty="0"/>
              <a:t>Λ.χ. Γίνεται </a:t>
            </a:r>
            <a:r>
              <a:rPr lang="el-GR" dirty="0" err="1"/>
              <a:t>παγίως</a:t>
            </a:r>
            <a:r>
              <a:rPr lang="el-GR" dirty="0"/>
              <a:t> δεκτό ότι από το πλέγμα των διατάξεων που αναφέρονται στη σύσταση και την αποστολή του Σώματος Ασφαλείας της Ελληνικής Αστυνομίας, συνάγεται ότι η δράση της αποβλέπει τόσο στην προστασία του γενικού συμφέροντος όσο και στην προστασία της περιουσίας των πολιτών, επομένως, η παραβίασή της από κρατικά όργανα, με πράξεις ή παραλείψεις της κατά την ενάσκηση της δημόσιας εξουσίας, δύναται να στοιχειοθετήσει υποχρέωση του Δημοσίου της αποζημίωση. </a:t>
            </a:r>
            <a:r>
              <a:rPr lang="el-GR" dirty="0" err="1"/>
              <a:t>ΣτΕ</a:t>
            </a:r>
            <a:r>
              <a:rPr lang="el-GR" dirty="0"/>
              <a:t> 1920/1993.</a:t>
            </a:r>
          </a:p>
          <a:p>
            <a:endParaRPr lang="el-GR" dirty="0"/>
          </a:p>
        </p:txBody>
      </p:sp>
    </p:spTree>
    <p:extLst>
      <p:ext uri="{BB962C8B-B14F-4D97-AF65-F5344CB8AC3E}">
        <p14:creationId xmlns:p14="http://schemas.microsoft.com/office/powerpoint/2010/main" val="250465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5389DA-643C-BE8C-9542-A37EFD7280A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4433881-077D-9740-3F8F-D35942DEE5D5}"/>
              </a:ext>
            </a:extLst>
          </p:cNvPr>
          <p:cNvSpPr>
            <a:spLocks noGrp="1"/>
          </p:cNvSpPr>
          <p:nvPr>
            <p:ph idx="1"/>
          </p:nvPr>
        </p:nvSpPr>
        <p:spPr/>
        <p:txBody>
          <a:bodyPr>
            <a:normAutofit fontScale="92500" lnSpcReduction="20000"/>
          </a:bodyPr>
          <a:lstStyle/>
          <a:p>
            <a:r>
              <a:rPr lang="el-GR" dirty="0"/>
              <a:t>Για τη γένεση της ευθύνης του Δημοσίου απαιτείται η παράνομη ζημιογόνος συμπεριφορά του να προέρχεται από τα όργανά του, </a:t>
            </a:r>
            <a:r>
              <a:rPr lang="el-GR" b="1" dirty="0"/>
              <a:t>εν στενή </a:t>
            </a:r>
            <a:r>
              <a:rPr lang="el-GR" dirty="0"/>
              <a:t>(διοικητικά όργανα που είναι αρμόδια για την έκδοση διοικητικών πράξεων) ή </a:t>
            </a:r>
            <a:r>
              <a:rPr lang="el-GR" b="1" dirty="0"/>
              <a:t>εν ευρεία </a:t>
            </a:r>
            <a:r>
              <a:rPr lang="el-GR" b="1" dirty="0" err="1"/>
              <a:t>εννοία</a:t>
            </a:r>
            <a:r>
              <a:rPr lang="el-GR" b="1" dirty="0"/>
              <a:t> </a:t>
            </a:r>
            <a:r>
              <a:rPr lang="el-GR" dirty="0"/>
              <a:t>(διοικητικά όργανα που συνδέονται με το δημόσιο νομικό πρόσωπο βάσει μιας ειδικής νομικής σχέσης και στα οποία ανατίθεται είτε η προπαρασκευή ή εκτέλεση των διοικητικών πράξεων είτε η διενέργεια υλικών πράξεων για την πραγμάτωση των σκοπών του νομικού προσώπου). Η συμπεριφορά αυτή θα πρέπει να καταλογίζεται στα προαναφερθέντα όργανα, ήτοι να λαμβάνει χώρα </a:t>
            </a:r>
            <a:r>
              <a:rPr lang="el-GR" b="1" dirty="0"/>
              <a:t>κατά </a:t>
            </a:r>
            <a:r>
              <a:rPr lang="el-GR" dirty="0"/>
              <a:t>την </a:t>
            </a:r>
            <a:r>
              <a:rPr lang="el-GR" b="1" dirty="0"/>
              <a:t>άσκηση</a:t>
            </a:r>
            <a:r>
              <a:rPr lang="el-GR" dirty="0"/>
              <a:t> των </a:t>
            </a:r>
            <a:r>
              <a:rPr lang="el-GR" b="1" dirty="0"/>
              <a:t>καθηκόντων</a:t>
            </a:r>
            <a:r>
              <a:rPr lang="el-GR" dirty="0"/>
              <a:t> της ή </a:t>
            </a:r>
            <a:r>
              <a:rPr lang="el-GR" b="1" dirty="0"/>
              <a:t>επ’ ευκαιρία </a:t>
            </a:r>
            <a:r>
              <a:rPr lang="el-GR" dirty="0"/>
              <a:t>της κατά τη λογική πορεία των πραγμάτων. Θα πρέπει να τελεί, δηλαδή, σε </a:t>
            </a:r>
            <a:r>
              <a:rPr lang="el-GR" b="1" dirty="0"/>
              <a:t>άμεση εσωτερική συνάφεια </a:t>
            </a:r>
            <a:r>
              <a:rPr lang="el-GR" dirty="0"/>
              <a:t>με την εκτέλεση της ανατεθειμένης σε αυτά υπηρεσίας ή να συνδέεται με </a:t>
            </a:r>
            <a:r>
              <a:rPr lang="el-GR" b="1" dirty="0"/>
              <a:t>γεγονότα</a:t>
            </a:r>
            <a:r>
              <a:rPr lang="el-GR" dirty="0"/>
              <a:t> που μπορούν να συμβούν κατά τη </a:t>
            </a:r>
            <a:r>
              <a:rPr lang="el-GR" b="1" dirty="0"/>
              <a:t>διάρκεια</a:t>
            </a:r>
            <a:r>
              <a:rPr lang="el-GR" dirty="0"/>
              <a:t> της. Συμπεριφορά </a:t>
            </a:r>
            <a:r>
              <a:rPr lang="el-GR" b="1" dirty="0"/>
              <a:t>εκτός</a:t>
            </a:r>
            <a:r>
              <a:rPr lang="el-GR" dirty="0"/>
              <a:t> του </a:t>
            </a:r>
            <a:r>
              <a:rPr lang="el-GR" b="1" dirty="0"/>
              <a:t>κύκλου </a:t>
            </a:r>
            <a:r>
              <a:rPr lang="el-GR" dirty="0"/>
              <a:t>των υπηρεσιακών της </a:t>
            </a:r>
            <a:r>
              <a:rPr lang="el-GR" b="1" dirty="0"/>
              <a:t>καθηκόντων</a:t>
            </a:r>
            <a:r>
              <a:rPr lang="el-GR" dirty="0"/>
              <a:t>, δηλαδή παντελώς άσχετη με της υποχρεώσεις της, δε δημιουργεί </a:t>
            </a:r>
            <a:r>
              <a:rPr lang="el-GR" dirty="0" err="1"/>
              <a:t>αποζημιωτική</a:t>
            </a:r>
            <a:r>
              <a:rPr lang="el-GR" dirty="0"/>
              <a:t> ευθύνη του Δημοσίου. </a:t>
            </a:r>
          </a:p>
        </p:txBody>
      </p:sp>
    </p:spTree>
    <p:extLst>
      <p:ext uri="{BB962C8B-B14F-4D97-AF65-F5344CB8AC3E}">
        <p14:creationId xmlns:p14="http://schemas.microsoft.com/office/powerpoint/2010/main" val="282570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B0D212-ACC1-D6E2-8F6B-EB2176F929F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E566459-B559-5AB8-155D-29C542C93954}"/>
              </a:ext>
            </a:extLst>
          </p:cNvPr>
          <p:cNvSpPr>
            <a:spLocks noGrp="1"/>
          </p:cNvSpPr>
          <p:nvPr>
            <p:ph idx="1"/>
          </p:nvPr>
        </p:nvSpPr>
        <p:spPr/>
        <p:txBody>
          <a:bodyPr>
            <a:normAutofit fontScale="92500" lnSpcReduction="20000"/>
          </a:bodyPr>
          <a:lstStyle/>
          <a:p>
            <a:r>
              <a:rPr lang="el-GR" dirty="0"/>
              <a:t>για να θεμελιωθεί </a:t>
            </a:r>
            <a:r>
              <a:rPr lang="el-GR" b="1" dirty="0"/>
              <a:t>αστική ευθύνη του Δημοσίου</a:t>
            </a:r>
            <a:r>
              <a:rPr lang="el-GR" dirty="0"/>
              <a:t> κατά τα άρθρα 104-6 </a:t>
            </a:r>
            <a:r>
              <a:rPr lang="el-GR" dirty="0" err="1"/>
              <a:t>ΕισΝΑΚ</a:t>
            </a:r>
            <a:r>
              <a:rPr lang="el-GR" dirty="0"/>
              <a:t> απαιτείται μεταξύ άλλων να προκύπτει η ζημιογόνος ενέργεια από </a:t>
            </a:r>
            <a:r>
              <a:rPr lang="el-GR" b="1" dirty="0"/>
              <a:t>όργανο ή</a:t>
            </a:r>
            <a:r>
              <a:rPr lang="el-GR" dirty="0"/>
              <a:t> </a:t>
            </a:r>
            <a:r>
              <a:rPr lang="el-GR" b="1" dirty="0"/>
              <a:t>φορέα του Δημοσίου</a:t>
            </a:r>
            <a:r>
              <a:rPr lang="el-GR" dirty="0"/>
              <a:t> (δημόσιοι υπάλληλοι, αλλά κάθε πρόσωπο που του έχει </a:t>
            </a:r>
            <a:r>
              <a:rPr lang="el-GR" i="1" dirty="0"/>
              <a:t>ανατεθεί </a:t>
            </a:r>
            <a:r>
              <a:rPr lang="el-GR" dirty="0"/>
              <a:t>άσκηση δημόσιας εξουσίας, π.χ. </a:t>
            </a:r>
            <a:r>
              <a:rPr lang="el-GR" dirty="0" err="1"/>
              <a:t>ΠτΔ</a:t>
            </a:r>
            <a:r>
              <a:rPr lang="el-GR" dirty="0"/>
              <a:t>, υπουργοί, περιφερειάρχες, συλλογικά όργανα της Διοίκησης), χωρίς να αποτελούν, της, </a:t>
            </a:r>
            <a:r>
              <a:rPr lang="el-GR" i="1" dirty="0"/>
              <a:t>όργανα </a:t>
            </a:r>
            <a:r>
              <a:rPr lang="el-GR" dirty="0"/>
              <a:t>απλά βοηθητικά πρόσωπα (τεχνίτες), για τα οποία θα εφαρμοστεί η ρύθμιση βοηθού εκπλήρωσης/</a:t>
            </a:r>
            <a:r>
              <a:rPr lang="el-GR" dirty="0" err="1"/>
              <a:t>πρόστησης</a:t>
            </a:r>
            <a:r>
              <a:rPr lang="el-GR" dirty="0"/>
              <a:t>.  Ως της τον ισχυρισμό περί υπαιτιότητας (αμέλεια), δεν απαιτείται αυτή να υπάρχει, γιατί η υπαιτιότητα του φορέα του οργάνου  δεν είναι προϋπόθεση της αστικής ευθύνης του δημοσίου έναντι του ιδιώτη, αφού η αστική ευθύνη του Δημοσίου</a:t>
            </a:r>
            <a:r>
              <a:rPr lang="el-GR" b="1" dirty="0"/>
              <a:t> </a:t>
            </a:r>
            <a:r>
              <a:rPr lang="el-GR" dirty="0"/>
              <a:t>είναι</a:t>
            </a:r>
            <a:r>
              <a:rPr lang="el-GR" b="1" dirty="0"/>
              <a:t> αντικειμενική</a:t>
            </a:r>
            <a:r>
              <a:rPr lang="el-GR" dirty="0"/>
              <a:t>. </a:t>
            </a:r>
          </a:p>
          <a:p>
            <a:r>
              <a:rPr lang="el-GR" dirty="0"/>
              <a:t>πρέπει η ζημία να προήλθε κατά την άσκηση δημόσιας εξουσίας, ήτοι μεταξύ αυτών των δύο να υφίσταται αντικειμενική συνάφεια και η παρανομία να έλαβε χώρα κατά την άσκηση της εξουσίας και να ευρίσκεται σε </a:t>
            </a:r>
            <a:r>
              <a:rPr lang="el-GR" b="1" dirty="0"/>
              <a:t>άμεση συνάφεια με αυτή (αποκλείονται δηλ. περιπτώσεις ευκαιριακής ή κατά σύμπτωση</a:t>
            </a:r>
            <a:r>
              <a:rPr lang="el-GR" dirty="0"/>
              <a:t> πρόκλησής της)</a:t>
            </a:r>
          </a:p>
        </p:txBody>
      </p:sp>
    </p:spTree>
    <p:extLst>
      <p:ext uri="{BB962C8B-B14F-4D97-AF65-F5344CB8AC3E}">
        <p14:creationId xmlns:p14="http://schemas.microsoft.com/office/powerpoint/2010/main" val="19433147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04175E-FD63-204B-B3DA-4814A28C397D}"/>
              </a:ext>
            </a:extLst>
          </p:cNvPr>
          <p:cNvSpPr>
            <a:spLocks noGrp="1"/>
          </p:cNvSpPr>
          <p:nvPr>
            <p:ph type="title"/>
          </p:nvPr>
        </p:nvSpPr>
        <p:spPr/>
        <p:txBody>
          <a:bodyPr/>
          <a:lstStyle/>
          <a:p>
            <a:r>
              <a:rPr lang="el-GR" dirty="0"/>
              <a:t>Πρακτικό </a:t>
            </a:r>
            <a:r>
              <a:rPr lang="el-GR" dirty="0" err="1"/>
              <a:t>θεμα</a:t>
            </a:r>
            <a:r>
              <a:rPr lang="el-GR" dirty="0"/>
              <a:t> 1</a:t>
            </a:r>
          </a:p>
        </p:txBody>
      </p:sp>
      <p:sp>
        <p:nvSpPr>
          <p:cNvPr id="3" name="Θέση περιεχομένου 2">
            <a:extLst>
              <a:ext uri="{FF2B5EF4-FFF2-40B4-BE49-F238E27FC236}">
                <a16:creationId xmlns:a16="http://schemas.microsoft.com/office/drawing/2014/main" id="{6C09C9F8-4B56-2816-A9A1-91BED330E24C}"/>
              </a:ext>
            </a:extLst>
          </p:cNvPr>
          <p:cNvSpPr>
            <a:spLocks noGrp="1"/>
          </p:cNvSpPr>
          <p:nvPr>
            <p:ph idx="1"/>
          </p:nvPr>
        </p:nvSpPr>
        <p:spPr/>
        <p:txBody>
          <a:bodyPr>
            <a:normAutofit fontScale="62500" lnSpcReduction="20000"/>
          </a:bodyPr>
          <a:lstStyle/>
          <a:p>
            <a:pPr marL="0" indent="0">
              <a:buNone/>
            </a:pPr>
            <a:r>
              <a:rPr lang="el-GR" dirty="0"/>
              <a:t>Ο Κ είναι επιχειρηματίας και δραστηριοποιείται στον χώρο του τουρισμού. Κατά το τελευταίο έτος έλαβε ή έλαβε γνώση των εξής εγγράφων και πράξεων που σχετίζονται με την επιχειρηματική του δραστηριότητα:</a:t>
            </a:r>
          </a:p>
          <a:p>
            <a:pPr lvl="0"/>
            <a:r>
              <a:rPr lang="el-GR" dirty="0"/>
              <a:t>Απόφαση της Διεύθυνσης Τουρισμού για την επιβολή προστίμου 10.000 ευρώ λόγω λειτουργίας χωρίς άδεια.</a:t>
            </a:r>
          </a:p>
          <a:p>
            <a:pPr lvl="0"/>
            <a:r>
              <a:rPr lang="el-GR" dirty="0"/>
              <a:t>Χορήγηση άδειας λειτουργίας </a:t>
            </a:r>
            <a:r>
              <a:rPr lang="el-GR" dirty="0" err="1"/>
              <a:t>αναψυκτηρίου</a:t>
            </a:r>
            <a:r>
              <a:rPr lang="el-GR" dirty="0"/>
              <a:t> σε παραθαλάσσια περιοχή από τον οικείο Δήμο.</a:t>
            </a:r>
          </a:p>
          <a:p>
            <a:pPr lvl="0"/>
            <a:r>
              <a:rPr lang="el-GR" dirty="0"/>
              <a:t>Βεβαίωση </a:t>
            </a:r>
            <a:r>
              <a:rPr lang="el-GR" dirty="0" err="1"/>
              <a:t>καταλληλότητας</a:t>
            </a:r>
            <a:r>
              <a:rPr lang="el-GR" dirty="0"/>
              <a:t> κτιρίου από την Τεχνική Υπηρεσία του Δήμου, για σκοπούς ΕΣΠΑ.</a:t>
            </a:r>
          </a:p>
          <a:p>
            <a:pPr lvl="0"/>
            <a:r>
              <a:rPr lang="el-GR" dirty="0"/>
              <a:t>Απόρριψη αιτήματός του για παραχώρηση χρήσης αιγιαλού.</a:t>
            </a:r>
          </a:p>
          <a:p>
            <a:pPr lvl="0"/>
            <a:r>
              <a:rPr lang="el-GR" dirty="0"/>
              <a:t>Απόφαση της Περιφέρειας που εγκρίνει το σχέδιο βιώσιμης αστικής κινητικότητας (ΣΒΑΚ), το οποίο προβλέπει μεταβολές στην πρόσβαση των οχημάτων στην περιοχή όπου δραστηριοποιείται.</a:t>
            </a:r>
          </a:p>
          <a:p>
            <a:pPr lvl="0"/>
            <a:r>
              <a:rPr lang="el-GR" dirty="0"/>
              <a:t>Ενημερωτικό έγγραφο από τη Διεύθυνση Υγιεινής με παρατηρήσεις για μελλοντικό υγειονομικό έλεγχο.</a:t>
            </a:r>
          </a:p>
          <a:p>
            <a:pPr lvl="0"/>
            <a:r>
              <a:rPr lang="el-GR" dirty="0"/>
              <a:t>Εγκύκλιος του Υπουργείου Τουρισμού σχετικά με τις νέες υποχρεώσεις των καταλυμάτων για προσβασιμότητα </a:t>
            </a:r>
            <a:r>
              <a:rPr lang="el-GR" dirty="0" err="1"/>
              <a:t>ΑμεΑ</a:t>
            </a:r>
            <a:r>
              <a:rPr lang="el-GR" dirty="0"/>
              <a:t>.</a:t>
            </a:r>
          </a:p>
          <a:p>
            <a:pPr lvl="0"/>
            <a:r>
              <a:rPr lang="el-GR" dirty="0"/>
              <a:t>Απόφαση ανάκλησης της άδειας λειτουργίας καταστήματος υγειονομικού ενδιαφέροντος λόγω διαπιστωμένων παραβάσεων.</a:t>
            </a:r>
          </a:p>
          <a:p>
            <a:pPr lvl="0"/>
            <a:r>
              <a:rPr lang="el-GR" dirty="0"/>
              <a:t>Απόφαση έγκρισης επενδυτικού σχεδίου από το Υπουργείο Ανάπτυξης, με επιχορήγηση 50.000 ευρώ.</a:t>
            </a:r>
          </a:p>
          <a:p>
            <a:pPr lvl="0"/>
            <a:r>
              <a:rPr lang="el-GR" dirty="0"/>
              <a:t>Υπηρεσιακό σημείωμα που χαρακτηρίζει τη χρήση του ακινήτου του ως μη σύννομη, χωρίς να περιλαμβάνει διατακτικό.</a:t>
            </a:r>
          </a:p>
          <a:p>
            <a:endParaRPr lang="el-GR" dirty="0"/>
          </a:p>
        </p:txBody>
      </p:sp>
    </p:spTree>
    <p:extLst>
      <p:ext uri="{BB962C8B-B14F-4D97-AF65-F5344CB8AC3E}">
        <p14:creationId xmlns:p14="http://schemas.microsoft.com/office/powerpoint/2010/main" val="1114756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176798-CA51-E3E3-C0A5-1CF55AFDDDE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039E503-A641-F87D-B7B3-CD3B8CE752A2}"/>
              </a:ext>
            </a:extLst>
          </p:cNvPr>
          <p:cNvSpPr>
            <a:spLocks noGrp="1"/>
          </p:cNvSpPr>
          <p:nvPr>
            <p:ph idx="1"/>
          </p:nvPr>
        </p:nvSpPr>
        <p:spPr/>
        <p:txBody>
          <a:bodyPr>
            <a:normAutofit fontScale="85000" lnSpcReduction="10000"/>
          </a:bodyPr>
          <a:lstStyle/>
          <a:p>
            <a:pPr marL="0" indent="0">
              <a:buNone/>
            </a:pPr>
            <a:r>
              <a:rPr lang="el-GR" dirty="0"/>
              <a:t>α) Να ταξινομηθούν οι παραπάνω πράξεις ή έγγραφα σύμφωνα με τη διάκριση:</a:t>
            </a:r>
          </a:p>
          <a:p>
            <a:pPr lvl="0"/>
            <a:r>
              <a:rPr lang="el-GR" dirty="0"/>
              <a:t>κατά το είδος και το περιεχόμενο της ρυθμίσεως (ατομικές – κανονιστικές – διαπιστωτικές – σωρευτικές πράξεις),</a:t>
            </a:r>
          </a:p>
          <a:p>
            <a:pPr lvl="0"/>
            <a:r>
              <a:rPr lang="el-GR" dirty="0"/>
              <a:t>καθώς και κατά τις συνέπειές τους (ευμενείς – δυσμενείς – μεικτές).</a:t>
            </a:r>
          </a:p>
          <a:p>
            <a:pPr marL="0" indent="0">
              <a:buNone/>
            </a:pPr>
            <a:r>
              <a:rPr lang="el-GR" dirty="0"/>
              <a:t>β) Να εξηγήσετε ποιες από αυτές είναι </a:t>
            </a:r>
            <a:r>
              <a:rPr lang="el-GR" dirty="0" err="1"/>
              <a:t>προσβλητές</a:t>
            </a:r>
            <a:r>
              <a:rPr lang="el-GR" dirty="0"/>
              <a:t> ενώπιον του </a:t>
            </a:r>
            <a:r>
              <a:rPr lang="el-GR" dirty="0" err="1"/>
              <a:t>ΣτΕ</a:t>
            </a:r>
            <a:r>
              <a:rPr lang="el-GR" dirty="0"/>
              <a:t> ή των διοικητικών δικαστηρίων, και ποιες όχι. </a:t>
            </a:r>
          </a:p>
          <a:p>
            <a:pPr marL="0" indent="0">
              <a:buNone/>
            </a:pPr>
            <a:r>
              <a:rPr lang="el-GR" dirty="0"/>
              <a:t>γ) Ποιο είναι το νομικό και πρακτικό ενδιαφέρον της διάκρισης των πράξεων ανάλογα με το αν είναι ευμενείς ή δυσμενείς;</a:t>
            </a:r>
          </a:p>
          <a:p>
            <a:pPr marL="0" indent="0">
              <a:buNone/>
            </a:pPr>
            <a:r>
              <a:rPr lang="el-GR" dirty="0"/>
              <a:t>δ) Εφόσον μία πράξη είναι μεικτή (περιέχει τόσο ευμενές όσο και δυσμενές μέρος), ποιος είναι ο τρόπος αντιμετώπισής της από τον διοικούμενο;</a:t>
            </a:r>
          </a:p>
          <a:p>
            <a:pPr marL="0" indent="0">
              <a:buNone/>
            </a:pPr>
            <a:r>
              <a:rPr lang="el-GR" dirty="0"/>
              <a:t>ε) Είναι </a:t>
            </a:r>
            <a:r>
              <a:rPr lang="el-GR" dirty="0" err="1"/>
              <a:t>προσβλητές</a:t>
            </a:r>
            <a:r>
              <a:rPr lang="el-GR" dirty="0"/>
              <a:t> ενώπιον των διοικητικών δικαστηρίων οι κανονιστικές πράξεις; Υπό ποιες προϋποθέσεις και με ποιες ιδιαιτερότητες σε σχέση με τις ατομικές πράξεις;</a:t>
            </a:r>
          </a:p>
          <a:p>
            <a:pPr marL="0" indent="0">
              <a:buNone/>
            </a:pPr>
            <a:endParaRPr lang="el-GR" dirty="0"/>
          </a:p>
        </p:txBody>
      </p:sp>
    </p:spTree>
    <p:extLst>
      <p:ext uri="{BB962C8B-B14F-4D97-AF65-F5344CB8AC3E}">
        <p14:creationId xmlns:p14="http://schemas.microsoft.com/office/powerpoint/2010/main" val="21294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0916E55-CA60-F7A0-ABA1-DA64F2969CDE}"/>
              </a:ext>
            </a:extLst>
          </p:cNvPr>
          <p:cNvSpPr>
            <a:spLocks noGrp="1"/>
          </p:cNvSpPr>
          <p:nvPr>
            <p:ph idx="1"/>
          </p:nvPr>
        </p:nvSpPr>
        <p:spPr>
          <a:xfrm>
            <a:off x="855023" y="807522"/>
            <a:ext cx="10192389" cy="5890161"/>
          </a:xfrm>
        </p:spPr>
        <p:txBody>
          <a:bodyPr>
            <a:normAutofit fontScale="25000" lnSpcReduction="20000"/>
          </a:bodyPr>
          <a:lstStyle/>
          <a:p>
            <a:r>
              <a:rPr lang="el-GR" dirty="0"/>
              <a:t>Ταξινόμηση πράξεων κατά το είδος της ρύθμισης και κατά τις συνέπειές τους στο πρακτικό:</a:t>
            </a:r>
          </a:p>
          <a:p>
            <a:pPr lvl="0"/>
            <a:r>
              <a:rPr lang="el-GR" i="1" dirty="0"/>
              <a:t>Απόφαση επιβολής προστίμου</a:t>
            </a:r>
            <a:endParaRPr lang="el-GR" dirty="0"/>
          </a:p>
          <a:p>
            <a:pPr lvl="1"/>
            <a:r>
              <a:rPr lang="el-GR" dirty="0"/>
              <a:t>Είδος: Ατομική διοικητική πράξη</a:t>
            </a:r>
          </a:p>
          <a:p>
            <a:pPr lvl="1"/>
            <a:r>
              <a:rPr lang="el-GR" dirty="0"/>
              <a:t>Συνέπειες: Δυσμενής</a:t>
            </a:r>
          </a:p>
          <a:p>
            <a:pPr lvl="0"/>
            <a:r>
              <a:rPr lang="el-GR" i="1" dirty="0"/>
              <a:t>Άδεια λειτουργίας </a:t>
            </a:r>
            <a:r>
              <a:rPr lang="el-GR" i="1" dirty="0" err="1"/>
              <a:t>αναψυκτηρίου</a:t>
            </a:r>
            <a:endParaRPr lang="el-GR" dirty="0"/>
          </a:p>
          <a:p>
            <a:pPr lvl="1"/>
            <a:r>
              <a:rPr lang="el-GR" dirty="0"/>
              <a:t>Είδος: Ατομική διοικητική πράξη</a:t>
            </a:r>
          </a:p>
          <a:p>
            <a:pPr lvl="1"/>
            <a:r>
              <a:rPr lang="el-GR" dirty="0"/>
              <a:t>Συνέπειες: Ευμενής</a:t>
            </a:r>
          </a:p>
          <a:p>
            <a:pPr lvl="0"/>
            <a:r>
              <a:rPr lang="el-GR" i="1" dirty="0"/>
              <a:t>Βεβαίωση </a:t>
            </a:r>
            <a:r>
              <a:rPr lang="el-GR" i="1" dirty="0" err="1"/>
              <a:t>καταλληλότητας</a:t>
            </a:r>
            <a:r>
              <a:rPr lang="el-GR" i="1" dirty="0"/>
              <a:t> κτιρίου</a:t>
            </a:r>
            <a:endParaRPr lang="el-GR" dirty="0"/>
          </a:p>
          <a:p>
            <a:pPr lvl="1"/>
            <a:r>
              <a:rPr lang="el-GR" dirty="0"/>
              <a:t>Είδος: Διαπιστωτική πράξη</a:t>
            </a:r>
          </a:p>
          <a:p>
            <a:pPr lvl="1"/>
            <a:r>
              <a:rPr lang="el-GR" dirty="0"/>
              <a:t>Συνέπειες: Ευμενής</a:t>
            </a:r>
          </a:p>
          <a:p>
            <a:pPr lvl="0"/>
            <a:r>
              <a:rPr lang="el-GR" i="1" dirty="0"/>
              <a:t>Απόρριψη αιτήματος για παραχώρηση αιγιαλού</a:t>
            </a:r>
            <a:endParaRPr lang="el-GR" dirty="0"/>
          </a:p>
          <a:p>
            <a:pPr lvl="1"/>
            <a:r>
              <a:rPr lang="el-GR" dirty="0"/>
              <a:t>Είδος: Ατομική διοικητική πράξη</a:t>
            </a:r>
          </a:p>
          <a:p>
            <a:pPr lvl="1"/>
            <a:r>
              <a:rPr lang="el-GR" dirty="0"/>
              <a:t>Συνέπειες: Δυσμενής</a:t>
            </a:r>
          </a:p>
          <a:p>
            <a:pPr lvl="0"/>
            <a:r>
              <a:rPr lang="el-GR" i="1" dirty="0"/>
              <a:t>Έγκριση σχεδίου ΣΒΑΚ από Περιφέρεια</a:t>
            </a:r>
            <a:endParaRPr lang="el-GR" dirty="0"/>
          </a:p>
          <a:p>
            <a:pPr lvl="1"/>
            <a:r>
              <a:rPr lang="el-GR" dirty="0"/>
              <a:t>Είδος: Κανονιστική διοικητική πράξη</a:t>
            </a:r>
          </a:p>
          <a:p>
            <a:pPr lvl="1"/>
            <a:r>
              <a:rPr lang="el-GR" dirty="0"/>
              <a:t>Συνέπειες: Εξαρτάται από το περιεχόμενο, εν προκειμένω δυσμενής (περιορίζει πρόσβαση)</a:t>
            </a:r>
          </a:p>
          <a:p>
            <a:pPr lvl="0"/>
            <a:r>
              <a:rPr lang="el-GR" i="1" dirty="0"/>
              <a:t>Ενημερωτικό έγγραφο με παρατηρήσεις</a:t>
            </a:r>
            <a:endParaRPr lang="el-GR" dirty="0"/>
          </a:p>
          <a:p>
            <a:pPr lvl="1"/>
            <a:r>
              <a:rPr lang="el-GR" dirty="0"/>
              <a:t>Είδος: Όχι διοικητική πράξη, στερείται </a:t>
            </a:r>
            <a:r>
              <a:rPr lang="el-GR" dirty="0" err="1"/>
              <a:t>εκτελεστότητας</a:t>
            </a:r>
            <a:endParaRPr lang="el-GR" dirty="0"/>
          </a:p>
          <a:p>
            <a:pPr lvl="1"/>
            <a:r>
              <a:rPr lang="el-GR" dirty="0"/>
              <a:t>Συνέπειες: Μη νομικά δεσμευτικό</a:t>
            </a:r>
          </a:p>
          <a:p>
            <a:pPr lvl="0"/>
            <a:r>
              <a:rPr lang="el-GR" i="1" dirty="0"/>
              <a:t>Εγκύκλιος του Υπουργείου</a:t>
            </a:r>
            <a:endParaRPr lang="el-GR" dirty="0"/>
          </a:p>
          <a:p>
            <a:pPr lvl="1"/>
            <a:r>
              <a:rPr lang="el-GR" dirty="0"/>
              <a:t>Είδος: Διοικητικό ερμηνευτικό έγγραφο, όχι πράξη με εξωτερική ισχύ</a:t>
            </a:r>
          </a:p>
          <a:p>
            <a:pPr lvl="1"/>
            <a:r>
              <a:rPr lang="el-GR" dirty="0"/>
              <a:t>Συνέπειες: Μη αυτοτελώς εκτελεστή</a:t>
            </a:r>
          </a:p>
          <a:p>
            <a:pPr lvl="0"/>
            <a:r>
              <a:rPr lang="el-GR" i="1" dirty="0"/>
              <a:t>Ανάκληση άδειας λειτουργίας</a:t>
            </a:r>
            <a:endParaRPr lang="el-GR" dirty="0"/>
          </a:p>
          <a:p>
            <a:pPr lvl="1"/>
            <a:r>
              <a:rPr lang="el-GR" dirty="0"/>
              <a:t>Είδος: Ατομική διοικητική πράξη</a:t>
            </a:r>
          </a:p>
          <a:p>
            <a:pPr lvl="1"/>
            <a:r>
              <a:rPr lang="el-GR" dirty="0"/>
              <a:t>Συνέπειες: Δυσμενής</a:t>
            </a:r>
          </a:p>
          <a:p>
            <a:pPr lvl="0"/>
            <a:r>
              <a:rPr lang="el-GR" i="1" dirty="0"/>
              <a:t>Έγκριση επενδυτικού σχεδίου με επιχορήγηση</a:t>
            </a:r>
            <a:endParaRPr lang="el-GR" dirty="0"/>
          </a:p>
          <a:p>
            <a:pPr lvl="1"/>
            <a:r>
              <a:rPr lang="el-GR" dirty="0"/>
              <a:t>Είδος: Ατομική διοικητική πράξη</a:t>
            </a:r>
          </a:p>
          <a:p>
            <a:pPr lvl="1"/>
            <a:r>
              <a:rPr lang="el-GR" dirty="0"/>
              <a:t>Συνέπειες: Ευμενής</a:t>
            </a:r>
          </a:p>
          <a:p>
            <a:pPr lvl="0"/>
            <a:r>
              <a:rPr lang="el-GR" i="1" dirty="0"/>
              <a:t>Υπηρεσιακό σημείωμα περί μη σύννομης χρήσης</a:t>
            </a:r>
            <a:endParaRPr lang="el-GR" dirty="0"/>
          </a:p>
          <a:p>
            <a:r>
              <a:rPr lang="el-GR" dirty="0"/>
              <a:t> </a:t>
            </a:r>
          </a:p>
          <a:p>
            <a:pPr lvl="0"/>
            <a:r>
              <a:rPr lang="el-GR" dirty="0"/>
              <a:t>Είδος: Δεν συνιστά διοικητική πράξη, στερείται διατακτικού – προπαρασκευαστική ενέργεια</a:t>
            </a:r>
          </a:p>
          <a:p>
            <a:pPr lvl="0"/>
            <a:r>
              <a:rPr lang="el-GR" dirty="0"/>
              <a:t>Συνέπειες: Όχι εκτελεστή πράξη</a:t>
            </a:r>
          </a:p>
          <a:p>
            <a:endParaRPr lang="el-GR" dirty="0"/>
          </a:p>
        </p:txBody>
      </p:sp>
    </p:spTree>
    <p:extLst>
      <p:ext uri="{BB962C8B-B14F-4D97-AF65-F5344CB8AC3E}">
        <p14:creationId xmlns:p14="http://schemas.microsoft.com/office/powerpoint/2010/main" val="1742248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69AC9-8F0D-5FF8-809E-E6E0109BAAFA}"/>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7FBFCBA-273B-537E-4606-9D8C3748BD69}"/>
              </a:ext>
            </a:extLst>
          </p:cNvPr>
          <p:cNvSpPr>
            <a:spLocks noGrp="1"/>
          </p:cNvSpPr>
          <p:nvPr>
            <p:ph idx="1"/>
          </p:nvPr>
        </p:nvSpPr>
        <p:spPr/>
        <p:txBody>
          <a:bodyPr>
            <a:normAutofit fontScale="70000" lnSpcReduction="20000"/>
          </a:bodyPr>
          <a:lstStyle/>
          <a:p>
            <a:r>
              <a:rPr lang="el-GR" dirty="0"/>
              <a:t>β) Οι πράξεις που είναι εκτελεστές, δηλαδή φέρουν εξωτερική βούληση ρύθμισης και έχουν έννομες συνέπειες, μπορούν να προσβληθούν δικαστικά. Έτσι:</a:t>
            </a:r>
          </a:p>
          <a:p>
            <a:r>
              <a:rPr lang="el-GR" dirty="0"/>
              <a:t>– </a:t>
            </a:r>
            <a:r>
              <a:rPr lang="el-GR" dirty="0" err="1"/>
              <a:t>Προσβλητές</a:t>
            </a:r>
            <a:r>
              <a:rPr lang="el-GR" dirty="0"/>
              <a:t> με αίτηση ακύρωσης: 1, 2, 4, 5, 8, 9</a:t>
            </a:r>
          </a:p>
          <a:p>
            <a:r>
              <a:rPr lang="el-GR" dirty="0"/>
              <a:t>– Μη </a:t>
            </a:r>
            <a:r>
              <a:rPr lang="el-GR" dirty="0" err="1"/>
              <a:t>προσβλητές</a:t>
            </a:r>
            <a:r>
              <a:rPr lang="el-GR" dirty="0"/>
              <a:t> αυτοτελώς: 3 (εκτός αν ενσωματώνεται σε πράξη με έννομες συνέπειες), 6, 7, 10 (δεν είναι διοικητικές πράξεις)</a:t>
            </a:r>
          </a:p>
          <a:p>
            <a:r>
              <a:rPr lang="el-GR" dirty="0"/>
              <a:t>Η κανονιστική πράξη (5) προσβάλλεται με αίτηση ακύρωσης κατά παραδεκτό τρόπο, αλλά η δικαστική προστασία παρέχεται μόνο από το Συμβούλιο της Επικρατείας και εντός 60 ημερών από τη δημοσίευσή της.</a:t>
            </a:r>
          </a:p>
          <a:p>
            <a:r>
              <a:rPr lang="el-GR" dirty="0"/>
              <a:t>γ) Η διάκριση σε ευμενείς και δυσμενείς πράξεις επηρεάζει:</a:t>
            </a:r>
          </a:p>
          <a:p>
            <a:r>
              <a:rPr lang="el-GR" dirty="0"/>
              <a:t>– Το έννομο συμφέρον προσβολής: Κατά κανόνα, ευμενείς πράξεις δεν προσβάλλονται από τον αποδέκτη τους, εκτός αν έχει έννομο συμφέρον τρίτος (π.χ. ανταγωνιστής).</a:t>
            </a:r>
          </a:p>
          <a:p>
            <a:r>
              <a:rPr lang="el-GR" dirty="0"/>
              <a:t>– Το πεδίο ακύρωσης/ανάκλησης: Ευμενείς πράξεις ανακαλούνται μόνο υπό αυστηρές προϋποθέσεις (π.χ. απάτη, αναλήθεια, υπέρτερη δημόσια ανάγκη).</a:t>
            </a:r>
          </a:p>
          <a:p>
            <a:r>
              <a:rPr lang="el-GR" dirty="0"/>
              <a:t>– Η έναρξη εννόμων συνεπειών: Στις ευμενείς πράξεις εφαρμόζεται κατά κανόνα η ευμενής αναδρομικότητα, υπό την προϋπόθεση της νομιμότητας της πράξης.</a:t>
            </a:r>
          </a:p>
          <a:p>
            <a:endParaRPr lang="el-GR" dirty="0"/>
          </a:p>
        </p:txBody>
      </p:sp>
    </p:spTree>
    <p:extLst>
      <p:ext uri="{BB962C8B-B14F-4D97-AF65-F5344CB8AC3E}">
        <p14:creationId xmlns:p14="http://schemas.microsoft.com/office/powerpoint/2010/main" val="1975306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34289E-BE6D-66A7-5E34-EB55B4A6A13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181C37B-8972-5E4A-280E-C0383114BFE8}"/>
              </a:ext>
            </a:extLst>
          </p:cNvPr>
          <p:cNvSpPr>
            <a:spLocks noGrp="1"/>
          </p:cNvSpPr>
          <p:nvPr>
            <p:ph idx="1"/>
          </p:nvPr>
        </p:nvSpPr>
        <p:spPr/>
        <p:txBody>
          <a:bodyPr>
            <a:normAutofit fontScale="85000" lnSpcReduction="20000"/>
          </a:bodyPr>
          <a:lstStyle/>
          <a:p>
            <a:r>
              <a:rPr lang="el-GR" dirty="0"/>
              <a:t>δ) Όταν μία πράξη έχει μεικτό χαρακτήρα (ευμενές και δυσμενές μέρος), όπως π.χ. απόφαση που παρέχει επιδότηση υπό την προϋπόθεση συμμόρφωσης με δυσμενείς περιορισμούς, τότε:</a:t>
            </a:r>
          </a:p>
          <a:p>
            <a:r>
              <a:rPr lang="el-GR" dirty="0"/>
              <a:t>– Προσβάλλεται κατά το δυσμενές μέρος εφόσον προκαλεί έννομη βλάβη</a:t>
            </a:r>
          </a:p>
          <a:p>
            <a:r>
              <a:rPr lang="el-GR" dirty="0"/>
              <a:t>– Το ευμενές μέρος δεν μπορεί να αυτοτελώς ακυρωθεί από τον αποδέκτη, παρά μόνο να παραιτηθεί από αυτό</a:t>
            </a:r>
          </a:p>
          <a:p>
            <a:r>
              <a:rPr lang="el-GR" dirty="0"/>
              <a:t>– Στην περίπτωση ακύρωσης του δυσμενούς μέρους, δύναται να διατηρηθεί το ευμενές εφόσον είναι αυτοτελές και διαχωρίσιμο</a:t>
            </a:r>
          </a:p>
          <a:p>
            <a:r>
              <a:rPr lang="el-GR" dirty="0"/>
              <a:t>ε) Κανονιστικές πράξεις προσβάλλονται αυτοτελώς με αίτηση ακύρωσης ενώπιον του </a:t>
            </a:r>
            <a:r>
              <a:rPr lang="el-GR" dirty="0" err="1"/>
              <a:t>ΣτΕ</a:t>
            </a:r>
            <a:r>
              <a:rPr lang="el-GR" dirty="0"/>
              <a:t>, εφόσον δημοσιεύθηκαν και θεσπίζουν γενικούς και απρόσωπους κανόνες. Εάν δεν προσβλήθηκαν ευθέως, μπορεί να εξεταστεί η νομιμότητά τους παρεμπιπτόντως εις το διηνεκές κατά την ακύρωση εκτελεστών ατομικών πράξεων που εκδόθηκαν βάσει αυτών. Η προθεσμία των 60 ημερών είναι αποκλειστική και δεν </a:t>
            </a:r>
            <a:r>
              <a:rPr lang="el-GR" dirty="0" err="1"/>
              <a:t>επανεκκινεί</a:t>
            </a:r>
            <a:r>
              <a:rPr lang="el-GR" dirty="0"/>
              <a:t> με κάθε ατομική εφαρμογή της κανονιστικής πράξης. Η ακύρωση της κανονιστικής πράξης έχει γενική ισχύ.</a:t>
            </a:r>
          </a:p>
          <a:p>
            <a:endParaRPr lang="el-GR" dirty="0"/>
          </a:p>
        </p:txBody>
      </p:sp>
    </p:spTree>
    <p:extLst>
      <p:ext uri="{BB962C8B-B14F-4D97-AF65-F5344CB8AC3E}">
        <p14:creationId xmlns:p14="http://schemas.microsoft.com/office/powerpoint/2010/main" val="3637822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F182A1-8E7C-781D-CD03-336F0F5D388B}"/>
              </a:ext>
            </a:extLst>
          </p:cNvPr>
          <p:cNvSpPr>
            <a:spLocks noGrp="1"/>
          </p:cNvSpPr>
          <p:nvPr>
            <p:ph type="title"/>
          </p:nvPr>
        </p:nvSpPr>
        <p:spPr/>
        <p:txBody>
          <a:bodyPr/>
          <a:lstStyle/>
          <a:p>
            <a:r>
              <a:rPr lang="el-GR" dirty="0" err="1"/>
              <a:t>Πρακτικο</a:t>
            </a:r>
            <a:r>
              <a:rPr lang="el-GR" dirty="0"/>
              <a:t> </a:t>
            </a:r>
            <a:r>
              <a:rPr lang="el-GR" dirty="0" err="1"/>
              <a:t>θεμα</a:t>
            </a:r>
            <a:r>
              <a:rPr lang="el-GR" dirty="0"/>
              <a:t> 2</a:t>
            </a:r>
          </a:p>
        </p:txBody>
      </p:sp>
      <p:sp>
        <p:nvSpPr>
          <p:cNvPr id="3" name="Θέση περιεχομένου 2">
            <a:extLst>
              <a:ext uri="{FF2B5EF4-FFF2-40B4-BE49-F238E27FC236}">
                <a16:creationId xmlns:a16="http://schemas.microsoft.com/office/drawing/2014/main" id="{87D5081E-15AD-BDBA-D6C0-278BBF76ED3F}"/>
              </a:ext>
            </a:extLst>
          </p:cNvPr>
          <p:cNvSpPr>
            <a:spLocks noGrp="1"/>
          </p:cNvSpPr>
          <p:nvPr>
            <p:ph idx="1"/>
          </p:nvPr>
        </p:nvSpPr>
        <p:spPr/>
        <p:txBody>
          <a:bodyPr>
            <a:normAutofit fontScale="92500" lnSpcReduction="10000"/>
          </a:bodyPr>
          <a:lstStyle/>
          <a:p>
            <a:r>
              <a:rPr lang="el-GR" dirty="0"/>
              <a:t>Η Διεύθυνση Περιβάλλοντος της Περιφέρειας Α εκδίδει απόφαση επιβολής προστίμου 25.000 € σε ιδιοκτήτη (Α) για μη νόμιμη κατασκευή δεξαμενής αποθήκευσης νερού, υποστηρίζοντας ότι παραβιάστηκε η περιβαλλοντική νομοθεσία. Ο Α ισχυρίζεται ότι η κατασκευή έγινε σε συνεννόηση με τον εργολάβο, η οποία </a:t>
            </a:r>
            <a:r>
              <a:rPr lang="el-GR" dirty="0" err="1"/>
              <a:t>διέπεται</a:t>
            </a:r>
            <a:r>
              <a:rPr lang="el-GR" dirty="0"/>
              <a:t> από παλαιότερη άδεια που εκδόθηκε προγενέστερα και ότι η απόφαση της Διεύθυνσης παραβιάζει την αρχή της νομιμότητας και τα θεμελιώδη δικαιώματά του. Επίσης, ο Α υποστηρίζει ότι:</a:t>
            </a:r>
          </a:p>
          <a:p>
            <a:r>
              <a:rPr lang="el-GR" dirty="0"/>
              <a:t>	•	Η Διεύθυνση δεν αιτιολόγησε επαρκώς την απόφαση.</a:t>
            </a:r>
          </a:p>
          <a:p>
            <a:r>
              <a:rPr lang="el-GR" dirty="0"/>
              <a:t>	•	Υπήρξε καθυστέρηση στην κοινοποίηση της απόφασης.</a:t>
            </a:r>
          </a:p>
          <a:p>
            <a:r>
              <a:rPr lang="el-GR" dirty="0"/>
              <a:t>	•	Δεν του δόθηκε δυνατότητα προηγούμενης ακρόασης.</a:t>
            </a:r>
          </a:p>
          <a:p>
            <a:r>
              <a:rPr lang="el-GR" dirty="0"/>
              <a:t>Ο Α προσφεύγει στο Διοικητικό Πρωτοδικείο ζητώντας ακύρωση της απόφασης και χορήγηση προσωρινής αναστολής εκτέλεσης του προστίμου.</a:t>
            </a:r>
          </a:p>
          <a:p>
            <a:endParaRPr lang="el-GR" dirty="0"/>
          </a:p>
        </p:txBody>
      </p:sp>
    </p:spTree>
    <p:extLst>
      <p:ext uri="{BB962C8B-B14F-4D97-AF65-F5344CB8AC3E}">
        <p14:creationId xmlns:p14="http://schemas.microsoft.com/office/powerpoint/2010/main" val="1035460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AEBE3B-3717-DDA3-771C-3E4F65F125D6}"/>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4A0478A5-6F65-BC10-3360-E025C588A3BB}"/>
              </a:ext>
            </a:extLst>
          </p:cNvPr>
          <p:cNvSpPr>
            <a:spLocks noGrp="1"/>
          </p:cNvSpPr>
          <p:nvPr>
            <p:ph idx="1"/>
          </p:nvPr>
        </p:nvSpPr>
        <p:spPr/>
        <p:txBody>
          <a:bodyPr>
            <a:normAutofit/>
          </a:bodyPr>
          <a:lstStyle/>
          <a:p>
            <a:r>
              <a:rPr lang="el-GR" b="1" dirty="0"/>
              <a:t>Ερωτήσεις</a:t>
            </a:r>
            <a:endParaRPr lang="el-GR" dirty="0"/>
          </a:p>
          <a:p>
            <a:r>
              <a:rPr lang="el-GR" dirty="0"/>
              <a:t>α) Ποιο είναι το αντικείμενο του τεκμηρίου νομιμότητας των διοικητικών πράξεων και πώς εφαρμόζεται στην υπόθεση;</a:t>
            </a:r>
          </a:p>
          <a:p>
            <a:r>
              <a:rPr lang="el-GR" dirty="0"/>
              <a:t>β) Ποιες διαδικαστικές παραλείψεις προβάλλει ο Α και πώς επηρεάζουν τη νομιμότητα της πράξης;</a:t>
            </a:r>
          </a:p>
          <a:p>
            <a:r>
              <a:rPr lang="el-GR" dirty="0"/>
              <a:t>γ) Τι σημαίνει ουσιαστικός έλεγχος της διοικητικής πράξης και πώς μπορεί να εφαρμοστεί εδώ;</a:t>
            </a:r>
          </a:p>
          <a:p>
            <a:r>
              <a:rPr lang="el-GR" dirty="0"/>
              <a:t>δ) Ποιες είναι οι πιθανές διορθωτικές ενέργειες της Διοίκησης σε περίπτωση ακύρωσης της πράξης;</a:t>
            </a:r>
          </a:p>
          <a:p>
            <a:endParaRPr lang="el-GR" dirty="0"/>
          </a:p>
        </p:txBody>
      </p:sp>
    </p:spTree>
    <p:extLst>
      <p:ext uri="{BB962C8B-B14F-4D97-AF65-F5344CB8AC3E}">
        <p14:creationId xmlns:p14="http://schemas.microsoft.com/office/powerpoint/2010/main" val="346491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DE14FF-2807-C40B-91BA-4491EA86F62E}"/>
              </a:ext>
            </a:extLst>
          </p:cNvPr>
          <p:cNvSpPr>
            <a:spLocks noGrp="1"/>
          </p:cNvSpPr>
          <p:nvPr>
            <p:ph type="title"/>
          </p:nvPr>
        </p:nvSpPr>
        <p:spPr/>
        <p:txBody>
          <a:bodyPr/>
          <a:lstStyle/>
          <a:p>
            <a:r>
              <a:rPr lang="el-GR" dirty="0" err="1"/>
              <a:t>Διοικητικη</a:t>
            </a:r>
            <a:r>
              <a:rPr lang="el-GR" dirty="0"/>
              <a:t> </a:t>
            </a:r>
            <a:r>
              <a:rPr lang="el-GR" dirty="0" err="1"/>
              <a:t>διαδικασια</a:t>
            </a:r>
            <a:endParaRPr lang="el-GR" dirty="0"/>
          </a:p>
        </p:txBody>
      </p:sp>
      <p:sp>
        <p:nvSpPr>
          <p:cNvPr id="3" name="Θέση περιεχομένου 2">
            <a:extLst>
              <a:ext uri="{FF2B5EF4-FFF2-40B4-BE49-F238E27FC236}">
                <a16:creationId xmlns:a16="http://schemas.microsoft.com/office/drawing/2014/main" id="{DA0E54C8-95E5-31AB-7F14-925CD4C0FAB1}"/>
              </a:ext>
            </a:extLst>
          </p:cNvPr>
          <p:cNvSpPr>
            <a:spLocks noGrp="1"/>
          </p:cNvSpPr>
          <p:nvPr>
            <p:ph idx="1"/>
          </p:nvPr>
        </p:nvSpPr>
        <p:spPr/>
        <p:txBody>
          <a:bodyPr>
            <a:normAutofit fontScale="85000" lnSpcReduction="10000"/>
          </a:bodyPr>
          <a:lstStyle/>
          <a:p>
            <a:r>
              <a:rPr lang="el-GR" dirty="0"/>
              <a:t>Ροή ενεργειών με σκοπό </a:t>
            </a:r>
          </a:p>
          <a:p>
            <a:r>
              <a:rPr lang="el-GR" dirty="0"/>
              <a:t>Αριθμός ενεργειών</a:t>
            </a:r>
          </a:p>
          <a:p>
            <a:r>
              <a:rPr lang="el-GR" dirty="0"/>
              <a:t>Χρονική σειρά </a:t>
            </a:r>
          </a:p>
          <a:p>
            <a:r>
              <a:rPr lang="el-GR" dirty="0"/>
              <a:t>Τρόπος</a:t>
            </a:r>
          </a:p>
          <a:p>
            <a:pPr marL="0" indent="0">
              <a:buNone/>
            </a:pPr>
            <a:r>
              <a:rPr lang="el-GR" dirty="0"/>
              <a:t>Εν στενή </a:t>
            </a:r>
            <a:r>
              <a:rPr lang="el-GR" dirty="0" err="1"/>
              <a:t>εννοία</a:t>
            </a:r>
            <a:r>
              <a:rPr lang="el-GR" dirty="0"/>
              <a:t>, η διοικητική διαδικασία αποτελεί μια σειρά από </a:t>
            </a:r>
            <a:r>
              <a:rPr lang="el-GR" b="1" i="1" dirty="0" err="1"/>
              <a:t>αλληλοδιαδεχόμενες</a:t>
            </a:r>
            <a:r>
              <a:rPr lang="el-GR" b="1" i="1" dirty="0"/>
              <a:t> ενέργειες </a:t>
            </a:r>
            <a:r>
              <a:rPr lang="el-GR" b="1" dirty="0"/>
              <a:t>της Διοίκησης και του διοικουμένου του ιδιώτη που συνδέονται αιτιωδώς</a:t>
            </a:r>
            <a:r>
              <a:rPr lang="el-GR" dirty="0"/>
              <a:t> και απολήγουν στην έκδοση μιας ατομικής διοικητικής πράξης ή στη σύναψη διοικητικής σύμβασης, ή, σύμφωνα με την καθηγήτρια κ. Γλ. </a:t>
            </a:r>
            <a:r>
              <a:rPr lang="el-GR" i="1" dirty="0" err="1"/>
              <a:t>Σιούτη</a:t>
            </a:r>
            <a:r>
              <a:rPr lang="el-GR" dirty="0"/>
              <a:t>, το «κανάλι» εκείνο στο οποίο συμβαίνουν τα ως άνω. </a:t>
            </a:r>
          </a:p>
          <a:p>
            <a:pPr marL="0" indent="0">
              <a:buNone/>
            </a:pPr>
            <a:r>
              <a:rPr lang="el-GR" dirty="0"/>
              <a:t>Εν ευρεία </a:t>
            </a:r>
            <a:r>
              <a:rPr lang="el-GR" dirty="0" err="1"/>
              <a:t>εννοία</a:t>
            </a:r>
            <a:r>
              <a:rPr lang="el-GR" dirty="0"/>
              <a:t>, νοείται ως κάθε πράξη που κατατείνει σε έκδοση διοικητικής πράξης. Η </a:t>
            </a:r>
            <a:r>
              <a:rPr lang="el-GR" b="1" dirty="0"/>
              <a:t>διοικητική διαδικασία</a:t>
            </a:r>
            <a:r>
              <a:rPr lang="el-GR" dirty="0"/>
              <a:t> πολλές φορές εκκινεί με πρωτοβουλία της ιδιωτικής βούλησης, δηλαδή με αίτηση του ενδιαφερομένου διοικουμένου ή με άσκηση διοικητικής προσφυγής. </a:t>
            </a:r>
          </a:p>
          <a:p>
            <a:endParaRPr lang="el-GR" dirty="0"/>
          </a:p>
        </p:txBody>
      </p:sp>
    </p:spTree>
    <p:extLst>
      <p:ext uri="{BB962C8B-B14F-4D97-AF65-F5344CB8AC3E}">
        <p14:creationId xmlns:p14="http://schemas.microsoft.com/office/powerpoint/2010/main" val="4076220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BFC32AD-91EB-A4F3-0BC1-00074DABD620}"/>
              </a:ext>
            </a:extLst>
          </p:cNvPr>
          <p:cNvSpPr>
            <a:spLocks noGrp="1"/>
          </p:cNvSpPr>
          <p:nvPr>
            <p:ph idx="1"/>
          </p:nvPr>
        </p:nvSpPr>
        <p:spPr>
          <a:xfrm>
            <a:off x="973778" y="570016"/>
            <a:ext cx="10073634" cy="5221185"/>
          </a:xfrm>
        </p:spPr>
        <p:txBody>
          <a:bodyPr>
            <a:normAutofit fontScale="62500" lnSpcReduction="20000"/>
          </a:bodyPr>
          <a:lstStyle/>
          <a:p>
            <a:r>
              <a:rPr lang="el-GR" dirty="0"/>
              <a:t>α) Το τεκμήριο νομιμότητας σημαίνει ότι κάθε διοικητική πράξη θεωρείται νόμιμη μέχρι να ανατραπεί. Στην υπόθεση, η απόφαση της Διεύθυνσης Περιβάλλοντος τεκμαίρεται νόμιμη, αλλά μπορεί να αμφισβητηθεί μέσω ακύρωσης λόγω διαδικαστικών ή ουσιαστικών ελαττωμάτων. Το τεκμήριο δεν εμποδίζει τον έλεγχο νομιμότητας και αναλογικότητας από το δικαστήριο.</a:t>
            </a:r>
          </a:p>
          <a:p>
            <a:r>
              <a:rPr lang="el-GR" dirty="0"/>
              <a:t> </a:t>
            </a:r>
          </a:p>
          <a:p>
            <a:r>
              <a:rPr lang="el-GR" dirty="0"/>
              <a:t>β) Οι διαδικαστικές παραλείψεις που προβάλλει ο Α περιλαμβάνουν:</a:t>
            </a:r>
          </a:p>
          <a:p>
            <a:r>
              <a:rPr lang="el-GR" dirty="0"/>
              <a:t>	•	Έλλειψη πλήρους αιτιολογίας, που καθιστά αδύνατη την αξιολόγηση της νομιμότητας.</a:t>
            </a:r>
          </a:p>
          <a:p>
            <a:r>
              <a:rPr lang="el-GR" dirty="0"/>
              <a:t>	•	Καθυστέρηση κοινοποίησης, που περιορίζει το δικαίωμα άσκησης ένδικων μέσων.</a:t>
            </a:r>
          </a:p>
          <a:p>
            <a:r>
              <a:rPr lang="el-GR" dirty="0"/>
              <a:t>	•	Μη προηγούμενη ακρόαση του ενδιαφερομένου, παραβιάζοντας βασικό στοιχείο της δικονομικής διασφάλισης.</a:t>
            </a:r>
          </a:p>
          <a:p>
            <a:r>
              <a:rPr lang="el-GR" dirty="0"/>
              <a:t>Αυτές οι παραλείψεις καθιστούν την πράξη ακυρωτέα κατά τον διοικητικό έλεγχο.</a:t>
            </a:r>
          </a:p>
          <a:p>
            <a:r>
              <a:rPr lang="el-GR" dirty="0"/>
              <a:t> </a:t>
            </a:r>
          </a:p>
          <a:p>
            <a:r>
              <a:rPr lang="el-GR" dirty="0"/>
              <a:t>γ) Ο ουσιαστικός έλεγχος αφορά την εξέταση:</a:t>
            </a:r>
          </a:p>
          <a:p>
            <a:r>
              <a:rPr lang="el-GR" dirty="0"/>
              <a:t>	•	Αν η πράξη παραβιάζει νόμους ή κανονισμούς.</a:t>
            </a:r>
          </a:p>
          <a:p>
            <a:r>
              <a:rPr lang="el-GR" dirty="0"/>
              <a:t>	•	Αν η ποινή είναι αναλογική με την παράβαση.</a:t>
            </a:r>
          </a:p>
          <a:p>
            <a:r>
              <a:rPr lang="el-GR" dirty="0"/>
              <a:t>	•	Αν η Διοίκηση υπερέβη την αρμοδιότητά της ή παρέλειψε ουσιώδεις ενέργειες. Στην υπόθεση, το δικαστήριο θα εξετάσει αν η κατασκευή πραγματικά παραβιάζει τη νομοθεσία και αν το ύψος του προστίμου είναι εύλογο.</a:t>
            </a:r>
          </a:p>
          <a:p>
            <a:r>
              <a:rPr lang="el-GR" dirty="0"/>
              <a:t>δ) Διορθωτικές ενέργειες της Διοίκησης σε περίπτωση ακύρωσης περιλαμβάνουν:</a:t>
            </a:r>
          </a:p>
          <a:p>
            <a:r>
              <a:rPr lang="el-GR" dirty="0"/>
              <a:t>	•	Έκδοση νέας απόφασης με πλήρη αιτιολογία.</a:t>
            </a:r>
          </a:p>
          <a:p>
            <a:r>
              <a:rPr lang="el-GR" dirty="0"/>
              <a:t>	•	Τήρηση διαδικασίας προηγούμενης ακρόασης.</a:t>
            </a:r>
          </a:p>
          <a:p>
            <a:r>
              <a:rPr lang="el-GR" dirty="0"/>
              <a:t>	•	Αναλογική προσαρμογή του προστίμου ή άλλων μέτρων.</a:t>
            </a:r>
          </a:p>
          <a:p>
            <a:r>
              <a:rPr lang="el-GR" dirty="0"/>
              <a:t>	•	Κοινοποίηση εντός εύλογου χρόνου για τη διασφάλιση δικαιωμάτων των ενδιαφερομένων.</a:t>
            </a:r>
          </a:p>
          <a:p>
            <a:endParaRPr lang="el-GR" dirty="0"/>
          </a:p>
        </p:txBody>
      </p:sp>
    </p:spTree>
    <p:extLst>
      <p:ext uri="{BB962C8B-B14F-4D97-AF65-F5344CB8AC3E}">
        <p14:creationId xmlns:p14="http://schemas.microsoft.com/office/powerpoint/2010/main" val="2102978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E831EB-13A6-8D46-D62A-59AC6703FEB8}"/>
              </a:ext>
            </a:extLst>
          </p:cNvPr>
          <p:cNvSpPr>
            <a:spLocks noGrp="1"/>
          </p:cNvSpPr>
          <p:nvPr>
            <p:ph type="title"/>
          </p:nvPr>
        </p:nvSpPr>
        <p:spPr/>
        <p:txBody>
          <a:bodyPr/>
          <a:lstStyle/>
          <a:p>
            <a:r>
              <a:rPr lang="el-GR" dirty="0" err="1"/>
              <a:t>Πρακτικο</a:t>
            </a:r>
            <a:r>
              <a:rPr lang="el-GR" dirty="0"/>
              <a:t> </a:t>
            </a:r>
            <a:r>
              <a:rPr lang="el-GR" dirty="0" err="1"/>
              <a:t>θεμα</a:t>
            </a:r>
            <a:r>
              <a:rPr lang="el-GR" dirty="0"/>
              <a:t> 3</a:t>
            </a:r>
          </a:p>
        </p:txBody>
      </p:sp>
      <p:sp>
        <p:nvSpPr>
          <p:cNvPr id="3" name="Θέση περιεχομένου 2">
            <a:extLst>
              <a:ext uri="{FF2B5EF4-FFF2-40B4-BE49-F238E27FC236}">
                <a16:creationId xmlns:a16="http://schemas.microsoft.com/office/drawing/2014/main" id="{60031F7D-3E7F-FA46-9420-1E6A20B4A1F4}"/>
              </a:ext>
            </a:extLst>
          </p:cNvPr>
          <p:cNvSpPr>
            <a:spLocks noGrp="1"/>
          </p:cNvSpPr>
          <p:nvPr>
            <p:ph idx="1"/>
          </p:nvPr>
        </p:nvSpPr>
        <p:spPr/>
        <p:txBody>
          <a:bodyPr>
            <a:normAutofit fontScale="92500" lnSpcReduction="20000"/>
          </a:bodyPr>
          <a:lstStyle/>
          <a:p>
            <a:r>
              <a:rPr lang="el-GR" dirty="0"/>
              <a:t>Η Κυβέρνηση αποφασίζει τη θέσπιση νέου μέτρου κοινωνικής πολιτικής για τη στήριξη των μικρών και μεσαίων επιχειρήσεων στον κλάδο της εστίασης. Με Πράξη Υπουργικού Συμβουλίου (ΠΥΣ), καθορίζεται η διαδικασία καταβολής επιδοτήσεων για επιχειρήσεις που διατηρούν μέχρι 20 εργαζόμενους, με ειδικούς όρους για τη διατήρηση των θέσεων εργασίας και τη συμμόρφωση με φορολογικές και ασφαλιστικές υποχρεώσεις.</a:t>
            </a:r>
          </a:p>
          <a:p>
            <a:r>
              <a:rPr lang="el-GR" dirty="0"/>
              <a:t>Ορισμένες επιχειρήσεις θεωρούν ότι η ΠΥΣ υπερβαίνει τα όρια της νομοθετικής εξουσιοδότησης που είχε χορηγηθεί με τον ν. 4758/2024 για τη στήριξη της μικρής επιχειρηματικότητας, καθώς περιλαμβάνει ρυθμίσεις για ελέγχους και υποχρεώσεις που δεν είχαν προβλεφθεί στον νόμο. Επιπλέον, η ΠΥΣ δεν δημοσιεύτηκε πλήρως στην Εφημερίδα της Κυβερνήσεως, με αποτέλεσμα να υπάρξουν επιχειρήσεις που αγνοούν τις υποχρεώσεις τους.</a:t>
            </a:r>
          </a:p>
          <a:p>
            <a:r>
              <a:rPr lang="el-GR" dirty="0"/>
              <a:t>Η Επιτροπή Προστασίας Επιχειρηματικότητας δέχεται καταγγελίες για την ΠΥΣ και εξετάζει αν μπορούν να ασκηθούν ένδικα μέσα για ακύρωσή της.</a:t>
            </a:r>
          </a:p>
          <a:p>
            <a:endParaRPr lang="el-GR" dirty="0"/>
          </a:p>
        </p:txBody>
      </p:sp>
    </p:spTree>
    <p:extLst>
      <p:ext uri="{BB962C8B-B14F-4D97-AF65-F5344CB8AC3E}">
        <p14:creationId xmlns:p14="http://schemas.microsoft.com/office/powerpoint/2010/main" val="1098864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8D0BE-870A-D888-20CB-6B6A750F8FED}"/>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EDC18754-5B91-2EE9-F4C8-FD52C846456A}"/>
              </a:ext>
            </a:extLst>
          </p:cNvPr>
          <p:cNvSpPr>
            <a:spLocks noGrp="1"/>
          </p:cNvSpPr>
          <p:nvPr>
            <p:ph idx="1"/>
          </p:nvPr>
        </p:nvSpPr>
        <p:spPr/>
        <p:txBody>
          <a:bodyPr>
            <a:normAutofit fontScale="92500" lnSpcReduction="20000"/>
          </a:bodyPr>
          <a:lstStyle/>
          <a:p>
            <a:r>
              <a:rPr lang="el-GR" dirty="0"/>
              <a:t>α) Είναι νόμιμη η Πράξη Υπουργικού Συμβουλίου που εκδόθηκε στο πλαίσιο της παραπάνω εξουσιοδότησης; Ποιοι κανόνες νομιμότητας και αρχές του διοικητικού δικαίου εφαρμόζονται;</a:t>
            </a:r>
          </a:p>
          <a:p>
            <a:r>
              <a:rPr lang="el-GR" dirty="0"/>
              <a:t>β) Ποιο είναι το κατάλληλο ένδικο βοήθημα ή μέσο για τις επιχειρήσεις που θεωρούν ότι θίγονται από την ΠΥΣ; Ποιο όργανο είναι αρμόδιο για την εκδίκαση και ποιο είναι το πεδίο ελέγχου;</a:t>
            </a:r>
          </a:p>
          <a:p>
            <a:r>
              <a:rPr lang="el-GR" dirty="0"/>
              <a:t>γ) Σε περίπτωση καθυστέρησης της δημοσίευσης της ΠΥΣ ή ελλιπούς δημοσίευσης, ποιοι είναι οι νομικοί κίνδυνοι για την Κυβέρνηση και ποιες είναι οι έννομες συνέπειες για τις επιχειρήσεις;</a:t>
            </a:r>
          </a:p>
          <a:p>
            <a:r>
              <a:rPr lang="el-GR" dirty="0"/>
              <a:t>δ) Αν η ΠΥΣ περιλαμβάνει ρυθμίσεις που αφορούν άμεσες υποχρεώσεις και ελέγχους για φορολογικά ζητήματα, πώς επηρεάζεται η δεσμευτικότητα και η </a:t>
            </a:r>
            <a:r>
              <a:rPr lang="el-GR" dirty="0" err="1"/>
              <a:t>εκτελεστότητα</a:t>
            </a:r>
            <a:r>
              <a:rPr lang="el-GR" dirty="0"/>
              <a:t> της πράξης; Ποιοι περιορισμοί τίθενται από την αρχή της νομιμότητας και της ισότητας;</a:t>
            </a:r>
          </a:p>
          <a:p>
            <a:endParaRPr lang="el-GR" dirty="0"/>
          </a:p>
        </p:txBody>
      </p:sp>
    </p:spTree>
    <p:extLst>
      <p:ext uri="{BB962C8B-B14F-4D97-AF65-F5344CB8AC3E}">
        <p14:creationId xmlns:p14="http://schemas.microsoft.com/office/powerpoint/2010/main" val="4287475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85B8AF-C4EB-72C2-3162-C82BD091F56B}"/>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596E73D0-1339-145A-212C-34B5D096D9E7}"/>
              </a:ext>
            </a:extLst>
          </p:cNvPr>
          <p:cNvSpPr>
            <a:spLocks noGrp="1"/>
          </p:cNvSpPr>
          <p:nvPr>
            <p:ph idx="1"/>
          </p:nvPr>
        </p:nvSpPr>
        <p:spPr/>
        <p:txBody>
          <a:bodyPr>
            <a:normAutofit fontScale="62500" lnSpcReduction="20000"/>
          </a:bodyPr>
          <a:lstStyle/>
          <a:p>
            <a:r>
              <a:rPr lang="el-GR" dirty="0"/>
              <a:t>α) Νομιμότητα της Πράξης Υπουργικού Συμβουλίου και εφαρμοζόμενοι κανόνες και αρχές</a:t>
            </a:r>
          </a:p>
          <a:p>
            <a:r>
              <a:rPr lang="el-GR" dirty="0"/>
              <a:t> </a:t>
            </a:r>
          </a:p>
          <a:p>
            <a:r>
              <a:rPr lang="el-GR" dirty="0"/>
              <a:t>Η Πράξη Υπουργικού Συμβουλίου (ΠΥΣ) εκδίδεται βάσει νομοθετικής εξουσιοδότησης (ν. 4758/2024) για στήριξη μικρών επιχειρήσεων. Η νομιμότητά της εξαρτάται από την τήρηση τριών κύριων προϋποθέσεων:</a:t>
            </a:r>
          </a:p>
          <a:p>
            <a:r>
              <a:rPr lang="el-GR" dirty="0"/>
              <a:t>	1.	Εξουσιοδότηση νόμου: Η ΠΥΣ πρέπει να εκδίδεται εντός των ορίων που καθορίζει η νομοθεσία. Το </a:t>
            </a:r>
            <a:r>
              <a:rPr lang="el-GR" dirty="0" err="1"/>
              <a:t>ΣτΕ</a:t>
            </a:r>
            <a:r>
              <a:rPr lang="el-GR" dirty="0"/>
              <a:t> έχει σταθερά αποφανθεί ότι οποιαδήποτε υπέρβαση της νομοθετικής εξουσιοδότησης καθιστά την πράξη ακυρωτέα. Οι ρυθμίσεις που δεν προβλέπονται από το ν. 4758/2024, όπως αυστηρότεροι έλεγχοι ή πρόσθετες υποχρεώσεις, πρέπει να περιορίζονται ώστε να μην επεκτείνονται πέρα από το αντικείμενο της εξουσιοδότησης.</a:t>
            </a:r>
          </a:p>
          <a:p>
            <a:r>
              <a:rPr lang="el-GR" dirty="0"/>
              <a:t>	2.	Αρχή της νομιμότητας: Η ΠΥΣ οφείλει να σέβεται τις γενικές αρχές του διοικητικού δικαίου, όπως η τήρηση των ατομικών δικαιωμάτων, η ισότητα, η αναλογικότητα και η διαφάνεια. Οποιεσδήποτε μέτρα που επιβάλλουν υποχρεώσεις ή κυρώσεις στις επιχειρήσεις πρέπει να αιτιολογούνται και να είναι αναλογικά με τον επιδιωκόμενο σκοπό.</a:t>
            </a:r>
          </a:p>
          <a:p>
            <a:r>
              <a:rPr lang="el-GR" dirty="0"/>
              <a:t>	3.	Αρχή της διαφάνειας και της προηγούμενης ακρόασης: Αν η ΠΥΣ θίγει δικαιώματα τρίτων, είναι απαραίτητο να έχει προηγηθεί διαβούλευση ή ακρόαση των ενδιαφερομένων επιχειρήσεων, ώστε να διασφαλίζεται η σύννομη διαδικασία και η νομιμότητα (</a:t>
            </a:r>
            <a:r>
              <a:rPr lang="el-GR" dirty="0" err="1"/>
              <a:t>ΚΔΔιαδ</a:t>
            </a:r>
            <a:r>
              <a:rPr lang="el-GR" dirty="0"/>
              <a:t>, άρθρα 4 και 6).</a:t>
            </a:r>
          </a:p>
          <a:p>
            <a:r>
              <a:rPr lang="el-GR" dirty="0"/>
              <a:t>Συμπέρασμα: Η ΠΥΣ είναι νόμιμη μόνο εφόσον περιορίζεται στα όρια της νομοθετικής εξουσιοδότησης, τηρεί τις αρχές της νομιμότητας, της αναλογικότητας και της ισότητας, και τηρεί τις διαδικαστικές προϋποθέσεις διαβούλευσης ή προηγούμενης ακρόασης.</a:t>
            </a:r>
          </a:p>
          <a:p>
            <a:endParaRPr lang="el-GR" dirty="0"/>
          </a:p>
        </p:txBody>
      </p:sp>
    </p:spTree>
    <p:extLst>
      <p:ext uri="{BB962C8B-B14F-4D97-AF65-F5344CB8AC3E}">
        <p14:creationId xmlns:p14="http://schemas.microsoft.com/office/powerpoint/2010/main" val="2334241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0ECC4A-ACA0-5D82-A18E-3ADA24B3F34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0852EAAE-3E47-23DD-1ADD-6E80FC531B29}"/>
              </a:ext>
            </a:extLst>
          </p:cNvPr>
          <p:cNvSpPr>
            <a:spLocks noGrp="1"/>
          </p:cNvSpPr>
          <p:nvPr>
            <p:ph idx="1"/>
          </p:nvPr>
        </p:nvSpPr>
        <p:spPr/>
        <p:txBody>
          <a:bodyPr>
            <a:normAutofit/>
          </a:bodyPr>
          <a:lstStyle/>
          <a:p>
            <a:r>
              <a:rPr lang="el-GR" dirty="0"/>
              <a:t>β) Κατάλληλο ένδικο μέσο, αρμόδιο όργανο και πεδίο ελέγχου</a:t>
            </a:r>
          </a:p>
          <a:p>
            <a:r>
              <a:rPr lang="el-GR" dirty="0"/>
              <a:t>Οι επιχειρήσεις που θεωρούν ότι θίγονται από την ΠΥΣ μπορούν να ασκήσουν αίτηση ακύρωσης ενώπιον του Συμβουλίου της Επικρατείας, σύμφωνα με το άρθρο 93 του Συντάγματος και τις σχετικές διατάξεις του </a:t>
            </a:r>
            <a:r>
              <a:rPr lang="el-GR" dirty="0" err="1"/>
              <a:t>ΚΔΔιαδ</a:t>
            </a:r>
            <a:r>
              <a:rPr lang="el-GR" dirty="0"/>
              <a:t>.</a:t>
            </a:r>
          </a:p>
          <a:p>
            <a:r>
              <a:rPr lang="el-GR" dirty="0"/>
              <a:t>	•	Πεδίο ελέγχου: Το </a:t>
            </a:r>
            <a:r>
              <a:rPr lang="el-GR" dirty="0" err="1"/>
              <a:t>ΣτΕ</a:t>
            </a:r>
            <a:r>
              <a:rPr lang="el-GR" dirty="0"/>
              <a:t> ελέγχει κυρίως τη νομιμότητα της πράξης: αν υπάρχει εξουσιοδότηση, αν τηρούνται οι διαδικασίες, αν οι διατάξεις υπερβαίνουν τα όρια της εξουσιοδότησης ή προσβάλλουν θεμελιώδη δικαιώματα. Ο έλεγχος σκοπιμότητας είναι περιορισμένος, εκτός αν η πράξη προσκρούει σαφώς στις αρχές της αναλογικότητας, ισότητας ή άλλες θεμελιώδεις αρχές.</a:t>
            </a:r>
          </a:p>
          <a:p>
            <a:endParaRPr lang="el-GR" dirty="0"/>
          </a:p>
        </p:txBody>
      </p:sp>
    </p:spTree>
    <p:extLst>
      <p:ext uri="{BB962C8B-B14F-4D97-AF65-F5344CB8AC3E}">
        <p14:creationId xmlns:p14="http://schemas.microsoft.com/office/powerpoint/2010/main" val="1580680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5D024A-1F31-365D-F84B-82A2037B823C}"/>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33F91C-04E9-0D41-95F3-CF114ACC1146}"/>
              </a:ext>
            </a:extLst>
          </p:cNvPr>
          <p:cNvSpPr>
            <a:spLocks noGrp="1"/>
          </p:cNvSpPr>
          <p:nvPr>
            <p:ph idx="1"/>
          </p:nvPr>
        </p:nvSpPr>
        <p:spPr/>
        <p:txBody>
          <a:bodyPr>
            <a:normAutofit fontScale="77500" lnSpcReduction="20000"/>
          </a:bodyPr>
          <a:lstStyle/>
          <a:p>
            <a:r>
              <a:rPr lang="el-GR" dirty="0"/>
              <a:t>γ) Η καθυστέρηση ή η ελλιπής δημοσίευση της ΠΥΣ στην Εφημερίδα της Κυβερνήσεως μπορεί να έχει τις εξής συνέπειες:</a:t>
            </a:r>
          </a:p>
          <a:p>
            <a:r>
              <a:rPr lang="el-GR" dirty="0"/>
              <a:t>	1.	Για την Κυβέρνηση:</a:t>
            </a:r>
          </a:p>
          <a:p>
            <a:r>
              <a:rPr lang="el-GR" dirty="0"/>
              <a:t>	•	Υφίσταται κίνδυνος ακύρωσης της πράξης για τυπικό ελάττωμα έκδοσης, καθώς η δημοσίευση αποτελεί προϋπόθεση </a:t>
            </a:r>
            <a:r>
              <a:rPr lang="el-GR" dirty="0" err="1"/>
              <a:t>εκτελεστότητας</a:t>
            </a:r>
            <a:r>
              <a:rPr lang="el-GR" dirty="0"/>
              <a:t> και νομιμότητας.</a:t>
            </a:r>
          </a:p>
          <a:p>
            <a:r>
              <a:rPr lang="el-GR" dirty="0"/>
              <a:t>	•	Αν η ΠΥΣ εφαρμόζεται πριν τη δημοσίευση, η Κυβέρνηση μπορεί να κληθεί να αποζημιώσει επιχειρήσεις που υπέστησαν ζημία από πρόωρη εφαρμογή (αστική ευθύνη του Δημοσίου, άρθρα 105 </a:t>
            </a:r>
            <a:r>
              <a:rPr lang="el-GR" dirty="0" err="1"/>
              <a:t>επ</a:t>
            </a:r>
            <a:r>
              <a:rPr lang="el-GR" dirty="0"/>
              <a:t>. </a:t>
            </a:r>
            <a:r>
              <a:rPr lang="el-GR" dirty="0" err="1"/>
              <a:t>ΚΔΔιαδ</a:t>
            </a:r>
            <a:r>
              <a:rPr lang="el-GR" dirty="0"/>
              <a:t>).</a:t>
            </a:r>
          </a:p>
          <a:p>
            <a:r>
              <a:rPr lang="el-GR" dirty="0"/>
              <a:t>	2.	Για τις επιχειρήσεις:</a:t>
            </a:r>
          </a:p>
          <a:p>
            <a:r>
              <a:rPr lang="el-GR" dirty="0"/>
              <a:t>	•	Δεν δεσμεύονται από διατάξεις που δεν έχουν δημοσιευθεί ή δεν είναι γνωστές.</a:t>
            </a:r>
          </a:p>
          <a:p>
            <a:r>
              <a:rPr lang="el-GR" dirty="0"/>
              <a:t>	•	Έχουν δικαίωμα να αμφισβητήσουν την εφαρμογή των υποχρεώσεων και κυρώσεων για το χρονικό διάστημα που η πράξη δεν ήταν </a:t>
            </a:r>
            <a:r>
              <a:rPr lang="el-GR" dirty="0" err="1"/>
              <a:t>προσβάσιμη</a:t>
            </a:r>
            <a:r>
              <a:rPr lang="el-GR" dirty="0"/>
              <a:t>. </a:t>
            </a:r>
          </a:p>
          <a:p>
            <a:r>
              <a:rPr lang="el-GR" dirty="0"/>
              <a:t>Συμπέρασμα: Η καθυστέρηση ή ελλιπής δημοσίευση μειώνει τη δεσμευτικότητα και </a:t>
            </a:r>
            <a:r>
              <a:rPr lang="el-GR" dirty="0" err="1"/>
              <a:t>εκτελεστότητα</a:t>
            </a:r>
            <a:r>
              <a:rPr lang="el-GR" dirty="0"/>
              <a:t> της ΠΥΣ και δημιουργεί ευθύνες για την Κυβέρνηση.</a:t>
            </a:r>
          </a:p>
          <a:p>
            <a:endParaRPr lang="el-GR" dirty="0"/>
          </a:p>
        </p:txBody>
      </p:sp>
    </p:spTree>
    <p:extLst>
      <p:ext uri="{BB962C8B-B14F-4D97-AF65-F5344CB8AC3E}">
        <p14:creationId xmlns:p14="http://schemas.microsoft.com/office/powerpoint/2010/main" val="26819034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C90850-B65D-6E37-8969-949E1B29B2A7}"/>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7A6AEC9-A9BC-63B7-AF90-C2FBB7DE3615}"/>
              </a:ext>
            </a:extLst>
          </p:cNvPr>
          <p:cNvSpPr>
            <a:spLocks noGrp="1"/>
          </p:cNvSpPr>
          <p:nvPr>
            <p:ph idx="1"/>
          </p:nvPr>
        </p:nvSpPr>
        <p:spPr/>
        <p:txBody>
          <a:bodyPr>
            <a:normAutofit fontScale="62500" lnSpcReduction="20000"/>
          </a:bodyPr>
          <a:lstStyle/>
          <a:p>
            <a:r>
              <a:rPr lang="el-GR" dirty="0"/>
              <a:t>δ) Ρυθμίσεις άμεσων υποχρεώσεων και φορολογικών ελέγχων – επιπτώσεις στη δεσμευτικότητα και </a:t>
            </a:r>
            <a:r>
              <a:rPr lang="el-GR" dirty="0" err="1"/>
              <a:t>εκτελεστότητα</a:t>
            </a:r>
            <a:endParaRPr lang="el-GR" dirty="0"/>
          </a:p>
          <a:p>
            <a:r>
              <a:rPr lang="el-GR" dirty="0"/>
              <a:t>	1.	Αν η ΠΥΣ περιλαμβάνει άμεσες υποχρεώσεις φορολογικού ή οικονομικού χαρακτήρα:</a:t>
            </a:r>
          </a:p>
          <a:p>
            <a:r>
              <a:rPr lang="el-GR" dirty="0"/>
              <a:t>	•	Οι επιχειρήσεις δεσμεύονται μόνο εφόσον η ΠΥΣ βασίζεται σε ρητή νομοθετική εξουσιοδότηση και τηρεί τις προϋποθέσεις προηγούμενης ακρόασης, δημοσίευσης και αναλογικότητας.</a:t>
            </a:r>
          </a:p>
          <a:p>
            <a:r>
              <a:rPr lang="el-GR" dirty="0"/>
              <a:t>	•	Η εκτέλεση τέτοιων διατάξεων χωρίς νόμιμο έρεισμα ή χωρίς δημοσίευση μπορεί να θεωρηθεί παράνομη, περιορίζοντας την </a:t>
            </a:r>
            <a:r>
              <a:rPr lang="el-GR" dirty="0" err="1"/>
              <a:t>εκτελεστότητα</a:t>
            </a:r>
            <a:r>
              <a:rPr lang="el-GR" dirty="0"/>
              <a:t>.</a:t>
            </a:r>
          </a:p>
          <a:p>
            <a:r>
              <a:rPr lang="el-GR" dirty="0"/>
              <a:t>	2.	Περιορισμοί από την αρχή της νομιμότητας:</a:t>
            </a:r>
          </a:p>
          <a:p>
            <a:r>
              <a:rPr lang="el-GR" dirty="0"/>
              <a:t>	•	Η Διοίκηση δεν μπορεί να επιβάλλει υποχρεώσεις πέρα από τα όρια της εξουσιοδότησης.</a:t>
            </a:r>
          </a:p>
          <a:p>
            <a:r>
              <a:rPr lang="el-GR" dirty="0"/>
              <a:t>	•	Πρέπει να εξασφαλίζεται ότι οι ρυθμίσεις είναι αναλογικές και δεν προσβάλλουν αδικαιολόγητα δικαιώματα (π.χ. φορολογική ισότητα, ίση μεταχείριση επιχειρήσεων).</a:t>
            </a:r>
          </a:p>
          <a:p>
            <a:r>
              <a:rPr lang="el-GR" dirty="0"/>
              <a:t>	3.	Περιορισμοί από την αρχή της ισότητας:</a:t>
            </a:r>
          </a:p>
          <a:p>
            <a:r>
              <a:rPr lang="el-GR" dirty="0"/>
              <a:t>	•	Δεν επιτρέπεται διάκριση μεταξύ επιχειρήσεων χωρίς αντικειμενικό λόγο.</a:t>
            </a:r>
          </a:p>
          <a:p>
            <a:r>
              <a:rPr lang="el-GR" dirty="0"/>
              <a:t>	•	Όλες οι επιχειρήσεις που εμπίπτουν στο πεδίο εφαρμογής της ΠΥΣ πρέπει να αντιμετωπίζονται ομοιόμορφα, ειδάλλως υπάρχει κίνδυνος ακύρωσης.</a:t>
            </a:r>
          </a:p>
          <a:p>
            <a:endParaRPr lang="el-GR" dirty="0"/>
          </a:p>
        </p:txBody>
      </p:sp>
    </p:spTree>
    <p:extLst>
      <p:ext uri="{BB962C8B-B14F-4D97-AF65-F5344CB8AC3E}">
        <p14:creationId xmlns:p14="http://schemas.microsoft.com/office/powerpoint/2010/main" val="3236494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701980-3284-0294-C4A4-BDE1BABED5B0}"/>
              </a:ext>
            </a:extLst>
          </p:cNvPr>
          <p:cNvSpPr>
            <a:spLocks noGrp="1"/>
          </p:cNvSpPr>
          <p:nvPr>
            <p:ph type="title"/>
          </p:nvPr>
        </p:nvSpPr>
        <p:spPr/>
        <p:txBody>
          <a:bodyPr/>
          <a:lstStyle/>
          <a:p>
            <a:r>
              <a:rPr lang="el-GR" dirty="0" err="1"/>
              <a:t>Πρακτικο</a:t>
            </a:r>
            <a:r>
              <a:rPr lang="el-GR" dirty="0"/>
              <a:t> </a:t>
            </a:r>
            <a:r>
              <a:rPr lang="el-GR" dirty="0" err="1"/>
              <a:t>θεμα</a:t>
            </a:r>
            <a:r>
              <a:rPr lang="el-GR" dirty="0"/>
              <a:t> 4</a:t>
            </a:r>
          </a:p>
        </p:txBody>
      </p:sp>
      <p:sp>
        <p:nvSpPr>
          <p:cNvPr id="3" name="Θέση περιεχομένου 2">
            <a:extLst>
              <a:ext uri="{FF2B5EF4-FFF2-40B4-BE49-F238E27FC236}">
                <a16:creationId xmlns:a16="http://schemas.microsoft.com/office/drawing/2014/main" id="{7DD176D4-AA61-BC9A-CF95-34E50BFC4462}"/>
              </a:ext>
            </a:extLst>
          </p:cNvPr>
          <p:cNvSpPr>
            <a:spLocks noGrp="1"/>
          </p:cNvSpPr>
          <p:nvPr>
            <p:ph idx="1"/>
          </p:nvPr>
        </p:nvSpPr>
        <p:spPr/>
        <p:txBody>
          <a:bodyPr>
            <a:normAutofit fontScale="85000" lnSpcReduction="10000"/>
          </a:bodyPr>
          <a:lstStyle/>
          <a:p>
            <a:r>
              <a:rPr lang="el-GR" dirty="0"/>
              <a:t>Με βάση τον ν. 5120/2025, η Διοίκηση (Υπουργείο Περιβάλλοντος και Ενέργειας) έχει εξουσιοδοτηθεί να εκδώσει κανονιστικές αποφάσεις για τον καθορισμό όρων και προϋποθέσεων εγκατάστασης </a:t>
            </a:r>
            <a:r>
              <a:rPr lang="el-GR" dirty="0" err="1"/>
              <a:t>φωτοβολταϊκών</a:t>
            </a:r>
            <a:r>
              <a:rPr lang="el-GR" dirty="0"/>
              <a:t> σταθμών σε αγροτικές και δασικές εκτάσεις.</a:t>
            </a:r>
          </a:p>
          <a:p>
            <a:r>
              <a:rPr lang="el-GR" dirty="0"/>
              <a:t>Το Υπουργείο εκδίδει Κοινή Υπουργική Απόφαση (ΚΥΑ) που ρυθμίζει λεπτομερώς:</a:t>
            </a:r>
          </a:p>
          <a:p>
            <a:r>
              <a:rPr lang="el-GR" dirty="0"/>
              <a:t>	•	Τις ζώνες εγκατάστασης, τους επιτρεπόμενους τύπους τεχνολογίας, τις αποστάσεις από οικισμούς και δασικές περιοχές.</a:t>
            </a:r>
          </a:p>
          <a:p>
            <a:r>
              <a:rPr lang="el-GR" dirty="0"/>
              <a:t>	•	Τις διαδικασίες ελέγχου συμμόρφωσης και υποβολής δικαιολογητικών.</a:t>
            </a:r>
          </a:p>
          <a:p>
            <a:r>
              <a:rPr lang="el-GR" dirty="0"/>
              <a:t>	•	Πρόβλεψη κυρώσεων για παραβιάσεις των όρων.</a:t>
            </a:r>
          </a:p>
          <a:p>
            <a:r>
              <a:rPr lang="el-GR" dirty="0"/>
              <a:t>Ορισμένοι ιδιοκτήτες γης υποστηρίζουν ότι η ΚΥΑ υπερβαίνει την εξουσιοδότηση του νόμου, περιλαμβάνει υποχρεώσεις που δεν προβλέπονται από το νομοθέτη και περιορίζει αδικαιολόγητα την ιδιοκτησιακή τους ελευθερία, καθώς και την ελευθερία επιχειρηματικής δραστηριότητας. Ζητούν ακύρωση της ΚΥΑ ενώπιον του Συμβουλίου της Επικρατείας.</a:t>
            </a:r>
          </a:p>
          <a:p>
            <a:endParaRPr lang="el-GR" dirty="0"/>
          </a:p>
        </p:txBody>
      </p:sp>
    </p:spTree>
    <p:extLst>
      <p:ext uri="{BB962C8B-B14F-4D97-AF65-F5344CB8AC3E}">
        <p14:creationId xmlns:p14="http://schemas.microsoft.com/office/powerpoint/2010/main" val="3244971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1D9559-E3AC-47D4-EA63-A882C0A2E87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EED2876-F72F-7543-9283-3A2C34F2DC45}"/>
              </a:ext>
            </a:extLst>
          </p:cNvPr>
          <p:cNvSpPr>
            <a:spLocks noGrp="1"/>
          </p:cNvSpPr>
          <p:nvPr>
            <p:ph idx="1"/>
          </p:nvPr>
        </p:nvSpPr>
        <p:spPr/>
        <p:txBody>
          <a:bodyPr>
            <a:normAutofit lnSpcReduction="10000"/>
          </a:bodyPr>
          <a:lstStyle/>
          <a:p>
            <a:r>
              <a:rPr lang="el-GR" b="1" dirty="0"/>
              <a:t>Ερωτήσεις</a:t>
            </a:r>
            <a:endParaRPr lang="el-GR" dirty="0"/>
          </a:p>
          <a:p>
            <a:r>
              <a:rPr lang="el-GR" dirty="0"/>
              <a:t>α) Είναι νόμιμη η Κοινή Υπουργική Απόφαση ως κανονιστική πράξη; Ποιοι περιορισμοί τίθενται από τον νόμο που χορηγεί την εξουσιοδότηση και από την αρχή της νομιμότητας;</a:t>
            </a:r>
          </a:p>
          <a:p>
            <a:r>
              <a:rPr lang="el-GR" dirty="0"/>
              <a:t>β) Ποιες διαδικαστικές προϋποθέσεις πρέπει να τηρηθούν για την έγκυρη έκδοση της ΚΥΑ (π.χ. προηγούμενη ακρόαση, διαβούλευση, δημοσίευση);</a:t>
            </a:r>
          </a:p>
          <a:p>
            <a:r>
              <a:rPr lang="el-GR" dirty="0"/>
              <a:t>γ) Ποιο είναι το πεδίο ελέγχου του </a:t>
            </a:r>
            <a:r>
              <a:rPr lang="el-GR" dirty="0" err="1"/>
              <a:t>ΣτΕ</a:t>
            </a:r>
            <a:r>
              <a:rPr lang="el-GR" dirty="0"/>
              <a:t> σε σχέση με την κανονιστική πράξη; Υπάρχει δυνατότητα ελέγχου σκοπιμότητας ή μόνο νομιμότητας;</a:t>
            </a:r>
          </a:p>
          <a:p>
            <a:r>
              <a:rPr lang="el-GR" dirty="0"/>
              <a:t>δ) Αν η ΚΥΑ περιλαμβάνει διατάξεις που επηρεάζουν δικαιώματα ιδιοκτησίας ή οικονομικά συμφέροντα, πώς εφαρμόζεται η αρχή της αναλογικότητας και η προστασία θεμελιωδών δικαιωμάτων;</a:t>
            </a:r>
          </a:p>
          <a:p>
            <a:endParaRPr lang="el-GR" dirty="0"/>
          </a:p>
        </p:txBody>
      </p:sp>
    </p:spTree>
    <p:extLst>
      <p:ext uri="{BB962C8B-B14F-4D97-AF65-F5344CB8AC3E}">
        <p14:creationId xmlns:p14="http://schemas.microsoft.com/office/powerpoint/2010/main" val="1464485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4F0B42-65F0-6681-ECC1-94ED94FDED9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49A5F8B-18F1-2481-95A3-8564D2B4E4E3}"/>
              </a:ext>
            </a:extLst>
          </p:cNvPr>
          <p:cNvSpPr>
            <a:spLocks noGrp="1"/>
          </p:cNvSpPr>
          <p:nvPr>
            <p:ph idx="1"/>
          </p:nvPr>
        </p:nvSpPr>
        <p:spPr/>
        <p:txBody>
          <a:bodyPr>
            <a:normAutofit fontScale="62500" lnSpcReduction="20000"/>
          </a:bodyPr>
          <a:lstStyle/>
          <a:p>
            <a:r>
              <a:rPr lang="el-GR" b="1" dirty="0"/>
              <a:t>Απάντηση</a:t>
            </a:r>
            <a:endParaRPr lang="el-GR" dirty="0"/>
          </a:p>
          <a:p>
            <a:r>
              <a:rPr lang="el-GR" dirty="0"/>
              <a:t>α) Η Κοινή Υπουργική Απόφαση (ΚΥΑ) εκδίδεται βάσει εξουσιοδότησης του ν. 5120/2025, που χορηγεί στο Υπουργείο Περιβάλλοντος και Χωροταξίας την αρμοδιότητα να θεσπίζει κανονιστικές ρυθμίσεις για εγκατάσταση </a:t>
            </a:r>
            <a:r>
              <a:rPr lang="el-GR" dirty="0" err="1"/>
              <a:t>φωτοβολταϊκών</a:t>
            </a:r>
            <a:r>
              <a:rPr lang="el-GR" dirty="0"/>
              <a:t> σταθμών. Η νομιμότητα της ΚΥΑ εξαρτάται από την τήρηση των εξής περιορισμών:</a:t>
            </a:r>
          </a:p>
          <a:p>
            <a:r>
              <a:rPr lang="el-GR" dirty="0"/>
              <a:t>	1.	Όρια εξουσιοδότησης: Η ΚΥΑ πρέπει να περιορίζεται στο αντικείμενο και στα πλαίσια της νομοθετικής εξουσιοδότησης. Οποιαδήποτε ρύθμιση υπερβαίνει τα όρια του ν. 5120/2025 είναι ακυρωτέα ως υπέρβαση εξουσίας (</a:t>
            </a:r>
            <a:r>
              <a:rPr lang="el-GR" dirty="0" err="1"/>
              <a:t>ΣτΕ</a:t>
            </a:r>
            <a:r>
              <a:rPr lang="el-GR" dirty="0"/>
              <a:t> </a:t>
            </a:r>
            <a:r>
              <a:rPr lang="el-GR" dirty="0" err="1"/>
              <a:t>Ολ</a:t>
            </a:r>
            <a:r>
              <a:rPr lang="el-GR" dirty="0"/>
              <a:t> 562/2013, </a:t>
            </a:r>
            <a:r>
              <a:rPr lang="el-GR" dirty="0" err="1"/>
              <a:t>ΣτΕ</a:t>
            </a:r>
            <a:r>
              <a:rPr lang="el-GR" dirty="0"/>
              <a:t> 3582/2016). Για παράδειγμα, υποχρεώσεις ή κυρώσεις που δεν προβλέπονται από τον νόμο ή μέτρα που επηρεάζουν πέραν του σκοπού της εξουσιοδότησης θεωρούνται ανίσχυρα.</a:t>
            </a:r>
          </a:p>
          <a:p>
            <a:r>
              <a:rPr lang="el-GR" dirty="0"/>
              <a:t>	2.	Αρχή της νομιμότητας: Η ΚΥΑ πρέπει να σέβεται τις γενικές αρχές του διοικητικού δικαίου, όπως η ισότητα, η αναλογικότητα και η προστασία θεμελιωδών δικαιωμάτων. Η Διοίκηση δεν μπορεί να περιορίζει αδικαιολόγητα την ιδιοκτησιακή ελευθερία ή την ελευθερία άσκησης επιχειρηματικής δραστηριότητας των πολιτών. Η νομιμότητα της κανονιστικής πράξης προϋποθέτει σαφή και ρητή αιτιολόγηση για τα επιβαλλόμενα μέτρα.</a:t>
            </a:r>
          </a:p>
          <a:p>
            <a:r>
              <a:rPr lang="el-GR" dirty="0"/>
              <a:t>Συμπέρασμα: Η ΚΥΑ είναι νόμιμη μόνο αν παραμένει εντός του πλαισίου της νομοθετικής εξουσιοδότησης, σέβεται την αρχή της νομιμότητας και δεν περιορίζει υπέρμετρα δικαιώματα ή ελευθερίες.</a:t>
            </a:r>
          </a:p>
          <a:p>
            <a:endParaRPr lang="el-GR" dirty="0"/>
          </a:p>
        </p:txBody>
      </p:sp>
    </p:spTree>
    <p:extLst>
      <p:ext uri="{BB962C8B-B14F-4D97-AF65-F5344CB8AC3E}">
        <p14:creationId xmlns:p14="http://schemas.microsoft.com/office/powerpoint/2010/main" val="3963388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82552-6960-BD5B-93DC-52021873CE92}"/>
              </a:ext>
            </a:extLst>
          </p:cNvPr>
          <p:cNvSpPr>
            <a:spLocks noGrp="1"/>
          </p:cNvSpPr>
          <p:nvPr>
            <p:ph type="title"/>
          </p:nvPr>
        </p:nvSpPr>
        <p:spPr/>
        <p:txBody>
          <a:bodyPr/>
          <a:lstStyle/>
          <a:p>
            <a:r>
              <a:rPr lang="el-GR" dirty="0" err="1"/>
              <a:t>Διοικουμενοσ</a:t>
            </a:r>
            <a:r>
              <a:rPr lang="el-GR" dirty="0"/>
              <a:t> – </a:t>
            </a:r>
            <a:r>
              <a:rPr lang="el-GR" dirty="0" err="1"/>
              <a:t>συμμετοχη</a:t>
            </a:r>
            <a:r>
              <a:rPr lang="el-GR" dirty="0"/>
              <a:t> σε </a:t>
            </a:r>
            <a:r>
              <a:rPr lang="el-GR" dirty="0" err="1"/>
              <a:t>διοικητικη</a:t>
            </a:r>
            <a:r>
              <a:rPr lang="el-GR" dirty="0"/>
              <a:t> </a:t>
            </a:r>
            <a:r>
              <a:rPr lang="el-GR" dirty="0" err="1"/>
              <a:t>διαδικασια</a:t>
            </a:r>
            <a:r>
              <a:rPr lang="el-GR" dirty="0"/>
              <a:t> </a:t>
            </a:r>
          </a:p>
        </p:txBody>
      </p:sp>
      <p:sp>
        <p:nvSpPr>
          <p:cNvPr id="3" name="Θέση περιεχομένου 2">
            <a:extLst>
              <a:ext uri="{FF2B5EF4-FFF2-40B4-BE49-F238E27FC236}">
                <a16:creationId xmlns:a16="http://schemas.microsoft.com/office/drawing/2014/main" id="{D270B481-100D-05D1-5A22-3A37E1790442}"/>
              </a:ext>
            </a:extLst>
          </p:cNvPr>
          <p:cNvSpPr>
            <a:spLocks noGrp="1"/>
          </p:cNvSpPr>
          <p:nvPr>
            <p:ph idx="1"/>
          </p:nvPr>
        </p:nvSpPr>
        <p:spPr/>
        <p:txBody>
          <a:bodyPr/>
          <a:lstStyle/>
          <a:p>
            <a:r>
              <a:rPr lang="el-GR" dirty="0"/>
              <a:t>Αίτηση – αίτηση πρόσβασης στα έγγραφα</a:t>
            </a:r>
          </a:p>
          <a:p>
            <a:r>
              <a:rPr lang="el-GR" dirty="0"/>
              <a:t>Προσφυγή</a:t>
            </a:r>
          </a:p>
          <a:p>
            <a:r>
              <a:rPr lang="el-GR" dirty="0"/>
              <a:t>Ακρόαση </a:t>
            </a:r>
          </a:p>
        </p:txBody>
      </p:sp>
    </p:spTree>
    <p:extLst>
      <p:ext uri="{BB962C8B-B14F-4D97-AF65-F5344CB8AC3E}">
        <p14:creationId xmlns:p14="http://schemas.microsoft.com/office/powerpoint/2010/main" val="2949298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A6D59F-3446-907B-80D7-D6E659A65CE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3801D2E-760C-EDD8-CAA8-D17A60EAF51C}"/>
              </a:ext>
            </a:extLst>
          </p:cNvPr>
          <p:cNvSpPr>
            <a:spLocks noGrp="1"/>
          </p:cNvSpPr>
          <p:nvPr>
            <p:ph idx="1"/>
          </p:nvPr>
        </p:nvSpPr>
        <p:spPr/>
        <p:txBody>
          <a:bodyPr>
            <a:normAutofit fontScale="70000" lnSpcReduction="20000"/>
          </a:bodyPr>
          <a:lstStyle/>
          <a:p>
            <a:r>
              <a:rPr lang="el-GR" dirty="0"/>
              <a:t>β) Διαδικαστικές προϋποθέσεις για έγκυρη έκδοση</a:t>
            </a:r>
          </a:p>
          <a:p>
            <a:r>
              <a:rPr lang="el-GR" dirty="0"/>
              <a:t>Για να είναι έγκυρη η ΚΥΑ πρέπει να τηρηθούν οι ακόλουθες διαδικασίες:</a:t>
            </a:r>
          </a:p>
          <a:p>
            <a:r>
              <a:rPr lang="el-GR" dirty="0"/>
              <a:t>	1.	Δημοσίευση: Η ΚΥΑ πρέπει να δημοσιευθεί στην Εφημερίδα της Κυβερνήσεως ώστε να καταστεί εκτελεστή. Απουσία ή καθυστέρηση δημοσίευσης μειώνει τη δεσμευτικότητα και νομιμότητα.</a:t>
            </a:r>
          </a:p>
          <a:p>
            <a:r>
              <a:rPr lang="el-GR" dirty="0"/>
              <a:t>	2.	Συμμόρφωση με τη νομοθεσία: Πρέπει να τηρούνται οι κανόνες εξουσιοδότησης και η προβλεπόμενη διαδικασία κατά τον νόμο 5120/2025.</a:t>
            </a:r>
          </a:p>
          <a:p>
            <a:r>
              <a:rPr lang="el-GR" dirty="0"/>
              <a:t>γ) Το </a:t>
            </a:r>
            <a:r>
              <a:rPr lang="el-GR" dirty="0" err="1"/>
              <a:t>ΣτΕ</a:t>
            </a:r>
            <a:r>
              <a:rPr lang="el-GR" dirty="0"/>
              <a:t> ελέγχει κυρίως τη νομιμότητα της ΚΥΑ:</a:t>
            </a:r>
          </a:p>
          <a:p>
            <a:r>
              <a:rPr lang="el-GR" dirty="0"/>
              <a:t>	•	Εάν υπάρχει νόμιμη εξουσιοδότηση.</a:t>
            </a:r>
          </a:p>
          <a:p>
            <a:r>
              <a:rPr lang="el-GR" dirty="0"/>
              <a:t>	•	Αν η διαδικασία έκδοσης τηρήθηκε πλήρως (ακρόαση, διαβούλευση, δημοσίευση).</a:t>
            </a:r>
          </a:p>
          <a:p>
            <a:r>
              <a:rPr lang="el-GR" dirty="0"/>
              <a:t>	•	Αν η ΚΥΑ προσβάλλει θεμελιώδη δικαιώματα ή παραβιάζει γενικές αρχές διοικητικού δικαίου.</a:t>
            </a:r>
          </a:p>
          <a:p>
            <a:r>
              <a:rPr lang="el-GR" dirty="0"/>
              <a:t>Ο έλεγχος σκοπιμότητας είναι περιορισμένος. Το </a:t>
            </a:r>
            <a:r>
              <a:rPr lang="el-GR" dirty="0" err="1"/>
              <a:t>ΣτΕ</a:t>
            </a:r>
            <a:r>
              <a:rPr lang="el-GR" dirty="0"/>
              <a:t> δεν αντικαθιστά τη διοίκηση, εκτός αν η απόφαση είναι υπέρμετρα βλαπτική ή </a:t>
            </a:r>
            <a:r>
              <a:rPr lang="el-GR" dirty="0" err="1"/>
              <a:t>αναντίστοιχη</a:t>
            </a:r>
            <a:r>
              <a:rPr lang="el-GR" dirty="0"/>
              <a:t> με τον σκοπό της εξουσιοδότησης. Στις περιπτώσεις που θίγονται θεμελιώδη δικαιώματα ή προκύπτει ασυμβατότητα με νόμο ή αναλογικότητα, η δικαστική παρέμβαση είναι επιτρεπτή.</a:t>
            </a:r>
          </a:p>
          <a:p>
            <a:endParaRPr lang="el-GR" dirty="0"/>
          </a:p>
        </p:txBody>
      </p:sp>
    </p:spTree>
    <p:extLst>
      <p:ext uri="{BB962C8B-B14F-4D97-AF65-F5344CB8AC3E}">
        <p14:creationId xmlns:p14="http://schemas.microsoft.com/office/powerpoint/2010/main" val="2169958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B072E2-1A7D-8F6B-5950-BE0EE57018F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6872E6F4-8C64-518C-36BE-CA83EA682EE4}"/>
              </a:ext>
            </a:extLst>
          </p:cNvPr>
          <p:cNvSpPr>
            <a:spLocks noGrp="1"/>
          </p:cNvSpPr>
          <p:nvPr>
            <p:ph idx="1"/>
          </p:nvPr>
        </p:nvSpPr>
        <p:spPr/>
        <p:txBody>
          <a:bodyPr>
            <a:normAutofit fontScale="85000" lnSpcReduction="10000"/>
          </a:bodyPr>
          <a:lstStyle/>
          <a:p>
            <a:r>
              <a:rPr lang="el-GR" dirty="0"/>
              <a:t>δ) Ρυθμίσεις που επηρεάζουν δικαιώματα ιδιοκτησίας ή οικονομικά συμφέροντα – εφαρμογή αναλογικότητας και προστασία θεμελιωδών δικαιωμάτων</a:t>
            </a:r>
          </a:p>
          <a:p>
            <a:r>
              <a:rPr lang="el-GR" dirty="0"/>
              <a:t>	1.	Αρχή της αναλογικότητας: Κάθε μέτρο που επηρεάζει ιδιοκτησιακά ή οικονομικά δικαιώματα πρέπει να είναι αναγκαίο και κατάλληλο για την επίτευξη του δημόσιου σκοπού (π.χ. προστασία περιβάλλοντος ή στήριξη βιώσιμων επενδύσεων). Υπέρμετρα περιοριστικά μέτρα θεωρούνται παράνομα.</a:t>
            </a:r>
          </a:p>
          <a:p>
            <a:r>
              <a:rPr lang="el-GR" dirty="0"/>
              <a:t>	2.	Προστασία θεμελιωδών δικαιωμάτων: Η ΚΥΑ δεν μπορεί να παραβιάζει αδικαιολόγητα την ιδιοκτησιακή ελευθερία, την οικονομική ελευθερία ή άλλα συνταγματικά κατοχυρωμένα δικαιώματα (Σ 17, Σ 106). Ο έλεγχος νομιμότητας περιλαμβάνει αξιολόγηση του βαθμού περιορισμού και των δικαιολογητικών λόγων.</a:t>
            </a:r>
          </a:p>
          <a:p>
            <a:r>
              <a:rPr lang="el-GR" dirty="0"/>
              <a:t>	3.	Δεσμευτικότητα και </a:t>
            </a:r>
            <a:r>
              <a:rPr lang="el-GR" dirty="0" err="1"/>
              <a:t>εκτελεστότητα</a:t>
            </a:r>
            <a:r>
              <a:rPr lang="el-GR" dirty="0"/>
              <a:t>: Οι επιχειρήσεις δεσμεύονται μόνο αν η ΚΥΑ έχει νόμιμο έρεισμα, έχει δημοσιευθεί και οι υποχρεώσεις είναι αναλογικές και σαφώς καθορισμένες. Οποιεσδήποτε ρυθμίσεις που υπερβαίνουν τα όρια ή δεν δημοσιεύτηκαν επαρκώς δεν παράγουν έννομα αποτελέσματα.</a:t>
            </a:r>
          </a:p>
          <a:p>
            <a:endParaRPr lang="el-GR" dirty="0"/>
          </a:p>
        </p:txBody>
      </p:sp>
    </p:spTree>
    <p:extLst>
      <p:ext uri="{BB962C8B-B14F-4D97-AF65-F5344CB8AC3E}">
        <p14:creationId xmlns:p14="http://schemas.microsoft.com/office/powerpoint/2010/main" val="3612691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797222-1AC0-0457-774D-666845330EC0}"/>
              </a:ext>
            </a:extLst>
          </p:cNvPr>
          <p:cNvSpPr>
            <a:spLocks noGrp="1"/>
          </p:cNvSpPr>
          <p:nvPr>
            <p:ph type="title"/>
          </p:nvPr>
        </p:nvSpPr>
        <p:spPr/>
        <p:txBody>
          <a:bodyPr/>
          <a:lstStyle/>
          <a:p>
            <a:r>
              <a:rPr lang="el-GR" dirty="0" err="1"/>
              <a:t>Πρακτικο</a:t>
            </a:r>
            <a:r>
              <a:rPr lang="el-GR" dirty="0"/>
              <a:t> </a:t>
            </a:r>
            <a:r>
              <a:rPr lang="el-GR" dirty="0" err="1"/>
              <a:t>θεμα</a:t>
            </a:r>
            <a:r>
              <a:rPr lang="el-GR" dirty="0"/>
              <a:t> 5</a:t>
            </a:r>
          </a:p>
        </p:txBody>
      </p:sp>
      <p:sp>
        <p:nvSpPr>
          <p:cNvPr id="3" name="Θέση περιεχομένου 2">
            <a:extLst>
              <a:ext uri="{FF2B5EF4-FFF2-40B4-BE49-F238E27FC236}">
                <a16:creationId xmlns:a16="http://schemas.microsoft.com/office/drawing/2014/main" id="{D4EE218C-D147-8B82-9E55-7C8C3BF00694}"/>
              </a:ext>
            </a:extLst>
          </p:cNvPr>
          <p:cNvSpPr>
            <a:spLocks noGrp="1"/>
          </p:cNvSpPr>
          <p:nvPr>
            <p:ph idx="1"/>
          </p:nvPr>
        </p:nvSpPr>
        <p:spPr/>
        <p:txBody>
          <a:bodyPr>
            <a:normAutofit fontScale="55000" lnSpcReduction="20000"/>
          </a:bodyPr>
          <a:lstStyle/>
          <a:p>
            <a:r>
              <a:rPr lang="el-GR" dirty="0"/>
              <a:t>Σε Τμήμα ΑΕΙ συγκροτήθηκε επταμελές συλλογικό όργανο για την επιλογή Διευθυντή Τομέα. Τα μέλη είναι Α, Β, Γ, Δ, Ε, Ζ και Η. Η συνεδρίαση ορίστηκε δημόσια, με ανάρτηση της ημερήσιας διάταξης 72 ώρες πριν, και </a:t>
            </a:r>
            <a:r>
              <a:rPr lang="el-GR" dirty="0" err="1"/>
              <a:t>περιελάμβανε</a:t>
            </a:r>
            <a:r>
              <a:rPr lang="el-GR" dirty="0"/>
              <a:t>:</a:t>
            </a:r>
          </a:p>
          <a:p>
            <a:r>
              <a:rPr lang="el-GR" dirty="0"/>
              <a:t>	1.	Αξιολόγηση υποψηφίων για τη θέση Διευθυντή Τομέα.</a:t>
            </a:r>
          </a:p>
          <a:p>
            <a:r>
              <a:rPr lang="el-GR" dirty="0"/>
              <a:t>	2.	Καθορισμό μορίων και τελικής κατάταξης.</a:t>
            </a:r>
          </a:p>
          <a:p>
            <a:r>
              <a:rPr lang="el-GR" dirty="0"/>
              <a:t>Κατά τη συνεδρίαση:</a:t>
            </a:r>
          </a:p>
          <a:p>
            <a:r>
              <a:rPr lang="el-GR" dirty="0"/>
              <a:t>	•	Το μέλος Α είναι σύζυγος του υποψηφίου που εξετάζεται.</a:t>
            </a:r>
          </a:p>
          <a:p>
            <a:r>
              <a:rPr lang="el-GR" dirty="0"/>
              <a:t>	•	Το μέλος Β ζήτησε </a:t>
            </a:r>
            <a:r>
              <a:rPr lang="el-GR" dirty="0" err="1"/>
              <a:t>αυτοεξαίρεση</a:t>
            </a:r>
            <a:r>
              <a:rPr lang="el-GR" dirty="0"/>
              <a:t> λόγω προηγούμενης συνεργασίας με υποψήφιο. Το αίτημα έγινε δεκτό και καταχωρίστηκε στα πρακτικά.</a:t>
            </a:r>
          </a:p>
          <a:p>
            <a:r>
              <a:rPr lang="el-GR" dirty="0"/>
              <a:t>	•	Το μέλος Γ έχει ιδιάζουσα σχέση με υποψήφιο (είχε συνεργαστεί σε ερευνητικό πρόγραμμα 18 μήνες πριν).</a:t>
            </a:r>
          </a:p>
          <a:p>
            <a:r>
              <a:rPr lang="el-GR" dirty="0"/>
              <a:t>	•	Τα μέλη Δ, Ε, Ζ και Η είναι ανεξάρτητα και παρίστανται καθ’ όλη τη διάρκεια της συνεδρίασης.</a:t>
            </a:r>
          </a:p>
          <a:p>
            <a:r>
              <a:rPr lang="el-GR" dirty="0"/>
              <a:t>	•	Ο γραμματέας συντάσσει πρακτικά που αναφέρουν τα ονόματα των παρισταμένων μελών, αλλά δεν καταχωρεί τις γνώμες μειοψηφίας.</a:t>
            </a:r>
          </a:p>
          <a:p>
            <a:r>
              <a:rPr lang="el-GR" dirty="0"/>
              <a:t>Κατά τη φανερή ψηφοφορία για την επιλογή, το μέλος Α συμμετείχε στην ψηφοφορία υπέρ του συζύγου του, ενώ το μέλος Γ ψήφισε υπέρ του φίλου του, παρά το γεγονός ότι δεν υπέβαλε αίτημα εξαίρεσης.</a:t>
            </a:r>
          </a:p>
          <a:p>
            <a:r>
              <a:rPr lang="el-GR" dirty="0"/>
              <a:t>Ο υποψήφιος που δεν επιλέχθηκε προσέφυγε στο </a:t>
            </a:r>
            <a:r>
              <a:rPr lang="el-GR" dirty="0" err="1"/>
              <a:t>ΣτΕ</a:t>
            </a:r>
            <a:r>
              <a:rPr lang="el-GR" dirty="0"/>
              <a:t>, προβάλλοντας ακυρότητα λόγω μη νόμιμης συγκρότησης, μη αμεροληψίας και παραβίασης κανόνων λειτουργίας.</a:t>
            </a:r>
          </a:p>
          <a:p>
            <a:endParaRPr lang="el-GR" dirty="0"/>
          </a:p>
        </p:txBody>
      </p:sp>
    </p:spTree>
    <p:extLst>
      <p:ext uri="{BB962C8B-B14F-4D97-AF65-F5344CB8AC3E}">
        <p14:creationId xmlns:p14="http://schemas.microsoft.com/office/powerpoint/2010/main" val="3805911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F932FB-9A7D-31F1-7218-C6FBEF85A628}"/>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E90DF03-3FE8-D861-AF31-1AEB85A5D02B}"/>
              </a:ext>
            </a:extLst>
          </p:cNvPr>
          <p:cNvSpPr>
            <a:spLocks noGrp="1"/>
          </p:cNvSpPr>
          <p:nvPr>
            <p:ph idx="1"/>
          </p:nvPr>
        </p:nvSpPr>
        <p:spPr/>
        <p:txBody>
          <a:bodyPr>
            <a:normAutofit fontScale="85000" lnSpcReduction="20000"/>
          </a:bodyPr>
          <a:lstStyle/>
          <a:p>
            <a:r>
              <a:rPr lang="el-GR" b="1" dirty="0"/>
              <a:t>Ερωτήσεις</a:t>
            </a:r>
            <a:endParaRPr lang="el-GR" dirty="0"/>
          </a:p>
          <a:p>
            <a:r>
              <a:rPr lang="el-GR" dirty="0"/>
              <a:t>α) Η συμμετοχή του μέλους Α και Γ στη συνεδρίαση παραβιάζει τους κανόνες νόμιμης συγκρότησης και σύνθεσης;</a:t>
            </a:r>
          </a:p>
          <a:p>
            <a:r>
              <a:rPr lang="el-GR" dirty="0"/>
              <a:t>β) Η </a:t>
            </a:r>
            <a:r>
              <a:rPr lang="el-GR" dirty="0" err="1"/>
              <a:t>αυτοεξαίρεση</a:t>
            </a:r>
            <a:r>
              <a:rPr lang="el-GR" dirty="0"/>
              <a:t> του μέλους Β επηρεάζει τη νομιμότητα της απαρτίας και της λήψης απόφασης;</a:t>
            </a:r>
          </a:p>
          <a:p>
            <a:r>
              <a:rPr lang="el-GR" dirty="0"/>
              <a:t>γ) Υπήρχε νόμιμη απαρτία για τη λήψη απόφασης με τα παρόντα μέλη;</a:t>
            </a:r>
          </a:p>
          <a:p>
            <a:r>
              <a:rPr lang="el-GR" dirty="0"/>
              <a:t>δ) Η μη καταχώρηση των μειοψηφικών </a:t>
            </a:r>
            <a:r>
              <a:rPr lang="el-GR" dirty="0" err="1"/>
              <a:t>γνώμων</a:t>
            </a:r>
            <a:r>
              <a:rPr lang="el-GR" dirty="0"/>
              <a:t> στα πρακτικά επηρεάζει τη νομιμότητα της απόφασης;</a:t>
            </a:r>
          </a:p>
          <a:p>
            <a:r>
              <a:rPr lang="el-GR" dirty="0"/>
              <a:t>ε) Η φανερή δημόσια συνεδρίαση ήταν συμβατή με τις αρχές μυστικότητας ή δημόσιας γνωστοποίησης;</a:t>
            </a:r>
          </a:p>
          <a:p>
            <a:r>
              <a:rPr lang="el-GR" dirty="0" err="1"/>
              <a:t>στ</a:t>
            </a:r>
            <a:r>
              <a:rPr lang="el-GR" dirty="0"/>
              <a:t>) Πώς επηρεάζεται η πλειοψηφία και η ισοψηφία από την παρουσία των μελών Α και Γ;</a:t>
            </a:r>
          </a:p>
          <a:p>
            <a:r>
              <a:rPr lang="el-GR" dirty="0"/>
              <a:t>ζ) Ποια είναι τα ένδικα μέσα για τον υποψήφιο που ζητά την ακύρωση της απόφασης;</a:t>
            </a:r>
          </a:p>
          <a:p>
            <a:endParaRPr lang="el-GR" dirty="0"/>
          </a:p>
        </p:txBody>
      </p:sp>
    </p:spTree>
    <p:extLst>
      <p:ext uri="{BB962C8B-B14F-4D97-AF65-F5344CB8AC3E}">
        <p14:creationId xmlns:p14="http://schemas.microsoft.com/office/powerpoint/2010/main" val="2334779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BF6FFD-FB2D-D076-177D-89EF7644F26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ABA32F9-C3A2-3C0C-8F39-398A53C8B5E9}"/>
              </a:ext>
            </a:extLst>
          </p:cNvPr>
          <p:cNvSpPr>
            <a:spLocks noGrp="1"/>
          </p:cNvSpPr>
          <p:nvPr>
            <p:ph idx="1"/>
          </p:nvPr>
        </p:nvSpPr>
        <p:spPr/>
        <p:txBody>
          <a:bodyPr>
            <a:normAutofit fontScale="47500" lnSpcReduction="20000"/>
          </a:bodyPr>
          <a:lstStyle/>
          <a:p>
            <a:r>
              <a:rPr lang="el-GR" b="1" dirty="0"/>
              <a:t>Απάντηση</a:t>
            </a:r>
            <a:endParaRPr lang="el-GR" dirty="0"/>
          </a:p>
          <a:p>
            <a:r>
              <a:rPr lang="el-GR" dirty="0"/>
              <a:t>α) Συμμετοχή Α και Γ:</a:t>
            </a:r>
          </a:p>
          <a:p>
            <a:r>
              <a:rPr lang="el-GR" dirty="0"/>
              <a:t>Η συμμετοχή Α (σύζυγος υποψηφίου) παραβιάζει τον κανόνα απαγόρευσης συμμετοχής μελών που έχουν συγγενική σχέση έως τέταρτου βαθμού (</a:t>
            </a:r>
            <a:r>
              <a:rPr lang="el-GR" dirty="0" err="1"/>
              <a:t>ΣτΕ</a:t>
            </a:r>
            <a:r>
              <a:rPr lang="el-GR" dirty="0"/>
              <a:t> 3327/2001). Η συμμετοχή Γ, λόγω ιδιάζουσας σχέσης, δημιουργεί εύλογο τεκμήριο προκατάληψης (</a:t>
            </a:r>
            <a:r>
              <a:rPr lang="el-GR" dirty="0" err="1"/>
              <a:t>ΣτΕ</a:t>
            </a:r>
            <a:r>
              <a:rPr lang="el-GR" dirty="0"/>
              <a:t> 1566-1570/2016, </a:t>
            </a:r>
            <a:r>
              <a:rPr lang="el-GR" dirty="0" err="1"/>
              <a:t>ΣτΕ</a:t>
            </a:r>
            <a:r>
              <a:rPr lang="el-GR" dirty="0"/>
              <a:t> 3758/2012). Και οι δύο παραβιάζουν τη νόμιμη συγκρότηση του οργάνου.</a:t>
            </a:r>
          </a:p>
          <a:p>
            <a:r>
              <a:rPr lang="el-GR" dirty="0"/>
              <a:t>β) </a:t>
            </a:r>
            <a:r>
              <a:rPr lang="el-GR" dirty="0" err="1"/>
              <a:t>Αυτοεξαίρεση</a:t>
            </a:r>
            <a:r>
              <a:rPr lang="el-GR" dirty="0"/>
              <a:t> Β:</a:t>
            </a:r>
          </a:p>
          <a:p>
            <a:r>
              <a:rPr lang="el-GR" dirty="0"/>
              <a:t>Η </a:t>
            </a:r>
            <a:r>
              <a:rPr lang="el-GR" dirty="0" err="1"/>
              <a:t>αυτοεξαίρεση</a:t>
            </a:r>
            <a:r>
              <a:rPr lang="el-GR" dirty="0"/>
              <a:t> έγινε νόμιμα και επαρκώς καταχωρίστηκε στα πρακτικά. Η απουσία του Β δεν ακυρώνει την απαρτία, καθώς υπάρχει επαρκής αριθμός παρόντων μελών (Δ, Ε, Ζ, Η).</a:t>
            </a:r>
          </a:p>
          <a:p>
            <a:r>
              <a:rPr lang="el-GR" dirty="0"/>
              <a:t>γ) Απαρτία:</a:t>
            </a:r>
          </a:p>
          <a:p>
            <a:r>
              <a:rPr lang="el-GR" dirty="0"/>
              <a:t>Η απαρτία απαιτεί περισσότερα από τα μισά τακτικά μέλη. Μετά την </a:t>
            </a:r>
            <a:r>
              <a:rPr lang="el-GR" dirty="0" err="1"/>
              <a:t>αυτοεξαίρεση</a:t>
            </a:r>
            <a:r>
              <a:rPr lang="el-GR" dirty="0"/>
              <a:t> του Β και την αποχή Α, τα υπόλοιπα 4 μέλη (Δ, Ε, Ζ, Η) διατηρούν νόμιμη απαρτία για τη λήψη απόφασης. Ωστόσο, η έγκυρη απαρτία δεν θεραπεύει την πλημμέλεια της συγκρότησης λόγω Α και Γ.</a:t>
            </a:r>
          </a:p>
          <a:p>
            <a:r>
              <a:rPr lang="el-GR" dirty="0"/>
              <a:t>δ) Μη καταχώρηση μειοψηφικών </a:t>
            </a:r>
            <a:r>
              <a:rPr lang="el-GR" dirty="0" err="1"/>
              <a:t>γνώμων</a:t>
            </a:r>
            <a:r>
              <a:rPr lang="el-GR" dirty="0"/>
              <a:t>:</a:t>
            </a:r>
          </a:p>
          <a:p>
            <a:r>
              <a:rPr lang="el-GR" dirty="0"/>
              <a:t>Η παράλειψη αναγραφής μειοψηφικών </a:t>
            </a:r>
            <a:r>
              <a:rPr lang="el-GR" dirty="0" err="1"/>
              <a:t>γνώμων</a:t>
            </a:r>
            <a:r>
              <a:rPr lang="el-GR" dirty="0"/>
              <a:t> στα πρακτικά δεν επηρεάζει τη νομιμότητα της σύνθεσης ή της απόφασης (</a:t>
            </a:r>
            <a:r>
              <a:rPr lang="el-GR" dirty="0" err="1"/>
              <a:t>ΣτΕ</a:t>
            </a:r>
            <a:r>
              <a:rPr lang="el-GR" dirty="0"/>
              <a:t> </a:t>
            </a:r>
            <a:r>
              <a:rPr lang="el-GR" dirty="0" err="1"/>
              <a:t>Ολ</a:t>
            </a:r>
            <a:r>
              <a:rPr lang="el-GR" dirty="0"/>
              <a:t> 1662/2009, </a:t>
            </a:r>
            <a:r>
              <a:rPr lang="el-GR" dirty="0" err="1"/>
              <a:t>ΣτΕ</a:t>
            </a:r>
            <a:r>
              <a:rPr lang="el-GR" dirty="0"/>
              <a:t> 2976/2013), αν και επηρεάζει τη διαφάνεια. Στις απλές γνωμοδοτήσεις, η αναφορά είναι υποχρεωτική.</a:t>
            </a:r>
          </a:p>
          <a:p>
            <a:r>
              <a:rPr lang="el-GR" dirty="0"/>
              <a:t>ε) Δημόσια συνεδρίαση:</a:t>
            </a:r>
          </a:p>
          <a:p>
            <a:r>
              <a:rPr lang="el-GR" dirty="0"/>
              <a:t>Η δημόσια συνεδρίαση είναι σύμφωνη με τις γενικές αρχές, εκτός αν ο νόμος προβλέπει μυστικότητα για συγκεκριμένα θέματα (</a:t>
            </a:r>
            <a:r>
              <a:rPr lang="el-GR" dirty="0" err="1"/>
              <a:t>ΣτΕ</a:t>
            </a:r>
            <a:r>
              <a:rPr lang="el-GR" dirty="0"/>
              <a:t> 5420/2012, </a:t>
            </a:r>
            <a:r>
              <a:rPr lang="el-GR" dirty="0" err="1"/>
              <a:t>ΣτΕ</a:t>
            </a:r>
            <a:r>
              <a:rPr lang="el-GR" dirty="0"/>
              <a:t> </a:t>
            </a:r>
            <a:r>
              <a:rPr lang="el-GR" dirty="0" err="1"/>
              <a:t>Ολ</a:t>
            </a:r>
            <a:r>
              <a:rPr lang="el-GR" dirty="0"/>
              <a:t> 3319/2010). Εφόσον δεν προβλέπεται μυστικότητα, η δημόσια συνεδρίαση είναι νόμιμη.</a:t>
            </a:r>
          </a:p>
          <a:p>
            <a:endParaRPr lang="el-GR" dirty="0"/>
          </a:p>
        </p:txBody>
      </p:sp>
    </p:spTree>
    <p:extLst>
      <p:ext uri="{BB962C8B-B14F-4D97-AF65-F5344CB8AC3E}">
        <p14:creationId xmlns:p14="http://schemas.microsoft.com/office/powerpoint/2010/main" val="2771030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4F44E6-BAE6-44FE-7E37-88E30A6053C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C610CEB-7D4D-220B-BD84-FF7D4BDF06B7}"/>
              </a:ext>
            </a:extLst>
          </p:cNvPr>
          <p:cNvSpPr>
            <a:spLocks noGrp="1"/>
          </p:cNvSpPr>
          <p:nvPr>
            <p:ph idx="1"/>
          </p:nvPr>
        </p:nvSpPr>
        <p:spPr/>
        <p:txBody>
          <a:bodyPr>
            <a:normAutofit lnSpcReduction="10000"/>
          </a:bodyPr>
          <a:lstStyle/>
          <a:p>
            <a:r>
              <a:rPr lang="el-GR" dirty="0" err="1"/>
              <a:t>στ</a:t>
            </a:r>
            <a:r>
              <a:rPr lang="el-GR" dirty="0"/>
              <a:t>) Πλειοψηφία και ισοψηφία:</a:t>
            </a:r>
          </a:p>
          <a:p>
            <a:r>
              <a:rPr lang="el-GR" dirty="0"/>
              <a:t>Οι ψήφοι Α και Γ θεωρούνται άκυρες λόγω δεσμού/ιδιάζουσας σχέσης (</a:t>
            </a:r>
            <a:r>
              <a:rPr lang="el-GR" dirty="0" err="1"/>
              <a:t>ΣτΕ</a:t>
            </a:r>
            <a:r>
              <a:rPr lang="el-GR" dirty="0"/>
              <a:t> 1851/2003, 3169/2006). Η απόφαση που λήφθηκε υπό συμμετοχή αυτών των μελών δεν είναι έγκυρη, ακόμη και αν υπήρχε πλειοψηφία θεωρούμενη από τους άλλους.</a:t>
            </a:r>
          </a:p>
          <a:p>
            <a:r>
              <a:rPr lang="el-GR" dirty="0"/>
              <a:t>ζ) Ένδικα μέσα:</a:t>
            </a:r>
          </a:p>
          <a:p>
            <a:r>
              <a:rPr lang="el-GR" dirty="0"/>
              <a:t>Ο υποψήφιος μπορεί να προσφύγει ενώπιον του </a:t>
            </a:r>
            <a:r>
              <a:rPr lang="el-GR" dirty="0" err="1"/>
              <a:t>ΣτΕ</a:t>
            </a:r>
            <a:r>
              <a:rPr lang="el-GR" dirty="0"/>
              <a:t> για ακύρωση της απόφασης λόγω μη νόμιμης συγκρότησης και παραβίασης της αρχής αμεροληψίας, ζητώντας την επανάληψη της διαδικασίας από νόμιμα συγκροτημένο όργανο (</a:t>
            </a:r>
            <a:r>
              <a:rPr lang="el-GR" dirty="0" err="1"/>
              <a:t>ΣτΕ</a:t>
            </a:r>
            <a:r>
              <a:rPr lang="el-GR" dirty="0"/>
              <a:t> 3758/2012, </a:t>
            </a:r>
            <a:r>
              <a:rPr lang="el-GR" dirty="0" err="1"/>
              <a:t>ΣτΕ</a:t>
            </a:r>
            <a:r>
              <a:rPr lang="el-GR" dirty="0"/>
              <a:t> 3891/2013).</a:t>
            </a:r>
          </a:p>
          <a:p>
            <a:r>
              <a:rPr lang="el-GR" dirty="0"/>
              <a:t> </a:t>
            </a:r>
          </a:p>
          <a:p>
            <a:pPr marL="0" indent="0">
              <a:buNone/>
            </a:pPr>
            <a:endParaRPr lang="el-GR" dirty="0"/>
          </a:p>
        </p:txBody>
      </p:sp>
    </p:spTree>
    <p:extLst>
      <p:ext uri="{BB962C8B-B14F-4D97-AF65-F5344CB8AC3E}">
        <p14:creationId xmlns:p14="http://schemas.microsoft.com/office/powerpoint/2010/main" val="3923810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0BF43C-506D-BB43-D261-D3EC2F761AB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3CFBA899-2F3F-ACD8-4F8A-D7C1A0F628BB}"/>
              </a:ext>
            </a:extLst>
          </p:cNvPr>
          <p:cNvSpPr>
            <a:spLocks noGrp="1"/>
          </p:cNvSpPr>
          <p:nvPr>
            <p:ph idx="1"/>
          </p:nvPr>
        </p:nvSpPr>
        <p:spPr/>
        <p:txBody>
          <a:bodyPr>
            <a:normAutofit/>
          </a:bodyPr>
          <a:lstStyle/>
          <a:p>
            <a:pPr marL="0" indent="0" algn="ctr">
              <a:buNone/>
            </a:pPr>
            <a:r>
              <a:rPr lang="el-GR" sz="4800" b="1" i="1" dirty="0"/>
              <a:t>Καλή τύχη!!!</a:t>
            </a:r>
          </a:p>
        </p:txBody>
      </p:sp>
    </p:spTree>
    <p:extLst>
      <p:ext uri="{BB962C8B-B14F-4D97-AF65-F5344CB8AC3E}">
        <p14:creationId xmlns:p14="http://schemas.microsoft.com/office/powerpoint/2010/main" val="105671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E530A0-571B-656C-8122-D976EBDFA5AE}"/>
              </a:ext>
            </a:extLst>
          </p:cNvPr>
          <p:cNvSpPr>
            <a:spLocks noGrp="1"/>
          </p:cNvSpPr>
          <p:nvPr>
            <p:ph type="title"/>
          </p:nvPr>
        </p:nvSpPr>
        <p:spPr/>
        <p:txBody>
          <a:bodyPr/>
          <a:lstStyle/>
          <a:p>
            <a:r>
              <a:rPr lang="el-GR" dirty="0" err="1"/>
              <a:t>Προσβαση</a:t>
            </a:r>
            <a:r>
              <a:rPr lang="el-GR" dirty="0"/>
              <a:t> στα </a:t>
            </a:r>
            <a:r>
              <a:rPr lang="el-GR" dirty="0" err="1"/>
              <a:t>εγγραφα</a:t>
            </a:r>
            <a:endParaRPr lang="el-GR" dirty="0"/>
          </a:p>
        </p:txBody>
      </p:sp>
      <p:sp>
        <p:nvSpPr>
          <p:cNvPr id="3" name="Θέση περιεχομένου 2">
            <a:extLst>
              <a:ext uri="{FF2B5EF4-FFF2-40B4-BE49-F238E27FC236}">
                <a16:creationId xmlns:a16="http://schemas.microsoft.com/office/drawing/2014/main" id="{CBFDB813-3E0A-F0CB-EE6E-C416F8C94803}"/>
              </a:ext>
            </a:extLst>
          </p:cNvPr>
          <p:cNvSpPr>
            <a:spLocks noGrp="1"/>
          </p:cNvSpPr>
          <p:nvPr>
            <p:ph idx="1"/>
          </p:nvPr>
        </p:nvSpPr>
        <p:spPr/>
        <p:txBody>
          <a:bodyPr>
            <a:normAutofit fontScale="70000" lnSpcReduction="20000"/>
          </a:bodyPr>
          <a:lstStyle/>
          <a:p>
            <a:r>
              <a:rPr lang="el-GR" dirty="0"/>
              <a:t>Στη θεωρία και τον νόμο γίνεται διάκριση ανάμεσα στην πρόσβαση στα διοικητικά και στα ιδιωτικά έγγραφα από τους ενδιαφερόμενους.</a:t>
            </a:r>
          </a:p>
          <a:p>
            <a:r>
              <a:rPr lang="el-GR" dirty="0"/>
              <a:t>Για την πρόσβαση στα </a:t>
            </a:r>
            <a:r>
              <a:rPr lang="el-GR" b="1" dirty="0"/>
              <a:t>διοικητικά έγγραφα</a:t>
            </a:r>
            <a:r>
              <a:rPr lang="el-GR" dirty="0"/>
              <a:t>, απαιτείται συνδρομή </a:t>
            </a:r>
            <a:r>
              <a:rPr lang="el-GR" dirty="0" err="1"/>
              <a:t>ευλόγου</a:t>
            </a:r>
            <a:r>
              <a:rPr lang="el-GR" dirty="0"/>
              <a:t> ενδιαφέροντος από τον διοικούμενο. Σύμφωνα με το </a:t>
            </a:r>
            <a:r>
              <a:rPr lang="el-GR" dirty="0" err="1"/>
              <a:t>ΣτΕ</a:t>
            </a:r>
            <a:r>
              <a:rPr lang="el-GR" dirty="0"/>
              <a:t>, εύλογο ενδιαφέρον δεν νοείται το ενδιαφέρον κάθε πολίτη για την εύρυθμη άσκηση των γενικών καθηκόντων της υπηρεσίας και την τήρηση των νόμων, αλλά εκείνο το οποίο προκύπτει, κατά τρόπο αντικειμενικό, από την ύπαρξη μιας συγκεκριμένης, προσωπικής εννόμου σχέσεως που συνδέεται με το περιεχόμενο των διοικητικών στοιχείων στα οποία ζητείται η πρόσβαση (άρθρο 5 </a:t>
            </a:r>
            <a:r>
              <a:rPr lang="el-GR" dirty="0" err="1"/>
              <a:t>ΚΔΔιαδ</a:t>
            </a:r>
            <a:r>
              <a:rPr lang="el-GR" dirty="0"/>
              <a:t>).</a:t>
            </a:r>
          </a:p>
          <a:p>
            <a:r>
              <a:rPr lang="el-GR" dirty="0"/>
              <a:t>Για την πρόσβαση στα </a:t>
            </a:r>
            <a:r>
              <a:rPr lang="el-GR" b="1" dirty="0"/>
              <a:t>ιδιωτικά έγγραφα </a:t>
            </a:r>
            <a:r>
              <a:rPr lang="el-GR" dirty="0"/>
              <a:t>δεν αρκεί το εύλογο ενδιαφέρον, αλλά απαιτείται ειδικό έννομο συμφέρον του αιτούντος, τα έγγραφα πρέπει και είναι σχετικά με υπόθεσή του η οποία εκκρεμεί ενώπιον της Διοίκησης ή έχει διεκπεραιωθεί από αυτή.</a:t>
            </a:r>
          </a:p>
          <a:p>
            <a:r>
              <a:rPr lang="el-GR" dirty="0"/>
              <a:t>Τίθενται, ωστόσο, </a:t>
            </a:r>
            <a:r>
              <a:rPr lang="el-GR" b="1" dirty="0"/>
              <a:t>κάποιοι περιορισμοί του δικαιώματος πρόσβασης στα έγγραφα που διακρίνονται σε απόλυτους και σχετικούς</a:t>
            </a:r>
            <a:r>
              <a:rPr lang="el-GR" dirty="0"/>
              <a:t>. Οι απόλυτοι αφορούν την προστασία της ιδιωτικής και οικογενειακής ζωής τρίτων προσώπων και του απορρήτου. Έτσι, σε αυτές τις περιπτώσεις, η Διοίκηση οφείλει να αρνηθεί την πρόσβαση και μάλιστα κατά δέσμια αρμοδιότητα, όπως γίνεται δεκτό και </a:t>
            </a:r>
            <a:r>
              <a:rPr lang="el-GR" dirty="0" err="1"/>
              <a:t>νομολογιακά</a:t>
            </a:r>
            <a:r>
              <a:rPr lang="el-GR" dirty="0"/>
              <a:t>. </a:t>
            </a:r>
          </a:p>
          <a:p>
            <a:r>
              <a:rPr lang="el-GR" dirty="0" err="1"/>
              <a:t>ΣτΕ</a:t>
            </a:r>
            <a:r>
              <a:rPr lang="el-GR" dirty="0"/>
              <a:t> ΕΑ 76/2021, 1866/2020, 94/2013 κλπ. </a:t>
            </a:r>
          </a:p>
          <a:p>
            <a:endParaRPr lang="el-GR" dirty="0"/>
          </a:p>
        </p:txBody>
      </p:sp>
    </p:spTree>
    <p:extLst>
      <p:ext uri="{BB962C8B-B14F-4D97-AF65-F5344CB8AC3E}">
        <p14:creationId xmlns:p14="http://schemas.microsoft.com/office/powerpoint/2010/main" val="37532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E19A2C-9605-E097-0945-34C25BECE09F}"/>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D38FB5A1-3CAC-37AD-F539-CC8A72A7E7A3}"/>
              </a:ext>
            </a:extLst>
          </p:cNvPr>
          <p:cNvSpPr>
            <a:spLocks noGrp="1"/>
          </p:cNvSpPr>
          <p:nvPr>
            <p:ph idx="1"/>
          </p:nvPr>
        </p:nvSpPr>
        <p:spPr/>
        <p:txBody>
          <a:bodyPr>
            <a:normAutofit fontScale="77500" lnSpcReduction="20000"/>
          </a:bodyPr>
          <a:lstStyle/>
          <a:p>
            <a:pPr>
              <a:lnSpc>
                <a:spcPct val="115000"/>
              </a:lnSpc>
              <a:spcAft>
                <a:spcPts val="800"/>
              </a:spcAft>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ΠΡΟΣΟΧΗ: Με   το άρθρο 50 σε συνδυασμό με το άρθρο παρ.70 παρ.2α) Ν.5143/2024,ΦΕΚ Α 161,το άρθρο 5 αντικαθίσταται ΑΠΟ την 1η.1.2025,ως εξής:</a:t>
            </a:r>
          </a:p>
          <a:p>
            <a:pPr>
              <a:lnSpc>
                <a:spcPct val="115000"/>
              </a:lnSpc>
              <a:spcAft>
                <a:spcPts val="800"/>
              </a:spcAft>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«Άρθρο 5 Πρόσβαση σε δημόσια έγγραφα</a:t>
            </a:r>
          </a:p>
          <a:p>
            <a:pPr>
              <a:lnSpc>
                <a:spcPct val="115000"/>
              </a:lnSpc>
              <a:spcAft>
                <a:spcPts val="800"/>
              </a:spcAft>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1. Κάθε φυσικό ή νομικό πρόσωπο έχει το δικαίωμα, ύστερα από γραπτή, διά ζώσης ή ηλεκτρονική, επώνυμη ή ανώνυμη αίτησή του, να λαμβάνει γνώση των δημοσίων εγγράφων, διοικητικών και ιδιωτικών. Ως διοικητικά έγγραφα νοούνται όσα συντάσσονται από τις δημόσιες υπηρεσίες, όπως εκθέσεις, μελέτες, πρακτικά, στατιστικά στοιχεία, εγκύκλιες οδηγίες, απαντήσεις της Διοίκησης, γνωμοδοτήσεις και αποφάσεις. Ως ιδιωτικά έγγραφα νοούνται όσα συντάσσονται από ιδιώτη, αλλά κατατίθενται και φυλάσσονται σε δημόσια υπηρεσία.</a:t>
            </a:r>
          </a:p>
          <a:p>
            <a:endParaRPr lang="el-GR" dirty="0"/>
          </a:p>
        </p:txBody>
      </p:sp>
    </p:spTree>
    <p:extLst>
      <p:ext uri="{BB962C8B-B14F-4D97-AF65-F5344CB8AC3E}">
        <p14:creationId xmlns:p14="http://schemas.microsoft.com/office/powerpoint/2010/main" val="57760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36A9E8-02FB-2E4D-42C5-3F86C1A21BE5}"/>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B40F1B43-91DA-F017-28D7-F0FFD875E8C6}"/>
              </a:ext>
            </a:extLst>
          </p:cNvPr>
          <p:cNvSpPr>
            <a:spLocks noGrp="1"/>
          </p:cNvSpPr>
          <p:nvPr>
            <p:ph idx="1"/>
          </p:nvPr>
        </p:nvSpPr>
        <p:spPr/>
        <p:txBody>
          <a:bodyPr>
            <a:normAutofit fontScale="40000" lnSpcReduction="20000"/>
          </a:bodyPr>
          <a:lstStyle/>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2.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Οταν</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το δημόσιο έγγραφο περιέχει προσωπικά δεδομένα τρίτων προσώπων, απαιτείται εύλογο ενδιαφέρον του αιτούντος. Η πρόσβαση σε ειδικές κατηγορίες προσωπικών δεδομένων τρίτων προσώπων επιτρέπεται υπό τις προϋποθέσεις του Κανονισμού (ΕΕ) 2016/679 του Ευρωπαϊκού Κοινοβουλίου και του Συμβουλίου, της 27ης Απριλίου 2016, για την προστασία των φυσικών προσώπων έναντι της επεξεργασίας δεδομένων προσωπικού χαρακτήρα και για την ελεύθερη κυκλοφορία των δεδομένων αυτών και την κατάργηση της Οδηγίας 95/46/ ΕΚ (Γενικός Κανονισμός για την Προστασία Δεδομένων, L 119) και του ν. 4624/2019 (Α` 137). Η άσκηση του δικαιώματος πρόσβασης στα δημόσια έγγραφα γίνεται με την επιφύλαξη της ύπαρξης δικαιωμάτων πνευματικής ιδιοκτησίας. Το δικαίωμα δεν υφίσταται στην περίπτωση που παραβλάπτεται απόρρητο το οποίο προβλέπεται από ειδικές διατάξεις, όπως το απόρρητο της εθνικής άμυνας και εξωτερικής πολιτικής, της δημόσιας πίστης και του νομίσματος, της ασφάλειας του κράτους και της δημόσιας τάξης, το ιατρικό, εμπορικό, επαγγελματικό, τραπεζικό ή βιομηχανικό απόρρητο. Η αρμόδια δημόσια υπηρεσία μπορεί να αρνηθεί επίσης την ικανοποίηση του δικαιώματος αν το έγγραφο αναφέρεται στις συζητήσεις του Υπουργικού Συμβουλίου ή αν η ικανοποίηση του δικαιώματος αυτού είναι δυνατό να δυσχεράνει ουσιωδώς την έρευνα δικαστικών, διοικητικών, αστυνομικών ή στρατιωτικών αρχών σχετικώς με την τέλεση εγκλήματος ή διοικητικής παράβασης.</a:t>
            </a:r>
          </a:p>
          <a:p>
            <a:pPr marL="0" indent="0">
              <a:lnSpc>
                <a:spcPct val="115000"/>
              </a:lnSpc>
              <a:spcAft>
                <a:spcPts val="800"/>
              </a:spcAft>
              <a:buNone/>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3. Το δικαίωμα των παρ. 1 και 2 ασκείται: α) με μελέτη του εγγράφου στο κατάστημα της υπηρεσίας, β) με χορήγηση αντιγράφου, εκτός αν η αναπαραγωγή τούτου μπορεί να βλάψει το πρωτότυπο ή γ) με παραπομπή του σε ευχερώς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προσβάσιμη</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πηγή, ιδίως μέσω διαδικτύου. Η σχετική δαπάνη αναπαραγωγής βαρύνει τον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αιτού</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-ντα, εκτός αν ο νόμος ορίζει διαφορετικά. Ο αιτών έχει δικαίωμα υποβοήθησης από υπάλληλο του φορέα προς εντοπισμό του εγγράφου που αναζητά.</a:t>
            </a:r>
          </a:p>
          <a:p>
            <a:pPr marL="0" indent="0">
              <a:lnSpc>
                <a:spcPct val="115000"/>
              </a:lnSpc>
              <a:spcAft>
                <a:spcPts val="800"/>
              </a:spcAft>
              <a:buNone/>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4. Αν συντρέχει ένας από τους περιορισμούς της παρ. 2, η αρμόδια δημόσια υπηρεσία ικανοποιεί το αίτημα του διοικουμένου μόνο για το μέρος των εγγράφων που δεν εμπίπτουν στους περιορισμούς αυτούς.</a:t>
            </a:r>
          </a:p>
          <a:p>
            <a:pPr marL="0" indent="0">
              <a:lnSpc>
                <a:spcPct val="115000"/>
              </a:lnSpc>
              <a:spcAft>
                <a:spcPts val="800"/>
              </a:spcAft>
              <a:buNone/>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5. Η προθεσμία για τη χορήγηση εγγράφων κατά την παρ. 1 ή την αιτιολογημένη απόρριψη της σχετικής αίτησης του πολίτη είναι είκοσι (20) ημέρες. Η διοίκηση δεν υποχρεούται να απαντήσει σε περίπτωση απόρριψης ανώνυμης αίτησης ή αίτησης καταφανώς αόριστης ή επαναλαμβανόμενης.</a:t>
            </a:r>
          </a:p>
          <a:p>
            <a:endParaRPr lang="el-GR" dirty="0"/>
          </a:p>
        </p:txBody>
      </p:sp>
    </p:spTree>
    <p:extLst>
      <p:ext uri="{BB962C8B-B14F-4D97-AF65-F5344CB8AC3E}">
        <p14:creationId xmlns:p14="http://schemas.microsoft.com/office/powerpoint/2010/main" val="3643144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0AB414-D910-17C7-AD96-05EF9D73395F}"/>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A68F9989-2EBC-8C53-383F-28A65144AAE8}"/>
              </a:ext>
            </a:extLst>
          </p:cNvPr>
          <p:cNvSpPr>
            <a:spLocks noGrp="1"/>
          </p:cNvSpPr>
          <p:nvPr>
            <p:ph idx="1"/>
          </p:nvPr>
        </p:nvSpPr>
        <p:spPr/>
        <p:txBody>
          <a:bodyPr>
            <a:normAutofit fontScale="40000" lnSpcReduction="20000"/>
          </a:bodyPr>
          <a:lstStyle/>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6. Στην έννοια της δημόσιας υπηρεσίας του παρόντος εντάσσονται όλοι οι φορείς που ασκούν δημόσια εξουσία, ανεξαρτήτως της νομικής τους μορφής.</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7. α) Ο Συνήγορος του Πολίτη μπορεί με απόφασή του, να συγκροτεί ομάδα εργασίας αποτελούμενη από εμπειρογνώμονες, στελέχη των οργανώσεων της Κοινωνίας των Πολιτών και στελέχη της Δημόσιας Διοίκησης για την αξιολόγηση της εφαρμογής του παρόντος άρθρου. Τα συμπεράσματα και οι προτάσεις της ομάδας εργασίας διαβιβάζονται στη Βουλή των Ελλήνων, στο Υπουργείο Εσωτερικών και στο Συμβούλιο της Ευρώπης και αναρτώνται στην ιστοσελίδα του Συνηγόρου του Πολίτη.</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β) Στις συνεδριάσεις της ομάδας εργασίας δύνανται να καλούνται για τη διατύπωση γνώμης στελέχη Υπουργείων, της Κεντρικής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Ενωσης</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Δήμων Ελλάδας, της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Ενωσης</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Περιφερειών Ελλάδας, καθώς και άλλα πρόσωπα ή φορείς κατά την κρίση της.</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γ) Τα μέλη της επιτροπής είναι ανεξάρτητα και αμερόληπτα κατά την άσκηση των καθηκόντων τους.</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el-GR" sz="1800" kern="100" dirty="0">
                <a:effectLst/>
                <a:latin typeface="Aptos" panose="020B0004020202020204" pitchFamily="34" charset="0"/>
                <a:ea typeface="Aptos" panose="020B0004020202020204" pitchFamily="34" charset="0"/>
                <a:cs typeface="Times New Roman" panose="02020603050405020304" pitchFamily="18" charset="0"/>
              </a:rPr>
              <a:t> 8. Με απόφαση του Υπουργού Εσωτερικών δύναται να εξειδικεύεται ο τρόπος υποβολής των αιτημάτων της παρ. 1 και κάθε άλλο θέμα σχετικό με την εφαρμογή του παρόντος.»</a:t>
            </a:r>
          </a:p>
          <a:p>
            <a:endParaRPr lang="el-GR" dirty="0"/>
          </a:p>
        </p:txBody>
      </p:sp>
    </p:spTree>
    <p:extLst>
      <p:ext uri="{BB962C8B-B14F-4D97-AF65-F5344CB8AC3E}">
        <p14:creationId xmlns:p14="http://schemas.microsoft.com/office/powerpoint/2010/main" val="32669103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256</TotalTime>
  <Words>7419</Words>
  <Application>Microsoft Macintosh PowerPoint</Application>
  <PresentationFormat>Ευρεία οθόνη</PresentationFormat>
  <Paragraphs>326</Paragraphs>
  <Slides>56</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56</vt:i4>
      </vt:variant>
    </vt:vector>
  </HeadingPairs>
  <TitlesOfParts>
    <vt:vector size="61" baseType="lpstr">
      <vt:lpstr>Aptos</vt:lpstr>
      <vt:lpstr>Arial</vt:lpstr>
      <vt:lpstr>Century Gothic</vt:lpstr>
      <vt:lpstr>Wingdings 3</vt:lpstr>
      <vt:lpstr>Αίθουσα συσκέψεων "Ιόν"</vt:lpstr>
      <vt:lpstr>     Διοικητικο Δικαιο (ΕΑΝΔΑ)    Παναγιωτησ γαλανησ δικηγοροσ, Δ.Ν., Μεταδιδακτωρ ΕΚΠΑ</vt:lpstr>
      <vt:lpstr>ΠΛΑΙΣΙΟ ΣΕΜΙΝΑΡΙΟΥ  </vt:lpstr>
      <vt:lpstr>ΔΗΜΟΣΙΟ ΣΥΜΦΕΡΟΝ </vt:lpstr>
      <vt:lpstr>Διοικητικη διαδικασια</vt:lpstr>
      <vt:lpstr>Διοικουμενοσ – συμμετοχη σε διοικητικη διαδικασια </vt:lpstr>
      <vt:lpstr>Προσβαση στα εγγραφα</vt:lpstr>
      <vt:lpstr>Παρουσίαση του PowerPoint</vt:lpstr>
      <vt:lpstr>Παρουσίαση του PowerPoint</vt:lpstr>
      <vt:lpstr>Παρουσίαση του PowerPoint</vt:lpstr>
      <vt:lpstr>δΙΟΙΚΗΤΙΚΕΣ ΠΡΟΣΦΥΓΕΣ</vt:lpstr>
      <vt:lpstr>Απλη προσφυγη </vt:lpstr>
      <vt:lpstr>Ειδικη προσφυγη</vt:lpstr>
      <vt:lpstr>Ενδικοφανησ προσφυγη</vt:lpstr>
      <vt:lpstr>Γνωμοδοτικη διαδικασια </vt:lpstr>
      <vt:lpstr>Απλη γνωμη</vt:lpstr>
      <vt:lpstr>Συμφωνη γνωμη</vt:lpstr>
      <vt:lpstr>Χαρακτηριστικα γνωμης</vt:lpstr>
      <vt:lpstr>Δικαιωμα προηγουμενησ ακροασησ </vt:lpstr>
      <vt:lpstr>Παρουσίαση του PowerPoint</vt:lpstr>
      <vt:lpstr>Παρουσίαση του PowerPoint</vt:lpstr>
      <vt:lpstr>Παρουσίαση του PowerPoint</vt:lpstr>
      <vt:lpstr>Παρουσίαση του PowerPoint</vt:lpstr>
      <vt:lpstr>Δημοσιευση πραξεων</vt:lpstr>
      <vt:lpstr>Αιτιολογια πραξησ</vt:lpstr>
      <vt:lpstr>ΛΟΓΟΙ ΑΚΥΡΩΣΗΣ ΔΙΟΙΚΗΤΙΚΗΣ ΠΡΑΞΗΣ </vt:lpstr>
      <vt:lpstr>ΑΣΤΙΚΗ ΕΥΘΥΝΗ ΔΗΜΟΣΙΟΥ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Πρακτικό θεμα 1</vt:lpstr>
      <vt:lpstr>Παρουσίαση του PowerPoint</vt:lpstr>
      <vt:lpstr>Παρουσίαση του PowerPoint</vt:lpstr>
      <vt:lpstr>Παρουσίαση του PowerPoint</vt:lpstr>
      <vt:lpstr>Παρουσίαση του PowerPoint</vt:lpstr>
      <vt:lpstr>Πρακτικο θεμα 2</vt:lpstr>
      <vt:lpstr>Παρουσίαση του PowerPoint</vt:lpstr>
      <vt:lpstr>Παρουσίαση του PowerPoint</vt:lpstr>
      <vt:lpstr>Πρακτικο θεμα 3</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Πρακτικο θεμα 4</vt:lpstr>
      <vt:lpstr>Παρουσίαση του PowerPoint</vt:lpstr>
      <vt:lpstr>Παρουσίαση του PowerPoint</vt:lpstr>
      <vt:lpstr>Παρουσίαση του PowerPoint</vt:lpstr>
      <vt:lpstr>Παρουσίαση του PowerPoint</vt:lpstr>
      <vt:lpstr>Πρακτικο θεμα 5</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ΔΙΟΙΚΗΤΙΚΟ ΔΙΚΑΙΟ  ΓΙΑ ΥΔΟΜ  6 ΙΟΥΝΙΟΥ 2022</dc:title>
  <dc:creator>Πάνος Γαλάνης</dc:creator>
  <cp:lastModifiedBy>Πάνος Γαλάνης</cp:lastModifiedBy>
  <cp:revision>105</cp:revision>
  <dcterms:created xsi:type="dcterms:W3CDTF">2022-05-27T18:58:32Z</dcterms:created>
  <dcterms:modified xsi:type="dcterms:W3CDTF">2025-10-19T08:59:33Z</dcterms:modified>
</cp:coreProperties>
</file>