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 id="2147483661" r:id="rId2"/>
  </p:sldMasterIdLst>
  <p:notesMasterIdLst>
    <p:notesMasterId r:id="rId45"/>
  </p:notesMasterIdLst>
  <p:sldIdLst>
    <p:sldId id="256" r:id="rId3"/>
    <p:sldId id="316" r:id="rId4"/>
    <p:sldId id="317" r:id="rId5"/>
    <p:sldId id="257" r:id="rId6"/>
    <p:sldId id="258" r:id="rId7"/>
    <p:sldId id="260" r:id="rId8"/>
    <p:sldId id="259" r:id="rId9"/>
    <p:sldId id="261" r:id="rId10"/>
    <p:sldId id="319" r:id="rId11"/>
    <p:sldId id="265" r:id="rId12"/>
    <p:sldId id="266" r:id="rId13"/>
    <p:sldId id="318" r:id="rId14"/>
    <p:sldId id="262" r:id="rId15"/>
    <p:sldId id="263" r:id="rId16"/>
    <p:sldId id="264" r:id="rId17"/>
    <p:sldId id="276" r:id="rId18"/>
    <p:sldId id="269" r:id="rId19"/>
    <p:sldId id="270" r:id="rId20"/>
    <p:sldId id="271" r:id="rId21"/>
    <p:sldId id="275" r:id="rId22"/>
    <p:sldId id="277" r:id="rId23"/>
    <p:sldId id="278" r:id="rId24"/>
    <p:sldId id="279" r:id="rId25"/>
    <p:sldId id="280" r:id="rId26"/>
    <p:sldId id="281" r:id="rId27"/>
    <p:sldId id="282" r:id="rId28"/>
    <p:sldId id="283" r:id="rId29"/>
    <p:sldId id="284" r:id="rId30"/>
    <p:sldId id="320" r:id="rId31"/>
    <p:sldId id="285" r:id="rId32"/>
    <p:sldId id="286" r:id="rId33"/>
    <p:sldId id="290" r:id="rId34"/>
    <p:sldId id="296" r:id="rId35"/>
    <p:sldId id="297" r:id="rId36"/>
    <p:sldId id="298" r:id="rId37"/>
    <p:sldId id="299" r:id="rId38"/>
    <p:sldId id="300" r:id="rId39"/>
    <p:sldId id="301" r:id="rId40"/>
    <p:sldId id="302" r:id="rId41"/>
    <p:sldId id="306" r:id="rId42"/>
    <p:sldId id="308" r:id="rId43"/>
    <p:sldId id="309" r:id="rId44"/>
  </p:sldIdLst>
  <p:sldSz cx="12192000" cy="6858000"/>
  <p:notesSz cx="6858000" cy="9144000"/>
  <p:embeddedFontLst>
    <p:embeddedFont>
      <p:font typeface="Cambria" panose="02040503050406030204" pitchFamily="18" charset="0"/>
      <p:regular r:id="rId46"/>
      <p:bold r:id="rId47"/>
      <p:italic r:id="rId48"/>
      <p:boldItalic r:id="rId49"/>
    </p:embeddedFont>
    <p:embeddedFont>
      <p:font typeface="Gill Sans" panose="020B0604020202020204" charset="0"/>
      <p:regular r:id="rId50"/>
      <p:bold r:id="rId5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BE1D5F-8952-4FDD-A231-BBB9AFC61A4E}" v="47" dt="2026-05-09T13:38:21.907"/>
  </p1510:revLst>
</p1510:revInfo>
</file>

<file path=ppt/tableStyles.xml><?xml version="1.0" encoding="utf-8"?>
<a:tblStyleLst xmlns:a="http://schemas.openxmlformats.org/drawingml/2006/main" def="{33527BBC-C302-4203-9C53-88D469BC12E6}">
  <a:tblStyle styleId="{33527BBC-C302-4203-9C53-88D469BC12E6}" styleName="Table_0">
    <a:wholeTbl>
      <a:tcTxStyle b="off" i="off">
        <a:font>
          <a:latin typeface="Gill Sans MT"/>
          <a:ea typeface="Gill Sans MT"/>
          <a:cs typeface="Gill Sans MT"/>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DF0E7"/>
          </a:solidFill>
        </a:fill>
      </a:tcStyle>
    </a:wholeTbl>
    <a:band1H>
      <a:tcTxStyle/>
      <a:tcStyle>
        <a:tcBdr/>
        <a:fill>
          <a:solidFill>
            <a:srgbClr val="FBDFCB"/>
          </a:solidFill>
        </a:fill>
      </a:tcStyle>
    </a:band1H>
    <a:band2H>
      <a:tcTxStyle/>
      <a:tcStyle>
        <a:tcBdr/>
      </a:tcStyle>
    </a:band2H>
    <a:band1V>
      <a:tcTxStyle/>
      <a:tcStyle>
        <a:tcBdr/>
        <a:fill>
          <a:solidFill>
            <a:srgbClr val="FBDFCB"/>
          </a:solidFill>
        </a:fill>
      </a:tcStyle>
    </a:band1V>
    <a:band2V>
      <a:tcTxStyle/>
      <a:tcStyle>
        <a:tcBdr/>
      </a:tcStyle>
    </a:band2V>
    <a:lastCol>
      <a:tcTxStyle b="on" i="off">
        <a:font>
          <a:latin typeface="Gill Sans MT"/>
          <a:ea typeface="Gill Sans MT"/>
          <a:cs typeface="Gill Sans MT"/>
        </a:font>
        <a:schemeClr val="lt1"/>
      </a:tcTxStyle>
      <a:tcStyle>
        <a:tcBdr/>
        <a:fill>
          <a:solidFill>
            <a:schemeClr val="accent1"/>
          </a:solidFill>
        </a:fill>
      </a:tcStyle>
    </a:lastCol>
    <a:firstCol>
      <a:tcTxStyle b="on" i="off">
        <a:font>
          <a:latin typeface="Gill Sans MT"/>
          <a:ea typeface="Gill Sans MT"/>
          <a:cs typeface="Gill Sans MT"/>
        </a:font>
        <a:schemeClr val="lt1"/>
      </a:tcTxStyle>
      <a:tcStyle>
        <a:tcBdr/>
        <a:fill>
          <a:solidFill>
            <a:schemeClr val="accent1"/>
          </a:solidFill>
        </a:fill>
      </a:tcStyle>
    </a:firstCol>
    <a:lastRow>
      <a:tcTxStyle b="on" i="off">
        <a:font>
          <a:latin typeface="Gill Sans MT"/>
          <a:ea typeface="Gill Sans MT"/>
          <a:cs typeface="Gill Sans MT"/>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Gill Sans MT"/>
          <a:ea typeface="Gill Sans MT"/>
          <a:cs typeface="Gill Sans MT"/>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53" autoAdjust="0"/>
    <p:restoredTop sz="94660"/>
  </p:normalViewPr>
  <p:slideViewPr>
    <p:cSldViewPr snapToGrid="0">
      <p:cViewPr varScale="1">
        <p:scale>
          <a:sx n="100" d="100"/>
          <a:sy n="100" d="100"/>
        </p:scale>
        <p:origin x="776"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font" Target="fonts/font2.fntdata"/><Relationship Id="rId50" Type="http://schemas.openxmlformats.org/officeDocument/2006/relationships/font" Target="fonts/font5.fntdata"/><Relationship Id="rId55"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3" Type="http://schemas.openxmlformats.org/officeDocument/2006/relationships/viewProps" Target="viewProps.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font" Target="fonts/font3.fntdata"/><Relationship Id="rId56" Type="http://schemas.microsoft.com/office/2016/11/relationships/changesInfo" Target="changesInfos/changesInfo1.xml"/><Relationship Id="rId8" Type="http://schemas.openxmlformats.org/officeDocument/2006/relationships/slide" Target="slides/slide6.xml"/><Relationship Id="rId51" Type="http://schemas.openxmlformats.org/officeDocument/2006/relationships/font" Target="fonts/font6.fntdata"/><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font" Target="fonts/font1.fntdata"/><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font" Target="fonts/font4.fntdata"/><Relationship Id="rId57" Type="http://schemas.microsoft.com/office/2015/10/relationships/revisionInfo" Target="revisionInfo.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oannis Dellis" userId="13eb9a3fe49c30c8" providerId="LiveId" clId="{E7237549-DA97-4AE2-9714-A60B302775AD}"/>
    <pc:docChg chg="undo redo custSel addSld delSld modSld sldOrd">
      <pc:chgData name="Ioannis Dellis" userId="13eb9a3fe49c30c8" providerId="LiveId" clId="{E7237549-DA97-4AE2-9714-A60B302775AD}" dt="2026-05-15T14:57:58.557" v="1515" actId="20577"/>
      <pc:docMkLst>
        <pc:docMk/>
      </pc:docMkLst>
      <pc:sldChg chg="modSp mod">
        <pc:chgData name="Ioannis Dellis" userId="13eb9a3fe49c30c8" providerId="LiveId" clId="{E7237549-DA97-4AE2-9714-A60B302775AD}" dt="2026-05-15T14:57:58.557" v="1515" actId="20577"/>
        <pc:sldMkLst>
          <pc:docMk/>
          <pc:sldMk cId="0" sldId="256"/>
        </pc:sldMkLst>
        <pc:spChg chg="mod">
          <ac:chgData name="Ioannis Dellis" userId="13eb9a3fe49c30c8" providerId="LiveId" clId="{E7237549-DA97-4AE2-9714-A60B302775AD}" dt="2026-05-15T14:57:58.557" v="1515" actId="20577"/>
          <ac:spMkLst>
            <pc:docMk/>
            <pc:sldMk cId="0" sldId="256"/>
            <ac:spMk id="103" creationId="{00000000-0000-0000-0000-000000000000}"/>
          </ac:spMkLst>
        </pc:spChg>
      </pc:sldChg>
      <pc:sldChg chg="modSp mod">
        <pc:chgData name="Ioannis Dellis" userId="13eb9a3fe49c30c8" providerId="LiveId" clId="{E7237549-DA97-4AE2-9714-A60B302775AD}" dt="2026-05-08T22:24:48.877" v="952" actId="20577"/>
        <pc:sldMkLst>
          <pc:docMk/>
          <pc:sldMk cId="0" sldId="257"/>
        </pc:sldMkLst>
        <pc:spChg chg="mod">
          <ac:chgData name="Ioannis Dellis" userId="13eb9a3fe49c30c8" providerId="LiveId" clId="{E7237549-DA97-4AE2-9714-A60B302775AD}" dt="2026-05-04T22:39:17.272" v="7" actId="20577"/>
          <ac:spMkLst>
            <pc:docMk/>
            <pc:sldMk cId="0" sldId="257"/>
            <ac:spMk id="2" creationId="{CF705172-47C7-F99D-6982-78B0667333A5}"/>
          </ac:spMkLst>
        </pc:spChg>
        <pc:spChg chg="mod">
          <ac:chgData name="Ioannis Dellis" userId="13eb9a3fe49c30c8" providerId="LiveId" clId="{E7237549-DA97-4AE2-9714-A60B302775AD}" dt="2026-05-08T22:24:48.877" v="952" actId="20577"/>
          <ac:spMkLst>
            <pc:docMk/>
            <pc:sldMk cId="0" sldId="257"/>
            <ac:spMk id="110" creationId="{00000000-0000-0000-0000-000000000000}"/>
          </ac:spMkLst>
        </pc:spChg>
        <pc:spChg chg="mod">
          <ac:chgData name="Ioannis Dellis" userId="13eb9a3fe49c30c8" providerId="LiveId" clId="{E7237549-DA97-4AE2-9714-A60B302775AD}" dt="2026-05-08T22:22:00.747" v="934" actId="113"/>
          <ac:spMkLst>
            <pc:docMk/>
            <pc:sldMk cId="0" sldId="257"/>
            <ac:spMk id="111" creationId="{00000000-0000-0000-0000-000000000000}"/>
          </ac:spMkLst>
        </pc:spChg>
        <pc:spChg chg="mod">
          <ac:chgData name="Ioannis Dellis" userId="13eb9a3fe49c30c8" providerId="LiveId" clId="{E7237549-DA97-4AE2-9714-A60B302775AD}" dt="2026-05-06T18:11:55.057" v="34" actId="20577"/>
          <ac:spMkLst>
            <pc:docMk/>
            <pc:sldMk cId="0" sldId="257"/>
            <ac:spMk id="112" creationId="{00000000-0000-0000-0000-000000000000}"/>
          </ac:spMkLst>
        </pc:spChg>
      </pc:sldChg>
      <pc:sldChg chg="modSp mod">
        <pc:chgData name="Ioannis Dellis" userId="13eb9a3fe49c30c8" providerId="LiveId" clId="{E7237549-DA97-4AE2-9714-A60B302775AD}" dt="2026-05-08T22:42:34.304" v="985" actId="1035"/>
        <pc:sldMkLst>
          <pc:docMk/>
          <pc:sldMk cId="0" sldId="258"/>
        </pc:sldMkLst>
        <pc:graphicFrameChg chg="mod modGraphic">
          <ac:chgData name="Ioannis Dellis" userId="13eb9a3fe49c30c8" providerId="LiveId" clId="{E7237549-DA97-4AE2-9714-A60B302775AD}" dt="2026-05-08T22:42:34.304" v="985" actId="1035"/>
          <ac:graphicFrameMkLst>
            <pc:docMk/>
            <pc:sldMk cId="0" sldId="258"/>
            <ac:graphicFrameMk id="3" creationId="{60AAA77C-177F-25C1-F0D4-491B71268B0F}"/>
          </ac:graphicFrameMkLst>
        </pc:graphicFrameChg>
      </pc:sldChg>
      <pc:sldChg chg="modSp mod ord">
        <pc:chgData name="Ioannis Dellis" userId="13eb9a3fe49c30c8" providerId="LiveId" clId="{E7237549-DA97-4AE2-9714-A60B302775AD}" dt="2026-05-08T22:33:49.872" v="956"/>
        <pc:sldMkLst>
          <pc:docMk/>
          <pc:sldMk cId="0" sldId="259"/>
        </pc:sldMkLst>
        <pc:spChg chg="mod">
          <ac:chgData name="Ioannis Dellis" userId="13eb9a3fe49c30c8" providerId="LiveId" clId="{E7237549-DA97-4AE2-9714-A60B302775AD}" dt="2026-05-06T18:12:49.739" v="35" actId="20577"/>
          <ac:spMkLst>
            <pc:docMk/>
            <pc:sldMk cId="0" sldId="259"/>
            <ac:spMk id="125" creationId="{00000000-0000-0000-0000-000000000000}"/>
          </ac:spMkLst>
        </pc:spChg>
      </pc:sldChg>
      <pc:sldChg chg="modSp mod">
        <pc:chgData name="Ioannis Dellis" userId="13eb9a3fe49c30c8" providerId="LiveId" clId="{E7237549-DA97-4AE2-9714-A60B302775AD}" dt="2026-05-06T18:32:34.334" v="95" actId="13926"/>
        <pc:sldMkLst>
          <pc:docMk/>
          <pc:sldMk cId="0" sldId="260"/>
        </pc:sldMkLst>
        <pc:spChg chg="mod">
          <ac:chgData name="Ioannis Dellis" userId="13eb9a3fe49c30c8" providerId="LiveId" clId="{E7237549-DA97-4AE2-9714-A60B302775AD}" dt="2026-05-06T18:20:22.572" v="36" actId="113"/>
          <ac:spMkLst>
            <pc:docMk/>
            <pc:sldMk cId="0" sldId="260"/>
            <ac:spMk id="134" creationId="{00000000-0000-0000-0000-000000000000}"/>
          </ac:spMkLst>
        </pc:spChg>
        <pc:spChg chg="mod">
          <ac:chgData name="Ioannis Dellis" userId="13eb9a3fe49c30c8" providerId="LiveId" clId="{E7237549-DA97-4AE2-9714-A60B302775AD}" dt="2026-05-06T18:32:34.334" v="95" actId="13926"/>
          <ac:spMkLst>
            <pc:docMk/>
            <pc:sldMk cId="0" sldId="260"/>
            <ac:spMk id="135" creationId="{00000000-0000-0000-0000-000000000000}"/>
          </ac:spMkLst>
        </pc:spChg>
      </pc:sldChg>
      <pc:sldChg chg="modSp mod">
        <pc:chgData name="Ioannis Dellis" userId="13eb9a3fe49c30c8" providerId="LiveId" clId="{E7237549-DA97-4AE2-9714-A60B302775AD}" dt="2026-05-06T18:47:05.640" v="143" actId="113"/>
        <pc:sldMkLst>
          <pc:docMk/>
          <pc:sldMk cId="0" sldId="261"/>
        </pc:sldMkLst>
        <pc:spChg chg="mod">
          <ac:chgData name="Ioannis Dellis" userId="13eb9a3fe49c30c8" providerId="LiveId" clId="{E7237549-DA97-4AE2-9714-A60B302775AD}" dt="2026-05-06T18:47:05.640" v="143" actId="113"/>
          <ac:spMkLst>
            <pc:docMk/>
            <pc:sldMk cId="0" sldId="261"/>
            <ac:spMk id="2" creationId="{7D768281-1950-7E1D-9742-3A67E0D980CD}"/>
          </ac:spMkLst>
        </pc:spChg>
        <pc:spChg chg="mod">
          <ac:chgData name="Ioannis Dellis" userId="13eb9a3fe49c30c8" providerId="LiveId" clId="{E7237549-DA97-4AE2-9714-A60B302775AD}" dt="2026-05-06T18:34:17.966" v="114" actId="20577"/>
          <ac:spMkLst>
            <pc:docMk/>
            <pc:sldMk cId="0" sldId="261"/>
            <ac:spMk id="140" creationId="{00000000-0000-0000-0000-000000000000}"/>
          </ac:spMkLst>
        </pc:spChg>
      </pc:sldChg>
      <pc:sldChg chg="modSp mod">
        <pc:chgData name="Ioannis Dellis" userId="13eb9a3fe49c30c8" providerId="LiveId" clId="{E7237549-DA97-4AE2-9714-A60B302775AD}" dt="2026-05-06T18:44:21.540" v="140" actId="15"/>
        <pc:sldMkLst>
          <pc:docMk/>
          <pc:sldMk cId="0" sldId="262"/>
        </pc:sldMkLst>
        <pc:spChg chg="mod">
          <ac:chgData name="Ioannis Dellis" userId="13eb9a3fe49c30c8" providerId="LiveId" clId="{E7237549-DA97-4AE2-9714-A60B302775AD}" dt="2026-05-06T18:44:21.540" v="140" actId="15"/>
          <ac:spMkLst>
            <pc:docMk/>
            <pc:sldMk cId="0" sldId="262"/>
            <ac:spMk id="149" creationId="{00000000-0000-0000-0000-000000000000}"/>
          </ac:spMkLst>
        </pc:spChg>
      </pc:sldChg>
      <pc:sldChg chg="modSp mod">
        <pc:chgData name="Ioannis Dellis" userId="13eb9a3fe49c30c8" providerId="LiveId" clId="{E7237549-DA97-4AE2-9714-A60B302775AD}" dt="2026-05-06T18:45:09.804" v="141" actId="20577"/>
        <pc:sldMkLst>
          <pc:docMk/>
          <pc:sldMk cId="0" sldId="263"/>
        </pc:sldMkLst>
        <pc:spChg chg="mod">
          <ac:chgData name="Ioannis Dellis" userId="13eb9a3fe49c30c8" providerId="LiveId" clId="{E7237549-DA97-4AE2-9714-A60B302775AD}" dt="2026-05-06T18:45:09.804" v="141" actId="20577"/>
          <ac:spMkLst>
            <pc:docMk/>
            <pc:sldMk cId="0" sldId="263"/>
            <ac:spMk id="155" creationId="{00000000-0000-0000-0000-000000000000}"/>
          </ac:spMkLst>
        </pc:spChg>
      </pc:sldChg>
      <pc:sldChg chg="modSp mod">
        <pc:chgData name="Ioannis Dellis" userId="13eb9a3fe49c30c8" providerId="LiveId" clId="{E7237549-DA97-4AE2-9714-A60B302775AD}" dt="2026-05-08T22:56:12.482" v="991" actId="20577"/>
        <pc:sldMkLst>
          <pc:docMk/>
          <pc:sldMk cId="0" sldId="265"/>
        </pc:sldMkLst>
        <pc:spChg chg="mod">
          <ac:chgData name="Ioannis Dellis" userId="13eb9a3fe49c30c8" providerId="LiveId" clId="{E7237549-DA97-4AE2-9714-A60B302775AD}" dt="2026-05-08T22:52:56.244" v="987" actId="1035"/>
          <ac:spMkLst>
            <pc:docMk/>
            <pc:sldMk cId="0" sldId="265"/>
            <ac:spMk id="167" creationId="{00000000-0000-0000-0000-000000000000}"/>
          </ac:spMkLst>
        </pc:spChg>
        <pc:spChg chg="mod">
          <ac:chgData name="Ioannis Dellis" userId="13eb9a3fe49c30c8" providerId="LiveId" clId="{E7237549-DA97-4AE2-9714-A60B302775AD}" dt="2026-05-08T22:56:12.482" v="991" actId="20577"/>
          <ac:spMkLst>
            <pc:docMk/>
            <pc:sldMk cId="0" sldId="265"/>
            <ac:spMk id="170" creationId="{00000000-0000-0000-0000-000000000000}"/>
          </ac:spMkLst>
        </pc:spChg>
      </pc:sldChg>
      <pc:sldChg chg="modSp mod ord">
        <pc:chgData name="Ioannis Dellis" userId="13eb9a3fe49c30c8" providerId="LiveId" clId="{E7237549-DA97-4AE2-9714-A60B302775AD}" dt="2026-05-09T13:25:02.309" v="1278"/>
        <pc:sldMkLst>
          <pc:docMk/>
          <pc:sldMk cId="0" sldId="266"/>
        </pc:sldMkLst>
        <pc:spChg chg="mod">
          <ac:chgData name="Ioannis Dellis" userId="13eb9a3fe49c30c8" providerId="LiveId" clId="{E7237549-DA97-4AE2-9714-A60B302775AD}" dt="2026-05-06T18:58:23.303" v="164" actId="20577"/>
          <ac:spMkLst>
            <pc:docMk/>
            <pc:sldMk cId="0" sldId="266"/>
            <ac:spMk id="175" creationId="{00000000-0000-0000-0000-000000000000}"/>
          </ac:spMkLst>
        </pc:spChg>
      </pc:sldChg>
      <pc:sldChg chg="modSp add mod">
        <pc:chgData name="Ioannis Dellis" userId="13eb9a3fe49c30c8" providerId="LiveId" clId="{E7237549-DA97-4AE2-9714-A60B302775AD}" dt="2026-05-08T23:12:03.978" v="1172" actId="20577"/>
        <pc:sldMkLst>
          <pc:docMk/>
          <pc:sldMk cId="0" sldId="269"/>
        </pc:sldMkLst>
        <pc:spChg chg="mod">
          <ac:chgData name="Ioannis Dellis" userId="13eb9a3fe49c30c8" providerId="LiveId" clId="{E7237549-DA97-4AE2-9714-A60B302775AD}" dt="2026-05-07T22:21:29.452" v="520" actId="1076"/>
          <ac:spMkLst>
            <pc:docMk/>
            <pc:sldMk cId="0" sldId="269"/>
            <ac:spMk id="193" creationId="{00000000-0000-0000-0000-000000000000}"/>
          </ac:spMkLst>
        </pc:spChg>
        <pc:spChg chg="mod">
          <ac:chgData name="Ioannis Dellis" userId="13eb9a3fe49c30c8" providerId="LiveId" clId="{E7237549-DA97-4AE2-9714-A60B302775AD}" dt="2026-05-07T22:21:36.276" v="522" actId="14100"/>
          <ac:spMkLst>
            <pc:docMk/>
            <pc:sldMk cId="0" sldId="269"/>
            <ac:spMk id="195" creationId="{00000000-0000-0000-0000-000000000000}"/>
          </ac:spMkLst>
        </pc:spChg>
        <pc:graphicFrameChg chg="mod modGraphic">
          <ac:chgData name="Ioannis Dellis" userId="13eb9a3fe49c30c8" providerId="LiveId" clId="{E7237549-DA97-4AE2-9714-A60B302775AD}" dt="2026-05-08T23:12:03.978" v="1172" actId="20577"/>
          <ac:graphicFrameMkLst>
            <pc:docMk/>
            <pc:sldMk cId="0" sldId="269"/>
            <ac:graphicFrameMk id="194" creationId="{00000000-0000-0000-0000-000000000000}"/>
          </ac:graphicFrameMkLst>
        </pc:graphicFrameChg>
      </pc:sldChg>
      <pc:sldChg chg="modSp add mod">
        <pc:chgData name="Ioannis Dellis" userId="13eb9a3fe49c30c8" providerId="LiveId" clId="{E7237549-DA97-4AE2-9714-A60B302775AD}" dt="2026-05-06T19:17:06.125" v="288" actId="114"/>
        <pc:sldMkLst>
          <pc:docMk/>
          <pc:sldMk cId="0" sldId="270"/>
        </pc:sldMkLst>
        <pc:spChg chg="mod">
          <ac:chgData name="Ioannis Dellis" userId="13eb9a3fe49c30c8" providerId="LiveId" clId="{E7237549-DA97-4AE2-9714-A60B302775AD}" dt="2026-05-06T19:17:06.125" v="288" actId="114"/>
          <ac:spMkLst>
            <pc:docMk/>
            <pc:sldMk cId="0" sldId="270"/>
            <ac:spMk id="201" creationId="{00000000-0000-0000-0000-000000000000}"/>
          </ac:spMkLst>
        </pc:spChg>
        <pc:spChg chg="mod">
          <ac:chgData name="Ioannis Dellis" userId="13eb9a3fe49c30c8" providerId="LiveId" clId="{E7237549-DA97-4AE2-9714-A60B302775AD}" dt="2026-05-06T19:15:53.758" v="250" actId="20577"/>
          <ac:spMkLst>
            <pc:docMk/>
            <pc:sldMk cId="0" sldId="270"/>
            <ac:spMk id="204" creationId="{00000000-0000-0000-0000-000000000000}"/>
          </ac:spMkLst>
        </pc:spChg>
      </pc:sldChg>
      <pc:sldChg chg="modSp add mod">
        <pc:chgData name="Ioannis Dellis" userId="13eb9a3fe49c30c8" providerId="LiveId" clId="{E7237549-DA97-4AE2-9714-A60B302775AD}" dt="2026-05-07T22:30:18.194" v="774" actId="1036"/>
        <pc:sldMkLst>
          <pc:docMk/>
          <pc:sldMk cId="0" sldId="271"/>
        </pc:sldMkLst>
        <pc:spChg chg="mod">
          <ac:chgData name="Ioannis Dellis" userId="13eb9a3fe49c30c8" providerId="LiveId" clId="{E7237549-DA97-4AE2-9714-A60B302775AD}" dt="2026-05-07T22:30:18.194" v="774" actId="1036"/>
          <ac:spMkLst>
            <pc:docMk/>
            <pc:sldMk cId="0" sldId="271"/>
            <ac:spMk id="210" creationId="{00000000-0000-0000-0000-000000000000}"/>
          </ac:spMkLst>
        </pc:spChg>
      </pc:sldChg>
      <pc:sldChg chg="addSp delSp modSp add mod">
        <pc:chgData name="Ioannis Dellis" userId="13eb9a3fe49c30c8" providerId="LiveId" clId="{E7237549-DA97-4AE2-9714-A60B302775AD}" dt="2026-05-09T13:39:59.948" v="1335" actId="20577"/>
        <pc:sldMkLst>
          <pc:docMk/>
          <pc:sldMk cId="0" sldId="275"/>
        </pc:sldMkLst>
        <pc:spChg chg="add mod">
          <ac:chgData name="Ioannis Dellis" userId="13eb9a3fe49c30c8" providerId="LiveId" clId="{E7237549-DA97-4AE2-9714-A60B302775AD}" dt="2026-05-09T13:38:58.377" v="1322" actId="20577"/>
          <ac:spMkLst>
            <pc:docMk/>
            <pc:sldMk cId="0" sldId="275"/>
            <ac:spMk id="2" creationId="{CD290264-CE1C-D35F-856D-E23396F9219A}"/>
          </ac:spMkLst>
        </pc:spChg>
        <pc:spChg chg="mod">
          <ac:chgData name="Ioannis Dellis" userId="13eb9a3fe49c30c8" providerId="LiveId" clId="{E7237549-DA97-4AE2-9714-A60B302775AD}" dt="2026-05-09T13:39:59.948" v="1335" actId="20577"/>
          <ac:spMkLst>
            <pc:docMk/>
            <pc:sldMk cId="0" sldId="275"/>
            <ac:spMk id="233" creationId="{00000000-0000-0000-0000-000000000000}"/>
          </ac:spMkLst>
        </pc:spChg>
        <pc:spChg chg="mod">
          <ac:chgData name="Ioannis Dellis" userId="13eb9a3fe49c30c8" providerId="LiveId" clId="{E7237549-DA97-4AE2-9714-A60B302775AD}" dt="2026-05-09T13:39:22.574" v="1323" actId="1036"/>
          <ac:spMkLst>
            <pc:docMk/>
            <pc:sldMk cId="0" sldId="275"/>
            <ac:spMk id="234" creationId="{00000000-0000-0000-0000-000000000000}"/>
          </ac:spMkLst>
        </pc:spChg>
      </pc:sldChg>
      <pc:sldChg chg="modSp mod">
        <pc:chgData name="Ioannis Dellis" userId="13eb9a3fe49c30c8" providerId="LiveId" clId="{E7237549-DA97-4AE2-9714-A60B302775AD}" dt="2026-05-09T13:34:26.202" v="1284" actId="1036"/>
        <pc:sldMkLst>
          <pc:docMk/>
          <pc:sldMk cId="0" sldId="276"/>
        </pc:sldMkLst>
        <pc:spChg chg="mod">
          <ac:chgData name="Ioannis Dellis" userId="13eb9a3fe49c30c8" providerId="LiveId" clId="{E7237549-DA97-4AE2-9714-A60B302775AD}" dt="2026-05-09T13:34:26.202" v="1284" actId="1036"/>
          <ac:spMkLst>
            <pc:docMk/>
            <pc:sldMk cId="0" sldId="276"/>
            <ac:spMk id="240" creationId="{00000000-0000-0000-0000-000000000000}"/>
          </ac:spMkLst>
        </pc:spChg>
        <pc:spChg chg="mod">
          <ac:chgData name="Ioannis Dellis" userId="13eb9a3fe49c30c8" providerId="LiveId" clId="{E7237549-DA97-4AE2-9714-A60B302775AD}" dt="2026-05-08T23:05:19.543" v="1033" actId="1036"/>
          <ac:spMkLst>
            <pc:docMk/>
            <pc:sldMk cId="0" sldId="276"/>
            <ac:spMk id="241" creationId="{00000000-0000-0000-0000-000000000000}"/>
          </ac:spMkLst>
        </pc:spChg>
      </pc:sldChg>
      <pc:sldChg chg="modSp add mod">
        <pc:chgData name="Ioannis Dellis" userId="13eb9a3fe49c30c8" providerId="LiveId" clId="{E7237549-DA97-4AE2-9714-A60B302775AD}" dt="2026-05-09T13:43:03.664" v="1417" actId="1036"/>
        <pc:sldMkLst>
          <pc:docMk/>
          <pc:sldMk cId="0" sldId="277"/>
        </pc:sldMkLst>
        <pc:spChg chg="mod">
          <ac:chgData name="Ioannis Dellis" userId="13eb9a3fe49c30c8" providerId="LiveId" clId="{E7237549-DA97-4AE2-9714-A60B302775AD}" dt="2026-05-09T13:43:03.664" v="1417" actId="1036"/>
          <ac:spMkLst>
            <pc:docMk/>
            <pc:sldMk cId="0" sldId="277"/>
            <ac:spMk id="246" creationId="{00000000-0000-0000-0000-000000000000}"/>
          </ac:spMkLst>
        </pc:spChg>
      </pc:sldChg>
      <pc:sldChg chg="add">
        <pc:chgData name="Ioannis Dellis" userId="13eb9a3fe49c30c8" providerId="LiveId" clId="{E7237549-DA97-4AE2-9714-A60B302775AD}" dt="2026-05-06T19:45:03.505" v="296"/>
        <pc:sldMkLst>
          <pc:docMk/>
          <pc:sldMk cId="0" sldId="278"/>
        </pc:sldMkLst>
      </pc:sldChg>
      <pc:sldChg chg="add">
        <pc:chgData name="Ioannis Dellis" userId="13eb9a3fe49c30c8" providerId="LiveId" clId="{E7237549-DA97-4AE2-9714-A60B302775AD}" dt="2026-05-06T19:45:03.505" v="296"/>
        <pc:sldMkLst>
          <pc:docMk/>
          <pc:sldMk cId="0" sldId="279"/>
        </pc:sldMkLst>
      </pc:sldChg>
      <pc:sldChg chg="addSp delSp modSp add mod">
        <pc:chgData name="Ioannis Dellis" userId="13eb9a3fe49c30c8" providerId="LiveId" clId="{E7237549-DA97-4AE2-9714-A60B302775AD}" dt="2026-05-07T23:20:21.050" v="835" actId="20577"/>
        <pc:sldMkLst>
          <pc:docMk/>
          <pc:sldMk cId="0" sldId="280"/>
        </pc:sldMkLst>
        <pc:spChg chg="mod">
          <ac:chgData name="Ioannis Dellis" userId="13eb9a3fe49c30c8" providerId="LiveId" clId="{E7237549-DA97-4AE2-9714-A60B302775AD}" dt="2026-05-07T23:20:21.050" v="835" actId="20577"/>
          <ac:spMkLst>
            <pc:docMk/>
            <pc:sldMk cId="0" sldId="280"/>
            <ac:spMk id="264" creationId="{00000000-0000-0000-0000-000000000000}"/>
          </ac:spMkLst>
        </pc:spChg>
      </pc:sldChg>
      <pc:sldChg chg="addSp modSp add mod">
        <pc:chgData name="Ioannis Dellis" userId="13eb9a3fe49c30c8" providerId="LiveId" clId="{E7237549-DA97-4AE2-9714-A60B302775AD}" dt="2026-05-09T13:45:04.008" v="1424" actId="1076"/>
        <pc:sldMkLst>
          <pc:docMk/>
          <pc:sldMk cId="0" sldId="281"/>
        </pc:sldMkLst>
        <pc:spChg chg="add mod">
          <ac:chgData name="Ioannis Dellis" userId="13eb9a3fe49c30c8" providerId="LiveId" clId="{E7237549-DA97-4AE2-9714-A60B302775AD}" dt="2026-05-09T13:45:04.008" v="1424" actId="1076"/>
          <ac:spMkLst>
            <pc:docMk/>
            <pc:sldMk cId="0" sldId="281"/>
            <ac:spMk id="2" creationId="{A7445A8F-9F60-56DA-73FD-8BC87CB3120A}"/>
          </ac:spMkLst>
        </pc:spChg>
        <pc:spChg chg="mod">
          <ac:chgData name="Ioannis Dellis" userId="13eb9a3fe49c30c8" providerId="LiveId" clId="{E7237549-DA97-4AE2-9714-A60B302775AD}" dt="2026-05-08T21:41:39.423" v="906" actId="20577"/>
          <ac:spMkLst>
            <pc:docMk/>
            <pc:sldMk cId="0" sldId="281"/>
            <ac:spMk id="271" creationId="{00000000-0000-0000-0000-000000000000}"/>
          </ac:spMkLst>
        </pc:spChg>
        <pc:spChg chg="mod">
          <ac:chgData name="Ioannis Dellis" userId="13eb9a3fe49c30c8" providerId="LiveId" clId="{E7237549-DA97-4AE2-9714-A60B302775AD}" dt="2026-05-09T13:44:42.635" v="1419" actId="27636"/>
          <ac:spMkLst>
            <pc:docMk/>
            <pc:sldMk cId="0" sldId="281"/>
            <ac:spMk id="272" creationId="{00000000-0000-0000-0000-000000000000}"/>
          </ac:spMkLst>
        </pc:spChg>
        <pc:spChg chg="mod">
          <ac:chgData name="Ioannis Dellis" userId="13eb9a3fe49c30c8" providerId="LiveId" clId="{E7237549-DA97-4AE2-9714-A60B302775AD}" dt="2026-05-09T13:44:46.952" v="1421" actId="27636"/>
          <ac:spMkLst>
            <pc:docMk/>
            <pc:sldMk cId="0" sldId="281"/>
            <ac:spMk id="273" creationId="{00000000-0000-0000-0000-000000000000}"/>
          </ac:spMkLst>
        </pc:spChg>
      </pc:sldChg>
      <pc:sldChg chg="modSp add mod">
        <pc:chgData name="Ioannis Dellis" userId="13eb9a3fe49c30c8" providerId="LiveId" clId="{E7237549-DA97-4AE2-9714-A60B302775AD}" dt="2026-05-09T13:46:31.106" v="1441" actId="115"/>
        <pc:sldMkLst>
          <pc:docMk/>
          <pc:sldMk cId="0" sldId="282"/>
        </pc:sldMkLst>
        <pc:spChg chg="mod">
          <ac:chgData name="Ioannis Dellis" userId="13eb9a3fe49c30c8" providerId="LiveId" clId="{E7237549-DA97-4AE2-9714-A60B302775AD}" dt="2026-05-09T13:46:31.106" v="1441" actId="115"/>
          <ac:spMkLst>
            <pc:docMk/>
            <pc:sldMk cId="0" sldId="282"/>
            <ac:spMk id="278" creationId="{00000000-0000-0000-0000-000000000000}"/>
          </ac:spMkLst>
        </pc:spChg>
      </pc:sldChg>
      <pc:sldChg chg="modSp add mod">
        <pc:chgData name="Ioannis Dellis" userId="13eb9a3fe49c30c8" providerId="LiveId" clId="{E7237549-DA97-4AE2-9714-A60B302775AD}" dt="2026-05-09T15:27:55.510" v="1444" actId="1036"/>
        <pc:sldMkLst>
          <pc:docMk/>
          <pc:sldMk cId="0" sldId="283"/>
        </pc:sldMkLst>
        <pc:spChg chg="mod">
          <ac:chgData name="Ioannis Dellis" userId="13eb9a3fe49c30c8" providerId="LiveId" clId="{E7237549-DA97-4AE2-9714-A60B302775AD}" dt="2026-05-09T15:27:55.510" v="1444" actId="1036"/>
          <ac:spMkLst>
            <pc:docMk/>
            <pc:sldMk cId="0" sldId="283"/>
            <ac:spMk id="284" creationId="{00000000-0000-0000-0000-000000000000}"/>
          </ac:spMkLst>
        </pc:spChg>
      </pc:sldChg>
      <pc:sldChg chg="modSp add mod">
        <pc:chgData name="Ioannis Dellis" userId="13eb9a3fe49c30c8" providerId="LiveId" clId="{E7237549-DA97-4AE2-9714-A60B302775AD}" dt="2026-05-08T23:24:15.522" v="1270" actId="113"/>
        <pc:sldMkLst>
          <pc:docMk/>
          <pc:sldMk cId="0" sldId="284"/>
        </pc:sldMkLst>
        <pc:spChg chg="mod">
          <ac:chgData name="Ioannis Dellis" userId="13eb9a3fe49c30c8" providerId="LiveId" clId="{E7237549-DA97-4AE2-9714-A60B302775AD}" dt="2026-05-08T23:24:15.522" v="1270" actId="113"/>
          <ac:spMkLst>
            <pc:docMk/>
            <pc:sldMk cId="0" sldId="284"/>
            <ac:spMk id="290" creationId="{00000000-0000-0000-0000-000000000000}"/>
          </ac:spMkLst>
        </pc:spChg>
      </pc:sldChg>
      <pc:sldChg chg="modSp mod">
        <pc:chgData name="Ioannis Dellis" userId="13eb9a3fe49c30c8" providerId="LiveId" clId="{E7237549-DA97-4AE2-9714-A60B302775AD}" dt="2026-05-07T20:14:49.538" v="323" actId="13926"/>
        <pc:sldMkLst>
          <pc:docMk/>
          <pc:sldMk cId="0" sldId="285"/>
        </pc:sldMkLst>
        <pc:spChg chg="mod">
          <ac:chgData name="Ioannis Dellis" userId="13eb9a3fe49c30c8" providerId="LiveId" clId="{E7237549-DA97-4AE2-9714-A60B302775AD}" dt="2026-05-07T20:14:49.538" v="323" actId="13926"/>
          <ac:spMkLst>
            <pc:docMk/>
            <pc:sldMk cId="0" sldId="285"/>
            <ac:spMk id="296" creationId="{00000000-0000-0000-0000-000000000000}"/>
          </ac:spMkLst>
        </pc:spChg>
      </pc:sldChg>
      <pc:sldChg chg="modSp mod">
        <pc:chgData name="Ioannis Dellis" userId="13eb9a3fe49c30c8" providerId="LiveId" clId="{E7237549-DA97-4AE2-9714-A60B302775AD}" dt="2026-05-09T15:44:22.073" v="1446" actId="1036"/>
        <pc:sldMkLst>
          <pc:docMk/>
          <pc:sldMk cId="0" sldId="308"/>
        </pc:sldMkLst>
        <pc:spChg chg="mod">
          <ac:chgData name="Ioannis Dellis" userId="13eb9a3fe49c30c8" providerId="LiveId" clId="{E7237549-DA97-4AE2-9714-A60B302775AD}" dt="2026-05-09T15:44:22.073" v="1446" actId="1036"/>
          <ac:spMkLst>
            <pc:docMk/>
            <pc:sldMk cId="0" sldId="308"/>
            <ac:spMk id="417" creationId="{00000000-0000-0000-0000-000000000000}"/>
          </ac:spMkLst>
        </pc:spChg>
      </pc:sldChg>
      <pc:sldChg chg="modSp mod">
        <pc:chgData name="Ioannis Dellis" userId="13eb9a3fe49c30c8" providerId="LiveId" clId="{E7237549-DA97-4AE2-9714-A60B302775AD}" dt="2026-05-09T13:22:02.755" v="1276" actId="403"/>
        <pc:sldMkLst>
          <pc:docMk/>
          <pc:sldMk cId="1877414357" sldId="316"/>
        </pc:sldMkLst>
        <pc:spChg chg="mod">
          <ac:chgData name="Ioannis Dellis" userId="13eb9a3fe49c30c8" providerId="LiveId" clId="{E7237549-DA97-4AE2-9714-A60B302775AD}" dt="2026-05-09T13:22:02.755" v="1276" actId="403"/>
          <ac:spMkLst>
            <pc:docMk/>
            <pc:sldMk cId="1877414357" sldId="316"/>
            <ac:spMk id="2" creationId="{EA8D0568-92C9-17ED-9038-B5D5A6ED6290}"/>
          </ac:spMkLst>
        </pc:spChg>
        <pc:spChg chg="mod">
          <ac:chgData name="Ioannis Dellis" userId="13eb9a3fe49c30c8" providerId="LiveId" clId="{E7237549-DA97-4AE2-9714-A60B302775AD}" dt="2026-05-09T13:21:37.787" v="1274" actId="1036"/>
          <ac:spMkLst>
            <pc:docMk/>
            <pc:sldMk cId="1877414357" sldId="316"/>
            <ac:spMk id="108" creationId="{7E7BE275-E91C-29DE-977A-DAF1CCEE780C}"/>
          </ac:spMkLst>
        </pc:spChg>
      </pc:sldChg>
      <pc:sldChg chg="modSp mod">
        <pc:chgData name="Ioannis Dellis" userId="13eb9a3fe49c30c8" providerId="LiveId" clId="{E7237549-DA97-4AE2-9714-A60B302775AD}" dt="2026-05-09T14:19:37.966" v="1443" actId="1036"/>
        <pc:sldMkLst>
          <pc:docMk/>
          <pc:sldMk cId="1263973150" sldId="317"/>
        </pc:sldMkLst>
        <pc:spChg chg="mod">
          <ac:chgData name="Ioannis Dellis" userId="13eb9a3fe49c30c8" providerId="LiveId" clId="{E7237549-DA97-4AE2-9714-A60B302775AD}" dt="2026-05-09T14:19:37.966" v="1443" actId="1036"/>
          <ac:spMkLst>
            <pc:docMk/>
            <pc:sldMk cId="1263973150" sldId="317"/>
            <ac:spMk id="109" creationId="{4E88969E-9F10-66D2-C36B-9D966AD3F4F6}"/>
          </ac:spMkLst>
        </pc:spChg>
      </pc:sldChg>
      <pc:sldChg chg="modSp mod">
        <pc:chgData name="Ioannis Dellis" userId="13eb9a3fe49c30c8" providerId="LiveId" clId="{E7237549-DA97-4AE2-9714-A60B302775AD}" dt="2026-05-09T13:26:26.173" v="1280" actId="113"/>
        <pc:sldMkLst>
          <pc:docMk/>
          <pc:sldMk cId="116006122" sldId="318"/>
        </pc:sldMkLst>
        <pc:spChg chg="mod">
          <ac:chgData name="Ioannis Dellis" userId="13eb9a3fe49c30c8" providerId="LiveId" clId="{E7237549-DA97-4AE2-9714-A60B302775AD}" dt="2026-05-09T13:26:26.173" v="1280" actId="113"/>
          <ac:spMkLst>
            <pc:docMk/>
            <pc:sldMk cId="116006122" sldId="318"/>
            <ac:spMk id="144" creationId="{CD223073-A6D0-5169-7675-12918EC6CEB3}"/>
          </ac:spMkLst>
        </pc:spChg>
      </pc:sldChg>
      <pc:sldChg chg="modSp new mod">
        <pc:chgData name="Ioannis Dellis" userId="13eb9a3fe49c30c8" providerId="LiveId" clId="{E7237549-DA97-4AE2-9714-A60B302775AD}" dt="2026-05-09T15:31:24.596" v="1445" actId="20577"/>
        <pc:sldMkLst>
          <pc:docMk/>
          <pc:sldMk cId="703059163" sldId="320"/>
        </pc:sldMkLst>
        <pc:spChg chg="mod">
          <ac:chgData name="Ioannis Dellis" userId="13eb9a3fe49c30c8" providerId="LiveId" clId="{E7237549-DA97-4AE2-9714-A60B302775AD}" dt="2026-05-09T15:31:24.596" v="1445" actId="20577"/>
          <ac:spMkLst>
            <pc:docMk/>
            <pc:sldMk cId="703059163" sldId="320"/>
            <ac:spMk id="2" creationId="{A1072C7D-D464-CE0D-0614-5C7B712DB0DF}"/>
          </ac:spMkLst>
        </pc:spChg>
        <pc:spChg chg="mod">
          <ac:chgData name="Ioannis Dellis" userId="13eb9a3fe49c30c8" providerId="LiveId" clId="{E7237549-DA97-4AE2-9714-A60B302775AD}" dt="2026-05-08T21:55:43.960" v="919" actId="1076"/>
          <ac:spMkLst>
            <pc:docMk/>
            <pc:sldMk cId="703059163" sldId="320"/>
            <ac:spMk id="3" creationId="{73E66FF7-4C5D-41C0-0F02-4525B73242C3}"/>
          </ac:spMkLst>
        </pc:spChg>
        <pc:spChg chg="mod">
          <ac:chgData name="Ioannis Dellis" userId="13eb9a3fe49c30c8" providerId="LiveId" clId="{E7237549-DA97-4AE2-9714-A60B302775AD}" dt="2026-05-08T21:52:22.393" v="915"/>
          <ac:spMkLst>
            <pc:docMk/>
            <pc:sldMk cId="703059163" sldId="320"/>
            <ac:spMk id="4" creationId="{462791FC-9C50-CE42-D94B-B72C100726E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l-GR"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 name="Google Shape;10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4" name="Google Shape;164;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5" name="Google Shape;165;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3" name="Google Shape;173;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a:extLst>
            <a:ext uri="{FF2B5EF4-FFF2-40B4-BE49-F238E27FC236}">
              <a16:creationId xmlns:a16="http://schemas.microsoft.com/office/drawing/2014/main" id="{668A2A52-547D-2FFD-DDA0-7CFFF07AB36C}"/>
            </a:ext>
          </a:extLst>
        </p:cNvPr>
        <p:cNvGrpSpPr/>
        <p:nvPr/>
      </p:nvGrpSpPr>
      <p:grpSpPr>
        <a:xfrm>
          <a:off x="0" y="0"/>
          <a:ext cx="0" cy="0"/>
          <a:chOff x="0" y="0"/>
          <a:chExt cx="0" cy="0"/>
        </a:xfrm>
      </p:grpSpPr>
      <p:sp>
        <p:nvSpPr>
          <p:cNvPr id="137" name="Google Shape;137;p6:notes">
            <a:extLst>
              <a:ext uri="{FF2B5EF4-FFF2-40B4-BE49-F238E27FC236}">
                <a16:creationId xmlns:a16="http://schemas.microsoft.com/office/drawing/2014/main" id="{7AE02657-C9B5-19A3-C9D7-05EDF1F30A1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8" name="Google Shape;138;p6:notes">
            <a:extLst>
              <a:ext uri="{FF2B5EF4-FFF2-40B4-BE49-F238E27FC236}">
                <a16:creationId xmlns:a16="http://schemas.microsoft.com/office/drawing/2014/main" id="{FF3F2D67-D5FB-CBFE-2C9C-A9DFFA99DDB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518311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2" name="Google Shape;152;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8" name="Google Shape;158;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8" name="Google Shape;238;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1" name="Google Shape;191;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8" name="Google Shape;198;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7" name="Google Shape;207;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a:extLst>
            <a:ext uri="{FF2B5EF4-FFF2-40B4-BE49-F238E27FC236}">
              <a16:creationId xmlns:a16="http://schemas.microsoft.com/office/drawing/2014/main" id="{19028BDF-7975-65CB-253B-50150B6FA243}"/>
            </a:ext>
          </a:extLst>
        </p:cNvPr>
        <p:cNvGrpSpPr/>
        <p:nvPr/>
      </p:nvGrpSpPr>
      <p:grpSpPr>
        <a:xfrm>
          <a:off x="0" y="0"/>
          <a:ext cx="0" cy="0"/>
          <a:chOff x="0" y="0"/>
          <a:chExt cx="0" cy="0"/>
        </a:xfrm>
      </p:grpSpPr>
      <p:sp>
        <p:nvSpPr>
          <p:cNvPr id="105" name="Google Shape;105;p2:notes">
            <a:extLst>
              <a:ext uri="{FF2B5EF4-FFF2-40B4-BE49-F238E27FC236}">
                <a16:creationId xmlns:a16="http://schemas.microsoft.com/office/drawing/2014/main" id="{2A709310-EE5F-1EDF-2A8F-DB74DCA0F851}"/>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2:notes">
            <a:extLst>
              <a:ext uri="{FF2B5EF4-FFF2-40B4-BE49-F238E27FC236}">
                <a16:creationId xmlns:a16="http://schemas.microsoft.com/office/drawing/2014/main" id="{18018D41-4350-5B3B-4D8F-02466B3D985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476596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0" name="Google Shape;230;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mbria"/>
              <a:buNone/>
            </a:pPr>
            <a:r>
              <a:rPr lang="el-GR" sz="1800">
                <a:latin typeface="Cambria"/>
                <a:ea typeface="Cambria"/>
                <a:cs typeface="Cambria"/>
                <a:sym typeface="Cambria"/>
              </a:rPr>
              <a:t>Γενικά η παράλειψη κλήσης Δεν θεραπεύεται από την πρόβλεψη Κάθε είδους διοικητικής προσφυγής 🡪 </a:t>
            </a:r>
            <a:r>
              <a:rPr lang="el-GR" sz="1800">
                <a:highlight>
                  <a:srgbClr val="FFFF00"/>
                </a:highlight>
                <a:latin typeface="Cambria"/>
                <a:ea typeface="Cambria"/>
                <a:cs typeface="Cambria"/>
                <a:sym typeface="Cambria"/>
              </a:rPr>
              <a:t>ωστόσο αν προβλέπονται ένα ή περισσότερα στάδια ενδικοφανούς δυνάμει ειδικών διατάξεων ενώπιον ανωτέρων οργάνων και ο διοικούμενος προσέλθει και ανάπτυξει τις απόψεις του που δεν προέβαλε πριν την έκδοση της πράξης, τότε καλύπτεται</a:t>
            </a:r>
            <a:endParaRPr sz="1800">
              <a:latin typeface="Calibri"/>
              <a:ea typeface="Calibri"/>
              <a:cs typeface="Calibri"/>
              <a:sym typeface="Calibri"/>
            </a:endParaRPr>
          </a:p>
          <a:p>
            <a:pPr marL="0" lvl="0" indent="0" algn="l" rtl="0">
              <a:spcBef>
                <a:spcPts val="0"/>
              </a:spcBef>
              <a:spcAft>
                <a:spcPts val="0"/>
              </a:spcAft>
              <a:buNone/>
            </a:pPr>
            <a:endParaRPr/>
          </a:p>
        </p:txBody>
      </p:sp>
      <p:sp>
        <p:nvSpPr>
          <p:cNvPr id="231" name="Google Shape;231;p2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l-GR"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20</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4" name="Google Shape;244;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0" name="Google Shape;250;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6" name="Google Shape;256;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1" name="Google Shape;261;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just" rtl="0">
              <a:lnSpc>
                <a:spcPct val="107000"/>
              </a:lnSpc>
              <a:spcBef>
                <a:spcPts val="0"/>
              </a:spcBef>
              <a:spcAft>
                <a:spcPts val="0"/>
              </a:spcAft>
              <a:buClr>
                <a:schemeClr val="dk1"/>
              </a:buClr>
              <a:buSzPts val="1800"/>
              <a:buFont typeface="Cambria"/>
              <a:buNone/>
            </a:pPr>
            <a:r>
              <a:rPr lang="el-GR" sz="1800" i="1" u="sng">
                <a:highlight>
                  <a:srgbClr val="FFFF00"/>
                </a:highlight>
                <a:latin typeface="Cambria"/>
                <a:ea typeface="Cambria"/>
                <a:cs typeface="Cambria"/>
                <a:sym typeface="Cambria"/>
              </a:rPr>
              <a:t>Πάντα διακριτική ευχέρεια</a:t>
            </a:r>
            <a:endParaRPr sz="1800">
              <a:latin typeface="Calibri"/>
              <a:ea typeface="Calibri"/>
              <a:cs typeface="Calibri"/>
              <a:sym typeface="Calibri"/>
            </a:endParaRPr>
          </a:p>
          <a:p>
            <a:pPr marL="0" lvl="0" indent="0" algn="just" rtl="0">
              <a:lnSpc>
                <a:spcPct val="107000"/>
              </a:lnSpc>
              <a:spcBef>
                <a:spcPts val="800"/>
              </a:spcBef>
              <a:spcAft>
                <a:spcPts val="0"/>
              </a:spcAft>
              <a:buClr>
                <a:schemeClr val="dk1"/>
              </a:buClr>
              <a:buSzPts val="1800"/>
              <a:buFont typeface="Cambria"/>
              <a:buNone/>
            </a:pPr>
            <a:r>
              <a:rPr lang="el-GR" sz="1800" b="1">
                <a:latin typeface="Cambria"/>
                <a:ea typeface="Cambria"/>
                <a:cs typeface="Cambria"/>
                <a:sym typeface="Cambria"/>
              </a:rPr>
              <a:t>Εξαίρεση: </a:t>
            </a:r>
            <a:endParaRPr sz="1800">
              <a:latin typeface="Calibri"/>
              <a:ea typeface="Calibri"/>
              <a:cs typeface="Calibri"/>
              <a:sym typeface="Calibri"/>
            </a:endParaRPr>
          </a:p>
          <a:p>
            <a:pPr marL="342900" lvl="0" indent="-342900" algn="just" rtl="0">
              <a:lnSpc>
                <a:spcPct val="107000"/>
              </a:lnSpc>
              <a:spcBef>
                <a:spcPts val="800"/>
              </a:spcBef>
              <a:spcAft>
                <a:spcPts val="0"/>
              </a:spcAft>
              <a:buClr>
                <a:schemeClr val="dk1"/>
              </a:buClr>
              <a:buSzPts val="1800"/>
              <a:buFont typeface="Play"/>
              <a:buAutoNum type="arabicPeriod"/>
            </a:pPr>
            <a:r>
              <a:rPr lang="el-GR" sz="1800">
                <a:latin typeface="Cambria"/>
                <a:ea typeface="Cambria"/>
                <a:cs typeface="Cambria"/>
                <a:sym typeface="Cambria"/>
              </a:rPr>
              <a:t>Ευθεία υποχρέωση από το νομοθετικό κείμενο</a:t>
            </a:r>
            <a:endParaRPr sz="1800">
              <a:latin typeface="Calibri"/>
              <a:ea typeface="Calibri"/>
              <a:cs typeface="Calibri"/>
              <a:sym typeface="Calibri"/>
            </a:endParaRPr>
          </a:p>
          <a:p>
            <a:pPr marL="342900" lvl="0" indent="-342900" algn="just" rtl="0">
              <a:lnSpc>
                <a:spcPct val="107000"/>
              </a:lnSpc>
              <a:spcBef>
                <a:spcPts val="0"/>
              </a:spcBef>
              <a:spcAft>
                <a:spcPts val="0"/>
              </a:spcAft>
              <a:buClr>
                <a:schemeClr val="dk1"/>
              </a:buClr>
              <a:buSzPts val="1800"/>
              <a:buFont typeface="Play"/>
              <a:buAutoNum type="arabicPeriod"/>
            </a:pPr>
            <a:r>
              <a:rPr lang="el-GR" sz="1800">
                <a:latin typeface="Cambria"/>
                <a:ea typeface="Cambria"/>
                <a:cs typeface="Cambria"/>
                <a:sym typeface="Cambria"/>
              </a:rPr>
              <a:t>Απόφαση ΑΕΔ που κρίνει νομοθετική διάταξη αντισυνταγματική🡪 ανακαλούνται υποχρεωτικά εντός έξι μηνών από τη δημοσίευση της απόφασης </a:t>
            </a:r>
            <a:endParaRPr sz="1800">
              <a:latin typeface="Calibri"/>
              <a:ea typeface="Calibri"/>
              <a:cs typeface="Calibri"/>
              <a:sym typeface="Calibri"/>
            </a:endParaRPr>
          </a:p>
          <a:p>
            <a:pPr marL="342900" lvl="0" indent="-342900" algn="just" rtl="0">
              <a:lnSpc>
                <a:spcPct val="107000"/>
              </a:lnSpc>
              <a:spcBef>
                <a:spcPts val="0"/>
              </a:spcBef>
              <a:spcAft>
                <a:spcPts val="0"/>
              </a:spcAft>
              <a:buClr>
                <a:schemeClr val="dk1"/>
              </a:buClr>
              <a:buSzPts val="1800"/>
              <a:buFont typeface="Play"/>
              <a:buAutoNum type="arabicPeriod"/>
            </a:pPr>
            <a:r>
              <a:rPr lang="el-GR" sz="1800">
                <a:latin typeface="Cambria"/>
                <a:ea typeface="Cambria"/>
                <a:cs typeface="Cambria"/>
                <a:sym typeface="Cambria"/>
              </a:rPr>
              <a:t>Συμμόρφωση με ακυρωτική απόφαση: Υποχρέωση της διοίκησης όχι μόνο να τη θεωρήσει ανίσχυρη αλλά και με θετικές ενέργειες να προχωρήσει στην αποκατάσταση των πραγμάτων στη θέση των οποίων ήταν πριν</a:t>
            </a:r>
            <a:endParaRPr/>
          </a:p>
          <a:p>
            <a:pPr marL="342900" lvl="0" indent="-228600" algn="just" rtl="0">
              <a:lnSpc>
                <a:spcPct val="107000"/>
              </a:lnSpc>
              <a:spcBef>
                <a:spcPts val="800"/>
              </a:spcBef>
              <a:spcAft>
                <a:spcPts val="0"/>
              </a:spcAft>
              <a:buClr>
                <a:schemeClr val="dk1"/>
              </a:buClr>
              <a:buSzPts val="1800"/>
              <a:buFont typeface="Play"/>
              <a:buNone/>
            </a:pPr>
            <a:endParaRPr sz="1800">
              <a:latin typeface="Cambria"/>
              <a:ea typeface="Cambria"/>
              <a:cs typeface="Cambria"/>
              <a:sym typeface="Cambria"/>
            </a:endParaRPr>
          </a:p>
          <a:p>
            <a:pPr marL="342900" lvl="0" indent="-228600" algn="just" rtl="0">
              <a:lnSpc>
                <a:spcPct val="107000"/>
              </a:lnSpc>
              <a:spcBef>
                <a:spcPts val="800"/>
              </a:spcBef>
              <a:spcAft>
                <a:spcPts val="0"/>
              </a:spcAft>
              <a:buClr>
                <a:schemeClr val="dk1"/>
              </a:buClr>
              <a:buSzPts val="1800"/>
              <a:buFont typeface="Play"/>
              <a:buNone/>
            </a:pPr>
            <a:endParaRPr sz="1800">
              <a:latin typeface="Cambria"/>
              <a:ea typeface="Cambria"/>
              <a:cs typeface="Cambria"/>
              <a:sym typeface="Cambria"/>
            </a:endParaRPr>
          </a:p>
          <a:p>
            <a:pPr marL="0" marR="0" lvl="0" indent="0" algn="just" rtl="0">
              <a:lnSpc>
                <a:spcPct val="107000"/>
              </a:lnSpc>
              <a:spcBef>
                <a:spcPts val="800"/>
              </a:spcBef>
              <a:spcAft>
                <a:spcPts val="0"/>
              </a:spcAft>
              <a:buClr>
                <a:schemeClr val="dk1"/>
              </a:buClr>
              <a:buSzPts val="1800"/>
              <a:buFont typeface="Play"/>
              <a:buNone/>
            </a:pPr>
            <a:r>
              <a:rPr lang="el-GR" sz="1800" b="1">
                <a:latin typeface="Cambria"/>
                <a:ea typeface="Cambria"/>
                <a:cs typeface="Cambria"/>
                <a:sym typeface="Cambria"/>
              </a:rPr>
              <a:t>Παράλειψη να ανακαλέσει σε συμμόρφωση με δικαστική απόφαση δεν είναι ΠΟΝΕ </a:t>
            </a:r>
            <a:endParaRPr/>
          </a:p>
          <a:p>
            <a:pPr marL="0" marR="0" lvl="0" indent="0" algn="just" rtl="0">
              <a:lnSpc>
                <a:spcPct val="107000"/>
              </a:lnSpc>
              <a:spcBef>
                <a:spcPts val="800"/>
              </a:spcBef>
              <a:spcAft>
                <a:spcPts val="0"/>
              </a:spcAft>
              <a:buClr>
                <a:schemeClr val="dk1"/>
              </a:buClr>
              <a:buSzPts val="1800"/>
              <a:buFont typeface="Play"/>
              <a:buNone/>
            </a:pPr>
            <a:endParaRPr sz="1800" b="1">
              <a:latin typeface="Cambria"/>
              <a:ea typeface="Cambria"/>
              <a:cs typeface="Cambria"/>
              <a:sym typeface="Cambria"/>
            </a:endParaRPr>
          </a:p>
          <a:p>
            <a:pPr marL="0" marR="0" lvl="0" indent="0" algn="just" rtl="0">
              <a:lnSpc>
                <a:spcPct val="107000"/>
              </a:lnSpc>
              <a:spcBef>
                <a:spcPts val="800"/>
              </a:spcBef>
              <a:spcAft>
                <a:spcPts val="0"/>
              </a:spcAft>
              <a:buClr>
                <a:schemeClr val="dk1"/>
              </a:buClr>
              <a:buSzPts val="1800"/>
              <a:buFont typeface="Play"/>
              <a:buNone/>
            </a:pPr>
            <a:r>
              <a:rPr lang="el-GR" sz="1800">
                <a:highlight>
                  <a:srgbClr val="D3D3D3"/>
                </a:highlight>
                <a:latin typeface="Cambria"/>
                <a:ea typeface="Cambria"/>
                <a:cs typeface="Cambria"/>
                <a:sym typeface="Cambria"/>
              </a:rPr>
              <a:t>Στις </a:t>
            </a:r>
            <a:r>
              <a:rPr lang="el-GR" sz="1800" b="1" u="sng">
                <a:highlight>
                  <a:srgbClr val="D3D3D3"/>
                </a:highlight>
                <a:latin typeface="Cambria"/>
                <a:ea typeface="Cambria"/>
                <a:cs typeface="Cambria"/>
                <a:sym typeface="Cambria"/>
              </a:rPr>
              <a:t>νόμιμες ευμενείς</a:t>
            </a:r>
            <a:r>
              <a:rPr lang="el-GR" sz="1800">
                <a:highlight>
                  <a:srgbClr val="D3D3D3"/>
                </a:highlight>
                <a:latin typeface="Cambria"/>
                <a:ea typeface="Cambria"/>
                <a:cs typeface="Cambria"/>
                <a:sym typeface="Cambria"/>
              </a:rPr>
              <a:t> πάντα προηγούμενη ακρόαση: δυσμενές μέτρο κατά διακριτική ευχέρεια</a:t>
            </a:r>
            <a:r>
              <a:rPr lang="el-GR" sz="1800">
                <a:latin typeface="Cambria"/>
                <a:ea typeface="Cambria"/>
                <a:cs typeface="Cambria"/>
                <a:sym typeface="Cambria"/>
              </a:rPr>
              <a:t> </a:t>
            </a:r>
            <a:endParaRPr sz="1800">
              <a:latin typeface="Calibri"/>
              <a:ea typeface="Calibri"/>
              <a:cs typeface="Calibri"/>
              <a:sym typeface="Calibri"/>
            </a:endParaRPr>
          </a:p>
          <a:p>
            <a:pPr marL="0" marR="0" lvl="0" indent="0" algn="just" rtl="0">
              <a:lnSpc>
                <a:spcPct val="107000"/>
              </a:lnSpc>
              <a:spcBef>
                <a:spcPts val="800"/>
              </a:spcBef>
              <a:spcAft>
                <a:spcPts val="0"/>
              </a:spcAft>
              <a:buClr>
                <a:schemeClr val="dk1"/>
              </a:buClr>
              <a:buSzPts val="1800"/>
              <a:buFont typeface="Play"/>
              <a:buNone/>
            </a:pPr>
            <a:endParaRPr sz="1800">
              <a:latin typeface="Calibri"/>
              <a:ea typeface="Calibri"/>
              <a:cs typeface="Calibri"/>
              <a:sym typeface="Calibri"/>
            </a:endParaRPr>
          </a:p>
          <a:p>
            <a:pPr marL="0" lvl="0" indent="0" algn="just" rtl="0">
              <a:lnSpc>
                <a:spcPct val="107000"/>
              </a:lnSpc>
              <a:spcBef>
                <a:spcPts val="800"/>
              </a:spcBef>
              <a:spcAft>
                <a:spcPts val="0"/>
              </a:spcAft>
              <a:buClr>
                <a:schemeClr val="dk1"/>
              </a:buClr>
              <a:buSzPts val="1800"/>
              <a:buFont typeface="Play"/>
              <a:buNone/>
            </a:pPr>
            <a:endParaRPr sz="1800">
              <a:latin typeface="Calibri"/>
              <a:ea typeface="Calibri"/>
              <a:cs typeface="Calibri"/>
              <a:sym typeface="Calibri"/>
            </a:endParaRPr>
          </a:p>
          <a:p>
            <a:pPr marL="0" lvl="0" indent="0" algn="l" rtl="0">
              <a:spcBef>
                <a:spcPts val="800"/>
              </a:spcBef>
              <a:spcAft>
                <a:spcPts val="0"/>
              </a:spcAft>
              <a:buNone/>
            </a:pPr>
            <a:endParaRPr/>
          </a:p>
        </p:txBody>
      </p:sp>
      <p:sp>
        <p:nvSpPr>
          <p:cNvPr id="262" name="Google Shape;262;p2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p2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9" name="Google Shape;269;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p2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6" name="Google Shape;276;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2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2" name="Google Shape;282;p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2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8" name="Google Shape;288;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4" name="Google Shape;294;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a:extLst>
            <a:ext uri="{FF2B5EF4-FFF2-40B4-BE49-F238E27FC236}">
              <a16:creationId xmlns:a16="http://schemas.microsoft.com/office/drawing/2014/main" id="{AA282555-9576-CD3F-4A3E-1C27B307CD70}"/>
            </a:ext>
          </a:extLst>
        </p:cNvPr>
        <p:cNvGrpSpPr/>
        <p:nvPr/>
      </p:nvGrpSpPr>
      <p:grpSpPr>
        <a:xfrm>
          <a:off x="0" y="0"/>
          <a:ext cx="0" cy="0"/>
          <a:chOff x="0" y="0"/>
          <a:chExt cx="0" cy="0"/>
        </a:xfrm>
      </p:grpSpPr>
      <p:sp>
        <p:nvSpPr>
          <p:cNvPr id="105" name="Google Shape;105;p2:notes">
            <a:extLst>
              <a:ext uri="{FF2B5EF4-FFF2-40B4-BE49-F238E27FC236}">
                <a16:creationId xmlns:a16="http://schemas.microsoft.com/office/drawing/2014/main" id="{4CE6EE2F-4327-B9AB-8C46-3261BBED3E86}"/>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2:notes">
            <a:extLst>
              <a:ext uri="{FF2B5EF4-FFF2-40B4-BE49-F238E27FC236}">
                <a16:creationId xmlns:a16="http://schemas.microsoft.com/office/drawing/2014/main" id="{1997DB4C-2F95-B122-FFD8-CC196802176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5897721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p3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9" name="Google Shape;299;p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p3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9" name="Google Shape;319;p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p4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54" name="Google Shape;354;p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7"/>
        <p:cNvGrpSpPr/>
        <p:nvPr/>
      </p:nvGrpSpPr>
      <p:grpSpPr>
        <a:xfrm>
          <a:off x="0" y="0"/>
          <a:ext cx="0" cy="0"/>
          <a:chOff x="0" y="0"/>
          <a:chExt cx="0" cy="0"/>
        </a:xfrm>
      </p:grpSpPr>
      <p:sp>
        <p:nvSpPr>
          <p:cNvPr id="358" name="Google Shape;358;p4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59" name="Google Shape;359;p4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3"/>
        <p:cNvGrpSpPr/>
        <p:nvPr/>
      </p:nvGrpSpPr>
      <p:grpSpPr>
        <a:xfrm>
          <a:off x="0" y="0"/>
          <a:ext cx="0" cy="0"/>
          <a:chOff x="0" y="0"/>
          <a:chExt cx="0" cy="0"/>
        </a:xfrm>
      </p:grpSpPr>
      <p:sp>
        <p:nvSpPr>
          <p:cNvPr id="364" name="Google Shape;364;p4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5" name="Google Shape;365;p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p4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0" name="Google Shape;370;p4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Google Shape;374;p4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5" name="Google Shape;375;p4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p4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80" name="Google Shape;380;p4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3"/>
        <p:cNvGrpSpPr/>
        <p:nvPr/>
      </p:nvGrpSpPr>
      <p:grpSpPr>
        <a:xfrm>
          <a:off x="0" y="0"/>
          <a:ext cx="0" cy="0"/>
          <a:chOff x="0" y="0"/>
          <a:chExt cx="0" cy="0"/>
        </a:xfrm>
      </p:grpSpPr>
      <p:sp>
        <p:nvSpPr>
          <p:cNvPr id="384" name="Google Shape;384;p4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85" name="Google Shape;385;p4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3"/>
        <p:cNvGrpSpPr/>
        <p:nvPr/>
      </p:nvGrpSpPr>
      <p:grpSpPr>
        <a:xfrm>
          <a:off x="0" y="0"/>
          <a:ext cx="0" cy="0"/>
          <a:chOff x="0" y="0"/>
          <a:chExt cx="0" cy="0"/>
        </a:xfrm>
      </p:grpSpPr>
      <p:sp>
        <p:nvSpPr>
          <p:cNvPr id="404" name="Google Shape;404;p5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5" name="Google Shape;405;p5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Google Shape;414;p5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15" name="Google Shape;415;p5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8"/>
        <p:cNvGrpSpPr/>
        <p:nvPr/>
      </p:nvGrpSpPr>
      <p:grpSpPr>
        <a:xfrm>
          <a:off x="0" y="0"/>
          <a:ext cx="0" cy="0"/>
          <a:chOff x="0" y="0"/>
          <a:chExt cx="0" cy="0"/>
        </a:xfrm>
      </p:grpSpPr>
      <p:sp>
        <p:nvSpPr>
          <p:cNvPr id="419" name="Google Shape;419;p5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20" name="Google Shape;420;p5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l-GR"/>
              <a:t>Κανονιστική πράξη εκδοθείσα άνευ νομοθετικής εξουσιοδότησης</a:t>
            </a:r>
            <a:endParaRPr/>
          </a:p>
          <a:p>
            <a:pPr marL="0" lvl="0" indent="0" algn="l" rtl="0">
              <a:spcBef>
                <a:spcPts val="0"/>
              </a:spcBef>
              <a:spcAft>
                <a:spcPts val="0"/>
              </a:spcAft>
              <a:buNone/>
            </a:pPr>
            <a:r>
              <a:rPr lang="el-GR"/>
              <a:t>είναι ΠΑΡΑΝΟΜΗ και ΑΚΥΡΩΤΕΑ.</a:t>
            </a:r>
            <a:endParaRPr/>
          </a:p>
          <a:p>
            <a:pPr marL="0" lvl="0" indent="0" algn="l" rtl="0">
              <a:spcBef>
                <a:spcPts val="0"/>
              </a:spcBef>
              <a:spcAft>
                <a:spcPts val="0"/>
              </a:spcAft>
              <a:buNone/>
            </a:pPr>
            <a:r>
              <a:rPr lang="el-GR"/>
              <a:t>Π.χ</a:t>
            </a:r>
            <a:endParaRPr/>
          </a:p>
          <a:p>
            <a:pPr marL="0" lvl="0" indent="0" algn="l" rtl="0">
              <a:spcBef>
                <a:spcPts val="0"/>
              </a:spcBef>
              <a:spcAft>
                <a:spcPts val="0"/>
              </a:spcAft>
              <a:buNone/>
            </a:pPr>
            <a:r>
              <a:rPr lang="el-GR"/>
              <a:t>εκδίδεται υπουργική απόφαση χωρίς νομοθ. Εξουσιοδότηση προβάλλεται δικαστικά στο ΣτΕ προκειμένου να ακυρωθεί</a:t>
            </a:r>
            <a:endParaRPr/>
          </a:p>
          <a:p>
            <a:pPr marL="0" lvl="0" indent="0" algn="l" rtl="0">
              <a:spcBef>
                <a:spcPts val="0"/>
              </a:spcBef>
              <a:spcAft>
                <a:spcPts val="0"/>
              </a:spcAft>
              <a:buNone/>
            </a:pPr>
            <a:r>
              <a:rPr lang="el-GR"/>
              <a:t>Μετά την προσβολή εκδίδεται τυπικός νόμος που την κυρώνει αναδρομικά. Η αναδρομική κύρωση υπουργικής απόφασης που εκδόθηκε άνευ νομοθετικής εξουσιοδότησης είναι ΑΝΤΙΣΥΝΤΑΓΜΑΤΙΚΗ</a:t>
            </a:r>
            <a:endParaRPr/>
          </a:p>
        </p:txBody>
      </p:sp>
      <p:sp>
        <p:nvSpPr>
          <p:cNvPr id="116" name="Google Shape;116;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9" name="Google Shape;129;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8" name="Google Shape;13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a:extLst>
            <a:ext uri="{FF2B5EF4-FFF2-40B4-BE49-F238E27FC236}">
              <a16:creationId xmlns:a16="http://schemas.microsoft.com/office/drawing/2014/main" id="{48070369-10A7-1107-CDD8-1EFE8B8018AF}"/>
            </a:ext>
          </a:extLst>
        </p:cNvPr>
        <p:cNvGrpSpPr/>
        <p:nvPr/>
      </p:nvGrpSpPr>
      <p:grpSpPr>
        <a:xfrm>
          <a:off x="0" y="0"/>
          <a:ext cx="0" cy="0"/>
          <a:chOff x="0" y="0"/>
          <a:chExt cx="0" cy="0"/>
        </a:xfrm>
      </p:grpSpPr>
      <p:sp>
        <p:nvSpPr>
          <p:cNvPr id="137" name="Google Shape;137;p6:notes">
            <a:extLst>
              <a:ext uri="{FF2B5EF4-FFF2-40B4-BE49-F238E27FC236}">
                <a16:creationId xmlns:a16="http://schemas.microsoft.com/office/drawing/2014/main" id="{33EB9CD4-AC60-064E-0B85-1BB33C2D68E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8" name="Google Shape;138;p6:notes">
            <a:extLst>
              <a:ext uri="{FF2B5EF4-FFF2-40B4-BE49-F238E27FC236}">
                <a16:creationId xmlns:a16="http://schemas.microsoft.com/office/drawing/2014/main" id="{9000AC0B-4465-0C48-83B7-68B3A66F78D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82415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Διαφάνεια τίτλου" type="title">
  <p:cSld name="TITLE">
    <p:bg>
      <p:bgPr>
        <a:solidFill>
          <a:schemeClr val="accent2"/>
        </a:solidFill>
        <a:effectLst/>
      </p:bgPr>
    </p:bg>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600200" y="2386744"/>
            <a:ext cx="8991600" cy="164592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normAutofit/>
          </a:bodyPr>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2695194" y="4352544"/>
            <a:ext cx="6801612" cy="1239894"/>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1000"/>
              </a:spcBef>
              <a:spcAft>
                <a:spcPts val="0"/>
              </a:spcAft>
              <a:buSzPts val="2000"/>
              <a:buNone/>
              <a:defRPr sz="2000">
                <a:solidFill>
                  <a:srgbClr val="FEFEFE"/>
                </a:solidFill>
              </a:defRPr>
            </a:lvl1pPr>
            <a:lvl2pPr lvl="1" algn="ctr">
              <a:lnSpc>
                <a:spcPct val="100000"/>
              </a:lnSpc>
              <a:spcBef>
                <a:spcPts val="1000"/>
              </a:spcBef>
              <a:spcAft>
                <a:spcPts val="0"/>
              </a:spcAft>
              <a:buSzPts val="2000"/>
              <a:buNone/>
              <a:defRPr sz="2000"/>
            </a:lvl2pPr>
            <a:lvl3pPr lvl="2" algn="ctr">
              <a:lnSpc>
                <a:spcPct val="100000"/>
              </a:lnSpc>
              <a:spcBef>
                <a:spcPts val="1000"/>
              </a:spcBef>
              <a:spcAft>
                <a:spcPts val="0"/>
              </a:spcAft>
              <a:buSzPts val="1800"/>
              <a:buNone/>
              <a:defRPr sz="1800"/>
            </a:lvl3pPr>
            <a:lvl4pPr lvl="3" algn="ctr">
              <a:lnSpc>
                <a:spcPct val="100000"/>
              </a:lnSpc>
              <a:spcBef>
                <a:spcPts val="1000"/>
              </a:spcBef>
              <a:spcAft>
                <a:spcPts val="0"/>
              </a:spcAft>
              <a:buSzPts val="1600"/>
              <a:buNone/>
              <a:defRPr sz="1600"/>
            </a:lvl4pPr>
            <a:lvl5pPr lvl="4" algn="ctr">
              <a:lnSpc>
                <a:spcPct val="100000"/>
              </a:lnSpc>
              <a:spcBef>
                <a:spcPts val="1000"/>
              </a:spcBef>
              <a:spcAft>
                <a:spcPts val="0"/>
              </a:spcAft>
              <a:buSzPts val="1600"/>
              <a:buNone/>
              <a:defRPr sz="1600"/>
            </a:lvl5pPr>
            <a:lvl6pPr lvl="5" algn="ctr">
              <a:lnSpc>
                <a:spcPct val="100000"/>
              </a:lnSpc>
              <a:spcBef>
                <a:spcPts val="1000"/>
              </a:spcBef>
              <a:spcAft>
                <a:spcPts val="0"/>
              </a:spcAft>
              <a:buSzPts val="1600"/>
              <a:buNone/>
              <a:defRPr sz="1600"/>
            </a:lvl6pPr>
            <a:lvl7pPr lvl="6" algn="ctr">
              <a:lnSpc>
                <a:spcPct val="100000"/>
              </a:lnSpc>
              <a:spcBef>
                <a:spcPts val="1000"/>
              </a:spcBef>
              <a:spcAft>
                <a:spcPts val="0"/>
              </a:spcAft>
              <a:buSzPts val="1600"/>
              <a:buNone/>
              <a:defRPr sz="1600"/>
            </a:lvl7pPr>
            <a:lvl8pPr lvl="7" algn="ctr">
              <a:lnSpc>
                <a:spcPct val="100000"/>
              </a:lnSpc>
              <a:spcBef>
                <a:spcPts val="1000"/>
              </a:spcBef>
              <a:spcAft>
                <a:spcPts val="0"/>
              </a:spcAft>
              <a:buSzPts val="1600"/>
              <a:buNone/>
              <a:defRPr sz="1600"/>
            </a:lvl8pPr>
            <a:lvl9pPr lvl="8" algn="ctr">
              <a:lnSpc>
                <a:spcPct val="100000"/>
              </a:lnSpc>
              <a:spcBef>
                <a:spcPts val="1000"/>
              </a:spcBef>
              <a:spcAft>
                <a:spcPts val="0"/>
              </a:spcAft>
              <a:buSzPts val="1600"/>
              <a:buNone/>
              <a:defRPr sz="1600"/>
            </a:lvl9pPr>
          </a:lstStyle>
          <a:p>
            <a:endParaRPr/>
          </a:p>
        </p:txBody>
      </p:sp>
      <p:sp>
        <p:nvSpPr>
          <p:cNvPr id="18" name="Google Shape;18;p2"/>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Εικόνα με λεζάντα" type="picTx">
  <p:cSld name="PICTURE_WITH_CAPTION_TEXT">
    <p:spTree>
      <p:nvGrpSpPr>
        <p:cNvPr id="1" name="Shape 78"/>
        <p:cNvGrpSpPr/>
        <p:nvPr/>
      </p:nvGrpSpPr>
      <p:grpSpPr>
        <a:xfrm>
          <a:off x="0" y="0"/>
          <a:ext cx="0" cy="0"/>
          <a:chOff x="0" y="0"/>
          <a:chExt cx="0" cy="0"/>
        </a:xfrm>
      </p:grpSpPr>
      <p:sp>
        <p:nvSpPr>
          <p:cNvPr id="79" name="Google Shape;79;p12"/>
          <p:cNvSpPr/>
          <p:nvPr/>
        </p:nvSpPr>
        <p:spPr>
          <a:xfrm>
            <a:off x="0" y="0"/>
            <a:ext cx="6095999"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12"/>
          <p:cNvSpPr txBox="1">
            <a:spLocks noGrp="1"/>
          </p:cNvSpPr>
          <p:nvPr>
            <p:ph type="title"/>
          </p:nvPr>
        </p:nvSpPr>
        <p:spPr>
          <a:xfrm>
            <a:off x="808523" y="2243828"/>
            <a:ext cx="4494998" cy="1134640"/>
          </a:xfrm>
          <a:prstGeom prst="rect">
            <a:avLst/>
          </a:prstGeom>
          <a:solidFill>
            <a:srgbClr val="FFFFFF"/>
          </a:solidFill>
          <a:ln w="9525" cap="flat" cmpd="sng">
            <a:solidFill>
              <a:srgbClr val="404040"/>
            </a:solidFill>
            <a:prstDash val="solid"/>
            <a:round/>
            <a:headEnd type="none" w="sm" len="sm"/>
            <a:tailEnd type="none" w="sm" len="sm"/>
          </a:ln>
        </p:spPr>
        <p:txBody>
          <a:bodyPr spcFirstLastPara="1" wrap="square" lIns="182875" tIns="182875" rIns="182875" bIns="182875" anchor="ctr" anchorCtr="1">
            <a:noAutofit/>
          </a:bodyPr>
          <a:lstStyle>
            <a:lvl1pPr lvl="0" algn="ctr">
              <a:lnSpc>
                <a:spcPct val="90000"/>
              </a:lnSpc>
              <a:spcBef>
                <a:spcPts val="0"/>
              </a:spcBef>
              <a:spcAft>
                <a:spcPts val="0"/>
              </a:spcAft>
              <a:buClr>
                <a:srgbClr val="262626"/>
              </a:buClr>
              <a:buSzPts val="2200"/>
              <a:buFont typeface="Gill Sans"/>
              <a:buNone/>
              <a:defRPr sz="22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2"/>
          <p:cNvSpPr>
            <a:spLocks noGrp="1"/>
          </p:cNvSpPr>
          <p:nvPr>
            <p:ph type="pic" idx="2"/>
          </p:nvPr>
        </p:nvSpPr>
        <p:spPr>
          <a:xfrm>
            <a:off x="6095999" y="0"/>
            <a:ext cx="6102097" cy="6858000"/>
          </a:xfrm>
          <a:prstGeom prst="rect">
            <a:avLst/>
          </a:prstGeom>
          <a:solidFill>
            <a:srgbClr val="BFBFBF"/>
          </a:solidFill>
          <a:ln>
            <a:noFill/>
          </a:ln>
        </p:spPr>
      </p:sp>
      <p:sp>
        <p:nvSpPr>
          <p:cNvPr id="82" name="Google Shape;82;p12"/>
          <p:cNvSpPr txBox="1">
            <a:spLocks noGrp="1"/>
          </p:cNvSpPr>
          <p:nvPr>
            <p:ph type="body" idx="1"/>
          </p:nvPr>
        </p:nvSpPr>
        <p:spPr>
          <a:xfrm>
            <a:off x="1115568" y="3549918"/>
            <a:ext cx="3794760" cy="2194037"/>
          </a:xfrm>
          <a:prstGeom prst="rect">
            <a:avLst/>
          </a:prstGeom>
          <a:noFill/>
          <a:ln>
            <a:noFill/>
          </a:ln>
        </p:spPr>
        <p:txBody>
          <a:bodyPr spcFirstLastPara="1" wrap="square" lIns="91425" tIns="45700" rIns="91425" bIns="45700" anchor="t" anchorCtr="1">
            <a:normAutofit/>
          </a:bodyPr>
          <a:lstStyle>
            <a:lvl1pPr marL="457200" lvl="0" indent="-228600" algn="ctr">
              <a:lnSpc>
                <a:spcPct val="100000"/>
              </a:lnSpc>
              <a:spcBef>
                <a:spcPts val="1000"/>
              </a:spcBef>
              <a:spcAft>
                <a:spcPts val="0"/>
              </a:spcAft>
              <a:buSzPts val="1500"/>
              <a:buNone/>
              <a:defRPr sz="1500">
                <a:solidFill>
                  <a:srgbClr val="FFFFFF"/>
                </a:solidFill>
              </a:defRPr>
            </a:lvl1pPr>
            <a:lvl2pPr marL="914400" lvl="1" indent="-228600" algn="l">
              <a:lnSpc>
                <a:spcPct val="100000"/>
              </a:lnSpc>
              <a:spcBef>
                <a:spcPts val="1000"/>
              </a:spcBef>
              <a:spcAft>
                <a:spcPts val="0"/>
              </a:spcAft>
              <a:buSzPts val="1400"/>
              <a:buNone/>
              <a:defRPr sz="1400"/>
            </a:lvl2pPr>
            <a:lvl3pPr marL="1371600" lvl="2" indent="-228600" algn="l">
              <a:lnSpc>
                <a:spcPct val="100000"/>
              </a:lnSpc>
              <a:spcBef>
                <a:spcPts val="1000"/>
              </a:spcBef>
              <a:spcAft>
                <a:spcPts val="0"/>
              </a:spcAft>
              <a:buSzPts val="1200"/>
              <a:buNone/>
              <a:defRPr sz="1200"/>
            </a:lvl3pPr>
            <a:lvl4pPr marL="1828800" lvl="3" indent="-228600" algn="l">
              <a:lnSpc>
                <a:spcPct val="100000"/>
              </a:lnSpc>
              <a:spcBef>
                <a:spcPts val="1000"/>
              </a:spcBef>
              <a:spcAft>
                <a:spcPts val="0"/>
              </a:spcAft>
              <a:buSzPts val="1000"/>
              <a:buNone/>
              <a:defRPr sz="1000"/>
            </a:lvl4pPr>
            <a:lvl5pPr marL="2286000" lvl="4" indent="-228600" algn="l">
              <a:lnSpc>
                <a:spcPct val="100000"/>
              </a:lnSpc>
              <a:spcBef>
                <a:spcPts val="1000"/>
              </a:spcBef>
              <a:spcAft>
                <a:spcPts val="0"/>
              </a:spcAft>
              <a:buSzPts val="1000"/>
              <a:buNone/>
              <a:defRPr sz="1000"/>
            </a:lvl5pPr>
            <a:lvl6pPr marL="2743200" lvl="5" indent="-228600" algn="l">
              <a:lnSpc>
                <a:spcPct val="100000"/>
              </a:lnSpc>
              <a:spcBef>
                <a:spcPts val="1000"/>
              </a:spcBef>
              <a:spcAft>
                <a:spcPts val="0"/>
              </a:spcAft>
              <a:buSzPts val="1000"/>
              <a:buNone/>
              <a:defRPr sz="1000"/>
            </a:lvl6pPr>
            <a:lvl7pPr marL="3200400" lvl="6" indent="-228600" algn="l">
              <a:lnSpc>
                <a:spcPct val="100000"/>
              </a:lnSpc>
              <a:spcBef>
                <a:spcPts val="1000"/>
              </a:spcBef>
              <a:spcAft>
                <a:spcPts val="0"/>
              </a:spcAft>
              <a:buSzPts val="1000"/>
              <a:buNone/>
              <a:defRPr sz="1000"/>
            </a:lvl7pPr>
            <a:lvl8pPr marL="3657600" lvl="7" indent="-228600" algn="l">
              <a:lnSpc>
                <a:spcPct val="100000"/>
              </a:lnSpc>
              <a:spcBef>
                <a:spcPts val="1000"/>
              </a:spcBef>
              <a:spcAft>
                <a:spcPts val="0"/>
              </a:spcAft>
              <a:buSzPts val="1000"/>
              <a:buNone/>
              <a:defRPr sz="1000"/>
            </a:lvl8pPr>
            <a:lvl9pPr marL="4114800" lvl="8" indent="-228600" algn="l">
              <a:lnSpc>
                <a:spcPct val="100000"/>
              </a:lnSpc>
              <a:spcBef>
                <a:spcPts val="1000"/>
              </a:spcBef>
              <a:spcAft>
                <a:spcPts val="0"/>
              </a:spcAft>
              <a:buSzPts val="1000"/>
              <a:buNone/>
              <a:defRPr sz="1000"/>
            </a:lvl9pPr>
          </a:lstStyle>
          <a:p>
            <a:endParaRPr/>
          </a:p>
        </p:txBody>
      </p:sp>
      <p:sp>
        <p:nvSpPr>
          <p:cNvPr id="83" name="Google Shape;83;p12"/>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12"/>
          <p:cNvSpPr txBox="1">
            <a:spLocks noGrp="1"/>
          </p:cNvSpPr>
          <p:nvPr>
            <p:ph type="ftr" idx="11"/>
          </p:nvPr>
        </p:nvSpPr>
        <p:spPr>
          <a:xfrm>
            <a:off x="804672" y="6236208"/>
            <a:ext cx="5124797"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12"/>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Τίτλος και Κατακόρυφο κείμενο" type="vertTx">
  <p:cSld name="VERTICAL_TEXT">
    <p:spTree>
      <p:nvGrpSpPr>
        <p:cNvPr id="1" name="Shape 86"/>
        <p:cNvGrpSpPr/>
        <p:nvPr/>
      </p:nvGrpSpPr>
      <p:grpSpPr>
        <a:xfrm>
          <a:off x="0" y="0"/>
          <a:ext cx="0" cy="0"/>
          <a:chOff x="0" y="0"/>
          <a:chExt cx="0" cy="0"/>
        </a:xfrm>
      </p:grpSpPr>
      <p:sp>
        <p:nvSpPr>
          <p:cNvPr id="87" name="Google Shape;87;p13"/>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8" name="Google Shape;88;p13"/>
          <p:cNvSpPr txBox="1">
            <a:spLocks noGrp="1"/>
          </p:cNvSpPr>
          <p:nvPr>
            <p:ph type="body" idx="1"/>
          </p:nvPr>
        </p:nvSpPr>
        <p:spPr>
          <a:xfrm rot="5400000">
            <a:off x="4545009" y="324172"/>
            <a:ext cx="3101983" cy="7729728"/>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89" name="Google Shape;89;p13"/>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13"/>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3"/>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Κατακόρυφος τίτλος και Κείμενο" type="vertTitleAndTx">
  <p:cSld name="VERTICAL_TITLE_AND_VERTICAL_TEXT">
    <p:spTree>
      <p:nvGrpSpPr>
        <p:cNvPr id="1" name="Shape 92"/>
        <p:cNvGrpSpPr/>
        <p:nvPr/>
      </p:nvGrpSpPr>
      <p:grpSpPr>
        <a:xfrm>
          <a:off x="0" y="0"/>
          <a:ext cx="0" cy="0"/>
          <a:chOff x="0" y="0"/>
          <a:chExt cx="0" cy="0"/>
        </a:xfrm>
      </p:grpSpPr>
      <p:sp>
        <p:nvSpPr>
          <p:cNvPr id="93" name="Google Shape;93;p14"/>
          <p:cNvSpPr txBox="1">
            <a:spLocks noGrp="1"/>
          </p:cNvSpPr>
          <p:nvPr>
            <p:ph type="title"/>
          </p:nvPr>
        </p:nvSpPr>
        <p:spPr>
          <a:xfrm rot="5400000">
            <a:off x="6810676" y="2779696"/>
            <a:ext cx="4983480" cy="1298608"/>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4" name="Google Shape;94;p14"/>
          <p:cNvSpPr txBox="1">
            <a:spLocks noGrp="1"/>
          </p:cNvSpPr>
          <p:nvPr>
            <p:ph type="body" idx="1"/>
          </p:nvPr>
        </p:nvSpPr>
        <p:spPr>
          <a:xfrm rot="5400000">
            <a:off x="2838641" y="329756"/>
            <a:ext cx="4983480" cy="6198489"/>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95" name="Google Shape;95;p14"/>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14"/>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14"/>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Τίτλος και περιεχόμενο" type="obj">
  <p:cSld name="OBJECT">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30" name="Google Shape;30;p4"/>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Δύο περιεχόμενα"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1581912" y="2638044"/>
            <a:ext cx="4271771" cy="3101982"/>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36" name="Google Shape;36;p5"/>
          <p:cNvSpPr txBox="1">
            <a:spLocks noGrp="1"/>
          </p:cNvSpPr>
          <p:nvPr>
            <p:ph type="body" idx="2"/>
          </p:nvPr>
        </p:nvSpPr>
        <p:spPr>
          <a:xfrm>
            <a:off x="6338315" y="2638044"/>
            <a:ext cx="4270247" cy="3101982"/>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37" name="Google Shape;37;p5"/>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40"/>
        <p:cNvGrpSpPr/>
        <p:nvPr/>
      </p:nvGrpSpPr>
      <p:grpSpPr>
        <a:xfrm>
          <a:off x="0" y="0"/>
          <a:ext cx="0" cy="0"/>
          <a:chOff x="0" y="0"/>
          <a:chExt cx="0" cy="0"/>
        </a:xfrm>
      </p:grpSpPr>
      <p:sp>
        <p:nvSpPr>
          <p:cNvPr id="41" name="Google Shape;41;p6"/>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6"/>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Διαφάνεια τίτλου" type="title">
  <p:cSld name="TITLE">
    <p:bg>
      <p:bgPr>
        <a:solidFill>
          <a:schemeClr val="accent2"/>
        </a:solidFill>
        <a:effectLst/>
      </p:bgPr>
    </p:bg>
    <p:spTree>
      <p:nvGrpSpPr>
        <p:cNvPr id="1" name="Shape 44"/>
        <p:cNvGrpSpPr/>
        <p:nvPr/>
      </p:nvGrpSpPr>
      <p:grpSpPr>
        <a:xfrm>
          <a:off x="0" y="0"/>
          <a:ext cx="0" cy="0"/>
          <a:chOff x="0" y="0"/>
          <a:chExt cx="0" cy="0"/>
        </a:xfrm>
      </p:grpSpPr>
      <p:sp>
        <p:nvSpPr>
          <p:cNvPr id="45" name="Google Shape;45;p7"/>
          <p:cNvSpPr txBox="1">
            <a:spLocks noGrp="1"/>
          </p:cNvSpPr>
          <p:nvPr>
            <p:ph type="ctrTitle"/>
          </p:nvPr>
        </p:nvSpPr>
        <p:spPr>
          <a:xfrm>
            <a:off x="1600200" y="2386744"/>
            <a:ext cx="8991600" cy="164592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normAutofit/>
          </a:bodyPr>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7"/>
          <p:cNvSpPr txBox="1">
            <a:spLocks noGrp="1"/>
          </p:cNvSpPr>
          <p:nvPr>
            <p:ph type="subTitle" idx="1"/>
          </p:nvPr>
        </p:nvSpPr>
        <p:spPr>
          <a:xfrm>
            <a:off x="2695194" y="4352544"/>
            <a:ext cx="6801612" cy="1239894"/>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1000"/>
              </a:spcBef>
              <a:spcAft>
                <a:spcPts val="0"/>
              </a:spcAft>
              <a:buSzPts val="2000"/>
              <a:buNone/>
              <a:defRPr sz="2000">
                <a:solidFill>
                  <a:srgbClr val="FEFEFE"/>
                </a:solidFill>
              </a:defRPr>
            </a:lvl1pPr>
            <a:lvl2pPr lvl="1" algn="ctr">
              <a:lnSpc>
                <a:spcPct val="100000"/>
              </a:lnSpc>
              <a:spcBef>
                <a:spcPts val="1000"/>
              </a:spcBef>
              <a:spcAft>
                <a:spcPts val="0"/>
              </a:spcAft>
              <a:buSzPts val="2000"/>
              <a:buNone/>
              <a:defRPr sz="2000"/>
            </a:lvl2pPr>
            <a:lvl3pPr lvl="2" algn="ctr">
              <a:lnSpc>
                <a:spcPct val="100000"/>
              </a:lnSpc>
              <a:spcBef>
                <a:spcPts val="1000"/>
              </a:spcBef>
              <a:spcAft>
                <a:spcPts val="0"/>
              </a:spcAft>
              <a:buSzPts val="1800"/>
              <a:buNone/>
              <a:defRPr sz="1800"/>
            </a:lvl3pPr>
            <a:lvl4pPr lvl="3" algn="ctr">
              <a:lnSpc>
                <a:spcPct val="100000"/>
              </a:lnSpc>
              <a:spcBef>
                <a:spcPts val="1000"/>
              </a:spcBef>
              <a:spcAft>
                <a:spcPts val="0"/>
              </a:spcAft>
              <a:buSzPts val="1600"/>
              <a:buNone/>
              <a:defRPr sz="1600"/>
            </a:lvl4pPr>
            <a:lvl5pPr lvl="4" algn="ctr">
              <a:lnSpc>
                <a:spcPct val="100000"/>
              </a:lnSpc>
              <a:spcBef>
                <a:spcPts val="1000"/>
              </a:spcBef>
              <a:spcAft>
                <a:spcPts val="0"/>
              </a:spcAft>
              <a:buSzPts val="1600"/>
              <a:buNone/>
              <a:defRPr sz="1600"/>
            </a:lvl5pPr>
            <a:lvl6pPr lvl="5" algn="ctr">
              <a:lnSpc>
                <a:spcPct val="100000"/>
              </a:lnSpc>
              <a:spcBef>
                <a:spcPts val="1000"/>
              </a:spcBef>
              <a:spcAft>
                <a:spcPts val="0"/>
              </a:spcAft>
              <a:buSzPts val="1600"/>
              <a:buNone/>
              <a:defRPr sz="1600"/>
            </a:lvl6pPr>
            <a:lvl7pPr lvl="6" algn="ctr">
              <a:lnSpc>
                <a:spcPct val="100000"/>
              </a:lnSpc>
              <a:spcBef>
                <a:spcPts val="1000"/>
              </a:spcBef>
              <a:spcAft>
                <a:spcPts val="0"/>
              </a:spcAft>
              <a:buSzPts val="1600"/>
              <a:buNone/>
              <a:defRPr sz="1600"/>
            </a:lvl7pPr>
            <a:lvl8pPr lvl="7" algn="ctr">
              <a:lnSpc>
                <a:spcPct val="100000"/>
              </a:lnSpc>
              <a:spcBef>
                <a:spcPts val="1000"/>
              </a:spcBef>
              <a:spcAft>
                <a:spcPts val="0"/>
              </a:spcAft>
              <a:buSzPts val="1600"/>
              <a:buNone/>
              <a:defRPr sz="1600"/>
            </a:lvl8pPr>
            <a:lvl9pPr lvl="8" algn="ctr">
              <a:lnSpc>
                <a:spcPct val="100000"/>
              </a:lnSpc>
              <a:spcBef>
                <a:spcPts val="1000"/>
              </a:spcBef>
              <a:spcAft>
                <a:spcPts val="0"/>
              </a:spcAft>
              <a:buSzPts val="1600"/>
              <a:buNone/>
              <a:defRPr sz="1600"/>
            </a:lvl9pPr>
          </a:lstStyle>
          <a:p>
            <a:endParaRPr/>
          </a:p>
        </p:txBody>
      </p:sp>
      <p:sp>
        <p:nvSpPr>
          <p:cNvPr id="47" name="Google Shape;47;p7"/>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Κεφαλίδα ενότητας" type="secHead">
  <p:cSld name="SECTION_HEADER">
    <p:bg>
      <p:bgPr>
        <a:solidFill>
          <a:schemeClr val="accent1"/>
        </a:solidFill>
        <a:effectLst/>
      </p:bgPr>
    </p:bg>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1600200" y="2386744"/>
            <a:ext cx="8991600" cy="164592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normAutofit/>
          </a:bodyPr>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8"/>
          <p:cNvSpPr txBox="1">
            <a:spLocks noGrp="1"/>
          </p:cNvSpPr>
          <p:nvPr>
            <p:ph type="body" idx="1"/>
          </p:nvPr>
        </p:nvSpPr>
        <p:spPr>
          <a:xfrm>
            <a:off x="2695194" y="4352465"/>
            <a:ext cx="6801612" cy="1265082"/>
          </a:xfrm>
          <a:prstGeom prst="rect">
            <a:avLst/>
          </a:prstGeom>
          <a:noFill/>
          <a:ln>
            <a:noFill/>
          </a:ln>
        </p:spPr>
        <p:txBody>
          <a:bodyPr spcFirstLastPara="1" wrap="square" lIns="91425" tIns="45700" rIns="91425" bIns="45700" anchor="t" anchorCtr="1">
            <a:normAutofit/>
          </a:bodyPr>
          <a:lstStyle>
            <a:lvl1pPr marL="457200" lvl="0" indent="-228600" algn="l">
              <a:lnSpc>
                <a:spcPct val="100000"/>
              </a:lnSpc>
              <a:spcBef>
                <a:spcPts val="1000"/>
              </a:spcBef>
              <a:spcAft>
                <a:spcPts val="0"/>
              </a:spcAft>
              <a:buSzPts val="2000"/>
              <a:buNone/>
              <a:defRPr sz="2000">
                <a:solidFill>
                  <a:schemeClr val="lt1"/>
                </a:solidFill>
              </a:defRPr>
            </a:lvl1pPr>
            <a:lvl2pPr marL="914400" lvl="1" indent="-228600" algn="l">
              <a:lnSpc>
                <a:spcPct val="100000"/>
              </a:lnSpc>
              <a:spcBef>
                <a:spcPts val="1000"/>
              </a:spcBef>
              <a:spcAft>
                <a:spcPts val="0"/>
              </a:spcAft>
              <a:buSzPts val="2000"/>
              <a:buNone/>
              <a:defRPr sz="2000">
                <a:solidFill>
                  <a:schemeClr val="lt1"/>
                </a:solidFill>
              </a:defRPr>
            </a:lvl2pPr>
            <a:lvl3pPr marL="1371600" lvl="2" indent="-228600" algn="l">
              <a:lnSpc>
                <a:spcPct val="100000"/>
              </a:lnSpc>
              <a:spcBef>
                <a:spcPts val="1000"/>
              </a:spcBef>
              <a:spcAft>
                <a:spcPts val="0"/>
              </a:spcAft>
              <a:buSzPts val="1800"/>
              <a:buNone/>
              <a:defRPr sz="1800">
                <a:solidFill>
                  <a:schemeClr val="lt1"/>
                </a:solidFill>
              </a:defRPr>
            </a:lvl3pPr>
            <a:lvl4pPr marL="1828800" lvl="3" indent="-228600" algn="l">
              <a:lnSpc>
                <a:spcPct val="100000"/>
              </a:lnSpc>
              <a:spcBef>
                <a:spcPts val="1000"/>
              </a:spcBef>
              <a:spcAft>
                <a:spcPts val="0"/>
              </a:spcAft>
              <a:buSzPts val="1600"/>
              <a:buNone/>
              <a:defRPr sz="1600">
                <a:solidFill>
                  <a:schemeClr val="lt1"/>
                </a:solidFill>
              </a:defRPr>
            </a:lvl4pPr>
            <a:lvl5pPr marL="2286000" lvl="4" indent="-228600" algn="l">
              <a:lnSpc>
                <a:spcPct val="100000"/>
              </a:lnSpc>
              <a:spcBef>
                <a:spcPts val="1000"/>
              </a:spcBef>
              <a:spcAft>
                <a:spcPts val="0"/>
              </a:spcAft>
              <a:buSzPts val="1600"/>
              <a:buNone/>
              <a:defRPr sz="1600">
                <a:solidFill>
                  <a:schemeClr val="lt1"/>
                </a:solidFill>
              </a:defRPr>
            </a:lvl5pPr>
            <a:lvl6pPr marL="2743200" lvl="5" indent="-228600" algn="l">
              <a:lnSpc>
                <a:spcPct val="100000"/>
              </a:lnSpc>
              <a:spcBef>
                <a:spcPts val="1000"/>
              </a:spcBef>
              <a:spcAft>
                <a:spcPts val="0"/>
              </a:spcAft>
              <a:buSzPts val="1600"/>
              <a:buNone/>
              <a:defRPr sz="1600">
                <a:solidFill>
                  <a:schemeClr val="lt1"/>
                </a:solidFill>
              </a:defRPr>
            </a:lvl6pPr>
            <a:lvl7pPr marL="3200400" lvl="6" indent="-228600" algn="l">
              <a:lnSpc>
                <a:spcPct val="100000"/>
              </a:lnSpc>
              <a:spcBef>
                <a:spcPts val="1000"/>
              </a:spcBef>
              <a:spcAft>
                <a:spcPts val="0"/>
              </a:spcAft>
              <a:buSzPts val="1600"/>
              <a:buNone/>
              <a:defRPr sz="1600">
                <a:solidFill>
                  <a:schemeClr val="lt1"/>
                </a:solidFill>
              </a:defRPr>
            </a:lvl7pPr>
            <a:lvl8pPr marL="3657600" lvl="7" indent="-228600" algn="l">
              <a:lnSpc>
                <a:spcPct val="100000"/>
              </a:lnSpc>
              <a:spcBef>
                <a:spcPts val="1000"/>
              </a:spcBef>
              <a:spcAft>
                <a:spcPts val="0"/>
              </a:spcAft>
              <a:buSzPts val="1600"/>
              <a:buNone/>
              <a:defRPr sz="1600">
                <a:solidFill>
                  <a:schemeClr val="lt1"/>
                </a:solidFill>
              </a:defRPr>
            </a:lvl8pPr>
            <a:lvl9pPr marL="4114800" lvl="8" indent="-228600" algn="l">
              <a:lnSpc>
                <a:spcPct val="100000"/>
              </a:lnSpc>
              <a:spcBef>
                <a:spcPts val="1000"/>
              </a:spcBef>
              <a:spcAft>
                <a:spcPts val="0"/>
              </a:spcAft>
              <a:buSzPts val="1600"/>
              <a:buNone/>
              <a:defRPr sz="1600">
                <a:solidFill>
                  <a:schemeClr val="lt1"/>
                </a:solidFill>
              </a:defRPr>
            </a:lvl9pPr>
          </a:lstStyle>
          <a:p>
            <a:endParaRPr/>
          </a:p>
        </p:txBody>
      </p:sp>
      <p:sp>
        <p:nvSpPr>
          <p:cNvPr id="53" name="Google Shape;53;p8"/>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8"/>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8"/>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Σύγκριση" type="twoTxTwoObj">
  <p:cSld name="TWO_OBJECTS_WITH_TEXT">
    <p:spTree>
      <p:nvGrpSpPr>
        <p:cNvPr id="1" name="Shape 56"/>
        <p:cNvGrpSpPr/>
        <p:nvPr/>
      </p:nvGrpSpPr>
      <p:grpSpPr>
        <a:xfrm>
          <a:off x="0" y="0"/>
          <a:ext cx="0" cy="0"/>
          <a:chOff x="0" y="0"/>
          <a:chExt cx="0" cy="0"/>
        </a:xfrm>
      </p:grpSpPr>
      <p:sp>
        <p:nvSpPr>
          <p:cNvPr id="57" name="Google Shape;57;p9"/>
          <p:cNvSpPr txBox="1">
            <a:spLocks noGrp="1"/>
          </p:cNvSpPr>
          <p:nvPr>
            <p:ph type="body" idx="1"/>
          </p:nvPr>
        </p:nvSpPr>
        <p:spPr>
          <a:xfrm>
            <a:off x="1583436" y="2313433"/>
            <a:ext cx="4270248" cy="704087"/>
          </a:xfrm>
          <a:prstGeom prst="rect">
            <a:avLst/>
          </a:prstGeom>
          <a:noFill/>
          <a:ln>
            <a:noFill/>
          </a:ln>
        </p:spPr>
        <p:txBody>
          <a:bodyPr spcFirstLastPara="1" wrap="square" lIns="91425" tIns="45700" rIns="91425" bIns="45700" anchor="b" anchorCtr="1">
            <a:normAutofit/>
          </a:bodyPr>
          <a:lstStyle>
            <a:lvl1pPr marL="457200" lvl="0" indent="-228600" algn="ctr">
              <a:lnSpc>
                <a:spcPct val="100000"/>
              </a:lnSpc>
              <a:spcBef>
                <a:spcPts val="1000"/>
              </a:spcBef>
              <a:spcAft>
                <a:spcPts val="0"/>
              </a:spcAft>
              <a:buSzPts val="1900"/>
              <a:buNone/>
              <a:defRPr sz="1900" b="0" cap="none">
                <a:solidFill>
                  <a:srgbClr val="6B8890"/>
                </a:solidFill>
              </a:defRPr>
            </a:lvl1pPr>
            <a:lvl2pPr marL="914400" lvl="1" indent="-228600" algn="l">
              <a:lnSpc>
                <a:spcPct val="100000"/>
              </a:lnSpc>
              <a:spcBef>
                <a:spcPts val="1000"/>
              </a:spcBef>
              <a:spcAft>
                <a:spcPts val="0"/>
              </a:spcAft>
              <a:buSzPts val="1900"/>
              <a:buNone/>
              <a:defRPr sz="1900" b="1"/>
            </a:lvl2pPr>
            <a:lvl3pPr marL="1371600" lvl="2" indent="-228600" algn="l">
              <a:lnSpc>
                <a:spcPct val="100000"/>
              </a:lnSpc>
              <a:spcBef>
                <a:spcPts val="1000"/>
              </a:spcBef>
              <a:spcAft>
                <a:spcPts val="0"/>
              </a:spcAft>
              <a:buSzPts val="1800"/>
              <a:buNone/>
              <a:defRPr sz="1800" b="1"/>
            </a:lvl3pPr>
            <a:lvl4pPr marL="1828800" lvl="3" indent="-228600" algn="l">
              <a:lnSpc>
                <a:spcPct val="100000"/>
              </a:lnSpc>
              <a:spcBef>
                <a:spcPts val="1000"/>
              </a:spcBef>
              <a:spcAft>
                <a:spcPts val="0"/>
              </a:spcAft>
              <a:buSzPts val="1600"/>
              <a:buNone/>
              <a:defRPr sz="1600" b="1"/>
            </a:lvl4pPr>
            <a:lvl5pPr marL="2286000" lvl="4" indent="-228600" algn="l">
              <a:lnSpc>
                <a:spcPct val="100000"/>
              </a:lnSpc>
              <a:spcBef>
                <a:spcPts val="1000"/>
              </a:spcBef>
              <a:spcAft>
                <a:spcPts val="0"/>
              </a:spcAft>
              <a:buSzPts val="1600"/>
              <a:buNone/>
              <a:defRPr sz="1600" b="1"/>
            </a:lvl5pPr>
            <a:lvl6pPr marL="2743200" lvl="5" indent="-228600" algn="l">
              <a:lnSpc>
                <a:spcPct val="100000"/>
              </a:lnSpc>
              <a:spcBef>
                <a:spcPts val="1000"/>
              </a:spcBef>
              <a:spcAft>
                <a:spcPts val="0"/>
              </a:spcAft>
              <a:buSzPts val="1600"/>
              <a:buNone/>
              <a:defRPr sz="1600" b="1"/>
            </a:lvl6pPr>
            <a:lvl7pPr marL="3200400" lvl="6" indent="-228600" algn="l">
              <a:lnSpc>
                <a:spcPct val="100000"/>
              </a:lnSpc>
              <a:spcBef>
                <a:spcPts val="1000"/>
              </a:spcBef>
              <a:spcAft>
                <a:spcPts val="0"/>
              </a:spcAft>
              <a:buSzPts val="1600"/>
              <a:buNone/>
              <a:defRPr sz="1600" b="1"/>
            </a:lvl7pPr>
            <a:lvl8pPr marL="3657600" lvl="7" indent="-228600" algn="l">
              <a:lnSpc>
                <a:spcPct val="100000"/>
              </a:lnSpc>
              <a:spcBef>
                <a:spcPts val="1000"/>
              </a:spcBef>
              <a:spcAft>
                <a:spcPts val="0"/>
              </a:spcAft>
              <a:buSzPts val="1600"/>
              <a:buNone/>
              <a:defRPr sz="1600" b="1"/>
            </a:lvl8pPr>
            <a:lvl9pPr marL="4114800" lvl="8" indent="-228600" algn="l">
              <a:lnSpc>
                <a:spcPct val="100000"/>
              </a:lnSpc>
              <a:spcBef>
                <a:spcPts val="1000"/>
              </a:spcBef>
              <a:spcAft>
                <a:spcPts val="0"/>
              </a:spcAft>
              <a:buSzPts val="1600"/>
              <a:buNone/>
              <a:defRPr sz="1600" b="1"/>
            </a:lvl9pPr>
          </a:lstStyle>
          <a:p>
            <a:endParaRPr/>
          </a:p>
        </p:txBody>
      </p:sp>
      <p:sp>
        <p:nvSpPr>
          <p:cNvPr id="58" name="Google Shape;58;p9"/>
          <p:cNvSpPr txBox="1">
            <a:spLocks noGrp="1"/>
          </p:cNvSpPr>
          <p:nvPr>
            <p:ph type="body" idx="2"/>
          </p:nvPr>
        </p:nvSpPr>
        <p:spPr>
          <a:xfrm>
            <a:off x="1583436" y="3143250"/>
            <a:ext cx="4270248" cy="2596776"/>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59" name="Google Shape;59;p9"/>
          <p:cNvSpPr txBox="1">
            <a:spLocks noGrp="1"/>
          </p:cNvSpPr>
          <p:nvPr>
            <p:ph type="body" idx="3"/>
          </p:nvPr>
        </p:nvSpPr>
        <p:spPr>
          <a:xfrm>
            <a:off x="6338316" y="3143250"/>
            <a:ext cx="4253484" cy="2596776"/>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30200" algn="l">
              <a:lnSpc>
                <a:spcPct val="100000"/>
              </a:lnSpc>
              <a:spcBef>
                <a:spcPts val="1000"/>
              </a:spcBef>
              <a:spcAft>
                <a:spcPts val="0"/>
              </a:spcAft>
              <a:buSzPts val="16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60" name="Google Shape;60;p9"/>
          <p:cNvSpPr txBox="1">
            <a:spLocks noGrp="1"/>
          </p:cNvSpPr>
          <p:nvPr>
            <p:ph type="body" idx="4"/>
          </p:nvPr>
        </p:nvSpPr>
        <p:spPr>
          <a:xfrm>
            <a:off x="6338316" y="2313433"/>
            <a:ext cx="4270248" cy="704087"/>
          </a:xfrm>
          <a:prstGeom prst="rect">
            <a:avLst/>
          </a:prstGeom>
          <a:noFill/>
          <a:ln>
            <a:noFill/>
          </a:ln>
        </p:spPr>
        <p:txBody>
          <a:bodyPr spcFirstLastPara="1" wrap="square" lIns="91425" tIns="45700" rIns="91425" bIns="45700" anchor="b" anchorCtr="1">
            <a:normAutofit/>
          </a:bodyPr>
          <a:lstStyle>
            <a:lvl1pPr marL="457200" lvl="0" indent="-228600" algn="ctr">
              <a:lnSpc>
                <a:spcPct val="100000"/>
              </a:lnSpc>
              <a:spcBef>
                <a:spcPts val="1000"/>
              </a:spcBef>
              <a:spcAft>
                <a:spcPts val="0"/>
              </a:spcAft>
              <a:buSzPts val="1900"/>
              <a:buNone/>
              <a:defRPr sz="1900" b="0" cap="none">
                <a:solidFill>
                  <a:srgbClr val="6B8890"/>
                </a:solidFill>
              </a:defRPr>
            </a:lvl1pPr>
            <a:lvl2pPr marL="914400" lvl="1" indent="-228600" algn="l">
              <a:lnSpc>
                <a:spcPct val="100000"/>
              </a:lnSpc>
              <a:spcBef>
                <a:spcPts val="1000"/>
              </a:spcBef>
              <a:spcAft>
                <a:spcPts val="0"/>
              </a:spcAft>
              <a:buSzPts val="1900"/>
              <a:buNone/>
              <a:defRPr sz="1900" b="1"/>
            </a:lvl2pPr>
            <a:lvl3pPr marL="1371600" lvl="2" indent="-228600" algn="l">
              <a:lnSpc>
                <a:spcPct val="100000"/>
              </a:lnSpc>
              <a:spcBef>
                <a:spcPts val="1000"/>
              </a:spcBef>
              <a:spcAft>
                <a:spcPts val="0"/>
              </a:spcAft>
              <a:buSzPts val="1800"/>
              <a:buNone/>
              <a:defRPr sz="1800" b="1"/>
            </a:lvl3pPr>
            <a:lvl4pPr marL="1828800" lvl="3" indent="-228600" algn="l">
              <a:lnSpc>
                <a:spcPct val="100000"/>
              </a:lnSpc>
              <a:spcBef>
                <a:spcPts val="1000"/>
              </a:spcBef>
              <a:spcAft>
                <a:spcPts val="0"/>
              </a:spcAft>
              <a:buSzPts val="1600"/>
              <a:buNone/>
              <a:defRPr sz="1600" b="1"/>
            </a:lvl4pPr>
            <a:lvl5pPr marL="2286000" lvl="4" indent="-228600" algn="l">
              <a:lnSpc>
                <a:spcPct val="100000"/>
              </a:lnSpc>
              <a:spcBef>
                <a:spcPts val="1000"/>
              </a:spcBef>
              <a:spcAft>
                <a:spcPts val="0"/>
              </a:spcAft>
              <a:buSzPts val="1600"/>
              <a:buNone/>
              <a:defRPr sz="1600" b="1"/>
            </a:lvl5pPr>
            <a:lvl6pPr marL="2743200" lvl="5" indent="-228600" algn="l">
              <a:lnSpc>
                <a:spcPct val="100000"/>
              </a:lnSpc>
              <a:spcBef>
                <a:spcPts val="1000"/>
              </a:spcBef>
              <a:spcAft>
                <a:spcPts val="0"/>
              </a:spcAft>
              <a:buSzPts val="1600"/>
              <a:buNone/>
              <a:defRPr sz="1600" b="1"/>
            </a:lvl6pPr>
            <a:lvl7pPr marL="3200400" lvl="6" indent="-228600" algn="l">
              <a:lnSpc>
                <a:spcPct val="100000"/>
              </a:lnSpc>
              <a:spcBef>
                <a:spcPts val="1000"/>
              </a:spcBef>
              <a:spcAft>
                <a:spcPts val="0"/>
              </a:spcAft>
              <a:buSzPts val="1600"/>
              <a:buNone/>
              <a:defRPr sz="1600" b="1"/>
            </a:lvl7pPr>
            <a:lvl8pPr marL="3657600" lvl="7" indent="-228600" algn="l">
              <a:lnSpc>
                <a:spcPct val="100000"/>
              </a:lnSpc>
              <a:spcBef>
                <a:spcPts val="1000"/>
              </a:spcBef>
              <a:spcAft>
                <a:spcPts val="0"/>
              </a:spcAft>
              <a:buSzPts val="1600"/>
              <a:buNone/>
              <a:defRPr sz="1600" b="1"/>
            </a:lvl8pPr>
            <a:lvl9pPr marL="4114800" lvl="8" indent="-228600" algn="l">
              <a:lnSpc>
                <a:spcPct val="100000"/>
              </a:lnSpc>
              <a:spcBef>
                <a:spcPts val="1000"/>
              </a:spcBef>
              <a:spcAft>
                <a:spcPts val="0"/>
              </a:spcAft>
              <a:buSzPts val="1600"/>
              <a:buNone/>
              <a:defRPr sz="1600" b="1"/>
            </a:lvl9pPr>
          </a:lstStyle>
          <a:p>
            <a:endParaRPr/>
          </a:p>
        </p:txBody>
      </p:sp>
      <p:sp>
        <p:nvSpPr>
          <p:cNvPr id="61" name="Google Shape;61;p9"/>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9"/>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
        <p:nvSpPr>
          <p:cNvPr id="64" name="Google Shape;64;p9"/>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Μόνο τίτλος" type="titleOnly">
  <p:cSld name="TITLE_ONLY">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0"/>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0"/>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Περιεχόμενο με λεζάντα" type="objTx">
  <p:cSld name="OBJECT_WITH_CAPTION_TEXT">
    <p:spTree>
      <p:nvGrpSpPr>
        <p:cNvPr id="1" name="Shape 70"/>
        <p:cNvGrpSpPr/>
        <p:nvPr/>
      </p:nvGrpSpPr>
      <p:grpSpPr>
        <a:xfrm>
          <a:off x="0" y="0"/>
          <a:ext cx="0" cy="0"/>
          <a:chOff x="0" y="0"/>
          <a:chExt cx="0" cy="0"/>
        </a:xfrm>
      </p:grpSpPr>
      <p:sp>
        <p:nvSpPr>
          <p:cNvPr id="71" name="Google Shape;71;p11"/>
          <p:cNvSpPr/>
          <p:nvPr/>
        </p:nvSpPr>
        <p:spPr>
          <a:xfrm>
            <a:off x="0" y="0"/>
            <a:ext cx="6096000"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1"/>
          <p:cNvSpPr txBox="1">
            <a:spLocks noGrp="1"/>
          </p:cNvSpPr>
          <p:nvPr>
            <p:ph type="title"/>
          </p:nvPr>
        </p:nvSpPr>
        <p:spPr>
          <a:xfrm>
            <a:off x="804672" y="2243828"/>
            <a:ext cx="4486656" cy="1141497"/>
          </a:xfrm>
          <a:prstGeom prst="rect">
            <a:avLst/>
          </a:prstGeom>
          <a:solidFill>
            <a:srgbClr val="FFFFFF"/>
          </a:solidFill>
          <a:ln w="9525" cap="flat" cmpd="sng">
            <a:solidFill>
              <a:srgbClr val="404040"/>
            </a:solidFill>
            <a:prstDash val="solid"/>
            <a:round/>
            <a:headEnd type="none" w="sm" len="sm"/>
            <a:tailEnd type="none" w="sm" len="sm"/>
          </a:ln>
        </p:spPr>
        <p:txBody>
          <a:bodyPr spcFirstLastPara="1" wrap="square" lIns="182875" tIns="182875" rIns="182875" bIns="182875" anchor="ctr" anchorCtr="1">
            <a:normAutofit/>
          </a:bodyPr>
          <a:lstStyle>
            <a:lvl1pPr lvl="0" algn="ctr">
              <a:lnSpc>
                <a:spcPct val="90000"/>
              </a:lnSpc>
              <a:spcBef>
                <a:spcPts val="0"/>
              </a:spcBef>
              <a:spcAft>
                <a:spcPts val="0"/>
              </a:spcAft>
              <a:buClr>
                <a:srgbClr val="262626"/>
              </a:buClr>
              <a:buSzPts val="2200"/>
              <a:buFont typeface="Gill Sans"/>
              <a:buNone/>
              <a:defRPr sz="22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1"/>
          <p:cNvSpPr txBox="1">
            <a:spLocks noGrp="1"/>
          </p:cNvSpPr>
          <p:nvPr>
            <p:ph type="body" idx="1"/>
          </p:nvPr>
        </p:nvSpPr>
        <p:spPr>
          <a:xfrm>
            <a:off x="6736080" y="804672"/>
            <a:ext cx="4815840" cy="5248656"/>
          </a:xfrm>
          <a:prstGeom prst="rect">
            <a:avLst/>
          </a:prstGeom>
          <a:noFill/>
          <a:ln>
            <a:noFill/>
          </a:ln>
        </p:spPr>
        <p:txBody>
          <a:bodyPr spcFirstLastPara="1" wrap="square" lIns="91425" tIns="45700" rIns="91425" bIns="45700" anchor="t" anchorCtr="0">
            <a:normAutofit/>
          </a:bodyPr>
          <a:lstStyle>
            <a:lvl1pPr marL="457200" lvl="0" indent="-349250" algn="l">
              <a:lnSpc>
                <a:spcPct val="100000"/>
              </a:lnSpc>
              <a:spcBef>
                <a:spcPts val="1000"/>
              </a:spcBef>
              <a:spcAft>
                <a:spcPts val="0"/>
              </a:spcAft>
              <a:buSzPts val="1900"/>
              <a:buChar char="•"/>
              <a:defRPr sz="1900">
                <a:solidFill>
                  <a:schemeClr val="dk1"/>
                </a:solidFill>
              </a:defRPr>
            </a:lvl1pPr>
            <a:lvl2pPr marL="914400" lvl="1" indent="-330200" algn="l">
              <a:lnSpc>
                <a:spcPct val="100000"/>
              </a:lnSpc>
              <a:spcBef>
                <a:spcPts val="1000"/>
              </a:spcBef>
              <a:spcAft>
                <a:spcPts val="0"/>
              </a:spcAft>
              <a:buSzPts val="1600"/>
              <a:buChar char="•"/>
              <a:defRPr sz="1600">
                <a:solidFill>
                  <a:schemeClr val="dk1"/>
                </a:solidFill>
              </a:defRPr>
            </a:lvl2pPr>
            <a:lvl3pPr marL="1371600" lvl="2" indent="-330200" algn="l">
              <a:lnSpc>
                <a:spcPct val="100000"/>
              </a:lnSpc>
              <a:spcBef>
                <a:spcPts val="1000"/>
              </a:spcBef>
              <a:spcAft>
                <a:spcPts val="0"/>
              </a:spcAft>
              <a:buSzPts val="1600"/>
              <a:buChar char="•"/>
              <a:defRPr sz="1600">
                <a:solidFill>
                  <a:schemeClr val="dk1"/>
                </a:solidFill>
              </a:defRPr>
            </a:lvl3pPr>
            <a:lvl4pPr marL="1828800" lvl="3" indent="-330200" algn="l">
              <a:lnSpc>
                <a:spcPct val="100000"/>
              </a:lnSpc>
              <a:spcBef>
                <a:spcPts val="1000"/>
              </a:spcBef>
              <a:spcAft>
                <a:spcPts val="0"/>
              </a:spcAft>
              <a:buSzPts val="1600"/>
              <a:buChar char="•"/>
              <a:defRPr sz="1600">
                <a:solidFill>
                  <a:schemeClr val="dk1"/>
                </a:solidFill>
              </a:defRPr>
            </a:lvl4pPr>
            <a:lvl5pPr marL="2286000" lvl="4" indent="-330200" algn="l">
              <a:lnSpc>
                <a:spcPct val="100000"/>
              </a:lnSpc>
              <a:spcBef>
                <a:spcPts val="1000"/>
              </a:spcBef>
              <a:spcAft>
                <a:spcPts val="0"/>
              </a:spcAft>
              <a:buSzPts val="1600"/>
              <a:buChar char="•"/>
              <a:defRPr sz="1600">
                <a:solidFill>
                  <a:schemeClr val="dk1"/>
                </a:solidFill>
              </a:defRPr>
            </a:lvl5pPr>
            <a:lvl6pPr marL="2743200" lvl="5" indent="-330200" algn="l">
              <a:lnSpc>
                <a:spcPct val="100000"/>
              </a:lnSpc>
              <a:spcBef>
                <a:spcPts val="1000"/>
              </a:spcBef>
              <a:spcAft>
                <a:spcPts val="0"/>
              </a:spcAft>
              <a:buSzPts val="1600"/>
              <a:buChar char="•"/>
              <a:defRPr sz="1600"/>
            </a:lvl6pPr>
            <a:lvl7pPr marL="3200400" lvl="6" indent="-330200" algn="l">
              <a:lnSpc>
                <a:spcPct val="100000"/>
              </a:lnSpc>
              <a:spcBef>
                <a:spcPts val="1000"/>
              </a:spcBef>
              <a:spcAft>
                <a:spcPts val="0"/>
              </a:spcAft>
              <a:buSzPts val="1600"/>
              <a:buChar char="•"/>
              <a:defRPr sz="1600"/>
            </a:lvl7pPr>
            <a:lvl8pPr marL="3657600" lvl="7" indent="-330200" algn="l">
              <a:lnSpc>
                <a:spcPct val="100000"/>
              </a:lnSpc>
              <a:spcBef>
                <a:spcPts val="1000"/>
              </a:spcBef>
              <a:spcAft>
                <a:spcPts val="0"/>
              </a:spcAft>
              <a:buSzPts val="1600"/>
              <a:buChar char="•"/>
              <a:defRPr sz="1600"/>
            </a:lvl8pPr>
            <a:lvl9pPr marL="4114800" lvl="8" indent="-330200" algn="l">
              <a:lnSpc>
                <a:spcPct val="100000"/>
              </a:lnSpc>
              <a:spcBef>
                <a:spcPts val="1000"/>
              </a:spcBef>
              <a:spcAft>
                <a:spcPts val="0"/>
              </a:spcAft>
              <a:buSzPts val="1600"/>
              <a:buChar char="•"/>
              <a:defRPr sz="1600"/>
            </a:lvl9pPr>
          </a:lstStyle>
          <a:p>
            <a:endParaRPr/>
          </a:p>
        </p:txBody>
      </p:sp>
      <p:sp>
        <p:nvSpPr>
          <p:cNvPr id="74" name="Google Shape;74;p11"/>
          <p:cNvSpPr txBox="1">
            <a:spLocks noGrp="1"/>
          </p:cNvSpPr>
          <p:nvPr>
            <p:ph type="body" idx="2"/>
          </p:nvPr>
        </p:nvSpPr>
        <p:spPr>
          <a:xfrm>
            <a:off x="1115568" y="3549918"/>
            <a:ext cx="3794760" cy="2194036"/>
          </a:xfrm>
          <a:prstGeom prst="rect">
            <a:avLst/>
          </a:prstGeom>
          <a:noFill/>
          <a:ln>
            <a:noFill/>
          </a:ln>
        </p:spPr>
        <p:txBody>
          <a:bodyPr spcFirstLastPara="1" wrap="square" lIns="91425" tIns="45700" rIns="91425" bIns="45700" anchor="t" anchorCtr="1">
            <a:normAutofit/>
          </a:bodyPr>
          <a:lstStyle>
            <a:lvl1pPr marL="457200" lvl="0" indent="-228600" algn="ctr">
              <a:lnSpc>
                <a:spcPct val="100000"/>
              </a:lnSpc>
              <a:spcBef>
                <a:spcPts val="1000"/>
              </a:spcBef>
              <a:spcAft>
                <a:spcPts val="0"/>
              </a:spcAft>
              <a:buSzPts val="1500"/>
              <a:buNone/>
              <a:defRPr sz="1500">
                <a:solidFill>
                  <a:srgbClr val="FFFFFF"/>
                </a:solidFill>
              </a:defRPr>
            </a:lvl1pPr>
            <a:lvl2pPr marL="914400" lvl="1" indent="-228600" algn="l">
              <a:lnSpc>
                <a:spcPct val="100000"/>
              </a:lnSpc>
              <a:spcBef>
                <a:spcPts val="1000"/>
              </a:spcBef>
              <a:spcAft>
                <a:spcPts val="0"/>
              </a:spcAft>
              <a:buSzPts val="1400"/>
              <a:buNone/>
              <a:defRPr sz="1400"/>
            </a:lvl2pPr>
            <a:lvl3pPr marL="1371600" lvl="2" indent="-228600" algn="l">
              <a:lnSpc>
                <a:spcPct val="100000"/>
              </a:lnSpc>
              <a:spcBef>
                <a:spcPts val="1000"/>
              </a:spcBef>
              <a:spcAft>
                <a:spcPts val="0"/>
              </a:spcAft>
              <a:buSzPts val="1200"/>
              <a:buNone/>
              <a:defRPr sz="1200"/>
            </a:lvl3pPr>
            <a:lvl4pPr marL="1828800" lvl="3" indent="-228600" algn="l">
              <a:lnSpc>
                <a:spcPct val="100000"/>
              </a:lnSpc>
              <a:spcBef>
                <a:spcPts val="1000"/>
              </a:spcBef>
              <a:spcAft>
                <a:spcPts val="0"/>
              </a:spcAft>
              <a:buSzPts val="1000"/>
              <a:buNone/>
              <a:defRPr sz="1000"/>
            </a:lvl4pPr>
            <a:lvl5pPr marL="2286000" lvl="4" indent="-228600" algn="l">
              <a:lnSpc>
                <a:spcPct val="100000"/>
              </a:lnSpc>
              <a:spcBef>
                <a:spcPts val="1000"/>
              </a:spcBef>
              <a:spcAft>
                <a:spcPts val="0"/>
              </a:spcAft>
              <a:buSzPts val="1000"/>
              <a:buNone/>
              <a:defRPr sz="1000"/>
            </a:lvl5pPr>
            <a:lvl6pPr marL="2743200" lvl="5" indent="-228600" algn="l">
              <a:lnSpc>
                <a:spcPct val="100000"/>
              </a:lnSpc>
              <a:spcBef>
                <a:spcPts val="1000"/>
              </a:spcBef>
              <a:spcAft>
                <a:spcPts val="0"/>
              </a:spcAft>
              <a:buSzPts val="1000"/>
              <a:buNone/>
              <a:defRPr sz="1000"/>
            </a:lvl6pPr>
            <a:lvl7pPr marL="3200400" lvl="6" indent="-228600" algn="l">
              <a:lnSpc>
                <a:spcPct val="100000"/>
              </a:lnSpc>
              <a:spcBef>
                <a:spcPts val="1000"/>
              </a:spcBef>
              <a:spcAft>
                <a:spcPts val="0"/>
              </a:spcAft>
              <a:buSzPts val="1000"/>
              <a:buNone/>
              <a:defRPr sz="1000"/>
            </a:lvl7pPr>
            <a:lvl8pPr marL="3657600" lvl="7" indent="-228600" algn="l">
              <a:lnSpc>
                <a:spcPct val="100000"/>
              </a:lnSpc>
              <a:spcBef>
                <a:spcPts val="1000"/>
              </a:spcBef>
              <a:spcAft>
                <a:spcPts val="0"/>
              </a:spcAft>
              <a:buSzPts val="1000"/>
              <a:buNone/>
              <a:defRPr sz="1000"/>
            </a:lvl8pPr>
            <a:lvl9pPr marL="4114800" lvl="8" indent="-228600" algn="l">
              <a:lnSpc>
                <a:spcPct val="100000"/>
              </a:lnSpc>
              <a:spcBef>
                <a:spcPts val="1000"/>
              </a:spcBef>
              <a:spcAft>
                <a:spcPts val="0"/>
              </a:spcAft>
              <a:buSzPts val="1000"/>
              <a:buNone/>
              <a:defRPr sz="1000"/>
            </a:lvl9pPr>
          </a:lstStyle>
          <a:p>
            <a:endParaRPr/>
          </a:p>
        </p:txBody>
      </p:sp>
      <p:sp>
        <p:nvSpPr>
          <p:cNvPr id="75" name="Google Shape;75;p11"/>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804672" y="6236208"/>
            <a:ext cx="5124797"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lvl1pPr marR="0" lvl="0" algn="ctr" rtl="0">
              <a:lnSpc>
                <a:spcPct val="90000"/>
              </a:lnSpc>
              <a:spcBef>
                <a:spcPts val="0"/>
              </a:spcBef>
              <a:spcAft>
                <a:spcPts val="0"/>
              </a:spcAft>
              <a:buClr>
                <a:srgbClr val="262626"/>
              </a:buClr>
              <a:buSzPts val="2800"/>
              <a:buFont typeface="Gill Sans"/>
              <a:buNone/>
              <a:defRPr sz="2800" b="0" i="0" u="none" strike="noStrike" cap="none">
                <a:solidFill>
                  <a:srgbClr val="262626"/>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rmAutofit/>
          </a:bodyPr>
          <a:lstStyle>
            <a:lvl1pPr marL="457200" marR="0" lvl="0" indent="-342900" algn="l" rtl="0">
              <a:lnSpc>
                <a:spcPct val="100000"/>
              </a:lnSpc>
              <a:spcBef>
                <a:spcPts val="1000"/>
              </a:spcBef>
              <a:spcAft>
                <a:spcPts val="0"/>
              </a:spcAft>
              <a:buClr>
                <a:schemeClr val="accent2"/>
              </a:buClr>
              <a:buSzPts val="1800"/>
              <a:buFont typeface="Arial"/>
              <a:buChar char="•"/>
              <a:defRPr sz="1800" b="0" i="0" u="none" strike="noStrike" cap="none">
                <a:solidFill>
                  <a:srgbClr val="FEFEFE"/>
                </a:solidFill>
                <a:latin typeface="Gill Sans"/>
                <a:ea typeface="Gill Sans"/>
                <a:cs typeface="Gill Sans"/>
                <a:sym typeface="Gill Sans"/>
              </a:defRPr>
            </a:lvl1pPr>
            <a:lvl2pPr marL="914400" marR="0" lvl="1" indent="-330200" algn="l" rtl="0">
              <a:lnSpc>
                <a:spcPct val="100000"/>
              </a:lnSpc>
              <a:spcBef>
                <a:spcPts val="1000"/>
              </a:spcBef>
              <a:spcAft>
                <a:spcPts val="0"/>
              </a:spcAft>
              <a:buClr>
                <a:schemeClr val="accent2"/>
              </a:buClr>
              <a:buSzPts val="1600"/>
              <a:buFont typeface="Arial"/>
              <a:buChar char="•"/>
              <a:defRPr sz="1600" b="0" i="0" u="none" strike="noStrike" cap="none">
                <a:solidFill>
                  <a:srgbClr val="FEFEFE"/>
                </a:solidFill>
                <a:latin typeface="Gill Sans"/>
                <a:ea typeface="Gill Sans"/>
                <a:cs typeface="Gill Sans"/>
                <a:sym typeface="Gill Sans"/>
              </a:defRPr>
            </a:lvl2pPr>
            <a:lvl3pPr marL="1371600" marR="0" lvl="2" indent="-330200" algn="l" rtl="0">
              <a:lnSpc>
                <a:spcPct val="100000"/>
              </a:lnSpc>
              <a:spcBef>
                <a:spcPts val="1000"/>
              </a:spcBef>
              <a:spcAft>
                <a:spcPts val="0"/>
              </a:spcAft>
              <a:buClr>
                <a:schemeClr val="accent2"/>
              </a:buClr>
              <a:buSzPts val="1600"/>
              <a:buFont typeface="Arial"/>
              <a:buChar char="•"/>
              <a:defRPr sz="1600" b="0" i="0" u="none" strike="noStrike" cap="none">
                <a:solidFill>
                  <a:srgbClr val="FEFEFE"/>
                </a:solidFill>
                <a:latin typeface="Gill Sans"/>
                <a:ea typeface="Gill Sans"/>
                <a:cs typeface="Gill Sans"/>
                <a:sym typeface="Gill Sans"/>
              </a:defRPr>
            </a:lvl3pPr>
            <a:lvl4pPr marL="1828800" marR="0" lvl="3" indent="-330200" algn="l" rtl="0">
              <a:lnSpc>
                <a:spcPct val="100000"/>
              </a:lnSpc>
              <a:spcBef>
                <a:spcPts val="1000"/>
              </a:spcBef>
              <a:spcAft>
                <a:spcPts val="0"/>
              </a:spcAft>
              <a:buClr>
                <a:schemeClr val="accent2"/>
              </a:buClr>
              <a:buSzPts val="1600"/>
              <a:buFont typeface="Arial"/>
              <a:buChar char="•"/>
              <a:defRPr sz="1600" b="0" i="0" u="none" strike="noStrike" cap="none">
                <a:solidFill>
                  <a:srgbClr val="FEFEFE"/>
                </a:solidFill>
                <a:latin typeface="Gill Sans"/>
                <a:ea typeface="Gill Sans"/>
                <a:cs typeface="Gill Sans"/>
                <a:sym typeface="Gill Sans"/>
              </a:defRPr>
            </a:lvl4pPr>
            <a:lvl5pPr marL="2286000" marR="0" lvl="4" indent="-330200" algn="l" rtl="0">
              <a:lnSpc>
                <a:spcPct val="100000"/>
              </a:lnSpc>
              <a:spcBef>
                <a:spcPts val="1000"/>
              </a:spcBef>
              <a:spcAft>
                <a:spcPts val="0"/>
              </a:spcAft>
              <a:buClr>
                <a:schemeClr val="accent2"/>
              </a:buClr>
              <a:buSzPts val="1600"/>
              <a:buFont typeface="Arial"/>
              <a:buChar char="•"/>
              <a:defRPr sz="1600" b="0" i="0" u="none" strike="noStrike" cap="none">
                <a:solidFill>
                  <a:srgbClr val="FEFEFE"/>
                </a:solidFill>
                <a:latin typeface="Gill Sans"/>
                <a:ea typeface="Gill Sans"/>
                <a:cs typeface="Gill Sans"/>
                <a:sym typeface="Gill Sans"/>
              </a:defRPr>
            </a:lvl5pPr>
            <a:lvl6pPr marL="2743200" marR="0" lvl="5"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lt1"/>
                </a:solidFill>
                <a:latin typeface="Gill Sans"/>
                <a:ea typeface="Gill Sans"/>
                <a:cs typeface="Gill Sans"/>
                <a:sym typeface="Gill Sans"/>
              </a:defRPr>
            </a:lvl6pPr>
            <a:lvl7pPr marL="3200400" marR="0" lvl="6"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lt1"/>
                </a:solidFill>
                <a:latin typeface="Gill Sans"/>
                <a:ea typeface="Gill Sans"/>
                <a:cs typeface="Gill Sans"/>
                <a:sym typeface="Gill Sans"/>
              </a:defRPr>
            </a:lvl7pPr>
            <a:lvl8pPr marL="3657600" marR="0" lvl="7"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lt1"/>
                </a:solidFill>
                <a:latin typeface="Gill Sans"/>
                <a:ea typeface="Gill Sans"/>
                <a:cs typeface="Gill Sans"/>
                <a:sym typeface="Gill Sans"/>
              </a:defRPr>
            </a:lvl8pPr>
            <a:lvl9pPr marL="4114800" marR="0" lvl="8"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lt1"/>
                </a:solidFill>
                <a:latin typeface="Gill Sans"/>
                <a:ea typeface="Gill Sans"/>
                <a:cs typeface="Gill Sans"/>
                <a:sym typeface="Gill Sans"/>
              </a:defRPr>
            </a:lvl9pPr>
          </a:lstStyle>
          <a:p>
            <a:endParaRPr/>
          </a:p>
        </p:txBody>
      </p:sp>
      <p:sp>
        <p:nvSpPr>
          <p:cNvPr id="12" name="Google Shape;12;p1"/>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50" b="0" i="0" u="none" strike="noStrike" cap="none">
                <a:solidFill>
                  <a:schemeClr val="lt1"/>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9pPr>
          </a:lstStyle>
          <a:p>
            <a:endParaRPr/>
          </a:p>
        </p:txBody>
      </p:sp>
      <p:sp>
        <p:nvSpPr>
          <p:cNvPr id="13" name="Google Shape;13;p1"/>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50" b="0" i="0" u="none" strike="noStrike" cap="none">
                <a:solidFill>
                  <a:schemeClr val="lt1"/>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9pPr>
          </a:lstStyle>
          <a:p>
            <a:endParaRPr/>
          </a:p>
        </p:txBody>
      </p:sp>
      <p:sp>
        <p:nvSpPr>
          <p:cNvPr id="14" name="Google Shape;14;p1"/>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marR="0" lvl="0" indent="0" algn="ctr" rtl="0">
              <a:spcBef>
                <a:spcPts val="0"/>
              </a:spcBef>
              <a:buNone/>
              <a:defRPr sz="1100" b="0" i="0" u="none" strike="noStrike" cap="none">
                <a:solidFill>
                  <a:srgbClr val="FFFFFF"/>
                </a:solidFill>
                <a:latin typeface="Gill Sans"/>
                <a:ea typeface="Gill Sans"/>
                <a:cs typeface="Gill Sans"/>
                <a:sym typeface="Gill Sans"/>
              </a:defRPr>
            </a:lvl1pPr>
            <a:lvl2pPr marL="0" marR="0" lvl="1" indent="0" algn="ctr" rtl="0">
              <a:spcBef>
                <a:spcPts val="0"/>
              </a:spcBef>
              <a:buNone/>
              <a:defRPr sz="1100" b="0" i="0" u="none" strike="noStrike" cap="none">
                <a:solidFill>
                  <a:srgbClr val="FFFFFF"/>
                </a:solidFill>
                <a:latin typeface="Gill Sans"/>
                <a:ea typeface="Gill Sans"/>
                <a:cs typeface="Gill Sans"/>
                <a:sym typeface="Gill Sans"/>
              </a:defRPr>
            </a:lvl2pPr>
            <a:lvl3pPr marL="0" marR="0" lvl="2" indent="0" algn="ctr" rtl="0">
              <a:spcBef>
                <a:spcPts val="0"/>
              </a:spcBef>
              <a:buNone/>
              <a:defRPr sz="1100" b="0" i="0" u="none" strike="noStrike" cap="none">
                <a:solidFill>
                  <a:srgbClr val="FFFFFF"/>
                </a:solidFill>
                <a:latin typeface="Gill Sans"/>
                <a:ea typeface="Gill Sans"/>
                <a:cs typeface="Gill Sans"/>
                <a:sym typeface="Gill Sans"/>
              </a:defRPr>
            </a:lvl3pPr>
            <a:lvl4pPr marL="0" marR="0" lvl="3" indent="0" algn="ctr" rtl="0">
              <a:spcBef>
                <a:spcPts val="0"/>
              </a:spcBef>
              <a:buNone/>
              <a:defRPr sz="1100" b="0" i="0" u="none" strike="noStrike" cap="none">
                <a:solidFill>
                  <a:srgbClr val="FFFFFF"/>
                </a:solidFill>
                <a:latin typeface="Gill Sans"/>
                <a:ea typeface="Gill Sans"/>
                <a:cs typeface="Gill Sans"/>
                <a:sym typeface="Gill Sans"/>
              </a:defRPr>
            </a:lvl4pPr>
            <a:lvl5pPr marL="0" marR="0" lvl="4" indent="0" algn="ctr" rtl="0">
              <a:spcBef>
                <a:spcPts val="0"/>
              </a:spcBef>
              <a:buNone/>
              <a:defRPr sz="1100" b="0" i="0" u="none" strike="noStrike" cap="none">
                <a:solidFill>
                  <a:srgbClr val="FFFFFF"/>
                </a:solidFill>
                <a:latin typeface="Gill Sans"/>
                <a:ea typeface="Gill Sans"/>
                <a:cs typeface="Gill Sans"/>
                <a:sym typeface="Gill Sans"/>
              </a:defRPr>
            </a:lvl5pPr>
            <a:lvl6pPr marL="0" marR="0" lvl="5" indent="0" algn="ctr" rtl="0">
              <a:spcBef>
                <a:spcPts val="0"/>
              </a:spcBef>
              <a:buNone/>
              <a:defRPr sz="1100" b="0" i="0" u="none" strike="noStrike" cap="none">
                <a:solidFill>
                  <a:srgbClr val="FFFFFF"/>
                </a:solidFill>
                <a:latin typeface="Gill Sans"/>
                <a:ea typeface="Gill Sans"/>
                <a:cs typeface="Gill Sans"/>
                <a:sym typeface="Gill Sans"/>
              </a:defRPr>
            </a:lvl6pPr>
            <a:lvl7pPr marL="0" marR="0" lvl="6" indent="0" algn="ctr" rtl="0">
              <a:spcBef>
                <a:spcPts val="0"/>
              </a:spcBef>
              <a:buNone/>
              <a:defRPr sz="1100" b="0" i="0" u="none" strike="noStrike" cap="none">
                <a:solidFill>
                  <a:srgbClr val="FFFFFF"/>
                </a:solidFill>
                <a:latin typeface="Gill Sans"/>
                <a:ea typeface="Gill Sans"/>
                <a:cs typeface="Gill Sans"/>
                <a:sym typeface="Gill Sans"/>
              </a:defRPr>
            </a:lvl7pPr>
            <a:lvl8pPr marL="0" marR="0" lvl="7" indent="0" algn="ctr" rtl="0">
              <a:spcBef>
                <a:spcPts val="0"/>
              </a:spcBef>
              <a:buNone/>
              <a:defRPr sz="1100" b="0" i="0" u="none" strike="noStrike" cap="none">
                <a:solidFill>
                  <a:srgbClr val="FFFFFF"/>
                </a:solidFill>
                <a:latin typeface="Gill Sans"/>
                <a:ea typeface="Gill Sans"/>
                <a:cs typeface="Gill Sans"/>
                <a:sym typeface="Gill Sans"/>
              </a:defRPr>
            </a:lvl8pPr>
            <a:lvl9pPr marL="0" marR="0" lvl="8" indent="0" algn="ctr" rtl="0">
              <a:spcBef>
                <a:spcPts val="0"/>
              </a:spcBef>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l-GR"/>
              <a:t>‹#›</a:t>
            </a:fld>
            <a:endParaRPr/>
          </a:p>
        </p:txBody>
      </p: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lvl1pPr marR="0" lvl="0" algn="ctr" rtl="0">
              <a:lnSpc>
                <a:spcPct val="90000"/>
              </a:lnSpc>
              <a:spcBef>
                <a:spcPts val="0"/>
              </a:spcBef>
              <a:spcAft>
                <a:spcPts val="0"/>
              </a:spcAft>
              <a:buClr>
                <a:srgbClr val="262626"/>
              </a:buClr>
              <a:buSzPts val="2800"/>
              <a:buFont typeface="Gill Sans"/>
              <a:buNone/>
              <a:defRPr sz="2800" b="0" i="0" u="none" strike="noStrike" cap="none">
                <a:solidFill>
                  <a:srgbClr val="262626"/>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 name="Google Shape;23;p3"/>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rmAutofit/>
          </a:bodyPr>
          <a:lstStyle>
            <a:lvl1pPr marL="457200" marR="0" lvl="0" indent="-342900" algn="l" rtl="0">
              <a:lnSpc>
                <a:spcPct val="100000"/>
              </a:lnSpc>
              <a:spcBef>
                <a:spcPts val="1000"/>
              </a:spcBef>
              <a:spcAft>
                <a:spcPts val="0"/>
              </a:spcAft>
              <a:buClr>
                <a:schemeClr val="accent2"/>
              </a:buClr>
              <a:buSzPts val="1800"/>
              <a:buFont typeface="Arial"/>
              <a:buChar char="•"/>
              <a:defRPr sz="1800" b="0" i="0" u="none" strike="noStrike" cap="none">
                <a:solidFill>
                  <a:srgbClr val="262626"/>
                </a:solidFill>
                <a:latin typeface="Gill Sans"/>
                <a:ea typeface="Gill Sans"/>
                <a:cs typeface="Gill Sans"/>
                <a:sym typeface="Gill Sans"/>
              </a:defRPr>
            </a:lvl1pPr>
            <a:lvl2pPr marL="914400" marR="0" lvl="1"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2pPr>
            <a:lvl3pPr marL="1371600" marR="0" lvl="2"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3pPr>
            <a:lvl4pPr marL="1828800" marR="0" lvl="3"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4pPr>
            <a:lvl5pPr marL="2286000" marR="0" lvl="4"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5pPr>
            <a:lvl6pPr marL="2743200" marR="0" lvl="5"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6pPr>
            <a:lvl7pPr marL="3200400" marR="0" lvl="6"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7pPr>
            <a:lvl8pPr marL="3657600" marR="0" lvl="7"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8pPr>
            <a:lvl9pPr marL="4114800" marR="0" lvl="8"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9pPr>
          </a:lstStyle>
          <a:p>
            <a:endParaRPr/>
          </a:p>
        </p:txBody>
      </p:sp>
      <p:sp>
        <p:nvSpPr>
          <p:cNvPr id="24" name="Google Shape;24;p3"/>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50" b="0" i="0" u="none" strike="noStrike" cap="none">
                <a:solidFill>
                  <a:schemeClr val="dk1"/>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25" name="Google Shape;25;p3"/>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50" b="0" i="0" u="none" strike="noStrike" cap="none">
                <a:solidFill>
                  <a:schemeClr val="dk1"/>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26" name="Google Shape;26;p3"/>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marR="0" lvl="0" indent="0" algn="ctr" rtl="0">
              <a:spcBef>
                <a:spcPts val="0"/>
              </a:spcBef>
              <a:buNone/>
              <a:defRPr sz="1100" b="0" i="0" u="none" strike="noStrike" cap="none">
                <a:solidFill>
                  <a:srgbClr val="FFFFFF"/>
                </a:solidFill>
                <a:latin typeface="Gill Sans"/>
                <a:ea typeface="Gill Sans"/>
                <a:cs typeface="Gill Sans"/>
                <a:sym typeface="Gill Sans"/>
              </a:defRPr>
            </a:lvl1pPr>
            <a:lvl2pPr marL="0" marR="0" lvl="1" indent="0" algn="ctr" rtl="0">
              <a:spcBef>
                <a:spcPts val="0"/>
              </a:spcBef>
              <a:buNone/>
              <a:defRPr sz="1100" b="0" i="0" u="none" strike="noStrike" cap="none">
                <a:solidFill>
                  <a:srgbClr val="FFFFFF"/>
                </a:solidFill>
                <a:latin typeface="Gill Sans"/>
                <a:ea typeface="Gill Sans"/>
                <a:cs typeface="Gill Sans"/>
                <a:sym typeface="Gill Sans"/>
              </a:defRPr>
            </a:lvl2pPr>
            <a:lvl3pPr marL="0" marR="0" lvl="2" indent="0" algn="ctr" rtl="0">
              <a:spcBef>
                <a:spcPts val="0"/>
              </a:spcBef>
              <a:buNone/>
              <a:defRPr sz="1100" b="0" i="0" u="none" strike="noStrike" cap="none">
                <a:solidFill>
                  <a:srgbClr val="FFFFFF"/>
                </a:solidFill>
                <a:latin typeface="Gill Sans"/>
                <a:ea typeface="Gill Sans"/>
                <a:cs typeface="Gill Sans"/>
                <a:sym typeface="Gill Sans"/>
              </a:defRPr>
            </a:lvl3pPr>
            <a:lvl4pPr marL="0" marR="0" lvl="3" indent="0" algn="ctr" rtl="0">
              <a:spcBef>
                <a:spcPts val="0"/>
              </a:spcBef>
              <a:buNone/>
              <a:defRPr sz="1100" b="0" i="0" u="none" strike="noStrike" cap="none">
                <a:solidFill>
                  <a:srgbClr val="FFFFFF"/>
                </a:solidFill>
                <a:latin typeface="Gill Sans"/>
                <a:ea typeface="Gill Sans"/>
                <a:cs typeface="Gill Sans"/>
                <a:sym typeface="Gill Sans"/>
              </a:defRPr>
            </a:lvl4pPr>
            <a:lvl5pPr marL="0" marR="0" lvl="4" indent="0" algn="ctr" rtl="0">
              <a:spcBef>
                <a:spcPts val="0"/>
              </a:spcBef>
              <a:buNone/>
              <a:defRPr sz="1100" b="0" i="0" u="none" strike="noStrike" cap="none">
                <a:solidFill>
                  <a:srgbClr val="FFFFFF"/>
                </a:solidFill>
                <a:latin typeface="Gill Sans"/>
                <a:ea typeface="Gill Sans"/>
                <a:cs typeface="Gill Sans"/>
                <a:sym typeface="Gill Sans"/>
              </a:defRPr>
            </a:lvl5pPr>
            <a:lvl6pPr marL="0" marR="0" lvl="5" indent="0" algn="ctr" rtl="0">
              <a:spcBef>
                <a:spcPts val="0"/>
              </a:spcBef>
              <a:buNone/>
              <a:defRPr sz="1100" b="0" i="0" u="none" strike="noStrike" cap="none">
                <a:solidFill>
                  <a:srgbClr val="FFFFFF"/>
                </a:solidFill>
                <a:latin typeface="Gill Sans"/>
                <a:ea typeface="Gill Sans"/>
                <a:cs typeface="Gill Sans"/>
                <a:sym typeface="Gill Sans"/>
              </a:defRPr>
            </a:lvl6pPr>
            <a:lvl7pPr marL="0" marR="0" lvl="6" indent="0" algn="ctr" rtl="0">
              <a:spcBef>
                <a:spcPts val="0"/>
              </a:spcBef>
              <a:buNone/>
              <a:defRPr sz="1100" b="0" i="0" u="none" strike="noStrike" cap="none">
                <a:solidFill>
                  <a:srgbClr val="FFFFFF"/>
                </a:solidFill>
                <a:latin typeface="Gill Sans"/>
                <a:ea typeface="Gill Sans"/>
                <a:cs typeface="Gill Sans"/>
                <a:sym typeface="Gill Sans"/>
              </a:defRPr>
            </a:lvl7pPr>
            <a:lvl8pPr marL="0" marR="0" lvl="7" indent="0" algn="ctr" rtl="0">
              <a:spcBef>
                <a:spcPts val="0"/>
              </a:spcBef>
              <a:buNone/>
              <a:defRPr sz="1100" b="0" i="0" u="none" strike="noStrike" cap="none">
                <a:solidFill>
                  <a:srgbClr val="FFFFFF"/>
                </a:solidFill>
                <a:latin typeface="Gill Sans"/>
                <a:ea typeface="Gill Sans"/>
                <a:cs typeface="Gill Sans"/>
                <a:sym typeface="Gill Sans"/>
              </a:defRPr>
            </a:lvl8pPr>
            <a:lvl9pPr marL="0" marR="0" lvl="8" indent="0" algn="ctr" rtl="0">
              <a:spcBef>
                <a:spcPts val="0"/>
              </a:spcBef>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l-G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5"/>
          <p:cNvSpPr txBox="1">
            <a:spLocks noGrp="1"/>
          </p:cNvSpPr>
          <p:nvPr>
            <p:ph type="ctrTitle"/>
          </p:nvPr>
        </p:nvSpPr>
        <p:spPr>
          <a:xfrm>
            <a:off x="1600200" y="2125487"/>
            <a:ext cx="8991600" cy="164592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normAutofit/>
          </a:bodyPr>
          <a:lstStyle/>
          <a:p>
            <a:pPr marL="0" lvl="0" indent="0" algn="ctr" rtl="0">
              <a:lnSpc>
                <a:spcPct val="90000"/>
              </a:lnSpc>
              <a:spcBef>
                <a:spcPts val="0"/>
              </a:spcBef>
              <a:spcAft>
                <a:spcPts val="0"/>
              </a:spcAft>
              <a:buClr>
                <a:srgbClr val="262626"/>
              </a:buClr>
              <a:buSzPts val="3800"/>
              <a:buFont typeface="Gill Sans"/>
              <a:buNone/>
            </a:pPr>
            <a:r>
              <a:rPr lang="el-GR" b="1" u="sng"/>
              <a:t>ΔΙΟΙΚΗΤΙΚΟ ΔΙΚΑΙΟ</a:t>
            </a:r>
            <a:endParaRPr/>
          </a:p>
        </p:txBody>
      </p:sp>
      <p:sp>
        <p:nvSpPr>
          <p:cNvPr id="103" name="Google Shape;103;p15"/>
          <p:cNvSpPr txBox="1">
            <a:spLocks noGrp="1"/>
          </p:cNvSpPr>
          <p:nvPr>
            <p:ph type="subTitle" idx="1"/>
          </p:nvPr>
        </p:nvSpPr>
        <p:spPr>
          <a:xfrm>
            <a:off x="2261997" y="4273030"/>
            <a:ext cx="7668006" cy="1942239"/>
          </a:xfrm>
          <a:prstGeom prst="rect">
            <a:avLst/>
          </a:prstGeom>
          <a:noFill/>
          <a:ln>
            <a:noFill/>
          </a:ln>
        </p:spPr>
        <p:txBody>
          <a:bodyPr spcFirstLastPara="1" wrap="square" lIns="91425" tIns="45700" rIns="91425" bIns="45700" anchor="t" anchorCtr="0">
            <a:normAutofit fontScale="85000" lnSpcReduction="10000"/>
          </a:bodyPr>
          <a:lstStyle/>
          <a:p>
            <a:pPr marL="0" lvl="0" indent="0" algn="ctr" rtl="0">
              <a:lnSpc>
                <a:spcPct val="100000"/>
              </a:lnSpc>
              <a:spcBef>
                <a:spcPts val="0"/>
              </a:spcBef>
              <a:spcAft>
                <a:spcPts val="0"/>
              </a:spcAft>
              <a:buSzPts val="2000"/>
              <a:buNone/>
            </a:pPr>
            <a:r>
              <a:rPr lang="el-GR" b="1" dirty="0">
                <a:solidFill>
                  <a:schemeClr val="tx1"/>
                </a:solidFill>
              </a:rPr>
              <a:t>Σεμινάριο ΕΑΝΔΑ 2026</a:t>
            </a:r>
            <a:endParaRPr dirty="0">
              <a:solidFill>
                <a:schemeClr val="tx1"/>
              </a:solidFill>
            </a:endParaRPr>
          </a:p>
          <a:p>
            <a:pPr marL="0" lvl="0" indent="0" algn="ctr" rtl="0">
              <a:lnSpc>
                <a:spcPct val="100000"/>
              </a:lnSpc>
              <a:spcBef>
                <a:spcPts val="1000"/>
              </a:spcBef>
              <a:spcAft>
                <a:spcPts val="0"/>
              </a:spcAft>
              <a:buSzPts val="2000"/>
              <a:buNone/>
            </a:pPr>
            <a:r>
              <a:rPr lang="el-GR" b="1" dirty="0">
                <a:solidFill>
                  <a:schemeClr val="tx1"/>
                </a:solidFill>
              </a:rPr>
              <a:t>Α΄ Περίοδος</a:t>
            </a:r>
            <a:endParaRPr dirty="0">
              <a:solidFill>
                <a:schemeClr val="tx1"/>
              </a:solidFill>
            </a:endParaRPr>
          </a:p>
          <a:p>
            <a:pPr marL="0" lvl="0" indent="0" algn="ctr" rtl="0">
              <a:lnSpc>
                <a:spcPct val="100000"/>
              </a:lnSpc>
              <a:spcBef>
                <a:spcPts val="1000"/>
              </a:spcBef>
              <a:spcAft>
                <a:spcPts val="0"/>
              </a:spcAft>
              <a:buSzPts val="2000"/>
              <a:buNone/>
            </a:pPr>
            <a:r>
              <a:rPr lang="el-GR" b="1" dirty="0">
                <a:solidFill>
                  <a:schemeClr val="tx1"/>
                </a:solidFill>
              </a:rPr>
              <a:t>Παρουσίαση: Γιάννης </a:t>
            </a:r>
            <a:r>
              <a:rPr lang="el-GR" b="1" dirty="0" err="1">
                <a:solidFill>
                  <a:schemeClr val="tx1"/>
                </a:solidFill>
              </a:rPr>
              <a:t>Δελλής</a:t>
            </a:r>
            <a:endParaRPr lang="en-US" b="1" dirty="0">
              <a:solidFill>
                <a:schemeClr val="tx1"/>
              </a:solidFill>
            </a:endParaRPr>
          </a:p>
          <a:p>
            <a:pPr marL="0" lvl="0" indent="0" algn="ctr" rtl="0">
              <a:lnSpc>
                <a:spcPct val="100000"/>
              </a:lnSpc>
              <a:spcBef>
                <a:spcPts val="1000"/>
              </a:spcBef>
              <a:spcAft>
                <a:spcPts val="0"/>
              </a:spcAft>
              <a:buSzPts val="2000"/>
              <a:buNone/>
            </a:pPr>
            <a:r>
              <a:rPr lang="en-US" b="1" dirty="0">
                <a:solidFill>
                  <a:schemeClr val="tx1"/>
                </a:solidFill>
              </a:rPr>
              <a:t>PowerPoint</a:t>
            </a:r>
            <a:r>
              <a:rPr lang="el-GR" b="1" dirty="0">
                <a:solidFill>
                  <a:schemeClr val="tx1"/>
                </a:solidFill>
              </a:rPr>
              <a:t>: με βάση το </a:t>
            </a:r>
            <a:r>
              <a:rPr lang="en-US" b="1" dirty="0">
                <a:solidFill>
                  <a:schemeClr val="tx1"/>
                </a:solidFill>
              </a:rPr>
              <a:t>template </a:t>
            </a:r>
            <a:r>
              <a:rPr lang="el-GR" b="1" dirty="0">
                <a:solidFill>
                  <a:schemeClr val="tx1"/>
                </a:solidFill>
              </a:rPr>
              <a:t>της Παπαδοπούλου Χρυσάνθης</a:t>
            </a:r>
          </a:p>
          <a:p>
            <a:pPr marL="0" lvl="0" indent="0"/>
            <a:r>
              <a:rPr lang="el-GR" b="1" dirty="0">
                <a:solidFill>
                  <a:schemeClr val="tx1"/>
                </a:solidFill>
              </a:rPr>
              <a:t>Επιπλέον Σημειώσεις και Υλικό: Χάρης Χατζηδάκης   </a:t>
            </a:r>
            <a:endParaRPr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4"/>
          <p:cNvSpPr txBox="1">
            <a:spLocks noGrp="1"/>
          </p:cNvSpPr>
          <p:nvPr>
            <p:ph type="title"/>
          </p:nvPr>
        </p:nvSpPr>
        <p:spPr>
          <a:xfrm>
            <a:off x="2098824" y="296403"/>
            <a:ext cx="7862040" cy="690688"/>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fontScale="90000"/>
          </a:bodyPr>
          <a:lstStyle/>
          <a:p>
            <a:pPr marL="0" lvl="0" indent="0" algn="ctr" rtl="0">
              <a:lnSpc>
                <a:spcPct val="90000"/>
              </a:lnSpc>
              <a:spcBef>
                <a:spcPts val="0"/>
              </a:spcBef>
              <a:spcAft>
                <a:spcPts val="0"/>
              </a:spcAft>
              <a:buClr>
                <a:srgbClr val="262626"/>
              </a:buClr>
              <a:buSzPct val="100000"/>
              <a:buFont typeface="Gill Sans"/>
              <a:buNone/>
            </a:pPr>
            <a:r>
              <a:rPr lang="el-GR" dirty="0"/>
              <a:t>ΕΚΤΕΛΕΣΤΟΤΗΤΑ </a:t>
            </a:r>
            <a:br>
              <a:rPr lang="el-GR" dirty="0"/>
            </a:br>
            <a:r>
              <a:rPr lang="el-GR" dirty="0"/>
              <a:t>(</a:t>
            </a:r>
            <a:r>
              <a:rPr lang="el-GR" sz="2200" b="1" u="sng" dirty="0"/>
              <a:t>ΜΟΝΟ ΟΙ ΕΚΤΕΛΕΣΤΕΣ ΠΡΟΣΒΑΛΛΟΝΤΑΙ!)</a:t>
            </a:r>
            <a:endParaRPr b="1" u="sng" dirty="0"/>
          </a:p>
        </p:txBody>
      </p:sp>
      <p:sp>
        <p:nvSpPr>
          <p:cNvPr id="168" name="Google Shape;168;p24"/>
          <p:cNvSpPr txBox="1">
            <a:spLocks noGrp="1"/>
          </p:cNvSpPr>
          <p:nvPr>
            <p:ph type="body" idx="1"/>
          </p:nvPr>
        </p:nvSpPr>
        <p:spPr>
          <a:xfrm>
            <a:off x="268014" y="1150884"/>
            <a:ext cx="11634952" cy="1040524"/>
          </a:xfrm>
          <a:prstGeom prst="rect">
            <a:avLst/>
          </a:prstGeom>
          <a:solidFill>
            <a:srgbClr val="DAD1B0"/>
          </a:solidFill>
          <a:ln>
            <a:noFill/>
          </a:ln>
        </p:spPr>
        <p:txBody>
          <a:bodyPr spcFirstLastPara="1" wrap="square" lIns="91425" tIns="45700" rIns="91425" bIns="45700" anchor="t" anchorCtr="0">
            <a:normAutofit/>
          </a:bodyPr>
          <a:lstStyle/>
          <a:p>
            <a:pPr marL="0" lvl="0" indent="0" algn="just" rtl="0">
              <a:lnSpc>
                <a:spcPct val="100000"/>
              </a:lnSpc>
              <a:spcBef>
                <a:spcPts val="0"/>
              </a:spcBef>
              <a:spcAft>
                <a:spcPts val="0"/>
              </a:spcAft>
              <a:buSzPts val="1800"/>
              <a:buNone/>
            </a:pPr>
            <a:r>
              <a:rPr lang="el-GR" b="1" u="sng" dirty="0"/>
              <a:t>Μη εκτελεστές</a:t>
            </a:r>
            <a:r>
              <a:rPr lang="el-GR" dirty="0"/>
              <a:t>: Προπαρασκευαστικές ενέργειες, κλήση για απολογία, έκθεση αυτοψίας, γνωμοδοτήσεις </a:t>
            </a:r>
            <a:r>
              <a:rPr lang="el-GR" b="1" dirty="0"/>
              <a:t>εκτός της αρνητικής σύμφωνης γνώμης</a:t>
            </a:r>
            <a:r>
              <a:rPr lang="el-GR" dirty="0"/>
              <a:t>, πράξη εκτέλεσης μιας διοικητικής πράξης, </a:t>
            </a:r>
            <a:r>
              <a:rPr lang="el-GR" b="1" dirty="0">
                <a:solidFill>
                  <a:schemeClr val="accent3"/>
                </a:solidFill>
              </a:rPr>
              <a:t>βεβαιωτικές</a:t>
            </a:r>
            <a:r>
              <a:rPr lang="el-GR" dirty="0"/>
              <a:t> (το διοικητικό όργανο εμμένει στο περιεχόμενο μιας πράξης που έχει ήδη εκδοθεί)</a:t>
            </a:r>
            <a:endParaRPr dirty="0"/>
          </a:p>
          <a:p>
            <a:pPr marL="0" lvl="0" indent="0" algn="l" rtl="0">
              <a:lnSpc>
                <a:spcPct val="100000"/>
              </a:lnSpc>
              <a:spcBef>
                <a:spcPts val="1000"/>
              </a:spcBef>
              <a:spcAft>
                <a:spcPts val="0"/>
              </a:spcAft>
              <a:buSzPts val="1800"/>
              <a:buNone/>
            </a:pPr>
            <a:endParaRPr dirty="0"/>
          </a:p>
        </p:txBody>
      </p:sp>
      <p:sp>
        <p:nvSpPr>
          <p:cNvPr id="169" name="Google Shape;169;p24"/>
          <p:cNvSpPr txBox="1"/>
          <p:nvPr/>
        </p:nvSpPr>
        <p:spPr>
          <a:xfrm>
            <a:off x="2220626" y="2319029"/>
            <a:ext cx="7729728" cy="690688"/>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fontScale="90000" lnSpcReduction="10000"/>
          </a:bodyPr>
          <a:lstStyle/>
          <a:p>
            <a:pPr marL="0" marR="0" lvl="0" indent="0" algn="ctr" rtl="0">
              <a:lnSpc>
                <a:spcPct val="90000"/>
              </a:lnSpc>
              <a:spcBef>
                <a:spcPts val="0"/>
              </a:spcBef>
              <a:spcAft>
                <a:spcPts val="0"/>
              </a:spcAft>
              <a:buClr>
                <a:srgbClr val="262626"/>
              </a:buClr>
              <a:buSzPct val="100000"/>
              <a:buFont typeface="Gill Sans"/>
              <a:buNone/>
            </a:pPr>
            <a:r>
              <a:rPr lang="el-GR" sz="2800" cap="none" dirty="0">
                <a:solidFill>
                  <a:srgbClr val="262626"/>
                </a:solidFill>
                <a:latin typeface="Gill Sans"/>
                <a:ea typeface="Gill Sans"/>
                <a:cs typeface="Gill Sans"/>
                <a:sym typeface="Gill Sans"/>
              </a:rPr>
              <a:t>ΤΕΚΜΗΡΙΟ ΝΟΜΙΜΟΤΗΤΑΣ</a:t>
            </a:r>
            <a:endParaRPr sz="2800" b="1" u="sng" cap="none" dirty="0">
              <a:solidFill>
                <a:srgbClr val="262626"/>
              </a:solidFill>
              <a:latin typeface="Gill Sans"/>
              <a:ea typeface="Gill Sans"/>
              <a:cs typeface="Gill Sans"/>
              <a:sym typeface="Gill Sans"/>
            </a:endParaRPr>
          </a:p>
        </p:txBody>
      </p:sp>
      <p:sp>
        <p:nvSpPr>
          <p:cNvPr id="170" name="Google Shape;170;p24"/>
          <p:cNvSpPr txBox="1"/>
          <p:nvPr/>
        </p:nvSpPr>
        <p:spPr>
          <a:xfrm>
            <a:off x="268014" y="3137338"/>
            <a:ext cx="11634952" cy="3077725"/>
          </a:xfrm>
          <a:prstGeom prst="rect">
            <a:avLst/>
          </a:prstGeom>
          <a:solidFill>
            <a:schemeClr val="accent2"/>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1800" dirty="0">
                <a:solidFill>
                  <a:schemeClr val="dk1"/>
                </a:solidFill>
                <a:latin typeface="Gill Sans"/>
                <a:ea typeface="Gill Sans"/>
                <a:cs typeface="Gill Sans"/>
                <a:sym typeface="Gill Sans"/>
              </a:rPr>
              <a:t>Μια διοικητική πράξη παράγει όλα τα έννομα αποτελέσματα της και </a:t>
            </a:r>
            <a:r>
              <a:rPr lang="el-GR" sz="1800" b="1" dirty="0">
                <a:solidFill>
                  <a:schemeClr val="dk1"/>
                </a:solidFill>
                <a:latin typeface="Gill Sans"/>
                <a:ea typeface="Gill Sans"/>
                <a:cs typeface="Gill Sans"/>
                <a:sym typeface="Gill Sans"/>
              </a:rPr>
              <a:t>θεωρείται νόμιμη μέχρι να ανακληθεί </a:t>
            </a:r>
            <a:r>
              <a:rPr lang="el-GR" sz="1800" dirty="0">
                <a:solidFill>
                  <a:schemeClr val="dk1"/>
                </a:solidFill>
                <a:latin typeface="Gill Sans"/>
                <a:ea typeface="Gill Sans"/>
                <a:cs typeface="Gill Sans"/>
                <a:sym typeface="Gill Sans"/>
              </a:rPr>
              <a:t>από την δημόσια διοίκηση </a:t>
            </a:r>
            <a:r>
              <a:rPr lang="el-GR" sz="1800" b="1" dirty="0">
                <a:solidFill>
                  <a:schemeClr val="dk1"/>
                </a:solidFill>
                <a:latin typeface="Gill Sans"/>
                <a:ea typeface="Gill Sans"/>
                <a:cs typeface="Gill Sans"/>
                <a:sym typeface="Gill Sans"/>
              </a:rPr>
              <a:t>ή να ακυρωθεί δικαστικά</a:t>
            </a:r>
            <a:r>
              <a:rPr lang="el-GR" sz="1800" dirty="0">
                <a:solidFill>
                  <a:schemeClr val="dk1"/>
                </a:solidFill>
                <a:latin typeface="Gill Sans"/>
                <a:ea typeface="Gill Sans"/>
                <a:cs typeface="Gill Sans"/>
                <a:sym typeface="Gill Sans"/>
              </a:rPr>
              <a:t>. Δεν έχει καμία σημασία αν κάποιος θεωρεί ότι μια πράξη είναι παράνομη, νομικά πλημμελής(δεν έχει τηρηθεί μια προϋπόθεση του νόμου). Εξακολουθεί να εφαρμόζεται και να δεσμεύει.</a:t>
            </a:r>
          </a:p>
          <a:p>
            <a:pPr marL="0" marR="0" lvl="0" indent="0" algn="just" rtl="0">
              <a:spcBef>
                <a:spcPts val="0"/>
              </a:spcBef>
              <a:spcAft>
                <a:spcPts val="0"/>
              </a:spcAft>
              <a:buNone/>
            </a:pPr>
            <a:endParaRPr dirty="0"/>
          </a:p>
          <a:p>
            <a:pPr marL="0" marR="0" lvl="0" indent="0" algn="just" rtl="0">
              <a:spcBef>
                <a:spcPts val="0"/>
              </a:spcBef>
              <a:spcAft>
                <a:spcPts val="0"/>
              </a:spcAft>
              <a:buNone/>
            </a:pPr>
            <a:r>
              <a:rPr lang="el-GR" sz="1800" dirty="0">
                <a:solidFill>
                  <a:schemeClr val="dk1"/>
                </a:solidFill>
                <a:highlight>
                  <a:srgbClr val="FFFF00"/>
                </a:highlight>
                <a:latin typeface="Gill Sans"/>
                <a:ea typeface="Gill Sans"/>
                <a:cs typeface="Gill Sans"/>
                <a:sym typeface="Gill Sans"/>
              </a:rPr>
              <a:t>≠ ανυπόστατες. (Λείπουν στοιχεία του υποστατού)</a:t>
            </a:r>
            <a:endParaRPr dirty="0">
              <a:highlight>
                <a:srgbClr val="FFFF00"/>
              </a:highlight>
            </a:endParaRPr>
          </a:p>
          <a:p>
            <a:pPr marL="0" marR="0" lvl="0" indent="0" algn="just" rtl="0">
              <a:spcBef>
                <a:spcPts val="0"/>
              </a:spcBef>
              <a:spcAft>
                <a:spcPts val="0"/>
              </a:spcAft>
              <a:buNone/>
            </a:pPr>
            <a:r>
              <a:rPr lang="el-GR" sz="1800" dirty="0">
                <a:solidFill>
                  <a:schemeClr val="dk1"/>
                </a:solidFill>
                <a:latin typeface="Gill Sans"/>
                <a:ea typeface="Gill Sans"/>
                <a:cs typeface="Gill Sans"/>
                <a:sym typeface="Gill Sans"/>
              </a:rPr>
              <a:t>1. Ατομική : Υπογραφή + χρονολογία</a:t>
            </a:r>
            <a:endParaRPr dirty="0"/>
          </a:p>
          <a:p>
            <a:pPr marL="0" marR="0" lvl="0" indent="0" algn="just" rtl="0">
              <a:spcBef>
                <a:spcPts val="0"/>
              </a:spcBef>
              <a:spcAft>
                <a:spcPts val="0"/>
              </a:spcAft>
              <a:buNone/>
            </a:pPr>
            <a:r>
              <a:rPr lang="el-GR" sz="1800" dirty="0">
                <a:solidFill>
                  <a:schemeClr val="dk1"/>
                </a:solidFill>
                <a:latin typeface="Gill Sans"/>
                <a:ea typeface="Gill Sans"/>
                <a:cs typeface="Gill Sans"/>
                <a:sym typeface="Gill Sans"/>
              </a:rPr>
              <a:t>2. Κανονιστική: δημοσίευση</a:t>
            </a:r>
            <a:endParaRPr dirty="0"/>
          </a:p>
          <a:p>
            <a:pPr marL="0" marR="0" lvl="0" indent="0" algn="just" rtl="0">
              <a:spcBef>
                <a:spcPts val="0"/>
              </a:spcBef>
              <a:spcAft>
                <a:spcPts val="0"/>
              </a:spcAft>
              <a:buNone/>
            </a:pPr>
            <a:r>
              <a:rPr lang="el-GR" sz="1800" dirty="0">
                <a:solidFill>
                  <a:schemeClr val="dk1"/>
                </a:solidFill>
                <a:latin typeface="Gill Sans"/>
                <a:ea typeface="Gill Sans"/>
                <a:cs typeface="Gill Sans"/>
                <a:sym typeface="Gill Sans"/>
              </a:rPr>
              <a:t>3. Ατομική </a:t>
            </a:r>
            <a:r>
              <a:rPr lang="el-GR" sz="1800" dirty="0" err="1">
                <a:solidFill>
                  <a:schemeClr val="dk1"/>
                </a:solidFill>
                <a:latin typeface="Gill Sans"/>
                <a:ea typeface="Gill Sans"/>
                <a:cs typeface="Gill Sans"/>
                <a:sym typeface="Gill Sans"/>
              </a:rPr>
              <a:t>δημοσιευτέα</a:t>
            </a:r>
            <a:r>
              <a:rPr lang="el-GR" sz="1800" dirty="0">
                <a:solidFill>
                  <a:schemeClr val="dk1"/>
                </a:solidFill>
                <a:latin typeface="Gill Sans"/>
                <a:ea typeface="Gill Sans"/>
                <a:cs typeface="Gill Sans"/>
                <a:sym typeface="Gill Sans"/>
              </a:rPr>
              <a:t>: δημοσίευση</a:t>
            </a:r>
            <a:endParaRPr dirty="0"/>
          </a:p>
          <a:p>
            <a:pPr marL="0" marR="0" lvl="0" indent="0" algn="just" rtl="0">
              <a:spcBef>
                <a:spcPts val="0"/>
              </a:spcBef>
              <a:spcAft>
                <a:spcPts val="0"/>
              </a:spcAft>
              <a:buNone/>
            </a:pPr>
            <a:r>
              <a:rPr lang="el-GR" sz="1800" dirty="0">
                <a:solidFill>
                  <a:schemeClr val="dk1"/>
                </a:solidFill>
                <a:latin typeface="Gill Sans"/>
                <a:ea typeface="Gill Sans"/>
                <a:cs typeface="Gill Sans"/>
                <a:sym typeface="Gill Sans"/>
              </a:rPr>
              <a:t>Ανυπόστατη: ΔΕΝ ΥΦΙΣΤΑΤΑΙ στον νομικό κόσμο και ΔΕΝ ΔΕΣΜΕΥΕΙ - ΑΝ έχει εφαρμοστεί προσβάλλεται δικαστικά για λόγους ασφαλείας δικαίου.</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25"/>
          <p:cNvSpPr txBox="1">
            <a:spLocks noGrp="1"/>
          </p:cNvSpPr>
          <p:nvPr>
            <p:ph type="body" idx="1"/>
          </p:nvPr>
        </p:nvSpPr>
        <p:spPr>
          <a:xfrm>
            <a:off x="554420" y="968890"/>
            <a:ext cx="11083159" cy="4920220"/>
          </a:xfrm>
          <a:prstGeom prst="rect">
            <a:avLst/>
          </a:prstGeom>
          <a:solidFill>
            <a:srgbClr val="D6DEE1"/>
          </a:solidFill>
          <a:ln>
            <a:noFill/>
          </a:ln>
        </p:spPr>
        <p:txBody>
          <a:bodyPr spcFirstLastPara="1" wrap="square" lIns="91425" tIns="45700" rIns="91425" bIns="45700" anchor="t" anchorCtr="0">
            <a:normAutofit/>
          </a:bodyPr>
          <a:lstStyle/>
          <a:p>
            <a:pPr marL="228600" lvl="0" indent="-228600" algn="just" rtl="0">
              <a:lnSpc>
                <a:spcPct val="100000"/>
              </a:lnSpc>
              <a:spcBef>
                <a:spcPts val="0"/>
              </a:spcBef>
              <a:spcAft>
                <a:spcPts val="0"/>
              </a:spcAft>
              <a:buSzPts val="1800"/>
              <a:buChar char="•"/>
            </a:pPr>
            <a:r>
              <a:rPr lang="el-GR" dirty="0" err="1"/>
              <a:t>Π.χ</a:t>
            </a:r>
            <a:r>
              <a:rPr lang="el-GR" dirty="0"/>
              <a:t> επιβάλλεται πολεοδομικό πρόστιμο από τον διευθυντή της πολεοδομίας. Απευθύνει έγγραφο ο διοικούμενος στον διευθυντή ζητώντας του να ανακαλέσει την διοικητική </a:t>
            </a:r>
            <a:r>
              <a:rPr lang="el-GR" dirty="0" err="1"/>
              <a:t>πραξη</a:t>
            </a:r>
            <a:r>
              <a:rPr lang="el-GR" dirty="0"/>
              <a:t>. Απάντηση διευθυντή: </a:t>
            </a:r>
            <a:r>
              <a:rPr lang="el-GR" b="1" dirty="0"/>
              <a:t>η επιβολή του προστίμου είναι καθόλα νόμιμη</a:t>
            </a:r>
            <a:r>
              <a:rPr lang="el-GR" dirty="0"/>
              <a:t>.</a:t>
            </a:r>
            <a:endParaRPr dirty="0"/>
          </a:p>
          <a:p>
            <a:pPr marL="685800" lvl="1" indent="-228600" algn="just"/>
            <a:r>
              <a:rPr lang="el-GR" dirty="0"/>
              <a:t>Η απάντηση αυτή είναι μια βεβαιωτική πράξη. Γιατί απορρίπτει το αίτημα μου εμμένοντας την </a:t>
            </a:r>
            <a:r>
              <a:rPr lang="el-GR" dirty="0" err="1"/>
              <a:t>πραξη</a:t>
            </a:r>
            <a:r>
              <a:rPr lang="el-GR" dirty="0"/>
              <a:t> που ήδη ισχύει χωρίς νέα έρευνα.</a:t>
            </a:r>
            <a:endParaRPr dirty="0"/>
          </a:p>
          <a:p>
            <a:pPr marL="685800" lvl="1" indent="-228600" algn="just"/>
            <a:r>
              <a:rPr lang="el-GR" dirty="0"/>
              <a:t>Η αίτηση που υπέβαλα λέγεται αίτηση θεραπείας. Γιατί ζήτω ανάκληση διοικητικής πράξης από το όργανο που την εξέδωσε.</a:t>
            </a:r>
          </a:p>
          <a:p>
            <a:pPr marL="457200" lvl="1" indent="0" algn="just">
              <a:buNone/>
            </a:pPr>
            <a:endParaRPr dirty="0"/>
          </a:p>
          <a:p>
            <a:pPr marL="228600" lvl="0" indent="-228600" algn="just" rtl="0">
              <a:lnSpc>
                <a:spcPct val="100000"/>
              </a:lnSpc>
              <a:spcBef>
                <a:spcPts val="1000"/>
              </a:spcBef>
              <a:spcAft>
                <a:spcPts val="0"/>
              </a:spcAft>
              <a:buSzPts val="1800"/>
              <a:buChar char="•"/>
            </a:pPr>
            <a:r>
              <a:rPr lang="el-GR" dirty="0"/>
              <a:t>ΠΑΡΑΛΛΑΓΗ: Ο διευθυντής απαντά: </a:t>
            </a:r>
            <a:r>
              <a:rPr lang="el-GR" b="1" dirty="0"/>
              <a:t>έχοντας αξιολογήσει τα νέα στοιχεία </a:t>
            </a:r>
            <a:r>
              <a:rPr lang="el-GR" dirty="0"/>
              <a:t>που προσκομίσατε εξακολουθώ να θεωρώ νόμιμη την επιβολή του προστίμου. ΠΟΙΑ Η ΔΙΑΦΟΡΑ;;; Νέα έρευνα </a:t>
            </a:r>
            <a:r>
              <a:rPr lang="el-GR" dirty="0" err="1"/>
              <a:t>αρα</a:t>
            </a:r>
            <a:r>
              <a:rPr lang="el-GR" dirty="0"/>
              <a:t> ΕΚΤΕΛΕΣΤΗ ΔΙΟΙΚΗΤΙΚΗ ΠΡΑΞΗ και </a:t>
            </a:r>
            <a:r>
              <a:rPr lang="el-GR" dirty="0" err="1"/>
              <a:t>οχι</a:t>
            </a:r>
            <a:r>
              <a:rPr lang="el-GR" dirty="0"/>
              <a:t> βεβαιωτική </a:t>
            </a:r>
          </a:p>
          <a:p>
            <a:pPr marL="0" lvl="0" indent="0" algn="just" rtl="0">
              <a:lnSpc>
                <a:spcPct val="100000"/>
              </a:lnSpc>
              <a:spcBef>
                <a:spcPts val="1000"/>
              </a:spcBef>
              <a:spcAft>
                <a:spcPts val="0"/>
              </a:spcAft>
              <a:buSzPts val="1800"/>
              <a:buNone/>
            </a:pPr>
            <a:endParaRPr dirty="0"/>
          </a:p>
          <a:p>
            <a:pPr marL="228600" lvl="0" indent="-228600" algn="just" rtl="0">
              <a:lnSpc>
                <a:spcPct val="100000"/>
              </a:lnSpc>
              <a:spcBef>
                <a:spcPts val="1000"/>
              </a:spcBef>
              <a:spcAft>
                <a:spcPts val="0"/>
              </a:spcAft>
              <a:buSzPts val="1800"/>
              <a:buChar char="•"/>
            </a:pPr>
            <a:r>
              <a:rPr lang="el-GR" dirty="0"/>
              <a:t>ΠΑΡΑΛΛΑΓΗ: Κάνει δεκτό το αίτημα και τροποποιεί/ανακαλεί την διοικητική πράξη ο διευθυντής. Αίρεται μια υποχρέωση</a:t>
            </a:r>
            <a:endParaRPr dirty="0"/>
          </a:p>
          <a:p>
            <a:pPr marL="685800" lvl="1" indent="-228600" algn="just"/>
            <a:r>
              <a:rPr lang="el-GR" dirty="0"/>
              <a:t>Εκτελεστή διοικητική πράξη.</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9">
          <a:extLst>
            <a:ext uri="{FF2B5EF4-FFF2-40B4-BE49-F238E27FC236}">
              <a16:creationId xmlns:a16="http://schemas.microsoft.com/office/drawing/2014/main" id="{0DF5C607-6BCB-E33B-125B-3C5A4AF3B462}"/>
            </a:ext>
          </a:extLst>
        </p:cNvPr>
        <p:cNvGrpSpPr/>
        <p:nvPr/>
      </p:nvGrpSpPr>
      <p:grpSpPr>
        <a:xfrm>
          <a:off x="0" y="0"/>
          <a:ext cx="0" cy="0"/>
          <a:chOff x="0" y="0"/>
          <a:chExt cx="0" cy="0"/>
        </a:xfrm>
      </p:grpSpPr>
      <p:sp>
        <p:nvSpPr>
          <p:cNvPr id="144" name="Google Shape;144;p20">
            <a:extLst>
              <a:ext uri="{FF2B5EF4-FFF2-40B4-BE49-F238E27FC236}">
                <a16:creationId xmlns:a16="http://schemas.microsoft.com/office/drawing/2014/main" id="{CD223073-A6D0-5169-7675-12918EC6CEB3}"/>
              </a:ext>
            </a:extLst>
          </p:cNvPr>
          <p:cNvSpPr txBox="1"/>
          <p:nvPr/>
        </p:nvSpPr>
        <p:spPr>
          <a:xfrm>
            <a:off x="357352" y="1773049"/>
            <a:ext cx="11477296" cy="4878218"/>
          </a:xfrm>
          <a:prstGeom prst="rect">
            <a:avLst/>
          </a:prstGeom>
          <a:solidFill>
            <a:srgbClr val="F5DFD3"/>
          </a:solidFill>
          <a:ln>
            <a:noFill/>
          </a:ln>
        </p:spPr>
        <p:txBody>
          <a:bodyPr spcFirstLastPara="1" wrap="square" lIns="91425" tIns="45700" rIns="91425" bIns="45700" anchor="t" anchorCtr="0">
            <a:spAutoFit/>
          </a:bodyPr>
          <a:lstStyle/>
          <a:p>
            <a:pPr lvl="0" algn="just"/>
            <a:r>
              <a:rPr lang="el-GR" sz="2400" u="sng" dirty="0">
                <a:solidFill>
                  <a:schemeClr val="dk1"/>
                </a:solidFill>
                <a:latin typeface="Gill Sans"/>
                <a:ea typeface="Gill Sans"/>
                <a:cs typeface="Gill Sans"/>
                <a:sym typeface="Gill Sans"/>
              </a:rPr>
              <a:t> </a:t>
            </a:r>
            <a:r>
              <a:rPr lang="el-GR" sz="2400" u="sng" dirty="0" err="1">
                <a:solidFill>
                  <a:schemeClr val="dk1"/>
                </a:solidFill>
                <a:latin typeface="Gill Sans"/>
                <a:ea typeface="Gill Sans"/>
                <a:cs typeface="Gill Sans"/>
                <a:sym typeface="Gill Sans"/>
              </a:rPr>
              <a:t>ΚΔΔικ</a:t>
            </a:r>
            <a:r>
              <a:rPr lang="el-GR" sz="2400" u="sng" dirty="0">
                <a:solidFill>
                  <a:schemeClr val="dk1"/>
                </a:solidFill>
                <a:latin typeface="Gill Sans"/>
                <a:ea typeface="Gill Sans"/>
                <a:cs typeface="Gill Sans"/>
                <a:sym typeface="Gill Sans"/>
              </a:rPr>
              <a:t> 63 παρ. 2</a:t>
            </a:r>
          </a:p>
          <a:p>
            <a:pPr lvl="0" algn="just"/>
            <a:r>
              <a:rPr lang="el-GR" sz="1500" i="1" dirty="0"/>
              <a:t>Παράλειψη υπάρχει όταν η διοικητική αρχή, αν και υποχρεούται κατά νόμο, δεν εκδίδει εκτελεστή ατομική διοικητική πράξη για να ρυθμίσει ορισμένη έννομη σχέση. Η παράλειψη συντελείται με την πάροδο άπρακτης της προθεσμίας που τυχόν τάσσει ο νόμος για την έκδοση, είτε αυτεπαγγέλτως είτε ύστερα από αίτηση του ενδιαφερομένου, της πράξης αυτής. Στην τελευταία αυτήν περίπτωση (σιωπηρή άρνηση), αν από το νόμο δεν τάσσεται τέτοια προθεσμία, η παράλειψη συντελείται με την πάροδο άπρακτου τριμήνου από την υποβολή της σχετικής αίτησης στη Διοίκηση. Η κατά τις προηγούμενες περιόδους παράλειψη συντελείται, επίσης, με την έκδοση θετικής διοικητικής πράξης από την οποία συνεπάγεται εμμέσως η βούληση της Διοίκησης να μην προβεί στη ρύθμιση ορισμένης έννομης σχέσης</a:t>
            </a:r>
            <a:endParaRPr lang="el-GR" sz="1500" i="1" dirty="0">
              <a:solidFill>
                <a:schemeClr val="dk1"/>
              </a:solidFill>
              <a:latin typeface="Gill Sans"/>
              <a:ea typeface="Gill Sans"/>
              <a:cs typeface="Gill Sans"/>
              <a:sym typeface="Gill Sans"/>
            </a:endParaRPr>
          </a:p>
          <a:p>
            <a:pPr algn="just"/>
            <a:endParaRPr lang="en-US" sz="2400" dirty="0">
              <a:solidFill>
                <a:schemeClr val="dk1"/>
              </a:solidFill>
              <a:latin typeface="Gill Sans"/>
              <a:ea typeface="Gill Sans"/>
              <a:cs typeface="Gill Sans"/>
              <a:sym typeface="Gill Sans"/>
            </a:endParaRPr>
          </a:p>
          <a:p>
            <a:pPr marL="457200" indent="-457200" algn="just">
              <a:buAutoNum type="arabicPeriod"/>
            </a:pPr>
            <a:r>
              <a:rPr lang="el-GR" sz="2400" b="1" dirty="0">
                <a:solidFill>
                  <a:schemeClr val="dk1"/>
                </a:solidFill>
                <a:latin typeface="Gill Sans"/>
                <a:ea typeface="Gill Sans"/>
                <a:cs typeface="Gill Sans"/>
                <a:sym typeface="Gill Sans"/>
              </a:rPr>
              <a:t>Δέσμια</a:t>
            </a:r>
            <a:r>
              <a:rPr lang="el-GR" sz="2400" dirty="0">
                <a:solidFill>
                  <a:schemeClr val="dk1"/>
                </a:solidFill>
                <a:latin typeface="Gill Sans"/>
                <a:ea typeface="Gill Sans"/>
                <a:cs typeface="Gill Sans"/>
                <a:sym typeface="Gill Sans"/>
              </a:rPr>
              <a:t> </a:t>
            </a:r>
            <a:r>
              <a:rPr lang="el-GR" sz="2400" b="1" dirty="0">
                <a:solidFill>
                  <a:schemeClr val="dk1"/>
                </a:solidFill>
                <a:latin typeface="Gill Sans"/>
                <a:ea typeface="Gill Sans"/>
                <a:cs typeface="Gill Sans"/>
                <a:sym typeface="Gill Sans"/>
              </a:rPr>
              <a:t>αρμοδιότητα</a:t>
            </a:r>
            <a:r>
              <a:rPr lang="el-GR" sz="2400" dirty="0">
                <a:solidFill>
                  <a:schemeClr val="dk1"/>
                </a:solidFill>
                <a:latin typeface="Gill Sans"/>
                <a:ea typeface="Gill Sans"/>
                <a:cs typeface="Gill Sans"/>
                <a:sym typeface="Gill Sans"/>
              </a:rPr>
              <a:t> διοίκησης να απαντήσει (υποχρέωση να απαντήσει και να εκδώσει πράξη με συγκεκριμένο περιεχόμενο)</a:t>
            </a:r>
          </a:p>
          <a:p>
            <a:pPr marL="457200" indent="-457200" algn="just">
              <a:buAutoNum type="arabicPeriod"/>
            </a:pPr>
            <a:endParaRPr lang="el-GR" sz="2400" dirty="0"/>
          </a:p>
          <a:p>
            <a:pPr marL="0" marR="0" lvl="0" indent="0" algn="just" rtl="0">
              <a:spcBef>
                <a:spcPts val="0"/>
              </a:spcBef>
              <a:spcAft>
                <a:spcPts val="0"/>
              </a:spcAft>
              <a:buNone/>
            </a:pPr>
            <a:r>
              <a:rPr lang="en-US" sz="2400" dirty="0">
                <a:solidFill>
                  <a:schemeClr val="dk1"/>
                </a:solidFill>
                <a:latin typeface="Gill Sans"/>
                <a:ea typeface="Gill Sans"/>
                <a:cs typeface="Gill Sans"/>
                <a:sym typeface="Gill Sans"/>
              </a:rPr>
              <a:t>2</a:t>
            </a:r>
            <a:r>
              <a:rPr lang="el-GR" sz="2400" dirty="0">
                <a:solidFill>
                  <a:schemeClr val="dk1"/>
                </a:solidFill>
                <a:latin typeface="Gill Sans"/>
                <a:ea typeface="Gill Sans"/>
                <a:cs typeface="Gill Sans"/>
                <a:sym typeface="Gill Sans"/>
              </a:rPr>
              <a:t>. Υποβολή </a:t>
            </a:r>
            <a:r>
              <a:rPr lang="el-GR" sz="2400" b="1" dirty="0">
                <a:solidFill>
                  <a:schemeClr val="dk1"/>
                </a:solidFill>
                <a:latin typeface="Gill Sans"/>
                <a:ea typeface="Gill Sans"/>
                <a:cs typeface="Gill Sans"/>
                <a:sym typeface="Gill Sans"/>
              </a:rPr>
              <a:t>νομότυπου</a:t>
            </a:r>
            <a:r>
              <a:rPr lang="el-GR" sz="2400" dirty="0">
                <a:solidFill>
                  <a:schemeClr val="dk1"/>
                </a:solidFill>
                <a:latin typeface="Gill Sans"/>
                <a:ea typeface="Gill Sans"/>
                <a:cs typeface="Gill Sans"/>
                <a:sym typeface="Gill Sans"/>
              </a:rPr>
              <a:t> </a:t>
            </a:r>
            <a:r>
              <a:rPr lang="el-GR" sz="2400" b="1" dirty="0">
                <a:solidFill>
                  <a:schemeClr val="dk1"/>
                </a:solidFill>
                <a:latin typeface="Gill Sans"/>
                <a:ea typeface="Gill Sans"/>
                <a:cs typeface="Gill Sans"/>
                <a:sym typeface="Gill Sans"/>
              </a:rPr>
              <a:t>αιτήματος</a:t>
            </a:r>
            <a:r>
              <a:rPr lang="el-GR" sz="2400" dirty="0">
                <a:solidFill>
                  <a:schemeClr val="dk1"/>
                </a:solidFill>
                <a:latin typeface="Gill Sans"/>
                <a:ea typeface="Gill Sans"/>
                <a:cs typeface="Gill Sans"/>
                <a:sym typeface="Gill Sans"/>
              </a:rPr>
              <a:t> από τον πολίτη ή </a:t>
            </a:r>
            <a:r>
              <a:rPr lang="el-GR" sz="2400" b="1" dirty="0">
                <a:solidFill>
                  <a:schemeClr val="dk1"/>
                </a:solidFill>
                <a:latin typeface="Gill Sans"/>
                <a:ea typeface="Gill Sans"/>
                <a:cs typeface="Gill Sans"/>
                <a:sym typeface="Gill Sans"/>
              </a:rPr>
              <a:t>υποχρέωση από το νόμο</a:t>
            </a:r>
          </a:p>
          <a:p>
            <a:pPr marL="0" marR="0" lvl="0" indent="0" algn="just" rtl="0">
              <a:spcBef>
                <a:spcPts val="0"/>
              </a:spcBef>
              <a:spcAft>
                <a:spcPts val="0"/>
              </a:spcAft>
              <a:buNone/>
            </a:pPr>
            <a:endParaRPr lang="el-GR" dirty="0"/>
          </a:p>
          <a:p>
            <a:pPr marL="0" marR="0" lvl="0" indent="0" algn="just" rtl="0">
              <a:spcBef>
                <a:spcPts val="0"/>
              </a:spcBef>
              <a:spcAft>
                <a:spcPts val="0"/>
              </a:spcAft>
              <a:buNone/>
            </a:pPr>
            <a:r>
              <a:rPr lang="en-US" sz="2400" dirty="0">
                <a:solidFill>
                  <a:schemeClr val="dk1"/>
                </a:solidFill>
                <a:latin typeface="Gill Sans"/>
                <a:ea typeface="Gill Sans"/>
                <a:cs typeface="Gill Sans"/>
                <a:sym typeface="Gill Sans"/>
              </a:rPr>
              <a:t>3</a:t>
            </a:r>
            <a:r>
              <a:rPr lang="el-GR" sz="2400" dirty="0">
                <a:solidFill>
                  <a:schemeClr val="dk1"/>
                </a:solidFill>
                <a:latin typeface="Gill Sans"/>
                <a:ea typeface="Gill Sans"/>
                <a:cs typeface="Gill Sans"/>
                <a:sym typeface="Gill Sans"/>
              </a:rPr>
              <a:t>. </a:t>
            </a:r>
            <a:r>
              <a:rPr lang="el-GR" sz="2400" b="1" dirty="0">
                <a:solidFill>
                  <a:schemeClr val="dk1"/>
                </a:solidFill>
                <a:latin typeface="Gill Sans"/>
                <a:ea typeface="Gill Sans"/>
                <a:cs typeface="Gill Sans"/>
                <a:sym typeface="Gill Sans"/>
              </a:rPr>
              <a:t>Σαφής</a:t>
            </a:r>
            <a:r>
              <a:rPr lang="el-GR" sz="2400" dirty="0">
                <a:solidFill>
                  <a:schemeClr val="dk1"/>
                </a:solidFill>
                <a:latin typeface="Gill Sans"/>
                <a:ea typeface="Gill Sans"/>
                <a:cs typeface="Gill Sans"/>
                <a:sym typeface="Gill Sans"/>
              </a:rPr>
              <a:t> </a:t>
            </a:r>
            <a:r>
              <a:rPr lang="el-GR" sz="2400" b="1" dirty="0">
                <a:solidFill>
                  <a:schemeClr val="dk1"/>
                </a:solidFill>
                <a:latin typeface="Gill Sans"/>
                <a:ea typeface="Gill Sans"/>
                <a:cs typeface="Gill Sans"/>
                <a:sym typeface="Gill Sans"/>
              </a:rPr>
              <a:t>προθεσμία</a:t>
            </a:r>
            <a:r>
              <a:rPr lang="el-GR" sz="2400" dirty="0">
                <a:solidFill>
                  <a:schemeClr val="dk1"/>
                </a:solidFill>
                <a:latin typeface="Gill Sans"/>
                <a:ea typeface="Gill Sans"/>
                <a:cs typeface="Gill Sans"/>
                <a:sym typeface="Gill Sans"/>
              </a:rPr>
              <a:t> απάντησης διοίκησης, ειδάλλως (αν δεν υπάρχει σαφής προθεσμία) </a:t>
            </a:r>
            <a:r>
              <a:rPr lang="el-GR" sz="2400" b="1" dirty="0">
                <a:solidFill>
                  <a:schemeClr val="dk1"/>
                </a:solidFill>
                <a:latin typeface="Gill Sans"/>
                <a:ea typeface="Gill Sans"/>
                <a:cs typeface="Gill Sans"/>
                <a:sym typeface="Gill Sans"/>
              </a:rPr>
              <a:t>3μηνο</a:t>
            </a:r>
            <a:endParaRPr lang="el-GR" b="1" dirty="0"/>
          </a:p>
        </p:txBody>
      </p:sp>
      <p:sp>
        <p:nvSpPr>
          <p:cNvPr id="2" name="Google Shape;140;p20">
            <a:extLst>
              <a:ext uri="{FF2B5EF4-FFF2-40B4-BE49-F238E27FC236}">
                <a16:creationId xmlns:a16="http://schemas.microsoft.com/office/drawing/2014/main" id="{370EFD01-DC08-9B00-5E5D-6ACD50527BA7}"/>
              </a:ext>
            </a:extLst>
          </p:cNvPr>
          <p:cNvSpPr txBox="1">
            <a:spLocks noGrp="1"/>
          </p:cNvSpPr>
          <p:nvPr>
            <p:ph type="title"/>
          </p:nvPr>
        </p:nvSpPr>
        <p:spPr>
          <a:xfrm>
            <a:off x="2231136" y="401474"/>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lvl="0"/>
            <a:r>
              <a:rPr lang="el-GR" b="1" dirty="0">
                <a:solidFill>
                  <a:schemeClr val="dk1"/>
                </a:solidFill>
              </a:rPr>
              <a:t>Παράλειψη Οφειλόμενης Νόμιμης Ενέργειας</a:t>
            </a:r>
            <a:r>
              <a:rPr lang="el-GR" dirty="0">
                <a:solidFill>
                  <a:schemeClr val="dk1"/>
                </a:solidFill>
              </a:rPr>
              <a:t> </a:t>
            </a:r>
          </a:p>
        </p:txBody>
      </p:sp>
    </p:spTree>
    <p:extLst>
      <p:ext uri="{BB962C8B-B14F-4D97-AF65-F5344CB8AC3E}">
        <p14:creationId xmlns:p14="http://schemas.microsoft.com/office/powerpoint/2010/main" val="1160061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1"/>
          <p:cNvSpPr txBox="1">
            <a:spLocks noGrp="1"/>
          </p:cNvSpPr>
          <p:nvPr>
            <p:ph type="body" idx="2"/>
          </p:nvPr>
        </p:nvSpPr>
        <p:spPr>
          <a:xfrm>
            <a:off x="1245477" y="756745"/>
            <a:ext cx="9363086" cy="4983281"/>
          </a:xfrm>
          <a:prstGeom prst="rect">
            <a:avLst/>
          </a:prstGeom>
          <a:solidFill>
            <a:srgbClr val="FDECD0"/>
          </a:solidFill>
          <a:ln>
            <a:noFill/>
          </a:ln>
        </p:spPr>
        <p:txBody>
          <a:bodyPr spcFirstLastPara="1" wrap="square" lIns="91425" tIns="45700" rIns="91425" bIns="45700" anchor="t" anchorCtr="0">
            <a:normAutofit/>
          </a:bodyPr>
          <a:lstStyle/>
          <a:p>
            <a:pPr marL="228600" lvl="0" indent="-228600" algn="l" rtl="0">
              <a:lnSpc>
                <a:spcPct val="100000"/>
              </a:lnSpc>
              <a:spcBef>
                <a:spcPts val="0"/>
              </a:spcBef>
              <a:spcAft>
                <a:spcPts val="0"/>
              </a:spcAft>
              <a:buSzPts val="1800"/>
              <a:buChar char="•"/>
            </a:pPr>
            <a:r>
              <a:rPr lang="el-GR" dirty="0"/>
              <a:t>Άρα</a:t>
            </a:r>
            <a:r>
              <a:rPr lang="el-GR" b="1" dirty="0">
                <a:solidFill>
                  <a:schemeClr val="tx1"/>
                </a:solidFill>
              </a:rPr>
              <a:t>, </a:t>
            </a:r>
            <a:r>
              <a:rPr lang="el-GR" b="1" dirty="0">
                <a:solidFill>
                  <a:srgbClr val="FF0000"/>
                </a:solidFill>
              </a:rPr>
              <a:t>δεν έχουμε </a:t>
            </a:r>
            <a:r>
              <a:rPr lang="el-GR" dirty="0"/>
              <a:t>ΠΟΝΕ όταν έχουμε</a:t>
            </a:r>
            <a:r>
              <a:rPr lang="el-GR" b="1" dirty="0">
                <a:solidFill>
                  <a:srgbClr val="FF0000"/>
                </a:solidFill>
              </a:rPr>
              <a:t> διακριτική ευχέρεια</a:t>
            </a:r>
            <a:endParaRPr b="1" dirty="0">
              <a:solidFill>
                <a:srgbClr val="FF0000"/>
              </a:solidFill>
            </a:endParaRPr>
          </a:p>
          <a:p>
            <a:pPr marL="228600" lvl="0" indent="-228600" algn="l" rtl="0">
              <a:lnSpc>
                <a:spcPct val="100000"/>
              </a:lnSpc>
              <a:spcBef>
                <a:spcPts val="1000"/>
              </a:spcBef>
              <a:spcAft>
                <a:spcPts val="0"/>
              </a:spcAft>
              <a:buSzPts val="1800"/>
              <a:buChar char="•"/>
            </a:pPr>
            <a:r>
              <a:rPr lang="el-GR" dirty="0" err="1"/>
              <a:t>Π.χ</a:t>
            </a:r>
            <a:r>
              <a:rPr lang="el-GR" dirty="0"/>
              <a:t> ο νόμος ορίζει ότι ένας υποβληθεί νομότυπα πλήρης φάκελος για έκδοση οικοδομικής άδειας η διοίκηση οφείλει να την χορηγήσει. Συσχέτιση αυτού του νόμου με ΠΟΝΕ: «έχει υποχρέωση, οφείλει» —&gt; δέσμια αρμοδιότητα</a:t>
            </a:r>
            <a:endParaRPr dirty="0"/>
          </a:p>
          <a:p>
            <a:pPr marL="228600" lvl="0" indent="-228600" algn="l" rtl="0">
              <a:lnSpc>
                <a:spcPct val="100000"/>
              </a:lnSpc>
              <a:spcBef>
                <a:spcPts val="1000"/>
              </a:spcBef>
              <a:spcAft>
                <a:spcPts val="0"/>
              </a:spcAft>
              <a:buSzPts val="1800"/>
              <a:buChar char="•"/>
            </a:pPr>
            <a:r>
              <a:rPr lang="el-GR" dirty="0" err="1"/>
              <a:t>Π.χ</a:t>
            </a:r>
            <a:r>
              <a:rPr lang="el-GR" dirty="0"/>
              <a:t> 1 Μαρτίου υποβάλλεται αίτημα από τον Α με χορήγηση οικοδομικής άδειας. 5 Ιουνίου έρχεται στο δικηγορικό γραφείο να με ρωτήσει τι δυνατότητες έχει .</a:t>
            </a:r>
            <a:endParaRPr dirty="0"/>
          </a:p>
          <a:p>
            <a:pPr marL="685800" lvl="1" indent="-228600"/>
            <a:r>
              <a:rPr lang="el-GR" dirty="0"/>
              <a:t>Πρέπει να ελέγξω τις προϋποθέσεις:  Υπάρχει αίτημα + Υπάρχει δέσμια αρμοδιότητα επειδή μας λέει ο νόμος ότι έχει υποχρέωση η διοίκηση να απαντήσει, Θεωρούμε το 3μηνο ως προθεσμία. Άρα την 1 Ιουνίου συντελείται η παράλειψη.</a:t>
            </a:r>
            <a:endParaRPr dirty="0"/>
          </a:p>
          <a:p>
            <a:pPr marL="228600" lvl="0" indent="-228600" algn="l" rtl="0">
              <a:lnSpc>
                <a:spcPct val="100000"/>
              </a:lnSpc>
              <a:spcBef>
                <a:spcPts val="1000"/>
              </a:spcBef>
              <a:spcAft>
                <a:spcPts val="0"/>
              </a:spcAft>
              <a:buSzPts val="1800"/>
              <a:buChar char="•"/>
            </a:pPr>
            <a:r>
              <a:rPr lang="el-GR" dirty="0"/>
              <a:t>Από την επόμενη ξεκινά η προθεσμία για την άσκηση προσφυγής ή αίτησης ακύρωσης ενώπιον των διοικητικών δικαστηρίων.</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2"/>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lvl="0">
              <a:buSzPts val="2800"/>
            </a:pPr>
            <a:r>
              <a:rPr lang="el-GR" b="1" dirty="0">
                <a:solidFill>
                  <a:schemeClr val="dk1"/>
                </a:solidFill>
              </a:rPr>
              <a:t>Παράλειψη Οφειλόμενης Νόμιμης Ενέργειας</a:t>
            </a:r>
            <a:r>
              <a:rPr lang="el-GR" dirty="0">
                <a:solidFill>
                  <a:schemeClr val="dk1"/>
                </a:solidFill>
              </a:rPr>
              <a:t> </a:t>
            </a:r>
            <a:r>
              <a:rPr lang="el-GR" dirty="0"/>
              <a:t> </a:t>
            </a:r>
            <a:endParaRPr dirty="0"/>
          </a:p>
        </p:txBody>
      </p:sp>
      <p:sp>
        <p:nvSpPr>
          <p:cNvPr id="155" name="Google Shape;155;p22"/>
          <p:cNvSpPr txBox="1">
            <a:spLocks noGrp="1"/>
          </p:cNvSpPr>
          <p:nvPr>
            <p:ph type="body" idx="2"/>
          </p:nvPr>
        </p:nvSpPr>
        <p:spPr>
          <a:xfrm>
            <a:off x="1529255" y="2638044"/>
            <a:ext cx="9079307" cy="3101982"/>
          </a:xfrm>
          <a:prstGeom prst="rect">
            <a:avLst/>
          </a:prstGeom>
          <a:solidFill>
            <a:schemeClr val="lt2"/>
          </a:solidFill>
          <a:ln>
            <a:noFill/>
          </a:ln>
        </p:spPr>
        <p:txBody>
          <a:bodyPr spcFirstLastPara="1" wrap="square" lIns="91425" tIns="45700" rIns="91425" bIns="45700" anchor="t" anchorCtr="0">
            <a:normAutofit/>
          </a:bodyPr>
          <a:lstStyle/>
          <a:p>
            <a:pPr marL="228600" lvl="0" indent="-228600" algn="just" rtl="0">
              <a:lnSpc>
                <a:spcPct val="107000"/>
              </a:lnSpc>
              <a:spcBef>
                <a:spcPts val="0"/>
              </a:spcBef>
              <a:spcAft>
                <a:spcPts val="0"/>
              </a:spcAft>
              <a:buSzPts val="1800"/>
              <a:buNone/>
            </a:pPr>
            <a:r>
              <a:rPr lang="el-GR" sz="1800" dirty="0">
                <a:latin typeface="Cambria"/>
                <a:ea typeface="Cambria"/>
                <a:cs typeface="Cambria"/>
                <a:sym typeface="Cambria"/>
              </a:rPr>
              <a:t>Ειδικές περιπτώσεις ΠΟΝΕ: </a:t>
            </a:r>
            <a:endParaRPr sz="1800" dirty="0">
              <a:latin typeface="Calibri"/>
              <a:ea typeface="Calibri"/>
              <a:cs typeface="Calibri"/>
              <a:sym typeface="Calibri"/>
            </a:endParaRPr>
          </a:p>
          <a:p>
            <a:pPr marL="342900" lvl="0" indent="-342900" algn="just" rtl="0">
              <a:lnSpc>
                <a:spcPct val="107000"/>
              </a:lnSpc>
              <a:spcBef>
                <a:spcPts val="1800"/>
              </a:spcBef>
              <a:spcAft>
                <a:spcPts val="0"/>
              </a:spcAft>
              <a:buSzPts val="1800"/>
              <a:buFont typeface="Gill Sans"/>
              <a:buAutoNum type="arabicPeriod"/>
            </a:pPr>
            <a:r>
              <a:rPr lang="el-GR" sz="1800" b="1" dirty="0">
                <a:highlight>
                  <a:srgbClr val="FFFF00"/>
                </a:highlight>
                <a:latin typeface="Cambria"/>
                <a:ea typeface="Cambria"/>
                <a:cs typeface="Cambria"/>
                <a:sym typeface="Cambria"/>
              </a:rPr>
              <a:t>άρνηση  ανάκλησης </a:t>
            </a:r>
            <a:r>
              <a:rPr lang="el-GR" sz="1800" b="1" dirty="0" err="1">
                <a:highlight>
                  <a:srgbClr val="FFFF00"/>
                </a:highlight>
                <a:latin typeface="Cambria"/>
                <a:ea typeface="Cambria"/>
                <a:cs typeface="Cambria"/>
                <a:sym typeface="Cambria"/>
              </a:rPr>
              <a:t>ομοίων</a:t>
            </a:r>
            <a:r>
              <a:rPr lang="el-GR" sz="1800" b="1" dirty="0">
                <a:highlight>
                  <a:srgbClr val="FFFF00"/>
                </a:highlight>
                <a:latin typeface="Cambria"/>
                <a:ea typeface="Cambria"/>
                <a:cs typeface="Cambria"/>
                <a:sym typeface="Cambria"/>
              </a:rPr>
              <a:t> πράξεων</a:t>
            </a:r>
            <a:endParaRPr sz="1800" dirty="0">
              <a:latin typeface="Calibri"/>
              <a:ea typeface="Calibri"/>
              <a:cs typeface="Calibri"/>
              <a:sym typeface="Calibri"/>
            </a:endParaRPr>
          </a:p>
          <a:p>
            <a:pPr marL="342900" lvl="0" indent="-342900" algn="just" rtl="0">
              <a:lnSpc>
                <a:spcPct val="107000"/>
              </a:lnSpc>
              <a:spcBef>
                <a:spcPts val="1000"/>
              </a:spcBef>
              <a:spcAft>
                <a:spcPts val="0"/>
              </a:spcAft>
              <a:buSzPts val="1800"/>
              <a:buFont typeface="Gill Sans"/>
              <a:buAutoNum type="arabicPeriod"/>
            </a:pPr>
            <a:r>
              <a:rPr lang="el-GR" sz="1800" b="1" dirty="0">
                <a:highlight>
                  <a:srgbClr val="FFFF00"/>
                </a:highlight>
                <a:latin typeface="Cambria"/>
                <a:ea typeface="Cambria"/>
                <a:cs typeface="Cambria"/>
                <a:sym typeface="Cambria"/>
              </a:rPr>
              <a:t>άρνηση συμμόρφωσης με σύμφωνη γνώμη</a:t>
            </a:r>
            <a:endParaRPr sz="1800" dirty="0">
              <a:latin typeface="Calibri"/>
              <a:ea typeface="Calibri"/>
              <a:cs typeface="Calibri"/>
              <a:sym typeface="Calibri"/>
            </a:endParaRPr>
          </a:p>
          <a:p>
            <a:pPr marL="342900" lvl="0" indent="-342900" algn="just" rtl="0">
              <a:lnSpc>
                <a:spcPct val="107000"/>
              </a:lnSpc>
              <a:spcBef>
                <a:spcPts val="1000"/>
              </a:spcBef>
              <a:spcAft>
                <a:spcPts val="0"/>
              </a:spcAft>
              <a:buSzPts val="1800"/>
              <a:buFont typeface="Gill Sans"/>
              <a:buAutoNum type="arabicPeriod"/>
            </a:pPr>
            <a:r>
              <a:rPr lang="el-GR" sz="1800" b="1" dirty="0">
                <a:highlight>
                  <a:srgbClr val="FFFF00"/>
                </a:highlight>
                <a:latin typeface="Cambria"/>
                <a:ea typeface="Cambria"/>
                <a:cs typeface="Cambria"/>
                <a:sym typeface="Cambria"/>
              </a:rPr>
              <a:t>πάροδος τριμήνου επί </a:t>
            </a:r>
            <a:r>
              <a:rPr lang="el-GR" sz="1800" b="1" dirty="0" err="1">
                <a:highlight>
                  <a:srgbClr val="FFFF00"/>
                </a:highlight>
                <a:latin typeface="Cambria"/>
                <a:ea typeface="Cambria"/>
                <a:cs typeface="Cambria"/>
                <a:sym typeface="Cambria"/>
              </a:rPr>
              <a:t>ενδικοφανούς</a:t>
            </a:r>
            <a:r>
              <a:rPr lang="el-GR" sz="1800" b="1" dirty="0">
                <a:highlight>
                  <a:srgbClr val="FFFF00"/>
                </a:highlight>
                <a:latin typeface="Cambria"/>
                <a:ea typeface="Cambria"/>
                <a:cs typeface="Cambria"/>
                <a:sym typeface="Cambria"/>
              </a:rPr>
              <a:t> προσφυγής</a:t>
            </a:r>
            <a:endParaRPr sz="1800" dirty="0">
              <a:latin typeface="Calibri"/>
              <a:ea typeface="Calibri"/>
              <a:cs typeface="Calibri"/>
              <a:sym typeface="Calibri"/>
            </a:endParaRPr>
          </a:p>
          <a:p>
            <a:pPr marL="342900" lvl="0" indent="-342900" algn="just" rtl="0">
              <a:lnSpc>
                <a:spcPct val="107000"/>
              </a:lnSpc>
              <a:spcBef>
                <a:spcPts val="1000"/>
              </a:spcBef>
              <a:spcAft>
                <a:spcPts val="0"/>
              </a:spcAft>
              <a:buSzPts val="1800"/>
              <a:buFont typeface="Gill Sans"/>
              <a:buAutoNum type="arabicPeriod"/>
            </a:pPr>
            <a:r>
              <a:rPr lang="el-GR" sz="1800" b="1" dirty="0">
                <a:highlight>
                  <a:srgbClr val="FFFF00"/>
                </a:highlight>
                <a:latin typeface="Cambria"/>
                <a:ea typeface="Cambria"/>
                <a:cs typeface="Cambria"/>
                <a:sym typeface="Cambria"/>
              </a:rPr>
              <a:t>επί σύνθετης διοικητικής ενέργειας</a:t>
            </a:r>
            <a:endParaRPr sz="1800" dirty="0">
              <a:latin typeface="Calibri"/>
              <a:ea typeface="Calibri"/>
              <a:cs typeface="Calibri"/>
              <a:sym typeface="Calibri"/>
            </a:endParaRPr>
          </a:p>
          <a:p>
            <a:pPr marL="228600" lvl="0" indent="-114300" algn="l" rtl="0">
              <a:lnSpc>
                <a:spcPct val="100000"/>
              </a:lnSpc>
              <a:spcBef>
                <a:spcPts val="1000"/>
              </a:spcBef>
              <a:spcAft>
                <a:spcPts val="0"/>
              </a:spcAft>
              <a:buSzPts val="1800"/>
              <a:buNone/>
            </a:pP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3"/>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l-GR" dirty="0"/>
              <a:t>ΣΥΝΘΕΤΗ ΔΙΟΙΚΗΤΙΚΗ ΕΝΕΡΓΕΙΑ</a:t>
            </a:r>
            <a:endParaRPr dirty="0"/>
          </a:p>
        </p:txBody>
      </p:sp>
      <p:sp>
        <p:nvSpPr>
          <p:cNvPr id="161" name="Google Shape;161;p23"/>
          <p:cNvSpPr txBox="1">
            <a:spLocks noGrp="1"/>
          </p:cNvSpPr>
          <p:nvPr>
            <p:ph type="body" idx="2"/>
          </p:nvPr>
        </p:nvSpPr>
        <p:spPr>
          <a:xfrm>
            <a:off x="1198179" y="2638043"/>
            <a:ext cx="9743090" cy="3961539"/>
          </a:xfrm>
          <a:prstGeom prst="rect">
            <a:avLst/>
          </a:prstGeom>
          <a:solidFill>
            <a:schemeClr val="lt2"/>
          </a:solidFill>
          <a:ln>
            <a:noFill/>
          </a:ln>
        </p:spPr>
        <p:txBody>
          <a:bodyPr spcFirstLastPara="1" wrap="square" lIns="91425" tIns="45700" rIns="91425" bIns="45700" anchor="t" anchorCtr="0">
            <a:normAutofit lnSpcReduction="10000"/>
          </a:bodyPr>
          <a:lstStyle/>
          <a:p>
            <a:pPr marL="228600" lvl="0" indent="-228600" algn="l" rtl="0">
              <a:lnSpc>
                <a:spcPct val="100000"/>
              </a:lnSpc>
              <a:spcBef>
                <a:spcPts val="0"/>
              </a:spcBef>
              <a:spcAft>
                <a:spcPts val="0"/>
              </a:spcAft>
              <a:buSzPts val="1800"/>
              <a:buChar char="•"/>
            </a:pPr>
            <a:r>
              <a:rPr lang="el-GR" dirty="0"/>
              <a:t>Έχουμε μια αλληλουχία, </a:t>
            </a:r>
            <a:r>
              <a:rPr lang="el-GR" b="1" u="sng" dirty="0">
                <a:solidFill>
                  <a:srgbClr val="FF0000"/>
                </a:solidFill>
              </a:rPr>
              <a:t>διαδοχή εκτελεστών διοικητικών πράξεων </a:t>
            </a:r>
            <a:r>
              <a:rPr lang="el-GR" dirty="0"/>
              <a:t>οι οποίες όλες υπακούν σε έναν ενιαίο σκοπό που θέτει ο νόμος.</a:t>
            </a:r>
            <a:br>
              <a:rPr lang="el-GR" dirty="0"/>
            </a:br>
            <a:endParaRPr lang="el-GR" dirty="0"/>
          </a:p>
          <a:p>
            <a:pPr marL="228600" lvl="0" indent="-228600">
              <a:spcBef>
                <a:spcPts val="0"/>
              </a:spcBef>
            </a:pPr>
            <a:r>
              <a:rPr lang="el-GR" dirty="0"/>
              <a:t>Κάθε επιμέρους πράξη αποτελεί τη νόμιμη προϋπόθεση έκδοσης της επόμενης.</a:t>
            </a:r>
            <a:br>
              <a:rPr lang="el-GR" dirty="0"/>
            </a:br>
            <a:endParaRPr dirty="0"/>
          </a:p>
          <a:p>
            <a:pPr marL="228600" lvl="0" indent="-228600" algn="l" rtl="0">
              <a:lnSpc>
                <a:spcPct val="100000"/>
              </a:lnSpc>
              <a:spcBef>
                <a:spcPts val="1000"/>
              </a:spcBef>
              <a:spcAft>
                <a:spcPts val="0"/>
              </a:spcAft>
              <a:buSzPts val="1800"/>
              <a:buChar char="•"/>
            </a:pPr>
            <a:r>
              <a:rPr lang="el-GR" dirty="0"/>
              <a:t>Για αυτό τον λόγο αυτές οι διοικητικές πράξεις έχουν το εξής χαρακτηριστικό, </a:t>
            </a:r>
            <a:r>
              <a:rPr lang="el-GR" b="1" dirty="0"/>
              <a:t>η κάθε νεότερη από αυτές εντός της ίδιας συνθέτης διοικητικής ενέργειας ενσωματώνει τις προηγούμενες</a:t>
            </a:r>
            <a:r>
              <a:rPr lang="el-GR" dirty="0"/>
              <a:t>. Έτσι ώστε η τελική πράξη της συνθέτης διοικητικής ενέργειας να ενσωματώνει όλες τις προηγούμενες κατά τέτοιο τρόπο ώστε εάν μια από τις προηγούμενες να είναι ελαττωματική και η τελευταία πράξη της συνθέτης διοικητικής πράξης να έχει την ίδια νομική πλημμέλεια </a:t>
            </a:r>
          </a:p>
          <a:p>
            <a:pPr marL="228600" lvl="0" indent="-228600" algn="l" rtl="0">
              <a:lnSpc>
                <a:spcPct val="100000"/>
              </a:lnSpc>
              <a:spcBef>
                <a:spcPts val="1000"/>
              </a:spcBef>
              <a:spcAft>
                <a:spcPts val="0"/>
              </a:spcAft>
              <a:buSzPts val="1800"/>
              <a:buChar char="•"/>
            </a:pPr>
            <a:r>
              <a:rPr lang="el-GR" dirty="0"/>
              <a:t>πχ διαδικασία περιβαλλοντικής </a:t>
            </a:r>
            <a:r>
              <a:rPr lang="el-GR" dirty="0" err="1"/>
              <a:t>αδειοδότησης</a:t>
            </a:r>
            <a:r>
              <a:rPr lang="el-GR" dirty="0"/>
              <a:t>, διαδικασία με την οποία διορίζεται ένας δημόσιος υπάλληλος.</a:t>
            </a:r>
            <a:endParaRPr dirty="0"/>
          </a:p>
          <a:p>
            <a:pPr marL="228600" lvl="0" indent="-228600" algn="ctr" rtl="0">
              <a:lnSpc>
                <a:spcPct val="100000"/>
              </a:lnSpc>
              <a:spcBef>
                <a:spcPts val="1000"/>
              </a:spcBef>
              <a:spcAft>
                <a:spcPts val="0"/>
              </a:spcAft>
              <a:buSzPts val="1800"/>
              <a:buChar char="•"/>
            </a:pPr>
            <a:r>
              <a:rPr lang="el-GR" dirty="0">
                <a:highlight>
                  <a:srgbClr val="FFFF00"/>
                </a:highlight>
              </a:rPr>
              <a:t>ΠΡΟΣΒΑΛΛΟΥΜΕ ΤΗΝ ΤΕΛΙΚΗ!!! ΑΚΟΜΑ ΚΑΙ ΓΙΑ ΠΛΗΜΜΕΛΕΙΕΣ ΠΑΛΑΙΟΤΕΡΩΝ!!!!!!!!!</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35"/>
          <p:cNvSpPr txBox="1">
            <a:spLocks noGrp="1"/>
          </p:cNvSpPr>
          <p:nvPr>
            <p:ph type="title"/>
          </p:nvPr>
        </p:nvSpPr>
        <p:spPr>
          <a:xfrm>
            <a:off x="2231136" y="314814"/>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l-GR" dirty="0"/>
              <a:t>ΑΙΤΙΟΛΟΓΙΑ – 17 </a:t>
            </a:r>
            <a:r>
              <a:rPr lang="el-GR" dirty="0" err="1"/>
              <a:t>ΚΔΔΔιακ</a:t>
            </a:r>
            <a:endParaRPr dirty="0"/>
          </a:p>
        </p:txBody>
      </p:sp>
      <p:sp>
        <p:nvSpPr>
          <p:cNvPr id="241" name="Google Shape;241;p35"/>
          <p:cNvSpPr txBox="1">
            <a:spLocks noGrp="1"/>
          </p:cNvSpPr>
          <p:nvPr>
            <p:ph type="body" idx="1"/>
          </p:nvPr>
        </p:nvSpPr>
        <p:spPr>
          <a:xfrm>
            <a:off x="189185" y="1661516"/>
            <a:ext cx="11871435" cy="5029199"/>
          </a:xfrm>
          <a:prstGeom prst="rect">
            <a:avLst/>
          </a:prstGeom>
          <a:solidFill>
            <a:srgbClr val="EAECE5"/>
          </a:solidFill>
          <a:ln>
            <a:noFill/>
          </a:ln>
        </p:spPr>
        <p:txBody>
          <a:bodyPr spcFirstLastPara="1" wrap="square" lIns="91425" tIns="45700" rIns="91425" bIns="45700" anchor="t" anchorCtr="0">
            <a:normAutofit fontScale="85000" lnSpcReduction="10000"/>
          </a:bodyPr>
          <a:lstStyle/>
          <a:p>
            <a:pPr marL="0" lvl="0" indent="0" algn="just" rtl="0">
              <a:lnSpc>
                <a:spcPct val="100000"/>
              </a:lnSpc>
              <a:spcBef>
                <a:spcPts val="0"/>
              </a:spcBef>
              <a:spcAft>
                <a:spcPts val="0"/>
              </a:spcAft>
              <a:buSzPct val="100000"/>
              <a:buNone/>
            </a:pPr>
            <a:r>
              <a:rPr lang="el-GR" dirty="0"/>
              <a:t> = Έκθεση των νομικών και πραγματικών λόγων που οδήγησαν μια συγκεκριμένη ατομική </a:t>
            </a:r>
            <a:r>
              <a:rPr lang="el-GR" dirty="0" err="1"/>
              <a:t>δ.π</a:t>
            </a:r>
            <a:r>
              <a:rPr lang="el-GR" dirty="0"/>
              <a:t>. ή οδήγησαν στην άσκηση της διακριτικής ευχέρειας</a:t>
            </a:r>
            <a:endParaRPr dirty="0"/>
          </a:p>
          <a:p>
            <a:pPr marL="228600" lvl="0" indent="-228600" algn="just" rtl="0">
              <a:lnSpc>
                <a:spcPct val="100000"/>
              </a:lnSpc>
              <a:spcBef>
                <a:spcPts val="1000"/>
              </a:spcBef>
              <a:spcAft>
                <a:spcPts val="0"/>
              </a:spcAft>
              <a:buSzPct val="100000"/>
              <a:buChar char="•"/>
            </a:pPr>
            <a:r>
              <a:rPr lang="el-GR" b="1" dirty="0"/>
              <a:t>εκ νόμου </a:t>
            </a:r>
            <a:r>
              <a:rPr lang="el-GR" b="1" dirty="0" err="1"/>
              <a:t>αιτιολογητέες</a:t>
            </a:r>
            <a:r>
              <a:rPr lang="el-GR" b="1" dirty="0"/>
              <a:t> =&gt; </a:t>
            </a:r>
            <a:r>
              <a:rPr lang="el-GR" dirty="0"/>
              <a:t> αιτιολογία στο σώμα της πράξης:  Δεν μπορεί να αναπληρωθεί από στοιχεία του φακέλου – Γράφει ο νόμος πχ: με αιτιολογημένη απόφαση  </a:t>
            </a:r>
            <a:r>
              <a:rPr lang="el-GR" b="1" dirty="0">
                <a:solidFill>
                  <a:srgbClr val="FF0000"/>
                </a:solidFill>
              </a:rPr>
              <a:t>ΠΑΡΑΒΑΣΗ ΟΥΣΙΩΔΟΥΣ ΤΥΠΟΥ – </a:t>
            </a:r>
            <a:r>
              <a:rPr lang="el-GR" dirty="0">
                <a:solidFill>
                  <a:schemeClr val="dk1"/>
                </a:solidFill>
              </a:rPr>
              <a:t>εάν έχει σφάλματα απλώς </a:t>
            </a:r>
            <a:r>
              <a:rPr lang="el-GR" b="1" dirty="0">
                <a:solidFill>
                  <a:srgbClr val="0070C0"/>
                </a:solidFill>
              </a:rPr>
              <a:t>ΠΑΡΑΒΑΣΗ ΚΑΤ’ ΟΥΣΙΑΝ ΔΙΑΤΑΞΗΣ ΝΟΜΟΥ</a:t>
            </a:r>
            <a:endParaRPr b="1" dirty="0">
              <a:solidFill>
                <a:srgbClr val="FF0000"/>
              </a:solidFill>
            </a:endParaRPr>
          </a:p>
          <a:p>
            <a:pPr marL="228600" lvl="0" indent="-228600" algn="just" rtl="0">
              <a:lnSpc>
                <a:spcPct val="100000"/>
              </a:lnSpc>
              <a:spcBef>
                <a:spcPts val="1000"/>
              </a:spcBef>
              <a:spcAft>
                <a:spcPts val="0"/>
              </a:spcAft>
              <a:buSzPct val="100000"/>
              <a:buChar char="•"/>
            </a:pPr>
            <a:r>
              <a:rPr lang="el-GR" b="1" dirty="0"/>
              <a:t>εκ φύσεως </a:t>
            </a:r>
            <a:r>
              <a:rPr lang="el-GR" b="1" dirty="0" err="1"/>
              <a:t>αιτιολογητέες</a:t>
            </a:r>
            <a:r>
              <a:rPr lang="el-GR" b="1" dirty="0"/>
              <a:t> =&gt; </a:t>
            </a:r>
            <a:r>
              <a:rPr lang="el-GR" dirty="0"/>
              <a:t> αιτιολογία </a:t>
            </a:r>
            <a:r>
              <a:rPr lang="el-GR" dirty="0" err="1"/>
              <a:t>προκύπτουσα</a:t>
            </a:r>
            <a:r>
              <a:rPr lang="el-GR" dirty="0"/>
              <a:t> από το φάκελο. Αφορά τις πράξεις που εκδίδονται κατά διακριτική ευχέρεια και τις δυσμενείς πράξεις  </a:t>
            </a:r>
            <a:r>
              <a:rPr lang="el-GR" b="1" dirty="0">
                <a:solidFill>
                  <a:srgbClr val="0070C0"/>
                </a:solidFill>
              </a:rPr>
              <a:t>ΠΑΡΑΒΑΣΗ ΚΑΤ’ ΟΥΣΙΑΝ ΔΙΑΤΑΞΗΣ ΝΟΜΟΥ</a:t>
            </a:r>
            <a:endParaRPr dirty="0"/>
          </a:p>
          <a:p>
            <a:pPr marL="228600" lvl="0" indent="-228600" algn="just" rtl="0">
              <a:lnSpc>
                <a:spcPct val="100000"/>
              </a:lnSpc>
              <a:spcBef>
                <a:spcPts val="1000"/>
              </a:spcBef>
              <a:spcAft>
                <a:spcPts val="0"/>
              </a:spcAft>
              <a:buSzPct val="100000"/>
              <a:buChar char="•"/>
            </a:pPr>
            <a:r>
              <a:rPr lang="el-GR" dirty="0"/>
              <a:t>Απαγορεύεται η μεταγενέστερη αιτιολόγηση -  δεν είναι εφικτή η έκθεση απόψεων της διοίκησης ευκαιρία της αίτησης ακύρωσης</a:t>
            </a:r>
            <a:endParaRPr dirty="0"/>
          </a:p>
          <a:p>
            <a:pPr marL="228600" lvl="0" indent="-228600" algn="just" rtl="0">
              <a:lnSpc>
                <a:spcPct val="100000"/>
              </a:lnSpc>
              <a:spcBef>
                <a:spcPts val="1000"/>
              </a:spcBef>
              <a:spcAft>
                <a:spcPts val="0"/>
              </a:spcAft>
              <a:buSzPct val="100000"/>
              <a:buChar char="•"/>
            </a:pPr>
            <a:r>
              <a:rPr lang="el-GR" dirty="0"/>
              <a:t>Απαιτείται αναφορά των στοιχείων πραγματικών ή νομικών από τα οποία προκύπτει η ορθή εφαρμογή του κανόνα δικαίου. Δεν  επιβάλλεται στη διοίκηση η κατάσταση πλήρους νομικού συλλογισμού. Πρέπει  να μνημονεύονται  οι εφαρμοστέες διατάξεις  αλλά η παράλειψη τους δεν συνεπάγεται ακυρότητα της πράξης. </a:t>
            </a:r>
            <a:endParaRPr dirty="0"/>
          </a:p>
          <a:p>
            <a:pPr marL="228600" lvl="0" indent="-228600" algn="just" rtl="0">
              <a:lnSpc>
                <a:spcPct val="100000"/>
              </a:lnSpc>
              <a:spcBef>
                <a:spcPts val="1000"/>
              </a:spcBef>
              <a:spcAft>
                <a:spcPts val="0"/>
              </a:spcAft>
              <a:buSzPct val="100000"/>
              <a:buChar char="•"/>
            </a:pPr>
            <a:r>
              <a:rPr lang="el-GR" dirty="0"/>
              <a:t>Πρέπει  να είναι </a:t>
            </a:r>
            <a:r>
              <a:rPr lang="el-GR" b="1" dirty="0">
                <a:solidFill>
                  <a:schemeClr val="dk1"/>
                </a:solidFill>
                <a:highlight>
                  <a:srgbClr val="FFFF00"/>
                </a:highlight>
              </a:rPr>
              <a:t>σαφής</a:t>
            </a:r>
            <a:r>
              <a:rPr lang="el-GR" dirty="0"/>
              <a:t> ( να μη στηρίζεται σε αντιφατικά στοιχεία),   </a:t>
            </a:r>
            <a:r>
              <a:rPr lang="el-GR" b="1" dirty="0">
                <a:highlight>
                  <a:srgbClr val="FFFF00"/>
                </a:highlight>
              </a:rPr>
              <a:t>ειδική</a:t>
            </a:r>
            <a:r>
              <a:rPr lang="el-GR" dirty="0"/>
              <a:t> ( όχι αόριστη-  διεξοδικά τη σκέψη του λόγω της φύσης της υπόθεσης,  αντίκρουση ισχυρισμών ενδιαφερομένων,  συγκριτική αξιολόγηση των δεδομένων)  και </a:t>
            </a:r>
            <a:r>
              <a:rPr lang="el-GR" b="1" dirty="0">
                <a:highlight>
                  <a:srgbClr val="FFFF00"/>
                </a:highlight>
              </a:rPr>
              <a:t>επαρκής</a:t>
            </a:r>
            <a:r>
              <a:rPr lang="el-GR" dirty="0"/>
              <a:t> (  ορθή ερμηνεία κανόνα δικαίου και ορθή υπαγωγή πραγματικών περιστατικών ώστε να είναι τεκμηριωμένο το συνεχόμενο συμπέρασμα)</a:t>
            </a:r>
            <a:endParaRPr dirty="0"/>
          </a:p>
          <a:p>
            <a:pPr marL="0" lvl="0" indent="0" algn="just" rtl="0">
              <a:lnSpc>
                <a:spcPct val="100000"/>
              </a:lnSpc>
              <a:spcBef>
                <a:spcPts val="1000"/>
              </a:spcBef>
              <a:spcAft>
                <a:spcPts val="0"/>
              </a:spcAft>
              <a:buSzPct val="100000"/>
              <a:buNone/>
            </a:pPr>
            <a:r>
              <a:rPr lang="el-GR" b="1" i="1" dirty="0">
                <a:solidFill>
                  <a:srgbClr val="0070C0"/>
                </a:solidFill>
              </a:rPr>
              <a:t>ΟΙ </a:t>
            </a:r>
            <a:r>
              <a:rPr lang="el-GR" b="1" i="1" dirty="0" err="1">
                <a:solidFill>
                  <a:srgbClr val="0070C0"/>
                </a:solidFill>
              </a:rPr>
              <a:t>ΚανΔΠ</a:t>
            </a:r>
            <a:r>
              <a:rPr lang="el-GR" b="1" i="1" dirty="0">
                <a:solidFill>
                  <a:srgbClr val="0070C0"/>
                </a:solidFill>
              </a:rPr>
              <a:t> ΔΕΝ ΑΙΤΙΟΛΟΓΟΥΝΤΑΙ, ΑΛΛΑ ΜΕ ΕΞΑΙΡΕΣΕΙΣ, πχ:</a:t>
            </a:r>
            <a:endParaRPr dirty="0"/>
          </a:p>
          <a:p>
            <a:pPr marL="228600" lvl="0" indent="-228600" algn="just" rtl="0">
              <a:lnSpc>
                <a:spcPct val="100000"/>
              </a:lnSpc>
              <a:spcBef>
                <a:spcPts val="1000"/>
              </a:spcBef>
              <a:spcAft>
                <a:spcPts val="0"/>
              </a:spcAft>
              <a:buSzPct val="100000"/>
              <a:buChar char="•"/>
            </a:pPr>
            <a:r>
              <a:rPr lang="el-GR" b="1" i="1" dirty="0">
                <a:solidFill>
                  <a:srgbClr val="0070C0"/>
                </a:solidFill>
              </a:rPr>
              <a:t>1.	Προκύπτει υποχρέωση από το νόμο</a:t>
            </a:r>
            <a:endParaRPr dirty="0"/>
          </a:p>
          <a:p>
            <a:pPr marL="228600" lvl="0" indent="-228600" algn="just" rtl="0">
              <a:lnSpc>
                <a:spcPct val="100000"/>
              </a:lnSpc>
              <a:spcBef>
                <a:spcPts val="1000"/>
              </a:spcBef>
              <a:spcAft>
                <a:spcPts val="0"/>
              </a:spcAft>
              <a:buSzPct val="100000"/>
              <a:buChar char="•"/>
            </a:pPr>
            <a:r>
              <a:rPr lang="el-GR" b="1" i="1" dirty="0">
                <a:solidFill>
                  <a:srgbClr val="0070C0"/>
                </a:solidFill>
              </a:rPr>
              <a:t>2.	όταν με κανονιστική πράξη θεσπίζονται εξαιρέσεις από υφιστάμενη κανονιστική πράξη</a:t>
            </a:r>
          </a:p>
          <a:p>
            <a:pPr marL="228600" lvl="0" indent="-228600" algn="just" rtl="0">
              <a:lnSpc>
                <a:spcPct val="100000"/>
              </a:lnSpc>
              <a:spcBef>
                <a:spcPts val="1000"/>
              </a:spcBef>
              <a:spcAft>
                <a:spcPts val="0"/>
              </a:spcAft>
              <a:buSzPct val="100000"/>
              <a:buChar char="•"/>
            </a:pPr>
            <a:r>
              <a:rPr lang="el-GR" b="1" i="1" dirty="0">
                <a:solidFill>
                  <a:srgbClr val="0070C0"/>
                </a:solidFill>
              </a:rPr>
              <a:t>3.	Όταν αποκλίνει από την πρόταση ή τη γνώμη η οποία πρέπει να προηγηθεί της έκδοσής της</a:t>
            </a:r>
            <a:endParaRPr dirty="0"/>
          </a:p>
          <a:p>
            <a:pPr marL="228600" lvl="0" indent="-131445" algn="l" rtl="0">
              <a:lnSpc>
                <a:spcPct val="100000"/>
              </a:lnSpc>
              <a:spcBef>
                <a:spcPts val="1000"/>
              </a:spcBef>
              <a:spcAft>
                <a:spcPts val="0"/>
              </a:spcAft>
              <a:buSzPct val="100000"/>
              <a:buNone/>
            </a:pP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28"/>
          <p:cNvSpPr txBox="1">
            <a:spLocks noGrp="1"/>
          </p:cNvSpPr>
          <p:nvPr>
            <p:ph type="title"/>
          </p:nvPr>
        </p:nvSpPr>
        <p:spPr>
          <a:xfrm>
            <a:off x="3967762" y="184506"/>
            <a:ext cx="7637794" cy="1056873"/>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l-GR" dirty="0"/>
              <a:t>ΓΝΩΜΗ ΚΑΙ ΠΡΟΤΑΣΗ – ΑΡ. 20 ΚΔΔ</a:t>
            </a:r>
            <a:endParaRPr dirty="0"/>
          </a:p>
        </p:txBody>
      </p:sp>
      <p:graphicFrame>
        <p:nvGraphicFramePr>
          <p:cNvPr id="194" name="Google Shape;194;p28"/>
          <p:cNvGraphicFramePr/>
          <p:nvPr>
            <p:extLst>
              <p:ext uri="{D42A27DB-BD31-4B8C-83A1-F6EECF244321}">
                <p14:modId xmlns:p14="http://schemas.microsoft.com/office/powerpoint/2010/main" val="4054431344"/>
              </p:ext>
            </p:extLst>
          </p:nvPr>
        </p:nvGraphicFramePr>
        <p:xfrm>
          <a:off x="15766" y="1376445"/>
          <a:ext cx="12176234" cy="5426846"/>
        </p:xfrm>
        <a:graphic>
          <a:graphicData uri="http://schemas.openxmlformats.org/drawingml/2006/table">
            <a:tbl>
              <a:tblPr firstRow="1" firstCol="1" bandRow="1">
                <a:noFill/>
                <a:tableStyleId>{33527BBC-C302-4203-9C53-88D469BC12E6}</a:tableStyleId>
              </a:tblPr>
              <a:tblGrid>
                <a:gridCol w="3951668">
                  <a:extLst>
                    <a:ext uri="{9D8B030D-6E8A-4147-A177-3AD203B41FA5}">
                      <a16:colId xmlns:a16="http://schemas.microsoft.com/office/drawing/2014/main" val="20000"/>
                    </a:ext>
                  </a:extLst>
                </a:gridCol>
                <a:gridCol w="3208444">
                  <a:extLst>
                    <a:ext uri="{9D8B030D-6E8A-4147-A177-3AD203B41FA5}">
                      <a16:colId xmlns:a16="http://schemas.microsoft.com/office/drawing/2014/main" val="20001"/>
                    </a:ext>
                  </a:extLst>
                </a:gridCol>
                <a:gridCol w="2212508">
                  <a:extLst>
                    <a:ext uri="{9D8B030D-6E8A-4147-A177-3AD203B41FA5}">
                      <a16:colId xmlns:a16="http://schemas.microsoft.com/office/drawing/2014/main" val="20002"/>
                    </a:ext>
                  </a:extLst>
                </a:gridCol>
                <a:gridCol w="2803614">
                  <a:extLst>
                    <a:ext uri="{9D8B030D-6E8A-4147-A177-3AD203B41FA5}">
                      <a16:colId xmlns:a16="http://schemas.microsoft.com/office/drawing/2014/main" val="20003"/>
                    </a:ext>
                  </a:extLst>
                </a:gridCol>
              </a:tblGrid>
              <a:tr h="290075">
                <a:tc>
                  <a:txBody>
                    <a:bodyPr/>
                    <a:lstStyle/>
                    <a:p>
                      <a:pPr marL="0" marR="0" lvl="0" indent="0" algn="ctr" rtl="0">
                        <a:lnSpc>
                          <a:spcPct val="107000"/>
                        </a:lnSpc>
                        <a:spcBef>
                          <a:spcPts val="0"/>
                        </a:spcBef>
                        <a:spcAft>
                          <a:spcPts val="0"/>
                        </a:spcAft>
                        <a:buClr>
                          <a:schemeClr val="dk1"/>
                        </a:buClr>
                        <a:buSzPts val="1800"/>
                        <a:buFont typeface="Gill Sans"/>
                        <a:buNone/>
                      </a:pPr>
                      <a:r>
                        <a:rPr lang="el-GR" sz="1800" u="sng" strike="noStrike" cap="none" dirty="0"/>
                        <a:t>ΑΠΛΗ</a:t>
                      </a:r>
                      <a:endParaRPr sz="1800" u="none" strike="noStrike" cap="none" dirty="0">
                        <a:latin typeface="Calibri"/>
                        <a:ea typeface="Calibri"/>
                        <a:cs typeface="Calibri"/>
                        <a:sym typeface="Calibri"/>
                      </a:endParaRPr>
                    </a:p>
                  </a:txBody>
                  <a:tcPr marL="68575" marR="68575" marT="0" marB="0"/>
                </a:tc>
                <a:tc>
                  <a:txBody>
                    <a:bodyPr/>
                    <a:lstStyle/>
                    <a:p>
                      <a:pPr marL="0" marR="0" lvl="0" indent="0" algn="ctr" rtl="0">
                        <a:lnSpc>
                          <a:spcPct val="107000"/>
                        </a:lnSpc>
                        <a:spcBef>
                          <a:spcPts val="0"/>
                        </a:spcBef>
                        <a:spcAft>
                          <a:spcPts val="0"/>
                        </a:spcAft>
                        <a:buClr>
                          <a:schemeClr val="dk1"/>
                        </a:buClr>
                        <a:buSzPts val="1800"/>
                        <a:buFont typeface="Gill Sans"/>
                        <a:buNone/>
                      </a:pPr>
                      <a:r>
                        <a:rPr lang="el-GR" sz="1800" u="sng" strike="noStrike" cap="none"/>
                        <a:t>ΣΥΜΦΩΝΗ</a:t>
                      </a:r>
                      <a:endParaRPr sz="1800" u="none" strike="noStrike" cap="none">
                        <a:latin typeface="Calibri"/>
                        <a:ea typeface="Calibri"/>
                        <a:cs typeface="Calibri"/>
                        <a:sym typeface="Calibri"/>
                      </a:endParaRPr>
                    </a:p>
                  </a:txBody>
                  <a:tcPr marL="68575" marR="68575" marT="0" marB="0"/>
                </a:tc>
                <a:tc>
                  <a:txBody>
                    <a:bodyPr/>
                    <a:lstStyle/>
                    <a:p>
                      <a:pPr marL="0" marR="0" lvl="0" indent="0" algn="ctr" rtl="0">
                        <a:lnSpc>
                          <a:spcPct val="107000"/>
                        </a:lnSpc>
                        <a:spcBef>
                          <a:spcPts val="0"/>
                        </a:spcBef>
                        <a:spcAft>
                          <a:spcPts val="0"/>
                        </a:spcAft>
                        <a:buClr>
                          <a:schemeClr val="dk1"/>
                        </a:buClr>
                        <a:buSzPts val="1800"/>
                        <a:buFont typeface="Gill Sans"/>
                        <a:buNone/>
                      </a:pPr>
                      <a:r>
                        <a:rPr lang="el-GR" sz="1800" u="sng" strike="noStrike" cap="none"/>
                        <a:t>ΟΙΚΕΙΟΘΕΛΗΣ</a:t>
                      </a:r>
                      <a:endParaRPr sz="1800" u="none" strike="noStrike" cap="none">
                        <a:latin typeface="Calibri"/>
                        <a:ea typeface="Calibri"/>
                        <a:cs typeface="Calibri"/>
                        <a:sym typeface="Calibri"/>
                      </a:endParaRPr>
                    </a:p>
                  </a:txBody>
                  <a:tcPr marL="68575" marR="68575" marT="0" marB="0"/>
                </a:tc>
                <a:tc>
                  <a:txBody>
                    <a:bodyPr/>
                    <a:lstStyle/>
                    <a:p>
                      <a:pPr marL="0" marR="0" lvl="0" indent="0" algn="ctr" rtl="0">
                        <a:lnSpc>
                          <a:spcPct val="107000"/>
                        </a:lnSpc>
                        <a:spcBef>
                          <a:spcPts val="0"/>
                        </a:spcBef>
                        <a:spcAft>
                          <a:spcPts val="0"/>
                        </a:spcAft>
                        <a:buClr>
                          <a:schemeClr val="dk1"/>
                        </a:buClr>
                        <a:buSzPts val="1800"/>
                        <a:buFont typeface="Gill Sans"/>
                        <a:buNone/>
                      </a:pPr>
                      <a:r>
                        <a:rPr lang="el-GR" sz="1800" u="sng" strike="noStrike" cap="none" dirty="0"/>
                        <a:t>ΠΡΟΤΑΣΗ</a:t>
                      </a:r>
                      <a:endParaRPr sz="1800" u="none" strike="noStrike" cap="none" dirty="0">
                        <a:latin typeface="Calibri"/>
                        <a:ea typeface="Calibri"/>
                        <a:cs typeface="Calibri"/>
                        <a:sym typeface="Calibri"/>
                      </a:endParaRPr>
                    </a:p>
                  </a:txBody>
                  <a:tcPr marL="68575" marR="68575" marT="0" marB="0"/>
                </a:tc>
                <a:extLst>
                  <a:ext uri="{0D108BD9-81ED-4DB2-BD59-A6C34878D82A}">
                    <a16:rowId xmlns:a16="http://schemas.microsoft.com/office/drawing/2014/main" val="10000"/>
                  </a:ext>
                </a:extLst>
              </a:tr>
              <a:tr h="897075">
                <a:tc>
                  <a:txBody>
                    <a:bodyPr/>
                    <a:lstStyle/>
                    <a:p>
                      <a:pPr marL="0" marR="0" lvl="0" indent="0" algn="just" rtl="0">
                        <a:lnSpc>
                          <a:spcPct val="107000"/>
                        </a:lnSpc>
                        <a:spcBef>
                          <a:spcPts val="0"/>
                        </a:spcBef>
                        <a:spcAft>
                          <a:spcPts val="0"/>
                        </a:spcAft>
                        <a:buClr>
                          <a:schemeClr val="dk1"/>
                        </a:buClr>
                        <a:buSzPts val="1800"/>
                        <a:buFont typeface="Gill Sans"/>
                        <a:buNone/>
                      </a:pPr>
                      <a:r>
                        <a:rPr lang="el-GR" sz="1800" b="0" u="none" strike="noStrike" cap="none" dirty="0">
                          <a:solidFill>
                            <a:schemeClr val="dk1"/>
                          </a:solidFill>
                        </a:rPr>
                        <a:t>Αν Θετική: Δεν είναι δεσμευτική για το </a:t>
                      </a:r>
                      <a:r>
                        <a:rPr lang="el-GR" sz="1800" b="0" u="none" strike="noStrike" cap="none" dirty="0" err="1">
                          <a:solidFill>
                            <a:schemeClr val="dk1"/>
                          </a:solidFill>
                        </a:rPr>
                        <a:t>αποφασίζον</a:t>
                      </a:r>
                      <a:r>
                        <a:rPr lang="el-GR" sz="1800" b="0" u="none" strike="noStrike" cap="none" dirty="0">
                          <a:solidFill>
                            <a:schemeClr val="dk1"/>
                          </a:solidFill>
                        </a:rPr>
                        <a:t> όργανο. Δεν είναι εκτελεστή πράξη, καθότι ενσωματώνεται στην τελική εκτελεστή </a:t>
                      </a:r>
                      <a:r>
                        <a:rPr lang="el-GR" sz="1800" b="0" u="none" strike="noStrike" cap="none" dirty="0" err="1">
                          <a:solidFill>
                            <a:schemeClr val="dk1"/>
                          </a:solidFill>
                        </a:rPr>
                        <a:t>δ.π</a:t>
                      </a:r>
                      <a:r>
                        <a:rPr lang="el-GR" sz="1800" b="0" u="none" strike="noStrike" cap="none" dirty="0">
                          <a:solidFill>
                            <a:schemeClr val="dk1"/>
                          </a:solidFill>
                        </a:rPr>
                        <a:t>. του </a:t>
                      </a:r>
                      <a:r>
                        <a:rPr lang="el-GR" sz="1800" b="0" u="none" strike="noStrike" cap="none" dirty="0" err="1">
                          <a:solidFill>
                            <a:schemeClr val="dk1"/>
                          </a:solidFill>
                        </a:rPr>
                        <a:t>αποφασίζοντος</a:t>
                      </a:r>
                      <a:r>
                        <a:rPr lang="el-GR" sz="1800" b="0" u="none" strike="noStrike" cap="none" dirty="0">
                          <a:solidFill>
                            <a:schemeClr val="dk1"/>
                          </a:solidFill>
                        </a:rPr>
                        <a:t> οργάνου</a:t>
                      </a:r>
                      <a:endParaRPr sz="1800" b="0" u="none" strike="noStrike" cap="none" dirty="0">
                        <a:solidFill>
                          <a:schemeClr val="dk1"/>
                        </a:solidFill>
                        <a:latin typeface="Calibri"/>
                        <a:ea typeface="Calibri"/>
                        <a:cs typeface="Calibri"/>
                        <a:sym typeface="Calibri"/>
                      </a:endParaRPr>
                    </a:p>
                  </a:txBody>
                  <a:tcPr marL="68575" marR="68575" marT="0" marB="0">
                    <a:solidFill>
                      <a:srgbClr val="FBD9A3"/>
                    </a:solidFill>
                  </a:tcPr>
                </a:tc>
                <a:tc>
                  <a:txBody>
                    <a:bodyPr/>
                    <a:lstStyle/>
                    <a:p>
                      <a:pPr marL="0" marR="0" lvl="0" indent="0" algn="just" rtl="0">
                        <a:lnSpc>
                          <a:spcPct val="107000"/>
                        </a:lnSpc>
                        <a:spcBef>
                          <a:spcPts val="0"/>
                        </a:spcBef>
                        <a:spcAft>
                          <a:spcPts val="0"/>
                        </a:spcAft>
                        <a:buClr>
                          <a:schemeClr val="dk1"/>
                        </a:buClr>
                        <a:buSzPts val="1800"/>
                        <a:buFont typeface="Gill Sans"/>
                        <a:buNone/>
                      </a:pPr>
                      <a:r>
                        <a:rPr lang="el-GR" sz="1800" u="none" strike="noStrike" cap="none" dirty="0"/>
                        <a:t>Αν Θετική: είτε εκδίδει ίδια πράξη είτε αποχή από έκδοση (μόνο επί </a:t>
                      </a:r>
                      <a:r>
                        <a:rPr lang="el-GR" sz="1800" b="1" u="none" strike="noStrike" cap="none" dirty="0"/>
                        <a:t>διακριτικής ευχέρειας </a:t>
                      </a:r>
                      <a:r>
                        <a:rPr lang="el-GR" sz="1800" u="none" strike="noStrike" cap="none" dirty="0"/>
                        <a:t>και με </a:t>
                      </a:r>
                      <a:r>
                        <a:rPr lang="el-GR" sz="1800" b="1" u="none" strike="noStrike" cap="none" dirty="0"/>
                        <a:t>αιτιολόγηση</a:t>
                      </a:r>
                      <a:r>
                        <a:rPr lang="el-GR" sz="1800" b="0" u="none" strike="noStrike" cap="none" dirty="0"/>
                        <a:t>)</a:t>
                      </a:r>
                      <a:endParaRPr sz="1800" b="0" u="none" strike="noStrike" cap="none" dirty="0">
                        <a:latin typeface="Calibri"/>
                        <a:ea typeface="Calibri"/>
                        <a:cs typeface="Calibri"/>
                        <a:sym typeface="Calibri"/>
                      </a:endParaRPr>
                    </a:p>
                  </a:txBody>
                  <a:tcPr marL="68575" marR="68575" marT="0" marB="0">
                    <a:solidFill>
                      <a:srgbClr val="FBD9A3"/>
                    </a:solidFill>
                  </a:tcPr>
                </a:tc>
                <a:tc>
                  <a:txBody>
                    <a:bodyPr/>
                    <a:lstStyle/>
                    <a:p>
                      <a:pPr marL="0" marR="0" lvl="0" indent="0" algn="just" rtl="0">
                        <a:lnSpc>
                          <a:spcPct val="107000"/>
                        </a:lnSpc>
                        <a:spcBef>
                          <a:spcPts val="0"/>
                        </a:spcBef>
                        <a:spcAft>
                          <a:spcPts val="0"/>
                        </a:spcAft>
                        <a:buClr>
                          <a:schemeClr val="dk1"/>
                        </a:buClr>
                        <a:buSzPts val="1800"/>
                        <a:buFont typeface="Gill Sans"/>
                        <a:buNone/>
                      </a:pPr>
                      <a:r>
                        <a:rPr lang="el-GR" sz="1800" u="none" strike="noStrike" cap="none" dirty="0"/>
                        <a:t>Δεν είναι δεσμευτική.</a:t>
                      </a:r>
                    </a:p>
                    <a:p>
                      <a:pPr marL="0" marR="0" lvl="0" indent="0" algn="just" rtl="0">
                        <a:lnSpc>
                          <a:spcPct val="107000"/>
                        </a:lnSpc>
                        <a:spcBef>
                          <a:spcPts val="0"/>
                        </a:spcBef>
                        <a:spcAft>
                          <a:spcPts val="0"/>
                        </a:spcAft>
                        <a:buClr>
                          <a:schemeClr val="dk1"/>
                        </a:buClr>
                        <a:buSzPts val="1800"/>
                        <a:buFont typeface="Gill Sans"/>
                        <a:buNone/>
                      </a:pPr>
                      <a:endParaRPr lang="el-GR" sz="1800" u="none" strike="noStrike" cap="none" dirty="0">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1800"/>
                        <a:buFont typeface="Gill Sans"/>
                        <a:buNone/>
                      </a:pPr>
                      <a:r>
                        <a:rPr lang="el-GR" sz="1800" dirty="0"/>
                        <a:t>Εφαρμόζονται όσα ισχύουν για την απλή γνώμη κατά τα άλλα</a:t>
                      </a:r>
                      <a:endParaRPr sz="1800" u="none" strike="noStrike" cap="none" dirty="0">
                        <a:latin typeface="Calibri"/>
                        <a:ea typeface="Calibri"/>
                        <a:cs typeface="Calibri"/>
                        <a:sym typeface="Calibri"/>
                      </a:endParaRPr>
                    </a:p>
                  </a:txBody>
                  <a:tcPr marL="68575" marR="68575" marT="0" marB="0">
                    <a:solidFill>
                      <a:srgbClr val="FBD9A3"/>
                    </a:solidFill>
                  </a:tcPr>
                </a:tc>
                <a:tc>
                  <a:txBody>
                    <a:bodyPr/>
                    <a:lstStyle/>
                    <a:p>
                      <a:pPr marL="0" marR="0" lvl="0" indent="0" algn="just" defTabSz="914400" rtl="0" eaLnBrk="1" fontAlgn="auto" latinLnBrk="0" hangingPunct="1">
                        <a:lnSpc>
                          <a:spcPct val="107000"/>
                        </a:lnSpc>
                        <a:spcBef>
                          <a:spcPts val="0"/>
                        </a:spcBef>
                        <a:spcAft>
                          <a:spcPts val="0"/>
                        </a:spcAft>
                        <a:buClr>
                          <a:schemeClr val="dk1"/>
                        </a:buClr>
                        <a:buSzPts val="1800"/>
                        <a:buFont typeface="Gill Sans"/>
                        <a:buNone/>
                        <a:tabLst/>
                        <a:defRPr/>
                      </a:pPr>
                      <a:r>
                        <a:rPr lang="el-GR" sz="1800" b="1" u="sng" strike="noStrike" cap="none" dirty="0"/>
                        <a:t>Πρωτοβουλία του </a:t>
                      </a:r>
                      <a:r>
                        <a:rPr lang="el-GR" sz="1800" b="1" u="sng" strike="noStrike" cap="none" dirty="0" err="1"/>
                        <a:t>προτείνοντος</a:t>
                      </a:r>
                      <a:r>
                        <a:rPr lang="el-GR" sz="1800" b="1" u="sng" strike="noStrike" cap="none" dirty="0"/>
                        <a:t> οργάνου και όχι του </a:t>
                      </a:r>
                      <a:r>
                        <a:rPr lang="el-GR" sz="1800" b="1" u="sng" strike="noStrike" cap="none" dirty="0" err="1"/>
                        <a:t>αποφασίζοντος</a:t>
                      </a:r>
                      <a:endParaRPr lang="el-GR" sz="1800" b="1" u="sng" strike="noStrike" cap="none" dirty="0"/>
                    </a:p>
                    <a:p>
                      <a:pPr marL="0" marR="0" lvl="0" indent="0" algn="just" rtl="0">
                        <a:lnSpc>
                          <a:spcPct val="107000"/>
                        </a:lnSpc>
                        <a:spcBef>
                          <a:spcPts val="0"/>
                        </a:spcBef>
                        <a:spcAft>
                          <a:spcPts val="0"/>
                        </a:spcAft>
                        <a:buClr>
                          <a:schemeClr val="dk1"/>
                        </a:buClr>
                        <a:buSzPts val="1800"/>
                        <a:buFont typeface="Gill Sans"/>
                        <a:buNone/>
                      </a:pPr>
                      <a:r>
                        <a:rPr lang="el-GR" sz="1800" u="none" strike="noStrike" cap="none" dirty="0">
                          <a:latin typeface="Calibri"/>
                          <a:ea typeface="Calibri"/>
                          <a:cs typeface="Calibri"/>
                          <a:sym typeface="Calibri"/>
                        </a:rPr>
                        <a:t>Λειτουργεί όπως η σύμφωνη γνώμη. </a:t>
                      </a:r>
                      <a:endParaRPr sz="1800" u="none" strike="noStrike" cap="none" dirty="0">
                        <a:latin typeface="Calibri"/>
                        <a:ea typeface="Calibri"/>
                        <a:cs typeface="Calibri"/>
                        <a:sym typeface="Calibri"/>
                      </a:endParaRPr>
                    </a:p>
                  </a:txBody>
                  <a:tcPr marL="68575" marR="68575" marT="0" marB="0">
                    <a:solidFill>
                      <a:srgbClr val="FBD9A3"/>
                    </a:solidFill>
                  </a:tcPr>
                </a:tc>
                <a:extLst>
                  <a:ext uri="{0D108BD9-81ED-4DB2-BD59-A6C34878D82A}">
                    <a16:rowId xmlns:a16="http://schemas.microsoft.com/office/drawing/2014/main" val="10001"/>
                  </a:ext>
                </a:extLst>
              </a:tr>
              <a:tr h="850925">
                <a:tc>
                  <a:txBody>
                    <a:bodyPr/>
                    <a:lstStyle/>
                    <a:p>
                      <a:pPr marL="0" marR="0" lvl="0" indent="0" algn="just" rtl="0">
                        <a:lnSpc>
                          <a:spcPct val="107000"/>
                        </a:lnSpc>
                        <a:spcBef>
                          <a:spcPts val="0"/>
                        </a:spcBef>
                        <a:spcAft>
                          <a:spcPts val="0"/>
                        </a:spcAft>
                        <a:buClr>
                          <a:schemeClr val="dk1"/>
                        </a:buClr>
                        <a:buSzPts val="1800"/>
                        <a:buFont typeface="Gill Sans"/>
                        <a:buNone/>
                      </a:pPr>
                      <a:r>
                        <a:rPr lang="el-GR" sz="1800" b="0" u="none" strike="noStrike" cap="none" dirty="0">
                          <a:solidFill>
                            <a:schemeClr val="dk1"/>
                          </a:solidFill>
                        </a:rPr>
                        <a:t>Αν Αρνητική</a:t>
                      </a:r>
                      <a:r>
                        <a:rPr lang="en-US" sz="1800" b="0" u="none" strike="noStrike" cap="none" dirty="0">
                          <a:solidFill>
                            <a:schemeClr val="dk1"/>
                          </a:solidFill>
                        </a:rPr>
                        <a:t>:</a:t>
                      </a:r>
                      <a:r>
                        <a:rPr lang="el-GR" sz="1800" b="0" u="none" strike="noStrike" cap="none" dirty="0">
                          <a:solidFill>
                            <a:schemeClr val="dk1"/>
                          </a:solidFill>
                        </a:rPr>
                        <a:t> Εφόσον το </a:t>
                      </a:r>
                      <a:r>
                        <a:rPr lang="el-GR" sz="1800" b="0" u="none" strike="noStrike" cap="none" dirty="0" err="1">
                          <a:solidFill>
                            <a:schemeClr val="dk1"/>
                          </a:solidFill>
                        </a:rPr>
                        <a:t>αποφασίζον</a:t>
                      </a:r>
                      <a:r>
                        <a:rPr lang="el-GR" sz="1800" b="0" u="none" strike="noStrike" cap="none" dirty="0">
                          <a:solidFill>
                            <a:schemeClr val="dk1"/>
                          </a:solidFill>
                        </a:rPr>
                        <a:t> όργανο </a:t>
                      </a:r>
                      <a:r>
                        <a:rPr lang="el-GR" sz="1800" b="0" u="none" strike="noStrike" cap="none" dirty="0" err="1">
                          <a:solidFill>
                            <a:schemeClr val="dk1"/>
                          </a:solidFill>
                        </a:rPr>
                        <a:t>αποκλείνει</a:t>
                      </a:r>
                      <a:r>
                        <a:rPr lang="el-GR" sz="1800" b="0" u="none" strike="noStrike" cap="none" dirty="0">
                          <a:solidFill>
                            <a:schemeClr val="dk1"/>
                          </a:solidFill>
                        </a:rPr>
                        <a:t>, χρειάζεται ειδική αιτιολογία. </a:t>
                      </a:r>
                      <a:r>
                        <a:rPr lang="el-GR" sz="1800" b="1" u="none" strike="noStrike" cap="none" dirty="0">
                          <a:solidFill>
                            <a:srgbClr val="0070C0"/>
                          </a:solidFill>
                        </a:rPr>
                        <a:t>Αλλιώς ακυρωτέα ως αναιτιολόγητη πράξη.</a:t>
                      </a:r>
                      <a:endParaRPr sz="1800" b="1" u="none" strike="noStrike" cap="none" dirty="0">
                        <a:solidFill>
                          <a:srgbClr val="0070C0"/>
                        </a:solidFill>
                        <a:latin typeface="Calibri"/>
                        <a:ea typeface="Calibri"/>
                        <a:cs typeface="Calibri"/>
                        <a:sym typeface="Calibri"/>
                      </a:endParaRPr>
                    </a:p>
                  </a:txBody>
                  <a:tcPr marL="68575" marR="68575" marT="0" marB="0">
                    <a:solidFill>
                      <a:srgbClr val="FBD9A3"/>
                    </a:solidFill>
                  </a:tcPr>
                </a:tc>
                <a:tc>
                  <a:txBody>
                    <a:bodyPr/>
                    <a:lstStyle/>
                    <a:p>
                      <a:pPr marL="0" marR="0" lvl="0" indent="0" algn="just" rtl="0">
                        <a:lnSpc>
                          <a:spcPct val="107000"/>
                        </a:lnSpc>
                        <a:spcBef>
                          <a:spcPts val="0"/>
                        </a:spcBef>
                        <a:spcAft>
                          <a:spcPts val="0"/>
                        </a:spcAft>
                        <a:buClr>
                          <a:schemeClr val="dk1"/>
                        </a:buClr>
                        <a:buSzPts val="1800"/>
                        <a:buFont typeface="Gill Sans"/>
                        <a:buNone/>
                      </a:pPr>
                      <a:r>
                        <a:rPr lang="el-GR" sz="1800" u="none" strike="noStrike" cap="none" dirty="0"/>
                        <a:t>Αν Αρνητική: Εμποδίζει την έκδοση θετικής </a:t>
                      </a:r>
                      <a:r>
                        <a:rPr lang="el-GR" sz="1800" u="none" strike="noStrike" cap="none" dirty="0" err="1"/>
                        <a:t>δ.π</a:t>
                      </a:r>
                      <a:r>
                        <a:rPr lang="el-GR" sz="1800" u="none" strike="noStrike" cap="none" dirty="0"/>
                        <a:t> ή υποχρεώνει σε αρνητική </a:t>
                      </a:r>
                      <a:r>
                        <a:rPr lang="el-GR" sz="1800" u="none" strike="noStrike" cap="none" dirty="0" err="1"/>
                        <a:t>δ.π</a:t>
                      </a:r>
                      <a:r>
                        <a:rPr lang="el-GR" sz="1800" u="none" strike="noStrike" cap="none" dirty="0"/>
                        <a:t>.</a:t>
                      </a:r>
                      <a:endParaRPr dirty="0"/>
                    </a:p>
                    <a:p>
                      <a:pPr marL="0" marR="0" lvl="0" indent="0" algn="just" rtl="0">
                        <a:lnSpc>
                          <a:spcPct val="107000"/>
                        </a:lnSpc>
                        <a:spcBef>
                          <a:spcPts val="800"/>
                        </a:spcBef>
                        <a:spcAft>
                          <a:spcPts val="0"/>
                        </a:spcAft>
                        <a:buClr>
                          <a:schemeClr val="dk1"/>
                        </a:buClr>
                        <a:buSzPts val="1800"/>
                        <a:buFont typeface="Gill Sans"/>
                        <a:buNone/>
                      </a:pPr>
                      <a:r>
                        <a:rPr lang="el-GR" sz="1800" b="1" u="none" strike="noStrike" cap="none" dirty="0"/>
                        <a:t>! Εκτελεστή η αρνητική </a:t>
                      </a:r>
                      <a:r>
                        <a:rPr lang="el-GR" sz="1800" b="1" u="none" strike="noStrike" cap="none" dirty="0" err="1"/>
                        <a:t>συμφ</a:t>
                      </a:r>
                      <a:r>
                        <a:rPr lang="el-GR" sz="1800" b="1" u="none" strike="noStrike" cap="none" dirty="0"/>
                        <a:t>. γνώμη αν δεν εκδοθεί </a:t>
                      </a:r>
                      <a:r>
                        <a:rPr lang="el-GR" sz="1800" b="1" u="none" strike="noStrike" cap="none" dirty="0" err="1"/>
                        <a:t>δ.π</a:t>
                      </a:r>
                      <a:r>
                        <a:rPr lang="el-GR" sz="1800" b="1" u="none" strike="noStrike" cap="none" dirty="0"/>
                        <a:t>. ή αν δεν ενσωματωθεί</a:t>
                      </a:r>
                      <a:endParaRPr dirty="0"/>
                    </a:p>
                  </a:txBody>
                  <a:tcPr marL="68575" marR="68575" marT="0" marB="0">
                    <a:solidFill>
                      <a:srgbClr val="FBD9A3"/>
                    </a:solidFill>
                  </a:tcPr>
                </a:tc>
                <a:tc>
                  <a:txBody>
                    <a:bodyPr/>
                    <a:lstStyle/>
                    <a:p>
                      <a:pPr marL="0" marR="0" lvl="0" indent="0" algn="just" rtl="0">
                        <a:lnSpc>
                          <a:spcPct val="107000"/>
                        </a:lnSpc>
                        <a:spcBef>
                          <a:spcPts val="0"/>
                        </a:spcBef>
                        <a:spcAft>
                          <a:spcPts val="0"/>
                        </a:spcAft>
                        <a:buClr>
                          <a:schemeClr val="dk1"/>
                        </a:buClr>
                        <a:buSzPts val="1800"/>
                        <a:buFont typeface="Gill Sans"/>
                        <a:buNone/>
                      </a:pPr>
                      <a:endParaRPr sz="1800" u="none" strike="noStrike" cap="none" dirty="0">
                        <a:latin typeface="Calibri"/>
                        <a:ea typeface="Calibri"/>
                        <a:cs typeface="Calibri"/>
                        <a:sym typeface="Calibri"/>
                      </a:endParaRPr>
                    </a:p>
                  </a:txBody>
                  <a:tcPr marL="68575" marR="68575" marT="0" marB="0">
                    <a:solidFill>
                      <a:srgbClr val="FBD9A3"/>
                    </a:solidFill>
                  </a:tcPr>
                </a:tc>
                <a:tc>
                  <a:txBody>
                    <a:bodyPr/>
                    <a:lstStyle/>
                    <a:p>
                      <a:pPr marL="0" marR="0" lvl="0" indent="0" algn="just" rtl="0">
                        <a:lnSpc>
                          <a:spcPct val="107000"/>
                        </a:lnSpc>
                        <a:spcBef>
                          <a:spcPts val="0"/>
                        </a:spcBef>
                        <a:spcAft>
                          <a:spcPts val="0"/>
                        </a:spcAft>
                        <a:buClr>
                          <a:schemeClr val="dk1"/>
                        </a:buClr>
                        <a:buSzPts val="1800"/>
                        <a:buFont typeface="Gill Sans"/>
                        <a:buNone/>
                      </a:pPr>
                      <a:r>
                        <a:rPr lang="el-GR" sz="1800" u="none" strike="noStrike" cap="none" dirty="0"/>
                        <a:t> </a:t>
                      </a:r>
                      <a:endParaRPr sz="1800" u="none" strike="noStrike" cap="none" dirty="0">
                        <a:latin typeface="Calibri"/>
                        <a:ea typeface="Calibri"/>
                        <a:cs typeface="Calibri"/>
                        <a:sym typeface="Calibri"/>
                      </a:endParaRPr>
                    </a:p>
                  </a:txBody>
                  <a:tcPr marL="68575" marR="68575" marT="0" marB="0">
                    <a:solidFill>
                      <a:srgbClr val="FBD9A3"/>
                    </a:solidFill>
                  </a:tcPr>
                </a:tc>
                <a:extLst>
                  <a:ext uri="{0D108BD9-81ED-4DB2-BD59-A6C34878D82A}">
                    <a16:rowId xmlns:a16="http://schemas.microsoft.com/office/drawing/2014/main" val="10002"/>
                  </a:ext>
                </a:extLst>
              </a:tr>
              <a:tr h="593575">
                <a:tc>
                  <a:txBody>
                    <a:bodyPr/>
                    <a:lstStyle/>
                    <a:p>
                      <a:pPr marL="0" marR="0" lvl="0" indent="0" algn="just" rtl="0">
                        <a:lnSpc>
                          <a:spcPct val="107000"/>
                        </a:lnSpc>
                        <a:spcBef>
                          <a:spcPts val="0"/>
                        </a:spcBef>
                        <a:spcAft>
                          <a:spcPts val="0"/>
                        </a:spcAft>
                        <a:buClr>
                          <a:schemeClr val="dk1"/>
                        </a:buClr>
                        <a:buSzPts val="1800"/>
                        <a:buFont typeface="Gill Sans"/>
                        <a:buNone/>
                      </a:pPr>
                      <a:r>
                        <a:rPr lang="el-GR" sz="1800" b="0" u="none" strike="noStrike" cap="none" dirty="0">
                          <a:solidFill>
                            <a:schemeClr val="dk1"/>
                          </a:solidFill>
                        </a:rPr>
                        <a:t>Εφόσον υποχρεωτικά υποβάλλεται ερώτημα =&gt; </a:t>
                      </a:r>
                      <a:r>
                        <a:rPr lang="el-GR" sz="1800" b="1" u="none" strike="noStrike" cap="none" dirty="0">
                          <a:solidFill>
                            <a:srgbClr val="FF0000"/>
                          </a:solidFill>
                        </a:rPr>
                        <a:t>Αν δεν υποβληθεί, παράβαση ουσιώδους τύπου</a:t>
                      </a:r>
                      <a:endParaRPr sz="1800" b="1" u="none" strike="noStrike" cap="none" dirty="0">
                        <a:solidFill>
                          <a:srgbClr val="FF0000"/>
                        </a:solidFill>
                        <a:latin typeface="Calibri"/>
                        <a:ea typeface="Calibri"/>
                        <a:cs typeface="Calibri"/>
                        <a:sym typeface="Calibri"/>
                      </a:endParaRPr>
                    </a:p>
                  </a:txBody>
                  <a:tcPr marL="68575" marR="68575" marT="0" marB="0">
                    <a:solidFill>
                      <a:srgbClr val="FBD9A3"/>
                    </a:solidFill>
                  </a:tcPr>
                </a:tc>
                <a:tc>
                  <a:txBody>
                    <a:bodyPr/>
                    <a:lstStyle/>
                    <a:p>
                      <a:pPr marL="0" marR="0" lvl="0" indent="0" algn="just" rtl="0">
                        <a:lnSpc>
                          <a:spcPct val="107000"/>
                        </a:lnSpc>
                        <a:spcBef>
                          <a:spcPts val="0"/>
                        </a:spcBef>
                        <a:spcAft>
                          <a:spcPts val="0"/>
                        </a:spcAft>
                        <a:buClr>
                          <a:schemeClr val="dk1"/>
                        </a:buClr>
                        <a:buSzPts val="1800"/>
                        <a:buFont typeface="Gill Sans"/>
                        <a:buNone/>
                      </a:pPr>
                      <a:r>
                        <a:rPr lang="el-GR" sz="1800" u="none" strike="noStrike" cap="none" dirty="0"/>
                        <a:t> ΜΗ ΣΥΜΜΟΡΦΩΣΗ ΜΕ ΣΥΜΦΩΝΗ ΓΝΩΜΗ– </a:t>
                      </a:r>
                      <a:r>
                        <a:rPr lang="el-GR" sz="1800" b="1" u="sng" strike="noStrike" cap="none" dirty="0"/>
                        <a:t>ΠΟΝΕ</a:t>
                      </a:r>
                      <a:endParaRPr sz="1800" b="1" u="sng" strike="noStrike" cap="none" dirty="0">
                        <a:latin typeface="Calibri"/>
                        <a:ea typeface="Calibri"/>
                        <a:cs typeface="Calibri"/>
                        <a:sym typeface="Calibri"/>
                      </a:endParaRPr>
                    </a:p>
                  </a:txBody>
                  <a:tcPr marL="68575" marR="68575" marT="0" marB="0">
                    <a:solidFill>
                      <a:srgbClr val="FBD9A3"/>
                    </a:solidFill>
                  </a:tcPr>
                </a:tc>
                <a:tc>
                  <a:txBody>
                    <a:bodyPr/>
                    <a:lstStyle/>
                    <a:p>
                      <a:pPr marL="0" marR="0" lvl="0" indent="0" algn="just" rtl="0">
                        <a:lnSpc>
                          <a:spcPct val="107000"/>
                        </a:lnSpc>
                        <a:spcBef>
                          <a:spcPts val="0"/>
                        </a:spcBef>
                        <a:spcAft>
                          <a:spcPts val="0"/>
                        </a:spcAft>
                        <a:buClr>
                          <a:schemeClr val="dk1"/>
                        </a:buClr>
                        <a:buSzPts val="1800"/>
                        <a:buFont typeface="Gill Sans"/>
                        <a:buNone/>
                      </a:pPr>
                      <a:r>
                        <a:rPr lang="el-GR" sz="1800" u="none" strike="noStrike" cap="none" dirty="0"/>
                        <a:t> </a:t>
                      </a:r>
                      <a:endParaRPr sz="1800" u="none" strike="noStrike" cap="none" dirty="0">
                        <a:latin typeface="Calibri"/>
                        <a:ea typeface="Calibri"/>
                        <a:cs typeface="Calibri"/>
                        <a:sym typeface="Calibri"/>
                      </a:endParaRPr>
                    </a:p>
                  </a:txBody>
                  <a:tcPr marL="68575" marR="68575" marT="0" marB="0">
                    <a:solidFill>
                      <a:srgbClr val="FBD9A3"/>
                    </a:solidFill>
                  </a:tcPr>
                </a:tc>
                <a:tc>
                  <a:txBody>
                    <a:bodyPr/>
                    <a:lstStyle/>
                    <a:p>
                      <a:pPr marL="0" marR="0" lvl="0" indent="0" algn="just" rtl="0">
                        <a:lnSpc>
                          <a:spcPct val="107000"/>
                        </a:lnSpc>
                        <a:spcBef>
                          <a:spcPts val="0"/>
                        </a:spcBef>
                        <a:spcAft>
                          <a:spcPts val="0"/>
                        </a:spcAft>
                        <a:buClr>
                          <a:schemeClr val="dk1"/>
                        </a:buClr>
                        <a:buSzPts val="1800"/>
                        <a:buFont typeface="Gill Sans"/>
                        <a:buNone/>
                      </a:pPr>
                      <a:r>
                        <a:rPr lang="el-GR" sz="1800" u="none" strike="noStrike" cap="none"/>
                        <a:t> </a:t>
                      </a:r>
                      <a:endParaRPr sz="1800" u="none" strike="noStrike" cap="none">
                        <a:latin typeface="Calibri"/>
                        <a:ea typeface="Calibri"/>
                        <a:cs typeface="Calibri"/>
                        <a:sym typeface="Calibri"/>
                      </a:endParaRPr>
                    </a:p>
                  </a:txBody>
                  <a:tcPr marL="68575" marR="68575" marT="0" marB="0">
                    <a:solidFill>
                      <a:srgbClr val="FBD9A3"/>
                    </a:solidFill>
                  </a:tcPr>
                </a:tc>
                <a:extLst>
                  <a:ext uri="{0D108BD9-81ED-4DB2-BD59-A6C34878D82A}">
                    <a16:rowId xmlns:a16="http://schemas.microsoft.com/office/drawing/2014/main" val="10003"/>
                  </a:ext>
                </a:extLst>
              </a:tr>
              <a:tr h="228600">
                <a:tc>
                  <a:txBody>
                    <a:bodyPr/>
                    <a:lstStyle/>
                    <a:p>
                      <a:pPr marL="0" marR="0" lvl="0" indent="0" algn="just" rtl="0">
                        <a:lnSpc>
                          <a:spcPct val="107000"/>
                        </a:lnSpc>
                        <a:spcBef>
                          <a:spcPts val="0"/>
                        </a:spcBef>
                        <a:spcAft>
                          <a:spcPts val="0"/>
                        </a:spcAft>
                        <a:buClr>
                          <a:schemeClr val="dk1"/>
                        </a:buClr>
                        <a:buSzPts val="1800"/>
                        <a:buFont typeface="Gill Sans"/>
                        <a:buNone/>
                      </a:pPr>
                      <a:r>
                        <a:rPr lang="el-GR" sz="1800" b="0" u="none" strike="noStrike" cap="none" dirty="0">
                          <a:solidFill>
                            <a:schemeClr val="dk1"/>
                          </a:solidFill>
                        </a:rPr>
                        <a:t>Αν παρέλθει προθεσμία προχωρά χωρίς αυτή.</a:t>
                      </a:r>
                      <a:endParaRPr sz="1800" b="0" u="none" strike="noStrike" cap="none" dirty="0">
                        <a:solidFill>
                          <a:schemeClr val="dk1"/>
                        </a:solidFill>
                        <a:latin typeface="Calibri"/>
                        <a:ea typeface="Calibri"/>
                        <a:cs typeface="Calibri"/>
                        <a:sym typeface="Calibri"/>
                      </a:endParaRPr>
                    </a:p>
                  </a:txBody>
                  <a:tcPr marL="68575" marR="68575" marT="0" marB="0">
                    <a:solidFill>
                      <a:srgbClr val="FBD9A3"/>
                    </a:solidFill>
                  </a:tcPr>
                </a:tc>
                <a:tc>
                  <a:txBody>
                    <a:bodyPr/>
                    <a:lstStyle/>
                    <a:p>
                      <a:pPr marL="0" marR="0" lvl="0" indent="0" algn="just" rtl="0">
                        <a:lnSpc>
                          <a:spcPct val="107000"/>
                        </a:lnSpc>
                        <a:spcBef>
                          <a:spcPts val="0"/>
                        </a:spcBef>
                        <a:spcAft>
                          <a:spcPts val="0"/>
                        </a:spcAft>
                        <a:buClr>
                          <a:schemeClr val="dk1"/>
                        </a:buClr>
                        <a:buSzPts val="1800"/>
                        <a:buFont typeface="Gill Sans"/>
                        <a:buNone/>
                      </a:pPr>
                      <a:r>
                        <a:rPr lang="el-GR" sz="1800" u="none" strike="noStrike" cap="none" dirty="0"/>
                        <a:t> ΜΗ ΕΚΔΟΣΗ ΣΥΜΦΩΝΗΣ; </a:t>
                      </a:r>
                      <a:r>
                        <a:rPr lang="el-GR" sz="1800" b="1" u="sng" strike="noStrike" cap="none" dirty="0"/>
                        <a:t>ΠΟΝΕ</a:t>
                      </a:r>
                      <a:endParaRPr b="1" u="sng" dirty="0"/>
                    </a:p>
                    <a:p>
                      <a:pPr marL="0" marR="0" lvl="0" indent="0" algn="just" rtl="0">
                        <a:lnSpc>
                          <a:spcPct val="107000"/>
                        </a:lnSpc>
                        <a:spcBef>
                          <a:spcPts val="800"/>
                        </a:spcBef>
                        <a:spcAft>
                          <a:spcPts val="0"/>
                        </a:spcAft>
                        <a:buClr>
                          <a:schemeClr val="dk1"/>
                        </a:buClr>
                        <a:buSzPts val="1800"/>
                        <a:buFont typeface="Gill Sans"/>
                        <a:buNone/>
                      </a:pPr>
                      <a:r>
                        <a:rPr lang="el-GR" sz="1800" u="none" strike="noStrike" cap="none" dirty="0"/>
                        <a:t>ΜΗ ΚΙΝΗΣΗ ΔΙΑΔΙΚΑΣΙΑΣ; </a:t>
                      </a:r>
                      <a:r>
                        <a:rPr lang="el-GR" sz="1800" b="1" u="sng" strike="noStrike" cap="none" dirty="0"/>
                        <a:t>ΠΟΝΕ</a:t>
                      </a:r>
                      <a:endParaRPr sz="1800" b="1" u="sng" strike="noStrike" cap="none" dirty="0">
                        <a:latin typeface="Calibri"/>
                        <a:ea typeface="Calibri"/>
                        <a:cs typeface="Calibri"/>
                        <a:sym typeface="Calibri"/>
                      </a:endParaRPr>
                    </a:p>
                  </a:txBody>
                  <a:tcPr marL="68575" marR="68575" marT="0" marB="0">
                    <a:solidFill>
                      <a:srgbClr val="FBD9A3"/>
                    </a:solidFill>
                  </a:tcPr>
                </a:tc>
                <a:tc>
                  <a:txBody>
                    <a:bodyPr/>
                    <a:lstStyle/>
                    <a:p>
                      <a:pPr marL="0" marR="0" lvl="0" indent="0" algn="just" rtl="0">
                        <a:lnSpc>
                          <a:spcPct val="107000"/>
                        </a:lnSpc>
                        <a:spcBef>
                          <a:spcPts val="0"/>
                        </a:spcBef>
                        <a:spcAft>
                          <a:spcPts val="0"/>
                        </a:spcAft>
                        <a:buClr>
                          <a:schemeClr val="dk1"/>
                        </a:buClr>
                        <a:buSzPts val="1800"/>
                        <a:buFont typeface="Gill Sans"/>
                        <a:buNone/>
                      </a:pPr>
                      <a:r>
                        <a:rPr lang="el-GR" sz="1800" u="none" strike="noStrike" cap="none" dirty="0"/>
                        <a:t> </a:t>
                      </a:r>
                      <a:endParaRPr sz="1800" u="none" strike="noStrike" cap="none" dirty="0">
                        <a:latin typeface="Calibri"/>
                        <a:ea typeface="Calibri"/>
                        <a:cs typeface="Calibri"/>
                        <a:sym typeface="Calibri"/>
                      </a:endParaRPr>
                    </a:p>
                  </a:txBody>
                  <a:tcPr marL="68575" marR="68575" marT="0" marB="0">
                    <a:solidFill>
                      <a:srgbClr val="FBD9A3"/>
                    </a:solidFill>
                  </a:tcPr>
                </a:tc>
                <a:tc>
                  <a:txBody>
                    <a:bodyPr/>
                    <a:lstStyle/>
                    <a:p>
                      <a:pPr marL="0" marR="0" lvl="0" indent="0" algn="just" rtl="0">
                        <a:lnSpc>
                          <a:spcPct val="107000"/>
                        </a:lnSpc>
                        <a:spcBef>
                          <a:spcPts val="0"/>
                        </a:spcBef>
                        <a:spcAft>
                          <a:spcPts val="0"/>
                        </a:spcAft>
                        <a:buClr>
                          <a:schemeClr val="dk1"/>
                        </a:buClr>
                        <a:buSzPts val="1800"/>
                        <a:buFont typeface="Gill Sans"/>
                        <a:buNone/>
                      </a:pPr>
                      <a:r>
                        <a:rPr lang="el-GR" sz="1800" u="none" strike="noStrike" cap="none" dirty="0"/>
                        <a:t> </a:t>
                      </a:r>
                      <a:endParaRPr sz="1800" u="none" strike="noStrike" cap="none" dirty="0">
                        <a:latin typeface="Calibri"/>
                        <a:ea typeface="Calibri"/>
                        <a:cs typeface="Calibri"/>
                        <a:sym typeface="Calibri"/>
                      </a:endParaRPr>
                    </a:p>
                  </a:txBody>
                  <a:tcPr marL="68575" marR="68575" marT="0" marB="0">
                    <a:solidFill>
                      <a:srgbClr val="FBD9A3"/>
                    </a:solidFill>
                  </a:tcPr>
                </a:tc>
                <a:extLst>
                  <a:ext uri="{0D108BD9-81ED-4DB2-BD59-A6C34878D82A}">
                    <a16:rowId xmlns:a16="http://schemas.microsoft.com/office/drawing/2014/main" val="10004"/>
                  </a:ext>
                </a:extLst>
              </a:tr>
            </a:tbl>
          </a:graphicData>
        </a:graphic>
      </p:graphicFrame>
      <p:sp>
        <p:nvSpPr>
          <p:cNvPr id="195" name="Google Shape;195;p28"/>
          <p:cNvSpPr txBox="1"/>
          <p:nvPr/>
        </p:nvSpPr>
        <p:spPr>
          <a:xfrm>
            <a:off x="15766" y="389797"/>
            <a:ext cx="4022323" cy="923289"/>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l-GR" sz="1800" b="0" i="0" u="none" strike="noStrike" kern="0" cap="none" spc="0" normalizeH="0" baseline="0" noProof="0" dirty="0">
                <a:ln>
                  <a:noFill/>
                </a:ln>
                <a:solidFill>
                  <a:srgbClr val="000000"/>
                </a:solidFill>
                <a:effectLst/>
                <a:uLnTx/>
                <a:uFillTx/>
                <a:latin typeface="Gill Sans"/>
                <a:ea typeface="Gill Sans"/>
                <a:cs typeface="Gill Sans"/>
                <a:sym typeface="Gill Sans"/>
              </a:rPr>
              <a:t>+ Επίκαιρη ΓΝΩΜΗ!!!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l-GR" sz="1800" b="0" i="0" u="none" strike="noStrike" kern="0" cap="none" spc="0" normalizeH="0" baseline="0" noProof="0" dirty="0">
                <a:ln>
                  <a:noFill/>
                </a:ln>
                <a:solidFill>
                  <a:srgbClr val="000000"/>
                </a:solidFill>
                <a:effectLst/>
                <a:uLnTx/>
                <a:uFillTx/>
                <a:latin typeface="Gill Sans"/>
                <a:ea typeface="Gill Sans"/>
                <a:cs typeface="Gill Sans"/>
                <a:sym typeface="Gill Sans"/>
              </a:rPr>
              <a:t>+Λόγος ακύρωσης: Παράβαση Ουσιώδους Τύπου</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29"/>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l-GR"/>
              <a:t>ΑΡΜΟΔΙΟΤΗΤΑ</a:t>
            </a:r>
            <a:endParaRPr/>
          </a:p>
        </p:txBody>
      </p:sp>
      <p:sp>
        <p:nvSpPr>
          <p:cNvPr id="201" name="Google Shape;201;p29"/>
          <p:cNvSpPr txBox="1">
            <a:spLocks noGrp="1"/>
          </p:cNvSpPr>
          <p:nvPr>
            <p:ph type="body" idx="1"/>
          </p:nvPr>
        </p:nvSpPr>
        <p:spPr>
          <a:xfrm>
            <a:off x="542520" y="2213912"/>
            <a:ext cx="7729728" cy="4309957"/>
          </a:xfrm>
          <a:prstGeom prst="rect">
            <a:avLst/>
          </a:prstGeom>
          <a:solidFill>
            <a:srgbClr val="C3C7B4"/>
          </a:solidFill>
          <a:ln>
            <a:noFill/>
          </a:ln>
        </p:spPr>
        <p:txBody>
          <a:bodyPr spcFirstLastPara="1" wrap="square" lIns="91425" tIns="45700" rIns="91425" bIns="45700" anchor="t" anchorCtr="0">
            <a:normAutofit/>
          </a:bodyPr>
          <a:lstStyle/>
          <a:p>
            <a:pPr marL="228600" lvl="0" indent="-228600" algn="just" rtl="0">
              <a:lnSpc>
                <a:spcPct val="100000"/>
              </a:lnSpc>
              <a:spcBef>
                <a:spcPts val="0"/>
              </a:spcBef>
              <a:spcAft>
                <a:spcPts val="0"/>
              </a:spcAft>
              <a:buSzPts val="1800"/>
              <a:buChar char="•"/>
            </a:pPr>
            <a:r>
              <a:rPr lang="el-GR" dirty="0"/>
              <a:t>Γενικός κανόνας: η αρμοδιότητα παρέχεται σε συγκεκριμένο διοικητικό όργανο το οποίο την ασκεί αποκλειστικά, δεν μπορεί να ασκηθεί από άλλο όργανο εκτός από εκείνο στο οποίο την απονέμει ο νόμος.</a:t>
            </a:r>
            <a:endParaRPr dirty="0"/>
          </a:p>
          <a:p>
            <a:pPr marL="228600" lvl="0" indent="-228600" algn="just" rtl="0">
              <a:lnSpc>
                <a:spcPct val="100000"/>
              </a:lnSpc>
              <a:spcBef>
                <a:spcPts val="1000"/>
              </a:spcBef>
              <a:spcAft>
                <a:spcPts val="0"/>
              </a:spcAft>
              <a:buSzPts val="1800"/>
              <a:buChar char="•"/>
            </a:pPr>
            <a:r>
              <a:rPr lang="el-GR" dirty="0"/>
              <a:t>Διάκριση μεταξύ δέσμιας αρμοδιότητας και αρμοδιότητας κατά διακριτική ευχέρεια.</a:t>
            </a:r>
            <a:endParaRPr dirty="0"/>
          </a:p>
          <a:p>
            <a:pPr marL="228600" lvl="0" indent="-228600" algn="just" rtl="0">
              <a:lnSpc>
                <a:spcPct val="100000"/>
              </a:lnSpc>
              <a:spcBef>
                <a:spcPts val="1000"/>
              </a:spcBef>
              <a:spcAft>
                <a:spcPts val="0"/>
              </a:spcAft>
              <a:buSzPts val="1800"/>
              <a:buChar char="•"/>
            </a:pPr>
            <a:r>
              <a:rPr lang="el-GR" b="1" dirty="0">
                <a:solidFill>
                  <a:srgbClr val="FF0000"/>
                </a:solidFill>
              </a:rPr>
              <a:t>Δέσμια αρμοδιότητα: </a:t>
            </a:r>
            <a:r>
              <a:rPr lang="el-GR" dirty="0"/>
              <a:t>όταν το όργανο </a:t>
            </a:r>
            <a:r>
              <a:rPr lang="el-GR" b="1" dirty="0"/>
              <a:t>υποχρεούται να δράσει </a:t>
            </a:r>
            <a:r>
              <a:rPr lang="el-GR" dirty="0"/>
              <a:t>με συγκεκριμένο τρόπο πχ οφείλει χωρίς υπαίτια καθυστέρηση. [</a:t>
            </a:r>
            <a:r>
              <a:rPr lang="el-GR" i="1" dirty="0"/>
              <a:t>Συνήθως στα </a:t>
            </a:r>
            <a:r>
              <a:rPr lang="el-GR" i="1" dirty="0" err="1"/>
              <a:t>πρακτικα</a:t>
            </a:r>
            <a:r>
              <a:rPr lang="el-GR" i="1" dirty="0"/>
              <a:t> το </a:t>
            </a:r>
            <a:r>
              <a:rPr lang="el-GR" i="1" dirty="0" err="1"/>
              <a:t>καταλαβαινουμε</a:t>
            </a:r>
            <a:r>
              <a:rPr lang="el-GR" i="1" dirty="0"/>
              <a:t> όταν υπάρχει ρήμα σε οριστική έγκλιση.</a:t>
            </a:r>
            <a:r>
              <a:rPr lang="el-GR" dirty="0"/>
              <a:t>]</a:t>
            </a:r>
            <a:endParaRPr dirty="0"/>
          </a:p>
          <a:p>
            <a:pPr marL="228600" lvl="0" indent="-228600" algn="just" rtl="0">
              <a:lnSpc>
                <a:spcPct val="100000"/>
              </a:lnSpc>
              <a:spcBef>
                <a:spcPts val="1000"/>
              </a:spcBef>
              <a:spcAft>
                <a:spcPts val="0"/>
              </a:spcAft>
              <a:buSzPts val="1800"/>
              <a:buChar char="•"/>
            </a:pPr>
            <a:r>
              <a:rPr lang="el-GR" b="1" dirty="0">
                <a:solidFill>
                  <a:srgbClr val="0070C0"/>
                </a:solidFill>
              </a:rPr>
              <a:t>Διακριτική ευχέρεια</a:t>
            </a:r>
            <a:r>
              <a:rPr lang="el-GR" dirty="0"/>
              <a:t>: το όργανο έχει την δυνατότητα αλλά δεν είναι υποχρεωμένο. </a:t>
            </a:r>
            <a:r>
              <a:rPr lang="el-GR" b="1" dirty="0"/>
              <a:t>Μπορεί να επιλέξει ανάμεσα σε δυο εξίσου νόμιμους τρόπους</a:t>
            </a:r>
            <a:r>
              <a:rPr lang="el-GR" dirty="0"/>
              <a:t> να πράξει να χορηγήσει ή να μην χορηγήσει. Επίσης: επί αόριστων εννοιών που επιτρέπουν στην διοίκηση ουσιαστικές ή τεχνικές κρίσεις</a:t>
            </a:r>
            <a:endParaRPr dirty="0"/>
          </a:p>
        </p:txBody>
      </p:sp>
      <p:sp>
        <p:nvSpPr>
          <p:cNvPr id="202" name="Google Shape;202;p29"/>
          <p:cNvSpPr/>
          <p:nvPr/>
        </p:nvSpPr>
        <p:spPr>
          <a:xfrm>
            <a:off x="7803930" y="-30743"/>
            <a:ext cx="4388069" cy="2978895"/>
          </a:xfrm>
          <a:prstGeom prst="cloudCallout">
            <a:avLst>
              <a:gd name="adj1" fmla="val -20833"/>
              <a:gd name="adj2" fmla="val 62500"/>
            </a:avLst>
          </a:prstGeom>
          <a:solidFill>
            <a:schemeClr val="lt1"/>
          </a:solidFill>
          <a:ln w="12700" cap="flat" cmpd="sng">
            <a:solidFill>
              <a:srgbClr val="67440C"/>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Gill Sans"/>
              <a:ea typeface="Gill Sans"/>
              <a:cs typeface="Gill Sans"/>
              <a:sym typeface="Gill Sans"/>
            </a:endParaRPr>
          </a:p>
        </p:txBody>
      </p:sp>
      <p:sp>
        <p:nvSpPr>
          <p:cNvPr id="203" name="Google Shape;203;p29"/>
          <p:cNvSpPr txBox="1"/>
          <p:nvPr/>
        </p:nvSpPr>
        <p:spPr>
          <a:xfrm>
            <a:off x="8494670" y="404890"/>
            <a:ext cx="3376763" cy="2031325"/>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l-GR" sz="1800" b="0" i="0" u="none" strike="noStrike" kern="0" cap="none" spc="0" normalizeH="0" baseline="0" noProof="0">
                <a:ln>
                  <a:noFill/>
                </a:ln>
                <a:solidFill>
                  <a:srgbClr val="000000"/>
                </a:solidFill>
                <a:effectLst/>
                <a:uLnTx/>
                <a:uFillTx/>
                <a:latin typeface="Gill Sans"/>
                <a:ea typeface="Gill Sans"/>
                <a:cs typeface="Gill Sans"/>
                <a:sym typeface="Gill Sans"/>
              </a:rPr>
              <a:t>Διοικητικό όργανο είναι ο φορέας της διοικητικής αρμοδιότητας είναι μια</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l-GR" sz="1800" b="0" i="0" u="none" strike="noStrike" kern="0" cap="none" spc="0" normalizeH="0" baseline="0" noProof="0">
                <a:ln>
                  <a:noFill/>
                </a:ln>
                <a:solidFill>
                  <a:srgbClr val="000000"/>
                </a:solidFill>
                <a:effectLst/>
                <a:uLnTx/>
                <a:uFillTx/>
                <a:latin typeface="Gill Sans"/>
                <a:ea typeface="Gill Sans"/>
                <a:cs typeface="Gill Sans"/>
                <a:sym typeface="Gill Sans"/>
              </a:rPr>
              <a:t>αφηρημένη νομική κατασκευή πχ ο υπουργός και όχι το πρόσωπο που φέρει</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l-GR" sz="1800" b="0" i="0" u="none" strike="noStrike" kern="0" cap="none" spc="0" normalizeH="0" baseline="0" noProof="0">
                <a:ln>
                  <a:noFill/>
                </a:ln>
                <a:solidFill>
                  <a:srgbClr val="000000"/>
                </a:solidFill>
                <a:effectLst/>
                <a:uLnTx/>
                <a:uFillTx/>
                <a:latin typeface="Gill Sans"/>
                <a:ea typeface="Gill Sans"/>
                <a:cs typeface="Gill Sans"/>
                <a:sym typeface="Gill Sans"/>
              </a:rPr>
              <a:t>την ιδιότητα</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04" name="Google Shape;204;p29"/>
          <p:cNvSpPr txBox="1"/>
          <p:nvPr/>
        </p:nvSpPr>
        <p:spPr>
          <a:xfrm>
            <a:off x="8494670" y="3547241"/>
            <a:ext cx="3565951" cy="1477287"/>
          </a:xfrm>
          <a:prstGeom prst="rect">
            <a:avLst/>
          </a:prstGeom>
          <a:solidFill>
            <a:schemeClr val="lt2"/>
          </a:solid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l-GR" sz="1800" b="1" i="0" u="sng" strike="noStrike" kern="0" cap="none" spc="0" normalizeH="0" baseline="0" noProof="0" dirty="0">
                <a:ln>
                  <a:noFill/>
                </a:ln>
                <a:solidFill>
                  <a:srgbClr val="000000"/>
                </a:solidFill>
                <a:effectLst/>
                <a:uLnTx/>
                <a:uFillTx/>
                <a:latin typeface="Gill Sans"/>
                <a:ea typeface="Gill Sans"/>
                <a:cs typeface="Gill Sans"/>
                <a:sym typeface="Gill Sans"/>
              </a:rPr>
              <a:t>Η διακριτική ευχέρεια ελέγχεται μόνο ως προς τα άκρα όριά της</a:t>
            </a:r>
            <a:r>
              <a:rPr kumimoji="0" lang="el-GR" sz="1800" b="0" i="0" u="none" strike="noStrike" kern="0" cap="none" spc="0" normalizeH="0" baseline="0" noProof="0" dirty="0">
                <a:ln>
                  <a:noFill/>
                </a:ln>
                <a:solidFill>
                  <a:srgbClr val="000000"/>
                </a:solidFill>
                <a:effectLst/>
                <a:uLnTx/>
                <a:uFillTx/>
                <a:latin typeface="Gill Sans"/>
                <a:ea typeface="Gill Sans"/>
                <a:cs typeface="Gill Sans"/>
                <a:sym typeface="Gill Sans"/>
              </a:rPr>
              <a:t> γιατί αλλιώς έχουμε έλεγχο σκοπιμότητας που απαγορεύεται. </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30"/>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l-GR" dirty="0"/>
              <a:t>ΟΡΓΑΝΑ – ΜΟΝΟΜΕΛΗ - ΣΥΛΛΟΓΙΚΑ</a:t>
            </a:r>
            <a:endParaRPr dirty="0"/>
          </a:p>
        </p:txBody>
      </p:sp>
      <p:sp>
        <p:nvSpPr>
          <p:cNvPr id="210" name="Google Shape;210;p30"/>
          <p:cNvSpPr txBox="1">
            <a:spLocks noGrp="1"/>
          </p:cNvSpPr>
          <p:nvPr>
            <p:ph type="body" idx="1"/>
          </p:nvPr>
        </p:nvSpPr>
        <p:spPr>
          <a:xfrm>
            <a:off x="394137" y="2644181"/>
            <a:ext cx="11524593" cy="3888880"/>
          </a:xfrm>
          <a:prstGeom prst="rect">
            <a:avLst/>
          </a:prstGeom>
          <a:solidFill>
            <a:srgbClr val="EAECE5"/>
          </a:solid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SzPts val="2400"/>
              <a:buNone/>
            </a:pPr>
            <a:r>
              <a:rPr lang="el-GR" sz="2400" dirty="0"/>
              <a:t>Είναι όργανα της δημόσιας τάξης δηλαδή εκείνα που ασκούν δημόσια εξουσία τα οποία δεν ανήκουν στη νομοθετική ή τη δικαστική εξουσία !!!!</a:t>
            </a:r>
            <a:endParaRPr dirty="0"/>
          </a:p>
          <a:p>
            <a:pPr marL="0" lvl="0" indent="0" algn="ctr" rtl="0">
              <a:lnSpc>
                <a:spcPct val="100000"/>
              </a:lnSpc>
              <a:spcBef>
                <a:spcPts val="1000"/>
              </a:spcBef>
              <a:spcAft>
                <a:spcPts val="0"/>
              </a:spcAft>
              <a:buSzPts val="2400"/>
              <a:buNone/>
            </a:pPr>
            <a:r>
              <a:rPr lang="el-GR" sz="2400" dirty="0"/>
              <a:t>Η σύσταση ενός διοικητικού οργάνου πρέπει να προβλέπεται ρητά είτε στο Σύνταγμα είτε από νομοθετική πράξη είτε από κανονιστική πράξη της διοίκησης που εκδίδεται βάσει νομοθετικής εξουσιοδότησης </a:t>
            </a:r>
            <a:endParaRPr dirty="0"/>
          </a:p>
          <a:p>
            <a:pPr marL="228600" lvl="0" indent="-228600" algn="ctr" rtl="0">
              <a:lnSpc>
                <a:spcPct val="100000"/>
              </a:lnSpc>
              <a:spcBef>
                <a:spcPts val="1000"/>
              </a:spcBef>
              <a:spcAft>
                <a:spcPts val="0"/>
              </a:spcAft>
              <a:buSzPts val="2400"/>
              <a:buChar char="•"/>
            </a:pPr>
            <a:r>
              <a:rPr lang="el-GR" sz="2400" b="1" dirty="0"/>
              <a:t>Μονομελή</a:t>
            </a:r>
            <a:r>
              <a:rPr lang="el-GR" sz="2400" dirty="0"/>
              <a:t>: διορισμός ή εκλογή</a:t>
            </a:r>
            <a:endParaRPr dirty="0"/>
          </a:p>
          <a:p>
            <a:pPr marL="228600" lvl="0" indent="-228600" algn="ctr" rtl="0">
              <a:lnSpc>
                <a:spcPct val="100000"/>
              </a:lnSpc>
              <a:spcBef>
                <a:spcPts val="1000"/>
              </a:spcBef>
              <a:spcAft>
                <a:spcPts val="0"/>
              </a:spcAft>
              <a:buSzPts val="2400"/>
              <a:buChar char="•"/>
            </a:pPr>
            <a:r>
              <a:rPr lang="el-GR" sz="2400" b="1" dirty="0"/>
              <a:t>Συλλογικά</a:t>
            </a:r>
            <a:r>
              <a:rPr lang="el-GR" sz="2400" dirty="0"/>
              <a:t>: τουλάχιστον 3 μέλη, κοιτάμε </a:t>
            </a:r>
            <a:r>
              <a:rPr lang="el-GR" sz="2400" b="1" dirty="0" err="1">
                <a:solidFill>
                  <a:srgbClr val="0070C0"/>
                </a:solidFill>
              </a:rPr>
              <a:t>αρ</a:t>
            </a:r>
            <a:r>
              <a:rPr lang="el-GR" sz="2400" b="1" dirty="0">
                <a:solidFill>
                  <a:srgbClr val="0070C0"/>
                </a:solidFill>
              </a:rPr>
              <a:t>. 13 </a:t>
            </a:r>
            <a:r>
              <a:rPr lang="el-GR" sz="2400" b="1" dirty="0" err="1">
                <a:solidFill>
                  <a:srgbClr val="0070C0"/>
                </a:solidFill>
              </a:rPr>
              <a:t>ΚΔΔιαδ</a:t>
            </a:r>
            <a:r>
              <a:rPr lang="el-GR" sz="2400" dirty="0"/>
              <a:t>.</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7">
          <a:extLst>
            <a:ext uri="{FF2B5EF4-FFF2-40B4-BE49-F238E27FC236}">
              <a16:creationId xmlns:a16="http://schemas.microsoft.com/office/drawing/2014/main" id="{BB028F2E-3623-B32B-86E6-1767FACFB50D}"/>
            </a:ext>
          </a:extLst>
        </p:cNvPr>
        <p:cNvGrpSpPr/>
        <p:nvPr/>
      </p:nvGrpSpPr>
      <p:grpSpPr>
        <a:xfrm>
          <a:off x="0" y="0"/>
          <a:ext cx="0" cy="0"/>
          <a:chOff x="0" y="0"/>
          <a:chExt cx="0" cy="0"/>
        </a:xfrm>
      </p:grpSpPr>
      <p:sp>
        <p:nvSpPr>
          <p:cNvPr id="108" name="Google Shape;108;p16">
            <a:extLst>
              <a:ext uri="{FF2B5EF4-FFF2-40B4-BE49-F238E27FC236}">
                <a16:creationId xmlns:a16="http://schemas.microsoft.com/office/drawing/2014/main" id="{7E7BE275-E91C-29DE-977A-DAF1CCEE780C}"/>
              </a:ext>
            </a:extLst>
          </p:cNvPr>
          <p:cNvSpPr txBox="1">
            <a:spLocks noGrp="1"/>
          </p:cNvSpPr>
          <p:nvPr>
            <p:ph type="title"/>
          </p:nvPr>
        </p:nvSpPr>
        <p:spPr>
          <a:xfrm>
            <a:off x="2231136" y="410394"/>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l-GR" dirty="0"/>
              <a:t>ΔΙΟΙΚΗΤΙΚΕΣ ΠΡΑΞΕΙΣ (</a:t>
            </a:r>
            <a:r>
              <a:rPr lang="el-GR" b="1" i="1" dirty="0" err="1"/>
              <a:t>δ.π</a:t>
            </a:r>
            <a:r>
              <a:rPr lang="el-GR" b="1" i="1" dirty="0"/>
              <a:t>.</a:t>
            </a:r>
            <a:r>
              <a:rPr lang="el-GR" dirty="0"/>
              <a:t>)</a:t>
            </a:r>
            <a:endParaRPr dirty="0"/>
          </a:p>
        </p:txBody>
      </p:sp>
      <p:sp>
        <p:nvSpPr>
          <p:cNvPr id="109" name="Google Shape;109;p16">
            <a:extLst>
              <a:ext uri="{FF2B5EF4-FFF2-40B4-BE49-F238E27FC236}">
                <a16:creationId xmlns:a16="http://schemas.microsoft.com/office/drawing/2014/main" id="{7A5C1E14-BCF8-2970-3363-7002CD134DE7}"/>
              </a:ext>
            </a:extLst>
          </p:cNvPr>
          <p:cNvSpPr txBox="1">
            <a:spLocks noGrp="1"/>
          </p:cNvSpPr>
          <p:nvPr>
            <p:ph type="body" idx="1"/>
          </p:nvPr>
        </p:nvSpPr>
        <p:spPr>
          <a:xfrm>
            <a:off x="119743" y="1676699"/>
            <a:ext cx="11972866" cy="1897081"/>
          </a:xfrm>
          <a:prstGeom prst="rect">
            <a:avLst/>
          </a:prstGeom>
          <a:solidFill>
            <a:schemeClr val="accent2"/>
          </a:solidFill>
          <a:ln w="76200">
            <a:solidFill>
              <a:srgbClr val="FFC000"/>
            </a:solidFill>
          </a:ln>
        </p:spPr>
        <p:txBody>
          <a:bodyPr spcFirstLastPara="1" wrap="square" lIns="91425" tIns="45700" rIns="91425" bIns="45700" anchor="t" anchorCtr="0">
            <a:normAutofit lnSpcReduction="10000"/>
          </a:bodyPr>
          <a:lstStyle/>
          <a:p>
            <a:pPr marL="0" lvl="0" indent="0" algn="just" rtl="0">
              <a:lnSpc>
                <a:spcPct val="100000"/>
              </a:lnSpc>
              <a:spcBef>
                <a:spcPts val="0"/>
              </a:spcBef>
              <a:spcAft>
                <a:spcPts val="0"/>
              </a:spcAft>
              <a:buSzPts val="1800"/>
              <a:buNone/>
            </a:pPr>
            <a:r>
              <a:rPr lang="el-GR" b="1" dirty="0"/>
              <a:t>ΣΤΟΙΧΕΙΑ</a:t>
            </a:r>
            <a:r>
              <a:rPr lang="el-GR" dirty="0"/>
              <a:t>:</a:t>
            </a:r>
            <a:endParaRPr dirty="0"/>
          </a:p>
          <a:p>
            <a:pPr marL="228600" lvl="0" indent="-228600" algn="just" rtl="0">
              <a:lnSpc>
                <a:spcPct val="100000"/>
              </a:lnSpc>
              <a:spcBef>
                <a:spcPts val="1000"/>
              </a:spcBef>
              <a:spcAft>
                <a:spcPts val="0"/>
              </a:spcAft>
              <a:buSzPts val="1800"/>
              <a:buChar char="•"/>
            </a:pPr>
            <a:r>
              <a:rPr lang="el-GR" dirty="0"/>
              <a:t>α. Από διοικητικό όργανο </a:t>
            </a:r>
            <a:endParaRPr dirty="0"/>
          </a:p>
          <a:p>
            <a:pPr marL="228600" lvl="0" indent="-228600" algn="just"/>
            <a:r>
              <a:rPr lang="el-GR" dirty="0"/>
              <a:t>β. Τίθεται ΜΟΝΟΜΕΡΩΣ κανόνας δικαίου</a:t>
            </a:r>
            <a:r>
              <a:rPr lang="en-US" dirty="0"/>
              <a:t> - </a:t>
            </a:r>
            <a:r>
              <a:rPr lang="el-GR" dirty="0"/>
              <a:t>Ενάσκηση δημόσιας εξουσίας (στοιχείο κυριαρχικής διοίκησης)</a:t>
            </a:r>
          </a:p>
          <a:p>
            <a:pPr marL="228600" lvl="0" indent="-228600" algn="just" rtl="0">
              <a:lnSpc>
                <a:spcPct val="100000"/>
              </a:lnSpc>
              <a:spcBef>
                <a:spcPts val="1000"/>
              </a:spcBef>
              <a:spcAft>
                <a:spcPts val="0"/>
              </a:spcAft>
              <a:buSzPts val="1800"/>
              <a:buChar char="•"/>
            </a:pPr>
            <a:r>
              <a:rPr lang="el-GR" dirty="0"/>
              <a:t>γ. Μεταβολή της έννομης τάξης </a:t>
            </a:r>
          </a:p>
          <a:p>
            <a:pPr marL="228600" lvl="0" indent="-228600" algn="just" rtl="0">
              <a:lnSpc>
                <a:spcPct val="100000"/>
              </a:lnSpc>
              <a:spcBef>
                <a:spcPts val="1000"/>
              </a:spcBef>
              <a:spcAft>
                <a:spcPts val="0"/>
              </a:spcAft>
              <a:buSzPts val="1800"/>
              <a:buChar char="•"/>
            </a:pPr>
            <a:r>
              <a:rPr lang="el-GR" dirty="0"/>
              <a:t>δ. Εξυπηρέτηση δημοσίου σκοπού.</a:t>
            </a:r>
          </a:p>
        </p:txBody>
      </p:sp>
      <p:sp>
        <p:nvSpPr>
          <p:cNvPr id="2" name="Google Shape;109;p16">
            <a:extLst>
              <a:ext uri="{FF2B5EF4-FFF2-40B4-BE49-F238E27FC236}">
                <a16:creationId xmlns:a16="http://schemas.microsoft.com/office/drawing/2014/main" id="{EA8D0568-92C9-17ED-9038-B5D5A6ED6290}"/>
              </a:ext>
            </a:extLst>
          </p:cNvPr>
          <p:cNvSpPr txBox="1">
            <a:spLocks/>
          </p:cNvSpPr>
          <p:nvPr/>
        </p:nvSpPr>
        <p:spPr>
          <a:xfrm>
            <a:off x="119743" y="3573780"/>
            <a:ext cx="11972866" cy="2992373"/>
          </a:xfrm>
          <a:prstGeom prst="rect">
            <a:avLst/>
          </a:prstGeom>
          <a:solidFill>
            <a:schemeClr val="accent2"/>
          </a:solidFill>
          <a:ln w="76200">
            <a:solidFill>
              <a:srgbClr val="FFC000"/>
            </a:solidFill>
          </a:ln>
        </p:spPr>
        <p:txBody>
          <a:bodyPr spcFirstLastPara="1" wrap="square" lIns="91425" tIns="45700" rIns="91425" bIns="45700" anchor="t" anchorCtr="0">
            <a:normAutofit fontScale="85000" lnSpcReduction="20000"/>
          </a:bodyPr>
          <a:lstStyle>
            <a:defPPr marR="0" lvl="0" algn="l" rtl="0">
              <a:lnSpc>
                <a:spcPct val="100000"/>
              </a:lnSpc>
              <a:spcBef>
                <a:spcPts val="0"/>
              </a:spcBef>
              <a:spcAft>
                <a:spcPts val="0"/>
              </a:spcAft>
            </a:defPPr>
            <a:lvl1pPr marL="457200" marR="0" lvl="0" indent="-342900" algn="l" rtl="0">
              <a:lnSpc>
                <a:spcPct val="100000"/>
              </a:lnSpc>
              <a:spcBef>
                <a:spcPts val="1000"/>
              </a:spcBef>
              <a:spcAft>
                <a:spcPts val="0"/>
              </a:spcAft>
              <a:buClr>
                <a:schemeClr val="accent2"/>
              </a:buClr>
              <a:buSzPts val="1800"/>
              <a:buFont typeface="Arial"/>
              <a:buChar char="•"/>
              <a:defRPr sz="1800" b="0" i="0" u="none" strike="noStrike" cap="none">
                <a:solidFill>
                  <a:srgbClr val="262626"/>
                </a:solidFill>
                <a:latin typeface="Gill Sans"/>
                <a:ea typeface="Gill Sans"/>
                <a:cs typeface="Gill Sans"/>
                <a:sym typeface="Gill Sans"/>
              </a:defRPr>
            </a:lvl1pPr>
            <a:lvl2pPr marL="914400" marR="0" lvl="1" indent="-342900" algn="l" rtl="0">
              <a:lnSpc>
                <a:spcPct val="100000"/>
              </a:lnSpc>
              <a:spcBef>
                <a:spcPts val="1000"/>
              </a:spcBef>
              <a:spcAft>
                <a:spcPts val="0"/>
              </a:spcAft>
              <a:buClr>
                <a:schemeClr val="accent2"/>
              </a:buClr>
              <a:buSzPts val="1800"/>
              <a:buFont typeface="Arial"/>
              <a:buChar char="•"/>
              <a:defRPr sz="1600" b="0" i="0" u="none" strike="noStrike" cap="none">
                <a:solidFill>
                  <a:srgbClr val="262626"/>
                </a:solidFill>
                <a:latin typeface="Gill Sans"/>
                <a:ea typeface="Gill Sans"/>
                <a:cs typeface="Gill Sans"/>
                <a:sym typeface="Gill Sans"/>
              </a:defRPr>
            </a:lvl2pPr>
            <a:lvl3pPr marL="1371600" marR="0" lvl="2" indent="-342900" algn="l" rtl="0">
              <a:lnSpc>
                <a:spcPct val="100000"/>
              </a:lnSpc>
              <a:spcBef>
                <a:spcPts val="1000"/>
              </a:spcBef>
              <a:spcAft>
                <a:spcPts val="0"/>
              </a:spcAft>
              <a:buClr>
                <a:schemeClr val="accent2"/>
              </a:buClr>
              <a:buSzPts val="1800"/>
              <a:buFont typeface="Arial"/>
              <a:buChar char="•"/>
              <a:defRPr sz="1600" b="0" i="0" u="none" strike="noStrike" cap="none">
                <a:solidFill>
                  <a:srgbClr val="262626"/>
                </a:solidFill>
                <a:latin typeface="Gill Sans"/>
                <a:ea typeface="Gill Sans"/>
                <a:cs typeface="Gill Sans"/>
                <a:sym typeface="Gill Sans"/>
              </a:defRPr>
            </a:lvl3pPr>
            <a:lvl4pPr marL="1828800" marR="0" lvl="3" indent="-342900" algn="l" rtl="0">
              <a:lnSpc>
                <a:spcPct val="100000"/>
              </a:lnSpc>
              <a:spcBef>
                <a:spcPts val="1000"/>
              </a:spcBef>
              <a:spcAft>
                <a:spcPts val="0"/>
              </a:spcAft>
              <a:buClr>
                <a:schemeClr val="accent2"/>
              </a:buClr>
              <a:buSzPts val="1800"/>
              <a:buFont typeface="Arial"/>
              <a:buChar char="•"/>
              <a:defRPr sz="1600" b="0" i="0" u="none" strike="noStrike" cap="none">
                <a:solidFill>
                  <a:srgbClr val="262626"/>
                </a:solidFill>
                <a:latin typeface="Gill Sans"/>
                <a:ea typeface="Gill Sans"/>
                <a:cs typeface="Gill Sans"/>
                <a:sym typeface="Gill Sans"/>
              </a:defRPr>
            </a:lvl4pPr>
            <a:lvl5pPr marL="2286000" marR="0" lvl="4" indent="-342900" algn="l" rtl="0">
              <a:lnSpc>
                <a:spcPct val="100000"/>
              </a:lnSpc>
              <a:spcBef>
                <a:spcPts val="1000"/>
              </a:spcBef>
              <a:spcAft>
                <a:spcPts val="0"/>
              </a:spcAft>
              <a:buClr>
                <a:schemeClr val="accent2"/>
              </a:buClr>
              <a:buSzPts val="1800"/>
              <a:buFont typeface="Arial"/>
              <a:buChar char="•"/>
              <a:defRPr sz="1600" b="0" i="0" u="none" strike="noStrike" cap="none">
                <a:solidFill>
                  <a:srgbClr val="262626"/>
                </a:solidFill>
                <a:latin typeface="Gill Sans"/>
                <a:ea typeface="Gill Sans"/>
                <a:cs typeface="Gill Sans"/>
                <a:sym typeface="Gill Sans"/>
              </a:defRPr>
            </a:lvl5pPr>
            <a:lvl6pPr marL="2743200" marR="0" lvl="5" indent="-342900" algn="l" rtl="0">
              <a:lnSpc>
                <a:spcPct val="100000"/>
              </a:lnSpc>
              <a:spcBef>
                <a:spcPts val="1000"/>
              </a:spcBef>
              <a:spcAft>
                <a:spcPts val="0"/>
              </a:spcAft>
              <a:buClr>
                <a:schemeClr val="accent2"/>
              </a:buClr>
              <a:buSzPts val="1800"/>
              <a:buFont typeface="Arial"/>
              <a:buChar char="•"/>
              <a:defRPr sz="1600" b="0" i="0" u="none" strike="noStrike" cap="none">
                <a:solidFill>
                  <a:schemeClr val="dk1"/>
                </a:solidFill>
                <a:latin typeface="Gill Sans"/>
                <a:ea typeface="Gill Sans"/>
                <a:cs typeface="Gill Sans"/>
                <a:sym typeface="Gill Sans"/>
              </a:defRPr>
            </a:lvl6pPr>
            <a:lvl7pPr marL="3200400" marR="0" lvl="6" indent="-342900" algn="l" rtl="0">
              <a:lnSpc>
                <a:spcPct val="100000"/>
              </a:lnSpc>
              <a:spcBef>
                <a:spcPts val="1000"/>
              </a:spcBef>
              <a:spcAft>
                <a:spcPts val="0"/>
              </a:spcAft>
              <a:buClr>
                <a:schemeClr val="accent2"/>
              </a:buClr>
              <a:buSzPts val="1800"/>
              <a:buFont typeface="Arial"/>
              <a:buChar char="•"/>
              <a:defRPr sz="1600" b="0" i="0" u="none" strike="noStrike" cap="none">
                <a:solidFill>
                  <a:schemeClr val="dk1"/>
                </a:solidFill>
                <a:latin typeface="Gill Sans"/>
                <a:ea typeface="Gill Sans"/>
                <a:cs typeface="Gill Sans"/>
                <a:sym typeface="Gill Sans"/>
              </a:defRPr>
            </a:lvl7pPr>
            <a:lvl8pPr marL="3657600" marR="0" lvl="7" indent="-342900" algn="l" rtl="0">
              <a:lnSpc>
                <a:spcPct val="100000"/>
              </a:lnSpc>
              <a:spcBef>
                <a:spcPts val="1000"/>
              </a:spcBef>
              <a:spcAft>
                <a:spcPts val="0"/>
              </a:spcAft>
              <a:buClr>
                <a:schemeClr val="accent2"/>
              </a:buClr>
              <a:buSzPts val="1800"/>
              <a:buFont typeface="Arial"/>
              <a:buChar char="•"/>
              <a:defRPr sz="1600" b="0" i="0" u="none" strike="noStrike" cap="none">
                <a:solidFill>
                  <a:schemeClr val="dk1"/>
                </a:solidFill>
                <a:latin typeface="Gill Sans"/>
                <a:ea typeface="Gill Sans"/>
                <a:cs typeface="Gill Sans"/>
                <a:sym typeface="Gill Sans"/>
              </a:defRPr>
            </a:lvl8pPr>
            <a:lvl9pPr marL="4114800" marR="0" lvl="8" indent="-342900" algn="l" rtl="0">
              <a:lnSpc>
                <a:spcPct val="100000"/>
              </a:lnSpc>
              <a:spcBef>
                <a:spcPts val="1000"/>
              </a:spcBef>
              <a:spcAft>
                <a:spcPts val="0"/>
              </a:spcAft>
              <a:buClr>
                <a:schemeClr val="accent2"/>
              </a:buClr>
              <a:buSzPts val="1800"/>
              <a:buFont typeface="Arial"/>
              <a:buChar char="•"/>
              <a:defRPr sz="1600" b="0" i="0" u="none" strike="noStrike" cap="none">
                <a:solidFill>
                  <a:schemeClr val="dk1"/>
                </a:solidFill>
                <a:latin typeface="Gill Sans"/>
                <a:ea typeface="Gill Sans"/>
                <a:cs typeface="Gill Sans"/>
                <a:sym typeface="Gill Sans"/>
              </a:defRPr>
            </a:lvl9pPr>
          </a:lstStyle>
          <a:p>
            <a:r>
              <a:rPr lang="el-GR" sz="2100" b="1" dirty="0"/>
              <a:t>ΔΕΝ </a:t>
            </a:r>
            <a:r>
              <a:rPr lang="el-GR" sz="2100" dirty="0"/>
              <a:t>αποτελούν διοικητικές πράξεις με την τεχνική έννοια του όρου:</a:t>
            </a:r>
            <a:endParaRPr lang="en-US" sz="2100" dirty="0"/>
          </a:p>
          <a:p>
            <a:pPr marL="114300" lvl="0" indent="0">
              <a:buNone/>
            </a:pPr>
            <a:r>
              <a:rPr lang="el-GR" dirty="0"/>
              <a:t>Α. Όσες πράξεις </a:t>
            </a:r>
            <a:r>
              <a:rPr lang="el-GR" b="1" u="sng" dirty="0"/>
              <a:t>ΔΕΝ έχουν </a:t>
            </a:r>
            <a:r>
              <a:rPr lang="el-GR" b="1" u="sng" dirty="0" err="1"/>
              <a:t>εκτελεστότητα</a:t>
            </a:r>
            <a:r>
              <a:rPr lang="el-GR" dirty="0"/>
              <a:t>. Προέρχονται μεν από όργανα της Διοικήσεως, αλλά δεν μεταβάλλουν την έννομη τάξη </a:t>
            </a:r>
          </a:p>
          <a:p>
            <a:pPr lvl="1"/>
            <a:r>
              <a:rPr lang="el-GR" b="1" u="sng" dirty="0"/>
              <a:t>Πχ. ΑΠΛΕΣ ΓΝΩΜΕΣ, ΠΡΟΠΑΡΑΣΚΕΥΑΣΤΙΚΕΣ ΠΡΑΞΕΙΣ, ΕΓΚΥΚΛΙΟΙ, ΑΛΛΕΣ ΕΣΩΤΕΡΙΚΕΣ ΠΡΑΞΕΙΣ ΤΗΣ ΔΙΟΙΚΗΣΕΩΣ, ΠΡΑΞΕΙΣ ΕΚΤΕΛΕΣΗΣ</a:t>
            </a:r>
            <a:endParaRPr lang="el-GR" dirty="0"/>
          </a:p>
          <a:p>
            <a:pPr lvl="1"/>
            <a:r>
              <a:rPr lang="el-GR" dirty="0"/>
              <a:t>Άρα, ΔΕΝ προσβάλλονται </a:t>
            </a:r>
            <a:r>
              <a:rPr lang="el-GR" dirty="0" err="1"/>
              <a:t>παραδεκτώς</a:t>
            </a:r>
            <a:r>
              <a:rPr lang="el-GR" dirty="0"/>
              <a:t> ενώπιον των διοικητικών δικαστηρίων</a:t>
            </a:r>
            <a:r>
              <a:rPr lang="el-GR" b="1" u="sng" dirty="0"/>
              <a:t>. </a:t>
            </a:r>
            <a:endParaRPr lang="en-US" dirty="0"/>
          </a:p>
          <a:p>
            <a:pPr marL="114300" lvl="0" indent="0">
              <a:buNone/>
            </a:pPr>
            <a:r>
              <a:rPr lang="el-GR" dirty="0"/>
              <a:t>Β. Οι </a:t>
            </a:r>
            <a:r>
              <a:rPr lang="el-GR" b="1" u="sng" dirty="0"/>
              <a:t>τυπικοί Νόμοι και οι ΠΝΠ</a:t>
            </a:r>
            <a:r>
              <a:rPr lang="el-GR" dirty="0"/>
              <a:t> (βλ. Σ44 παρ.1). Εδώ χωρεί μόνο </a:t>
            </a:r>
            <a:r>
              <a:rPr lang="el-GR" b="1" dirty="0"/>
              <a:t>ΠΑΡΕΜΠΙΠΤΩΝ</a:t>
            </a:r>
            <a:r>
              <a:rPr lang="el-GR" dirty="0"/>
              <a:t> έλεγχος επί τη ευκαιρία προσβολής μιας εκτελεστής </a:t>
            </a:r>
            <a:r>
              <a:rPr lang="el-GR" dirty="0" err="1"/>
              <a:t>δ.π</a:t>
            </a:r>
            <a:r>
              <a:rPr lang="el-GR" dirty="0"/>
              <a:t>. </a:t>
            </a:r>
          </a:p>
          <a:p>
            <a:pPr lvl="0"/>
            <a:r>
              <a:rPr lang="el-GR" dirty="0"/>
              <a:t>Για ΠΝΠ: σε καμία περίπτωση δεν ελέγχεται η συνδρομή της τυπικής προϋπόθεσης των έκτακτων περιστατικών.</a:t>
            </a:r>
          </a:p>
          <a:p>
            <a:pPr marL="114300" lvl="0" indent="0">
              <a:buNone/>
            </a:pPr>
            <a:r>
              <a:rPr lang="el-GR" dirty="0"/>
              <a:t>Γ. Οι </a:t>
            </a:r>
            <a:r>
              <a:rPr lang="el-GR" b="1" dirty="0"/>
              <a:t>κυβερνητικές πράξεις </a:t>
            </a:r>
            <a:r>
              <a:rPr lang="el-GR" dirty="0"/>
              <a:t>είναι διοικητικές πράξεις που δεν προσβάλλονται δικαστικώς, καθότι αποτελούν άσκηση γενικής πολιτικής. Π.χ. </a:t>
            </a:r>
            <a:r>
              <a:rPr lang="el-GR" i="1" dirty="0"/>
              <a:t>κήρυξη επιστράτευσης, προκήρυξη δημοψηφίσματος, απονομή χάριτος κ.λπ. </a:t>
            </a:r>
            <a:r>
              <a:rPr lang="el-GR" dirty="0"/>
              <a:t>Αστική ευθύνη του Κράτους παρόλα αυτά δύναται να υπάρξει. </a:t>
            </a:r>
          </a:p>
        </p:txBody>
      </p:sp>
    </p:spTree>
    <p:extLst>
      <p:ext uri="{BB962C8B-B14F-4D97-AF65-F5344CB8AC3E}">
        <p14:creationId xmlns:p14="http://schemas.microsoft.com/office/powerpoint/2010/main" val="1877414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4"/>
          <p:cNvSpPr txBox="1">
            <a:spLocks noGrp="1"/>
          </p:cNvSpPr>
          <p:nvPr>
            <p:ph type="title"/>
          </p:nvPr>
        </p:nvSpPr>
        <p:spPr>
          <a:xfrm>
            <a:off x="325820" y="648539"/>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Cambria"/>
              <a:buNone/>
            </a:pPr>
            <a:r>
              <a:rPr lang="el-GR" b="1" u="sng" dirty="0">
                <a:latin typeface="Cambria"/>
                <a:ea typeface="Cambria"/>
                <a:cs typeface="Cambria"/>
                <a:sym typeface="Cambria"/>
              </a:rPr>
              <a:t>ΔΙΚΑΊΩΜΑ ΠΡΟΗΓΟΎΜΕΝΗΣ ΑΚΡΌΑΣΗΣ – 20 Σ και 6 </a:t>
            </a:r>
            <a:r>
              <a:rPr lang="el-GR" b="1" u="sng" dirty="0" err="1">
                <a:latin typeface="Cambria"/>
                <a:ea typeface="Cambria"/>
                <a:cs typeface="Cambria"/>
                <a:sym typeface="Cambria"/>
              </a:rPr>
              <a:t>ΔΔιακ</a:t>
            </a:r>
            <a:r>
              <a:rPr lang="el-GR" b="1" u="sng" dirty="0">
                <a:latin typeface="Cambria"/>
                <a:ea typeface="Cambria"/>
                <a:cs typeface="Cambria"/>
                <a:sym typeface="Cambria"/>
              </a:rPr>
              <a:t>!!!!</a:t>
            </a:r>
            <a:endParaRPr sz="4000" dirty="0"/>
          </a:p>
        </p:txBody>
      </p:sp>
      <p:sp>
        <p:nvSpPr>
          <p:cNvPr id="234" name="Google Shape;234;p34"/>
          <p:cNvSpPr txBox="1"/>
          <p:nvPr/>
        </p:nvSpPr>
        <p:spPr>
          <a:xfrm>
            <a:off x="325820" y="2763558"/>
            <a:ext cx="11540359" cy="3912121"/>
          </a:xfrm>
          <a:prstGeom prst="rect">
            <a:avLst/>
          </a:prstGeom>
          <a:solidFill>
            <a:schemeClr val="accent4"/>
          </a:solidFill>
          <a:ln>
            <a:noFill/>
          </a:ln>
        </p:spPr>
        <p:txBody>
          <a:bodyPr spcFirstLastPara="1" wrap="square" lIns="91425" tIns="45700" rIns="91425" bIns="45700" anchor="t" anchorCtr="0">
            <a:spAutoFit/>
          </a:bodyPr>
          <a:lstStyle/>
          <a:p>
            <a:pPr marL="342900" marR="0" lvl="0" indent="-342900" algn="just" defTabSz="914400" rtl="0" eaLnBrk="1" fontAlgn="auto" latinLnBrk="0" hangingPunct="1">
              <a:lnSpc>
                <a:spcPct val="107000"/>
              </a:lnSpc>
              <a:spcBef>
                <a:spcPts val="0"/>
              </a:spcBef>
              <a:spcAft>
                <a:spcPts val="0"/>
              </a:spcAft>
              <a:buClr>
                <a:srgbClr val="262626"/>
              </a:buClr>
              <a:buSzPts val="1800"/>
              <a:buFont typeface="Gill Sans"/>
              <a:buAutoNum type="arabicPeriod"/>
              <a:tabLst/>
              <a:defRPr/>
            </a:pPr>
            <a:r>
              <a:rPr kumimoji="0" lang="el-GR" sz="1800" b="1" i="0" u="none" strike="noStrike" kern="0" cap="none" spc="0" normalizeH="0" baseline="0" noProof="0" dirty="0">
                <a:ln>
                  <a:noFill/>
                </a:ln>
                <a:solidFill>
                  <a:srgbClr val="262626"/>
                </a:solidFill>
                <a:effectLst/>
                <a:highlight>
                  <a:srgbClr val="FFFF00"/>
                </a:highlight>
                <a:uLnTx/>
                <a:uFillTx/>
                <a:latin typeface="Gill Sans"/>
                <a:ea typeface="Gill Sans"/>
                <a:cs typeface="Gill Sans"/>
                <a:sym typeface="Gill Sans"/>
              </a:rPr>
              <a:t>ατομικές </a:t>
            </a:r>
            <a:r>
              <a:rPr kumimoji="0" lang="el-GR" sz="1800" b="1" i="0" u="none" strike="noStrike" kern="0" cap="none" spc="0" normalizeH="0" baseline="0" noProof="0" dirty="0">
                <a:ln>
                  <a:noFill/>
                </a:ln>
                <a:solidFill>
                  <a:srgbClr val="0070C0"/>
                </a:solidFill>
                <a:effectLst/>
                <a:highlight>
                  <a:srgbClr val="FFFF00"/>
                </a:highlight>
                <a:uLnTx/>
                <a:uFillTx/>
                <a:latin typeface="Gill Sans"/>
                <a:ea typeface="Gill Sans"/>
                <a:cs typeface="Gill Sans"/>
                <a:sym typeface="Gill Sans"/>
              </a:rPr>
              <a:t>δυσμενείς</a:t>
            </a:r>
            <a:r>
              <a:rPr kumimoji="0" lang="el-GR" sz="1800" b="1" i="0" u="none" strike="noStrike" kern="0" cap="none" spc="0" normalizeH="0" baseline="0" noProof="0" dirty="0">
                <a:ln>
                  <a:noFill/>
                </a:ln>
                <a:solidFill>
                  <a:srgbClr val="262626"/>
                </a:solidFill>
                <a:effectLst/>
                <a:highlight>
                  <a:srgbClr val="FFFF00"/>
                </a:highlight>
                <a:uLnTx/>
                <a:uFillTx/>
                <a:latin typeface="Gill Sans"/>
                <a:ea typeface="Gill Sans"/>
                <a:cs typeface="Gill Sans"/>
                <a:sym typeface="Gill Sans"/>
              </a:rPr>
              <a:t> πράξεις </a:t>
            </a:r>
          </a:p>
          <a:p>
            <a:pPr marL="342900" marR="0" lvl="0" indent="-342900" algn="just" defTabSz="914400" rtl="0" eaLnBrk="1" fontAlgn="auto" latinLnBrk="0" hangingPunct="1">
              <a:lnSpc>
                <a:spcPct val="107000"/>
              </a:lnSpc>
              <a:spcBef>
                <a:spcPts val="0"/>
              </a:spcBef>
              <a:spcAft>
                <a:spcPts val="0"/>
              </a:spcAft>
              <a:buClr>
                <a:srgbClr val="262626"/>
              </a:buClr>
              <a:buSzPts val="1800"/>
              <a:buFont typeface="Gill Sans"/>
              <a:buAutoNum type="arabicPeriod"/>
              <a:tabLst/>
              <a:defRPr/>
            </a:pP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342900" marR="0" lvl="0" indent="-342900" algn="just" defTabSz="914400" rtl="0" eaLnBrk="1" fontAlgn="auto" latinLnBrk="0" hangingPunct="1">
              <a:lnSpc>
                <a:spcPct val="107000"/>
              </a:lnSpc>
              <a:spcBef>
                <a:spcPts val="0"/>
              </a:spcBef>
              <a:spcAft>
                <a:spcPts val="0"/>
              </a:spcAft>
              <a:buClr>
                <a:srgbClr val="262626"/>
              </a:buClr>
              <a:buSzPts val="1800"/>
              <a:buFont typeface="Gill Sans"/>
              <a:buAutoNum type="arabicPeriod"/>
              <a:tabLst/>
              <a:defRPr/>
            </a:pPr>
            <a:r>
              <a:rPr kumimoji="0" lang="el-GR" sz="1800" b="1" i="0" u="none" strike="noStrike" kern="0" cap="none" spc="0" normalizeH="0" baseline="0" noProof="0" dirty="0">
                <a:ln>
                  <a:noFill/>
                </a:ln>
                <a:solidFill>
                  <a:srgbClr val="262626"/>
                </a:solidFill>
                <a:effectLst/>
                <a:highlight>
                  <a:srgbClr val="FFFF00"/>
                </a:highlight>
                <a:uLnTx/>
                <a:uFillTx/>
                <a:latin typeface="Gill Sans"/>
                <a:ea typeface="Gill Sans"/>
                <a:cs typeface="Gill Sans"/>
                <a:sym typeface="Gill Sans"/>
              </a:rPr>
              <a:t>άσκηση διακριτικής ευχέρειας</a:t>
            </a:r>
            <a:r>
              <a:rPr kumimoji="0" lang="el-GR" sz="1800" b="0" i="0" u="none" strike="noStrike" kern="0" cap="none" spc="0" normalizeH="0" baseline="0" noProof="0" dirty="0">
                <a:ln>
                  <a:noFill/>
                </a:ln>
                <a:solidFill>
                  <a:srgbClr val="262626"/>
                </a:solidFill>
                <a:effectLst/>
                <a:uLnTx/>
                <a:uFillTx/>
                <a:latin typeface="Gill Sans"/>
                <a:ea typeface="Gill Sans"/>
                <a:cs typeface="Gill Sans"/>
                <a:sym typeface="Gill Sans"/>
              </a:rPr>
              <a:t>:  όχι όταν έχουμε δέσμια αρμοδιότητα</a:t>
            </a:r>
          </a:p>
          <a:p>
            <a:pPr marL="342900" marR="0" lvl="0" indent="-342900" algn="just" defTabSz="914400" rtl="0" eaLnBrk="1" fontAlgn="auto" latinLnBrk="0" hangingPunct="1">
              <a:lnSpc>
                <a:spcPct val="107000"/>
              </a:lnSpc>
              <a:spcBef>
                <a:spcPts val="0"/>
              </a:spcBef>
              <a:spcAft>
                <a:spcPts val="0"/>
              </a:spcAft>
              <a:buClr>
                <a:srgbClr val="262626"/>
              </a:buClr>
              <a:buSzPts val="1800"/>
              <a:buFont typeface="Gill Sans"/>
              <a:buAutoNum type="arabicPeriod"/>
              <a:tabLst/>
              <a:defRPr/>
            </a:pP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342900" marR="0" lvl="0" indent="-342900" algn="just" defTabSz="914400" rtl="0" eaLnBrk="1" fontAlgn="auto" latinLnBrk="0" hangingPunct="1">
              <a:lnSpc>
                <a:spcPct val="107000"/>
              </a:lnSpc>
              <a:spcBef>
                <a:spcPts val="0"/>
              </a:spcBef>
              <a:spcAft>
                <a:spcPts val="0"/>
              </a:spcAft>
              <a:buClr>
                <a:srgbClr val="262626"/>
              </a:buClr>
              <a:buSzPts val="1800"/>
              <a:buFont typeface="Gill Sans"/>
              <a:buAutoNum type="arabicPeriod"/>
              <a:tabLst/>
              <a:defRPr/>
            </a:pPr>
            <a:r>
              <a:rPr kumimoji="0" lang="el-GR" sz="1800" b="1" i="0" u="none" strike="noStrike" kern="0" cap="none" spc="0" normalizeH="0" baseline="0" noProof="0" dirty="0">
                <a:ln>
                  <a:noFill/>
                </a:ln>
                <a:solidFill>
                  <a:srgbClr val="262626"/>
                </a:solidFill>
                <a:effectLst/>
                <a:highlight>
                  <a:srgbClr val="FFFF00"/>
                </a:highlight>
                <a:uLnTx/>
                <a:uFillTx/>
                <a:latin typeface="Gill Sans"/>
                <a:ea typeface="Gill Sans"/>
                <a:cs typeface="Gill Sans"/>
                <a:sym typeface="Gill Sans"/>
              </a:rPr>
              <a:t>συνδρομή υποκειμενικής συμπεριφοράς</a:t>
            </a:r>
            <a:r>
              <a:rPr kumimoji="0" lang="el-GR" sz="1800" b="0" i="0" u="none" strike="noStrike" kern="0" cap="none" spc="0" normalizeH="0" baseline="0" noProof="0" dirty="0">
                <a:ln>
                  <a:noFill/>
                </a:ln>
                <a:solidFill>
                  <a:srgbClr val="262626"/>
                </a:solidFill>
                <a:effectLst/>
                <a:uLnTx/>
                <a:uFillTx/>
                <a:latin typeface="Gill Sans"/>
                <a:ea typeface="Gill Sans"/>
                <a:cs typeface="Gill Sans"/>
                <a:sym typeface="Gill Sans"/>
              </a:rPr>
              <a:t>:  Όχι Επί τη βάσει αντικειμενικών δεδομένων --  να είναι σε θέση να επηρεάσει την κρίση της διοίκησης-- επί ανάκλησης παράνομης διοικητικής πράξης εντός </a:t>
            </a:r>
            <a:r>
              <a:rPr kumimoji="0" lang="el-GR" sz="1800" b="0" i="0" u="none" strike="noStrike" kern="0" cap="none" spc="0" normalizeH="0" baseline="0" noProof="0" dirty="0" err="1">
                <a:ln>
                  <a:noFill/>
                </a:ln>
                <a:solidFill>
                  <a:srgbClr val="262626"/>
                </a:solidFill>
                <a:effectLst/>
                <a:uLnTx/>
                <a:uFillTx/>
                <a:latin typeface="Gill Sans"/>
                <a:ea typeface="Gill Sans"/>
                <a:cs typeface="Gill Sans"/>
                <a:sym typeface="Gill Sans"/>
              </a:rPr>
              <a:t>ευλόγου</a:t>
            </a:r>
            <a:r>
              <a:rPr kumimoji="0" lang="el-GR" sz="1800" b="0" i="0" u="none" strike="noStrike" kern="0" cap="none" spc="0" normalizeH="0" baseline="0" noProof="0" dirty="0">
                <a:ln>
                  <a:noFill/>
                </a:ln>
                <a:solidFill>
                  <a:srgbClr val="262626"/>
                </a:solidFill>
                <a:effectLst/>
                <a:uLnTx/>
                <a:uFillTx/>
                <a:latin typeface="Gill Sans"/>
                <a:ea typeface="Gill Sans"/>
                <a:cs typeface="Gill Sans"/>
                <a:sym typeface="Gill Sans"/>
              </a:rPr>
              <a:t> χρόνου δεν απαιτείται καταρχήν προηγούμενη κλήση</a:t>
            </a:r>
          </a:p>
          <a:p>
            <a:pPr marL="342900" marR="0" lvl="0" indent="-342900" algn="just" defTabSz="914400" rtl="0" eaLnBrk="1" fontAlgn="auto" latinLnBrk="0" hangingPunct="1">
              <a:lnSpc>
                <a:spcPct val="107000"/>
              </a:lnSpc>
              <a:spcBef>
                <a:spcPts val="0"/>
              </a:spcBef>
              <a:spcAft>
                <a:spcPts val="0"/>
              </a:spcAft>
              <a:buClr>
                <a:srgbClr val="262626"/>
              </a:buClr>
              <a:buSzPts val="1800"/>
              <a:buFont typeface="Gill Sans"/>
              <a:buAutoNum type="arabicPeriod"/>
              <a:tabLst/>
              <a:defRPr/>
            </a:pP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342900" marR="0" lvl="0" indent="-342900" algn="just" defTabSz="914400" rtl="0" eaLnBrk="1" fontAlgn="auto" latinLnBrk="0" hangingPunct="1">
              <a:lnSpc>
                <a:spcPct val="107000"/>
              </a:lnSpc>
              <a:spcBef>
                <a:spcPts val="0"/>
              </a:spcBef>
              <a:spcAft>
                <a:spcPts val="0"/>
              </a:spcAft>
              <a:buClr>
                <a:srgbClr val="262626"/>
              </a:buClr>
              <a:buSzPts val="1800"/>
              <a:buFont typeface="Gill Sans"/>
              <a:buAutoNum type="arabicPeriod"/>
              <a:tabLst/>
              <a:defRPr/>
            </a:pPr>
            <a:r>
              <a:rPr kumimoji="0" lang="el-GR" sz="1800" b="1" i="0" u="none" strike="noStrike" kern="0" cap="none" spc="0" normalizeH="0" baseline="0" noProof="0" dirty="0">
                <a:ln>
                  <a:noFill/>
                </a:ln>
                <a:solidFill>
                  <a:srgbClr val="262626"/>
                </a:solidFill>
                <a:effectLst/>
                <a:highlight>
                  <a:srgbClr val="FFFF00"/>
                </a:highlight>
                <a:uLnTx/>
                <a:uFillTx/>
                <a:latin typeface="Gill Sans"/>
                <a:ea typeface="Gill Sans"/>
                <a:cs typeface="Gill Sans"/>
                <a:sym typeface="Gill Sans"/>
              </a:rPr>
              <a:t>θετική βλάβη και αυτεπάγγελτη ενέργεια:  </a:t>
            </a:r>
            <a:r>
              <a:rPr kumimoji="0" lang="el-GR" sz="1800" b="1" i="0" u="none" strike="noStrike" kern="0" cap="none" spc="0" normalizeH="0" baseline="0" noProof="0" dirty="0">
                <a:ln>
                  <a:noFill/>
                </a:ln>
                <a:solidFill>
                  <a:srgbClr val="FF0000"/>
                </a:solidFill>
                <a:effectLst/>
                <a:highlight>
                  <a:srgbClr val="FFFF00"/>
                </a:highlight>
                <a:uLnTx/>
                <a:uFillTx/>
                <a:latin typeface="Gill Sans"/>
                <a:ea typeface="Gill Sans"/>
                <a:cs typeface="Gill Sans"/>
                <a:sym typeface="Gill Sans"/>
              </a:rPr>
              <a:t>όχι κατόπιν αιτήματος </a:t>
            </a:r>
            <a:r>
              <a:rPr kumimoji="0" lang="el-GR" sz="1800" b="0" i="0" u="none" strike="noStrike" kern="0" cap="none" spc="0" normalizeH="0" baseline="0" noProof="0" dirty="0">
                <a:ln>
                  <a:noFill/>
                </a:ln>
                <a:solidFill>
                  <a:srgbClr val="262626"/>
                </a:solidFill>
                <a:effectLst/>
                <a:uLnTx/>
                <a:uFillTx/>
                <a:latin typeface="Gill Sans"/>
                <a:ea typeface="Gill Sans"/>
                <a:cs typeface="Gill Sans"/>
                <a:sym typeface="Gill Sans"/>
              </a:rPr>
              <a:t>🡪   </a:t>
            </a:r>
            <a:r>
              <a:rPr kumimoji="0" lang="el-GR" sz="1800" b="1" i="0" u="none" strike="noStrike" kern="0" cap="none" spc="0" normalizeH="0" baseline="0" noProof="0" dirty="0">
                <a:ln>
                  <a:noFill/>
                </a:ln>
                <a:solidFill>
                  <a:srgbClr val="262626"/>
                </a:solidFill>
                <a:effectLst/>
                <a:uLnTx/>
                <a:uFillTx/>
                <a:latin typeface="Gill Sans"/>
                <a:ea typeface="Gill Sans"/>
                <a:cs typeface="Gill Sans"/>
                <a:sym typeface="Gill Sans"/>
              </a:rPr>
              <a:t>Αν είχε δυνατότητα να εκθέσει τις απόψεις του δηλαδή αποκλείεται </a:t>
            </a:r>
          </a:p>
          <a:p>
            <a:pPr marL="342900" marR="0" lvl="0" indent="-342900" algn="just" defTabSz="914400" rtl="0" eaLnBrk="1" fontAlgn="auto" latinLnBrk="0" hangingPunct="1">
              <a:lnSpc>
                <a:spcPct val="107000"/>
              </a:lnSpc>
              <a:spcBef>
                <a:spcPts val="0"/>
              </a:spcBef>
              <a:spcAft>
                <a:spcPts val="0"/>
              </a:spcAft>
              <a:buClr>
                <a:srgbClr val="262626"/>
              </a:buClr>
              <a:buSzPts val="1800"/>
              <a:buFont typeface="Gill Sans"/>
              <a:buAutoNum type="arabicPeriod"/>
              <a:tabLst/>
              <a:defRPr/>
            </a:pP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342900" marR="0" lvl="0" indent="-342900" algn="just" defTabSz="914400" rtl="0" eaLnBrk="1" fontAlgn="auto" latinLnBrk="0" hangingPunct="1">
              <a:lnSpc>
                <a:spcPct val="107000"/>
              </a:lnSpc>
              <a:spcBef>
                <a:spcPts val="0"/>
              </a:spcBef>
              <a:spcAft>
                <a:spcPts val="0"/>
              </a:spcAft>
              <a:buClr>
                <a:srgbClr val="262626"/>
              </a:buClr>
              <a:buSzPts val="1800"/>
              <a:buFont typeface="Gill Sans"/>
              <a:buAutoNum type="arabicPeriod"/>
              <a:tabLst/>
              <a:defRPr/>
            </a:pPr>
            <a:r>
              <a:rPr kumimoji="0" lang="el-GR" sz="1800" b="0" i="0" u="none" strike="noStrike" kern="0" cap="none" spc="0" normalizeH="0" baseline="0" noProof="0" dirty="0">
                <a:ln>
                  <a:noFill/>
                </a:ln>
                <a:solidFill>
                  <a:srgbClr val="262626"/>
                </a:solidFill>
                <a:effectLst/>
                <a:uLnTx/>
                <a:uFillTx/>
                <a:latin typeface="Gill Sans"/>
                <a:ea typeface="Gill Sans"/>
                <a:cs typeface="Gill Sans"/>
                <a:sym typeface="Gill Sans"/>
              </a:rPr>
              <a:t>να μην υφίσταται άλλο στάδιο Διοικητικής διαδικασίας</a:t>
            </a:r>
          </a:p>
          <a:p>
            <a:pPr marL="342900" marR="0" lvl="0" indent="-342900" algn="just" defTabSz="914400" rtl="0" eaLnBrk="1" fontAlgn="auto" latinLnBrk="0" hangingPunct="1">
              <a:lnSpc>
                <a:spcPct val="107000"/>
              </a:lnSpc>
              <a:spcBef>
                <a:spcPts val="0"/>
              </a:spcBef>
              <a:spcAft>
                <a:spcPts val="0"/>
              </a:spcAft>
              <a:buClr>
                <a:srgbClr val="262626"/>
              </a:buClr>
              <a:buSzPts val="1800"/>
              <a:buFont typeface="Gill Sans"/>
              <a:buAutoNum type="arabicPeriod"/>
              <a:tabLst/>
              <a:defRPr/>
            </a:pPr>
            <a:endParaRPr kumimoji="0" sz="1400" b="0" i="0" u="none" strike="noStrike" kern="0" cap="none" spc="0" normalizeH="0" baseline="0" noProof="0" dirty="0">
              <a:ln>
                <a:noFill/>
              </a:ln>
              <a:solidFill>
                <a:srgbClr val="000000"/>
              </a:solidFill>
              <a:effectLst/>
              <a:uLnTx/>
              <a:uFillTx/>
              <a:latin typeface="Arial"/>
              <a:cs typeface="Arial"/>
              <a:sym typeface="Arial"/>
            </a:endParaRPr>
          </a:p>
          <a:p>
            <a:pPr marL="342900" marR="0" lvl="0" indent="-342900" algn="just" defTabSz="914400" rtl="0" eaLnBrk="1" fontAlgn="auto" latinLnBrk="0" hangingPunct="1">
              <a:lnSpc>
                <a:spcPct val="107000"/>
              </a:lnSpc>
              <a:spcBef>
                <a:spcPts val="0"/>
              </a:spcBef>
              <a:spcAft>
                <a:spcPts val="0"/>
              </a:spcAft>
              <a:buClr>
                <a:srgbClr val="262626"/>
              </a:buClr>
              <a:buSzPts val="1800"/>
              <a:buFont typeface="Gill Sans"/>
              <a:buAutoNum type="arabicPeriod"/>
              <a:tabLst/>
              <a:defRPr/>
            </a:pPr>
            <a:r>
              <a:rPr kumimoji="0" lang="el-GR" sz="1800" b="0" i="0" u="none" strike="noStrike" kern="0" cap="none" spc="0" normalizeH="0" baseline="0" noProof="0" dirty="0">
                <a:ln>
                  <a:noFill/>
                </a:ln>
                <a:solidFill>
                  <a:srgbClr val="262626"/>
                </a:solidFill>
                <a:effectLst/>
                <a:uLnTx/>
                <a:uFillTx/>
                <a:latin typeface="Gill Sans"/>
                <a:ea typeface="Gill Sans"/>
                <a:cs typeface="Gill Sans"/>
                <a:sym typeface="Gill Sans"/>
              </a:rPr>
              <a:t>γνωστή διεύθυνση</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2" name="TextBox 1">
            <a:extLst>
              <a:ext uri="{FF2B5EF4-FFF2-40B4-BE49-F238E27FC236}">
                <a16:creationId xmlns:a16="http://schemas.microsoft.com/office/drawing/2014/main" id="{CD290264-CE1C-D35F-856D-E23396F9219A}"/>
              </a:ext>
            </a:extLst>
          </p:cNvPr>
          <p:cNvSpPr txBox="1"/>
          <p:nvPr/>
        </p:nvSpPr>
        <p:spPr>
          <a:xfrm>
            <a:off x="8248011" y="337531"/>
            <a:ext cx="3786475" cy="2893100"/>
          </a:xfrm>
          <a:prstGeom prst="rect">
            <a:avLst/>
          </a:prstGeom>
          <a:noFill/>
        </p:spPr>
        <p:txBody>
          <a:bodyPr wrap="square" rtlCol="0">
            <a:spAutoFit/>
          </a:bodyPr>
          <a:lstStyle/>
          <a:p>
            <a:r>
              <a:rPr lang="el-GR" i="1" dirty="0"/>
              <a:t>20(1) Καθένας έχει δικαίωμα στην παροχή έννομης προστασίας από τα δικαστήρια και μπορεί να αναπτύξει σ' αυτά τις απόψεις του για τα δικαιώματα ή συμφέροντα του, όπως νόμος ορίζει.</a:t>
            </a:r>
          </a:p>
          <a:p>
            <a:pPr marL="342900" indent="-342900">
              <a:buAutoNum type="arabicPeriod"/>
            </a:pPr>
            <a:endParaRPr lang="el-GR" i="1" dirty="0"/>
          </a:p>
          <a:p>
            <a:r>
              <a:rPr lang="el-GR" i="1" dirty="0"/>
              <a:t>20(2)Το δικαίωμα της προηγούμενης ακρόασης του ενδιαφερομένου ισχύει και για κάθε διοικητική ενέργεια ή μέτρο που λαμβάνεται σε βάρος των δικαιωμάτων ή συμφερόντων του.</a:t>
            </a:r>
          </a:p>
          <a:p>
            <a:endParaRPr lang="el-GR" dirty="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36"/>
          <p:cNvSpPr txBox="1">
            <a:spLocks noGrp="1"/>
          </p:cNvSpPr>
          <p:nvPr>
            <p:ph type="title"/>
          </p:nvPr>
        </p:nvSpPr>
        <p:spPr>
          <a:xfrm>
            <a:off x="2231136" y="355974"/>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l-GR" dirty="0"/>
              <a:t>ΔΙΚΑΙΩΜΑ ΠΡΟΣΒΑΣΗΣ ΣΤΑ ΕΓΓΡΑΦΑ</a:t>
            </a:r>
            <a:br>
              <a:rPr lang="el-GR" dirty="0"/>
            </a:br>
            <a:r>
              <a:rPr lang="el-GR" dirty="0"/>
              <a:t>5 </a:t>
            </a:r>
            <a:r>
              <a:rPr lang="el-GR" dirty="0" err="1"/>
              <a:t>ΚΔΔιαδ</a:t>
            </a:r>
            <a:r>
              <a:rPr lang="el-GR" dirty="0"/>
              <a:t> (νέο 5Α και 5Β ένα πέρασμα)</a:t>
            </a:r>
            <a:endParaRPr dirty="0"/>
          </a:p>
        </p:txBody>
      </p:sp>
      <p:sp>
        <p:nvSpPr>
          <p:cNvPr id="247" name="Google Shape;247;p36"/>
          <p:cNvSpPr txBox="1">
            <a:spLocks noGrp="1"/>
          </p:cNvSpPr>
          <p:nvPr>
            <p:ph type="body" idx="1"/>
          </p:nvPr>
        </p:nvSpPr>
        <p:spPr>
          <a:xfrm>
            <a:off x="252248" y="1686910"/>
            <a:ext cx="11713780" cy="4821253"/>
          </a:xfrm>
          <a:prstGeom prst="rect">
            <a:avLst/>
          </a:prstGeom>
          <a:solidFill>
            <a:srgbClr val="C2CED1"/>
          </a:solidFill>
          <a:ln>
            <a:noFill/>
          </a:ln>
        </p:spPr>
        <p:txBody>
          <a:bodyPr spcFirstLastPara="1" wrap="square" lIns="91425" tIns="45700" rIns="91425" bIns="45700" anchor="t" anchorCtr="0">
            <a:normAutofit fontScale="85000" lnSpcReduction="10000"/>
          </a:bodyPr>
          <a:lstStyle/>
          <a:p>
            <a:pPr marL="228600" lvl="0" indent="-228600" algn="just" rtl="0">
              <a:lnSpc>
                <a:spcPct val="100000"/>
              </a:lnSpc>
              <a:spcBef>
                <a:spcPts val="0"/>
              </a:spcBef>
              <a:spcAft>
                <a:spcPts val="0"/>
              </a:spcAft>
              <a:buSzPct val="100000"/>
              <a:buChar char="•"/>
            </a:pPr>
            <a:r>
              <a:rPr lang="el-GR" b="1" dirty="0">
                <a:highlight>
                  <a:srgbClr val="FFFF00"/>
                </a:highlight>
              </a:rPr>
              <a:t>ΔΗΜΟΣΙΑ</a:t>
            </a:r>
            <a:r>
              <a:rPr lang="el-GR" dirty="0"/>
              <a:t> : κάθε ενδιαφερόμενος:  όχι αυτός που έχει έννομο συμφέρον αλλά από επικαλείται ενδιαφέρον: πρέπει να προκύπτει κατά τρόπο αντικειμενικό μία συγκεκριμένη προσωπική έννομη σχέση η οποία τον συνδέει μετά υποβαλλόμενο αίτημα ή με το περιεχόμενο των στοιχείων</a:t>
            </a:r>
            <a:endParaRPr dirty="0"/>
          </a:p>
          <a:p>
            <a:pPr marL="228600" lvl="0" indent="-228600" algn="just" rtl="0">
              <a:lnSpc>
                <a:spcPct val="100000"/>
              </a:lnSpc>
              <a:spcBef>
                <a:spcPts val="1000"/>
              </a:spcBef>
              <a:spcAft>
                <a:spcPts val="0"/>
              </a:spcAft>
              <a:buSzPct val="100000"/>
              <a:buChar char="•"/>
            </a:pPr>
            <a:r>
              <a:rPr lang="el-GR" dirty="0"/>
              <a:t>-	δικαίωμα γνώσης:  λήψη αντιγράφων ή επιτόπια Μελέτη</a:t>
            </a:r>
            <a:endParaRPr dirty="0"/>
          </a:p>
          <a:p>
            <a:pPr marL="228600" lvl="0" indent="-228600" algn="just" rtl="0">
              <a:lnSpc>
                <a:spcPct val="100000"/>
              </a:lnSpc>
              <a:spcBef>
                <a:spcPts val="1000"/>
              </a:spcBef>
              <a:spcAft>
                <a:spcPts val="0"/>
              </a:spcAft>
              <a:buSzPct val="100000"/>
              <a:buChar char="•"/>
            </a:pPr>
            <a:r>
              <a:rPr lang="el-GR" dirty="0"/>
              <a:t>-	αίτηση  και μάλιστα γραπτή </a:t>
            </a:r>
            <a:endParaRPr dirty="0"/>
          </a:p>
          <a:p>
            <a:pPr marL="228600" lvl="0" indent="-228600" algn="just" rtl="0">
              <a:lnSpc>
                <a:spcPct val="100000"/>
              </a:lnSpc>
              <a:spcBef>
                <a:spcPts val="1000"/>
              </a:spcBef>
              <a:spcAft>
                <a:spcPts val="0"/>
              </a:spcAft>
              <a:buSzPct val="100000"/>
              <a:buChar char="•"/>
            </a:pPr>
            <a:r>
              <a:rPr lang="el-GR" dirty="0"/>
              <a:t>-	διοικητικά έγγραφα νοούνται όσα συντάσσονται από τις δημόσιες υπηρεσίες και δεν απαιτείται να έχουν εκτελεστό  χαρακτήρα</a:t>
            </a:r>
            <a:endParaRPr dirty="0"/>
          </a:p>
          <a:p>
            <a:pPr marL="228600" lvl="0" indent="-228600" algn="just" rtl="0">
              <a:lnSpc>
                <a:spcPct val="100000"/>
              </a:lnSpc>
              <a:spcBef>
                <a:spcPts val="1000"/>
              </a:spcBef>
              <a:spcAft>
                <a:spcPts val="0"/>
              </a:spcAft>
              <a:buSzPct val="100000"/>
              <a:buChar char="•"/>
            </a:pPr>
            <a:r>
              <a:rPr lang="el-GR" dirty="0"/>
              <a:t> </a:t>
            </a:r>
            <a:r>
              <a:rPr lang="el-GR" b="1" dirty="0">
                <a:highlight>
                  <a:srgbClr val="FFFF00"/>
                </a:highlight>
              </a:rPr>
              <a:t>ΙΔΙΩΤΙΚΑ</a:t>
            </a:r>
            <a:r>
              <a:rPr lang="el-GR" dirty="0"/>
              <a:t>: ειδικό έννομο συμφέρον:  είναι σχετικά με την υπόθεση του η οποία εκκρεμεί στις δημόσιες υπηρεσίες ή έχει διεκπεραιωθεί ήδη από αυτές --  συνδέονται κατά τρόπο προσωπικό και άμεσο μέλλον πληροφορίες</a:t>
            </a:r>
            <a:endParaRPr dirty="0"/>
          </a:p>
          <a:p>
            <a:pPr marL="228600" lvl="0" indent="-228600" algn="just" rtl="0">
              <a:lnSpc>
                <a:spcPct val="100000"/>
              </a:lnSpc>
              <a:spcBef>
                <a:spcPts val="1000"/>
              </a:spcBef>
              <a:spcAft>
                <a:spcPts val="0"/>
              </a:spcAft>
              <a:buSzPct val="100000"/>
              <a:buChar char="•"/>
            </a:pPr>
            <a:r>
              <a:rPr lang="el-GR" dirty="0"/>
              <a:t>-	υπό την επιφύλαξη του απόρρητου χαρακτήρα του εγγράφου ή της σφαίρας της ιδιωτικής και οικογενειακής ζωής --&gt;  το απόλυτο προβάδισμα της πληροφοριακής αυτοδιάθεσης μπορεί να ανατραπεί αν στο πλαίσιο ad hoc στάθμισης  υπερέχει προδήλως το δικαίωμα πρόσβασης στα  διοικητικά έγγραφα</a:t>
            </a:r>
            <a:endParaRPr dirty="0"/>
          </a:p>
          <a:p>
            <a:pPr marL="228600" lvl="0" indent="-228600" algn="just" rtl="0">
              <a:lnSpc>
                <a:spcPct val="100000"/>
              </a:lnSpc>
              <a:spcBef>
                <a:spcPts val="1000"/>
              </a:spcBef>
              <a:spcAft>
                <a:spcPts val="0"/>
              </a:spcAft>
              <a:buSzPct val="100000"/>
              <a:buChar char="•"/>
            </a:pPr>
            <a:r>
              <a:rPr lang="el-GR" dirty="0"/>
              <a:t>Απαιτείται ορισμένο και μη καταχρηστικό αίτημα:  πρέπει να αναφέρεται σε συγκεκριμένο προσδιορίσει με έγγραφα είτε ονομαστικά είτε βάσει του κριτηρίου   δεν υπάρχει παράλειψη οφειλόμενης ενέργειας όταν το αίτημα είναι αόριστο</a:t>
            </a:r>
            <a:endParaRPr dirty="0"/>
          </a:p>
          <a:p>
            <a:pPr marL="228600" lvl="0" indent="-228600" algn="just" rtl="0">
              <a:lnSpc>
                <a:spcPct val="100000"/>
              </a:lnSpc>
              <a:spcBef>
                <a:spcPts val="1000"/>
              </a:spcBef>
              <a:spcAft>
                <a:spcPts val="0"/>
              </a:spcAft>
              <a:buSzPct val="100000"/>
              <a:buChar char="•"/>
            </a:pPr>
            <a:r>
              <a:rPr lang="el-GR" dirty="0"/>
              <a:t> μελέτη του εγγράφου,  χορήγηση αντιγράφου  Εκτός αν η αναπαραγωγή αυτού βλάψει το πρωτότυπο</a:t>
            </a:r>
            <a:endParaRPr dirty="0"/>
          </a:p>
          <a:p>
            <a:pPr marL="228600" lvl="0" indent="-228600" algn="just" rtl="0">
              <a:lnSpc>
                <a:spcPct val="100000"/>
              </a:lnSpc>
              <a:spcBef>
                <a:spcPts val="1000"/>
              </a:spcBef>
              <a:spcAft>
                <a:spcPts val="0"/>
              </a:spcAft>
              <a:buSzPct val="100000"/>
              <a:buChar char="•"/>
            </a:pPr>
            <a:r>
              <a:rPr lang="el-GR" b="1" dirty="0">
                <a:highlight>
                  <a:srgbClr val="FFFF00"/>
                </a:highlight>
              </a:rPr>
              <a:t>η άρνηση εκ μέρους της διοίκησης να αποφανθεί επί αιτήματος 🡺 στοιχειοθετεί παράλειψη οφειλόμενης ενέργειας  </a:t>
            </a:r>
            <a:r>
              <a:rPr lang="el-GR" dirty="0"/>
              <a:t>-  σε περίπτωση ακύρωσης αναπέμπεται η υπόθεση στη διοίκηση -  θα πρέπει να έχει παρέλθει το εικοσαήμερο αλλά όχι η προθεσμία της πράξης δυνάμει που εκδίδεται δυνάμει των εγγράφων που έχουν συλλεγεί από τη διοίκηση και ήδη αναζητούνται</a:t>
            </a:r>
            <a:endParaRPr dirty="0"/>
          </a:p>
          <a:p>
            <a:pPr marL="228600" lvl="0" indent="-131445" algn="l" rtl="0">
              <a:lnSpc>
                <a:spcPct val="100000"/>
              </a:lnSpc>
              <a:spcBef>
                <a:spcPts val="1000"/>
              </a:spcBef>
              <a:spcAft>
                <a:spcPts val="0"/>
              </a:spcAft>
              <a:buSzPct val="100000"/>
              <a:buNone/>
            </a:pP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37"/>
          <p:cNvSpPr txBox="1">
            <a:spLocks noGrp="1"/>
          </p:cNvSpPr>
          <p:nvPr>
            <p:ph type="title"/>
          </p:nvPr>
        </p:nvSpPr>
        <p:spPr>
          <a:xfrm>
            <a:off x="2231136" y="381368"/>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l-GR"/>
              <a:t>ΔΙΚΑΙΩΜΑ ΠΡΟΣΒΑΣΗΣ ΣΤΑ ΕΓΓΡΑΦΑ</a:t>
            </a:r>
            <a:endParaRPr/>
          </a:p>
        </p:txBody>
      </p:sp>
      <p:sp>
        <p:nvSpPr>
          <p:cNvPr id="253" name="Google Shape;253;p37"/>
          <p:cNvSpPr txBox="1">
            <a:spLocks noGrp="1"/>
          </p:cNvSpPr>
          <p:nvPr>
            <p:ph type="body" idx="1"/>
          </p:nvPr>
        </p:nvSpPr>
        <p:spPr>
          <a:xfrm>
            <a:off x="299545" y="1813034"/>
            <a:ext cx="11745310" cy="4663598"/>
          </a:xfrm>
          <a:prstGeom prst="rect">
            <a:avLst/>
          </a:prstGeom>
          <a:solidFill>
            <a:schemeClr val="lt2"/>
          </a:solidFill>
          <a:ln>
            <a:noFill/>
          </a:ln>
        </p:spPr>
        <p:txBody>
          <a:bodyPr spcFirstLastPara="1" wrap="square" lIns="91425" tIns="45700" rIns="91425" bIns="45700" anchor="t" anchorCtr="0">
            <a:normAutofit lnSpcReduction="10000"/>
          </a:bodyPr>
          <a:lstStyle/>
          <a:p>
            <a:pPr marL="0" lvl="0" indent="0" algn="l" rtl="0">
              <a:lnSpc>
                <a:spcPct val="100000"/>
              </a:lnSpc>
              <a:spcBef>
                <a:spcPts val="0"/>
              </a:spcBef>
              <a:spcAft>
                <a:spcPts val="0"/>
              </a:spcAft>
              <a:buSzPts val="1800"/>
              <a:buNone/>
            </a:pPr>
            <a:r>
              <a:rPr lang="el-GR" b="1"/>
              <a:t>Άσκηση δικαιώματος πρόσβασης στα έγγραφα </a:t>
            </a:r>
            <a:r>
              <a:rPr lang="el-GR"/>
              <a:t>: Σαφές, ορισμένο </a:t>
            </a:r>
            <a:r>
              <a:rPr lang="el-GR" b="1">
                <a:solidFill>
                  <a:srgbClr val="FF0000"/>
                </a:solidFill>
              </a:rPr>
              <a:t>αίτημα</a:t>
            </a:r>
            <a:r>
              <a:rPr lang="el-GR"/>
              <a:t>. Προσδιορισιμα στοιχεία.</a:t>
            </a:r>
            <a:endParaRPr/>
          </a:p>
          <a:p>
            <a:pPr marL="0" lvl="0" indent="0" algn="l" rtl="0">
              <a:lnSpc>
                <a:spcPct val="100000"/>
              </a:lnSpc>
              <a:spcBef>
                <a:spcPts val="1000"/>
              </a:spcBef>
              <a:spcAft>
                <a:spcPts val="0"/>
              </a:spcAft>
              <a:buSzPts val="1800"/>
              <a:buNone/>
            </a:pPr>
            <a:r>
              <a:rPr lang="el-GR"/>
              <a:t>Θέλουμε αίτημα το οποίο αφορά προσδιορισιμα έγγραφα. (Να περιγράφει στο περίπου τα έγγραφα)</a:t>
            </a:r>
            <a:endParaRPr/>
          </a:p>
          <a:p>
            <a:pPr marL="0" lvl="0" indent="0" algn="l" rtl="0">
              <a:lnSpc>
                <a:spcPct val="100000"/>
              </a:lnSpc>
              <a:spcBef>
                <a:spcPts val="1000"/>
              </a:spcBef>
              <a:spcAft>
                <a:spcPts val="0"/>
              </a:spcAft>
              <a:buSzPts val="1800"/>
              <a:buNone/>
            </a:pPr>
            <a:r>
              <a:rPr lang="el-GR"/>
              <a:t>Π.χ αιτούμαι τα έγγραφα τα οποία αφορούν στην μοριοδότηση βάσει της οποίας απορρίφθηκε το αίτημα της μετάθεσης μου.</a:t>
            </a:r>
            <a:endParaRPr/>
          </a:p>
          <a:p>
            <a:pPr marL="0" lvl="0" indent="0" algn="l" rtl="0">
              <a:lnSpc>
                <a:spcPct val="100000"/>
              </a:lnSpc>
              <a:spcBef>
                <a:spcPts val="1000"/>
              </a:spcBef>
              <a:spcAft>
                <a:spcPts val="0"/>
              </a:spcAft>
              <a:buSzPts val="1800"/>
              <a:buNone/>
            </a:pPr>
            <a:r>
              <a:rPr lang="el-GR"/>
              <a:t>Πως ικανοποιείται το αίτημα;;</a:t>
            </a:r>
            <a:endParaRPr/>
          </a:p>
          <a:p>
            <a:pPr marL="0" lvl="0" indent="0" algn="l" rtl="0">
              <a:lnSpc>
                <a:spcPct val="100000"/>
              </a:lnSpc>
              <a:spcBef>
                <a:spcPts val="1000"/>
              </a:spcBef>
              <a:spcAft>
                <a:spcPts val="0"/>
              </a:spcAft>
              <a:buSzPts val="1800"/>
              <a:buNone/>
            </a:pPr>
            <a:r>
              <a:rPr lang="el-GR"/>
              <a:t>1. χορήγηση αντιγράφου —&gt; αυτό διεκδικούμε</a:t>
            </a:r>
            <a:endParaRPr/>
          </a:p>
          <a:p>
            <a:pPr marL="0" lvl="0" indent="0" algn="l" rtl="0">
              <a:lnSpc>
                <a:spcPct val="100000"/>
              </a:lnSpc>
              <a:spcBef>
                <a:spcPts val="1000"/>
              </a:spcBef>
              <a:spcAft>
                <a:spcPts val="0"/>
              </a:spcAft>
              <a:buSzPts val="1800"/>
              <a:buNone/>
            </a:pPr>
            <a:r>
              <a:rPr lang="el-GR"/>
              <a:t>2. μελέτη αντιγράφου στο κατάστημα υπηρεσίας</a:t>
            </a:r>
            <a:endParaRPr/>
          </a:p>
          <a:p>
            <a:pPr marL="0" lvl="0" indent="0" algn="l" rtl="0">
              <a:lnSpc>
                <a:spcPct val="100000"/>
              </a:lnSpc>
              <a:spcBef>
                <a:spcPts val="1000"/>
              </a:spcBef>
              <a:spcAft>
                <a:spcPts val="0"/>
              </a:spcAft>
              <a:buSzPts val="1800"/>
              <a:buNone/>
            </a:pPr>
            <a:r>
              <a:rPr lang="el-GR"/>
              <a:t>Αν ζητηθούν τα έγγραφα από τον πολίτη και δεν χορηγηθούν λόγω άρνησης διοίκησης —&gt; καταρχάς η διοίκηση έχει προθεσμία </a:t>
            </a:r>
            <a:r>
              <a:rPr lang="el-GR" b="1"/>
              <a:t>20ημερων</a:t>
            </a:r>
            <a:r>
              <a:rPr lang="el-GR"/>
              <a:t> να απαντήσει αιτιολογημένα</a:t>
            </a:r>
            <a:endParaRPr/>
          </a:p>
          <a:p>
            <a:pPr marL="0" lvl="0" indent="0" algn="l" rtl="0">
              <a:lnSpc>
                <a:spcPct val="100000"/>
              </a:lnSpc>
              <a:spcBef>
                <a:spcPts val="1000"/>
              </a:spcBef>
              <a:spcAft>
                <a:spcPts val="0"/>
              </a:spcAft>
              <a:buSzPts val="1800"/>
              <a:buNone/>
            </a:pPr>
            <a:r>
              <a:rPr lang="el-GR"/>
              <a:t>Άρα 2 επιλογές:</a:t>
            </a:r>
            <a:endParaRPr/>
          </a:p>
          <a:p>
            <a:pPr marL="0" lvl="0" indent="0" algn="l" rtl="0">
              <a:lnSpc>
                <a:spcPct val="100000"/>
              </a:lnSpc>
              <a:spcBef>
                <a:spcPts val="1000"/>
              </a:spcBef>
              <a:spcAft>
                <a:spcPts val="0"/>
              </a:spcAft>
              <a:buSzPts val="1800"/>
              <a:buNone/>
            </a:pPr>
            <a:r>
              <a:rPr lang="el-GR"/>
              <a:t>Α. Χορήγηση εγγράφων εντός 20 ημερών</a:t>
            </a:r>
            <a:endParaRPr/>
          </a:p>
          <a:p>
            <a:pPr marL="0" lvl="0" indent="0" algn="l" rtl="0">
              <a:lnSpc>
                <a:spcPct val="100000"/>
              </a:lnSpc>
              <a:spcBef>
                <a:spcPts val="1000"/>
              </a:spcBef>
              <a:spcAft>
                <a:spcPts val="0"/>
              </a:spcAft>
              <a:buSzPts val="1800"/>
              <a:buNone/>
            </a:pPr>
            <a:r>
              <a:rPr lang="el-GR"/>
              <a:t>Β. Άρνηση χορήγησης εγγράφων μέσα στην προθεσμία αυτή αιτιολογημένα. —&gt; εάν δεν υπάρχει η προσήκουσα αιτιολογία θεμελιώνεται λόγος ακύρωσης.</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38"/>
          <p:cNvSpPr txBox="1">
            <a:spLocks noGrp="1"/>
          </p:cNvSpPr>
          <p:nvPr>
            <p:ph type="body" idx="1"/>
          </p:nvPr>
        </p:nvSpPr>
        <p:spPr>
          <a:xfrm>
            <a:off x="283779" y="315310"/>
            <a:ext cx="11634952" cy="6101256"/>
          </a:xfrm>
          <a:prstGeom prst="rect">
            <a:avLst/>
          </a:prstGeom>
          <a:noFill/>
          <a:ln>
            <a:noFill/>
          </a:ln>
        </p:spPr>
        <p:txBody>
          <a:bodyPr spcFirstLastPara="1" wrap="square" lIns="91425" tIns="45700" rIns="91425" bIns="45700" anchor="t" anchorCtr="0">
            <a:normAutofit/>
          </a:bodyPr>
          <a:lstStyle/>
          <a:p>
            <a:pPr marL="228600" lvl="0" indent="-228600" algn="l" rtl="0">
              <a:lnSpc>
                <a:spcPct val="100000"/>
              </a:lnSpc>
              <a:spcBef>
                <a:spcPts val="0"/>
              </a:spcBef>
              <a:spcAft>
                <a:spcPts val="0"/>
              </a:spcAft>
              <a:buSzPts val="1800"/>
              <a:buChar char="•"/>
            </a:pPr>
            <a:r>
              <a:rPr lang="el-GR"/>
              <a:t>Νομότυπο αίτημα χορήγησης εγγράφων και δεν μου τα χορηγούν ενώ έχουν περάσει 20 μέρες άπρακτες </a:t>
            </a:r>
            <a:r>
              <a:rPr lang="el-GR" b="1">
                <a:solidFill>
                  <a:srgbClr val="FF0000"/>
                </a:solidFill>
              </a:rPr>
              <a:t>—&gt; ΠΟΝΕ </a:t>
            </a:r>
            <a:r>
              <a:rPr lang="el-GR"/>
              <a:t>υπό μια πρόσθετη προϋπόθεση: </a:t>
            </a:r>
            <a:r>
              <a:rPr lang="el-GR" i="1">
                <a:solidFill>
                  <a:srgbClr val="0070C0"/>
                </a:solidFill>
              </a:rPr>
              <a:t>δεν έχει παρέλθει η προθεσμία προσβολής της διοικητικής πράξης για την οποία ζήτω τα έγγραφα</a:t>
            </a:r>
            <a:endParaRPr/>
          </a:p>
          <a:p>
            <a:pPr marL="228600" lvl="0" indent="-228600" algn="just" rtl="0">
              <a:lnSpc>
                <a:spcPct val="100000"/>
              </a:lnSpc>
              <a:spcBef>
                <a:spcPts val="1000"/>
              </a:spcBef>
              <a:spcAft>
                <a:spcPts val="0"/>
              </a:spcAft>
              <a:buSzPts val="1800"/>
              <a:buChar char="•"/>
            </a:pPr>
            <a:r>
              <a:rPr lang="el-GR">
                <a:solidFill>
                  <a:schemeClr val="dk1"/>
                </a:solidFill>
              </a:rPr>
              <a:t>Π.χ εκδίδεται πράξη χαρακτηρισμού ακινήτου ως αυθαίρετου. Κοινοποιείται η πραξη 20 Μαρτίου. Στις 30 Μαρτίου υποβάλλει ο διοικούμενος αίτημα χορήγησης των εγγράφων βάσει των οποίων θεωρήθηκε αυθαίρετο το σπίτι (έκθεση αυτοψίας, έκθεση πολεοδομικής υπηρεσίας κλπ). Στις 25 Απριλίου θα έχει ήδη θεμελιωθεί ΠΟΝΕ γιατί έχουμε νομότυπο συγκεκριμένο αίτημα και παρήλθαν οι 20 μέρες από την υποβολή. Είναι ενεργή η προθεσμία της πράξης για την οποία θέλω να πληροφορηθώ; Η προθεσμία δικαστικής προσβολής της πράξης είναι 60 μέρες. Το αίτημα και η συντελεση της παράλειψης έγιναν εντός των 60 ημερών; ΝΑΙ. Έχουμε και την πρόσθετη προϋπόθεση .</a:t>
            </a:r>
            <a:endParaRPr/>
          </a:p>
          <a:p>
            <a:pPr marL="228600" lvl="0" indent="-228600" algn="just" rtl="0">
              <a:lnSpc>
                <a:spcPct val="100000"/>
              </a:lnSpc>
              <a:spcBef>
                <a:spcPts val="1000"/>
              </a:spcBef>
              <a:spcAft>
                <a:spcPts val="0"/>
              </a:spcAft>
              <a:buSzPts val="1800"/>
              <a:buChar char="•"/>
            </a:pPr>
            <a:r>
              <a:rPr lang="el-GR">
                <a:solidFill>
                  <a:schemeClr val="dk1"/>
                </a:solidFill>
              </a:rPr>
              <a:t>ΠΑΡΑΛΛΑΓΗ</a:t>
            </a:r>
            <a:endParaRPr/>
          </a:p>
          <a:p>
            <a:pPr marL="228600" lvl="0" indent="-228600" algn="just" rtl="0">
              <a:lnSpc>
                <a:spcPct val="100000"/>
              </a:lnSpc>
              <a:spcBef>
                <a:spcPts val="1000"/>
              </a:spcBef>
              <a:spcAft>
                <a:spcPts val="0"/>
              </a:spcAft>
              <a:buSzPts val="1800"/>
              <a:buChar char="•"/>
            </a:pPr>
            <a:r>
              <a:rPr lang="el-GR">
                <a:solidFill>
                  <a:schemeClr val="dk1"/>
                </a:solidFill>
              </a:rPr>
              <a:t>Κοινοποίηση της πράξης αυθαίρετου: 20 Μαρτίου. Υποβολή αιτήματος για χορήγηση εγγράφων: 10 Μαΐου Ποτε θα συντελεστεί η παράλειψη στην περίπτωση αυτή; Στις 30 Μαΐου. Αυτή η παράλειψη είναι ΠΟΝΕ;; Οι 60 μέρες παρέρχονται χρονικά 20 Μαΐου αρα η παράλειψη δεν είναι ΠΟΝΕ και δεν προσβάλλεται δικαστικά.</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39"/>
          <p:cNvSpPr txBox="1">
            <a:spLocks noGrp="1"/>
          </p:cNvSpPr>
          <p:nvPr>
            <p:ph type="title"/>
          </p:nvPr>
        </p:nvSpPr>
        <p:spPr>
          <a:xfrm>
            <a:off x="1595597" y="271009"/>
            <a:ext cx="8365267"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l-GR" dirty="0"/>
              <a:t>ΑΝΑΚΛΗΣΗ</a:t>
            </a:r>
            <a:r>
              <a:rPr lang="en-US" dirty="0"/>
              <a:t> (focus </a:t>
            </a:r>
            <a:r>
              <a:rPr lang="el-GR" dirty="0"/>
              <a:t>σε </a:t>
            </a:r>
            <a:r>
              <a:rPr lang="el-GR" dirty="0" err="1"/>
              <a:t>α.δ.π</a:t>
            </a:r>
            <a:r>
              <a:rPr lang="el-GR" dirty="0"/>
              <a:t> – δες και 21 </a:t>
            </a:r>
            <a:r>
              <a:rPr lang="el-GR" dirty="0" err="1"/>
              <a:t>ΚΔΔιαδ</a:t>
            </a:r>
            <a:r>
              <a:rPr lang="el-GR" dirty="0"/>
              <a:t>)</a:t>
            </a:r>
            <a:endParaRPr dirty="0"/>
          </a:p>
        </p:txBody>
      </p:sp>
      <p:graphicFrame>
        <p:nvGraphicFramePr>
          <p:cNvPr id="265" name="Google Shape;265;p39"/>
          <p:cNvGraphicFramePr/>
          <p:nvPr/>
        </p:nvGraphicFramePr>
        <p:xfrm>
          <a:off x="252248" y="1459730"/>
          <a:ext cx="11820275" cy="5127250"/>
        </p:xfrm>
        <a:graphic>
          <a:graphicData uri="http://schemas.openxmlformats.org/drawingml/2006/table">
            <a:tbl>
              <a:tblPr firstRow="1" firstCol="1" bandRow="1">
                <a:noFill/>
                <a:tableStyleId>{33527BBC-C302-4203-9C53-88D469BC12E6}</a:tableStyleId>
              </a:tblPr>
              <a:tblGrid>
                <a:gridCol w="2993325">
                  <a:extLst>
                    <a:ext uri="{9D8B030D-6E8A-4147-A177-3AD203B41FA5}">
                      <a16:colId xmlns:a16="http://schemas.microsoft.com/office/drawing/2014/main" val="20000"/>
                    </a:ext>
                  </a:extLst>
                </a:gridCol>
                <a:gridCol w="2243950">
                  <a:extLst>
                    <a:ext uri="{9D8B030D-6E8A-4147-A177-3AD203B41FA5}">
                      <a16:colId xmlns:a16="http://schemas.microsoft.com/office/drawing/2014/main" val="20001"/>
                    </a:ext>
                  </a:extLst>
                </a:gridCol>
                <a:gridCol w="3440850">
                  <a:extLst>
                    <a:ext uri="{9D8B030D-6E8A-4147-A177-3AD203B41FA5}">
                      <a16:colId xmlns:a16="http://schemas.microsoft.com/office/drawing/2014/main" val="20002"/>
                    </a:ext>
                  </a:extLst>
                </a:gridCol>
                <a:gridCol w="3142150">
                  <a:extLst>
                    <a:ext uri="{9D8B030D-6E8A-4147-A177-3AD203B41FA5}">
                      <a16:colId xmlns:a16="http://schemas.microsoft.com/office/drawing/2014/main" val="20003"/>
                    </a:ext>
                  </a:extLst>
                </a:gridCol>
              </a:tblGrid>
              <a:tr h="305300">
                <a:tc>
                  <a:txBody>
                    <a:bodyPr/>
                    <a:lstStyle/>
                    <a:p>
                      <a:pPr marL="0" marR="0" lvl="0" indent="0" algn="ctr" rtl="0">
                        <a:lnSpc>
                          <a:spcPct val="107000"/>
                        </a:lnSpc>
                        <a:spcBef>
                          <a:spcPts val="0"/>
                        </a:spcBef>
                        <a:spcAft>
                          <a:spcPts val="0"/>
                        </a:spcAft>
                        <a:buClr>
                          <a:schemeClr val="dk1"/>
                        </a:buClr>
                        <a:buSzPts val="1200"/>
                        <a:buFont typeface="Gill Sans"/>
                        <a:buNone/>
                      </a:pPr>
                      <a:r>
                        <a:rPr lang="el-GR" sz="1200" u="none" strike="noStrike" cap="none">
                          <a:solidFill>
                            <a:schemeClr val="dk1"/>
                          </a:solidFill>
                          <a:highlight>
                            <a:srgbClr val="FFFF00"/>
                          </a:highlight>
                        </a:rPr>
                        <a:t>ΠΑΡΑΝΟΜΕΣ ΕΥΜΕΝΕΙΣ</a:t>
                      </a:r>
                      <a:endParaRPr sz="1100" u="none" strike="noStrike" cap="none">
                        <a:solidFill>
                          <a:schemeClr val="dk1"/>
                        </a:solidFill>
                        <a:highlight>
                          <a:srgbClr val="FFFF00"/>
                        </a:highlight>
                        <a:latin typeface="Calibri"/>
                        <a:ea typeface="Calibri"/>
                        <a:cs typeface="Calibri"/>
                        <a:sym typeface="Calibri"/>
                      </a:endParaRPr>
                    </a:p>
                  </a:txBody>
                  <a:tcPr marL="68575" marR="68575" marT="0" marB="0">
                    <a:solidFill>
                      <a:srgbClr val="C3C7B4"/>
                    </a:solidFill>
                  </a:tcPr>
                </a:tc>
                <a:tc>
                  <a:txBody>
                    <a:bodyPr/>
                    <a:lstStyle/>
                    <a:p>
                      <a:pPr marL="0" marR="0" lvl="0" indent="0" algn="ctr" rtl="0">
                        <a:lnSpc>
                          <a:spcPct val="107000"/>
                        </a:lnSpc>
                        <a:spcBef>
                          <a:spcPts val="0"/>
                        </a:spcBef>
                        <a:spcAft>
                          <a:spcPts val="0"/>
                        </a:spcAft>
                        <a:buClr>
                          <a:schemeClr val="dk1"/>
                        </a:buClr>
                        <a:buSzPts val="1200"/>
                        <a:buFont typeface="Gill Sans"/>
                        <a:buNone/>
                      </a:pPr>
                      <a:r>
                        <a:rPr lang="el-GR" sz="1200" u="none" strike="noStrike" cap="none">
                          <a:solidFill>
                            <a:schemeClr val="dk1"/>
                          </a:solidFill>
                          <a:highlight>
                            <a:srgbClr val="FFFF00"/>
                          </a:highlight>
                        </a:rPr>
                        <a:t>ΠΑΡΑΝΟΜΕΣ ΔΥΣΜΕΝΕΙΣ</a:t>
                      </a:r>
                      <a:endParaRPr sz="1100" u="none" strike="noStrike" cap="none">
                        <a:solidFill>
                          <a:schemeClr val="dk1"/>
                        </a:solidFill>
                        <a:highlight>
                          <a:srgbClr val="FFFF00"/>
                        </a:highlight>
                        <a:latin typeface="Calibri"/>
                        <a:ea typeface="Calibri"/>
                        <a:cs typeface="Calibri"/>
                        <a:sym typeface="Calibri"/>
                      </a:endParaRPr>
                    </a:p>
                  </a:txBody>
                  <a:tcPr marL="68575" marR="68575" marT="0" marB="0">
                    <a:solidFill>
                      <a:srgbClr val="C3C7B4"/>
                    </a:solidFill>
                  </a:tcPr>
                </a:tc>
                <a:tc>
                  <a:txBody>
                    <a:bodyPr/>
                    <a:lstStyle/>
                    <a:p>
                      <a:pPr marL="0" marR="0" lvl="0" indent="0" algn="ctr" rtl="0">
                        <a:lnSpc>
                          <a:spcPct val="107000"/>
                        </a:lnSpc>
                        <a:spcBef>
                          <a:spcPts val="0"/>
                        </a:spcBef>
                        <a:spcAft>
                          <a:spcPts val="0"/>
                        </a:spcAft>
                        <a:buClr>
                          <a:schemeClr val="dk1"/>
                        </a:buClr>
                        <a:buSzPts val="1200"/>
                        <a:buFont typeface="Gill Sans"/>
                        <a:buNone/>
                      </a:pPr>
                      <a:r>
                        <a:rPr lang="el-GR" sz="1200" u="none" strike="noStrike" cap="none">
                          <a:solidFill>
                            <a:schemeClr val="dk1"/>
                          </a:solidFill>
                          <a:highlight>
                            <a:srgbClr val="FFFF00"/>
                          </a:highlight>
                        </a:rPr>
                        <a:t>ΝΟΜΙΜΕΣ ΕΥΜΕΝΕΙΣ</a:t>
                      </a:r>
                      <a:endParaRPr sz="1100" u="none" strike="noStrike" cap="none">
                        <a:solidFill>
                          <a:schemeClr val="dk1"/>
                        </a:solidFill>
                        <a:highlight>
                          <a:srgbClr val="FFFF00"/>
                        </a:highlight>
                        <a:latin typeface="Calibri"/>
                        <a:ea typeface="Calibri"/>
                        <a:cs typeface="Calibri"/>
                        <a:sym typeface="Calibri"/>
                      </a:endParaRPr>
                    </a:p>
                  </a:txBody>
                  <a:tcPr marL="68575" marR="68575" marT="0" marB="0">
                    <a:solidFill>
                      <a:srgbClr val="C3C7B4"/>
                    </a:solidFill>
                  </a:tcPr>
                </a:tc>
                <a:tc>
                  <a:txBody>
                    <a:bodyPr/>
                    <a:lstStyle/>
                    <a:p>
                      <a:pPr marL="0" marR="0" lvl="0" indent="0" algn="ctr" rtl="0">
                        <a:lnSpc>
                          <a:spcPct val="107000"/>
                        </a:lnSpc>
                        <a:spcBef>
                          <a:spcPts val="0"/>
                        </a:spcBef>
                        <a:spcAft>
                          <a:spcPts val="0"/>
                        </a:spcAft>
                        <a:buClr>
                          <a:schemeClr val="dk1"/>
                        </a:buClr>
                        <a:buSzPts val="1200"/>
                        <a:buFont typeface="Gill Sans"/>
                        <a:buNone/>
                      </a:pPr>
                      <a:r>
                        <a:rPr lang="el-GR" sz="1200" u="none" strike="noStrike" cap="none">
                          <a:solidFill>
                            <a:schemeClr val="dk1"/>
                          </a:solidFill>
                          <a:highlight>
                            <a:srgbClr val="FFFF00"/>
                          </a:highlight>
                        </a:rPr>
                        <a:t>ΝΟΜΙΜΕΣ ΔΥΣΜΕΝΕΙΣ</a:t>
                      </a:r>
                      <a:endParaRPr sz="1100" u="none" strike="noStrike" cap="none">
                        <a:solidFill>
                          <a:schemeClr val="dk1"/>
                        </a:solidFill>
                        <a:highlight>
                          <a:srgbClr val="FFFF00"/>
                        </a:highlight>
                        <a:latin typeface="Calibri"/>
                        <a:ea typeface="Calibri"/>
                        <a:cs typeface="Calibri"/>
                        <a:sym typeface="Calibri"/>
                      </a:endParaRPr>
                    </a:p>
                  </a:txBody>
                  <a:tcPr marL="68575" marR="68575" marT="0" marB="0">
                    <a:solidFill>
                      <a:srgbClr val="C3C7B4"/>
                    </a:solidFill>
                  </a:tcPr>
                </a:tc>
                <a:extLst>
                  <a:ext uri="{0D108BD9-81ED-4DB2-BD59-A6C34878D82A}">
                    <a16:rowId xmlns:a16="http://schemas.microsoft.com/office/drawing/2014/main" val="10000"/>
                  </a:ext>
                </a:extLst>
              </a:tr>
              <a:tr h="1616650">
                <a:tc>
                  <a:txBody>
                    <a:bodyPr/>
                    <a:lstStyle/>
                    <a:p>
                      <a:pPr marL="0" marR="0" lvl="0" indent="0" algn="l" rtl="0">
                        <a:lnSpc>
                          <a:spcPct val="107000"/>
                        </a:lnSpc>
                        <a:spcBef>
                          <a:spcPts val="0"/>
                        </a:spcBef>
                        <a:spcAft>
                          <a:spcPts val="0"/>
                        </a:spcAft>
                        <a:buClr>
                          <a:schemeClr val="dk1"/>
                        </a:buClr>
                        <a:buSzPts val="1100"/>
                        <a:buFont typeface="Gill Sans"/>
                        <a:buNone/>
                      </a:pPr>
                      <a:r>
                        <a:rPr lang="el-GR" sz="1100" b="0" u="sng" strike="noStrike" cap="none" dirty="0">
                          <a:solidFill>
                            <a:schemeClr val="dk1"/>
                          </a:solidFill>
                        </a:rPr>
                        <a:t>Για λόγους νομιμότητας (πλάνη περί τα πράγματα: εσφαλμένη αντίληψη </a:t>
                      </a:r>
                      <a:r>
                        <a:rPr lang="el-GR" sz="1100" b="0" u="sng" strike="noStrike" cap="none" dirty="0" err="1">
                          <a:solidFill>
                            <a:schemeClr val="dk1"/>
                          </a:solidFill>
                        </a:rPr>
                        <a:t>περι</a:t>
                      </a:r>
                      <a:r>
                        <a:rPr lang="el-GR" sz="1100" b="0" u="sng" strike="noStrike" cap="none" dirty="0">
                          <a:solidFill>
                            <a:schemeClr val="dk1"/>
                          </a:solidFill>
                        </a:rPr>
                        <a:t> συνδρομής πραγματικών περιστατικών) εντός </a:t>
                      </a:r>
                      <a:r>
                        <a:rPr lang="el-GR" sz="1100" b="0" u="sng" strike="noStrike" cap="none" dirty="0" err="1">
                          <a:solidFill>
                            <a:schemeClr val="dk1"/>
                          </a:solidFill>
                        </a:rPr>
                        <a:t>ευλόγου</a:t>
                      </a:r>
                      <a:r>
                        <a:rPr lang="el-GR" sz="1100" b="0" u="sng" strike="noStrike" cap="none" dirty="0">
                          <a:solidFill>
                            <a:schemeClr val="dk1"/>
                          </a:solidFill>
                        </a:rPr>
                        <a:t> χρόνου (</a:t>
                      </a:r>
                      <a:r>
                        <a:rPr lang="el-GR" sz="1100" b="0" u="sng" strike="noStrike" cap="none" dirty="0" err="1">
                          <a:solidFill>
                            <a:schemeClr val="dk1"/>
                          </a:solidFill>
                        </a:rPr>
                        <a:t>min</a:t>
                      </a:r>
                      <a:r>
                        <a:rPr lang="el-GR" sz="1100" b="0" u="sng" strike="noStrike" cap="none" dirty="0">
                          <a:solidFill>
                            <a:schemeClr val="dk1"/>
                          </a:solidFill>
                        </a:rPr>
                        <a:t>; 5ετία) </a:t>
                      </a:r>
                      <a:endParaRPr sz="1100" b="0" u="none" strike="noStrike" cap="none" dirty="0">
                        <a:solidFill>
                          <a:schemeClr val="dk1"/>
                        </a:solidFill>
                      </a:endParaRPr>
                    </a:p>
                    <a:p>
                      <a:pPr marL="0" marR="0" lvl="0" indent="0" algn="l" rtl="0">
                        <a:lnSpc>
                          <a:spcPct val="107000"/>
                        </a:lnSpc>
                        <a:spcBef>
                          <a:spcPts val="800"/>
                        </a:spcBef>
                        <a:spcAft>
                          <a:spcPts val="0"/>
                        </a:spcAft>
                        <a:buClr>
                          <a:schemeClr val="dk1"/>
                        </a:buClr>
                        <a:buSzPts val="1100"/>
                        <a:buFont typeface="Gill Sans"/>
                        <a:buNone/>
                      </a:pPr>
                      <a:r>
                        <a:rPr lang="el-GR" sz="1100" b="0" u="sng" strike="noStrike" cap="none" dirty="0">
                          <a:solidFill>
                            <a:schemeClr val="dk1"/>
                          </a:solidFill>
                        </a:rPr>
                        <a:t>+ αποζημίωση </a:t>
                      </a:r>
                      <a:endParaRPr sz="1100" b="0" u="none" strike="noStrike" cap="none" dirty="0">
                        <a:solidFill>
                          <a:schemeClr val="dk1"/>
                        </a:solidFill>
                        <a:latin typeface="Calibri"/>
                        <a:ea typeface="Calibri"/>
                        <a:cs typeface="Calibri"/>
                        <a:sym typeface="Calibri"/>
                      </a:endParaRPr>
                    </a:p>
                  </a:txBody>
                  <a:tcPr marL="68575" marR="68575" marT="0" marB="0">
                    <a:solidFill>
                      <a:srgbClr val="C3C7B4"/>
                    </a:solidFill>
                  </a:tcPr>
                </a:tc>
                <a:tc>
                  <a:txBody>
                    <a:bodyPr/>
                    <a:lstStyle/>
                    <a:p>
                      <a:pPr marL="0" marR="0" lvl="0" indent="0" algn="l" rtl="0">
                        <a:lnSpc>
                          <a:spcPct val="107000"/>
                        </a:lnSpc>
                        <a:spcBef>
                          <a:spcPts val="0"/>
                        </a:spcBef>
                        <a:spcAft>
                          <a:spcPts val="0"/>
                        </a:spcAft>
                        <a:buClr>
                          <a:schemeClr val="dk1"/>
                        </a:buClr>
                        <a:buSzPts val="1100"/>
                        <a:buFont typeface="Gill Sans"/>
                        <a:buNone/>
                      </a:pPr>
                      <a:r>
                        <a:rPr lang="el-GR" sz="1100" u="none" strike="noStrike" cap="none" dirty="0"/>
                        <a:t>Ακώλυτα </a:t>
                      </a:r>
                      <a:endParaRPr sz="1100" u="none" strike="noStrike" cap="none" dirty="0">
                        <a:latin typeface="Calibri"/>
                        <a:ea typeface="Calibri"/>
                        <a:cs typeface="Calibri"/>
                        <a:sym typeface="Calibri"/>
                      </a:endParaRPr>
                    </a:p>
                  </a:txBody>
                  <a:tcPr marL="68575" marR="68575" marT="0" marB="0">
                    <a:solidFill>
                      <a:srgbClr val="C3C7B4"/>
                    </a:solidFill>
                  </a:tcPr>
                </a:tc>
                <a:tc>
                  <a:txBody>
                    <a:bodyPr/>
                    <a:lstStyle/>
                    <a:p>
                      <a:pPr marL="0" marR="0" lvl="0" indent="0" algn="l" rtl="0">
                        <a:lnSpc>
                          <a:spcPct val="107000"/>
                        </a:lnSpc>
                        <a:spcBef>
                          <a:spcPts val="0"/>
                        </a:spcBef>
                        <a:spcAft>
                          <a:spcPts val="0"/>
                        </a:spcAft>
                        <a:buClr>
                          <a:schemeClr val="dk1"/>
                        </a:buClr>
                        <a:buSzPts val="1100"/>
                        <a:buFont typeface="Gill Sans"/>
                        <a:buNone/>
                      </a:pPr>
                      <a:r>
                        <a:rPr lang="el-GR" sz="1100" u="none" strike="noStrike" cap="none"/>
                        <a:t>Αποκλείεται: ειδικότερα αν έχουν απορρεύσει δικαιώματα – ούτε αν προβεί σε νέα εκτίμηση δεδομένων που συνέτρεχαν κατά την έκδοση της πράξης </a:t>
                      </a:r>
                      <a:endParaRPr sz="1100" u="none" strike="noStrike" cap="none">
                        <a:latin typeface="Calibri"/>
                        <a:ea typeface="Calibri"/>
                        <a:cs typeface="Calibri"/>
                        <a:sym typeface="Calibri"/>
                      </a:endParaRPr>
                    </a:p>
                  </a:txBody>
                  <a:tcPr marL="68575" marR="68575" marT="0" marB="0">
                    <a:solidFill>
                      <a:srgbClr val="C3C7B4"/>
                    </a:solidFill>
                  </a:tcPr>
                </a:tc>
                <a:tc>
                  <a:txBody>
                    <a:bodyPr/>
                    <a:lstStyle/>
                    <a:p>
                      <a:pPr marL="0" marR="0" lvl="0" indent="0" algn="just" rtl="0">
                        <a:lnSpc>
                          <a:spcPct val="107000"/>
                        </a:lnSpc>
                        <a:spcBef>
                          <a:spcPts val="0"/>
                        </a:spcBef>
                        <a:spcAft>
                          <a:spcPts val="0"/>
                        </a:spcAft>
                        <a:buClr>
                          <a:schemeClr val="dk1"/>
                        </a:buClr>
                        <a:buSzPts val="1200"/>
                        <a:buFont typeface="Gill Sans"/>
                        <a:buNone/>
                      </a:pPr>
                      <a:r>
                        <a:rPr lang="el-GR" sz="1200" u="none" strike="noStrike" cap="none"/>
                        <a:t>Ακώλυτα</a:t>
                      </a:r>
                      <a:endParaRPr sz="1100" u="none" strike="noStrike" cap="none">
                        <a:latin typeface="Calibri"/>
                        <a:ea typeface="Calibri"/>
                        <a:cs typeface="Calibri"/>
                        <a:sym typeface="Calibri"/>
                      </a:endParaRPr>
                    </a:p>
                  </a:txBody>
                  <a:tcPr marL="68575" marR="68575" marT="0" marB="0">
                    <a:solidFill>
                      <a:srgbClr val="C3C7B4"/>
                    </a:solidFill>
                  </a:tcPr>
                </a:tc>
                <a:extLst>
                  <a:ext uri="{0D108BD9-81ED-4DB2-BD59-A6C34878D82A}">
                    <a16:rowId xmlns:a16="http://schemas.microsoft.com/office/drawing/2014/main" val="10001"/>
                  </a:ext>
                </a:extLst>
              </a:tr>
              <a:tr h="2627050">
                <a:tc>
                  <a:txBody>
                    <a:bodyPr/>
                    <a:lstStyle/>
                    <a:p>
                      <a:pPr marL="0" marR="0" lvl="0" indent="0" algn="l" rtl="0">
                        <a:lnSpc>
                          <a:spcPct val="107000"/>
                        </a:lnSpc>
                        <a:spcBef>
                          <a:spcPts val="0"/>
                        </a:spcBef>
                        <a:spcAft>
                          <a:spcPts val="0"/>
                        </a:spcAft>
                        <a:buClr>
                          <a:schemeClr val="dk1"/>
                        </a:buClr>
                        <a:buSzPts val="1100"/>
                        <a:buFont typeface="Gill Sans"/>
                        <a:buNone/>
                      </a:pPr>
                      <a:r>
                        <a:rPr lang="el-GR" sz="1100" b="0" u="none" strike="noStrike" cap="none" dirty="0">
                          <a:solidFill>
                            <a:schemeClr val="dk1"/>
                          </a:solidFill>
                        </a:rPr>
                        <a:t>Πέραν </a:t>
                      </a:r>
                      <a:r>
                        <a:rPr lang="el-GR" sz="1100" b="0" u="none" strike="noStrike" cap="none" dirty="0" err="1">
                          <a:solidFill>
                            <a:schemeClr val="dk1"/>
                          </a:solidFill>
                        </a:rPr>
                        <a:t>ευλόγου</a:t>
                      </a:r>
                      <a:r>
                        <a:rPr lang="el-GR" sz="1100" b="0" u="none" strike="noStrike" cap="none" dirty="0">
                          <a:solidFill>
                            <a:schemeClr val="dk1"/>
                          </a:solidFill>
                        </a:rPr>
                        <a:t> αν:  </a:t>
                      </a:r>
                      <a:endParaRPr dirty="0"/>
                    </a:p>
                    <a:p>
                      <a:pPr marL="342900" marR="0" lvl="0" indent="-342900" algn="l" rtl="0">
                        <a:lnSpc>
                          <a:spcPct val="107000"/>
                        </a:lnSpc>
                        <a:spcBef>
                          <a:spcPts val="800"/>
                        </a:spcBef>
                        <a:spcAft>
                          <a:spcPts val="0"/>
                        </a:spcAft>
                        <a:buClr>
                          <a:schemeClr val="dk1"/>
                        </a:buClr>
                        <a:buSzPts val="1100"/>
                        <a:buFont typeface="Gill Sans"/>
                        <a:buAutoNum type="romanLcPeriod"/>
                      </a:pPr>
                      <a:r>
                        <a:rPr lang="el-GR" sz="1100" b="0" u="none" strike="noStrike" cap="none" dirty="0">
                          <a:solidFill>
                            <a:schemeClr val="dk1"/>
                          </a:solidFill>
                        </a:rPr>
                        <a:t>δόλια συμπεριφορά </a:t>
                      </a:r>
                      <a:endParaRPr dirty="0"/>
                    </a:p>
                    <a:p>
                      <a:pPr marL="342900" marR="0" lvl="0" indent="-342900" algn="l" rtl="0">
                        <a:lnSpc>
                          <a:spcPct val="107000"/>
                        </a:lnSpc>
                        <a:spcBef>
                          <a:spcPts val="0"/>
                        </a:spcBef>
                        <a:spcAft>
                          <a:spcPts val="0"/>
                        </a:spcAft>
                        <a:buClr>
                          <a:schemeClr val="dk1"/>
                        </a:buClr>
                        <a:buSzPts val="1100"/>
                        <a:buFont typeface="Gill Sans"/>
                        <a:buAutoNum type="romanLcPeriod"/>
                      </a:pPr>
                      <a:r>
                        <a:rPr lang="el-GR" sz="1100" b="0" u="none" strike="noStrike" cap="none" dirty="0">
                          <a:solidFill>
                            <a:schemeClr val="dk1"/>
                          </a:solidFill>
                        </a:rPr>
                        <a:t>λόγοι δημοσίου συμφέροντος </a:t>
                      </a:r>
                      <a:endParaRPr dirty="0"/>
                    </a:p>
                    <a:p>
                      <a:pPr marL="342900" marR="0" lvl="0" indent="-342900" algn="l" rtl="0">
                        <a:lnSpc>
                          <a:spcPct val="107000"/>
                        </a:lnSpc>
                        <a:spcBef>
                          <a:spcPts val="0"/>
                        </a:spcBef>
                        <a:spcAft>
                          <a:spcPts val="0"/>
                        </a:spcAft>
                        <a:buClr>
                          <a:schemeClr val="dk1"/>
                        </a:buClr>
                        <a:buSzPts val="1100"/>
                        <a:buFont typeface="Gill Sans"/>
                        <a:buAutoNum type="romanLcPeriod"/>
                      </a:pPr>
                      <a:r>
                        <a:rPr lang="el-GR" sz="1100" b="0" u="none" strike="noStrike" cap="none" dirty="0">
                          <a:solidFill>
                            <a:schemeClr val="dk1"/>
                          </a:solidFill>
                        </a:rPr>
                        <a:t>συμμόρφωση σε ακυρωτική απόφαση</a:t>
                      </a:r>
                      <a:endParaRPr dirty="0"/>
                    </a:p>
                    <a:p>
                      <a:pPr marL="0" marR="0" lvl="0" indent="0" algn="l" rtl="0">
                        <a:lnSpc>
                          <a:spcPct val="107000"/>
                        </a:lnSpc>
                        <a:spcBef>
                          <a:spcPts val="800"/>
                        </a:spcBef>
                        <a:spcAft>
                          <a:spcPts val="0"/>
                        </a:spcAft>
                        <a:buClr>
                          <a:schemeClr val="dk1"/>
                        </a:buClr>
                        <a:buSzPts val="1100"/>
                        <a:buFont typeface="Gill Sans"/>
                        <a:buNone/>
                      </a:pPr>
                      <a:r>
                        <a:rPr lang="el-GR" sz="1100" b="0" u="none" strike="noStrike" cap="none" dirty="0">
                          <a:solidFill>
                            <a:schemeClr val="dk1"/>
                          </a:solidFill>
                        </a:rPr>
                        <a:t> </a:t>
                      </a:r>
                      <a:endParaRPr dirty="0"/>
                    </a:p>
                    <a:p>
                      <a:pPr marL="0" marR="0" lvl="0" indent="0" algn="l" rtl="0">
                        <a:lnSpc>
                          <a:spcPct val="107000"/>
                        </a:lnSpc>
                        <a:spcBef>
                          <a:spcPts val="800"/>
                        </a:spcBef>
                        <a:spcAft>
                          <a:spcPts val="0"/>
                        </a:spcAft>
                        <a:buClr>
                          <a:schemeClr val="dk1"/>
                        </a:buClr>
                        <a:buSzPts val="1100"/>
                        <a:buFont typeface="Gill Sans"/>
                        <a:buNone/>
                      </a:pPr>
                      <a:r>
                        <a:rPr lang="el-GR" sz="1100" b="0" u="none" strike="noStrike" cap="none" dirty="0">
                          <a:solidFill>
                            <a:schemeClr val="dk1"/>
                          </a:solidFill>
                        </a:rPr>
                        <a:t>Να μην θίγονται δικαιώματα τρίτων !!!!</a:t>
                      </a:r>
                      <a:endParaRPr sz="1100" b="0" u="none" strike="noStrike" cap="none" dirty="0">
                        <a:solidFill>
                          <a:schemeClr val="dk1"/>
                        </a:solidFill>
                        <a:latin typeface="Calibri"/>
                        <a:ea typeface="Calibri"/>
                        <a:cs typeface="Calibri"/>
                        <a:sym typeface="Calibri"/>
                      </a:endParaRPr>
                    </a:p>
                  </a:txBody>
                  <a:tcPr marL="68575" marR="68575" marT="0" marB="0">
                    <a:solidFill>
                      <a:srgbClr val="C3C7B4"/>
                    </a:solidFill>
                  </a:tcPr>
                </a:tc>
                <a:tc>
                  <a:txBody>
                    <a:bodyPr/>
                    <a:lstStyle/>
                    <a:p>
                      <a:pPr marL="0" marR="0" lvl="0" indent="0" algn="l" rtl="0">
                        <a:lnSpc>
                          <a:spcPct val="107000"/>
                        </a:lnSpc>
                        <a:spcBef>
                          <a:spcPts val="0"/>
                        </a:spcBef>
                        <a:spcAft>
                          <a:spcPts val="0"/>
                        </a:spcAft>
                        <a:buClr>
                          <a:schemeClr val="dk1"/>
                        </a:buClr>
                        <a:buSzPts val="1100"/>
                        <a:buFont typeface="Gill Sans"/>
                        <a:buNone/>
                      </a:pPr>
                      <a:r>
                        <a:rPr lang="el-GR" sz="1100" u="none" strike="noStrike" cap="none"/>
                        <a:t>Εξαίρεση τα δικαιώματα καλόπιστων τρίτων λόγω παρόδου ικανού χρόνου </a:t>
                      </a:r>
                      <a:endParaRPr sz="1100" u="none" strike="noStrike" cap="none">
                        <a:latin typeface="Calibri"/>
                        <a:ea typeface="Calibri"/>
                        <a:cs typeface="Calibri"/>
                        <a:sym typeface="Calibri"/>
                      </a:endParaRPr>
                    </a:p>
                  </a:txBody>
                  <a:tcPr marL="68575" marR="68575" marT="0" marB="0">
                    <a:solidFill>
                      <a:srgbClr val="C3C7B4"/>
                    </a:solidFill>
                  </a:tcPr>
                </a:tc>
                <a:tc>
                  <a:txBody>
                    <a:bodyPr/>
                    <a:lstStyle/>
                    <a:p>
                      <a:pPr marL="342900" marR="0" lvl="0" indent="-342900" algn="l" rtl="0">
                        <a:lnSpc>
                          <a:spcPct val="107000"/>
                        </a:lnSpc>
                        <a:spcBef>
                          <a:spcPts val="0"/>
                        </a:spcBef>
                        <a:spcAft>
                          <a:spcPts val="0"/>
                        </a:spcAft>
                        <a:buClr>
                          <a:schemeClr val="dk1"/>
                        </a:buClr>
                        <a:buSzPts val="1100"/>
                        <a:buFont typeface="Gill Sans"/>
                        <a:buAutoNum type="romanLcPeriod"/>
                      </a:pPr>
                      <a:r>
                        <a:rPr lang="el-GR" sz="1100" u="none" strike="noStrike" cap="none"/>
                        <a:t>Μη πλήρωση ταχθέντος όρους ή παρέλευσης άπρακτης προθεσμίας</a:t>
                      </a:r>
                      <a:endParaRPr/>
                    </a:p>
                    <a:p>
                      <a:pPr marL="342900" marR="0" lvl="0" indent="-342900" algn="l" rtl="0">
                        <a:lnSpc>
                          <a:spcPct val="107000"/>
                        </a:lnSpc>
                        <a:spcBef>
                          <a:spcPts val="0"/>
                        </a:spcBef>
                        <a:spcAft>
                          <a:spcPts val="0"/>
                        </a:spcAft>
                        <a:buClr>
                          <a:schemeClr val="dk1"/>
                        </a:buClr>
                        <a:buSzPts val="1100"/>
                        <a:buFont typeface="Gill Sans"/>
                        <a:buAutoNum type="romanLcPeriod"/>
                      </a:pPr>
                      <a:r>
                        <a:rPr lang="el-GR" sz="1100" u="none" strike="noStrike" cap="none"/>
                        <a:t>Επιφύλαξη</a:t>
                      </a:r>
                      <a:endParaRPr/>
                    </a:p>
                    <a:p>
                      <a:pPr marL="342900" marR="0" lvl="0" indent="-342900" algn="l" rtl="0">
                        <a:lnSpc>
                          <a:spcPct val="107000"/>
                        </a:lnSpc>
                        <a:spcBef>
                          <a:spcPts val="0"/>
                        </a:spcBef>
                        <a:spcAft>
                          <a:spcPts val="0"/>
                        </a:spcAft>
                        <a:buClr>
                          <a:schemeClr val="dk1"/>
                        </a:buClr>
                        <a:buSzPts val="1100"/>
                        <a:buFont typeface="Gill Sans"/>
                        <a:buAutoNum type="romanLcPeriod"/>
                      </a:pPr>
                      <a:r>
                        <a:rPr lang="el-GR" sz="1100" u="none" strike="noStrike" cap="none"/>
                        <a:t>Δημόσιο συμφέρον🡪 Μεταβολή πραγματικών και νομικών συνθηκών (με ειδική αιτιολογία)</a:t>
                      </a:r>
                      <a:endParaRPr/>
                    </a:p>
                    <a:p>
                      <a:pPr marL="342900" marR="0" lvl="0" indent="-342900" algn="l" rtl="0">
                        <a:lnSpc>
                          <a:spcPct val="107000"/>
                        </a:lnSpc>
                        <a:spcBef>
                          <a:spcPts val="0"/>
                        </a:spcBef>
                        <a:spcAft>
                          <a:spcPts val="0"/>
                        </a:spcAft>
                        <a:buClr>
                          <a:schemeClr val="dk1"/>
                        </a:buClr>
                        <a:buSzPts val="1100"/>
                        <a:buFont typeface="Gill Sans"/>
                        <a:buAutoNum type="romanLcPeriod"/>
                      </a:pPr>
                      <a:r>
                        <a:rPr lang="el-GR" sz="1100" u="none" strike="noStrike" cap="none"/>
                        <a:t>Συναίνεση</a:t>
                      </a:r>
                      <a:endParaRPr/>
                    </a:p>
                    <a:p>
                      <a:pPr marL="342900" marR="0" lvl="0" indent="-342900" algn="l" rtl="0">
                        <a:lnSpc>
                          <a:spcPct val="107000"/>
                        </a:lnSpc>
                        <a:spcBef>
                          <a:spcPts val="0"/>
                        </a:spcBef>
                        <a:spcAft>
                          <a:spcPts val="0"/>
                        </a:spcAft>
                        <a:buClr>
                          <a:schemeClr val="dk1"/>
                        </a:buClr>
                        <a:buSzPts val="1100"/>
                        <a:buFont typeface="Gill Sans"/>
                        <a:buAutoNum type="romanLcPeriod"/>
                      </a:pPr>
                      <a:r>
                        <a:rPr lang="el-GR" sz="1100" u="none" strike="noStrike" cap="none"/>
                        <a:t>Μη απόρροια δικαιωμάτων</a:t>
                      </a:r>
                      <a:endParaRPr sz="1100" u="none" strike="noStrike" cap="none">
                        <a:latin typeface="Calibri"/>
                        <a:ea typeface="Calibri"/>
                        <a:cs typeface="Calibri"/>
                        <a:sym typeface="Calibri"/>
                      </a:endParaRPr>
                    </a:p>
                  </a:txBody>
                  <a:tcPr marL="68575" marR="68575" marT="0" marB="0">
                    <a:solidFill>
                      <a:srgbClr val="C3C7B4"/>
                    </a:solidFill>
                  </a:tcPr>
                </a:tc>
                <a:tc>
                  <a:txBody>
                    <a:bodyPr/>
                    <a:lstStyle/>
                    <a:p>
                      <a:pPr marL="0" marR="0" lvl="0" indent="0" algn="just" rtl="0">
                        <a:lnSpc>
                          <a:spcPct val="107000"/>
                        </a:lnSpc>
                        <a:spcBef>
                          <a:spcPts val="0"/>
                        </a:spcBef>
                        <a:spcAft>
                          <a:spcPts val="0"/>
                        </a:spcAft>
                        <a:buClr>
                          <a:schemeClr val="dk1"/>
                        </a:buClr>
                        <a:buSzPts val="1100"/>
                        <a:buFont typeface="Gill Sans"/>
                        <a:buNone/>
                      </a:pPr>
                      <a:r>
                        <a:rPr lang="el-GR" sz="1100" u="none" strike="noStrike" cap="none"/>
                        <a:t>Εξαίρεση τα δικαιώματα καλόπιστων τρίτων λόγω παρόδου ικανού χρόνου</a:t>
                      </a:r>
                      <a:endParaRPr sz="1100" u="none" strike="noStrike" cap="none">
                        <a:latin typeface="Calibri"/>
                        <a:ea typeface="Calibri"/>
                        <a:cs typeface="Calibri"/>
                        <a:sym typeface="Calibri"/>
                      </a:endParaRPr>
                    </a:p>
                  </a:txBody>
                  <a:tcPr marL="68575" marR="68575" marT="0" marB="0">
                    <a:solidFill>
                      <a:srgbClr val="C3C7B4"/>
                    </a:solidFill>
                  </a:tcPr>
                </a:tc>
                <a:extLst>
                  <a:ext uri="{0D108BD9-81ED-4DB2-BD59-A6C34878D82A}">
                    <a16:rowId xmlns:a16="http://schemas.microsoft.com/office/drawing/2014/main" val="10002"/>
                  </a:ext>
                </a:extLst>
              </a:tr>
              <a:tr h="578250">
                <a:tc>
                  <a:txBody>
                    <a:bodyPr/>
                    <a:lstStyle/>
                    <a:p>
                      <a:pPr marL="0" marR="0" lvl="0" indent="0" algn="l" rtl="0">
                        <a:lnSpc>
                          <a:spcPct val="107000"/>
                        </a:lnSpc>
                        <a:spcBef>
                          <a:spcPts val="0"/>
                        </a:spcBef>
                        <a:spcAft>
                          <a:spcPts val="0"/>
                        </a:spcAft>
                        <a:buClr>
                          <a:schemeClr val="dk1"/>
                        </a:buClr>
                        <a:buSzPts val="1100"/>
                        <a:buFont typeface="Gill Sans"/>
                        <a:buNone/>
                      </a:pPr>
                      <a:r>
                        <a:rPr lang="el-GR" sz="1100" b="0" u="none" strike="noStrike" cap="none">
                          <a:solidFill>
                            <a:schemeClr val="dk1"/>
                          </a:solidFill>
                        </a:rPr>
                        <a:t>ΕΝΕΡΓΕΙ ΑΝΑΔΡΟΜΙΚΑ</a:t>
                      </a:r>
                      <a:endParaRPr sz="1100" b="0" u="none" strike="noStrike" cap="none">
                        <a:solidFill>
                          <a:schemeClr val="dk1"/>
                        </a:solidFill>
                        <a:latin typeface="Calibri"/>
                        <a:ea typeface="Calibri"/>
                        <a:cs typeface="Calibri"/>
                        <a:sym typeface="Calibri"/>
                      </a:endParaRPr>
                    </a:p>
                  </a:txBody>
                  <a:tcPr marL="68575" marR="68575" marT="0" marB="0">
                    <a:solidFill>
                      <a:srgbClr val="C3C7B4"/>
                    </a:solidFill>
                  </a:tcPr>
                </a:tc>
                <a:tc>
                  <a:txBody>
                    <a:bodyPr/>
                    <a:lstStyle/>
                    <a:p>
                      <a:pPr marL="0" marR="0" lvl="0" indent="0" algn="l" rtl="0">
                        <a:lnSpc>
                          <a:spcPct val="107000"/>
                        </a:lnSpc>
                        <a:spcBef>
                          <a:spcPts val="0"/>
                        </a:spcBef>
                        <a:spcAft>
                          <a:spcPts val="0"/>
                        </a:spcAft>
                        <a:buClr>
                          <a:schemeClr val="dk1"/>
                        </a:buClr>
                        <a:buSzPts val="1100"/>
                        <a:buFont typeface="Gill Sans"/>
                        <a:buNone/>
                      </a:pPr>
                      <a:r>
                        <a:rPr lang="el-GR" sz="1100" u="none" strike="noStrike" cap="none"/>
                        <a:t> </a:t>
                      </a:r>
                      <a:endParaRPr sz="1100" u="none" strike="noStrike" cap="none">
                        <a:latin typeface="Calibri"/>
                        <a:ea typeface="Calibri"/>
                        <a:cs typeface="Calibri"/>
                        <a:sym typeface="Calibri"/>
                      </a:endParaRPr>
                    </a:p>
                  </a:txBody>
                  <a:tcPr marL="68575" marR="68575" marT="0" marB="0">
                    <a:solidFill>
                      <a:srgbClr val="C3C7B4"/>
                    </a:solidFill>
                  </a:tcPr>
                </a:tc>
                <a:tc>
                  <a:txBody>
                    <a:bodyPr/>
                    <a:lstStyle/>
                    <a:p>
                      <a:pPr marL="457200" marR="0" lvl="0" indent="0" algn="l" rtl="0">
                        <a:lnSpc>
                          <a:spcPct val="107000"/>
                        </a:lnSpc>
                        <a:spcBef>
                          <a:spcPts val="0"/>
                        </a:spcBef>
                        <a:spcAft>
                          <a:spcPts val="0"/>
                        </a:spcAft>
                        <a:buClr>
                          <a:schemeClr val="dk1"/>
                        </a:buClr>
                        <a:buSzPts val="1100"/>
                        <a:buFont typeface="Gill Sans"/>
                        <a:buNone/>
                      </a:pPr>
                      <a:r>
                        <a:rPr lang="el-GR" sz="1100" u="none" strike="noStrike" cap="none"/>
                        <a:t>ΕΝΕΡΓΕΙ ΓΙΑ ΜΕΛΛΟΝ</a:t>
                      </a:r>
                      <a:endParaRPr sz="1100" u="none" strike="noStrike" cap="none">
                        <a:latin typeface="Calibri"/>
                        <a:ea typeface="Calibri"/>
                        <a:cs typeface="Calibri"/>
                        <a:sym typeface="Calibri"/>
                      </a:endParaRPr>
                    </a:p>
                  </a:txBody>
                  <a:tcPr marL="68575" marR="68575" marT="0" marB="0">
                    <a:solidFill>
                      <a:srgbClr val="C3C7B4"/>
                    </a:solidFill>
                  </a:tcPr>
                </a:tc>
                <a:tc>
                  <a:txBody>
                    <a:bodyPr/>
                    <a:lstStyle/>
                    <a:p>
                      <a:pPr marL="0" marR="0" lvl="0" indent="0" algn="just" rtl="0">
                        <a:lnSpc>
                          <a:spcPct val="107000"/>
                        </a:lnSpc>
                        <a:spcBef>
                          <a:spcPts val="0"/>
                        </a:spcBef>
                        <a:spcAft>
                          <a:spcPts val="0"/>
                        </a:spcAft>
                        <a:buClr>
                          <a:schemeClr val="dk1"/>
                        </a:buClr>
                        <a:buSzPts val="1100"/>
                        <a:buFont typeface="Gill Sans"/>
                        <a:buNone/>
                      </a:pPr>
                      <a:r>
                        <a:rPr lang="el-GR" sz="1100" u="none" strike="noStrike" cap="none" dirty="0"/>
                        <a:t> </a:t>
                      </a:r>
                      <a:endParaRPr sz="1100" u="none" strike="noStrike" cap="none" dirty="0">
                        <a:latin typeface="Calibri"/>
                        <a:ea typeface="Calibri"/>
                        <a:cs typeface="Calibri"/>
                        <a:sym typeface="Calibri"/>
                      </a:endParaRPr>
                    </a:p>
                  </a:txBody>
                  <a:tcPr marL="68575" marR="68575" marT="0" marB="0">
                    <a:solidFill>
                      <a:srgbClr val="C3C7B4"/>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40"/>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lvl="0">
              <a:buSzPts val="2800"/>
            </a:pPr>
            <a:r>
              <a:rPr lang="el-GR" dirty="0"/>
              <a:t>ΔΙΟΙΚΗΤΙΚΕΣ ΠΡΟΣΦΥΓΕΣ</a:t>
            </a:r>
            <a:br>
              <a:rPr lang="el-GR" dirty="0"/>
            </a:br>
            <a:r>
              <a:rPr lang="el-GR" dirty="0"/>
              <a:t>24-27 </a:t>
            </a:r>
            <a:r>
              <a:rPr lang="el-GR" dirty="0" err="1"/>
              <a:t>ΚΔΔιαδ</a:t>
            </a:r>
            <a:endParaRPr dirty="0"/>
          </a:p>
        </p:txBody>
      </p:sp>
      <p:sp>
        <p:nvSpPr>
          <p:cNvPr id="272" name="Google Shape;272;p40"/>
          <p:cNvSpPr txBox="1">
            <a:spLocks noGrp="1"/>
          </p:cNvSpPr>
          <p:nvPr>
            <p:ph type="body" idx="1"/>
          </p:nvPr>
        </p:nvSpPr>
        <p:spPr>
          <a:xfrm>
            <a:off x="271707" y="2602051"/>
            <a:ext cx="5475950" cy="3513533"/>
          </a:xfrm>
          <a:prstGeom prst="rect">
            <a:avLst/>
          </a:prstGeom>
          <a:solidFill>
            <a:schemeClr val="lt2"/>
          </a:solidFill>
          <a:ln>
            <a:noFill/>
          </a:ln>
        </p:spPr>
        <p:txBody>
          <a:bodyPr spcFirstLastPara="1" wrap="square" lIns="91425" tIns="45700" rIns="91425" bIns="45700" anchor="t" anchorCtr="0">
            <a:normAutofit fontScale="92500"/>
          </a:bodyPr>
          <a:lstStyle/>
          <a:p>
            <a:pPr marL="0" lvl="0" indent="0">
              <a:spcBef>
                <a:spcPts val="0"/>
              </a:spcBef>
              <a:buNone/>
            </a:pPr>
            <a:r>
              <a:rPr lang="el-GR" dirty="0"/>
              <a:t>Άρθρο 24 </a:t>
            </a:r>
            <a:r>
              <a:rPr lang="el-GR" dirty="0" err="1"/>
              <a:t>ΚΔΔιαδ</a:t>
            </a:r>
            <a:r>
              <a:rPr lang="el-GR" dirty="0"/>
              <a:t>. Δεν χρειάζεται να προβλέπονται σε κάποιο άρθρο συγκεκριμένο.</a:t>
            </a:r>
          </a:p>
          <a:p>
            <a:pPr marL="228600" lvl="0" indent="-228600" algn="l" rtl="0">
              <a:lnSpc>
                <a:spcPct val="100000"/>
              </a:lnSpc>
              <a:spcBef>
                <a:spcPts val="0"/>
              </a:spcBef>
              <a:spcAft>
                <a:spcPts val="0"/>
              </a:spcAft>
              <a:buSzPts val="1800"/>
              <a:buChar char="•"/>
            </a:pPr>
            <a:endParaRPr lang="el-GR" dirty="0"/>
          </a:p>
          <a:p>
            <a:pPr marL="228600" lvl="0" indent="-228600" algn="l" rtl="0">
              <a:lnSpc>
                <a:spcPct val="100000"/>
              </a:lnSpc>
              <a:spcBef>
                <a:spcPts val="0"/>
              </a:spcBef>
              <a:spcAft>
                <a:spcPts val="0"/>
              </a:spcAft>
              <a:buSzPts val="1800"/>
              <a:buChar char="•"/>
            </a:pPr>
            <a:r>
              <a:rPr lang="el-GR" dirty="0"/>
              <a:t>1. </a:t>
            </a:r>
            <a:r>
              <a:rPr lang="el-GR" b="1" dirty="0"/>
              <a:t>Αίτηση Θεραπείας</a:t>
            </a:r>
            <a:r>
              <a:rPr lang="el-GR" dirty="0"/>
              <a:t>: ΕΛΕΓΧΟΣ ΝΟΜΩ και ΟΥΣΙΑ</a:t>
            </a:r>
            <a:endParaRPr dirty="0"/>
          </a:p>
          <a:p>
            <a:pPr marL="228600" lvl="0" indent="-228600" algn="l" rtl="0">
              <a:lnSpc>
                <a:spcPct val="100000"/>
              </a:lnSpc>
              <a:spcBef>
                <a:spcPts val="1000"/>
              </a:spcBef>
              <a:spcAft>
                <a:spcPts val="0"/>
              </a:spcAft>
              <a:buSzPts val="1800"/>
              <a:buFont typeface="Gill Sans"/>
              <a:buChar char="-"/>
            </a:pPr>
            <a:r>
              <a:rPr lang="el-GR" dirty="0"/>
              <a:t>Νέα έρευνα: ΕΚΤΕΛΕΣΤΗ</a:t>
            </a:r>
            <a:endParaRPr dirty="0"/>
          </a:p>
          <a:p>
            <a:pPr marL="228600" lvl="0" indent="-228600" algn="l" rtl="0">
              <a:lnSpc>
                <a:spcPct val="100000"/>
              </a:lnSpc>
              <a:spcBef>
                <a:spcPts val="1000"/>
              </a:spcBef>
              <a:spcAft>
                <a:spcPts val="0"/>
              </a:spcAft>
              <a:buSzPts val="1800"/>
              <a:buFont typeface="Gill Sans"/>
              <a:buChar char="-"/>
            </a:pPr>
            <a:r>
              <a:rPr lang="el-GR" dirty="0"/>
              <a:t> ΌΧΙ νέα: ΒΕΒΑΙΩΤΙΚΗ</a:t>
            </a:r>
            <a:endParaRPr dirty="0"/>
          </a:p>
          <a:p>
            <a:pPr marL="228600" lvl="0" indent="-114300" algn="l" rtl="0">
              <a:lnSpc>
                <a:spcPct val="100000"/>
              </a:lnSpc>
              <a:spcBef>
                <a:spcPts val="1000"/>
              </a:spcBef>
              <a:spcAft>
                <a:spcPts val="0"/>
              </a:spcAft>
              <a:buSzPts val="1800"/>
              <a:buFont typeface="Gill Sans"/>
              <a:buNone/>
            </a:pPr>
            <a:endParaRPr dirty="0"/>
          </a:p>
          <a:p>
            <a:pPr marL="228600" lvl="0" indent="-228600" algn="l" rtl="0">
              <a:lnSpc>
                <a:spcPct val="100000"/>
              </a:lnSpc>
              <a:spcBef>
                <a:spcPts val="1000"/>
              </a:spcBef>
              <a:spcAft>
                <a:spcPts val="0"/>
              </a:spcAft>
              <a:buSzPts val="1800"/>
              <a:buFont typeface="Gill Sans"/>
              <a:buChar char="-"/>
            </a:pPr>
            <a:r>
              <a:rPr lang="el-GR" dirty="0"/>
              <a:t>2. </a:t>
            </a:r>
            <a:r>
              <a:rPr lang="el-GR" b="1" dirty="0"/>
              <a:t>Ιεραρχική</a:t>
            </a:r>
            <a:r>
              <a:rPr lang="el-GR" dirty="0"/>
              <a:t>: Έλεγχος νόμου</a:t>
            </a:r>
            <a:endParaRPr dirty="0"/>
          </a:p>
          <a:p>
            <a:pPr marL="228600" lvl="0" indent="-228600" algn="l" rtl="0">
              <a:lnSpc>
                <a:spcPct val="100000"/>
              </a:lnSpc>
              <a:spcBef>
                <a:spcPts val="1000"/>
              </a:spcBef>
              <a:spcAft>
                <a:spcPts val="0"/>
              </a:spcAft>
              <a:buSzPts val="1800"/>
              <a:buFont typeface="Gill Sans"/>
              <a:buChar char="-"/>
            </a:pPr>
            <a:r>
              <a:rPr lang="el-GR" dirty="0"/>
              <a:t>- νέα έρευνα: 2 εκτελεστές - ΣΥΜΠΡΟΣΒΑΛΛΟΝΤΑΙ</a:t>
            </a:r>
            <a:endParaRPr dirty="0"/>
          </a:p>
          <a:p>
            <a:pPr marL="228600" lvl="0" indent="-228600" algn="l" rtl="0">
              <a:lnSpc>
                <a:spcPct val="100000"/>
              </a:lnSpc>
              <a:spcBef>
                <a:spcPts val="1000"/>
              </a:spcBef>
              <a:spcAft>
                <a:spcPts val="0"/>
              </a:spcAft>
              <a:buSzPts val="1800"/>
              <a:buFont typeface="Gill Sans"/>
              <a:buChar char="-"/>
            </a:pPr>
            <a:r>
              <a:rPr lang="el-GR" dirty="0"/>
              <a:t>- όχι νέα: ΒΕΒΑΙΩΤΙΚΗ </a:t>
            </a:r>
          </a:p>
          <a:p>
            <a:pPr marL="228600" lvl="0" indent="-228600" algn="l" rtl="0">
              <a:lnSpc>
                <a:spcPct val="100000"/>
              </a:lnSpc>
              <a:spcBef>
                <a:spcPts val="1000"/>
              </a:spcBef>
              <a:spcAft>
                <a:spcPts val="0"/>
              </a:spcAft>
              <a:buSzPts val="1800"/>
              <a:buFont typeface="Gill Sans"/>
              <a:buChar char="-"/>
            </a:pPr>
            <a:endParaRPr lang="el-GR" dirty="0"/>
          </a:p>
          <a:p>
            <a:pPr marL="0" lvl="0" indent="0" algn="l" rtl="0">
              <a:lnSpc>
                <a:spcPct val="100000"/>
              </a:lnSpc>
              <a:spcBef>
                <a:spcPts val="1000"/>
              </a:spcBef>
              <a:spcAft>
                <a:spcPts val="0"/>
              </a:spcAft>
              <a:buSzPts val="1800"/>
              <a:buNone/>
            </a:pPr>
            <a:endParaRPr dirty="0"/>
          </a:p>
        </p:txBody>
      </p:sp>
      <p:sp>
        <p:nvSpPr>
          <p:cNvPr id="273" name="Google Shape;273;p40"/>
          <p:cNvSpPr txBox="1"/>
          <p:nvPr/>
        </p:nvSpPr>
        <p:spPr>
          <a:xfrm>
            <a:off x="6575560" y="2602051"/>
            <a:ext cx="5475950" cy="3519669"/>
          </a:xfrm>
          <a:prstGeom prst="rect">
            <a:avLst/>
          </a:prstGeom>
          <a:solidFill>
            <a:schemeClr val="accent4"/>
          </a:solidFill>
          <a:ln>
            <a:noFill/>
          </a:ln>
        </p:spPr>
        <p:txBody>
          <a:bodyPr spcFirstLastPara="1" wrap="square" lIns="91425" tIns="45700" rIns="91425" bIns="45700" anchor="t" anchorCtr="0">
            <a:normAutofit/>
          </a:bodyPr>
          <a:lstStyle/>
          <a:p>
            <a:pPr marR="0" lvl="0" algn="l" rtl="0">
              <a:lnSpc>
                <a:spcPct val="100000"/>
              </a:lnSpc>
              <a:spcBef>
                <a:spcPts val="0"/>
              </a:spcBef>
              <a:spcAft>
                <a:spcPts val="0"/>
              </a:spcAft>
              <a:buClr>
                <a:schemeClr val="accent2"/>
              </a:buClr>
              <a:buSzPts val="1800"/>
            </a:pPr>
            <a:r>
              <a:rPr lang="el-GR" sz="1800" dirty="0">
                <a:solidFill>
                  <a:srgbClr val="262626"/>
                </a:solidFill>
                <a:latin typeface="Gill Sans"/>
                <a:ea typeface="Gill Sans"/>
                <a:cs typeface="Gill Sans"/>
                <a:sym typeface="Gill Sans"/>
              </a:rPr>
              <a:t>Άρθρο 25 </a:t>
            </a:r>
            <a:r>
              <a:rPr lang="el-GR" sz="1800" dirty="0" err="1">
                <a:solidFill>
                  <a:srgbClr val="262626"/>
                </a:solidFill>
                <a:latin typeface="Gill Sans"/>
                <a:ea typeface="Gill Sans"/>
                <a:cs typeface="Gill Sans"/>
                <a:sym typeface="Gill Sans"/>
              </a:rPr>
              <a:t>ΚΔΔιαδ</a:t>
            </a:r>
            <a:r>
              <a:rPr lang="el-GR" sz="1800" dirty="0">
                <a:solidFill>
                  <a:srgbClr val="262626"/>
                </a:solidFill>
                <a:latin typeface="Gill Sans"/>
                <a:ea typeface="Gill Sans"/>
                <a:cs typeface="Gill Sans"/>
                <a:sym typeface="Gill Sans"/>
              </a:rPr>
              <a:t>. Προβλέπονται από συγκεκριμένες διατάξεις</a:t>
            </a:r>
          </a:p>
          <a:p>
            <a:pPr marL="228600" marR="0" lvl="0" indent="-228600" algn="l" rtl="0">
              <a:lnSpc>
                <a:spcPct val="100000"/>
              </a:lnSpc>
              <a:spcBef>
                <a:spcPts val="0"/>
              </a:spcBef>
              <a:spcAft>
                <a:spcPts val="0"/>
              </a:spcAft>
              <a:buClr>
                <a:schemeClr val="accent2"/>
              </a:buClr>
              <a:buSzPts val="1800"/>
              <a:buFont typeface="Arial"/>
              <a:buChar char="•"/>
            </a:pPr>
            <a:endParaRPr lang="el-GR" sz="1800" dirty="0">
              <a:solidFill>
                <a:srgbClr val="262626"/>
              </a:solidFill>
              <a:latin typeface="Gill Sans"/>
              <a:ea typeface="Gill Sans"/>
              <a:cs typeface="Gill Sans"/>
              <a:sym typeface="Gill Sans"/>
            </a:endParaRPr>
          </a:p>
          <a:p>
            <a:pPr marL="228600" marR="0" lvl="0" indent="-228600" algn="l" rtl="0">
              <a:lnSpc>
                <a:spcPct val="100000"/>
              </a:lnSpc>
              <a:spcBef>
                <a:spcPts val="0"/>
              </a:spcBef>
              <a:spcAft>
                <a:spcPts val="0"/>
              </a:spcAft>
              <a:buClr>
                <a:schemeClr val="accent2"/>
              </a:buClr>
              <a:buSzPts val="1800"/>
              <a:buFont typeface="Arial"/>
              <a:buChar char="•"/>
            </a:pPr>
            <a:r>
              <a:rPr lang="el-GR" sz="1800" dirty="0">
                <a:solidFill>
                  <a:srgbClr val="262626"/>
                </a:solidFill>
                <a:latin typeface="Gill Sans"/>
                <a:ea typeface="Gill Sans"/>
                <a:cs typeface="Gill Sans"/>
                <a:sym typeface="Gill Sans"/>
              </a:rPr>
              <a:t>1. </a:t>
            </a:r>
            <a:r>
              <a:rPr lang="el-GR" sz="1800" b="1" dirty="0">
                <a:solidFill>
                  <a:srgbClr val="262626"/>
                </a:solidFill>
                <a:latin typeface="Gill Sans"/>
                <a:ea typeface="Gill Sans"/>
                <a:cs typeface="Gill Sans"/>
                <a:sym typeface="Gill Sans"/>
              </a:rPr>
              <a:t>Ειδική</a:t>
            </a:r>
            <a:r>
              <a:rPr lang="el-GR" sz="1800" dirty="0">
                <a:solidFill>
                  <a:srgbClr val="262626"/>
                </a:solidFill>
                <a:latin typeface="Gill Sans"/>
                <a:ea typeface="Gill Sans"/>
                <a:cs typeface="Gill Sans"/>
                <a:sym typeface="Gill Sans"/>
              </a:rPr>
              <a:t>: ΕΛΕΓΧΟΣ ΝΟΜΩ</a:t>
            </a:r>
            <a:endParaRPr dirty="0"/>
          </a:p>
          <a:p>
            <a:pPr marL="228600" marR="0" lvl="0" indent="-228600" algn="l" rtl="0">
              <a:lnSpc>
                <a:spcPct val="100000"/>
              </a:lnSpc>
              <a:spcBef>
                <a:spcPts val="1000"/>
              </a:spcBef>
              <a:spcAft>
                <a:spcPts val="0"/>
              </a:spcAft>
              <a:buClr>
                <a:schemeClr val="accent2"/>
              </a:buClr>
              <a:buSzPts val="1800"/>
              <a:buFont typeface="Arial"/>
              <a:buChar char="-"/>
            </a:pPr>
            <a:r>
              <a:rPr lang="el-GR" sz="1800" dirty="0">
                <a:solidFill>
                  <a:srgbClr val="262626"/>
                </a:solidFill>
                <a:latin typeface="Gill Sans"/>
                <a:ea typeface="Gill Sans"/>
                <a:cs typeface="Gill Sans"/>
                <a:sym typeface="Gill Sans"/>
              </a:rPr>
              <a:t> Νέα έρευνα: 2 εκτελεστές</a:t>
            </a:r>
            <a:endParaRPr dirty="0"/>
          </a:p>
          <a:p>
            <a:pPr marL="228600" marR="0" lvl="0" indent="-228600" algn="l" rtl="0">
              <a:lnSpc>
                <a:spcPct val="100000"/>
              </a:lnSpc>
              <a:spcBef>
                <a:spcPts val="1000"/>
              </a:spcBef>
              <a:spcAft>
                <a:spcPts val="0"/>
              </a:spcAft>
              <a:buClr>
                <a:schemeClr val="accent2"/>
              </a:buClr>
              <a:buSzPts val="1800"/>
              <a:buFont typeface="Arial"/>
              <a:buChar char="-"/>
            </a:pPr>
            <a:r>
              <a:rPr lang="el-GR" sz="1800" dirty="0">
                <a:solidFill>
                  <a:srgbClr val="262626"/>
                </a:solidFill>
                <a:latin typeface="Gill Sans"/>
                <a:ea typeface="Gill Sans"/>
                <a:cs typeface="Gill Sans"/>
                <a:sym typeface="Gill Sans"/>
              </a:rPr>
              <a:t> - όχι νέα έρευνα: βεβαιωτική </a:t>
            </a:r>
            <a:endParaRPr dirty="0"/>
          </a:p>
          <a:p>
            <a:pPr marL="228600" marR="0" lvl="0" indent="-114300" algn="l" rtl="0">
              <a:lnSpc>
                <a:spcPct val="100000"/>
              </a:lnSpc>
              <a:spcBef>
                <a:spcPts val="1000"/>
              </a:spcBef>
              <a:spcAft>
                <a:spcPts val="0"/>
              </a:spcAft>
              <a:buClr>
                <a:schemeClr val="accent2"/>
              </a:buClr>
              <a:buSzPts val="1800"/>
              <a:buFont typeface="Arial"/>
              <a:buNone/>
            </a:pPr>
            <a:endParaRPr sz="1800" dirty="0">
              <a:solidFill>
                <a:srgbClr val="262626"/>
              </a:solidFill>
              <a:latin typeface="Gill Sans"/>
              <a:ea typeface="Gill Sans"/>
              <a:cs typeface="Gill Sans"/>
              <a:sym typeface="Gill Sans"/>
            </a:endParaRPr>
          </a:p>
          <a:p>
            <a:pPr marL="228600" marR="0" lvl="0" indent="-228600" algn="l" rtl="0">
              <a:lnSpc>
                <a:spcPct val="100000"/>
              </a:lnSpc>
              <a:spcBef>
                <a:spcPts val="1000"/>
              </a:spcBef>
              <a:spcAft>
                <a:spcPts val="0"/>
              </a:spcAft>
              <a:buClr>
                <a:schemeClr val="accent2"/>
              </a:buClr>
              <a:buSzPts val="1800"/>
              <a:buFont typeface="Arial"/>
              <a:buChar char="-"/>
            </a:pPr>
            <a:r>
              <a:rPr lang="el-GR" sz="1800" dirty="0">
                <a:solidFill>
                  <a:srgbClr val="262626"/>
                </a:solidFill>
                <a:latin typeface="Gill Sans"/>
                <a:ea typeface="Gill Sans"/>
                <a:cs typeface="Gill Sans"/>
                <a:sym typeface="Gill Sans"/>
              </a:rPr>
              <a:t>2. </a:t>
            </a:r>
            <a:r>
              <a:rPr lang="el-GR" sz="1800" b="1" dirty="0" err="1">
                <a:solidFill>
                  <a:srgbClr val="262626"/>
                </a:solidFill>
                <a:latin typeface="Gill Sans"/>
                <a:ea typeface="Gill Sans"/>
                <a:cs typeface="Gill Sans"/>
                <a:sym typeface="Gill Sans"/>
              </a:rPr>
              <a:t>Ενδικοφανής</a:t>
            </a:r>
            <a:r>
              <a:rPr lang="el-GR" sz="1800" dirty="0">
                <a:solidFill>
                  <a:srgbClr val="262626"/>
                </a:solidFill>
                <a:latin typeface="Gill Sans"/>
                <a:ea typeface="Gill Sans"/>
                <a:cs typeface="Gill Sans"/>
                <a:sym typeface="Gill Sans"/>
              </a:rPr>
              <a:t>: </a:t>
            </a:r>
            <a:r>
              <a:rPr lang="el-GR" sz="1800" dirty="0" err="1">
                <a:solidFill>
                  <a:srgbClr val="262626"/>
                </a:solidFill>
                <a:latin typeface="Gill Sans"/>
                <a:ea typeface="Gill Sans"/>
                <a:cs typeface="Gill Sans"/>
                <a:sym typeface="Gill Sans"/>
              </a:rPr>
              <a:t>νόμω</a:t>
            </a:r>
            <a:r>
              <a:rPr lang="el-GR" sz="1800" dirty="0">
                <a:solidFill>
                  <a:srgbClr val="262626"/>
                </a:solidFill>
                <a:latin typeface="Gill Sans"/>
                <a:ea typeface="Gill Sans"/>
                <a:cs typeface="Gill Sans"/>
                <a:sym typeface="Gill Sans"/>
              </a:rPr>
              <a:t> και ουσία</a:t>
            </a:r>
            <a:endParaRPr dirty="0"/>
          </a:p>
          <a:p>
            <a:pPr marL="228600" marR="0" lvl="0" indent="-228600" algn="l" rtl="0">
              <a:lnSpc>
                <a:spcPct val="100000"/>
              </a:lnSpc>
              <a:spcBef>
                <a:spcPts val="1000"/>
              </a:spcBef>
              <a:spcAft>
                <a:spcPts val="0"/>
              </a:spcAft>
              <a:buClr>
                <a:schemeClr val="accent2"/>
              </a:buClr>
              <a:buSzPts val="1800"/>
              <a:buFont typeface="Arial"/>
              <a:buChar char="-"/>
            </a:pPr>
            <a:r>
              <a:rPr lang="el-GR" sz="1800" dirty="0">
                <a:solidFill>
                  <a:srgbClr val="262626"/>
                </a:solidFill>
                <a:latin typeface="Gill Sans"/>
                <a:ea typeface="Gill Sans"/>
                <a:cs typeface="Gill Sans"/>
                <a:sym typeface="Gill Sans"/>
              </a:rPr>
              <a:t>- ΠΑΝΤΑ ΕΚΤΕΛΕΣΤΗ!!!!!!!!!!!!!</a:t>
            </a:r>
            <a:endParaRPr dirty="0"/>
          </a:p>
        </p:txBody>
      </p:sp>
      <p:sp>
        <p:nvSpPr>
          <p:cNvPr id="2" name="TextBox 1">
            <a:extLst>
              <a:ext uri="{FF2B5EF4-FFF2-40B4-BE49-F238E27FC236}">
                <a16:creationId xmlns:a16="http://schemas.microsoft.com/office/drawing/2014/main" id="{A7445A8F-9F60-56DA-73FD-8BC87CB3120A}"/>
              </a:ext>
            </a:extLst>
          </p:cNvPr>
          <p:cNvSpPr txBox="1"/>
          <p:nvPr/>
        </p:nvSpPr>
        <p:spPr>
          <a:xfrm>
            <a:off x="3582843" y="6115584"/>
            <a:ext cx="5026313" cy="523220"/>
          </a:xfrm>
          <a:prstGeom prst="rect">
            <a:avLst/>
          </a:prstGeom>
          <a:solidFill>
            <a:schemeClr val="tx2">
              <a:lumMod val="75000"/>
            </a:schemeClr>
          </a:solidFill>
        </p:spPr>
        <p:txBody>
          <a:bodyPr wrap="square" rtlCol="0">
            <a:spAutoFit/>
          </a:bodyPr>
          <a:lstStyle/>
          <a:p>
            <a:r>
              <a:rPr lang="el-GR" dirty="0"/>
              <a:t>Όταν προβλέπεται ειδική ή </a:t>
            </a:r>
            <a:r>
              <a:rPr lang="el-GR" dirty="0" err="1"/>
              <a:t>ενδικοφανής</a:t>
            </a:r>
            <a:r>
              <a:rPr lang="el-GR" dirty="0"/>
              <a:t> προσφυγή </a:t>
            </a:r>
            <a:r>
              <a:rPr lang="el-GR" b="1" u="sng" dirty="0"/>
              <a:t>ΔΕΝ</a:t>
            </a:r>
            <a:r>
              <a:rPr lang="el-GR" dirty="0"/>
              <a:t> είναι παραδεκτή η άσκηση απλών προσφυγών.</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41"/>
          <p:cNvSpPr txBox="1">
            <a:spLocks noGrp="1"/>
          </p:cNvSpPr>
          <p:nvPr>
            <p:ph type="body" idx="1"/>
          </p:nvPr>
        </p:nvSpPr>
        <p:spPr>
          <a:xfrm>
            <a:off x="646385" y="614856"/>
            <a:ext cx="11146221" cy="2632841"/>
          </a:xfrm>
          <a:prstGeom prst="rect">
            <a:avLst/>
          </a:prstGeom>
          <a:noFill/>
          <a:ln>
            <a:noFill/>
          </a:ln>
        </p:spPr>
        <p:txBody>
          <a:bodyPr spcFirstLastPara="1" wrap="square" lIns="91425" tIns="45700" rIns="91425" bIns="45700" anchor="t" anchorCtr="0">
            <a:normAutofit/>
          </a:bodyPr>
          <a:lstStyle/>
          <a:p>
            <a:pPr marL="228600" lvl="0" indent="-228600" algn="l" rtl="0">
              <a:lnSpc>
                <a:spcPct val="100000"/>
              </a:lnSpc>
              <a:spcBef>
                <a:spcPts val="0"/>
              </a:spcBef>
              <a:spcAft>
                <a:spcPts val="0"/>
              </a:spcAft>
              <a:buSzPts val="1800"/>
              <a:buChar char="•"/>
            </a:pPr>
            <a:r>
              <a:rPr lang="el-GR" dirty="0" err="1"/>
              <a:t>Π.χ</a:t>
            </a:r>
            <a:r>
              <a:rPr lang="el-GR" dirty="0"/>
              <a:t> </a:t>
            </a:r>
            <a:r>
              <a:rPr lang="el-GR" dirty="0" err="1"/>
              <a:t>νομος</a:t>
            </a:r>
            <a:r>
              <a:rPr lang="el-GR" dirty="0"/>
              <a:t> Κατά πράξεων φορολογικών αρχών ασκείται προσφυγή που συνεπάγεται έλεγχο πραγματικών περιστατικών. </a:t>
            </a:r>
            <a:r>
              <a:rPr lang="el-GR" dirty="0" err="1"/>
              <a:t>Ερωτημα</a:t>
            </a:r>
            <a:r>
              <a:rPr lang="el-GR" dirty="0"/>
              <a:t>: τι είδους προσφυγή είναι αυτή; Πρόκειται για τυπική προσφυγή, επειδή προβλέπεται στον νόμο </a:t>
            </a:r>
            <a:r>
              <a:rPr lang="el-GR" b="1" u="sng" dirty="0"/>
              <a:t>έλεγχος ουσίας </a:t>
            </a:r>
            <a:r>
              <a:rPr lang="el-GR" dirty="0"/>
              <a:t>είναι </a:t>
            </a:r>
            <a:r>
              <a:rPr lang="el-GR" b="1" dirty="0" err="1">
                <a:solidFill>
                  <a:srgbClr val="0070C0"/>
                </a:solidFill>
              </a:rPr>
              <a:t>ενδικοφανης</a:t>
            </a:r>
            <a:r>
              <a:rPr lang="el-GR" b="1" dirty="0">
                <a:solidFill>
                  <a:srgbClr val="0070C0"/>
                </a:solidFill>
              </a:rPr>
              <a:t> προσφυγή</a:t>
            </a:r>
            <a:endParaRPr dirty="0"/>
          </a:p>
          <a:p>
            <a:pPr marL="228600" lvl="0" indent="-228600" algn="l" rtl="0">
              <a:lnSpc>
                <a:spcPct val="100000"/>
              </a:lnSpc>
              <a:spcBef>
                <a:spcPts val="1000"/>
              </a:spcBef>
              <a:spcAft>
                <a:spcPts val="0"/>
              </a:spcAft>
              <a:buSzPts val="1800"/>
              <a:buChar char="•"/>
            </a:pPr>
            <a:r>
              <a:rPr lang="el-GR" dirty="0" err="1">
                <a:solidFill>
                  <a:schemeClr val="dk1"/>
                </a:solidFill>
              </a:rPr>
              <a:t>Π.χ</a:t>
            </a:r>
            <a:r>
              <a:rPr lang="el-GR" dirty="0">
                <a:solidFill>
                  <a:schemeClr val="dk1"/>
                </a:solidFill>
              </a:rPr>
              <a:t> </a:t>
            </a:r>
            <a:r>
              <a:rPr lang="el-GR" dirty="0" err="1">
                <a:solidFill>
                  <a:schemeClr val="dk1"/>
                </a:solidFill>
              </a:rPr>
              <a:t>νομος</a:t>
            </a:r>
            <a:r>
              <a:rPr lang="el-GR" dirty="0">
                <a:solidFill>
                  <a:schemeClr val="dk1"/>
                </a:solidFill>
              </a:rPr>
              <a:t> ορίζει ότι κατά πράξεων των δημάρχων και των δημοτικών συμβουλίων ασκείται προσφυγή ενώπιον του συντονιστή αποκεντρωμένης διοίκησης σε 30 μέρες από την κοινοποίηση της που συνεπάγεται μόνο έλεγχο νομιμότητας. 🡪 Πρόκειται για τυπική προσφυγή, επειδή </a:t>
            </a:r>
            <a:r>
              <a:rPr lang="el-GR" dirty="0" err="1">
                <a:solidFill>
                  <a:schemeClr val="dk1"/>
                </a:solidFill>
              </a:rPr>
              <a:t>προβλεπεται</a:t>
            </a:r>
            <a:r>
              <a:rPr lang="el-GR" dirty="0">
                <a:solidFill>
                  <a:schemeClr val="dk1"/>
                </a:solidFill>
              </a:rPr>
              <a:t> από τον νόμο. Προβλέπεται το όργανο στο </a:t>
            </a:r>
            <a:r>
              <a:rPr lang="el-GR" dirty="0" err="1">
                <a:solidFill>
                  <a:schemeClr val="dk1"/>
                </a:solidFill>
              </a:rPr>
              <a:t>οποιο</a:t>
            </a:r>
            <a:r>
              <a:rPr lang="el-GR" dirty="0">
                <a:solidFill>
                  <a:schemeClr val="dk1"/>
                </a:solidFill>
              </a:rPr>
              <a:t> απευθύνεται + προβλέπει την προθεσμία. Κριτήριο: </a:t>
            </a:r>
            <a:r>
              <a:rPr lang="el-GR" b="1" u="sng" dirty="0">
                <a:solidFill>
                  <a:schemeClr val="dk1"/>
                </a:solidFill>
              </a:rPr>
              <a:t>μόνο έλεγχος νομιμότητας </a:t>
            </a:r>
            <a:r>
              <a:rPr lang="el-GR" dirty="0" err="1">
                <a:solidFill>
                  <a:schemeClr val="dk1"/>
                </a:solidFill>
              </a:rPr>
              <a:t>Αρα</a:t>
            </a:r>
            <a:r>
              <a:rPr lang="el-GR" dirty="0">
                <a:solidFill>
                  <a:schemeClr val="dk1"/>
                </a:solidFill>
              </a:rPr>
              <a:t>, </a:t>
            </a:r>
            <a:r>
              <a:rPr lang="el-GR" b="1" dirty="0">
                <a:solidFill>
                  <a:srgbClr val="FF0000"/>
                </a:solidFill>
              </a:rPr>
              <a:t>ειδική προσφυγή.</a:t>
            </a:r>
            <a:endParaRPr dirty="0"/>
          </a:p>
        </p:txBody>
      </p:sp>
      <p:sp>
        <p:nvSpPr>
          <p:cNvPr id="279" name="Google Shape;279;p41"/>
          <p:cNvSpPr txBox="1"/>
          <p:nvPr/>
        </p:nvSpPr>
        <p:spPr>
          <a:xfrm>
            <a:off x="614855" y="3547241"/>
            <a:ext cx="11161986" cy="1477328"/>
          </a:xfrm>
          <a:prstGeom prst="rect">
            <a:avLst/>
          </a:prstGeom>
          <a:solidFill>
            <a:srgbClr val="FDECD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a:solidFill>
                  <a:schemeClr val="dk1"/>
                </a:solidFill>
                <a:latin typeface="Gill Sans"/>
                <a:ea typeface="Gill Sans"/>
                <a:cs typeface="Gill Sans"/>
                <a:sym typeface="Gill Sans"/>
              </a:rPr>
              <a:t>Η άσκηση της ενδικοφανους προσφυγής έχει ένα ιδιαίτερο χαρακτηριστικό: αποτελεί προϋπόθεση για άσκηση ένδικων βοηθημάτων. (Προϋπόθεση παραδεκτού)</a:t>
            </a:r>
            <a:endParaRPr/>
          </a:p>
          <a:p>
            <a:pPr marL="0" marR="0" lvl="0" indent="0" algn="l" rtl="0">
              <a:spcBef>
                <a:spcPts val="0"/>
              </a:spcBef>
              <a:spcAft>
                <a:spcPts val="0"/>
              </a:spcAft>
              <a:buNone/>
            </a:pPr>
            <a:r>
              <a:rPr lang="el-GR" sz="1800" b="1">
                <a:solidFill>
                  <a:schemeClr val="dk1"/>
                </a:solidFill>
                <a:latin typeface="Gill Sans"/>
                <a:ea typeface="Gill Sans"/>
                <a:cs typeface="Gill Sans"/>
                <a:sym typeface="Gill Sans"/>
              </a:rPr>
              <a:t>Αν προβλέπεται </a:t>
            </a:r>
            <a:r>
              <a:rPr lang="el-GR" sz="1800">
                <a:solidFill>
                  <a:schemeClr val="dk1"/>
                </a:solidFill>
                <a:latin typeface="Gill Sans"/>
                <a:ea typeface="Gill Sans"/>
                <a:cs typeface="Gill Sans"/>
                <a:sym typeface="Gill Sans"/>
              </a:rPr>
              <a:t>κατά μιας πράξης </a:t>
            </a:r>
            <a:r>
              <a:rPr lang="el-GR" sz="1800" b="1">
                <a:solidFill>
                  <a:schemeClr val="dk1"/>
                </a:solidFill>
                <a:latin typeface="Gill Sans"/>
                <a:ea typeface="Gill Sans"/>
                <a:cs typeface="Gill Sans"/>
                <a:sym typeface="Gill Sans"/>
              </a:rPr>
              <a:t>στον νόμο </a:t>
            </a:r>
            <a:r>
              <a:rPr lang="el-GR" sz="1800" i="1">
                <a:solidFill>
                  <a:srgbClr val="FF0000"/>
                </a:solidFill>
                <a:latin typeface="Gill Sans"/>
                <a:ea typeface="Gill Sans"/>
                <a:cs typeface="Gill Sans"/>
                <a:sym typeface="Gill Sans"/>
              </a:rPr>
              <a:t>η άσκηση ενδικοφανους προσφυγής </a:t>
            </a:r>
            <a:r>
              <a:rPr lang="el-GR" sz="1800" b="1">
                <a:solidFill>
                  <a:schemeClr val="dk1"/>
                </a:solidFill>
                <a:latin typeface="Gill Sans"/>
                <a:ea typeface="Gill Sans"/>
                <a:cs typeface="Gill Sans"/>
                <a:sym typeface="Gill Sans"/>
              </a:rPr>
              <a:t>και έχεις ενημερωθεί </a:t>
            </a:r>
            <a:r>
              <a:rPr lang="el-GR" sz="1800">
                <a:solidFill>
                  <a:schemeClr val="dk1"/>
                </a:solidFill>
                <a:latin typeface="Gill Sans"/>
                <a:ea typeface="Gill Sans"/>
                <a:cs typeface="Gill Sans"/>
                <a:sym typeface="Gill Sans"/>
              </a:rPr>
              <a:t>την δυνατότητα άσκησης της τότε δεν μπορείς να πας στο δικαστήριο αν δεν ασκήσεις την ενδικοφανη. για</a:t>
            </a:r>
            <a:endParaRPr/>
          </a:p>
          <a:p>
            <a:pPr marL="0" marR="0" lvl="0" indent="0" algn="l" rtl="0">
              <a:spcBef>
                <a:spcPts val="0"/>
              </a:spcBef>
              <a:spcAft>
                <a:spcPts val="0"/>
              </a:spcAft>
              <a:buNone/>
            </a:pPr>
            <a:r>
              <a:rPr lang="el-GR" sz="1800">
                <a:solidFill>
                  <a:schemeClr val="dk1"/>
                </a:solidFill>
                <a:latin typeface="Gill Sans"/>
                <a:ea typeface="Gill Sans"/>
                <a:cs typeface="Gill Sans"/>
                <a:sym typeface="Gill Sans"/>
              </a:rPr>
              <a:t>≠ απαράδεκτη.</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42"/>
          <p:cNvSpPr txBox="1">
            <a:spLocks noGrp="1"/>
          </p:cNvSpPr>
          <p:nvPr>
            <p:ph type="body" idx="1"/>
          </p:nvPr>
        </p:nvSpPr>
        <p:spPr>
          <a:xfrm>
            <a:off x="357352" y="1141255"/>
            <a:ext cx="11477296" cy="5044965"/>
          </a:xfrm>
          <a:prstGeom prst="rect">
            <a:avLst/>
          </a:prstGeom>
          <a:solidFill>
            <a:schemeClr val="lt2"/>
          </a:solidFill>
          <a:ln>
            <a:noFill/>
          </a:ln>
        </p:spPr>
        <p:txBody>
          <a:bodyPr spcFirstLastPara="1" wrap="square" lIns="91425" tIns="45700" rIns="91425" bIns="45700" anchor="t" anchorCtr="0">
            <a:normAutofit/>
          </a:bodyPr>
          <a:lstStyle/>
          <a:p>
            <a:pPr marL="228600" lvl="0" indent="-228600" algn="l" rtl="0">
              <a:lnSpc>
                <a:spcPct val="100000"/>
              </a:lnSpc>
              <a:spcBef>
                <a:spcPts val="0"/>
              </a:spcBef>
              <a:spcAft>
                <a:spcPts val="0"/>
              </a:spcAft>
              <a:buSzPts val="1800"/>
              <a:buChar char="•"/>
            </a:pPr>
            <a:r>
              <a:rPr lang="el-GR" i="1" dirty="0" err="1"/>
              <a:t>Π.χ</a:t>
            </a:r>
            <a:r>
              <a:rPr lang="el-GR" i="1" dirty="0"/>
              <a:t> εκδίδεται η </a:t>
            </a:r>
            <a:r>
              <a:rPr lang="el-GR" i="1" dirty="0" err="1"/>
              <a:t>υπ</a:t>
            </a:r>
            <a:r>
              <a:rPr lang="el-GR" i="1" dirty="0"/>
              <a:t> ́αριθμόν </a:t>
            </a:r>
            <a:r>
              <a:rPr lang="el-GR" b="1" i="1" dirty="0">
                <a:solidFill>
                  <a:srgbClr val="FF0000"/>
                </a:solidFill>
              </a:rPr>
              <a:t>542 </a:t>
            </a:r>
            <a:r>
              <a:rPr lang="el-GR" b="1" i="1" dirty="0" err="1">
                <a:solidFill>
                  <a:srgbClr val="FF0000"/>
                </a:solidFill>
              </a:rPr>
              <a:t>πραξη</a:t>
            </a:r>
            <a:r>
              <a:rPr lang="el-GR" b="1" i="1" dirty="0">
                <a:solidFill>
                  <a:srgbClr val="FF0000"/>
                </a:solidFill>
              </a:rPr>
              <a:t> </a:t>
            </a:r>
            <a:r>
              <a:rPr lang="el-GR" i="1" dirty="0"/>
              <a:t>του διοικητή του ΙΚΑ, με την οποία απορρίπτεται αίτημα χορήγησης σύνταξης αναπηρίας. Κατά της πράξης αυτής </a:t>
            </a:r>
            <a:r>
              <a:rPr lang="el-GR" b="1" i="1" dirty="0">
                <a:solidFill>
                  <a:srgbClr val="0070C0"/>
                </a:solidFill>
              </a:rPr>
              <a:t>ασκείται η προβλεπόμενη στον νόμο ένσταση που συνεπάγεται επανέλεγχο των πραγματικών περιστατικών. </a:t>
            </a:r>
            <a:r>
              <a:rPr lang="el-GR" i="1" dirty="0"/>
              <a:t>Η ένσταση ασκείται ενώπιον 3μελους επιτροπής στις 10 Μαρτίου</a:t>
            </a:r>
            <a:r>
              <a:rPr lang="el-GR" dirty="0"/>
              <a:t>.</a:t>
            </a:r>
            <a:endParaRPr dirty="0"/>
          </a:p>
          <a:p>
            <a:pPr marL="228600" lvl="0" indent="-228600" algn="l" rtl="0">
              <a:lnSpc>
                <a:spcPct val="100000"/>
              </a:lnSpc>
              <a:spcBef>
                <a:spcPts val="1000"/>
              </a:spcBef>
              <a:spcAft>
                <a:spcPts val="0"/>
              </a:spcAft>
              <a:buSzPts val="1800"/>
              <a:buChar char="•"/>
            </a:pPr>
            <a:r>
              <a:rPr lang="el-GR" b="1" dirty="0"/>
              <a:t>Ενδεχόμενο 1</a:t>
            </a:r>
            <a:r>
              <a:rPr lang="el-GR" dirty="0"/>
              <a:t>: η επιτροπή με την </a:t>
            </a:r>
            <a:r>
              <a:rPr lang="el-GR" b="1" dirty="0"/>
              <a:t>890 πράξη της απορρίπτει την ένσταση</a:t>
            </a:r>
            <a:endParaRPr dirty="0"/>
          </a:p>
          <a:p>
            <a:pPr marL="228600" lvl="0" indent="-228600" algn="l" rtl="0">
              <a:lnSpc>
                <a:spcPct val="100000"/>
              </a:lnSpc>
              <a:spcBef>
                <a:spcPts val="1000"/>
              </a:spcBef>
              <a:spcAft>
                <a:spcPts val="0"/>
              </a:spcAft>
              <a:buSzPts val="1800"/>
              <a:buChar char="•"/>
            </a:pPr>
            <a:r>
              <a:rPr lang="el-GR" dirty="0"/>
              <a:t>Ερώτημα: ποια από τις ανωτέρω πράξεις είναι εκτελεστή;</a:t>
            </a:r>
            <a:endParaRPr dirty="0"/>
          </a:p>
          <a:p>
            <a:pPr marL="228600" lvl="0" indent="-228600" algn="l" rtl="0">
              <a:lnSpc>
                <a:spcPct val="100000"/>
              </a:lnSpc>
              <a:spcBef>
                <a:spcPts val="1000"/>
              </a:spcBef>
              <a:spcAft>
                <a:spcPts val="0"/>
              </a:spcAft>
              <a:buSzPts val="1800"/>
              <a:buChar char="•"/>
            </a:pPr>
            <a:r>
              <a:rPr lang="el-GR" dirty="0"/>
              <a:t>Απάντηση: Η αναφερόμενη ένσταση έχει </a:t>
            </a:r>
            <a:r>
              <a:rPr lang="el-GR" b="1" dirty="0"/>
              <a:t>χαρακτήρα </a:t>
            </a:r>
            <a:r>
              <a:rPr lang="el-GR" b="1" dirty="0" err="1"/>
              <a:t>ενδικοφανους</a:t>
            </a:r>
            <a:r>
              <a:rPr lang="el-GR" b="1" dirty="0"/>
              <a:t> </a:t>
            </a:r>
            <a:r>
              <a:rPr lang="el-GR" dirty="0"/>
              <a:t>προσφυγής, διότι προβλέπεται στον νόμο και συνεπάγεται έλεγχο νομιμότητας και ουσίας. Με βάση αυτά εκτελεστή πράξη είναι η 890 διότι αποτελεί την απάντηση στην </a:t>
            </a:r>
            <a:r>
              <a:rPr lang="el-GR" dirty="0" err="1"/>
              <a:t>ενδικοφανη</a:t>
            </a:r>
            <a:r>
              <a:rPr lang="el-GR" dirty="0"/>
              <a:t> προσφυγή. </a:t>
            </a:r>
            <a:r>
              <a:rPr lang="el-GR" b="1" dirty="0"/>
              <a:t>Η πράξη 542 χάνει την </a:t>
            </a:r>
            <a:r>
              <a:rPr lang="el-GR" b="1" dirty="0" err="1"/>
              <a:t>εκτελεστοτητα</a:t>
            </a:r>
            <a:r>
              <a:rPr lang="el-GR" b="1" dirty="0"/>
              <a:t> της (υποκείμενη πράξη)</a:t>
            </a:r>
            <a:endParaRPr dirty="0"/>
          </a:p>
          <a:p>
            <a:pPr marL="228600" lvl="0" indent="-228600" algn="l" rtl="0">
              <a:lnSpc>
                <a:spcPct val="100000"/>
              </a:lnSpc>
              <a:spcBef>
                <a:spcPts val="1000"/>
              </a:spcBef>
              <a:spcAft>
                <a:spcPts val="0"/>
              </a:spcAft>
              <a:buSzPts val="1800"/>
              <a:buChar char="•"/>
            </a:pPr>
            <a:r>
              <a:rPr lang="el-GR" b="1" dirty="0"/>
              <a:t>Ενδεχόμενο 2</a:t>
            </a:r>
            <a:r>
              <a:rPr lang="el-GR" dirty="0"/>
              <a:t>: δεν απαντά η επιτροπή στην ένσταση.</a:t>
            </a:r>
            <a:endParaRPr dirty="0"/>
          </a:p>
          <a:p>
            <a:pPr marL="228600" lvl="0" indent="-228600" algn="l" rtl="0">
              <a:lnSpc>
                <a:spcPct val="100000"/>
              </a:lnSpc>
              <a:spcBef>
                <a:spcPts val="1000"/>
              </a:spcBef>
              <a:spcAft>
                <a:spcPts val="0"/>
              </a:spcAft>
              <a:buSzPts val="1800"/>
              <a:buChar char="•"/>
            </a:pPr>
            <a:r>
              <a:rPr lang="el-GR" dirty="0"/>
              <a:t>Ερώτημα: Τι δυνατότητες δικαστικής προστασίας έχει ο διοικούμενος;</a:t>
            </a:r>
            <a:endParaRPr dirty="0"/>
          </a:p>
          <a:p>
            <a:pPr marL="228600" lvl="0" indent="-228600" algn="l" rtl="0">
              <a:lnSpc>
                <a:spcPct val="100000"/>
              </a:lnSpc>
              <a:spcBef>
                <a:spcPts val="1000"/>
              </a:spcBef>
              <a:spcAft>
                <a:spcPts val="0"/>
              </a:spcAft>
              <a:buSzPts val="1800"/>
              <a:buChar char="•"/>
            </a:pPr>
            <a:r>
              <a:rPr lang="el-GR" dirty="0"/>
              <a:t>Απάντηση: Στην συγκεκριμένη περίπτωση εφόσον δεν έχει απαντήσει η επιτροπή στην ένσταση που έχει χαρακτήρα διοικητικής προσφυγής, στις 11 Ιουνίου θα έχει συντελεστεί ΠΟΝΕ, η οποία θα προσβληθεί ενώπιον των δικαστηρίων. </a:t>
            </a:r>
            <a:r>
              <a:rPr lang="el-GR" b="1" dirty="0"/>
              <a:t>Η πράξη 542 θα χάσει την </a:t>
            </a:r>
            <a:r>
              <a:rPr lang="el-GR" b="1" dirty="0" err="1"/>
              <a:t>εκτελεστοτητα</a:t>
            </a:r>
            <a:r>
              <a:rPr lang="el-GR" b="1" dirty="0"/>
              <a:t> της</a:t>
            </a:r>
            <a:r>
              <a:rPr lang="el-GR" dirty="0"/>
              <a:t>.</a:t>
            </a:r>
            <a:endParaRPr dirty="0"/>
          </a:p>
        </p:txBody>
      </p:sp>
      <p:sp>
        <p:nvSpPr>
          <p:cNvPr id="285" name="Google Shape;285;p42"/>
          <p:cNvSpPr txBox="1"/>
          <p:nvPr/>
        </p:nvSpPr>
        <p:spPr>
          <a:xfrm>
            <a:off x="8155460" y="481228"/>
            <a:ext cx="4633784"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b="1" i="1">
                <a:solidFill>
                  <a:schemeClr val="dk1"/>
                </a:solidFill>
                <a:latin typeface="Gill Sans"/>
                <a:ea typeface="Gill Sans"/>
                <a:cs typeface="Gill Sans"/>
                <a:sym typeface="Gill Sans"/>
              </a:rPr>
              <a:t>ΕΝΔΙΚΟΦΑΝΗΣ ΠΡΟΣΦΥΓΗ</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43"/>
          <p:cNvSpPr txBox="1">
            <a:spLocks noGrp="1"/>
          </p:cNvSpPr>
          <p:nvPr>
            <p:ph type="body" idx="1"/>
          </p:nvPr>
        </p:nvSpPr>
        <p:spPr>
          <a:xfrm>
            <a:off x="859168" y="1184423"/>
            <a:ext cx="10199549" cy="4713149"/>
          </a:xfrm>
          <a:prstGeom prst="rect">
            <a:avLst/>
          </a:prstGeom>
          <a:solidFill>
            <a:schemeClr val="lt2"/>
          </a:solidFill>
          <a:ln>
            <a:noFill/>
          </a:ln>
        </p:spPr>
        <p:txBody>
          <a:bodyPr spcFirstLastPara="1" wrap="square" lIns="91425" tIns="45700" rIns="91425" bIns="45700" anchor="t" anchorCtr="0">
            <a:normAutofit/>
          </a:bodyPr>
          <a:lstStyle/>
          <a:p>
            <a:pPr marL="228600" lvl="0" indent="-228600" algn="just" rtl="0">
              <a:lnSpc>
                <a:spcPct val="100000"/>
              </a:lnSpc>
              <a:spcBef>
                <a:spcPts val="0"/>
              </a:spcBef>
              <a:spcAft>
                <a:spcPts val="0"/>
              </a:spcAft>
              <a:buSzPts val="1800"/>
              <a:buChar char="•"/>
            </a:pPr>
            <a:r>
              <a:rPr lang="el-GR" dirty="0" err="1"/>
              <a:t>Π.χ</a:t>
            </a:r>
            <a:r>
              <a:rPr lang="el-GR" dirty="0"/>
              <a:t> Εκδίδεται </a:t>
            </a:r>
            <a:r>
              <a:rPr lang="el-GR" b="1" dirty="0" err="1"/>
              <a:t>υπ</a:t>
            </a:r>
            <a:r>
              <a:rPr lang="el-GR" b="1" dirty="0"/>
              <a:t> ́</a:t>
            </a:r>
            <a:r>
              <a:rPr lang="el-GR" b="1" dirty="0" err="1"/>
              <a:t>αριθμον</a:t>
            </a:r>
            <a:r>
              <a:rPr lang="el-GR" b="1" dirty="0"/>
              <a:t> 560 </a:t>
            </a:r>
            <a:r>
              <a:rPr lang="el-GR" b="1" dirty="0" err="1"/>
              <a:t>πραξη</a:t>
            </a:r>
            <a:r>
              <a:rPr lang="el-GR" dirty="0"/>
              <a:t> του Δημοτικού Συμβουλίου Θεσσαλονίκης με την οποία ανακαλείται άδεια ανάπτυξης </a:t>
            </a:r>
            <a:r>
              <a:rPr lang="el-GR" dirty="0" err="1"/>
              <a:t>τραπεζοκαθισματων</a:t>
            </a:r>
            <a:r>
              <a:rPr lang="el-GR" dirty="0"/>
              <a:t> σε πεζόδρομο. Κατά της πράξης αυτής ασκείται </a:t>
            </a:r>
            <a:r>
              <a:rPr lang="el-GR" b="1" dirty="0"/>
              <a:t>προσφυγή νομιμότητας</a:t>
            </a:r>
            <a:r>
              <a:rPr lang="el-GR" dirty="0"/>
              <a:t> ενώπιον του συντονιστή αποκεντρωμένης διοίκησης. Ο συντονιστής αποκεντρωμένης διοίκησης με την </a:t>
            </a:r>
            <a:r>
              <a:rPr lang="el-GR" dirty="0" err="1"/>
              <a:t>υπ</a:t>
            </a:r>
            <a:r>
              <a:rPr lang="el-GR" dirty="0"/>
              <a:t> ́</a:t>
            </a:r>
            <a:r>
              <a:rPr lang="el-GR" dirty="0" err="1"/>
              <a:t>αριθμον</a:t>
            </a:r>
            <a:r>
              <a:rPr lang="el-GR" dirty="0"/>
              <a:t> 222 </a:t>
            </a:r>
            <a:r>
              <a:rPr lang="el-GR" dirty="0" err="1"/>
              <a:t>πραξη</a:t>
            </a:r>
            <a:r>
              <a:rPr lang="el-GR" dirty="0"/>
              <a:t> του </a:t>
            </a:r>
            <a:r>
              <a:rPr lang="el-GR" b="1" dirty="0"/>
              <a:t>απορρίπτει</a:t>
            </a:r>
            <a:r>
              <a:rPr lang="el-GR" dirty="0"/>
              <a:t> την προσφυγή.</a:t>
            </a:r>
            <a:endParaRPr dirty="0"/>
          </a:p>
          <a:p>
            <a:pPr marL="228600" lvl="0" indent="-228600" algn="just" rtl="0">
              <a:lnSpc>
                <a:spcPct val="100000"/>
              </a:lnSpc>
              <a:spcBef>
                <a:spcPts val="1000"/>
              </a:spcBef>
              <a:spcAft>
                <a:spcPts val="0"/>
              </a:spcAft>
              <a:buSzPts val="1800"/>
              <a:buChar char="•"/>
            </a:pPr>
            <a:r>
              <a:rPr lang="el-GR" dirty="0"/>
              <a:t>Ερώτημα: ποιες πράξεις είναι εκτελεστές και μπορούν να προσβληθούν ενώπιον του δικαστηρίου;</a:t>
            </a:r>
            <a:endParaRPr dirty="0"/>
          </a:p>
          <a:p>
            <a:pPr marL="228600" lvl="0" indent="-228600" algn="just" rtl="0">
              <a:lnSpc>
                <a:spcPct val="100000"/>
              </a:lnSpc>
              <a:spcBef>
                <a:spcPts val="1000"/>
              </a:spcBef>
              <a:spcAft>
                <a:spcPts val="0"/>
              </a:spcAft>
              <a:buSzPts val="1800"/>
              <a:buChar char="•"/>
            </a:pPr>
            <a:r>
              <a:rPr lang="el-GR" b="1" i="1" dirty="0">
                <a:solidFill>
                  <a:srgbClr val="0070C0"/>
                </a:solidFill>
              </a:rPr>
              <a:t>Ειδική διοικητική προσφυγή</a:t>
            </a:r>
            <a:r>
              <a:rPr lang="el-GR" dirty="0"/>
              <a:t>, καθώς προβλέπεται με συνεπαγόμενο έλεγχο μόνο νομιμότητας. </a:t>
            </a:r>
            <a:r>
              <a:rPr lang="el-GR" b="1" i="1" dirty="0">
                <a:solidFill>
                  <a:srgbClr val="0070C0"/>
                </a:solidFill>
              </a:rPr>
              <a:t>Και οι δυο πράξεις είναι </a:t>
            </a:r>
            <a:r>
              <a:rPr lang="el-GR" b="1" i="1" dirty="0" err="1">
                <a:solidFill>
                  <a:srgbClr val="0070C0"/>
                </a:solidFill>
              </a:rPr>
              <a:t>εκτελεστες</a:t>
            </a:r>
            <a:r>
              <a:rPr lang="el-GR" b="1" i="1" dirty="0">
                <a:solidFill>
                  <a:srgbClr val="0070C0"/>
                </a:solidFill>
              </a:rPr>
              <a:t> </a:t>
            </a:r>
            <a:r>
              <a:rPr lang="el-GR" dirty="0"/>
              <a:t>(αρχική </a:t>
            </a:r>
            <a:r>
              <a:rPr lang="el-GR" dirty="0" err="1"/>
              <a:t>πραξη</a:t>
            </a:r>
            <a:r>
              <a:rPr lang="el-GR" dirty="0"/>
              <a:t> 560 + απορριπτική της </a:t>
            </a:r>
            <a:r>
              <a:rPr lang="el-GR" dirty="0" err="1"/>
              <a:t>ειδικης</a:t>
            </a:r>
            <a:r>
              <a:rPr lang="el-GR" dirty="0"/>
              <a:t> </a:t>
            </a:r>
            <a:r>
              <a:rPr lang="el-GR" dirty="0" err="1"/>
              <a:t>προσφυγης</a:t>
            </a:r>
            <a:r>
              <a:rPr lang="el-GR" dirty="0"/>
              <a:t> </a:t>
            </a:r>
            <a:r>
              <a:rPr lang="el-GR" dirty="0" err="1"/>
              <a:t>πραξη</a:t>
            </a:r>
            <a:r>
              <a:rPr lang="el-GR" dirty="0"/>
              <a:t> 222).</a:t>
            </a:r>
            <a:endParaRPr dirty="0"/>
          </a:p>
        </p:txBody>
      </p:sp>
      <p:sp>
        <p:nvSpPr>
          <p:cNvPr id="291" name="Google Shape;291;p43"/>
          <p:cNvSpPr txBox="1"/>
          <p:nvPr/>
        </p:nvSpPr>
        <p:spPr>
          <a:xfrm>
            <a:off x="8526162" y="567725"/>
            <a:ext cx="3336325"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b="1" i="1">
                <a:solidFill>
                  <a:schemeClr val="dk1"/>
                </a:solidFill>
                <a:latin typeface="Gill Sans"/>
                <a:ea typeface="Gill Sans"/>
                <a:cs typeface="Gill Sans"/>
                <a:sym typeface="Gill Sans"/>
              </a:rPr>
              <a:t>ΕΙΔΙΚΗ ΠΡΟΣΦΥΓΗ</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72C7D-D464-CE0D-0614-5C7B712DB0DF}"/>
              </a:ext>
            </a:extLst>
          </p:cNvPr>
          <p:cNvSpPr>
            <a:spLocks noGrp="1"/>
          </p:cNvSpPr>
          <p:nvPr>
            <p:ph type="title"/>
          </p:nvPr>
        </p:nvSpPr>
        <p:spPr/>
        <p:txBody>
          <a:bodyPr/>
          <a:lstStyle/>
          <a:p>
            <a:r>
              <a:rPr lang="el-GR" b="1" u="sng" dirty="0"/>
              <a:t>ΑΣΤΙΚΗ ΕΥΘΥ</a:t>
            </a:r>
            <a:r>
              <a:rPr lang="en-US" b="1" u="sng" dirty="0"/>
              <a:t>`</a:t>
            </a:r>
            <a:r>
              <a:rPr lang="el-GR" b="1" u="sng" dirty="0"/>
              <a:t>ΝΗ ΤΟΥ ΔΗΜΟΣΙΟΥ </a:t>
            </a:r>
            <a:br>
              <a:rPr lang="en-US" b="1" u="sng" dirty="0"/>
            </a:br>
            <a:r>
              <a:rPr lang="el-GR" dirty="0"/>
              <a:t>άρθρο 105 – 106 </a:t>
            </a:r>
            <a:r>
              <a:rPr lang="el-GR" dirty="0" err="1"/>
              <a:t>Εισ.Ν.ΑΚ</a:t>
            </a:r>
            <a:r>
              <a:rPr lang="el-GR" dirty="0"/>
              <a:t>.</a:t>
            </a:r>
            <a:endParaRPr lang="en-US" dirty="0"/>
          </a:p>
        </p:txBody>
      </p:sp>
      <p:sp>
        <p:nvSpPr>
          <p:cNvPr id="3" name="Text Placeholder 2">
            <a:extLst>
              <a:ext uri="{FF2B5EF4-FFF2-40B4-BE49-F238E27FC236}">
                <a16:creationId xmlns:a16="http://schemas.microsoft.com/office/drawing/2014/main" id="{73E66FF7-4C5D-41C0-0F02-4525B73242C3}"/>
              </a:ext>
            </a:extLst>
          </p:cNvPr>
          <p:cNvSpPr>
            <a:spLocks noGrp="1"/>
          </p:cNvSpPr>
          <p:nvPr>
            <p:ph type="body" idx="1"/>
          </p:nvPr>
        </p:nvSpPr>
        <p:spPr>
          <a:xfrm>
            <a:off x="594351" y="2638044"/>
            <a:ext cx="5282950" cy="3101982"/>
          </a:xfrm>
        </p:spPr>
        <p:txBody>
          <a:bodyPr>
            <a:normAutofit fontScale="92500" lnSpcReduction="10000"/>
          </a:bodyPr>
          <a:lstStyle/>
          <a:p>
            <a:pPr lvl="0">
              <a:buFont typeface="+mj-lt"/>
              <a:buAutoNum type="arabicPeriod"/>
            </a:pPr>
            <a:r>
              <a:rPr lang="el-GR" dirty="0"/>
              <a:t>Πράξη, παράλειψη ή υλική ενέργεια</a:t>
            </a:r>
            <a:endParaRPr lang="en-US" dirty="0"/>
          </a:p>
          <a:p>
            <a:pPr lvl="0">
              <a:buFont typeface="+mj-lt"/>
              <a:buAutoNum type="arabicPeriod"/>
            </a:pPr>
            <a:r>
              <a:rPr lang="el-GR" dirty="0"/>
              <a:t>Όργανο του Δημοσίου</a:t>
            </a:r>
            <a:endParaRPr lang="en-US" dirty="0"/>
          </a:p>
          <a:p>
            <a:pPr lvl="0">
              <a:buFont typeface="+mj-lt"/>
              <a:buAutoNum type="arabicPeriod"/>
            </a:pPr>
            <a:r>
              <a:rPr lang="el-GR" dirty="0"/>
              <a:t>Άσκηση δημόσιας εξουσίας</a:t>
            </a:r>
            <a:endParaRPr lang="en-US" dirty="0"/>
          </a:p>
          <a:p>
            <a:pPr lvl="0">
              <a:buFont typeface="+mj-lt"/>
              <a:buAutoNum type="arabicPeriod"/>
            </a:pPr>
            <a:r>
              <a:rPr lang="el-GR" dirty="0"/>
              <a:t>Παρανομία</a:t>
            </a:r>
            <a:endParaRPr lang="en-US" dirty="0"/>
          </a:p>
          <a:p>
            <a:pPr lvl="0">
              <a:buFont typeface="+mj-lt"/>
              <a:buAutoNum type="arabicPeriod"/>
            </a:pPr>
            <a:r>
              <a:rPr lang="el-GR" dirty="0"/>
              <a:t>Μη παραβίαση διάταξης κείμενης (αποκλειστικώς) χάριν του γενικού συμφέροντος</a:t>
            </a:r>
            <a:endParaRPr lang="en-US" dirty="0"/>
          </a:p>
          <a:p>
            <a:pPr lvl="0">
              <a:buFont typeface="+mj-lt"/>
              <a:buAutoNum type="arabicPeriod"/>
            </a:pPr>
            <a:r>
              <a:rPr lang="el-GR" dirty="0"/>
              <a:t>Ζημία </a:t>
            </a:r>
            <a:endParaRPr lang="en-US" dirty="0"/>
          </a:p>
          <a:p>
            <a:pPr lvl="0">
              <a:buFont typeface="+mj-lt"/>
              <a:buAutoNum type="arabicPeriod"/>
            </a:pPr>
            <a:r>
              <a:rPr lang="el-GR" dirty="0"/>
              <a:t>Αιτιώδης σύνδεσμος. Ανωτέρα βία διακόπτει αυτόν τον σύνδεσμο.</a:t>
            </a:r>
            <a:endParaRPr lang="en-US" dirty="0"/>
          </a:p>
          <a:p>
            <a:endParaRPr lang="en-US" dirty="0"/>
          </a:p>
        </p:txBody>
      </p:sp>
      <p:sp>
        <p:nvSpPr>
          <p:cNvPr id="4" name="Text Placeholder 3">
            <a:extLst>
              <a:ext uri="{FF2B5EF4-FFF2-40B4-BE49-F238E27FC236}">
                <a16:creationId xmlns:a16="http://schemas.microsoft.com/office/drawing/2014/main" id="{462791FC-9C50-CE42-D94B-B72C100726E5}"/>
              </a:ext>
            </a:extLst>
          </p:cNvPr>
          <p:cNvSpPr>
            <a:spLocks noGrp="1"/>
          </p:cNvSpPr>
          <p:nvPr>
            <p:ph type="body" idx="2"/>
          </p:nvPr>
        </p:nvSpPr>
        <p:spPr>
          <a:xfrm>
            <a:off x="6338315" y="2638044"/>
            <a:ext cx="5282950" cy="3101982"/>
          </a:xfrm>
        </p:spPr>
        <p:txBody>
          <a:bodyPr/>
          <a:lstStyle/>
          <a:p>
            <a:r>
              <a:rPr lang="el-GR" dirty="0"/>
              <a:t>Η αποζημίωση είναι πλήρης: θετική ζημία, διαφυγόντα κέρδη, ηθική βλάβη, ψυχική οδύνη. Συνυπολογίζονται: Παραγραφή (συνήθως 5ετής), συντρέχον πταίσμα, συμψηφισμός. Ευθύνη εις </a:t>
            </a:r>
            <a:r>
              <a:rPr lang="el-GR" dirty="0" err="1"/>
              <a:t>ολόκληρον</a:t>
            </a:r>
            <a:r>
              <a:rPr lang="el-GR" dirty="0"/>
              <a:t> προσωπικά του οργάνου είναι περιορισμένη πλέον, λόγω ειδικότερων διατάξεων (π.χ. Υπαλληλικός Κώδικας). Ο διοικούμενος στρέφεται κατά του Δημοσίου και αυτό μετά αναγωγικά τα ζητά από το όργανο προσωπικά. </a:t>
            </a:r>
            <a:endParaRPr lang="en-US" dirty="0"/>
          </a:p>
          <a:p>
            <a:endParaRPr lang="en-US" dirty="0"/>
          </a:p>
        </p:txBody>
      </p:sp>
    </p:spTree>
    <p:extLst>
      <p:ext uri="{BB962C8B-B14F-4D97-AF65-F5344CB8AC3E}">
        <p14:creationId xmlns:p14="http://schemas.microsoft.com/office/powerpoint/2010/main" val="703059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7">
          <a:extLst>
            <a:ext uri="{FF2B5EF4-FFF2-40B4-BE49-F238E27FC236}">
              <a16:creationId xmlns:a16="http://schemas.microsoft.com/office/drawing/2014/main" id="{985BEFB5-88F1-AF88-27D5-A6C2556BFBC2}"/>
            </a:ext>
          </a:extLst>
        </p:cNvPr>
        <p:cNvGrpSpPr/>
        <p:nvPr/>
      </p:nvGrpSpPr>
      <p:grpSpPr>
        <a:xfrm>
          <a:off x="0" y="0"/>
          <a:ext cx="0" cy="0"/>
          <a:chOff x="0" y="0"/>
          <a:chExt cx="0" cy="0"/>
        </a:xfrm>
      </p:grpSpPr>
      <p:sp>
        <p:nvSpPr>
          <p:cNvPr id="108" name="Google Shape;108;p16">
            <a:extLst>
              <a:ext uri="{FF2B5EF4-FFF2-40B4-BE49-F238E27FC236}">
                <a16:creationId xmlns:a16="http://schemas.microsoft.com/office/drawing/2014/main" id="{5046D5E4-DE75-B923-FEDE-197902AFB3AD}"/>
              </a:ext>
            </a:extLst>
          </p:cNvPr>
          <p:cNvSpPr txBox="1">
            <a:spLocks noGrp="1"/>
          </p:cNvSpPr>
          <p:nvPr>
            <p:ph type="title"/>
          </p:nvPr>
        </p:nvSpPr>
        <p:spPr>
          <a:xfrm>
            <a:off x="2231136" y="404257"/>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l-GR" dirty="0"/>
              <a:t>ΔΙΟΙΚΗΤΙΚΕΣ ΠΡΑΞΕΙΣ</a:t>
            </a:r>
            <a:endParaRPr dirty="0"/>
          </a:p>
        </p:txBody>
      </p:sp>
      <p:sp>
        <p:nvSpPr>
          <p:cNvPr id="109" name="Google Shape;109;p16">
            <a:extLst>
              <a:ext uri="{FF2B5EF4-FFF2-40B4-BE49-F238E27FC236}">
                <a16:creationId xmlns:a16="http://schemas.microsoft.com/office/drawing/2014/main" id="{4E88969E-9F10-66D2-C36B-9D966AD3F4F6}"/>
              </a:ext>
            </a:extLst>
          </p:cNvPr>
          <p:cNvSpPr txBox="1">
            <a:spLocks noGrp="1"/>
          </p:cNvSpPr>
          <p:nvPr>
            <p:ph type="body" idx="1"/>
          </p:nvPr>
        </p:nvSpPr>
        <p:spPr>
          <a:xfrm>
            <a:off x="109567" y="2371460"/>
            <a:ext cx="11972866" cy="3927313"/>
          </a:xfrm>
          <a:prstGeom prst="rect">
            <a:avLst/>
          </a:prstGeom>
          <a:solidFill>
            <a:schemeClr val="accent2"/>
          </a:solidFill>
          <a:ln w="76200">
            <a:solidFill>
              <a:srgbClr val="FFC000"/>
            </a:solidFill>
          </a:ln>
        </p:spPr>
        <p:txBody>
          <a:bodyPr spcFirstLastPara="1" wrap="square" lIns="91425" tIns="45700" rIns="91425" bIns="45700" anchor="t" anchorCtr="0">
            <a:normAutofit lnSpcReduction="10000"/>
          </a:bodyPr>
          <a:lstStyle/>
          <a:p>
            <a:pPr marL="114300" indent="0">
              <a:buNone/>
            </a:pPr>
            <a:r>
              <a:rPr lang="el-GR" b="1" dirty="0"/>
              <a:t>Υποστατό</a:t>
            </a:r>
            <a:r>
              <a:rPr lang="el-GR" dirty="0"/>
              <a:t> της διοικητικής πράξης: </a:t>
            </a:r>
            <a:r>
              <a:rPr lang="el-GR" b="1" dirty="0"/>
              <a:t>Άρθρο 16 </a:t>
            </a:r>
            <a:r>
              <a:rPr lang="el-GR" b="1" dirty="0" err="1"/>
              <a:t>ΚΔΔιαδ</a:t>
            </a:r>
            <a:r>
              <a:rPr lang="el-GR" dirty="0"/>
              <a:t>:</a:t>
            </a:r>
          </a:p>
          <a:p>
            <a:r>
              <a:rPr lang="el-GR" b="1" dirty="0"/>
              <a:t>Έγγραφο τύπο</a:t>
            </a:r>
            <a:r>
              <a:rPr lang="el-GR" dirty="0"/>
              <a:t> (εξαίρεση οι παραλείψεις οφειλόμενης ενέργειας και οι σιωπηρές </a:t>
            </a:r>
            <a:r>
              <a:rPr lang="el-GR" dirty="0" err="1"/>
              <a:t>δ.π</a:t>
            </a:r>
            <a:r>
              <a:rPr lang="el-GR" dirty="0"/>
              <a:t>.)</a:t>
            </a:r>
          </a:p>
          <a:p>
            <a:r>
              <a:rPr lang="el-GR" b="1" dirty="0"/>
              <a:t>Υπογραφή</a:t>
            </a:r>
            <a:r>
              <a:rPr lang="el-GR" dirty="0"/>
              <a:t> του διοικητικού οργάνου</a:t>
            </a:r>
          </a:p>
          <a:p>
            <a:r>
              <a:rPr lang="el-GR" b="1" dirty="0"/>
              <a:t>Χρονολογία</a:t>
            </a:r>
            <a:endParaRPr lang="el-GR" dirty="0"/>
          </a:p>
          <a:p>
            <a:r>
              <a:rPr lang="el-GR" b="1" dirty="0"/>
              <a:t>Αναφορά της αρχής </a:t>
            </a:r>
            <a:r>
              <a:rPr lang="el-GR" dirty="0"/>
              <a:t>που την εξέδωσε</a:t>
            </a:r>
          </a:p>
          <a:p>
            <a:r>
              <a:rPr lang="el-GR" b="1" dirty="0"/>
              <a:t>Δημοσίευση στην Εφημερίδα της Κυβερνήσεως </a:t>
            </a:r>
            <a:r>
              <a:rPr lang="el-GR" dirty="0"/>
              <a:t>(βλ. και18 </a:t>
            </a:r>
            <a:r>
              <a:rPr lang="el-GR" dirty="0" err="1"/>
              <a:t>ΚΔΔιαδ</a:t>
            </a:r>
            <a:r>
              <a:rPr lang="el-GR" dirty="0"/>
              <a:t>) </a:t>
            </a:r>
            <a:r>
              <a:rPr lang="el-GR" u="sng" dirty="0"/>
              <a:t>για τις </a:t>
            </a:r>
            <a:r>
              <a:rPr lang="el-GR" b="1" u="sng" dirty="0"/>
              <a:t>κανονιστικές</a:t>
            </a:r>
            <a:r>
              <a:rPr lang="el-GR" u="sng" dirty="0"/>
              <a:t> διοικητικές πράξεις </a:t>
            </a:r>
            <a:r>
              <a:rPr lang="el-GR" dirty="0"/>
              <a:t>και </a:t>
            </a:r>
            <a:r>
              <a:rPr lang="el-GR" u="sng" dirty="0"/>
              <a:t>όπου ρητώς προβλέπεται για τις ατομικές</a:t>
            </a:r>
          </a:p>
          <a:p>
            <a:endParaRPr lang="el-GR" dirty="0"/>
          </a:p>
          <a:p>
            <a:r>
              <a:rPr lang="el-GR" dirty="0"/>
              <a:t> </a:t>
            </a:r>
            <a:r>
              <a:rPr lang="el-GR" dirty="0" err="1"/>
              <a:t>ΚΔΔιαδ</a:t>
            </a:r>
            <a:r>
              <a:rPr lang="el-GR" dirty="0"/>
              <a:t> 16(2</a:t>
            </a:r>
            <a:r>
              <a:rPr lang="el-GR" i="1" dirty="0"/>
              <a:t>): Η ατομική διοικητική πράξη μπορεί, </a:t>
            </a:r>
            <a:r>
              <a:rPr lang="el-GR" i="1" dirty="0" err="1"/>
              <a:t>κατ</a:t>
            </a:r>
            <a:r>
              <a:rPr lang="el-GR" i="1" dirty="0"/>
              <a:t>΄ εξαίρεση, να είναι προφορική εφόσον αυτό είναι αναγκαίο προς επίτευξη του επιδιωκόμενου με αυτήν σκοπού. Προς τούτο, επιτρέπεται, επίσης, η χρήση συμβόλων εφόσον οι αποδέκτες της πράξης έχουν τη δυνατότητα να κατανοήσουν το περιεχόμενό της</a:t>
            </a:r>
          </a:p>
        </p:txBody>
      </p:sp>
    </p:spTree>
    <p:extLst>
      <p:ext uri="{BB962C8B-B14F-4D97-AF65-F5344CB8AC3E}">
        <p14:creationId xmlns:p14="http://schemas.microsoft.com/office/powerpoint/2010/main" val="12639731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44"/>
          <p:cNvSpPr txBox="1">
            <a:spLocks noGrp="1"/>
          </p:cNvSpPr>
          <p:nvPr>
            <p:ph type="body" idx="1"/>
          </p:nvPr>
        </p:nvSpPr>
        <p:spPr>
          <a:xfrm>
            <a:off x="136634" y="270829"/>
            <a:ext cx="11918731" cy="6316342"/>
          </a:xfrm>
          <a:prstGeom prst="rect">
            <a:avLst/>
          </a:prstGeom>
          <a:solidFill>
            <a:srgbClr val="E8E4DC"/>
          </a:solidFill>
          <a:ln>
            <a:noFill/>
          </a:ln>
        </p:spPr>
        <p:txBody>
          <a:bodyPr spcFirstLastPara="1" wrap="square" lIns="91425" tIns="45700" rIns="91425" bIns="45700" anchor="t" anchorCtr="0">
            <a:normAutofit fontScale="92500" lnSpcReduction="20000"/>
          </a:bodyPr>
          <a:lstStyle/>
          <a:p>
            <a:pPr marL="0" lvl="0" indent="0" algn="l" rtl="0">
              <a:lnSpc>
                <a:spcPct val="100000"/>
              </a:lnSpc>
              <a:spcBef>
                <a:spcPts val="0"/>
              </a:spcBef>
              <a:spcAft>
                <a:spcPts val="0"/>
              </a:spcAft>
              <a:buSzPct val="100000"/>
              <a:buNone/>
            </a:pPr>
            <a:r>
              <a:rPr lang="el-GR" b="1" dirty="0">
                <a:highlight>
                  <a:srgbClr val="FFFF00"/>
                </a:highlight>
              </a:rPr>
              <a:t>Πρακτικό 1 .</a:t>
            </a:r>
            <a:endParaRPr dirty="0"/>
          </a:p>
          <a:p>
            <a:pPr marL="539750" lvl="0" indent="-269875" algn="just" rtl="0">
              <a:lnSpc>
                <a:spcPct val="150000"/>
              </a:lnSpc>
              <a:spcBef>
                <a:spcPts val="1000"/>
              </a:spcBef>
              <a:spcAft>
                <a:spcPts val="0"/>
              </a:spcAft>
              <a:buSzPct val="100000"/>
              <a:buNone/>
            </a:pPr>
            <a:r>
              <a:rPr lang="el-GR" sz="1800" i="1" dirty="0">
                <a:solidFill>
                  <a:srgbClr val="0070C0"/>
                </a:solidFill>
                <a:latin typeface="Arial"/>
                <a:ea typeface="Arial"/>
                <a:cs typeface="Arial"/>
                <a:sym typeface="Arial"/>
              </a:rPr>
              <a:t>Ο νόμος «Χ», επέφερε αλλαγές στη διαδικασία έκδοσης, ελέγχου και στις κατηγορίες των οικοδομικών αδειών. Ο Α υποβάλλει ηλεκτρονικά τα δικαιολογητικά του και λαμβάνει οικοδομική άδεια από το σύστημα. </a:t>
            </a:r>
            <a:endParaRPr sz="1800" dirty="0">
              <a:solidFill>
                <a:srgbClr val="0070C0"/>
              </a:solidFill>
              <a:latin typeface="Arial"/>
              <a:ea typeface="Arial"/>
              <a:cs typeface="Arial"/>
              <a:sym typeface="Arial"/>
            </a:endParaRPr>
          </a:p>
          <a:p>
            <a:pPr marL="539750" lvl="0" indent="-269875" algn="just" rtl="0">
              <a:lnSpc>
                <a:spcPct val="150000"/>
              </a:lnSpc>
              <a:spcBef>
                <a:spcPts val="1800"/>
              </a:spcBef>
              <a:spcAft>
                <a:spcPts val="0"/>
              </a:spcAft>
              <a:buSzPct val="100000"/>
              <a:buNone/>
            </a:pPr>
            <a:r>
              <a:rPr lang="el-GR" sz="1800" i="1" dirty="0">
                <a:solidFill>
                  <a:srgbClr val="0070C0"/>
                </a:solidFill>
                <a:latin typeface="Arial"/>
                <a:ea typeface="Arial"/>
                <a:cs typeface="Arial"/>
                <a:sym typeface="Arial"/>
              </a:rPr>
              <a:t>Παράλληλα με ΠΔ που εκδίδονται με πρόταση του Υπουργού Ενέργειας ορίζονται οι πόλεις και οικισμοί γύρω από τα όρια των οποίων καθορίζεται Ζώνη Οικιστικού Ελέγχου (ΖΟΕ). Η ΖΟΕ αφορά και ένα τμήμα και την ιδιοκτησία του Α. </a:t>
            </a:r>
            <a:endParaRPr sz="1800" dirty="0">
              <a:solidFill>
                <a:srgbClr val="0070C0"/>
              </a:solidFill>
              <a:latin typeface="Arial"/>
              <a:ea typeface="Arial"/>
              <a:cs typeface="Arial"/>
              <a:sym typeface="Arial"/>
            </a:endParaRPr>
          </a:p>
          <a:p>
            <a:pPr marL="539750" lvl="0" indent="-269875" algn="just" rtl="0">
              <a:lnSpc>
                <a:spcPct val="150000"/>
              </a:lnSpc>
              <a:spcBef>
                <a:spcPts val="1800"/>
              </a:spcBef>
              <a:spcAft>
                <a:spcPts val="0"/>
              </a:spcAft>
              <a:buSzPct val="100000"/>
              <a:buNone/>
            </a:pPr>
            <a:r>
              <a:rPr lang="el-GR" sz="1800" dirty="0">
                <a:latin typeface="Arial"/>
                <a:ea typeface="Arial"/>
                <a:cs typeface="Arial"/>
                <a:sym typeface="Arial"/>
              </a:rPr>
              <a:t>Α) Ποια η φύση της οικοδομικής άδειας;</a:t>
            </a:r>
            <a:endParaRPr dirty="0"/>
          </a:p>
          <a:p>
            <a:pPr marL="539750" lvl="0" indent="-269875" algn="just" rtl="0">
              <a:lnSpc>
                <a:spcPct val="150000"/>
              </a:lnSpc>
              <a:spcBef>
                <a:spcPts val="1800"/>
              </a:spcBef>
              <a:spcAft>
                <a:spcPts val="0"/>
              </a:spcAft>
              <a:buSzPct val="100000"/>
              <a:buNone/>
            </a:pPr>
            <a:r>
              <a:rPr lang="el-GR" sz="1800" dirty="0">
                <a:solidFill>
                  <a:srgbClr val="FF0000"/>
                </a:solidFill>
                <a:latin typeface="Arial"/>
                <a:ea typeface="Arial"/>
                <a:cs typeface="Arial"/>
                <a:sym typeface="Arial"/>
              </a:rPr>
              <a:t>Β)</a:t>
            </a:r>
            <a:r>
              <a:rPr lang="el-GR" sz="1800" dirty="0">
                <a:latin typeface="Arial"/>
                <a:ea typeface="Arial"/>
                <a:cs typeface="Arial"/>
                <a:sym typeface="Arial"/>
              </a:rPr>
              <a:t> Η αρμόδια Υπηρεσία ανακαλεί την άδεια, γιατί δεν συνέτρεχαν, όπως ορίζει, οι νόμιμες προϋποθέσεις χορήγησής της εξαρχής. Νόμιμα; </a:t>
            </a:r>
            <a:endParaRPr dirty="0"/>
          </a:p>
          <a:p>
            <a:pPr marL="539750" lvl="0" indent="-269875" algn="just" rtl="0">
              <a:lnSpc>
                <a:spcPct val="150000"/>
              </a:lnSpc>
              <a:spcBef>
                <a:spcPts val="1800"/>
              </a:spcBef>
              <a:spcAft>
                <a:spcPts val="0"/>
              </a:spcAft>
              <a:buSzPct val="100000"/>
              <a:buNone/>
            </a:pPr>
            <a:r>
              <a:rPr lang="el-GR" sz="1800" dirty="0">
                <a:latin typeface="Arial"/>
                <a:ea typeface="Arial"/>
                <a:cs typeface="Arial"/>
                <a:sym typeface="Arial"/>
              </a:rPr>
              <a:t>Γ) Αν με νεότερο νόμο απαιτηθεί ένα επιπλέον δικαιολογητικό και ο νόμος δεν ορίσει αν απαιτείται αυτό και για όσες άδειες χορηγήθηκαν απαιτείται να </a:t>
            </a:r>
            <a:r>
              <a:rPr lang="el-GR" sz="1800" dirty="0" err="1">
                <a:latin typeface="Arial"/>
                <a:ea typeface="Arial"/>
                <a:cs typeface="Arial"/>
                <a:sym typeface="Arial"/>
              </a:rPr>
              <a:t>επανυποβληθεί</a:t>
            </a:r>
            <a:r>
              <a:rPr lang="el-GR" sz="1800" dirty="0">
                <a:latin typeface="Arial"/>
                <a:ea typeface="Arial"/>
                <a:cs typeface="Arial"/>
                <a:sym typeface="Arial"/>
              </a:rPr>
              <a:t> η αίτηση; </a:t>
            </a:r>
            <a:endParaRPr dirty="0"/>
          </a:p>
          <a:p>
            <a:pPr marL="539750" lvl="0" indent="-269875" algn="just" rtl="0">
              <a:lnSpc>
                <a:spcPct val="150000"/>
              </a:lnSpc>
              <a:spcBef>
                <a:spcPts val="1800"/>
              </a:spcBef>
              <a:spcAft>
                <a:spcPts val="0"/>
              </a:spcAft>
              <a:buSzPct val="100000"/>
              <a:buNone/>
            </a:pPr>
            <a:r>
              <a:rPr lang="el-GR" dirty="0">
                <a:latin typeface="Arial"/>
                <a:ea typeface="Arial"/>
                <a:cs typeface="Arial"/>
                <a:sym typeface="Arial"/>
              </a:rPr>
              <a:t>Δ) Νομίμως χορηγείται η άδεια αυτή παρά τη μη πληρότητα των τοπογραφικών και την έλλειψη πληρότητας/νομιμότητας των στατικών μελετών;</a:t>
            </a:r>
            <a:endParaRPr dirty="0"/>
          </a:p>
          <a:p>
            <a:pPr marL="539750" lvl="0" indent="-269875" algn="just" rtl="0">
              <a:lnSpc>
                <a:spcPct val="150000"/>
              </a:lnSpc>
              <a:spcBef>
                <a:spcPts val="1800"/>
              </a:spcBef>
              <a:spcAft>
                <a:spcPts val="0"/>
              </a:spcAft>
              <a:buSzPct val="100000"/>
              <a:buNone/>
            </a:pPr>
            <a:r>
              <a:rPr lang="el-GR" sz="1800" dirty="0">
                <a:latin typeface="Arial"/>
                <a:ea typeface="Arial"/>
                <a:cs typeface="Arial"/>
                <a:sym typeface="Arial"/>
              </a:rPr>
              <a:t>Ε) Ο Α ισχυρίζεται ότι το ΠΔ για τη ΖΟΕ δεν φέρει αιτιολογία. Επίσης, αν είναι παράνομο επειδή δεν την προέβλεπε ο νόμος, μπορεί να νεότερη διάταξη νόμου να αρθεί η παρανομία; </a:t>
            </a:r>
            <a:endParaRPr dirty="0"/>
          </a:p>
          <a:p>
            <a:pPr marL="539750" lvl="0" indent="-269875" algn="l" rtl="0">
              <a:lnSpc>
                <a:spcPct val="150000"/>
              </a:lnSpc>
              <a:spcBef>
                <a:spcPts val="1800"/>
              </a:spcBef>
              <a:spcAft>
                <a:spcPts val="0"/>
              </a:spcAft>
              <a:buSzPct val="100000"/>
              <a:buNone/>
            </a:pPr>
            <a:endParaRPr sz="1800" dirty="0">
              <a:latin typeface="Arial"/>
              <a:ea typeface="Arial"/>
              <a:cs typeface="Arial"/>
              <a:sym typeface="Arial"/>
            </a:endParaRPr>
          </a:p>
          <a:p>
            <a:pPr marL="0" lvl="0" indent="0" algn="l" rtl="0">
              <a:lnSpc>
                <a:spcPct val="100000"/>
              </a:lnSpc>
              <a:spcBef>
                <a:spcPts val="1800"/>
              </a:spcBef>
              <a:spcAft>
                <a:spcPts val="0"/>
              </a:spcAft>
              <a:buSzPct val="100000"/>
              <a:buNone/>
            </a:pPr>
            <a:endParaRP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45"/>
          <p:cNvSpPr txBox="1">
            <a:spLocks noGrp="1"/>
          </p:cNvSpPr>
          <p:nvPr>
            <p:ph type="body" idx="1"/>
          </p:nvPr>
        </p:nvSpPr>
        <p:spPr>
          <a:xfrm>
            <a:off x="197708" y="271849"/>
            <a:ext cx="11788346" cy="6339015"/>
          </a:xfrm>
          <a:prstGeom prst="rect">
            <a:avLst/>
          </a:prstGeom>
          <a:solidFill>
            <a:srgbClr val="E8E4DC"/>
          </a:solid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800"/>
              <a:buNone/>
            </a:pPr>
            <a:r>
              <a:rPr lang="el-GR" b="1" dirty="0"/>
              <a:t>ΛΥΣΗ</a:t>
            </a:r>
            <a:r>
              <a:rPr lang="el-GR" dirty="0"/>
              <a:t>: </a:t>
            </a:r>
            <a:endParaRPr dirty="0"/>
          </a:p>
          <a:p>
            <a:pPr marL="342900" lvl="0" indent="-342900" algn="l" rtl="0">
              <a:lnSpc>
                <a:spcPct val="100000"/>
              </a:lnSpc>
              <a:spcBef>
                <a:spcPts val="1000"/>
              </a:spcBef>
              <a:spcAft>
                <a:spcPts val="0"/>
              </a:spcAft>
              <a:buSzPts val="1800"/>
              <a:buAutoNum type="arabicPeriod"/>
            </a:pPr>
            <a:r>
              <a:rPr lang="el-GR" dirty="0"/>
              <a:t>Η οικοδομική άδεια είναι ατομική διοικητική πράξη. </a:t>
            </a:r>
            <a:endParaRPr dirty="0"/>
          </a:p>
          <a:p>
            <a:pPr marL="228600" lvl="0" indent="-228600" algn="l" rtl="0">
              <a:lnSpc>
                <a:spcPct val="107000"/>
              </a:lnSpc>
              <a:spcBef>
                <a:spcPts val="1000"/>
              </a:spcBef>
              <a:spcAft>
                <a:spcPts val="0"/>
              </a:spcAft>
              <a:buSzPts val="1800"/>
              <a:buNone/>
            </a:pPr>
            <a:r>
              <a:rPr lang="el-GR" dirty="0"/>
              <a:t>2. Ανάκληση: Οι παράνομες ευμενείς </a:t>
            </a:r>
            <a:r>
              <a:rPr lang="el-GR" dirty="0" err="1"/>
              <a:t>πράξες</a:t>
            </a:r>
            <a:r>
              <a:rPr lang="el-GR" dirty="0"/>
              <a:t> ανακαλούνται γ</a:t>
            </a:r>
            <a:r>
              <a:rPr lang="el-GR" sz="1800" b="0" u="sng" dirty="0">
                <a:solidFill>
                  <a:schemeClr val="dk1"/>
                </a:solidFill>
              </a:rPr>
              <a:t>ια λόγους νομιμότητας (πλάνη περί τα πράγματα: εσφαλμένη αντίληψη </a:t>
            </a:r>
            <a:r>
              <a:rPr lang="el-GR" sz="1800" b="0" u="sng" dirty="0" err="1">
                <a:solidFill>
                  <a:schemeClr val="dk1"/>
                </a:solidFill>
              </a:rPr>
              <a:t>περι</a:t>
            </a:r>
            <a:r>
              <a:rPr lang="el-GR" sz="1800" b="0" u="sng" dirty="0">
                <a:solidFill>
                  <a:schemeClr val="dk1"/>
                </a:solidFill>
              </a:rPr>
              <a:t> συνδρομής πραγματικών περιστατικών) εντός </a:t>
            </a:r>
            <a:r>
              <a:rPr lang="el-GR" sz="1800" b="0" u="sng" dirty="0" err="1">
                <a:solidFill>
                  <a:schemeClr val="dk1"/>
                </a:solidFill>
              </a:rPr>
              <a:t>ευλόγου</a:t>
            </a:r>
            <a:r>
              <a:rPr lang="el-GR" sz="1800" b="0" u="sng" dirty="0">
                <a:solidFill>
                  <a:schemeClr val="dk1"/>
                </a:solidFill>
              </a:rPr>
              <a:t> χρόνου (5ετία) </a:t>
            </a:r>
            <a:r>
              <a:rPr lang="el-GR" dirty="0">
                <a:solidFill>
                  <a:schemeClr val="dk1"/>
                </a:solidFill>
              </a:rPr>
              <a:t> </a:t>
            </a:r>
            <a:r>
              <a:rPr lang="el-GR" sz="1800" b="0" u="sng" dirty="0">
                <a:solidFill>
                  <a:schemeClr val="dk1"/>
                </a:solidFill>
              </a:rPr>
              <a:t>+ αποζημίωση (ενδεχομένως) </a:t>
            </a:r>
            <a:endParaRPr dirty="0"/>
          </a:p>
          <a:p>
            <a:pPr marL="228600" lvl="0" indent="-228600" algn="l" rtl="0">
              <a:lnSpc>
                <a:spcPct val="107000"/>
              </a:lnSpc>
              <a:spcBef>
                <a:spcPts val="1800"/>
              </a:spcBef>
              <a:spcAft>
                <a:spcPts val="0"/>
              </a:spcAft>
              <a:buSzPts val="1800"/>
              <a:buNone/>
            </a:pPr>
            <a:r>
              <a:rPr lang="el-GR" sz="1800" b="0" dirty="0">
                <a:solidFill>
                  <a:schemeClr val="dk1"/>
                </a:solidFill>
                <a:latin typeface="Calibri"/>
                <a:ea typeface="Calibri"/>
                <a:cs typeface="Calibri"/>
                <a:sym typeface="Calibri"/>
              </a:rPr>
              <a:t>3. </a:t>
            </a:r>
            <a:r>
              <a:rPr lang="el-GR" dirty="0">
                <a:solidFill>
                  <a:schemeClr val="dk1"/>
                </a:solidFill>
                <a:latin typeface="Calibri"/>
                <a:ea typeface="Calibri"/>
                <a:cs typeface="Calibri"/>
                <a:sym typeface="Calibri"/>
              </a:rPr>
              <a:t>Η νομιμότητα μιας πράξης κρίνεται βάσει του νομικού καθεστώτος του χρόνου έκδοσης. Άρα, το έτος που εκδόθηκε δεν απαιτείτο αυτό το καινούργιο πιστοποιητικό. </a:t>
            </a:r>
            <a:endParaRPr dirty="0"/>
          </a:p>
          <a:p>
            <a:pPr marL="228600" lvl="0" indent="-228600" algn="l" rtl="0">
              <a:lnSpc>
                <a:spcPct val="107000"/>
              </a:lnSpc>
              <a:spcBef>
                <a:spcPts val="1800"/>
              </a:spcBef>
              <a:spcAft>
                <a:spcPts val="0"/>
              </a:spcAft>
              <a:buSzPts val="1800"/>
              <a:buNone/>
            </a:pPr>
            <a:r>
              <a:rPr lang="el-GR" sz="1800" b="0" dirty="0">
                <a:solidFill>
                  <a:schemeClr val="dk1"/>
                </a:solidFill>
                <a:latin typeface="Calibri"/>
                <a:ea typeface="Calibri"/>
                <a:cs typeface="Calibri"/>
                <a:sym typeface="Calibri"/>
              </a:rPr>
              <a:t>4. Παρανόμως </a:t>
            </a:r>
            <a:endParaRPr dirty="0"/>
          </a:p>
          <a:p>
            <a:pPr marL="228600" lvl="0" indent="-228600" algn="l" rtl="0">
              <a:lnSpc>
                <a:spcPct val="107000"/>
              </a:lnSpc>
              <a:spcBef>
                <a:spcPts val="1800"/>
              </a:spcBef>
              <a:spcAft>
                <a:spcPts val="0"/>
              </a:spcAft>
              <a:buSzPts val="1800"/>
              <a:buNone/>
            </a:pPr>
            <a:r>
              <a:rPr lang="el-GR" sz="1800" b="0" dirty="0">
                <a:solidFill>
                  <a:schemeClr val="dk1"/>
                </a:solidFill>
                <a:latin typeface="Calibri"/>
                <a:ea typeface="Calibri"/>
                <a:cs typeface="Calibri"/>
                <a:sym typeface="Calibri"/>
              </a:rPr>
              <a:t>5. Πράξη έκδοσης ΖΟΕ: «εμπεριέχει υπερατομικό στοιχείο» </a:t>
            </a:r>
            <a:r>
              <a:rPr lang="en-US" sz="1800" b="0" dirty="0">
                <a:solidFill>
                  <a:schemeClr val="dk1"/>
                </a:solidFill>
                <a:latin typeface="Calibri"/>
                <a:ea typeface="Calibri"/>
                <a:cs typeface="Calibri"/>
                <a:sym typeface="Calibri"/>
              </a:rPr>
              <a:t>-&gt;</a:t>
            </a:r>
            <a:r>
              <a:rPr lang="el-GR" sz="1800" b="0" dirty="0">
                <a:solidFill>
                  <a:schemeClr val="dk1"/>
                </a:solidFill>
                <a:latin typeface="Calibri"/>
                <a:ea typeface="Calibri"/>
                <a:cs typeface="Calibri"/>
                <a:sym typeface="Calibri"/>
              </a:rPr>
              <a:t> Κανονιστική (καθορίζονται περιοχές και επιβάλλονται όροι δόμησης και γης) Άρα, δεν απαιτείται αιτιολογία στις κανονιστικές (υπάρχουν και εξαιρέσεις αλλά τις αφ</a:t>
            </a:r>
            <a:r>
              <a:rPr lang="el-GR" dirty="0">
                <a:solidFill>
                  <a:schemeClr val="dk1"/>
                </a:solidFill>
                <a:latin typeface="Calibri"/>
                <a:ea typeface="Calibri"/>
                <a:cs typeface="Calibri"/>
                <a:sym typeface="Calibri"/>
              </a:rPr>
              <a:t>ήνουμε). </a:t>
            </a:r>
            <a:endParaRPr dirty="0"/>
          </a:p>
          <a:p>
            <a:pPr marL="228600" lvl="0" indent="-228600" algn="l" rtl="0">
              <a:lnSpc>
                <a:spcPct val="107000"/>
              </a:lnSpc>
              <a:spcBef>
                <a:spcPts val="1800"/>
              </a:spcBef>
              <a:spcAft>
                <a:spcPts val="0"/>
              </a:spcAft>
              <a:buSzPts val="1800"/>
              <a:buNone/>
            </a:pPr>
            <a:r>
              <a:rPr lang="el-GR" sz="1800" b="0" dirty="0">
                <a:solidFill>
                  <a:schemeClr val="dk1"/>
                </a:solidFill>
                <a:latin typeface="Calibri"/>
                <a:ea typeface="Calibri"/>
                <a:cs typeface="Calibri"/>
                <a:sym typeface="Calibri"/>
              </a:rPr>
              <a:t>Νόμος που κ</a:t>
            </a:r>
            <a:r>
              <a:rPr lang="el-GR" dirty="0">
                <a:solidFill>
                  <a:schemeClr val="dk1"/>
                </a:solidFill>
                <a:latin typeface="Calibri"/>
                <a:ea typeface="Calibri"/>
                <a:cs typeface="Calibri"/>
                <a:sym typeface="Calibri"/>
              </a:rPr>
              <a:t>υρώνει αναδρομικά κανονιστική πράξη που εκδόθηκε χωρίς εξουσιοδότηση ή εκτός των ορίων της είναι ανίσχυρος κατά το μέρος που την ισχυροποιεί αναδρομικά ενώ δεν θίγεται η ισχύς του για το μέλλον. </a:t>
            </a:r>
            <a:endParaRPr sz="1800" b="0" dirty="0">
              <a:solidFill>
                <a:schemeClr val="dk1"/>
              </a:solidFill>
              <a:latin typeface="Calibri"/>
              <a:ea typeface="Calibri"/>
              <a:cs typeface="Calibri"/>
              <a:sym typeface="Calibri"/>
            </a:endParaRPr>
          </a:p>
          <a:p>
            <a:pPr marL="342900" lvl="0" indent="-228600" algn="l" rtl="0">
              <a:lnSpc>
                <a:spcPct val="100000"/>
              </a:lnSpc>
              <a:spcBef>
                <a:spcPts val="1800"/>
              </a:spcBef>
              <a:spcAft>
                <a:spcPts val="0"/>
              </a:spcAft>
              <a:buSzPts val="1800"/>
              <a:buNone/>
            </a:pPr>
            <a:endParaRP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49"/>
          <p:cNvSpPr txBox="1">
            <a:spLocks noGrp="1"/>
          </p:cNvSpPr>
          <p:nvPr>
            <p:ph type="body" idx="1"/>
          </p:nvPr>
        </p:nvSpPr>
        <p:spPr>
          <a:xfrm>
            <a:off x="345989" y="481914"/>
            <a:ext cx="11504141" cy="6042454"/>
          </a:xfrm>
          <a:prstGeom prst="rect">
            <a:avLst/>
          </a:prstGeom>
          <a:solidFill>
            <a:srgbClr val="EAECE5"/>
          </a:solid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800"/>
              <a:buNone/>
            </a:pPr>
            <a:r>
              <a:rPr lang="el-GR" b="1" dirty="0">
                <a:highlight>
                  <a:srgbClr val="FFFF00"/>
                </a:highlight>
              </a:rPr>
              <a:t>ΠΡΑΚΤΙΚΟ ΘΕΜΑ 3 (ΠΟΝΕ)</a:t>
            </a:r>
            <a:endParaRPr dirty="0"/>
          </a:p>
          <a:p>
            <a:pPr marL="0" lvl="0" indent="0" algn="just" rtl="0">
              <a:lnSpc>
                <a:spcPct val="100000"/>
              </a:lnSpc>
              <a:spcBef>
                <a:spcPts val="1000"/>
              </a:spcBef>
              <a:spcAft>
                <a:spcPts val="0"/>
              </a:spcAft>
              <a:buSzPts val="1800"/>
              <a:buNone/>
            </a:pPr>
            <a:r>
              <a:rPr lang="el-GR" i="1" dirty="0">
                <a:solidFill>
                  <a:srgbClr val="0070C0"/>
                </a:solidFill>
              </a:rPr>
              <a:t>Ο Α κατάθεσε στη διοίκηση αίτηση χορήγησης άδειας λειτουργίας καταστήματος υγειονομικού ενδιαφέροντος. Προσκόμισε δε εμπροθέσμως και όλα τα δικαιολογητικά. Μετά από 3 μήνες, ο Α επικοινώνησε με τη διοίκηση η οποία τον πληροφόρησε ότι ακόμα εξετάζει την αίτησή του και ότι ο Α δεν χρειάζεται να προσκομίσει νέα δικαιολογητικά. Μετά την επικοινωνία, παρήλθε ένας μήνας, δίχως καμία ενέργεια της Διοίκησης.</a:t>
            </a:r>
            <a:endParaRPr dirty="0"/>
          </a:p>
          <a:p>
            <a:pPr marL="0" lvl="0" indent="0" algn="just" rtl="0">
              <a:lnSpc>
                <a:spcPct val="100000"/>
              </a:lnSpc>
              <a:spcBef>
                <a:spcPts val="1000"/>
              </a:spcBef>
              <a:spcAft>
                <a:spcPts val="0"/>
              </a:spcAft>
              <a:buSzPts val="1800"/>
              <a:buNone/>
            </a:pPr>
            <a:r>
              <a:rPr lang="el-GR" i="1" dirty="0">
                <a:solidFill>
                  <a:srgbClr val="0070C0"/>
                </a:solidFill>
              </a:rPr>
              <a:t>Α) Ποια η δικαστική προστασία του Α;</a:t>
            </a:r>
            <a:endParaRPr dirty="0"/>
          </a:p>
          <a:p>
            <a:pPr marL="0" lvl="0" indent="0" algn="just" rtl="0">
              <a:lnSpc>
                <a:spcPct val="100000"/>
              </a:lnSpc>
              <a:spcBef>
                <a:spcPts val="1000"/>
              </a:spcBef>
              <a:spcAft>
                <a:spcPts val="0"/>
              </a:spcAft>
              <a:buSzPts val="1800"/>
              <a:buNone/>
            </a:pPr>
            <a:r>
              <a:rPr lang="el-GR" i="1" dirty="0">
                <a:solidFill>
                  <a:srgbClr val="0070C0"/>
                </a:solidFill>
              </a:rPr>
              <a:t>Β) Φύση σιωπής διοίκησης</a:t>
            </a:r>
            <a:endParaRPr dirty="0"/>
          </a:p>
          <a:p>
            <a:pPr marL="0" lvl="0" indent="0" algn="just" rtl="0">
              <a:lnSpc>
                <a:spcPct val="100000"/>
              </a:lnSpc>
              <a:spcBef>
                <a:spcPts val="1000"/>
              </a:spcBef>
              <a:spcAft>
                <a:spcPts val="0"/>
              </a:spcAft>
              <a:buSzPts val="1800"/>
              <a:buNone/>
            </a:pPr>
            <a:r>
              <a:rPr lang="el-GR" dirty="0"/>
              <a:t>****</a:t>
            </a:r>
            <a:endParaRPr dirty="0"/>
          </a:p>
          <a:p>
            <a:pPr marL="0" lvl="0" indent="0" algn="just" rtl="0">
              <a:lnSpc>
                <a:spcPct val="100000"/>
              </a:lnSpc>
              <a:spcBef>
                <a:spcPts val="1000"/>
              </a:spcBef>
              <a:spcAft>
                <a:spcPts val="0"/>
              </a:spcAft>
              <a:buSzPts val="1800"/>
              <a:buNone/>
            </a:pPr>
            <a:r>
              <a:rPr lang="el-GR" dirty="0"/>
              <a:t>Χορήγηση άδειας: δέσμια αρμοδιότητα εφόσον φέρει όλα τα δικαιολογητικά. Σιωπή της Διοίκησης: μπορεί να ερμηνευτεί ως ατομικός κανόνας δικαίου; Είτε θετική είτε αρνητική ανάλογα με το τι προβλέπει ο Νόμος. Σε περίπτωση που: </a:t>
            </a:r>
            <a:endParaRPr dirty="0"/>
          </a:p>
          <a:p>
            <a:pPr marL="228600" lvl="0" indent="-228600" algn="just" rtl="0">
              <a:lnSpc>
                <a:spcPct val="100000"/>
              </a:lnSpc>
              <a:spcBef>
                <a:spcPts val="1000"/>
              </a:spcBef>
              <a:spcAft>
                <a:spcPts val="0"/>
              </a:spcAft>
              <a:buSzPts val="1800"/>
              <a:buChar char="•"/>
            </a:pPr>
            <a:r>
              <a:rPr lang="el-GR" sz="1800" dirty="0"/>
              <a:t>Υποβολή νομότυπου αιτήματος από τον πολίτη</a:t>
            </a:r>
            <a:endParaRPr dirty="0"/>
          </a:p>
          <a:p>
            <a:pPr marL="228600" lvl="0" indent="-228600" algn="just" rtl="0">
              <a:lnSpc>
                <a:spcPct val="100000"/>
              </a:lnSpc>
              <a:spcBef>
                <a:spcPts val="1000"/>
              </a:spcBef>
              <a:spcAft>
                <a:spcPts val="0"/>
              </a:spcAft>
              <a:buSzPts val="1800"/>
              <a:buChar char="•"/>
            </a:pPr>
            <a:r>
              <a:rPr lang="el-GR" sz="1800" dirty="0"/>
              <a:t>Σαφής προθεσμία απάντησης διοίκησης ειδάλλως αν δεν υπάρχει σαφής προθεσμία: 3μηνο</a:t>
            </a:r>
            <a:endParaRPr dirty="0"/>
          </a:p>
          <a:p>
            <a:pPr marL="228600" lvl="0" indent="-228600" algn="just" rtl="0">
              <a:lnSpc>
                <a:spcPct val="100000"/>
              </a:lnSpc>
              <a:spcBef>
                <a:spcPts val="1000"/>
              </a:spcBef>
              <a:spcAft>
                <a:spcPts val="0"/>
              </a:spcAft>
              <a:buSzPts val="1800"/>
              <a:buChar char="•"/>
            </a:pPr>
            <a:r>
              <a:rPr lang="el-GR" sz="1800" dirty="0"/>
              <a:t>Δέσμια αρμοδιότητα διοίκησης να απαντήσει (υποχρέωση να απαντήσει και να </a:t>
            </a:r>
            <a:r>
              <a:rPr lang="el-GR" sz="1800" dirty="0" err="1"/>
              <a:t>εκδόσει</a:t>
            </a:r>
            <a:r>
              <a:rPr lang="el-GR" sz="1800" dirty="0"/>
              <a:t> πράξη με συγκεκριμένο περιεχόμενο)</a:t>
            </a:r>
            <a:endParaRPr dirty="0"/>
          </a:p>
          <a:p>
            <a:pPr marL="0" lvl="0" indent="0" algn="just" rtl="0">
              <a:lnSpc>
                <a:spcPct val="100000"/>
              </a:lnSpc>
              <a:spcBef>
                <a:spcPts val="1000"/>
              </a:spcBef>
              <a:spcAft>
                <a:spcPts val="0"/>
              </a:spcAft>
              <a:buSzPts val="1800"/>
              <a:buNone/>
            </a:pPr>
            <a:r>
              <a:rPr lang="el-GR" dirty="0"/>
              <a:t>Έχουμε </a:t>
            </a:r>
            <a:r>
              <a:rPr lang="el-GR" dirty="0">
                <a:solidFill>
                  <a:srgbClr val="FF0000"/>
                </a:solidFill>
              </a:rPr>
              <a:t>ΠΟΝΕ</a:t>
            </a:r>
            <a:r>
              <a:rPr lang="el-GR" dirty="0"/>
              <a:t>!!! </a:t>
            </a:r>
            <a:endParaRPr sz="1800" dirty="0"/>
          </a:p>
          <a:p>
            <a:pPr marL="0" lvl="0" indent="0" algn="l" rtl="0">
              <a:lnSpc>
                <a:spcPct val="100000"/>
              </a:lnSpc>
              <a:spcBef>
                <a:spcPts val="1000"/>
              </a:spcBef>
              <a:spcAft>
                <a:spcPts val="0"/>
              </a:spcAft>
              <a:buSzPts val="1800"/>
              <a:buNone/>
            </a:pPr>
            <a:endParaRP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6" name="Google Shape;356;p55"/>
          <p:cNvSpPr txBox="1">
            <a:spLocks noGrp="1"/>
          </p:cNvSpPr>
          <p:nvPr>
            <p:ph type="body" idx="1"/>
          </p:nvPr>
        </p:nvSpPr>
        <p:spPr>
          <a:xfrm>
            <a:off x="396765" y="395714"/>
            <a:ext cx="11398469" cy="6172726"/>
          </a:xfrm>
          <a:prstGeom prst="rect">
            <a:avLst/>
          </a:prstGeom>
          <a:solidFill>
            <a:srgbClr val="EAECE5"/>
          </a:solidFill>
          <a:ln>
            <a:noFill/>
          </a:ln>
        </p:spPr>
        <p:txBody>
          <a:bodyPr spcFirstLastPara="1" wrap="square" lIns="91425" tIns="45700" rIns="91425" bIns="45700" anchor="t" anchorCtr="0">
            <a:normAutofit fontScale="85000" lnSpcReduction="20000"/>
          </a:bodyPr>
          <a:lstStyle/>
          <a:p>
            <a:pPr marL="0" lvl="0" indent="0" algn="just" rtl="0">
              <a:lnSpc>
                <a:spcPct val="100000"/>
              </a:lnSpc>
              <a:spcBef>
                <a:spcPts val="0"/>
              </a:spcBef>
              <a:spcAft>
                <a:spcPts val="0"/>
              </a:spcAft>
              <a:buSzPct val="100000"/>
              <a:buNone/>
            </a:pPr>
            <a:r>
              <a:rPr lang="el-GR" sz="2400" b="1" dirty="0">
                <a:highlight>
                  <a:srgbClr val="FFFF00"/>
                </a:highlight>
              </a:rPr>
              <a:t>ΠΡΑΚΤΙΚΟ 6 (Για Διακριτική Ευχέρεια)</a:t>
            </a:r>
            <a:endParaRPr dirty="0"/>
          </a:p>
          <a:p>
            <a:pPr marL="0" lvl="0" indent="0" algn="just" rtl="0">
              <a:lnSpc>
                <a:spcPct val="100000"/>
              </a:lnSpc>
              <a:spcBef>
                <a:spcPts val="1000"/>
              </a:spcBef>
              <a:spcAft>
                <a:spcPts val="0"/>
              </a:spcAft>
              <a:buSzPct val="100000"/>
              <a:buNone/>
            </a:pPr>
            <a:r>
              <a:rPr lang="el-GR" sz="2400" dirty="0"/>
              <a:t>Σύμφωνα με το άρθρο 19 νόμου «Χ» «</a:t>
            </a:r>
            <a:r>
              <a:rPr lang="el-GR" sz="2400" dirty="0" err="1"/>
              <a:t>Φαρμακοποίος</a:t>
            </a:r>
            <a:r>
              <a:rPr lang="el-GR" sz="2400" dirty="0"/>
              <a:t>, γιατρός, κτηνίατρος ή άλλος πωλητής, ο οποίος </a:t>
            </a:r>
            <a:r>
              <a:rPr lang="el-GR" sz="2400" b="1" dirty="0"/>
              <a:t>διαθέτει</a:t>
            </a:r>
            <a:r>
              <a:rPr lang="el-GR" sz="2400" dirty="0"/>
              <a:t> με οποιοδήποτε τρόπο προϊόντα αρμοδιότητας του Εθνικού Οργανισμού Φαρμάκων (ΕΟΦ), για τα οποία απαιτείται άδεια κυκλοφορίας, </a:t>
            </a:r>
            <a:r>
              <a:rPr lang="el-GR" sz="2400" b="1" dirty="0"/>
              <a:t>χωρίς άδεια </a:t>
            </a:r>
            <a:r>
              <a:rPr lang="el-GR" sz="2400" dirty="0"/>
              <a:t>ή μετά τη λήξη ή ανάκλησή της ή κατά τη διάρκεια αναστολής της ισχύος της και </a:t>
            </a:r>
            <a:r>
              <a:rPr lang="el-GR" sz="2400" dirty="0" err="1"/>
              <a:t>εφ`όσον</a:t>
            </a:r>
            <a:r>
              <a:rPr lang="el-GR" sz="2400" dirty="0"/>
              <a:t> έχει τηρηθεί η διαδικασία ενημέρωσής του, </a:t>
            </a:r>
            <a:r>
              <a:rPr lang="el-GR" sz="2400" b="1" u="sng" dirty="0"/>
              <a:t>τιμωρείται με πρόστιμο μέχρι 1.500.000 δραχμές και κλείσιμο του φαρμακείου, φαρμακαποθήκης ή άλλου καταστήματος μέχρι τρεις μήνες</a:t>
            </a:r>
            <a:r>
              <a:rPr lang="el-GR" sz="2400" dirty="0"/>
              <a:t>. Σε περίπτωση επανάληψης της παραβάσεως (…) τιμωρείται με φυλάκιση τουλάχιστον έξι (6) μηνών και χρηματική ποινή από 200.000 μέχρι 1.000.000 δρχ. και αφαίρεση από τρεις (3) μέχρι έξι (6) μήνες της άδειας άσκησης επαγγέλματος.». </a:t>
            </a:r>
            <a:endParaRPr dirty="0"/>
          </a:p>
          <a:p>
            <a:pPr marL="0" lvl="0" indent="0" algn="just" rtl="0">
              <a:lnSpc>
                <a:spcPct val="100000"/>
              </a:lnSpc>
              <a:spcBef>
                <a:spcPts val="1000"/>
              </a:spcBef>
              <a:spcAft>
                <a:spcPts val="0"/>
              </a:spcAft>
              <a:buSzPct val="100000"/>
              <a:buNone/>
            </a:pPr>
            <a:r>
              <a:rPr lang="el-GR" sz="2400" dirty="0"/>
              <a:t>Ο Α διαθέτει στην αγορά της Θεσσαλονίκης φαρμακευτικό σκεύασμα, το οποίο δεν έχει </a:t>
            </a:r>
            <a:r>
              <a:rPr lang="el-GR" sz="2400" dirty="0" err="1"/>
              <a:t>αδειοδοτηθεί</a:t>
            </a:r>
            <a:r>
              <a:rPr lang="el-GR" sz="2400" dirty="0"/>
              <a:t> από τον ΕΟΦ, παρότι τούτο απαιτούταν. Τα αρμόδια ελεγκτικά όργανα του ΕΟΦ τον εντοπίζουν και πρόκειται να του επιβάλλουν πρόστιμο. </a:t>
            </a:r>
            <a:endParaRPr dirty="0"/>
          </a:p>
          <a:p>
            <a:pPr marL="514350" lvl="0" indent="-514350" algn="just" rtl="0">
              <a:lnSpc>
                <a:spcPct val="100000"/>
              </a:lnSpc>
              <a:spcBef>
                <a:spcPts val="1000"/>
              </a:spcBef>
              <a:spcAft>
                <a:spcPts val="0"/>
              </a:spcAft>
              <a:buSzPct val="100000"/>
              <a:buAutoNum type="romanLcParenBoth"/>
            </a:pPr>
            <a:r>
              <a:rPr lang="el-GR" sz="2400" dirty="0"/>
              <a:t>Ο ένας από τους υπαλλήλους που ασχολείται με την υπόθεση, ο Υ, γνωστός για την επιείκειά του, αναφέρει ότι «Είναι η πρώτη παράβαση του Α· εξάλλου, φαίνεται καλός άνθρωπος και εξαίρετος επιστήμονας. Κρίνω ότι δεν είναι αναγκαία η επιβολή προστίμου.». Είναι σύννομη η παρατήρηση του Υ; </a:t>
            </a:r>
            <a:endParaRPr dirty="0"/>
          </a:p>
          <a:p>
            <a:pPr marL="514350" lvl="0" indent="-514350" algn="just" rtl="0">
              <a:lnSpc>
                <a:spcPct val="100000"/>
              </a:lnSpc>
              <a:spcBef>
                <a:spcPts val="1000"/>
              </a:spcBef>
              <a:spcAft>
                <a:spcPts val="0"/>
              </a:spcAft>
              <a:buSzPct val="100000"/>
              <a:buAutoNum type="romanLcParenBoth"/>
            </a:pPr>
            <a:r>
              <a:rPr lang="el-GR" sz="2400" dirty="0"/>
              <a:t>Αν η απάντηση στο πρώτο ερώτημα είναι αρνητική, ποια θα έπρεπε να είναι η διατύπωση του νόμου ώστε ο Υ να έχει δίκιο; </a:t>
            </a:r>
            <a:endParaRPr dirty="0"/>
          </a:p>
          <a:p>
            <a:pPr marL="514350" lvl="0" indent="-514350" algn="just" rtl="0">
              <a:lnSpc>
                <a:spcPct val="100000"/>
              </a:lnSpc>
              <a:spcBef>
                <a:spcPts val="1000"/>
              </a:spcBef>
              <a:spcAft>
                <a:spcPts val="0"/>
              </a:spcAft>
              <a:buSzPct val="100000"/>
              <a:buAutoNum type="romanLcParenBoth"/>
            </a:pPr>
            <a:r>
              <a:rPr lang="el-GR" sz="2400" dirty="0"/>
              <a:t>Αν ο νόμος όριζε ότι ο παραβάτης «τιμωρείται με πρόστιμο από 200.000 μέχρι 1.000.000 δρχ. αναλόγως της βαρύτητας της παράβασης», θα υπήρχε κάποια ευχέρεια ως προς την επιβολή του;</a:t>
            </a:r>
            <a:endParaRP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60"/>
        <p:cNvGrpSpPr/>
        <p:nvPr/>
      </p:nvGrpSpPr>
      <p:grpSpPr>
        <a:xfrm>
          <a:off x="0" y="0"/>
          <a:ext cx="0" cy="0"/>
          <a:chOff x="0" y="0"/>
          <a:chExt cx="0" cy="0"/>
        </a:xfrm>
      </p:grpSpPr>
      <p:sp>
        <p:nvSpPr>
          <p:cNvPr id="361" name="Google Shape;361;p56"/>
          <p:cNvSpPr txBox="1">
            <a:spLocks noGrp="1"/>
          </p:cNvSpPr>
          <p:nvPr>
            <p:ph type="body" idx="1"/>
          </p:nvPr>
        </p:nvSpPr>
        <p:spPr>
          <a:xfrm>
            <a:off x="320040" y="426720"/>
            <a:ext cx="11445240" cy="5928360"/>
          </a:xfrm>
          <a:prstGeom prst="rect">
            <a:avLst/>
          </a:prstGeom>
          <a:noFill/>
          <a:ln>
            <a:noFill/>
          </a:ln>
        </p:spPr>
        <p:txBody>
          <a:bodyPr spcFirstLastPara="1" wrap="square" lIns="91425" tIns="45700" rIns="91425" bIns="45700" anchor="t" anchorCtr="0">
            <a:normAutofit/>
          </a:bodyPr>
          <a:lstStyle/>
          <a:p>
            <a:pPr marL="457200" lvl="0" indent="-228600" algn="just" rtl="0">
              <a:lnSpc>
                <a:spcPct val="115000"/>
              </a:lnSpc>
              <a:spcBef>
                <a:spcPts val="0"/>
              </a:spcBef>
              <a:spcAft>
                <a:spcPts val="0"/>
              </a:spcAft>
              <a:buSzPts val="1800"/>
              <a:buNone/>
            </a:pPr>
            <a:endParaRPr sz="1800">
              <a:latin typeface="Calibri"/>
              <a:ea typeface="Calibri"/>
              <a:cs typeface="Calibri"/>
              <a:sym typeface="Calibri"/>
            </a:endParaRPr>
          </a:p>
          <a:p>
            <a:pPr marL="0" lvl="0" indent="0" algn="just" rtl="0">
              <a:lnSpc>
                <a:spcPct val="100000"/>
              </a:lnSpc>
              <a:spcBef>
                <a:spcPts val="1000"/>
              </a:spcBef>
              <a:spcAft>
                <a:spcPts val="0"/>
              </a:spcAft>
              <a:buSzPts val="1800"/>
              <a:buNone/>
            </a:pPr>
            <a:r>
              <a:rPr lang="el-GR"/>
              <a:t> </a:t>
            </a:r>
            <a:endParaRPr/>
          </a:p>
        </p:txBody>
      </p:sp>
      <p:sp>
        <p:nvSpPr>
          <p:cNvPr id="362" name="Google Shape;362;p56"/>
          <p:cNvSpPr txBox="1"/>
          <p:nvPr/>
        </p:nvSpPr>
        <p:spPr>
          <a:xfrm>
            <a:off x="320040" y="426720"/>
            <a:ext cx="11445240" cy="560149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dirty="0">
                <a:solidFill>
                  <a:schemeClr val="dk1"/>
                </a:solidFill>
                <a:latin typeface="Gill Sans"/>
                <a:ea typeface="Gill Sans"/>
                <a:cs typeface="Gill Sans"/>
                <a:sym typeface="Gill Sans"/>
              </a:rPr>
              <a:t>ΛΥΣΗ:</a:t>
            </a:r>
            <a:endParaRPr dirty="0"/>
          </a:p>
          <a:p>
            <a:pPr marL="514350" marR="0" lvl="0" indent="-514350" algn="just" rtl="0">
              <a:spcBef>
                <a:spcPts val="0"/>
              </a:spcBef>
              <a:spcAft>
                <a:spcPts val="0"/>
              </a:spcAft>
              <a:buClr>
                <a:schemeClr val="dk1"/>
              </a:buClr>
              <a:buSzPts val="2000"/>
              <a:buFont typeface="Gill Sans"/>
              <a:buAutoNum type="romanLcParenBoth"/>
            </a:pPr>
            <a:r>
              <a:rPr lang="el-GR" sz="2000" dirty="0">
                <a:solidFill>
                  <a:schemeClr val="dk1"/>
                </a:solidFill>
                <a:latin typeface="Gill Sans"/>
                <a:ea typeface="Gill Sans"/>
                <a:cs typeface="Gill Sans"/>
                <a:sym typeface="Gill Sans"/>
              </a:rPr>
              <a:t>Ο νόμος </a:t>
            </a:r>
            <a:r>
              <a:rPr lang="el-GR" sz="2000" b="1" dirty="0">
                <a:solidFill>
                  <a:schemeClr val="dk1"/>
                </a:solidFill>
                <a:latin typeface="Gill Sans"/>
                <a:ea typeface="Gill Sans"/>
                <a:cs typeface="Gill Sans"/>
                <a:sym typeface="Gill Sans"/>
              </a:rPr>
              <a:t>δεν καταλείπει διακριτική ευχέρεια </a:t>
            </a:r>
            <a:r>
              <a:rPr lang="el-GR" sz="2000" dirty="0">
                <a:solidFill>
                  <a:schemeClr val="dk1"/>
                </a:solidFill>
                <a:latin typeface="Gill Sans"/>
                <a:ea typeface="Gill Sans"/>
                <a:cs typeface="Gill Sans"/>
                <a:sym typeface="Gill Sans"/>
              </a:rPr>
              <a:t>στην διοίκηση ως προς την επιβολή του προστίμου, ως προκύπτει από την χρήση της οριστικής έγκλησης και το γεγονός ότι ο νόμος ρυθμίζει το περιεχόμενο της πράξης, καταλείποντας μία έννομη συνέπεια σε περίπτωση εκπλήρωσης του πραγματικού του κανόνα δικαίου. </a:t>
            </a:r>
            <a:r>
              <a:rPr lang="el-GR" sz="2000" b="1" dirty="0">
                <a:solidFill>
                  <a:schemeClr val="dk1"/>
                </a:solidFill>
                <a:latin typeface="Gill Sans"/>
                <a:ea typeface="Gill Sans"/>
                <a:cs typeface="Gill Sans"/>
                <a:sym typeface="Gill Sans"/>
              </a:rPr>
              <a:t>Συνεπώς, η παρατήρηση του Υ δεν είναι σύννομη</a:t>
            </a:r>
            <a:r>
              <a:rPr lang="el-GR" sz="2000" dirty="0">
                <a:solidFill>
                  <a:schemeClr val="dk1"/>
                </a:solidFill>
                <a:latin typeface="Gill Sans"/>
                <a:ea typeface="Gill Sans"/>
                <a:cs typeface="Gill Sans"/>
                <a:sym typeface="Gill Sans"/>
              </a:rPr>
              <a:t>.</a:t>
            </a:r>
            <a:endParaRPr dirty="0"/>
          </a:p>
          <a:p>
            <a:pPr marL="0" marR="0" lvl="0" indent="0" algn="just" rtl="0">
              <a:spcBef>
                <a:spcPts val="0"/>
              </a:spcBef>
              <a:spcAft>
                <a:spcPts val="0"/>
              </a:spcAft>
              <a:buNone/>
            </a:pPr>
            <a:br>
              <a:rPr lang="el-GR" sz="2000" dirty="0">
                <a:solidFill>
                  <a:schemeClr val="dk1"/>
                </a:solidFill>
                <a:latin typeface="Gill Sans"/>
                <a:ea typeface="Gill Sans"/>
                <a:cs typeface="Gill Sans"/>
                <a:sym typeface="Gill Sans"/>
              </a:rPr>
            </a:br>
            <a:r>
              <a:rPr lang="el-GR" sz="2000" dirty="0">
                <a:solidFill>
                  <a:schemeClr val="dk1"/>
                </a:solidFill>
                <a:latin typeface="Gill Sans"/>
                <a:ea typeface="Gill Sans"/>
                <a:cs typeface="Gill Sans"/>
                <a:sym typeface="Gill Sans"/>
              </a:rPr>
              <a:t>(</a:t>
            </a:r>
            <a:r>
              <a:rPr lang="el-GR" sz="2000" dirty="0" err="1">
                <a:solidFill>
                  <a:schemeClr val="dk1"/>
                </a:solidFill>
                <a:latin typeface="Gill Sans"/>
                <a:ea typeface="Gill Sans"/>
                <a:cs typeface="Gill Sans"/>
                <a:sym typeface="Gill Sans"/>
              </a:rPr>
              <a:t>ii</a:t>
            </a:r>
            <a:r>
              <a:rPr lang="el-GR" sz="2000" dirty="0">
                <a:solidFill>
                  <a:schemeClr val="dk1"/>
                </a:solidFill>
                <a:latin typeface="Gill Sans"/>
                <a:ea typeface="Gill Sans"/>
                <a:cs typeface="Gill Sans"/>
                <a:sym typeface="Gill Sans"/>
              </a:rPr>
              <a:t>) «</a:t>
            </a:r>
            <a:r>
              <a:rPr lang="el-GR" sz="2000" dirty="0" err="1">
                <a:solidFill>
                  <a:schemeClr val="dk1"/>
                </a:solidFill>
                <a:latin typeface="Gill Sans"/>
                <a:ea typeface="Gill Sans"/>
                <a:cs typeface="Gill Sans"/>
                <a:sym typeface="Gill Sans"/>
              </a:rPr>
              <a:t>Φαρμακοποίος</a:t>
            </a:r>
            <a:r>
              <a:rPr lang="el-GR" sz="2000" dirty="0">
                <a:solidFill>
                  <a:schemeClr val="dk1"/>
                </a:solidFill>
                <a:latin typeface="Gill Sans"/>
                <a:ea typeface="Gill Sans"/>
                <a:cs typeface="Gill Sans"/>
                <a:sym typeface="Gill Sans"/>
              </a:rPr>
              <a:t>, γιατρός, κτηνίατρος ή άλλος πωλητής, ο οποίος διαθέτει με οποιοδήποτε τρόπο προϊόντα αρμοδιότητας ΕΟΦ, για τα οποία απαιτείται άδεια κυκλοφορίας, χωρίς άδεια ή μετά τη λήξη ή ανάκλησή της ή κατά τη διάρκεια αναστολής της ισχύος της και </a:t>
            </a:r>
            <a:r>
              <a:rPr lang="el-GR" sz="2000" dirty="0" err="1">
                <a:solidFill>
                  <a:schemeClr val="dk1"/>
                </a:solidFill>
                <a:latin typeface="Gill Sans"/>
                <a:ea typeface="Gill Sans"/>
                <a:cs typeface="Gill Sans"/>
                <a:sym typeface="Gill Sans"/>
              </a:rPr>
              <a:t>εφ`όσον</a:t>
            </a:r>
            <a:r>
              <a:rPr lang="el-GR" sz="2000" dirty="0">
                <a:solidFill>
                  <a:schemeClr val="dk1"/>
                </a:solidFill>
                <a:latin typeface="Gill Sans"/>
                <a:ea typeface="Gill Sans"/>
                <a:cs typeface="Gill Sans"/>
                <a:sym typeface="Gill Sans"/>
              </a:rPr>
              <a:t> έχει τηρηθεί η διαδικασία ενημέρωσής του, </a:t>
            </a:r>
            <a:r>
              <a:rPr lang="el-GR" sz="2000" b="1" dirty="0">
                <a:solidFill>
                  <a:srgbClr val="0070C0"/>
                </a:solidFill>
                <a:latin typeface="Gill Sans"/>
                <a:ea typeface="Gill Sans"/>
                <a:cs typeface="Gill Sans"/>
                <a:sym typeface="Gill Sans"/>
              </a:rPr>
              <a:t>δύναται να τιμωρηθεί με </a:t>
            </a:r>
            <a:r>
              <a:rPr lang="el-GR" sz="2000" dirty="0">
                <a:solidFill>
                  <a:schemeClr val="dk1"/>
                </a:solidFill>
                <a:latin typeface="Gill Sans"/>
                <a:ea typeface="Gill Sans"/>
                <a:cs typeface="Gill Sans"/>
                <a:sym typeface="Gill Sans"/>
              </a:rPr>
              <a:t>πρόστιμο μέχρι 1.500.000 δραχμές και κλείσιμο του φαρμακείου, φαρμακαποθήκης ή άλλου καταστήματος μέχρι τρεις μήνες.».</a:t>
            </a:r>
            <a:endParaRPr dirty="0"/>
          </a:p>
          <a:p>
            <a:pPr marL="0" marR="0" lvl="0" indent="0" algn="just" rtl="0">
              <a:spcBef>
                <a:spcPts val="0"/>
              </a:spcBef>
              <a:spcAft>
                <a:spcPts val="0"/>
              </a:spcAft>
              <a:buNone/>
            </a:pPr>
            <a:br>
              <a:rPr lang="el-GR" sz="2000" dirty="0">
                <a:solidFill>
                  <a:schemeClr val="dk1"/>
                </a:solidFill>
                <a:latin typeface="Gill Sans"/>
                <a:ea typeface="Gill Sans"/>
                <a:cs typeface="Gill Sans"/>
                <a:sym typeface="Gill Sans"/>
              </a:rPr>
            </a:br>
            <a:r>
              <a:rPr lang="el-GR" sz="2000" dirty="0">
                <a:solidFill>
                  <a:schemeClr val="dk1"/>
                </a:solidFill>
                <a:latin typeface="Gill Sans"/>
                <a:ea typeface="Gill Sans"/>
                <a:cs typeface="Gill Sans"/>
                <a:sym typeface="Gill Sans"/>
              </a:rPr>
              <a:t>(</a:t>
            </a:r>
            <a:r>
              <a:rPr lang="el-GR" sz="2000" dirty="0" err="1">
                <a:solidFill>
                  <a:schemeClr val="dk1"/>
                </a:solidFill>
                <a:latin typeface="Gill Sans"/>
                <a:ea typeface="Gill Sans"/>
                <a:cs typeface="Gill Sans"/>
                <a:sym typeface="Gill Sans"/>
              </a:rPr>
              <a:t>iii</a:t>
            </a:r>
            <a:r>
              <a:rPr lang="el-GR" sz="2000" dirty="0">
                <a:solidFill>
                  <a:schemeClr val="dk1"/>
                </a:solidFill>
                <a:latin typeface="Gill Sans"/>
                <a:ea typeface="Gill Sans"/>
                <a:cs typeface="Gill Sans"/>
                <a:sym typeface="Gill Sans"/>
              </a:rPr>
              <a:t>) Στην προκείμενη περίπτωση, η διοίκηση καλείται να ερμηνεύσει και να εφαρμόσει την αόριστη έννοια «βαρύτητα» της παράβασης. Σύμφωνα με διαδεδομένη άποψη (=κρατούσα στη νομολογία), η χρήση αορίστων εννοιών στο νόμο είναι </a:t>
            </a:r>
            <a:r>
              <a:rPr lang="el-GR" sz="2000" b="1" dirty="0">
                <a:solidFill>
                  <a:schemeClr val="dk1"/>
                </a:solidFill>
                <a:latin typeface="Gill Sans"/>
                <a:ea typeface="Gill Sans"/>
                <a:cs typeface="Gill Sans"/>
                <a:sym typeface="Gill Sans"/>
              </a:rPr>
              <a:t>δείγμα διακριτικής ευχέρειας της διοίκησης</a:t>
            </a:r>
            <a:r>
              <a:rPr lang="el-GR" sz="2000" dirty="0">
                <a:solidFill>
                  <a:schemeClr val="dk1"/>
                </a:solidFill>
                <a:latin typeface="Gill Sans"/>
                <a:ea typeface="Gill Sans"/>
                <a:cs typeface="Gill Sans"/>
                <a:sym typeface="Gill Sans"/>
              </a:rPr>
              <a:t>. Υποστηρίζεται, όμως, και το αντίθετο, ότι, δηλαδή, η χρήση αορίστων εννοιών αυξάνει την ερμηνευτική δυσκολία χωρίς να συνεπάγεται, αυτόματα, την διακριτική ευχέρεια της διοίκησης.</a:t>
            </a:r>
            <a:endParaRP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66"/>
        <p:cNvGrpSpPr/>
        <p:nvPr/>
      </p:nvGrpSpPr>
      <p:grpSpPr>
        <a:xfrm>
          <a:off x="0" y="0"/>
          <a:ext cx="0" cy="0"/>
          <a:chOff x="0" y="0"/>
          <a:chExt cx="0" cy="0"/>
        </a:xfrm>
      </p:grpSpPr>
      <p:sp>
        <p:nvSpPr>
          <p:cNvPr id="367" name="Google Shape;367;p57"/>
          <p:cNvSpPr txBox="1">
            <a:spLocks noGrp="1"/>
          </p:cNvSpPr>
          <p:nvPr>
            <p:ph type="body" idx="1"/>
          </p:nvPr>
        </p:nvSpPr>
        <p:spPr>
          <a:xfrm>
            <a:off x="358346" y="420130"/>
            <a:ext cx="11178334" cy="5993921"/>
          </a:xfrm>
          <a:prstGeom prst="rect">
            <a:avLst/>
          </a:prstGeom>
          <a:solidFill>
            <a:srgbClr val="E8E4DC"/>
          </a:solidFill>
          <a:ln>
            <a:noFill/>
          </a:ln>
        </p:spPr>
        <p:txBody>
          <a:bodyPr spcFirstLastPara="1" wrap="square" lIns="91425" tIns="45700" rIns="91425" bIns="45700" anchor="t" anchorCtr="0">
            <a:normAutofit fontScale="92500" lnSpcReduction="10000"/>
          </a:bodyPr>
          <a:lstStyle/>
          <a:p>
            <a:pPr marL="0" lvl="0" indent="0" algn="just" rtl="0">
              <a:lnSpc>
                <a:spcPct val="100000"/>
              </a:lnSpc>
              <a:spcBef>
                <a:spcPts val="0"/>
              </a:spcBef>
              <a:spcAft>
                <a:spcPts val="0"/>
              </a:spcAft>
              <a:buSzPts val="2800"/>
              <a:buNone/>
            </a:pPr>
            <a:r>
              <a:rPr lang="el-GR" sz="2800" b="1" dirty="0">
                <a:highlight>
                  <a:srgbClr val="FFFF00"/>
                </a:highlight>
              </a:rPr>
              <a:t>ΠΡΑΚΤΙΚΟ 7:</a:t>
            </a:r>
            <a:endParaRPr dirty="0"/>
          </a:p>
          <a:p>
            <a:pPr marL="0" lvl="0" indent="0" algn="just" rtl="0">
              <a:lnSpc>
                <a:spcPct val="100000"/>
              </a:lnSpc>
              <a:spcBef>
                <a:spcPts val="1000"/>
              </a:spcBef>
              <a:spcAft>
                <a:spcPts val="0"/>
              </a:spcAft>
              <a:buSzPts val="2800"/>
              <a:buNone/>
            </a:pPr>
            <a:r>
              <a:rPr lang="el-GR" sz="2800" dirty="0"/>
              <a:t>Με </a:t>
            </a:r>
            <a:r>
              <a:rPr lang="el-GR" sz="2800" b="1" dirty="0">
                <a:solidFill>
                  <a:srgbClr val="FF0000"/>
                </a:solidFill>
              </a:rPr>
              <a:t>διάταξη νόμου </a:t>
            </a:r>
            <a:r>
              <a:rPr lang="el-GR" sz="2800" b="1" dirty="0"/>
              <a:t>παρέχεται εξουσιοδότηση </a:t>
            </a:r>
            <a:r>
              <a:rPr lang="el-GR" sz="2800" dirty="0"/>
              <a:t>στις ΑΔΑ να ρυθμίζουν με κανονιστική τους απόφαση </a:t>
            </a:r>
            <a:r>
              <a:rPr lang="el-GR" sz="2800" dirty="0">
                <a:highlight>
                  <a:srgbClr val="00FF00"/>
                </a:highlight>
              </a:rPr>
              <a:t>οποιοδήποτε</a:t>
            </a:r>
            <a:r>
              <a:rPr lang="el-GR" sz="2800" dirty="0"/>
              <a:t> θέμα αρμοδιότητας τους. </a:t>
            </a:r>
          </a:p>
          <a:p>
            <a:pPr marL="0" lvl="0" indent="0" algn="just" rtl="0">
              <a:lnSpc>
                <a:spcPct val="100000"/>
              </a:lnSpc>
              <a:spcBef>
                <a:spcPts val="1000"/>
              </a:spcBef>
              <a:spcAft>
                <a:spcPts val="0"/>
              </a:spcAft>
              <a:buSzPts val="2800"/>
              <a:buNone/>
            </a:pPr>
            <a:r>
              <a:rPr lang="el-GR" sz="2800" dirty="0"/>
              <a:t>Προβλέπεται επίσης ότι οι πράξεις αυτές </a:t>
            </a:r>
            <a:r>
              <a:rPr lang="el-GR" sz="2800" dirty="0">
                <a:highlight>
                  <a:srgbClr val="00FF00"/>
                </a:highlight>
              </a:rPr>
              <a:t>προσβάλλονται με προσφυγή </a:t>
            </a:r>
            <a:r>
              <a:rPr lang="el-GR" sz="2800" dirty="0"/>
              <a:t>ουσίας στα διοικητικά δικαστήρια. </a:t>
            </a:r>
          </a:p>
          <a:p>
            <a:pPr marL="0" lvl="0" indent="0" algn="just" rtl="0">
              <a:lnSpc>
                <a:spcPct val="100000"/>
              </a:lnSpc>
              <a:spcBef>
                <a:spcPts val="1000"/>
              </a:spcBef>
              <a:spcAft>
                <a:spcPts val="0"/>
              </a:spcAft>
              <a:buSzPts val="2800"/>
              <a:buNone/>
            </a:pPr>
            <a:r>
              <a:rPr lang="el-GR" sz="2800" dirty="0"/>
              <a:t>Περαιτέρω, το δικαίωμα προηγούμενης ακρόασης πριν από την επιβολή κυρώσεων περιορίζεται στις περιπτώσεις στις οποίες έχει σημασία η υποκειμενική συμπεριφορά του διοικουμένου. </a:t>
            </a:r>
          </a:p>
          <a:p>
            <a:pPr marL="0" lvl="0" indent="0" algn="just" rtl="0">
              <a:lnSpc>
                <a:spcPct val="100000"/>
              </a:lnSpc>
              <a:spcBef>
                <a:spcPts val="1000"/>
              </a:spcBef>
              <a:spcAft>
                <a:spcPts val="0"/>
              </a:spcAft>
              <a:buSzPts val="2800"/>
              <a:buNone/>
            </a:pPr>
            <a:endParaRPr lang="el-GR" sz="2800" dirty="0"/>
          </a:p>
          <a:p>
            <a:pPr marL="0" lvl="0" indent="0" algn="just" rtl="0">
              <a:lnSpc>
                <a:spcPct val="100000"/>
              </a:lnSpc>
              <a:spcBef>
                <a:spcPts val="1000"/>
              </a:spcBef>
              <a:spcAft>
                <a:spcPts val="0"/>
              </a:spcAft>
              <a:buSzPts val="2800"/>
              <a:buNone/>
            </a:pPr>
            <a:r>
              <a:rPr lang="el-GR" sz="2800" dirty="0"/>
              <a:t>Ερώτηση: Αναδείξετε τα ζητήματα Διοικητικού Δικαίου που ανακύπτουν.</a:t>
            </a:r>
          </a:p>
          <a:p>
            <a:pPr marL="0" lvl="0" indent="0" algn="just" rtl="0">
              <a:lnSpc>
                <a:spcPct val="100000"/>
              </a:lnSpc>
              <a:spcBef>
                <a:spcPts val="1000"/>
              </a:spcBef>
              <a:spcAft>
                <a:spcPts val="0"/>
              </a:spcAft>
              <a:buSzPts val="2800"/>
              <a:buNone/>
            </a:pPr>
            <a:endParaRPr lang="el-GR" sz="2800" dirty="0"/>
          </a:p>
          <a:p>
            <a:pPr marL="0" lvl="0" indent="0" algn="just" rtl="0">
              <a:lnSpc>
                <a:spcPct val="100000"/>
              </a:lnSpc>
              <a:spcBef>
                <a:spcPts val="1000"/>
              </a:spcBef>
              <a:spcAft>
                <a:spcPts val="0"/>
              </a:spcAft>
              <a:buSzPts val="2800"/>
              <a:buNone/>
            </a:pPr>
            <a:r>
              <a:rPr lang="el-GR" sz="2800" dirty="0"/>
              <a:t>(</a:t>
            </a:r>
            <a:r>
              <a:rPr lang="el-GR" sz="2800" i="1" dirty="0"/>
              <a:t>Αν δείτε τέτοιο πρακτικό: Μεγάλη ανάσα – Χωρίζουμε προτάσεις και πάμε βήμα-βήμα σε κάθε πρόταση να αναρωτηθούμε αν «στέκει» αυτό που διαβάζουμε.</a:t>
            </a:r>
            <a:r>
              <a:rPr lang="el-GR" sz="2800" dirty="0"/>
              <a:t>)</a:t>
            </a:r>
            <a:endParaRPr dirty="0"/>
          </a:p>
          <a:p>
            <a:pPr marL="0" lvl="0" indent="0" algn="just" rtl="0">
              <a:lnSpc>
                <a:spcPct val="100000"/>
              </a:lnSpc>
              <a:spcBef>
                <a:spcPts val="1000"/>
              </a:spcBef>
              <a:spcAft>
                <a:spcPts val="0"/>
              </a:spcAft>
              <a:buSzPts val="2000"/>
              <a:buNone/>
            </a:pPr>
            <a:endParaRPr sz="2000" dirty="0">
              <a:solidFill>
                <a:schemeClr val="dk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p58"/>
          <p:cNvSpPr txBox="1">
            <a:spLocks noGrp="1"/>
          </p:cNvSpPr>
          <p:nvPr>
            <p:ph type="body" idx="1"/>
          </p:nvPr>
        </p:nvSpPr>
        <p:spPr>
          <a:xfrm>
            <a:off x="441435" y="646387"/>
            <a:ext cx="11288110" cy="5125172"/>
          </a:xfrm>
          <a:prstGeom prst="rect">
            <a:avLst/>
          </a:prstGeom>
          <a:solidFill>
            <a:srgbClr val="E8E4DC"/>
          </a:solidFill>
          <a:ln>
            <a:noFill/>
          </a:ln>
        </p:spPr>
        <p:txBody>
          <a:bodyPr spcFirstLastPara="1" wrap="square" lIns="91425" tIns="45700" rIns="91425" bIns="45700" anchor="t" anchorCtr="0">
            <a:normAutofit/>
          </a:bodyPr>
          <a:lstStyle/>
          <a:p>
            <a:pPr marL="0" lvl="0" indent="0" algn="just" rtl="0">
              <a:lnSpc>
                <a:spcPct val="100000"/>
              </a:lnSpc>
              <a:spcBef>
                <a:spcPts val="0"/>
              </a:spcBef>
              <a:spcAft>
                <a:spcPts val="0"/>
              </a:spcAft>
              <a:buSzPts val="2000"/>
              <a:buNone/>
            </a:pPr>
            <a:r>
              <a:rPr lang="el-GR" sz="2000" dirty="0"/>
              <a:t>Α. Άρθρο 43 παρ. 2 Συντάγματος: Η νομοθετική εξουσιοδότηση πρέπει να </a:t>
            </a:r>
            <a:r>
              <a:rPr lang="el-GR" sz="2000" dirty="0">
                <a:highlight>
                  <a:srgbClr val="00FF00"/>
                </a:highlight>
              </a:rPr>
              <a:t>είναι ειδική και ορισμένη. </a:t>
            </a:r>
            <a:r>
              <a:rPr lang="el-GR" sz="2000" dirty="0"/>
              <a:t>Επομένως οι ΑΔΑ δεν μπορούν να εκδίδουν κανονιστικές πράξεις για οποιοδήποτε θέμα αρμοδιότητας (αντισυνταγματικότητα)</a:t>
            </a:r>
            <a:endParaRPr dirty="0"/>
          </a:p>
          <a:p>
            <a:pPr marL="0" lvl="0" indent="0" algn="just" rtl="0">
              <a:lnSpc>
                <a:spcPct val="100000"/>
              </a:lnSpc>
              <a:spcBef>
                <a:spcPts val="1000"/>
              </a:spcBef>
              <a:spcAft>
                <a:spcPts val="0"/>
              </a:spcAft>
              <a:buSzPts val="2000"/>
              <a:buNone/>
            </a:pPr>
            <a:endParaRPr sz="2000" dirty="0"/>
          </a:p>
          <a:p>
            <a:pPr marL="0" lvl="0" indent="0" algn="just" rtl="0">
              <a:lnSpc>
                <a:spcPct val="100000"/>
              </a:lnSpc>
              <a:spcBef>
                <a:spcPts val="1000"/>
              </a:spcBef>
              <a:spcAft>
                <a:spcPts val="0"/>
              </a:spcAft>
              <a:buSzPts val="2000"/>
              <a:buNone/>
            </a:pPr>
            <a:r>
              <a:rPr lang="el-GR" sz="2000" dirty="0"/>
              <a:t>Β. </a:t>
            </a:r>
            <a:r>
              <a:rPr lang="el-GR" sz="2000" b="1" dirty="0">
                <a:solidFill>
                  <a:srgbClr val="FF0000"/>
                </a:solidFill>
                <a:highlight>
                  <a:srgbClr val="00FF00"/>
                </a:highlight>
              </a:rPr>
              <a:t>Η κανονιστική πράξη δεν μπορεί να προσβληθεί με την προσφυγή ουσίας,</a:t>
            </a:r>
            <a:r>
              <a:rPr lang="el-GR" sz="2000" dirty="0">
                <a:highlight>
                  <a:srgbClr val="00FF00"/>
                </a:highlight>
              </a:rPr>
              <a:t> </a:t>
            </a:r>
            <a:r>
              <a:rPr lang="el-GR" sz="2000" dirty="0"/>
              <a:t>γιατί αν το δικαστήριο μεταρρύθμιζε την διοικητική πράξη, τότε το δικαστήριο θα εξέδιδε κανόνα δικαίου. Παράβαση της αρχής των λειτουργιών. Άρα μόνο αίτηση ακύρωσης. </a:t>
            </a:r>
            <a:endParaRPr dirty="0"/>
          </a:p>
          <a:p>
            <a:pPr marL="0" lvl="0" indent="0" algn="just" rtl="0">
              <a:lnSpc>
                <a:spcPct val="100000"/>
              </a:lnSpc>
              <a:spcBef>
                <a:spcPts val="1000"/>
              </a:spcBef>
              <a:spcAft>
                <a:spcPts val="0"/>
              </a:spcAft>
              <a:buSzPts val="2000"/>
              <a:buNone/>
            </a:pPr>
            <a:endParaRPr sz="2000" dirty="0"/>
          </a:p>
          <a:p>
            <a:pPr marL="0" lvl="0" indent="0" algn="just" rtl="0">
              <a:lnSpc>
                <a:spcPct val="100000"/>
              </a:lnSpc>
              <a:spcBef>
                <a:spcPts val="1000"/>
              </a:spcBef>
              <a:spcAft>
                <a:spcPts val="0"/>
              </a:spcAft>
              <a:buSzPts val="2000"/>
              <a:buNone/>
            </a:pPr>
            <a:r>
              <a:rPr lang="el-GR" sz="2000" dirty="0"/>
              <a:t>Γ. Το δικαίωμα της προηγούμενης ακρόασης δεν μπορεί να περιοριστεί στη συγκεκριμένη περίπτωση γιατί η </a:t>
            </a:r>
            <a:r>
              <a:rPr lang="el-GR" sz="2000" b="1" dirty="0"/>
              <a:t>υποκειμενική συμπεριφορά είναι προϋπόθεση της προηγούμενης ακρόασης</a:t>
            </a:r>
            <a:r>
              <a:rPr lang="el-GR" sz="2000" dirty="0"/>
              <a:t>. Αντιθέτως σε αντικειμενικά δεδομένα και σε περιπτώσεις δέσμιας αρμοδιότητας της διοίκησης δεν νοείται δικαίωμα προηγούμενης ακρόασης</a:t>
            </a:r>
            <a:r>
              <a:rPr lang="el-GR" dirty="0"/>
              <a:t>.</a:t>
            </a:r>
            <a:endParaRP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76"/>
        <p:cNvGrpSpPr/>
        <p:nvPr/>
      </p:nvGrpSpPr>
      <p:grpSpPr>
        <a:xfrm>
          <a:off x="0" y="0"/>
          <a:ext cx="0" cy="0"/>
          <a:chOff x="0" y="0"/>
          <a:chExt cx="0" cy="0"/>
        </a:xfrm>
      </p:grpSpPr>
      <p:sp>
        <p:nvSpPr>
          <p:cNvPr id="377" name="Google Shape;377;p59"/>
          <p:cNvSpPr txBox="1">
            <a:spLocks noGrp="1"/>
          </p:cNvSpPr>
          <p:nvPr>
            <p:ph type="body" idx="1"/>
          </p:nvPr>
        </p:nvSpPr>
        <p:spPr>
          <a:xfrm>
            <a:off x="236483" y="457200"/>
            <a:ext cx="11729545" cy="6117021"/>
          </a:xfrm>
          <a:prstGeom prst="rect">
            <a:avLst/>
          </a:prstGeom>
          <a:noFill/>
          <a:ln>
            <a:noFill/>
          </a:ln>
        </p:spPr>
        <p:txBody>
          <a:bodyPr spcFirstLastPara="1" wrap="square" lIns="91425" tIns="45700" rIns="91425" bIns="45700" anchor="t" anchorCtr="0">
            <a:normAutofit lnSpcReduction="10000"/>
          </a:bodyPr>
          <a:lstStyle/>
          <a:p>
            <a:pPr marL="0" lvl="0" indent="0" algn="just" rtl="0">
              <a:lnSpc>
                <a:spcPct val="100000"/>
              </a:lnSpc>
              <a:spcBef>
                <a:spcPts val="0"/>
              </a:spcBef>
              <a:spcAft>
                <a:spcPts val="0"/>
              </a:spcAft>
              <a:buSzPts val="2000"/>
              <a:buNone/>
            </a:pPr>
            <a:r>
              <a:rPr lang="el-GR" sz="2000" b="1" dirty="0">
                <a:highlight>
                  <a:srgbClr val="FFFF00"/>
                </a:highlight>
              </a:rPr>
              <a:t>ΠΡΑΚΤΙΚΟ 8 </a:t>
            </a:r>
            <a:r>
              <a:rPr lang="el-GR" sz="2000" dirty="0"/>
              <a:t>: </a:t>
            </a:r>
            <a:endParaRPr dirty="0"/>
          </a:p>
          <a:p>
            <a:pPr marL="0" lvl="0" indent="0" algn="just" rtl="0">
              <a:lnSpc>
                <a:spcPct val="100000"/>
              </a:lnSpc>
              <a:spcBef>
                <a:spcPts val="1000"/>
              </a:spcBef>
              <a:spcAft>
                <a:spcPts val="0"/>
              </a:spcAft>
              <a:buSzPts val="2000"/>
              <a:buNone/>
            </a:pPr>
            <a:r>
              <a:rPr lang="el-GR" sz="2000" dirty="0"/>
              <a:t>Με την από </a:t>
            </a:r>
            <a:r>
              <a:rPr lang="el-GR" sz="2000" b="1" dirty="0"/>
              <a:t>20.7.2009</a:t>
            </a:r>
            <a:r>
              <a:rPr lang="el-GR" sz="2000" dirty="0"/>
              <a:t> απόφαση του </a:t>
            </a:r>
            <a:r>
              <a:rPr lang="el-GR" sz="2000" b="1" u="sng" dirty="0"/>
              <a:t>Υπουργού</a:t>
            </a:r>
            <a:r>
              <a:rPr lang="el-GR" sz="2000" dirty="0"/>
              <a:t> Πολιτισμού, που εκδόθηκε μετά την από 10.7.2009 </a:t>
            </a:r>
            <a:r>
              <a:rPr lang="el-GR" sz="2000" dirty="0">
                <a:solidFill>
                  <a:srgbClr val="FF0000"/>
                </a:solidFill>
              </a:rPr>
              <a:t>γνωμοδότηση του Κεντρικού Αρχαιολογικού Συμβουλίου </a:t>
            </a:r>
            <a:r>
              <a:rPr lang="el-GR" sz="2000" dirty="0"/>
              <a:t>(ΚΑΣ), καθορίσθηκε, σύμφωνα με το άρθρο 13 του Ν. 3028/2002, ζώνη Α, όπου απαγορεύθηκε παντελώς η δόμηση, και οροθετήθηκε ζώνη Β με ειδικούς όρους δόμησης και περιορισμούς στις χρήσεις γης, για την προστασία του αρχαιολογικού χώρου του Ναού του </a:t>
            </a:r>
            <a:r>
              <a:rPr lang="el-GR" sz="2000" dirty="0" err="1"/>
              <a:t>Επικουρίου</a:t>
            </a:r>
            <a:r>
              <a:rPr lang="el-GR" sz="2000" dirty="0"/>
              <a:t> Απόλλωνα στην περιοχή της </a:t>
            </a:r>
            <a:r>
              <a:rPr lang="el-GR" sz="2000" dirty="0" err="1"/>
              <a:t>Φιγαλείας</a:t>
            </a:r>
            <a:r>
              <a:rPr lang="el-GR" sz="2000" dirty="0"/>
              <a:t> του Δήμου Ζαχάρως του Νομού Ηλείας. </a:t>
            </a:r>
            <a:endParaRPr dirty="0"/>
          </a:p>
          <a:p>
            <a:pPr marL="0" lvl="0" indent="0" algn="just" rtl="0">
              <a:lnSpc>
                <a:spcPct val="100000"/>
              </a:lnSpc>
              <a:spcBef>
                <a:spcPts val="1000"/>
              </a:spcBef>
              <a:spcAft>
                <a:spcPts val="0"/>
              </a:spcAft>
              <a:buSzPts val="2000"/>
              <a:buNone/>
            </a:pPr>
            <a:r>
              <a:rPr lang="el-GR" sz="2000" dirty="0"/>
              <a:t>Η απόφαση διαλαμβάνει ότι «</a:t>
            </a:r>
            <a:r>
              <a:rPr lang="el-GR" sz="2000" b="1" u="sng" dirty="0"/>
              <a:t>των νομίμως υφισταμένων κτισμάτων επιτρέπεται μόνον η συντήρηση, </a:t>
            </a:r>
            <a:r>
              <a:rPr lang="el-GR" sz="2000" b="1" u="sng" dirty="0" err="1"/>
              <a:t>απαγορευομένης</a:t>
            </a:r>
            <a:r>
              <a:rPr lang="el-GR" sz="2000" b="1" u="sng" dirty="0"/>
              <a:t> οποιασδήποτε επεκτάσεως</a:t>
            </a:r>
            <a:r>
              <a:rPr lang="el-GR" sz="2000" dirty="0"/>
              <a:t>». </a:t>
            </a:r>
            <a:endParaRPr dirty="0"/>
          </a:p>
          <a:p>
            <a:pPr marL="0" lvl="0" indent="0" algn="just" rtl="0">
              <a:lnSpc>
                <a:spcPct val="100000"/>
              </a:lnSpc>
              <a:spcBef>
                <a:spcPts val="1000"/>
              </a:spcBef>
              <a:spcAft>
                <a:spcPts val="0"/>
              </a:spcAft>
              <a:buSzPts val="2000"/>
              <a:buNone/>
            </a:pPr>
            <a:r>
              <a:rPr lang="el-GR" sz="2000" dirty="0"/>
              <a:t>Ο Α είναι κύριος εκτάσεως 1000 τ.μ. εντός της περιοχής που χαρακτηρίσθηκε ως ζώνη Α, στην οποία λειτουργεί </a:t>
            </a:r>
            <a:r>
              <a:rPr lang="el-GR" sz="2000" b="1" dirty="0">
                <a:solidFill>
                  <a:srgbClr val="0070C0"/>
                </a:solidFill>
              </a:rPr>
              <a:t>κατάστημα υγειονομικού ενδιαφέροντος </a:t>
            </a:r>
            <a:r>
              <a:rPr lang="el-GR" sz="2000" dirty="0"/>
              <a:t>(ταβέρνα) βάσει άδειας λειτουργίας που του χορήγησε ο (τότε) Δήμος </a:t>
            </a:r>
            <a:r>
              <a:rPr lang="el-GR" sz="2000" dirty="0" err="1"/>
              <a:t>Φιγαλείας</a:t>
            </a:r>
            <a:r>
              <a:rPr lang="el-GR" sz="2000" dirty="0"/>
              <a:t> το 2003. Σημειώνεται ότι από το από 10.7.2009 πρακτικό του ΚΑΣ προκύπτει ότι στην ως άνω συνεδρίαση του εν λόγω οργάνου </a:t>
            </a:r>
            <a:r>
              <a:rPr lang="el-GR" sz="2000" b="1" dirty="0">
                <a:solidFill>
                  <a:srgbClr val="0070C0"/>
                </a:solidFill>
              </a:rPr>
              <a:t>προσήλθε και κατέθεσε τις απόψεις και ο Α</a:t>
            </a:r>
            <a:r>
              <a:rPr lang="el-GR" sz="2000" dirty="0"/>
              <a:t>. Στις </a:t>
            </a:r>
            <a:r>
              <a:rPr lang="el-GR" sz="2000" b="1" dirty="0">
                <a:solidFill>
                  <a:srgbClr val="00B050"/>
                </a:solidFill>
              </a:rPr>
              <a:t>2.9.2009</a:t>
            </a:r>
            <a:r>
              <a:rPr lang="el-GR" sz="2000" dirty="0"/>
              <a:t> Α κατέθεσε ενώπιον του ΚΑΣ </a:t>
            </a:r>
            <a:r>
              <a:rPr lang="el-GR" sz="2000" b="1" i="1" u="sng" dirty="0">
                <a:solidFill>
                  <a:srgbClr val="00B050"/>
                </a:solidFill>
              </a:rPr>
              <a:t>διοικητική προσφυγή </a:t>
            </a:r>
            <a:r>
              <a:rPr lang="el-GR" sz="2000" dirty="0"/>
              <a:t>κατά της από 20.7.2009 απόφασης του Υπουργού με αίτημα </a:t>
            </a:r>
            <a:r>
              <a:rPr lang="el-GR" sz="2000" b="1" dirty="0"/>
              <a:t>την τροποποίησή της</a:t>
            </a:r>
            <a:r>
              <a:rPr lang="el-GR" sz="2000" dirty="0"/>
              <a:t>, ώστε να ενταχθεί η επίδικη ιδιοκτησία του σε τμήμα της Ζώνης Β, οπότε να έχει ο ίδιος μεγαλύτερες δυνατότητες επέμβασης στο κατάστημά του. Προβάλλει συναφώς ότι η από 20.7.2009 απόφαση είναι παράνομη διότι: 1) </a:t>
            </a:r>
            <a:r>
              <a:rPr lang="el-GR" sz="2000" b="1" dirty="0"/>
              <a:t>ο Α δεν κλήθηκε να διατυπώσει τις απόψεις </a:t>
            </a:r>
            <a:r>
              <a:rPr lang="el-GR" sz="2000" dirty="0"/>
              <a:t>του παρά την έκδοση δυσμενούς για τον ίδιο μέτρου, 2</a:t>
            </a:r>
            <a:r>
              <a:rPr lang="el-GR" sz="2000" dirty="0">
                <a:highlight>
                  <a:srgbClr val="00FF00"/>
                </a:highlight>
              </a:rPr>
              <a:t>) </a:t>
            </a:r>
            <a:r>
              <a:rPr lang="el-GR" sz="2000" b="1" dirty="0">
                <a:highlight>
                  <a:srgbClr val="00FF00"/>
                </a:highlight>
              </a:rPr>
              <a:t>στερείται αιτιολογίας</a:t>
            </a:r>
            <a:r>
              <a:rPr lang="el-GR" sz="2000" b="1" dirty="0"/>
              <a:t> </a:t>
            </a:r>
            <a:r>
              <a:rPr lang="el-GR" sz="2000" dirty="0"/>
              <a:t>και 3) η γνώμη του ΚΑΣ, της οποίας γίνεται επίκληση στην απόφαση, είναι πλημμελής </a:t>
            </a:r>
            <a:r>
              <a:rPr lang="el-GR" sz="2000" b="1" dirty="0"/>
              <a:t>διότι ο Γενικός Διευθυντής </a:t>
            </a:r>
            <a:r>
              <a:rPr lang="el-GR" sz="2000" dirty="0"/>
              <a:t>Αρχαιοτήτων του Υπουργείου Πολιτισμού, μέλος του ΚΑΣ κατά το άρθρο 50 του Ν. 3028/2002, </a:t>
            </a:r>
            <a:r>
              <a:rPr lang="el-GR" sz="2000" b="1" dirty="0"/>
              <a:t>δεν είχε τα προσόντα διορισμού στη θέση αυτή</a:t>
            </a:r>
            <a:r>
              <a:rPr lang="el-GR" sz="2000" dirty="0"/>
              <a:t>.</a:t>
            </a:r>
            <a:endParaRP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81"/>
        <p:cNvGrpSpPr/>
        <p:nvPr/>
      </p:nvGrpSpPr>
      <p:grpSpPr>
        <a:xfrm>
          <a:off x="0" y="0"/>
          <a:ext cx="0" cy="0"/>
          <a:chOff x="0" y="0"/>
          <a:chExt cx="0" cy="0"/>
        </a:xfrm>
      </p:grpSpPr>
      <p:sp>
        <p:nvSpPr>
          <p:cNvPr id="382" name="Google Shape;382;p60"/>
          <p:cNvSpPr txBox="1">
            <a:spLocks noGrp="1"/>
          </p:cNvSpPr>
          <p:nvPr>
            <p:ph type="body" idx="1"/>
          </p:nvPr>
        </p:nvSpPr>
        <p:spPr>
          <a:xfrm>
            <a:off x="457200" y="520262"/>
            <a:ext cx="11445766" cy="5659821"/>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3200"/>
              <a:buNone/>
            </a:pPr>
            <a:r>
              <a:rPr lang="el-GR" sz="3200" dirty="0">
                <a:highlight>
                  <a:srgbClr val="00FF00"/>
                </a:highlight>
              </a:rPr>
              <a:t>α) Ποια η νομική φύση της από 20.7.2009 απόφασης του Υπουργού Πολιτισμού; </a:t>
            </a:r>
            <a:endParaRPr dirty="0">
              <a:highlight>
                <a:srgbClr val="00FF00"/>
              </a:highlight>
            </a:endParaRPr>
          </a:p>
          <a:p>
            <a:pPr marL="0" lvl="0" indent="0" algn="l" rtl="0">
              <a:lnSpc>
                <a:spcPct val="100000"/>
              </a:lnSpc>
              <a:spcBef>
                <a:spcPts val="1000"/>
              </a:spcBef>
              <a:spcAft>
                <a:spcPts val="0"/>
              </a:spcAft>
              <a:buSzPts val="3200"/>
              <a:buNone/>
            </a:pPr>
            <a:r>
              <a:rPr lang="el-GR" sz="3200" dirty="0"/>
              <a:t>β) Ποια η νομική φύση της προσφυγής του Α; </a:t>
            </a:r>
            <a:endParaRPr dirty="0"/>
          </a:p>
          <a:p>
            <a:pPr marL="0" lvl="0" indent="0" algn="l" rtl="0">
              <a:lnSpc>
                <a:spcPct val="100000"/>
              </a:lnSpc>
              <a:spcBef>
                <a:spcPts val="1000"/>
              </a:spcBef>
              <a:spcAft>
                <a:spcPts val="0"/>
              </a:spcAft>
              <a:buSzPts val="3200"/>
              <a:buNone/>
            </a:pPr>
            <a:r>
              <a:rPr lang="el-GR" sz="3200" dirty="0"/>
              <a:t>γ</a:t>
            </a:r>
            <a:r>
              <a:rPr lang="el-GR" sz="3200" dirty="0">
                <a:highlight>
                  <a:srgbClr val="00FF00"/>
                </a:highlight>
              </a:rPr>
              <a:t>) </a:t>
            </a:r>
            <a:r>
              <a:rPr lang="el-GR" sz="3200" dirty="0" err="1">
                <a:highlight>
                  <a:srgbClr val="00FF00"/>
                </a:highlight>
              </a:rPr>
              <a:t>Ευσταθούν</a:t>
            </a:r>
            <a:r>
              <a:rPr lang="el-GR" sz="3200" dirty="0">
                <a:highlight>
                  <a:srgbClr val="00FF00"/>
                </a:highlight>
              </a:rPr>
              <a:t> οι ισχυρισμοί του Α; </a:t>
            </a:r>
            <a:endParaRPr dirty="0">
              <a:highlight>
                <a:srgbClr val="00FF00"/>
              </a:highlight>
            </a:endParaRPr>
          </a:p>
          <a:p>
            <a:pPr marL="0" lvl="0" indent="0" algn="l" rtl="0">
              <a:lnSpc>
                <a:spcPct val="100000"/>
              </a:lnSpc>
              <a:spcBef>
                <a:spcPts val="1000"/>
              </a:spcBef>
              <a:spcAft>
                <a:spcPts val="0"/>
              </a:spcAft>
              <a:buSzPts val="3200"/>
              <a:buNone/>
            </a:pPr>
            <a:r>
              <a:rPr lang="el-GR" sz="3200" dirty="0"/>
              <a:t>δ) Κατατέθηκε αρμοδίως η προσφυγή του Α; Ποιες οι συνέπειες της σιωπής της Διοίκησης επί της προσφυγής; </a:t>
            </a:r>
            <a:endParaRPr dirty="0"/>
          </a:p>
          <a:p>
            <a:pPr marL="0" lvl="0" indent="0" algn="l" rtl="0">
              <a:lnSpc>
                <a:spcPct val="100000"/>
              </a:lnSpc>
              <a:spcBef>
                <a:spcPts val="1000"/>
              </a:spcBef>
              <a:spcAft>
                <a:spcPts val="0"/>
              </a:spcAft>
              <a:buSzPts val="3200"/>
              <a:buNone/>
            </a:pPr>
            <a:r>
              <a:rPr lang="el-GR" sz="3200" dirty="0"/>
              <a:t>ε) Εάν έλλειπε από την απόφαση του Υπουργού η πρόνοια περί διατήρησης των υφισταμένων στη ζώνη Α κτιρίων, θα όφειλε η Διοίκηση να ανακαλέσει την άδεια οικοδομής και λειτουργίας της ταβέρνας του Α;</a:t>
            </a:r>
            <a:endParaRP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86"/>
        <p:cNvGrpSpPr/>
        <p:nvPr/>
      </p:nvGrpSpPr>
      <p:grpSpPr>
        <a:xfrm>
          <a:off x="0" y="0"/>
          <a:ext cx="0" cy="0"/>
          <a:chOff x="0" y="0"/>
          <a:chExt cx="0" cy="0"/>
        </a:xfrm>
      </p:grpSpPr>
      <p:sp>
        <p:nvSpPr>
          <p:cNvPr id="387" name="Google Shape;387;p61"/>
          <p:cNvSpPr txBox="1">
            <a:spLocks noGrp="1"/>
          </p:cNvSpPr>
          <p:nvPr>
            <p:ph type="body" idx="1"/>
          </p:nvPr>
        </p:nvSpPr>
        <p:spPr>
          <a:xfrm>
            <a:off x="378371" y="536028"/>
            <a:ext cx="11398469" cy="6180082"/>
          </a:xfrm>
          <a:prstGeom prst="rect">
            <a:avLst/>
          </a:prstGeom>
          <a:solidFill>
            <a:srgbClr val="E8E4DC"/>
          </a:solidFill>
          <a:ln>
            <a:noFill/>
          </a:ln>
        </p:spPr>
        <p:txBody>
          <a:bodyPr spcFirstLastPara="1" wrap="square" lIns="91425" tIns="45700" rIns="91425" bIns="45700" anchor="t" anchorCtr="0">
            <a:normAutofit/>
          </a:bodyPr>
          <a:lstStyle/>
          <a:p>
            <a:pPr marL="0" lvl="0" indent="0" algn="just" rtl="0">
              <a:lnSpc>
                <a:spcPct val="100000"/>
              </a:lnSpc>
              <a:spcBef>
                <a:spcPts val="0"/>
              </a:spcBef>
              <a:spcAft>
                <a:spcPts val="0"/>
              </a:spcAft>
              <a:buSzPts val="1800"/>
              <a:buNone/>
            </a:pPr>
            <a:r>
              <a:rPr lang="el-GR" dirty="0"/>
              <a:t>α) </a:t>
            </a:r>
            <a:r>
              <a:rPr lang="el-GR" b="1" dirty="0"/>
              <a:t>Η από 20.7.2009 απόφαση του Υπουργού είναι κανονιστική πράξη </a:t>
            </a:r>
            <a:r>
              <a:rPr lang="el-GR" dirty="0"/>
              <a:t>και όχι ατομική γενικού περιεχομένου: </a:t>
            </a:r>
            <a:r>
              <a:rPr lang="el-GR" dirty="0">
                <a:highlight>
                  <a:srgbClr val="00FF00"/>
                </a:highlight>
              </a:rPr>
              <a:t>κατά πάγια νομολογία</a:t>
            </a:r>
            <a:r>
              <a:rPr lang="el-GR" dirty="0"/>
              <a:t>, η απόφαση καθορισμού ζώνης Α΄ εντός αρχαιολογικού χώρου, όπου απαγορεύεται παντελώς η δόμηση, έχει ως αποτέλεσμα τον </a:t>
            </a:r>
            <a:r>
              <a:rPr lang="el-GR" b="1" dirty="0"/>
              <a:t>καθορισμό για πρώτη φορά της διαβάθμισης της προστασίας της έκτασης </a:t>
            </a:r>
            <a:r>
              <a:rPr lang="el-GR" dirty="0"/>
              <a:t>αυτής και συνεπάγεται έτσι τον προσδιορισμό, για πρώτη επίσης φορά, της κατηγορίας των προσώπων που </a:t>
            </a:r>
            <a:r>
              <a:rPr lang="el-GR" dirty="0" err="1"/>
              <a:t>βαρύνονται</a:t>
            </a:r>
            <a:r>
              <a:rPr lang="el-GR" dirty="0"/>
              <a:t> με την απόλυτη αυτή απαγόρευση, </a:t>
            </a:r>
            <a:r>
              <a:rPr lang="el-GR" b="1" dirty="0">
                <a:solidFill>
                  <a:srgbClr val="00B050"/>
                </a:solidFill>
              </a:rPr>
              <a:t>δηλαδή εκείνων που είναι η θα καταστούν κύριοι ακινήτων εντός της ανωτέρω έκτασης</a:t>
            </a:r>
            <a:r>
              <a:rPr lang="el-GR" dirty="0"/>
              <a:t>. Συνεπώς η απόφαση αυτή έχει κανονιστικό χαρακτήρα.</a:t>
            </a:r>
            <a:endParaRPr dirty="0"/>
          </a:p>
          <a:p>
            <a:pPr marL="0" lvl="0" indent="0" algn="just" rtl="0">
              <a:lnSpc>
                <a:spcPct val="100000"/>
              </a:lnSpc>
              <a:spcBef>
                <a:spcPts val="1000"/>
              </a:spcBef>
              <a:spcAft>
                <a:spcPts val="0"/>
              </a:spcAft>
              <a:buSzPts val="1800"/>
              <a:buNone/>
            </a:pPr>
            <a:r>
              <a:rPr lang="el-GR" dirty="0"/>
              <a:t> β) Δεδομένου ότι η απόφαση του Υπουργού είναι κανονιστική πράξη, κατά το άρθρο 24 του </a:t>
            </a:r>
            <a:r>
              <a:rPr lang="el-GR" dirty="0" err="1"/>
              <a:t>ΚΔιΔιαδ</a:t>
            </a:r>
            <a:r>
              <a:rPr lang="el-GR" dirty="0"/>
              <a:t>, </a:t>
            </a:r>
            <a:r>
              <a:rPr lang="el-GR" b="1" dirty="0"/>
              <a:t>δεν μπορεί να ασκηθεί κατ’ αυτής αίτηση θεραπείας,</a:t>
            </a:r>
            <a:r>
              <a:rPr lang="el-GR" dirty="0"/>
              <a:t> η οποία προϋποθέτει ατομική πράξη. Κατά συνέπεια, πρόκειται για </a:t>
            </a:r>
            <a:r>
              <a:rPr lang="el-GR" b="1" dirty="0">
                <a:solidFill>
                  <a:srgbClr val="FF0000"/>
                </a:solidFill>
              </a:rPr>
              <a:t>αναφορά</a:t>
            </a:r>
            <a:r>
              <a:rPr lang="el-GR" dirty="0"/>
              <a:t>, σύμφωνα με το άρθρο 27 του </a:t>
            </a:r>
            <a:r>
              <a:rPr lang="el-GR" dirty="0" err="1"/>
              <a:t>ΚΔιΔιαδ</a:t>
            </a:r>
            <a:r>
              <a:rPr lang="el-GR" dirty="0"/>
              <a:t>. </a:t>
            </a:r>
            <a:endParaRPr dirty="0"/>
          </a:p>
          <a:p>
            <a:pPr marL="0" lvl="0" indent="0" algn="just" rtl="0">
              <a:lnSpc>
                <a:spcPct val="100000"/>
              </a:lnSpc>
              <a:spcBef>
                <a:spcPts val="1000"/>
              </a:spcBef>
              <a:spcAft>
                <a:spcPts val="0"/>
              </a:spcAft>
              <a:buSzPts val="1800"/>
              <a:buNone/>
            </a:pPr>
            <a:r>
              <a:rPr lang="el-GR" dirty="0"/>
              <a:t>γ) 1. Η απόφαση του Υπουργού είναι κανονιστική πράξη και όχι ατομικό μέτρο που θα εκδοθεί εις βάρος του Α λόγω υποκειμενικής συμπεριφοράς του. Δεν συντρέχουν, επομένως, οι προϋποθέσεις εφαρμογής των άρθρων 20 παρ. 2 Σ και 6 </a:t>
            </a:r>
            <a:r>
              <a:rPr lang="el-GR" dirty="0" err="1"/>
              <a:t>ΚΔιΔιαδ</a:t>
            </a:r>
            <a:r>
              <a:rPr lang="el-GR" dirty="0"/>
              <a:t> που αφορούν το δικαίωμα προηγούμενης ακρόασης. Σε κάθε περίπτωση, ο Α είχε τη δυνατότητα να εκθέσει τις απόψεις του ενώπιον του ΚΑΣ, το οποίο γνωμοδότησε συναφώς. </a:t>
            </a:r>
            <a:endParaRPr dirty="0"/>
          </a:p>
          <a:p>
            <a:pPr marL="0" lvl="0" indent="0" algn="just" rtl="0">
              <a:lnSpc>
                <a:spcPct val="100000"/>
              </a:lnSpc>
              <a:spcBef>
                <a:spcPts val="1000"/>
              </a:spcBef>
              <a:spcAft>
                <a:spcPts val="0"/>
              </a:spcAft>
              <a:buSzPts val="1800"/>
              <a:buNone/>
            </a:pPr>
            <a:r>
              <a:rPr lang="el-GR" dirty="0"/>
              <a:t>2</a:t>
            </a:r>
            <a:r>
              <a:rPr lang="el-GR" dirty="0">
                <a:highlight>
                  <a:srgbClr val="00FF00"/>
                </a:highlight>
              </a:rPr>
              <a:t>. Η απόφαση του Υπουργού, ως κανονιστική πράξη δεν χρήζει αιτιολογίας </a:t>
            </a:r>
            <a:r>
              <a:rPr lang="el-GR" dirty="0"/>
              <a:t>εκ μέρους της Διοίκησης και δεν ελέγχεται εξ επόψεως αιτιολογίας αλλά μόνον εξ επόψεως συνδρομής των όρων της εξουσιοδότησης, επί τη βάσει της οποίας εκδίδεται, καθώς και της τυχόν υπέρβασης των ορίων της. Μεταξύ των διαδικαστικών προϋποθέσεων του εξουσιοδοτικού νόμου είναι και η γνωμοδότηση του ΚΑΣ, η οποία και δόθηκε. </a:t>
            </a:r>
            <a:endParaRPr dirty="0"/>
          </a:p>
          <a:p>
            <a:pPr marL="0" lvl="0" indent="0" algn="just" rtl="0">
              <a:lnSpc>
                <a:spcPct val="100000"/>
              </a:lnSpc>
              <a:spcBef>
                <a:spcPts val="1000"/>
              </a:spcBef>
              <a:spcAft>
                <a:spcPts val="0"/>
              </a:spcAft>
              <a:buSzPts val="1800"/>
              <a:buNone/>
            </a:pPr>
            <a:r>
              <a:rPr lang="el-GR" dirty="0"/>
              <a:t>3. πλημμέλεια του διορισμού του στην υπηρεσιακή του θέση δεν επηρεάζει τη νομιμότητα της συγκρότησης του οργάνου στο οποίο μετέχει, κατά το άρθρο 13 παρ. 4 </a:t>
            </a:r>
            <a:r>
              <a:rPr lang="el-GR" dirty="0" err="1"/>
              <a:t>ΚΔιΔιαδ</a:t>
            </a:r>
            <a:r>
              <a:rPr lang="el-GR" dirty="0"/>
              <a:t>. </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6"/>
          <p:cNvSpPr txBox="1">
            <a:spLocks noGrp="1"/>
          </p:cNvSpPr>
          <p:nvPr>
            <p:ph type="title"/>
          </p:nvPr>
        </p:nvSpPr>
        <p:spPr>
          <a:xfrm>
            <a:off x="2231136" y="404257"/>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l-GR"/>
              <a:t>ΔΙΟΙΚΗΤΙΚΕΣ ΠΡΑΞΕΙΣ</a:t>
            </a:r>
            <a:endParaRPr/>
          </a:p>
        </p:txBody>
      </p:sp>
      <p:sp>
        <p:nvSpPr>
          <p:cNvPr id="110" name="Google Shape;110;p16"/>
          <p:cNvSpPr txBox="1"/>
          <p:nvPr/>
        </p:nvSpPr>
        <p:spPr>
          <a:xfrm>
            <a:off x="169580" y="4454811"/>
            <a:ext cx="11929655" cy="369291"/>
          </a:xfrm>
          <a:prstGeom prst="rect">
            <a:avLst/>
          </a:prstGeom>
          <a:solidFill>
            <a:srgbClr val="FBD9A3"/>
          </a:solid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US" sz="1800" dirty="0">
                <a:solidFill>
                  <a:schemeClr val="dk1"/>
                </a:solidFill>
                <a:latin typeface="Gill Sans"/>
                <a:ea typeface="Gill Sans"/>
                <a:cs typeface="Gill Sans"/>
                <a:sym typeface="Gill Sans"/>
              </a:rPr>
              <a:t>=</a:t>
            </a:r>
            <a:r>
              <a:rPr lang="en-US" sz="1800" b="0" i="0" u="none" strike="noStrike" cap="none" dirty="0">
                <a:solidFill>
                  <a:schemeClr val="dk1"/>
                </a:solidFill>
                <a:latin typeface="Gill Sans"/>
                <a:ea typeface="Gill Sans"/>
                <a:cs typeface="Gill Sans"/>
                <a:sym typeface="Gill Sans"/>
              </a:rPr>
              <a:t>&gt; </a:t>
            </a:r>
            <a:r>
              <a:rPr lang="el-GR" sz="1800" b="0" i="0" u="none" strike="noStrike" cap="none" dirty="0">
                <a:solidFill>
                  <a:schemeClr val="dk1"/>
                </a:solidFill>
                <a:latin typeface="Gill Sans"/>
                <a:ea typeface="Gill Sans"/>
                <a:cs typeface="Gill Sans"/>
                <a:sym typeface="Gill Sans"/>
              </a:rPr>
              <a:t>Συνεπώς, κριτήριο διάκρισης της ατομικής από την κανονιστική πράξη</a:t>
            </a:r>
            <a:r>
              <a:rPr lang="en-US" sz="1800" dirty="0">
                <a:ea typeface="Gill Sans"/>
              </a:rPr>
              <a:t> </a:t>
            </a:r>
            <a:r>
              <a:rPr lang="el-GR" sz="1800" b="0" i="0" u="none" strike="noStrike" cap="none" dirty="0">
                <a:solidFill>
                  <a:schemeClr val="dk1"/>
                </a:solidFill>
                <a:latin typeface="Gill Sans"/>
                <a:ea typeface="Gill Sans"/>
                <a:cs typeface="Gill Sans"/>
                <a:sym typeface="Gill Sans"/>
              </a:rPr>
              <a:t>είναι ο </a:t>
            </a:r>
            <a:r>
              <a:rPr lang="el-GR" sz="1800" b="1" i="0" u="none" strike="noStrike" cap="none" dirty="0">
                <a:solidFill>
                  <a:schemeClr val="dk1"/>
                </a:solidFill>
                <a:latin typeface="Gill Sans"/>
                <a:ea typeface="Gill Sans"/>
                <a:cs typeface="Gill Sans"/>
                <a:sym typeface="Gill Sans"/>
              </a:rPr>
              <a:t>αποδέκτης τους</a:t>
            </a:r>
            <a:r>
              <a:rPr lang="el-GR" sz="1800" b="0" i="0" u="none" strike="noStrike" cap="none" dirty="0">
                <a:solidFill>
                  <a:schemeClr val="dk1"/>
                </a:solidFill>
                <a:latin typeface="Gill Sans"/>
                <a:ea typeface="Gill Sans"/>
                <a:cs typeface="Gill Sans"/>
                <a:sym typeface="Gill Sans"/>
              </a:rPr>
              <a:t>.</a:t>
            </a:r>
            <a:endParaRPr sz="1800" dirty="0"/>
          </a:p>
        </p:txBody>
      </p:sp>
      <p:sp>
        <p:nvSpPr>
          <p:cNvPr id="111" name="Google Shape;111;p16"/>
          <p:cNvSpPr txBox="1"/>
          <p:nvPr/>
        </p:nvSpPr>
        <p:spPr>
          <a:xfrm>
            <a:off x="169580" y="1754326"/>
            <a:ext cx="11929655" cy="2723782"/>
          </a:xfrm>
          <a:prstGeom prst="rect">
            <a:avLst/>
          </a:prstGeom>
          <a:solidFill>
            <a:srgbClr val="DAD1B0"/>
          </a:solid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l-GR" sz="1800" b="0" i="0" u="none" strike="noStrike" cap="none" dirty="0">
                <a:solidFill>
                  <a:schemeClr val="dk1"/>
                </a:solidFill>
                <a:latin typeface="Gill Sans"/>
                <a:ea typeface="Gill Sans"/>
                <a:cs typeface="Gill Sans"/>
                <a:sym typeface="Gill Sans"/>
              </a:rPr>
              <a:t>Α. </a:t>
            </a:r>
            <a:r>
              <a:rPr lang="el-GR" sz="1800" b="1" i="0" u="none" strike="noStrike" cap="none" dirty="0">
                <a:solidFill>
                  <a:srgbClr val="0070C0"/>
                </a:solidFill>
                <a:latin typeface="Gill Sans"/>
                <a:ea typeface="Gill Sans"/>
                <a:cs typeface="Gill Sans"/>
                <a:sym typeface="Gill Sans"/>
              </a:rPr>
              <a:t>Γενικό + αφηρημένο περιεχόμενο </a:t>
            </a:r>
            <a:r>
              <a:rPr lang="el-GR" sz="1800" b="0" i="0" u="none" strike="noStrike" cap="none" dirty="0">
                <a:solidFill>
                  <a:schemeClr val="dk1"/>
                </a:solidFill>
                <a:latin typeface="Gill Sans"/>
                <a:ea typeface="Gill Sans"/>
                <a:cs typeface="Gill Sans"/>
                <a:sym typeface="Gill Sans"/>
              </a:rPr>
              <a:t>σημαίνει = </a:t>
            </a:r>
            <a:r>
              <a:rPr lang="el-GR" sz="1800" b="1" i="0" u="none" strike="noStrike" cap="none" dirty="0">
                <a:solidFill>
                  <a:srgbClr val="FF0000"/>
                </a:solidFill>
                <a:latin typeface="Gill Sans"/>
                <a:ea typeface="Gill Sans"/>
                <a:cs typeface="Gill Sans"/>
                <a:sym typeface="Gill Sans"/>
              </a:rPr>
              <a:t>ΚΑΝΟΝΙΣΤΙΚΗ </a:t>
            </a:r>
            <a:r>
              <a:rPr lang="el-GR" b="1" i="0" u="none" strike="noStrike" cap="none" dirty="0">
                <a:solidFill>
                  <a:schemeClr val="tx1"/>
                </a:solidFill>
                <a:latin typeface="Gill Sans"/>
                <a:ea typeface="Gill Sans"/>
                <a:cs typeface="Gill Sans"/>
                <a:sym typeface="Gill Sans"/>
              </a:rPr>
              <a:t>(πχ. μισθολόγιο δημοσίων υπαλλήλων, προκηρύξεις διαγωνισμών)</a:t>
            </a:r>
            <a:endParaRPr dirty="0">
              <a:solidFill>
                <a:schemeClr val="tx1"/>
              </a:solidFill>
            </a:endParaRPr>
          </a:p>
          <a:p>
            <a:pPr marL="0" marR="0" lvl="0" indent="0" algn="just" rtl="0">
              <a:lnSpc>
                <a:spcPct val="150000"/>
              </a:lnSpc>
              <a:spcBef>
                <a:spcPts val="0"/>
              </a:spcBef>
              <a:spcAft>
                <a:spcPts val="0"/>
              </a:spcAft>
              <a:buClr>
                <a:schemeClr val="dk1"/>
              </a:buClr>
              <a:buSzPts val="1800"/>
              <a:buFont typeface="Gill Sans"/>
              <a:buNone/>
            </a:pPr>
            <a:r>
              <a:rPr lang="el-GR" sz="1800" b="0" i="0" u="none" strike="noStrike" cap="none" dirty="0">
                <a:solidFill>
                  <a:schemeClr val="dk1"/>
                </a:solidFill>
                <a:latin typeface="Gill Sans"/>
                <a:ea typeface="Gill Sans"/>
                <a:cs typeface="Gill Sans"/>
                <a:sym typeface="Gill Sans"/>
              </a:rPr>
              <a:t>1. Μη καθορισμένος εκ των προτέρων κύκλος αποδεκτών</a:t>
            </a:r>
            <a:endParaRPr dirty="0"/>
          </a:p>
          <a:p>
            <a:pPr marL="0" marR="0" lvl="0" indent="0" algn="just" rtl="0">
              <a:lnSpc>
                <a:spcPct val="150000"/>
              </a:lnSpc>
              <a:spcBef>
                <a:spcPts val="0"/>
              </a:spcBef>
              <a:spcAft>
                <a:spcPts val="0"/>
              </a:spcAft>
              <a:buClr>
                <a:schemeClr val="dk1"/>
              </a:buClr>
              <a:buSzPts val="1800"/>
              <a:buFont typeface="Gill Sans"/>
              <a:buNone/>
            </a:pPr>
            <a:r>
              <a:rPr lang="el-GR" sz="1800" b="0" i="0" u="none" strike="noStrike" cap="none" dirty="0">
                <a:solidFill>
                  <a:schemeClr val="dk1"/>
                </a:solidFill>
                <a:latin typeface="Gill Sans"/>
                <a:ea typeface="Gill Sans"/>
                <a:cs typeface="Gill Sans"/>
                <a:sym typeface="Gill Sans"/>
              </a:rPr>
              <a:t>2. Αφορά όλες τις κατά γένος οριζόμενες περιπτώσεις.</a:t>
            </a:r>
            <a:endParaRPr lang="en-US" sz="1800" b="0" i="0" u="none" strike="noStrike" cap="none" dirty="0">
              <a:solidFill>
                <a:schemeClr val="dk1"/>
              </a:solidFill>
              <a:latin typeface="Gill Sans"/>
              <a:ea typeface="Gill Sans"/>
              <a:cs typeface="Gill Sans"/>
              <a:sym typeface="Gill Sans"/>
            </a:endParaRPr>
          </a:p>
          <a:p>
            <a:pPr marL="0" marR="0" lvl="0" indent="0" algn="just" rtl="0">
              <a:lnSpc>
                <a:spcPct val="150000"/>
              </a:lnSpc>
              <a:spcBef>
                <a:spcPts val="0"/>
              </a:spcBef>
              <a:spcAft>
                <a:spcPts val="0"/>
              </a:spcAft>
              <a:buClr>
                <a:schemeClr val="dk1"/>
              </a:buClr>
              <a:buSzPts val="1800"/>
              <a:buFont typeface="Gill Sans"/>
              <a:buNone/>
            </a:pPr>
            <a:r>
              <a:rPr lang="en-US" dirty="0"/>
              <a:t>[</a:t>
            </a:r>
            <a:r>
              <a:rPr lang="el-GR" b="1" u="sng" dirty="0"/>
              <a:t>Η πραγμάτωση του περιεχομένου της κανονιστικής πράξης</a:t>
            </a:r>
            <a:endParaRPr lang="en-US" b="1" u="sng" dirty="0"/>
          </a:p>
          <a:p>
            <a:pPr marL="0" marR="0" lvl="0" indent="0" algn="just" rtl="0">
              <a:lnSpc>
                <a:spcPct val="150000"/>
              </a:lnSpc>
              <a:spcBef>
                <a:spcPts val="0"/>
              </a:spcBef>
              <a:spcAft>
                <a:spcPts val="0"/>
              </a:spcAft>
              <a:buClr>
                <a:schemeClr val="dk1"/>
              </a:buClr>
              <a:buSzPts val="1800"/>
              <a:buFont typeface="Gill Sans"/>
              <a:buNone/>
            </a:pPr>
            <a:r>
              <a:rPr lang="el-GR" b="1" u="sng" dirty="0"/>
              <a:t> επιτυγχάνεται συχνά με την έκδοση ατομικών διοικητικών πράξεων που ερείδονται επ’ αυτής</a:t>
            </a:r>
            <a:r>
              <a:rPr lang="en-US" b="1" u="sng" dirty="0"/>
              <a:t>!!!</a:t>
            </a:r>
            <a:r>
              <a:rPr lang="en-US" dirty="0"/>
              <a:t>]</a:t>
            </a:r>
            <a:r>
              <a:rPr lang="el-GR" dirty="0"/>
              <a:t> </a:t>
            </a:r>
            <a:endParaRPr dirty="0"/>
          </a:p>
          <a:p>
            <a:pPr marL="0" marR="0" lvl="0" indent="0" algn="just" rtl="0">
              <a:lnSpc>
                <a:spcPct val="150000"/>
              </a:lnSpc>
              <a:spcBef>
                <a:spcPts val="0"/>
              </a:spcBef>
              <a:spcAft>
                <a:spcPts val="0"/>
              </a:spcAft>
              <a:buNone/>
            </a:pPr>
            <a:r>
              <a:rPr lang="el-GR" sz="1800" b="0" i="0" u="none" strike="noStrike" cap="none" dirty="0">
                <a:solidFill>
                  <a:schemeClr val="dk1"/>
                </a:solidFill>
                <a:latin typeface="Gill Sans"/>
                <a:ea typeface="Gill Sans"/>
                <a:cs typeface="Gill Sans"/>
                <a:sym typeface="Gill Sans"/>
              </a:rPr>
              <a:t>Β. </a:t>
            </a:r>
            <a:r>
              <a:rPr lang="el-GR" sz="1800" b="1" i="0" u="none" strike="noStrike" cap="none" dirty="0">
                <a:solidFill>
                  <a:srgbClr val="0070C0"/>
                </a:solidFill>
                <a:latin typeface="Gill Sans"/>
                <a:ea typeface="Gill Sans"/>
                <a:cs typeface="Gill Sans"/>
                <a:sym typeface="Gill Sans"/>
              </a:rPr>
              <a:t>Ειδικό + Συγκεκριμένο περιεχόμενο </a:t>
            </a:r>
            <a:r>
              <a:rPr lang="el-GR" sz="1800" b="0" i="0" u="none" strike="noStrike" cap="none" dirty="0">
                <a:solidFill>
                  <a:schemeClr val="dk1"/>
                </a:solidFill>
                <a:latin typeface="Gill Sans"/>
                <a:ea typeface="Gill Sans"/>
                <a:cs typeface="Gill Sans"/>
                <a:sym typeface="Gill Sans"/>
              </a:rPr>
              <a:t>σημαίνει = </a:t>
            </a:r>
            <a:r>
              <a:rPr lang="el-GR" sz="1800" b="1" i="0" u="none" strike="noStrike" cap="none" dirty="0">
                <a:solidFill>
                  <a:srgbClr val="FF0000"/>
                </a:solidFill>
                <a:latin typeface="Gill Sans"/>
                <a:ea typeface="Gill Sans"/>
                <a:cs typeface="Gill Sans"/>
                <a:sym typeface="Gill Sans"/>
              </a:rPr>
              <a:t>ΑΤΟΜΙΚΗ </a:t>
            </a:r>
            <a:r>
              <a:rPr lang="el-GR" b="1" i="0" u="none" strike="noStrike" cap="none" dirty="0">
                <a:solidFill>
                  <a:schemeClr val="dk1"/>
                </a:solidFill>
                <a:latin typeface="Gill Sans"/>
                <a:ea typeface="Gill Sans"/>
                <a:cs typeface="Gill Sans"/>
                <a:sym typeface="Gill Sans"/>
              </a:rPr>
              <a:t>(πχ. </a:t>
            </a:r>
            <a:r>
              <a:rPr lang="el-GR" b="1" dirty="0">
                <a:solidFill>
                  <a:schemeClr val="dk1"/>
                </a:solidFill>
                <a:latin typeface="Gill Sans"/>
                <a:ea typeface="Gill Sans"/>
                <a:cs typeface="Gill Sans"/>
                <a:sym typeface="Gill Sans"/>
              </a:rPr>
              <a:t>π</a:t>
            </a:r>
            <a:r>
              <a:rPr lang="el-GR" b="1" i="0" u="none" strike="noStrike" cap="none" dirty="0">
                <a:solidFill>
                  <a:schemeClr val="dk1"/>
                </a:solidFill>
                <a:latin typeface="Gill Sans"/>
                <a:ea typeface="Gill Sans"/>
                <a:cs typeface="Gill Sans"/>
                <a:sym typeface="Gill Sans"/>
              </a:rPr>
              <a:t>ρόστιμο, διορισμός, διαγραφή φοιτητή, πολιτογράφηση)</a:t>
            </a:r>
            <a:endParaRPr b="1" i="0" u="none" strike="noStrike" cap="none" dirty="0">
              <a:solidFill>
                <a:schemeClr val="dk1"/>
              </a:solidFill>
              <a:latin typeface="Gill Sans"/>
              <a:ea typeface="Gill Sans"/>
              <a:cs typeface="Gill Sans"/>
              <a:sym typeface="Gill Sans"/>
            </a:endParaRPr>
          </a:p>
        </p:txBody>
      </p:sp>
      <p:sp>
        <p:nvSpPr>
          <p:cNvPr id="112" name="Google Shape;112;p16"/>
          <p:cNvSpPr txBox="1"/>
          <p:nvPr/>
        </p:nvSpPr>
        <p:spPr>
          <a:xfrm>
            <a:off x="169580" y="4801274"/>
            <a:ext cx="11929654" cy="1754286"/>
          </a:xfrm>
          <a:prstGeom prst="rect">
            <a:avLst/>
          </a:prstGeom>
          <a:solidFill>
            <a:srgbClr val="B2BBBE"/>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dirty="0">
                <a:solidFill>
                  <a:schemeClr val="dk1"/>
                </a:solidFill>
                <a:latin typeface="Gill Sans"/>
                <a:ea typeface="Gill Sans"/>
                <a:cs typeface="Gill Sans"/>
                <a:sym typeface="Gill Sans"/>
              </a:rPr>
              <a:t>Υπάρχουν και οι </a:t>
            </a:r>
            <a:r>
              <a:rPr lang="el-GR" sz="1800" b="1" dirty="0">
                <a:solidFill>
                  <a:srgbClr val="C00000"/>
                </a:solidFill>
                <a:latin typeface="Gill Sans"/>
                <a:ea typeface="Gill Sans"/>
                <a:cs typeface="Gill Sans"/>
                <a:sym typeface="Gill Sans"/>
              </a:rPr>
              <a:t>γενικές ατομικές</a:t>
            </a:r>
            <a:r>
              <a:rPr lang="el-GR" sz="1800" dirty="0">
                <a:solidFill>
                  <a:schemeClr val="dk1"/>
                </a:solidFill>
                <a:latin typeface="Gill Sans"/>
                <a:ea typeface="Gill Sans"/>
                <a:cs typeface="Gill Sans"/>
                <a:sym typeface="Gill Sans"/>
              </a:rPr>
              <a:t>: «υβρίδιο» μεταξύ κανονιστικής και ατομικής.</a:t>
            </a:r>
          </a:p>
          <a:p>
            <a:pPr marL="0" marR="0" lvl="0" indent="0" algn="just" rtl="0">
              <a:spcBef>
                <a:spcPts val="0"/>
              </a:spcBef>
              <a:spcAft>
                <a:spcPts val="0"/>
              </a:spcAft>
              <a:buNone/>
            </a:pPr>
            <a:r>
              <a:rPr lang="el-GR" sz="1800" dirty="0">
                <a:solidFill>
                  <a:schemeClr val="dk1"/>
                </a:solidFill>
                <a:latin typeface="Gill Sans"/>
                <a:ea typeface="Gill Sans"/>
                <a:cs typeface="Gill Sans"/>
                <a:sym typeface="Gill Sans"/>
              </a:rPr>
              <a:t>Με την κανονιστική μοιράζεται το στοιχείο της </a:t>
            </a:r>
            <a:r>
              <a:rPr lang="el-GR" sz="1800" b="1" dirty="0">
                <a:solidFill>
                  <a:schemeClr val="dk1"/>
                </a:solidFill>
                <a:latin typeface="Gill Sans"/>
                <a:ea typeface="Gill Sans"/>
                <a:cs typeface="Gill Sans"/>
                <a:sym typeface="Gill Sans"/>
              </a:rPr>
              <a:t>γενικότητας</a:t>
            </a:r>
            <a:r>
              <a:rPr lang="el-GR" sz="1800" dirty="0">
                <a:solidFill>
                  <a:schemeClr val="dk1"/>
                </a:solidFill>
                <a:latin typeface="Gill Sans"/>
                <a:ea typeface="Gill Sans"/>
                <a:cs typeface="Gill Sans"/>
                <a:sym typeface="Gill Sans"/>
              </a:rPr>
              <a:t>, ενώ με την ατομική τον </a:t>
            </a:r>
            <a:r>
              <a:rPr lang="el-GR" sz="1800" b="1" dirty="0">
                <a:solidFill>
                  <a:schemeClr val="dk1"/>
                </a:solidFill>
                <a:latin typeface="Gill Sans"/>
                <a:ea typeface="Gill Sans"/>
                <a:cs typeface="Gill Sans"/>
                <a:sym typeface="Gill Sans"/>
              </a:rPr>
              <a:t>ατομικό</a:t>
            </a:r>
            <a:r>
              <a:rPr lang="el-GR" sz="1800" dirty="0">
                <a:solidFill>
                  <a:schemeClr val="dk1"/>
                </a:solidFill>
                <a:latin typeface="Gill Sans"/>
                <a:ea typeface="Gill Sans"/>
                <a:cs typeface="Gill Sans"/>
                <a:sym typeface="Gill Sans"/>
              </a:rPr>
              <a:t> </a:t>
            </a:r>
            <a:r>
              <a:rPr lang="el-GR" sz="1800" b="1" dirty="0">
                <a:solidFill>
                  <a:schemeClr val="dk1"/>
                </a:solidFill>
                <a:latin typeface="Gill Sans"/>
                <a:ea typeface="Gill Sans"/>
                <a:cs typeface="Gill Sans"/>
                <a:sym typeface="Gill Sans"/>
              </a:rPr>
              <a:t>χαρακτήρα</a:t>
            </a:r>
            <a:r>
              <a:rPr lang="el-GR" sz="1800" dirty="0">
                <a:solidFill>
                  <a:schemeClr val="dk1"/>
                </a:solidFill>
                <a:latin typeface="Gill Sans"/>
                <a:ea typeface="Gill Sans"/>
                <a:cs typeface="Gill Sans"/>
                <a:sym typeface="Gill Sans"/>
              </a:rPr>
              <a:t> του κανόνα δικαίου. Αφορά την εξατομίκευση της εφαρμογής του νόμου σε περισσότερες ατομικές περιπτώσεις που συνδέονται μεταξύ τους με το κοινό γνώρισμα της ταυτότητας απόλαυσης δικαιωμάτων ή εκπλήρωσης υποχρεώσεων. </a:t>
            </a:r>
            <a:r>
              <a:rPr lang="el-GR" sz="1800" b="1" u="sng" dirty="0">
                <a:solidFill>
                  <a:schemeClr val="dk1"/>
                </a:solidFill>
                <a:latin typeface="Gill Sans"/>
                <a:ea typeface="Gill Sans"/>
                <a:cs typeface="Gill Sans"/>
                <a:sym typeface="Gill Sans"/>
              </a:rPr>
              <a:t>Οι αποδέκτες της ρύθμισης είναι μεν δυνατόν να προσδιοριστούν ποσοτικά και ποιοτικά, αλλά δεν προσδιορίζονται</a:t>
            </a:r>
            <a:r>
              <a:rPr lang="el-GR" sz="1800" dirty="0">
                <a:solidFill>
                  <a:schemeClr val="dk1"/>
                </a:solidFill>
                <a:latin typeface="Gill Sans"/>
                <a:ea typeface="Gill Sans"/>
                <a:cs typeface="Gill Sans"/>
                <a:sym typeface="Gill Sans"/>
              </a:rPr>
              <a:t>. (πχ. -γενικό πολεοδομικό σχέδιο -πράξεις καθορισμού ορίων αιγιαλού και παραλίας, αναδασώσεις)</a:t>
            </a:r>
            <a:endParaRPr dirty="0"/>
          </a:p>
        </p:txBody>
      </p:sp>
      <p:sp>
        <p:nvSpPr>
          <p:cNvPr id="2" name="Rectangle 1">
            <a:extLst>
              <a:ext uri="{FF2B5EF4-FFF2-40B4-BE49-F238E27FC236}">
                <a16:creationId xmlns:a16="http://schemas.microsoft.com/office/drawing/2014/main" id="{CF705172-47C7-F99D-6982-78B0667333A5}"/>
              </a:ext>
            </a:extLst>
          </p:cNvPr>
          <p:cNvSpPr/>
          <p:nvPr/>
        </p:nvSpPr>
        <p:spPr>
          <a:xfrm>
            <a:off x="5936973" y="2242645"/>
            <a:ext cx="6162262" cy="146796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u="sng" dirty="0" err="1">
                <a:latin typeface="Gill Sans" panose="020B0604020202020204" charset="0"/>
              </a:rPr>
              <a:t>Πραγματοπαγής</a:t>
            </a:r>
            <a:r>
              <a:rPr lang="el-GR" u="sng" dirty="0">
                <a:latin typeface="Gill Sans" panose="020B0604020202020204" charset="0"/>
              </a:rPr>
              <a:t> ατομική</a:t>
            </a:r>
            <a:r>
              <a:rPr lang="el-GR" dirty="0">
                <a:latin typeface="Gill Sans" panose="020B0604020202020204" charset="0"/>
              </a:rPr>
              <a:t>: αναφέρεται σε κάποιο ακίνητο. Π.χ. χαρακτηρισμός ενός ακινήτου ως αυθαίρετου και κατεδαφιστέου. </a:t>
            </a:r>
          </a:p>
          <a:p>
            <a:r>
              <a:rPr lang="el-GR" u="sng" dirty="0">
                <a:latin typeface="Gill Sans" panose="020B0604020202020204" charset="0"/>
              </a:rPr>
              <a:t>Σωρευτική ατομική</a:t>
            </a:r>
            <a:r>
              <a:rPr lang="el-GR" dirty="0">
                <a:latin typeface="Gill Sans" panose="020B0604020202020204" charset="0"/>
              </a:rPr>
              <a:t>: σώρευση περισσότερων ατομικών πράξεων σε ένα ενιαίο κείμενο. Π.χ. διορισμός περισσότερων δημοσίων υπαλλήλων ή χαρακτηρισμός περισσότερων του ενός ακινήτων ως διατηρητέων.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406"/>
        <p:cNvGrpSpPr/>
        <p:nvPr/>
      </p:nvGrpSpPr>
      <p:grpSpPr>
        <a:xfrm>
          <a:off x="0" y="0"/>
          <a:ext cx="0" cy="0"/>
          <a:chOff x="0" y="0"/>
          <a:chExt cx="0" cy="0"/>
        </a:xfrm>
      </p:grpSpPr>
      <p:sp>
        <p:nvSpPr>
          <p:cNvPr id="407" name="Google Shape;407;p65"/>
          <p:cNvSpPr txBox="1">
            <a:spLocks noGrp="1"/>
          </p:cNvSpPr>
          <p:nvPr>
            <p:ph type="body" idx="1"/>
          </p:nvPr>
        </p:nvSpPr>
        <p:spPr>
          <a:xfrm>
            <a:off x="759372" y="482106"/>
            <a:ext cx="10673255" cy="5644054"/>
          </a:xfrm>
          <a:prstGeom prst="rect">
            <a:avLst/>
          </a:prstGeom>
          <a:solidFill>
            <a:srgbClr val="EAECE5"/>
          </a:solid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800"/>
              <a:buNone/>
            </a:pPr>
            <a:r>
              <a:rPr lang="el-GR" b="1" dirty="0">
                <a:highlight>
                  <a:srgbClr val="FFFF00"/>
                </a:highlight>
              </a:rPr>
              <a:t>ΠΡΑΚΤΙΚΟ 10 </a:t>
            </a:r>
            <a:r>
              <a:rPr lang="el-GR" dirty="0"/>
              <a:t>:</a:t>
            </a:r>
            <a:endParaRPr dirty="0"/>
          </a:p>
          <a:p>
            <a:pPr marL="0" lvl="0" indent="0" algn="just" rtl="0">
              <a:lnSpc>
                <a:spcPct val="100000"/>
              </a:lnSpc>
              <a:spcBef>
                <a:spcPts val="1000"/>
              </a:spcBef>
              <a:spcAft>
                <a:spcPts val="0"/>
              </a:spcAft>
              <a:buSzPts val="1800"/>
              <a:buNone/>
            </a:pPr>
            <a:r>
              <a:rPr lang="el-GR" dirty="0"/>
              <a:t>Σύμφωνα με τις οικείες διατάξεις το επίδομα τετραπληγίας χορηγείται με απόφαση του </a:t>
            </a:r>
            <a:r>
              <a:rPr lang="el-GR" b="1" dirty="0"/>
              <a:t>Δημάρχου</a:t>
            </a:r>
            <a:r>
              <a:rPr lang="el-GR" dirty="0"/>
              <a:t> ύστερα από </a:t>
            </a:r>
            <a:r>
              <a:rPr lang="el-GR" b="1" dirty="0">
                <a:solidFill>
                  <a:srgbClr val="FF0000"/>
                </a:solidFill>
              </a:rPr>
              <a:t>γνωμάτευση υγειονομικής επιτροπής</a:t>
            </a:r>
            <a:r>
              <a:rPr lang="el-GR" dirty="0"/>
              <a:t>. Δικαιούχοι είναι όσοι εμφανίζουν ποσοστό αναπηρίας τουλάχιστον 67%. Ο Α υποβάλει αίτηση με όλα τα νόμιμα δικαιολογητικά και εξετάζεται από υγειονομική επιτροπή στην οποία συμμετέχουν οι γιατροί Γ, Δ και Ε (ο Ε Πρόεδρος) και η διοικητική υπάλληλος Ζ ως γραμματέας. Στον Α </a:t>
            </a:r>
            <a:r>
              <a:rPr lang="el-GR" b="1" dirty="0"/>
              <a:t>κοινοποιείται έγγραφο με το οποίο ενημερώνεται </a:t>
            </a:r>
            <a:r>
              <a:rPr lang="el-GR" dirty="0"/>
              <a:t>για την </a:t>
            </a:r>
            <a:r>
              <a:rPr lang="el-GR" b="1" dirty="0">
                <a:solidFill>
                  <a:srgbClr val="00B050"/>
                </a:solidFill>
              </a:rPr>
              <a:t>αρνητική γνωμοδότηση </a:t>
            </a:r>
            <a:r>
              <a:rPr lang="el-GR" dirty="0"/>
              <a:t>της επιτροπής, με το σκεπτικό ότι το ποσοστό αναπηρίας του είναι 50%. Ο Α λαμβάνει επίσης </a:t>
            </a:r>
            <a:r>
              <a:rPr lang="el-GR" b="1" dirty="0"/>
              <a:t>έγγραφο του δημάρχου</a:t>
            </a:r>
            <a:r>
              <a:rPr lang="el-GR" dirty="0"/>
              <a:t> με το οποίο του γνωστοποιείται ότι απορρίφθηκε το αίτημα του.</a:t>
            </a:r>
            <a:endParaRPr dirty="0"/>
          </a:p>
          <a:p>
            <a:pPr marL="0" lvl="0" indent="0" algn="just" rtl="0">
              <a:lnSpc>
                <a:spcPct val="100000"/>
              </a:lnSpc>
              <a:spcBef>
                <a:spcPts val="1000"/>
              </a:spcBef>
              <a:spcAft>
                <a:spcPts val="0"/>
              </a:spcAft>
              <a:buSzPts val="1800"/>
              <a:buNone/>
            </a:pPr>
            <a:endParaRPr lang="el-GR" dirty="0">
              <a:highlight>
                <a:srgbClr val="00FF00"/>
              </a:highlight>
            </a:endParaRPr>
          </a:p>
          <a:p>
            <a:pPr marL="0" lvl="0" indent="0" algn="just" rtl="0">
              <a:lnSpc>
                <a:spcPct val="100000"/>
              </a:lnSpc>
              <a:spcBef>
                <a:spcPts val="1000"/>
              </a:spcBef>
              <a:spcAft>
                <a:spcPts val="0"/>
              </a:spcAft>
              <a:buSzPts val="1800"/>
              <a:buNone/>
            </a:pPr>
            <a:endParaRPr lang="el-GR" dirty="0">
              <a:highlight>
                <a:srgbClr val="00FF00"/>
              </a:highlight>
            </a:endParaRPr>
          </a:p>
          <a:p>
            <a:pPr marL="0" lvl="0" indent="0" algn="just" rtl="0">
              <a:lnSpc>
                <a:spcPct val="100000"/>
              </a:lnSpc>
              <a:spcBef>
                <a:spcPts val="1000"/>
              </a:spcBef>
              <a:spcAft>
                <a:spcPts val="0"/>
              </a:spcAft>
              <a:buSzPts val="1800"/>
              <a:buNone/>
            </a:pPr>
            <a:r>
              <a:rPr lang="el-GR" dirty="0">
                <a:highlight>
                  <a:srgbClr val="00FF00"/>
                </a:highlight>
              </a:rPr>
              <a:t>1.Ποιες είναι οι εκτελεστές διοικητικές πράξεις; </a:t>
            </a:r>
          </a:p>
          <a:p>
            <a:pPr marL="0" indent="0" algn="just">
              <a:buNone/>
            </a:pPr>
            <a:r>
              <a:rPr lang="el-GR" dirty="0"/>
              <a:t>Το έγγραφο του Δημάρχου που αναφέρει ότι απορρίπτεται το αίτημα είναι εκτελεστή διοικητική πράξη. Το πρώτο έγγραφο είναι απλά πληροφοριακό έγγραφο. Η γνωμοδότηση είναι απλή επομένως είναι μη εκτελεστή διοικητική πράξη. </a:t>
            </a:r>
          </a:p>
          <a:p>
            <a:pPr marL="0" lvl="0" indent="0" algn="just" rtl="0">
              <a:lnSpc>
                <a:spcPct val="100000"/>
              </a:lnSpc>
              <a:spcBef>
                <a:spcPts val="1000"/>
              </a:spcBef>
              <a:spcAft>
                <a:spcPts val="0"/>
              </a:spcAft>
              <a:buSzPts val="1800"/>
              <a:buNone/>
            </a:pPr>
            <a:endParaRPr dirty="0">
              <a:highlight>
                <a:srgbClr val="00FF00"/>
              </a:highlight>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416"/>
        <p:cNvGrpSpPr/>
        <p:nvPr/>
      </p:nvGrpSpPr>
      <p:grpSpPr>
        <a:xfrm>
          <a:off x="0" y="0"/>
          <a:ext cx="0" cy="0"/>
          <a:chOff x="0" y="0"/>
          <a:chExt cx="0" cy="0"/>
        </a:xfrm>
      </p:grpSpPr>
      <p:sp>
        <p:nvSpPr>
          <p:cNvPr id="417" name="Google Shape;417;p67"/>
          <p:cNvSpPr txBox="1">
            <a:spLocks noGrp="1"/>
          </p:cNvSpPr>
          <p:nvPr>
            <p:ph type="body" idx="1"/>
          </p:nvPr>
        </p:nvSpPr>
        <p:spPr>
          <a:xfrm>
            <a:off x="804041" y="416041"/>
            <a:ext cx="10405241" cy="5330124"/>
          </a:xfrm>
          <a:prstGeom prst="rect">
            <a:avLst/>
          </a:prstGeom>
          <a:solidFill>
            <a:srgbClr val="E8E4DC"/>
          </a:solidFill>
          <a:ln>
            <a:noFill/>
          </a:ln>
        </p:spPr>
        <p:txBody>
          <a:bodyPr spcFirstLastPara="1" wrap="square" lIns="91425" tIns="45700" rIns="91425" bIns="45700" anchor="t" anchorCtr="0">
            <a:normAutofit lnSpcReduction="10000"/>
          </a:bodyPr>
          <a:lstStyle/>
          <a:p>
            <a:pPr marL="0" lvl="0" indent="0" algn="just" rtl="0">
              <a:lnSpc>
                <a:spcPct val="100000"/>
              </a:lnSpc>
              <a:spcBef>
                <a:spcPts val="0"/>
              </a:spcBef>
              <a:spcAft>
                <a:spcPts val="0"/>
              </a:spcAft>
              <a:buSzPts val="2400"/>
              <a:buNone/>
            </a:pPr>
            <a:r>
              <a:rPr lang="el-GR" sz="2400" b="1" dirty="0">
                <a:highlight>
                  <a:srgbClr val="FFFF00"/>
                </a:highlight>
              </a:rPr>
              <a:t>ΠΡΑΚΤΙΚΟ 11</a:t>
            </a:r>
            <a:r>
              <a:rPr lang="el-GR" sz="2400" dirty="0"/>
              <a:t>:</a:t>
            </a:r>
            <a:endParaRPr dirty="0"/>
          </a:p>
          <a:p>
            <a:pPr marL="0" lvl="0" indent="0" algn="just" rtl="0">
              <a:lnSpc>
                <a:spcPct val="100000"/>
              </a:lnSpc>
              <a:spcBef>
                <a:spcPts val="1000"/>
              </a:spcBef>
              <a:spcAft>
                <a:spcPts val="0"/>
              </a:spcAft>
              <a:buSzPts val="2400"/>
              <a:buNone/>
            </a:pPr>
            <a:r>
              <a:rPr lang="el-GR" sz="2400" dirty="0"/>
              <a:t>Διεξάγεται </a:t>
            </a:r>
            <a:r>
              <a:rPr lang="el-GR" sz="2400" b="1" dirty="0"/>
              <a:t>διαγωνισμός</a:t>
            </a:r>
            <a:r>
              <a:rPr lang="el-GR" sz="2400" dirty="0"/>
              <a:t> για την πρόσληψη δικηγόρου σε δήμο. Η διαδικασία </a:t>
            </a:r>
            <a:r>
              <a:rPr lang="el-GR" sz="2400" b="1" u="sng" dirty="0"/>
              <a:t>ολοκληρώνεται</a:t>
            </a:r>
            <a:r>
              <a:rPr lang="el-GR" sz="2400" dirty="0"/>
              <a:t> με </a:t>
            </a:r>
            <a:r>
              <a:rPr lang="el-GR" sz="2400" dirty="0">
                <a:highlight>
                  <a:srgbClr val="00FFFF"/>
                </a:highlight>
              </a:rPr>
              <a:t>απόφαση</a:t>
            </a:r>
            <a:r>
              <a:rPr lang="el-GR" sz="2400" dirty="0"/>
              <a:t> πενταμελούς επιτροπής </a:t>
            </a:r>
            <a:r>
              <a:rPr lang="el-GR" sz="2400" dirty="0">
                <a:highlight>
                  <a:srgbClr val="00FFFF"/>
                </a:highlight>
              </a:rPr>
              <a:t>επιλογής</a:t>
            </a:r>
            <a:r>
              <a:rPr lang="el-GR" sz="2400" dirty="0"/>
              <a:t> </a:t>
            </a:r>
            <a:r>
              <a:rPr lang="el-GR" sz="2400" b="1" u="sng" dirty="0"/>
              <a:t>και</a:t>
            </a:r>
            <a:r>
              <a:rPr lang="el-GR" sz="2400" dirty="0"/>
              <a:t> </a:t>
            </a:r>
            <a:r>
              <a:rPr lang="el-GR" sz="2400" dirty="0">
                <a:highlight>
                  <a:srgbClr val="00FFFF"/>
                </a:highlight>
              </a:rPr>
              <a:t>απόφαση</a:t>
            </a:r>
            <a:r>
              <a:rPr lang="el-GR" sz="2400" dirty="0"/>
              <a:t> </a:t>
            </a:r>
            <a:r>
              <a:rPr lang="el-GR" sz="2400" dirty="0">
                <a:highlight>
                  <a:srgbClr val="00FFFF"/>
                </a:highlight>
              </a:rPr>
              <a:t>διορισμού</a:t>
            </a:r>
            <a:r>
              <a:rPr lang="el-GR" sz="2400" dirty="0"/>
              <a:t> του Δημάρχου. Διεξάγεται συνέντευξη των υποψηφίων με βαθμολόγηση τούς </a:t>
            </a:r>
            <a:r>
              <a:rPr lang="el-GR" sz="2400" b="1" dirty="0">
                <a:solidFill>
                  <a:schemeClr val="tx1"/>
                </a:solidFill>
              </a:rPr>
              <a:t>χωρίς να τηρούνται πρακτικά για την συνέντευξη</a:t>
            </a:r>
            <a:r>
              <a:rPr lang="el-GR" sz="2400" dirty="0"/>
              <a:t>. Η επιτροπή του διαγωνισμού ορίζει συντελεστές βαρύτητας για τα κριτήρια που προβλέπει ο νόμος. Με την ολοκλήρωση της διαδικασίας επιλογής ο 2ος στην κατάταξη πληροφορείται πως μέλος της επιτροπής ήταν και είναι μέλος δικηγορικής εταιρείας στην οποία εργαζόταν ο 1ος στην κατάταξη έως και 5 μέρες πριν από την υποψηφιότητα του.</a:t>
            </a:r>
            <a:endParaRPr dirty="0"/>
          </a:p>
          <a:p>
            <a:pPr marL="0" lvl="0" indent="0" algn="just" rtl="0">
              <a:lnSpc>
                <a:spcPct val="100000"/>
              </a:lnSpc>
              <a:spcBef>
                <a:spcPts val="1000"/>
              </a:spcBef>
              <a:spcAft>
                <a:spcPts val="0"/>
              </a:spcAft>
              <a:buSzPts val="2400"/>
              <a:buNone/>
            </a:pPr>
            <a:r>
              <a:rPr lang="el-GR" sz="2400" dirty="0"/>
              <a:t>1</a:t>
            </a:r>
            <a:r>
              <a:rPr lang="el-GR" sz="2400" dirty="0">
                <a:highlight>
                  <a:srgbClr val="00FF00"/>
                </a:highlight>
              </a:rPr>
              <a:t>.Ποια πράξη πρέπει να προσβληθεί ενώπιον του δικαστηρίου; </a:t>
            </a:r>
            <a:endParaRPr dirty="0">
              <a:highlight>
                <a:srgbClr val="00FF00"/>
              </a:highlight>
            </a:endParaRPr>
          </a:p>
          <a:p>
            <a:pPr marL="0" lvl="0" indent="0" algn="just" rtl="0">
              <a:lnSpc>
                <a:spcPct val="100000"/>
              </a:lnSpc>
              <a:spcBef>
                <a:spcPts val="1000"/>
              </a:spcBef>
              <a:spcAft>
                <a:spcPts val="0"/>
              </a:spcAft>
              <a:buSzPts val="2400"/>
              <a:buNone/>
            </a:pPr>
            <a:r>
              <a:rPr lang="el-GR" sz="2400" dirty="0"/>
              <a:t>2.Ειναι νόμιμη η επιλογή του 1ου στην κατάταξη; </a:t>
            </a:r>
            <a:endParaRPr dirty="0"/>
          </a:p>
          <a:p>
            <a:pPr marL="0" lvl="0" indent="0" algn="just" rtl="0">
              <a:lnSpc>
                <a:spcPct val="100000"/>
              </a:lnSpc>
              <a:spcBef>
                <a:spcPts val="1000"/>
              </a:spcBef>
              <a:spcAft>
                <a:spcPts val="0"/>
              </a:spcAft>
              <a:buSzPts val="2400"/>
              <a:buNone/>
            </a:pPr>
            <a:r>
              <a:rPr lang="el-GR" sz="2400" dirty="0"/>
              <a:t>3</a:t>
            </a:r>
            <a:r>
              <a:rPr lang="el-GR" sz="2400" dirty="0">
                <a:highlight>
                  <a:srgbClr val="00FF00"/>
                </a:highlight>
              </a:rPr>
              <a:t>.Μπορει να ελεγχθεί η νομιμότητα της προκήρυξης του διαγωνισμού; Και αν ναι, για ποιους λόγους; </a:t>
            </a:r>
            <a:endParaRPr dirty="0">
              <a:highlight>
                <a:srgbClr val="00FF00"/>
              </a:highlight>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421"/>
        <p:cNvGrpSpPr/>
        <p:nvPr/>
      </p:nvGrpSpPr>
      <p:grpSpPr>
        <a:xfrm>
          <a:off x="0" y="0"/>
          <a:ext cx="0" cy="0"/>
          <a:chOff x="0" y="0"/>
          <a:chExt cx="0" cy="0"/>
        </a:xfrm>
      </p:grpSpPr>
      <p:sp>
        <p:nvSpPr>
          <p:cNvPr id="422" name="Google Shape;422;p68"/>
          <p:cNvSpPr txBox="1">
            <a:spLocks noGrp="1"/>
          </p:cNvSpPr>
          <p:nvPr>
            <p:ph type="body" idx="1"/>
          </p:nvPr>
        </p:nvSpPr>
        <p:spPr>
          <a:xfrm>
            <a:off x="283779" y="599090"/>
            <a:ext cx="11624441" cy="5140937"/>
          </a:xfrm>
          <a:prstGeom prst="rect">
            <a:avLst/>
          </a:prstGeom>
          <a:solidFill>
            <a:srgbClr val="E8E4DC"/>
          </a:solidFill>
          <a:ln>
            <a:noFill/>
          </a:ln>
        </p:spPr>
        <p:txBody>
          <a:bodyPr spcFirstLastPara="1" wrap="square" lIns="91425" tIns="45700" rIns="91425" bIns="45700" anchor="t" anchorCtr="0">
            <a:normAutofit lnSpcReduction="10000"/>
          </a:bodyPr>
          <a:lstStyle/>
          <a:p>
            <a:pPr marL="0" lvl="0" indent="0" algn="just" rtl="0">
              <a:lnSpc>
                <a:spcPct val="100000"/>
              </a:lnSpc>
              <a:spcBef>
                <a:spcPts val="0"/>
              </a:spcBef>
              <a:spcAft>
                <a:spcPts val="0"/>
              </a:spcAft>
              <a:buSzPts val="2000"/>
              <a:buNone/>
            </a:pPr>
            <a:r>
              <a:rPr lang="el-GR" sz="2000" dirty="0"/>
              <a:t>Α. </a:t>
            </a:r>
            <a:r>
              <a:rPr lang="el-GR" sz="2000" dirty="0">
                <a:highlight>
                  <a:srgbClr val="00FF00"/>
                </a:highlight>
              </a:rPr>
              <a:t>Σύνθετη Διοικητική Ενέργεια </a:t>
            </a:r>
            <a:r>
              <a:rPr lang="el-GR" sz="2000" dirty="0"/>
              <a:t>(περισσότερες εκτελεστές διοικητικές πράξεις, κάθε μία ενσωματώνεται στην νέα και χάνει την </a:t>
            </a:r>
            <a:r>
              <a:rPr lang="el-GR" sz="2000" dirty="0" err="1"/>
              <a:t>εκτελεστότητα</a:t>
            </a:r>
            <a:r>
              <a:rPr lang="el-GR" sz="2000" dirty="0"/>
              <a:t> της, τελικώς προσβαλλόμενη πράξη είναι η πράξη διορισμού από τον Δήμαρχο – ατομική </a:t>
            </a:r>
            <a:r>
              <a:rPr lang="el-GR" sz="2000" dirty="0" err="1"/>
              <a:t>δ.π</a:t>
            </a:r>
            <a:r>
              <a:rPr lang="el-GR" sz="2000" dirty="0"/>
              <a:t>.). Θεωρητικά προσβάλλεται η τελευταία, αλλά </a:t>
            </a:r>
            <a:r>
              <a:rPr lang="el-GR" sz="2000" dirty="0" err="1"/>
              <a:t>νομολογιακά</a:t>
            </a:r>
            <a:r>
              <a:rPr lang="el-GR" sz="2000" dirty="0"/>
              <a:t> γίνεται δεκτό ότι ο Πολίτης μπορεί να προσβάλει οποιαδήποτε πράξη. Θεωρείται </a:t>
            </a:r>
            <a:r>
              <a:rPr lang="el-GR" sz="2000" dirty="0" err="1"/>
              <a:t>συμπροσβαλλομενη</a:t>
            </a:r>
            <a:r>
              <a:rPr lang="el-GR" sz="2000" dirty="0"/>
              <a:t> και η επόμενη. </a:t>
            </a:r>
            <a:endParaRPr dirty="0"/>
          </a:p>
          <a:p>
            <a:pPr marL="0" lvl="0" indent="0" algn="just" rtl="0">
              <a:lnSpc>
                <a:spcPct val="100000"/>
              </a:lnSpc>
              <a:spcBef>
                <a:spcPts val="1000"/>
              </a:spcBef>
              <a:spcAft>
                <a:spcPts val="0"/>
              </a:spcAft>
              <a:buSzPts val="2000"/>
              <a:buNone/>
            </a:pPr>
            <a:r>
              <a:rPr lang="el-GR" sz="2000" dirty="0"/>
              <a:t>Β. Λόγοι εύνοιας του οργάνου προς τον ενδιαφερόμενο . στην προκειμένη περίπτωση γεννάται το ζήτημα εάν η προηγούμενη επαγγελματική σχέση θίγει την αρχή της αμεροληψίας (</a:t>
            </a:r>
            <a:r>
              <a:rPr lang="el-GR" sz="2000" dirty="0" err="1"/>
              <a:t>Αρ</a:t>
            </a:r>
            <a:r>
              <a:rPr lang="el-GR" sz="2000" dirty="0"/>
              <a:t>. 7). Ωστόσο θα πρέπει να προβληθούν και συγκεκριμένοι λόγοι που να αποδεικνύεται αυτή η στενή σχέση μεταξύ του επιλεγέντος και του μέλους της επιτροπής που να είναι ικανοί να κλονίσουν τις εγγυήσεις αμερόληπτης κρίσης .</a:t>
            </a:r>
            <a:endParaRPr dirty="0"/>
          </a:p>
          <a:p>
            <a:pPr marL="0" lvl="0" indent="0" algn="just" rtl="0">
              <a:lnSpc>
                <a:spcPct val="100000"/>
              </a:lnSpc>
              <a:spcBef>
                <a:spcPts val="1000"/>
              </a:spcBef>
              <a:spcAft>
                <a:spcPts val="0"/>
              </a:spcAft>
              <a:buSzPts val="2000"/>
              <a:buNone/>
            </a:pPr>
            <a:r>
              <a:rPr lang="el-GR" sz="2000" dirty="0"/>
              <a:t>Γ. </a:t>
            </a:r>
            <a:r>
              <a:rPr lang="el-GR" sz="2000" dirty="0">
                <a:highlight>
                  <a:srgbClr val="00FF00"/>
                </a:highlight>
              </a:rPr>
              <a:t>Η κανονιστική πράξη ελέγχεται και παρεμπιπτόντως </a:t>
            </a:r>
            <a:r>
              <a:rPr lang="el-GR" sz="2000" dirty="0"/>
              <a:t>(προκήρυξη διαγωνισμού = κανονιστική διοικητική πράξη). </a:t>
            </a:r>
            <a:r>
              <a:rPr lang="el-GR" sz="2000" b="1" dirty="0"/>
              <a:t>Η επιτροπή ορίζει κριτήρια, θέτει κανόνα δικαίου, αυτό παραβιάζει την αρχή της διαφάνειας και αμεροληψίας. </a:t>
            </a:r>
            <a:r>
              <a:rPr lang="el-GR" sz="2000" b="1" dirty="0">
                <a:solidFill>
                  <a:srgbClr val="00B050"/>
                </a:solidFill>
              </a:rPr>
              <a:t>Έπρεπε να αναγραφόταν στην προκήρυξη</a:t>
            </a:r>
            <a:r>
              <a:rPr lang="el-GR" sz="2000" dirty="0"/>
              <a:t>. Δεν επιτρέπεται εκ των υστέρων να τίθενται κριτήρια επιλογής γνωρίζοντας τους υποψηφίους, </a:t>
            </a:r>
            <a:r>
              <a:rPr lang="el-GR" sz="2000" b="1" dirty="0">
                <a:solidFill>
                  <a:srgbClr val="FF0000"/>
                </a:solidFill>
              </a:rPr>
              <a:t>γιατί έτσι θα μπορούσε η επιτροπή να προδιαγράψει τα αποτελέσματα του διαγωνισμού.</a:t>
            </a:r>
            <a:r>
              <a:rPr lang="el-GR" sz="2000" dirty="0"/>
              <a:t> </a:t>
            </a:r>
            <a:endParaRPr dirty="0"/>
          </a:p>
          <a:p>
            <a:pPr marL="0" lvl="0" indent="0" algn="just" rtl="0">
              <a:lnSpc>
                <a:spcPct val="100000"/>
              </a:lnSpc>
              <a:spcBef>
                <a:spcPts val="1000"/>
              </a:spcBef>
              <a:spcAft>
                <a:spcPts val="0"/>
              </a:spcAft>
              <a:buSzPts val="2000"/>
              <a:buNone/>
            </a:pPr>
            <a:r>
              <a:rPr lang="el-GR" sz="2000" b="1" dirty="0">
                <a:solidFill>
                  <a:srgbClr val="0070C0"/>
                </a:solidFill>
              </a:rPr>
              <a:t>Δεν τηρήθηκαν πρακτικά</a:t>
            </a:r>
            <a:r>
              <a:rPr lang="el-GR" sz="2000" dirty="0"/>
              <a:t>, παραβιάζεται η αρχή της </a:t>
            </a:r>
            <a:r>
              <a:rPr lang="el-GR" sz="2000" b="1" dirty="0">
                <a:solidFill>
                  <a:srgbClr val="0070C0"/>
                </a:solidFill>
              </a:rPr>
              <a:t>διαφάνειας</a:t>
            </a:r>
            <a:r>
              <a:rPr lang="el-GR" sz="2000" dirty="0"/>
              <a:t>. Δεν αιτιολογείται έτσι η βαθμολογία. </a:t>
            </a:r>
            <a:r>
              <a:rPr lang="el-GR" sz="2000" dirty="0">
                <a:highlight>
                  <a:srgbClr val="00FF00"/>
                </a:highlight>
              </a:rPr>
              <a:t>Οι ατομικές διοικητικές πράξεις (επιλογή υποψηφίου) θέλουν </a:t>
            </a:r>
            <a:r>
              <a:rPr lang="el-GR" sz="2000" b="1" dirty="0">
                <a:highlight>
                  <a:srgbClr val="00FF00"/>
                </a:highlight>
              </a:rPr>
              <a:t>αιτιολογία</a:t>
            </a:r>
            <a:r>
              <a:rPr lang="el-GR" sz="2000" dirty="0"/>
              <a:t>. Το </a:t>
            </a:r>
            <a:r>
              <a:rPr lang="el-GR" sz="2000" dirty="0" err="1"/>
              <a:t>ΣτΕ</a:t>
            </a:r>
            <a:r>
              <a:rPr lang="el-GR" sz="2000" dirty="0"/>
              <a:t> έχει ακυρώσει επιλογές που στηρίζονται σε συνεντεύξεις για τις οποίες δεν έχουν τηρηθεί πρακτικά.</a:t>
            </a:r>
            <a:endParaRPr dirty="0"/>
          </a:p>
          <a:p>
            <a:pPr marL="0" lvl="0" indent="0" algn="l" rtl="0">
              <a:lnSpc>
                <a:spcPct val="100000"/>
              </a:lnSpc>
              <a:spcBef>
                <a:spcPts val="1000"/>
              </a:spcBef>
              <a:spcAft>
                <a:spcPts val="0"/>
              </a:spcAft>
              <a:buSzPts val="1800"/>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7"/>
          <p:cNvSpPr txBox="1">
            <a:spLocks noGrp="1"/>
          </p:cNvSpPr>
          <p:nvPr>
            <p:ph type="title"/>
          </p:nvPr>
        </p:nvSpPr>
        <p:spPr>
          <a:xfrm>
            <a:off x="2231136" y="523614"/>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l-GR" dirty="0"/>
              <a:t> ΔΙΑΚΡΙΣΕΙΣ</a:t>
            </a:r>
            <a:endParaRPr dirty="0"/>
          </a:p>
        </p:txBody>
      </p:sp>
      <p:sp>
        <p:nvSpPr>
          <p:cNvPr id="119" name="Google Shape;119;p17"/>
          <p:cNvSpPr txBox="1">
            <a:spLocks noGrp="1"/>
          </p:cNvSpPr>
          <p:nvPr>
            <p:ph type="body" idx="1"/>
          </p:nvPr>
        </p:nvSpPr>
        <p:spPr>
          <a:xfrm>
            <a:off x="259080" y="1859280"/>
            <a:ext cx="5594603" cy="4900749"/>
          </a:xfrm>
          <a:prstGeom prst="rect">
            <a:avLst/>
          </a:prstGeom>
          <a:solidFill>
            <a:schemeClr val="accent4">
              <a:lumMod val="60000"/>
              <a:lumOff val="40000"/>
            </a:schemeClr>
          </a:solidFill>
          <a:ln>
            <a:noFill/>
          </a:ln>
        </p:spPr>
        <p:txBody>
          <a:bodyPr spcFirstLastPara="1" wrap="square" lIns="91425" tIns="45700" rIns="91425" bIns="45700" anchor="t" anchorCtr="0">
            <a:normAutofit/>
          </a:bodyPr>
          <a:lstStyle/>
          <a:p>
            <a:pPr marL="228600" lvl="0" indent="-228600" algn="ctr" rtl="0">
              <a:lnSpc>
                <a:spcPct val="100000"/>
              </a:lnSpc>
              <a:spcBef>
                <a:spcPts val="0"/>
              </a:spcBef>
              <a:spcAft>
                <a:spcPts val="0"/>
              </a:spcAft>
              <a:buSzPct val="100000"/>
              <a:buChar char="•"/>
            </a:pPr>
            <a:r>
              <a:rPr lang="el-GR" sz="2400" b="1" u="sng" dirty="0"/>
              <a:t>ΚΑΝΟΝΙΣΤΙΚΕΣ</a:t>
            </a:r>
            <a:endParaRPr b="1" u="sng" dirty="0"/>
          </a:p>
          <a:p>
            <a:pPr marL="228600" lvl="0" indent="-228600" algn="just" rtl="0">
              <a:lnSpc>
                <a:spcPct val="150000"/>
              </a:lnSpc>
              <a:spcBef>
                <a:spcPts val="1000"/>
              </a:spcBef>
              <a:spcAft>
                <a:spcPts val="0"/>
              </a:spcAft>
              <a:buSzPct val="100000"/>
              <a:buChar char="•"/>
            </a:pPr>
            <a:r>
              <a:rPr lang="el-GR" u="sng" dirty="0"/>
              <a:t> </a:t>
            </a:r>
            <a:endParaRPr dirty="0"/>
          </a:p>
        </p:txBody>
      </p:sp>
      <p:sp>
        <p:nvSpPr>
          <p:cNvPr id="120" name="Google Shape;120;p17"/>
          <p:cNvSpPr txBox="1">
            <a:spLocks noGrp="1"/>
          </p:cNvSpPr>
          <p:nvPr>
            <p:ph type="body" idx="2"/>
          </p:nvPr>
        </p:nvSpPr>
        <p:spPr>
          <a:xfrm>
            <a:off x="6338315" y="1859280"/>
            <a:ext cx="5594603" cy="4900748"/>
          </a:xfrm>
          <a:prstGeom prst="rect">
            <a:avLst/>
          </a:prstGeom>
          <a:solidFill>
            <a:schemeClr val="accent4">
              <a:lumMod val="60000"/>
              <a:lumOff val="40000"/>
            </a:schemeClr>
          </a:solidFill>
          <a:ln>
            <a:noFill/>
          </a:ln>
        </p:spPr>
        <p:txBody>
          <a:bodyPr spcFirstLastPara="1" wrap="square" lIns="91425" tIns="45700" rIns="91425" bIns="45700" anchor="t" anchorCtr="0">
            <a:normAutofit/>
          </a:bodyPr>
          <a:lstStyle/>
          <a:p>
            <a:pPr marL="228600" lvl="0" indent="-228600" algn="ctr" rtl="0">
              <a:lnSpc>
                <a:spcPct val="100000"/>
              </a:lnSpc>
              <a:spcBef>
                <a:spcPts val="0"/>
              </a:spcBef>
              <a:spcAft>
                <a:spcPts val="0"/>
              </a:spcAft>
              <a:buSzPct val="100000"/>
              <a:buChar char="•"/>
            </a:pPr>
            <a:r>
              <a:rPr lang="el-GR" sz="2400" b="1" u="sng" dirty="0"/>
              <a:t>ΑΤΟΜΙΚΕΣ</a:t>
            </a:r>
            <a:endParaRPr b="1" u="sng" dirty="0"/>
          </a:p>
          <a:p>
            <a:pPr marL="228600" lvl="0" indent="-122872" algn="l" rtl="0">
              <a:lnSpc>
                <a:spcPct val="100000"/>
              </a:lnSpc>
              <a:spcBef>
                <a:spcPts val="1000"/>
              </a:spcBef>
              <a:spcAft>
                <a:spcPts val="0"/>
              </a:spcAft>
              <a:buSzPct val="100000"/>
              <a:buNone/>
            </a:pPr>
            <a:endParaRPr b="1" u="sng" dirty="0"/>
          </a:p>
        </p:txBody>
      </p:sp>
      <p:graphicFrame>
        <p:nvGraphicFramePr>
          <p:cNvPr id="3" name="Table 2">
            <a:extLst>
              <a:ext uri="{FF2B5EF4-FFF2-40B4-BE49-F238E27FC236}">
                <a16:creationId xmlns:a16="http://schemas.microsoft.com/office/drawing/2014/main" id="{60AAA77C-177F-25C1-F0D4-491B71268B0F}"/>
              </a:ext>
            </a:extLst>
          </p:cNvPr>
          <p:cNvGraphicFramePr>
            <a:graphicFrameLocks noGrp="1"/>
          </p:cNvGraphicFramePr>
          <p:nvPr>
            <p:extLst>
              <p:ext uri="{D42A27DB-BD31-4B8C-83A1-F6EECF244321}">
                <p14:modId xmlns:p14="http://schemas.microsoft.com/office/powerpoint/2010/main" val="1865054864"/>
              </p:ext>
            </p:extLst>
          </p:nvPr>
        </p:nvGraphicFramePr>
        <p:xfrm>
          <a:off x="259080" y="2262959"/>
          <a:ext cx="5594603" cy="4490932"/>
        </p:xfrm>
        <a:graphic>
          <a:graphicData uri="http://schemas.openxmlformats.org/drawingml/2006/table">
            <a:tbl>
              <a:tblPr firstRow="1" firstCol="1" bandRow="1">
                <a:tableStyleId>{33527BBC-C302-4203-9C53-88D469BC12E6}</a:tableStyleId>
              </a:tblPr>
              <a:tblGrid>
                <a:gridCol w="5594603">
                  <a:extLst>
                    <a:ext uri="{9D8B030D-6E8A-4147-A177-3AD203B41FA5}">
                      <a16:colId xmlns:a16="http://schemas.microsoft.com/office/drawing/2014/main" val="3395766015"/>
                    </a:ext>
                  </a:extLst>
                </a:gridCol>
              </a:tblGrid>
              <a:tr h="493501">
                <a:tc>
                  <a:txBody>
                    <a:bodyPr/>
                    <a:lstStyle/>
                    <a:p>
                      <a:pPr marL="0" marR="0" algn="just">
                        <a:lnSpc>
                          <a:spcPct val="115000"/>
                        </a:lnSpc>
                        <a:spcAft>
                          <a:spcPts val="800"/>
                        </a:spcAft>
                        <a:buNone/>
                      </a:pPr>
                      <a:r>
                        <a:rPr lang="el-GR" sz="1400" kern="100" dirty="0">
                          <a:effectLst/>
                        </a:rPr>
                        <a:t>Εκδίδεται στο πλαίσιο νομοθετικής εξουσιοδότησης (δείτε κυρίως Σ43 παρ. 2 </a:t>
                      </a:r>
                      <a:r>
                        <a:rPr lang="el-GR" sz="1400" kern="100" dirty="0" err="1">
                          <a:effectLst/>
                        </a:rPr>
                        <a:t>εδ</a:t>
                      </a:r>
                      <a:r>
                        <a:rPr lang="el-GR" sz="1400" kern="100" dirty="0">
                          <a:effectLst/>
                        </a:rPr>
                        <a:t>. β'). Έρεισμα είναι ο νόμος.</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8020" marR="38020" marT="0" marB="0">
                    <a:solidFill>
                      <a:schemeClr val="accent2"/>
                    </a:solidFill>
                  </a:tcPr>
                </a:tc>
                <a:extLst>
                  <a:ext uri="{0D108BD9-81ED-4DB2-BD59-A6C34878D82A}">
                    <a16:rowId xmlns:a16="http://schemas.microsoft.com/office/drawing/2014/main" val="1300849380"/>
                  </a:ext>
                </a:extLst>
              </a:tr>
              <a:tr h="1148523">
                <a:tc>
                  <a:txBody>
                    <a:bodyPr/>
                    <a:lstStyle/>
                    <a:p>
                      <a:pPr marL="0" marR="0" algn="just">
                        <a:lnSpc>
                          <a:spcPct val="115000"/>
                        </a:lnSpc>
                        <a:spcAft>
                          <a:spcPts val="800"/>
                        </a:spcAft>
                        <a:buNone/>
                      </a:pPr>
                      <a:r>
                        <a:rPr lang="el-GR" sz="1400" kern="100" dirty="0">
                          <a:effectLst/>
                        </a:rPr>
                        <a:t>Παρεμπίπτων και διηνεκής έλεγχος. Με την προσβολή μιας ατομικής </a:t>
                      </a:r>
                      <a:r>
                        <a:rPr lang="el-GR" sz="1400" kern="100" dirty="0" err="1">
                          <a:effectLst/>
                        </a:rPr>
                        <a:t>δ.π</a:t>
                      </a:r>
                      <a:r>
                        <a:rPr lang="el-GR" sz="1400" kern="100" dirty="0">
                          <a:effectLst/>
                        </a:rPr>
                        <a:t>. ελέγχεται παρεμπιπτόντως και η νομιμότητα της κανονιστικής, ακόμα και αν έχει παρέλθει η προθεσμία για ευθεία προσβολή της. Για αυτό και έχει περιορισμένο τεκμήριο νομιμότητας.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8020" marR="38020" marT="0" marB="0">
                    <a:solidFill>
                      <a:schemeClr val="accent2"/>
                    </a:solidFill>
                  </a:tcPr>
                </a:tc>
                <a:extLst>
                  <a:ext uri="{0D108BD9-81ED-4DB2-BD59-A6C34878D82A}">
                    <a16:rowId xmlns:a16="http://schemas.microsoft.com/office/drawing/2014/main" val="3761514008"/>
                  </a:ext>
                </a:extLst>
              </a:tr>
              <a:tr h="817704">
                <a:tc>
                  <a:txBody>
                    <a:bodyPr/>
                    <a:lstStyle/>
                    <a:p>
                      <a:pPr marL="0" marR="0" algn="just">
                        <a:lnSpc>
                          <a:spcPct val="115000"/>
                        </a:lnSpc>
                        <a:spcAft>
                          <a:spcPts val="800"/>
                        </a:spcAft>
                        <a:buNone/>
                      </a:pPr>
                      <a:r>
                        <a:rPr lang="el-GR" sz="1400" kern="100" dirty="0">
                          <a:effectLst/>
                        </a:rPr>
                        <a:t>Δημοσίευση στην </a:t>
                      </a:r>
                      <a:r>
                        <a:rPr lang="el-GR" sz="1400" kern="100" dirty="0" err="1">
                          <a:effectLst/>
                        </a:rPr>
                        <a:t>ΕτΚ</a:t>
                      </a:r>
                      <a:r>
                        <a:rPr lang="el-GR" sz="1400" kern="100" dirty="0">
                          <a:effectLst/>
                        </a:rPr>
                        <a:t>. Συστατικός τύπος. Δίχως δημοσίευση δεν υφίσταται. (</a:t>
                      </a:r>
                      <a:r>
                        <a:rPr lang="el-GR" sz="1400" kern="100" dirty="0">
                          <a:solidFill>
                            <a:schemeClr val="accent3">
                              <a:lumMod val="75000"/>
                            </a:schemeClr>
                          </a:solidFill>
                          <a:effectLst/>
                        </a:rPr>
                        <a:t>Και οι γενικές ατομικές πρέπει να δημοσιεύονται ΜΑΖΙ με τα διαγράμματα που τις συνοδεύουν</a:t>
                      </a:r>
                      <a:r>
                        <a:rPr lang="el-GR"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8020" marR="38020" marT="0" marB="0">
                    <a:solidFill>
                      <a:schemeClr val="accent2"/>
                    </a:solidFill>
                  </a:tcPr>
                </a:tc>
                <a:extLst>
                  <a:ext uri="{0D108BD9-81ED-4DB2-BD59-A6C34878D82A}">
                    <a16:rowId xmlns:a16="http://schemas.microsoft.com/office/drawing/2014/main" val="1703644325"/>
                  </a:ext>
                </a:extLst>
              </a:tr>
              <a:tr h="1148523">
                <a:tc>
                  <a:txBody>
                    <a:bodyPr/>
                    <a:lstStyle/>
                    <a:p>
                      <a:pPr marL="0" marR="0" algn="just">
                        <a:lnSpc>
                          <a:spcPct val="115000"/>
                        </a:lnSpc>
                        <a:spcAft>
                          <a:spcPts val="800"/>
                        </a:spcAft>
                        <a:buNone/>
                      </a:pPr>
                      <a:r>
                        <a:rPr lang="el-GR" sz="1400" kern="100" dirty="0">
                          <a:effectLst/>
                        </a:rPr>
                        <a:t>Προθεσμία για δικαστική προσβολή εκκινεί από </a:t>
                      </a:r>
                      <a:r>
                        <a:rPr lang="el-GR" sz="1400" b="1" u="sng" kern="100" dirty="0">
                          <a:effectLst/>
                        </a:rPr>
                        <a:t>δημοσίευση</a:t>
                      </a:r>
                      <a:r>
                        <a:rPr lang="el-GR" sz="1400" kern="100" dirty="0">
                          <a:effectLst/>
                        </a:rPr>
                        <a:t>. Το ίδιο και για τις γενικές ατομικές, αφού απαιτείται να δημοσιεύονται, εκτός και αν είναι εντοπισμένες και αφορούν ένα πολύ μικρό αριθμό ακινήτων, οπότε εκκινεί από την κοινοποίηση ή πλήρη γνώση.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8020" marR="38020" marT="0" marB="0">
                    <a:solidFill>
                      <a:schemeClr val="accent2"/>
                    </a:solidFill>
                  </a:tcPr>
                </a:tc>
                <a:extLst>
                  <a:ext uri="{0D108BD9-81ED-4DB2-BD59-A6C34878D82A}">
                    <a16:rowId xmlns:a16="http://schemas.microsoft.com/office/drawing/2014/main" val="2893471514"/>
                  </a:ext>
                </a:extLst>
              </a:tr>
              <a:tr h="239723">
                <a:tc>
                  <a:txBody>
                    <a:bodyPr/>
                    <a:lstStyle/>
                    <a:p>
                      <a:pPr marL="0" marR="0" algn="just">
                        <a:lnSpc>
                          <a:spcPct val="115000"/>
                        </a:lnSpc>
                        <a:spcAft>
                          <a:spcPts val="800"/>
                        </a:spcAft>
                        <a:buNone/>
                      </a:pPr>
                      <a:r>
                        <a:rPr lang="el-GR" sz="1400" kern="100" dirty="0">
                          <a:effectLst/>
                        </a:rPr>
                        <a:t>Δεν απαιτείται αιτιολογία.</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8020" marR="38020" marT="0" marB="0">
                    <a:solidFill>
                      <a:schemeClr val="accent2"/>
                    </a:solidFill>
                  </a:tcPr>
                </a:tc>
                <a:extLst>
                  <a:ext uri="{0D108BD9-81ED-4DB2-BD59-A6C34878D82A}">
                    <a16:rowId xmlns:a16="http://schemas.microsoft.com/office/drawing/2014/main" val="3320565801"/>
                  </a:ext>
                </a:extLst>
              </a:tr>
              <a:tr h="321479">
                <a:tc>
                  <a:txBody>
                    <a:bodyPr/>
                    <a:lstStyle/>
                    <a:p>
                      <a:pPr marL="0" marR="0" algn="just">
                        <a:lnSpc>
                          <a:spcPct val="115000"/>
                        </a:lnSpc>
                        <a:spcAft>
                          <a:spcPts val="800"/>
                        </a:spcAft>
                        <a:buNone/>
                      </a:pPr>
                      <a:r>
                        <a:rPr lang="el-GR" sz="1400" kern="100" dirty="0">
                          <a:effectLst/>
                        </a:rPr>
                        <a:t>Δεν εφαρμόζεται το δικαίωμα της προηγούμενης ακρόασης.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8020" marR="38020" marT="0" marB="0">
                    <a:solidFill>
                      <a:schemeClr val="accent2"/>
                    </a:solidFill>
                  </a:tcPr>
                </a:tc>
                <a:extLst>
                  <a:ext uri="{0D108BD9-81ED-4DB2-BD59-A6C34878D82A}">
                    <a16:rowId xmlns:a16="http://schemas.microsoft.com/office/drawing/2014/main" val="3994339619"/>
                  </a:ext>
                </a:extLst>
              </a:tr>
              <a:tr h="321479">
                <a:tc>
                  <a:txBody>
                    <a:bodyPr/>
                    <a:lstStyle/>
                    <a:p>
                      <a:pPr marL="0" marR="0" algn="just">
                        <a:lnSpc>
                          <a:spcPct val="115000"/>
                        </a:lnSpc>
                        <a:spcAft>
                          <a:spcPts val="800"/>
                        </a:spcAft>
                        <a:buNone/>
                      </a:pPr>
                      <a:r>
                        <a:rPr lang="el-GR" sz="1400" kern="100" dirty="0">
                          <a:effectLst/>
                        </a:rPr>
                        <a:t>Προσβάλλονται ευθέως με αίτηση ακυρώσεως στο </a:t>
                      </a:r>
                      <a:r>
                        <a:rPr lang="el-GR" sz="1400" kern="100" dirty="0" err="1">
                          <a:effectLst/>
                        </a:rPr>
                        <a:t>ΣτΕ</a:t>
                      </a:r>
                      <a:r>
                        <a:rPr lang="el-GR" sz="1400" kern="100" dirty="0">
                          <a:effectLst/>
                        </a:rPr>
                        <a:t>.</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8020" marR="38020" marT="0" marB="0">
                    <a:solidFill>
                      <a:schemeClr val="accent2"/>
                    </a:solidFill>
                  </a:tcPr>
                </a:tc>
                <a:extLst>
                  <a:ext uri="{0D108BD9-81ED-4DB2-BD59-A6C34878D82A}">
                    <a16:rowId xmlns:a16="http://schemas.microsoft.com/office/drawing/2014/main" val="2835943606"/>
                  </a:ext>
                </a:extLst>
              </a:tr>
            </a:tbl>
          </a:graphicData>
        </a:graphic>
      </p:graphicFrame>
      <p:graphicFrame>
        <p:nvGraphicFramePr>
          <p:cNvPr id="4" name="Table 3">
            <a:extLst>
              <a:ext uri="{FF2B5EF4-FFF2-40B4-BE49-F238E27FC236}">
                <a16:creationId xmlns:a16="http://schemas.microsoft.com/office/drawing/2014/main" id="{E065254D-3B69-F618-F7DB-79D8ABD42ADD}"/>
              </a:ext>
            </a:extLst>
          </p:cNvPr>
          <p:cNvGraphicFramePr>
            <a:graphicFrameLocks noGrp="1"/>
          </p:cNvGraphicFramePr>
          <p:nvPr>
            <p:extLst>
              <p:ext uri="{D42A27DB-BD31-4B8C-83A1-F6EECF244321}">
                <p14:modId xmlns:p14="http://schemas.microsoft.com/office/powerpoint/2010/main" val="1183334017"/>
              </p:ext>
            </p:extLst>
          </p:nvPr>
        </p:nvGraphicFramePr>
        <p:xfrm>
          <a:off x="6338315" y="2269094"/>
          <a:ext cx="5594603" cy="4490931"/>
        </p:xfrm>
        <a:graphic>
          <a:graphicData uri="http://schemas.openxmlformats.org/drawingml/2006/table">
            <a:tbl>
              <a:tblPr firstRow="1" firstCol="1" bandRow="1">
                <a:tableStyleId>{33527BBC-C302-4203-9C53-88D469BC12E6}</a:tableStyleId>
              </a:tblPr>
              <a:tblGrid>
                <a:gridCol w="5594603">
                  <a:extLst>
                    <a:ext uri="{9D8B030D-6E8A-4147-A177-3AD203B41FA5}">
                      <a16:colId xmlns:a16="http://schemas.microsoft.com/office/drawing/2014/main" val="1163546254"/>
                    </a:ext>
                  </a:extLst>
                </a:gridCol>
              </a:tblGrid>
              <a:tr h="321789">
                <a:tc>
                  <a:txBody>
                    <a:bodyPr/>
                    <a:lstStyle/>
                    <a:p>
                      <a:pPr marL="0" marR="0" algn="just">
                        <a:lnSpc>
                          <a:spcPct val="115000"/>
                        </a:lnSpc>
                        <a:spcAft>
                          <a:spcPts val="800"/>
                        </a:spcAft>
                        <a:buNone/>
                      </a:pPr>
                      <a:r>
                        <a:rPr lang="el-GR" sz="1400" kern="100" dirty="0">
                          <a:effectLst/>
                        </a:rPr>
                        <a:t>Έχει ως έρεισμα την κανονιστική την οποία εξειδικεύει.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8068" marR="38068" marT="0" marB="0"/>
                </a:tc>
                <a:extLst>
                  <a:ext uri="{0D108BD9-81ED-4DB2-BD59-A6C34878D82A}">
                    <a16:rowId xmlns:a16="http://schemas.microsoft.com/office/drawing/2014/main" val="1657886949"/>
                  </a:ext>
                </a:extLst>
              </a:tr>
              <a:tr h="983877">
                <a:tc>
                  <a:txBody>
                    <a:bodyPr/>
                    <a:lstStyle/>
                    <a:p>
                      <a:pPr marL="0" marR="0" algn="just">
                        <a:lnSpc>
                          <a:spcPct val="115000"/>
                        </a:lnSpc>
                        <a:spcAft>
                          <a:spcPts val="800"/>
                        </a:spcAft>
                        <a:buNone/>
                      </a:pPr>
                      <a:r>
                        <a:rPr lang="el-GR" sz="1400" kern="100" dirty="0">
                          <a:effectLst/>
                        </a:rPr>
                        <a:t>Δεν ελέγχεται παρεμπιπτόντως. Μετά την πάροδο της προθεσμίας για προσβολή, απολαμβάνουν πλήρους τεκμηρίου νομιμότητας, εκτός και αν ανακληθούν από την Διοίκηση.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8068" marR="38068" marT="0" marB="0"/>
                </a:tc>
                <a:extLst>
                  <a:ext uri="{0D108BD9-81ED-4DB2-BD59-A6C34878D82A}">
                    <a16:rowId xmlns:a16="http://schemas.microsoft.com/office/drawing/2014/main" val="3767635346"/>
                  </a:ext>
                </a:extLst>
              </a:tr>
              <a:tr h="497064">
                <a:tc>
                  <a:txBody>
                    <a:bodyPr/>
                    <a:lstStyle/>
                    <a:p>
                      <a:pPr marL="0" marR="0" algn="just">
                        <a:lnSpc>
                          <a:spcPct val="115000"/>
                        </a:lnSpc>
                        <a:spcAft>
                          <a:spcPts val="800"/>
                        </a:spcAft>
                        <a:buNone/>
                      </a:pPr>
                      <a:r>
                        <a:rPr lang="el-GR" sz="1400" kern="100" dirty="0">
                          <a:effectLst/>
                        </a:rPr>
                        <a:t>Υπογραφή και χρονολόγηση.  Δεν απαιτείται δημοσίευση, εκτός και αν είναι </a:t>
                      </a:r>
                      <a:r>
                        <a:rPr lang="el-GR" sz="1400" kern="100" dirty="0" err="1">
                          <a:effectLst/>
                        </a:rPr>
                        <a:t>δημοσιευτέες</a:t>
                      </a:r>
                      <a:r>
                        <a:rPr lang="el-GR"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8068" marR="38068" marT="0" marB="0"/>
                </a:tc>
                <a:extLst>
                  <a:ext uri="{0D108BD9-81ED-4DB2-BD59-A6C34878D82A}">
                    <a16:rowId xmlns:a16="http://schemas.microsoft.com/office/drawing/2014/main" val="3314263852"/>
                  </a:ext>
                </a:extLst>
              </a:tr>
              <a:tr h="1382600">
                <a:tc>
                  <a:txBody>
                    <a:bodyPr/>
                    <a:lstStyle/>
                    <a:p>
                      <a:pPr marL="0" marR="0" algn="just">
                        <a:lnSpc>
                          <a:spcPct val="115000"/>
                        </a:lnSpc>
                        <a:spcAft>
                          <a:spcPts val="800"/>
                        </a:spcAft>
                        <a:buNone/>
                      </a:pPr>
                      <a:r>
                        <a:rPr lang="el-GR" sz="1400" kern="100" dirty="0">
                          <a:effectLst/>
                        </a:rPr>
                        <a:t>ΓΙΑ </a:t>
                      </a:r>
                      <a:r>
                        <a:rPr lang="el-GR" sz="1400" u="sng" kern="100" dirty="0">
                          <a:effectLst/>
                        </a:rPr>
                        <a:t>ΕΚΕΙΝΟΝ ΠΟΥ ΑΦΟΡΑ</a:t>
                      </a:r>
                      <a:r>
                        <a:rPr lang="el-GR" sz="1400" kern="100" dirty="0">
                          <a:effectLst/>
                        </a:rPr>
                        <a:t>: Προθεσμία για δικαστική προσβολή εκκινεί από κοινοποίηση ή πλήρη γνώση ΠΑΝΤΟΤΕ (ακόμα και αν είναι </a:t>
                      </a:r>
                      <a:r>
                        <a:rPr lang="el-GR" sz="1400" kern="100" dirty="0" err="1">
                          <a:effectLst/>
                        </a:rPr>
                        <a:t>δημοσιευτέα</a:t>
                      </a:r>
                      <a:r>
                        <a:rPr lang="el-GR" sz="1400" kern="100" dirty="0">
                          <a:effectLst/>
                        </a:rPr>
                        <a:t>). </a:t>
                      </a:r>
                      <a:endParaRPr lang="en-US" sz="1400" kern="100" dirty="0">
                        <a:effectLst/>
                      </a:endParaRPr>
                    </a:p>
                    <a:p>
                      <a:pPr marL="0" marR="0" algn="just">
                        <a:lnSpc>
                          <a:spcPct val="115000"/>
                        </a:lnSpc>
                        <a:spcAft>
                          <a:spcPts val="800"/>
                        </a:spcAft>
                        <a:buNone/>
                      </a:pPr>
                      <a:r>
                        <a:rPr lang="el-GR" sz="1400" kern="100" dirty="0">
                          <a:effectLst/>
                        </a:rPr>
                        <a:t>Στη </a:t>
                      </a:r>
                      <a:r>
                        <a:rPr lang="el-GR" sz="1400" kern="100" dirty="0" err="1">
                          <a:effectLst/>
                        </a:rPr>
                        <a:t>δημοσιευτέα</a:t>
                      </a:r>
                      <a:r>
                        <a:rPr lang="el-GR" sz="1400" kern="100" dirty="0">
                          <a:effectLst/>
                        </a:rPr>
                        <a:t> η προθεσμία αρχίζει από την δημοσίευση </a:t>
                      </a:r>
                      <a:r>
                        <a:rPr lang="el-GR" sz="1400" u="sng" kern="100" dirty="0">
                          <a:effectLst/>
                        </a:rPr>
                        <a:t>ΜΟΝΟ για τους τρίτους. </a:t>
                      </a:r>
                      <a:endParaRPr lang="en-US" sz="1400" u="sng" kern="100" dirty="0">
                        <a:effectLst/>
                        <a:latin typeface="Aptos" panose="020B0004020202020204" pitchFamily="34" charset="0"/>
                        <a:ea typeface="Aptos" panose="020B0004020202020204" pitchFamily="34" charset="0"/>
                        <a:cs typeface="Times New Roman" panose="02020603050405020304" pitchFamily="18" charset="0"/>
                      </a:endParaRPr>
                    </a:p>
                  </a:txBody>
                  <a:tcPr marL="38068" marR="38068" marT="0" marB="0"/>
                </a:tc>
                <a:extLst>
                  <a:ext uri="{0D108BD9-81ED-4DB2-BD59-A6C34878D82A}">
                    <a16:rowId xmlns:a16="http://schemas.microsoft.com/office/drawing/2014/main" val="3100961643"/>
                  </a:ext>
                </a:extLst>
              </a:tr>
              <a:tr h="321789">
                <a:tc>
                  <a:txBody>
                    <a:bodyPr/>
                    <a:lstStyle/>
                    <a:p>
                      <a:pPr marL="0" marR="0" algn="just">
                        <a:lnSpc>
                          <a:spcPct val="115000"/>
                        </a:lnSpc>
                        <a:spcAft>
                          <a:spcPts val="800"/>
                        </a:spcAft>
                        <a:buNone/>
                      </a:pPr>
                      <a:r>
                        <a:rPr lang="el-GR" sz="1400" kern="100">
                          <a:effectLst/>
                        </a:rPr>
                        <a:t>Απαιτείται σαφής, επαρκής και ειδική αιτιολογία.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38068" marR="38068" marT="0" marB="0"/>
                </a:tc>
                <a:extLst>
                  <a:ext uri="{0D108BD9-81ED-4DB2-BD59-A6C34878D82A}">
                    <a16:rowId xmlns:a16="http://schemas.microsoft.com/office/drawing/2014/main" val="3597485585"/>
                  </a:ext>
                </a:extLst>
              </a:tr>
              <a:tr h="497064">
                <a:tc>
                  <a:txBody>
                    <a:bodyPr/>
                    <a:lstStyle/>
                    <a:p>
                      <a:pPr marL="0" marR="0" algn="just">
                        <a:lnSpc>
                          <a:spcPct val="115000"/>
                        </a:lnSpc>
                        <a:spcAft>
                          <a:spcPts val="800"/>
                        </a:spcAft>
                        <a:buNone/>
                      </a:pPr>
                      <a:r>
                        <a:rPr lang="el-GR" sz="1400" kern="100">
                          <a:effectLst/>
                        </a:rPr>
                        <a:t>Εκτός εξαιρέσεων, έχει εφαρμογή κατ’ αρχήν το δικαίωμα της προηγούμενης ακρόασης.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38068" marR="38068" marT="0" marB="0"/>
                </a:tc>
                <a:extLst>
                  <a:ext uri="{0D108BD9-81ED-4DB2-BD59-A6C34878D82A}">
                    <a16:rowId xmlns:a16="http://schemas.microsoft.com/office/drawing/2014/main" val="3157360390"/>
                  </a:ext>
                </a:extLst>
              </a:tr>
              <a:tr h="486748">
                <a:tc>
                  <a:txBody>
                    <a:bodyPr/>
                    <a:lstStyle/>
                    <a:p>
                      <a:pPr marL="0" marR="0" algn="just">
                        <a:lnSpc>
                          <a:spcPct val="115000"/>
                        </a:lnSpc>
                        <a:spcAft>
                          <a:spcPts val="800"/>
                        </a:spcAft>
                        <a:buNone/>
                      </a:pPr>
                      <a:r>
                        <a:rPr lang="el-GR" sz="1400" kern="100" dirty="0">
                          <a:effectLst/>
                        </a:rPr>
                        <a:t>Προσβάλλονται ευθέως στο </a:t>
                      </a:r>
                      <a:r>
                        <a:rPr lang="el-GR" sz="1400" kern="100" dirty="0" err="1">
                          <a:effectLst/>
                        </a:rPr>
                        <a:t>ΣτΕ</a:t>
                      </a:r>
                      <a:r>
                        <a:rPr lang="el-GR" sz="1400" kern="100" dirty="0">
                          <a:effectLst/>
                        </a:rPr>
                        <a:t> ή στα Τακτικά Διοικητικά Δικαστήρια ανάλογα.</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8068" marR="38068" marT="0" marB="0"/>
                </a:tc>
                <a:extLst>
                  <a:ext uri="{0D108BD9-81ED-4DB2-BD59-A6C34878D82A}">
                    <a16:rowId xmlns:a16="http://schemas.microsoft.com/office/drawing/2014/main" val="2807977812"/>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9"/>
          <p:cNvSpPr txBox="1">
            <a:spLocks noGrp="1"/>
          </p:cNvSpPr>
          <p:nvPr>
            <p:ph type="title"/>
          </p:nvPr>
        </p:nvSpPr>
        <p:spPr>
          <a:xfrm>
            <a:off x="2231136" y="523614"/>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fontScale="90000"/>
          </a:bodyPr>
          <a:lstStyle/>
          <a:p>
            <a:pPr marL="0" lvl="0" indent="0" algn="ctr" rtl="0">
              <a:lnSpc>
                <a:spcPct val="90000"/>
              </a:lnSpc>
              <a:spcBef>
                <a:spcPts val="0"/>
              </a:spcBef>
              <a:spcAft>
                <a:spcPts val="0"/>
              </a:spcAft>
              <a:buClr>
                <a:srgbClr val="262626"/>
              </a:buClr>
              <a:buSzPct val="100000"/>
              <a:buFont typeface="Gill Sans"/>
              <a:buNone/>
            </a:pPr>
            <a:r>
              <a:rPr lang="el-GR" b="1" dirty="0"/>
              <a:t>ΤΕΛΕΙΩΣΗ ΔΙΟΙΚΗΤΙΚΗΣ ΠΡΑΞΗΣ </a:t>
            </a:r>
            <a:r>
              <a:rPr lang="el-GR" dirty="0"/>
              <a:t> </a:t>
            </a:r>
            <a:r>
              <a:rPr lang="el-GR" sz="2700" dirty="0"/>
              <a:t>ΑΠΟΚΤΗΣΗ ΝΟΜΙΚΗΣ ΥΠΟΣΤΑΣΗΣ </a:t>
            </a:r>
            <a:br>
              <a:rPr lang="el-GR" sz="2700" dirty="0"/>
            </a:br>
            <a:r>
              <a:rPr lang="el-GR" sz="2700" dirty="0"/>
              <a:t>(ΑΛΛΙΩΣ ΑΝΥΠΟΣΤΑΤΗ)</a:t>
            </a:r>
            <a:endParaRPr dirty="0"/>
          </a:p>
        </p:txBody>
      </p:sp>
      <p:sp>
        <p:nvSpPr>
          <p:cNvPr id="132" name="Google Shape;132;p19"/>
          <p:cNvSpPr txBox="1">
            <a:spLocks noGrp="1"/>
          </p:cNvSpPr>
          <p:nvPr>
            <p:ph type="body" idx="1"/>
          </p:nvPr>
        </p:nvSpPr>
        <p:spPr>
          <a:xfrm>
            <a:off x="126124" y="1844566"/>
            <a:ext cx="5727559" cy="1891862"/>
          </a:xfrm>
          <a:prstGeom prst="rect">
            <a:avLst/>
          </a:prstGeom>
          <a:solidFill>
            <a:srgbClr val="DAD1B0"/>
          </a:solidFill>
          <a:ln>
            <a:noFill/>
          </a:ln>
        </p:spPr>
        <p:txBody>
          <a:bodyPr spcFirstLastPara="1" wrap="square" lIns="91425" tIns="45700" rIns="91425" bIns="45700" anchor="t" anchorCtr="0">
            <a:normAutofit/>
          </a:bodyPr>
          <a:lstStyle/>
          <a:p>
            <a:pPr marL="228600" lvl="0" indent="-228600" algn="ctr" rtl="0">
              <a:lnSpc>
                <a:spcPct val="100000"/>
              </a:lnSpc>
              <a:spcBef>
                <a:spcPts val="0"/>
              </a:spcBef>
              <a:spcAft>
                <a:spcPts val="0"/>
              </a:spcAft>
              <a:buSzPts val="2400"/>
              <a:buChar char="•"/>
            </a:pPr>
            <a:r>
              <a:rPr lang="el-GR" sz="2400" b="1" u="sng" dirty="0"/>
              <a:t>ΚΑΝΟΝΙΣΤΙΚΕΣ</a:t>
            </a:r>
            <a:endParaRPr dirty="0"/>
          </a:p>
          <a:p>
            <a:pPr marL="228600" lvl="0" indent="-228600" algn="just" rtl="0">
              <a:lnSpc>
                <a:spcPct val="100000"/>
              </a:lnSpc>
              <a:spcBef>
                <a:spcPts val="1000"/>
              </a:spcBef>
              <a:spcAft>
                <a:spcPts val="0"/>
              </a:spcAft>
              <a:buSzPts val="2000"/>
              <a:buChar char="•"/>
            </a:pPr>
            <a:r>
              <a:rPr lang="el-GR" sz="2000" dirty="0"/>
              <a:t>υπόσταση </a:t>
            </a:r>
            <a:r>
              <a:rPr lang="el-GR" sz="2000" b="1" dirty="0">
                <a:solidFill>
                  <a:schemeClr val="accent3"/>
                </a:solidFill>
              </a:rPr>
              <a:t>ΠΑΝΤΑ</a:t>
            </a:r>
            <a:r>
              <a:rPr lang="el-GR" sz="2000" dirty="0"/>
              <a:t> με την δημοσίευσή τους συνήθως στο </a:t>
            </a:r>
            <a:r>
              <a:rPr lang="el-GR" sz="2000" b="1" dirty="0"/>
              <a:t>ΦΕΚ – συνιστά συστατικό τύπο</a:t>
            </a:r>
            <a:endParaRPr dirty="0"/>
          </a:p>
        </p:txBody>
      </p:sp>
      <p:sp>
        <p:nvSpPr>
          <p:cNvPr id="133" name="Google Shape;133;p19"/>
          <p:cNvSpPr txBox="1">
            <a:spLocks noGrp="1"/>
          </p:cNvSpPr>
          <p:nvPr>
            <p:ph type="body" idx="2"/>
          </p:nvPr>
        </p:nvSpPr>
        <p:spPr>
          <a:xfrm>
            <a:off x="6411202" y="1844565"/>
            <a:ext cx="5727559" cy="1891863"/>
          </a:xfrm>
          <a:prstGeom prst="rect">
            <a:avLst/>
          </a:prstGeom>
          <a:solidFill>
            <a:schemeClr val="accent1"/>
          </a:solidFill>
          <a:ln>
            <a:noFill/>
          </a:ln>
        </p:spPr>
        <p:txBody>
          <a:bodyPr spcFirstLastPara="1" wrap="square" lIns="91425" tIns="45700" rIns="91425" bIns="45700" anchor="t" anchorCtr="0">
            <a:normAutofit/>
          </a:bodyPr>
          <a:lstStyle/>
          <a:p>
            <a:pPr marL="228600" lvl="0" indent="-228600" algn="ctr" rtl="0">
              <a:lnSpc>
                <a:spcPct val="100000"/>
              </a:lnSpc>
              <a:spcBef>
                <a:spcPts val="0"/>
              </a:spcBef>
              <a:spcAft>
                <a:spcPts val="0"/>
              </a:spcAft>
              <a:buSzPts val="2400"/>
              <a:buChar char="•"/>
            </a:pPr>
            <a:r>
              <a:rPr lang="el-GR" sz="2400" b="1" u="sng" dirty="0"/>
              <a:t>ΑΤΟΜΙΚΕΣ</a:t>
            </a:r>
            <a:endParaRPr dirty="0"/>
          </a:p>
          <a:p>
            <a:pPr marL="228600" lvl="0" indent="-228600" algn="just" rtl="0">
              <a:lnSpc>
                <a:spcPct val="100000"/>
              </a:lnSpc>
              <a:spcBef>
                <a:spcPts val="1000"/>
              </a:spcBef>
              <a:spcAft>
                <a:spcPts val="0"/>
              </a:spcAft>
              <a:buSzPts val="2000"/>
              <a:buChar char="•"/>
            </a:pPr>
            <a:r>
              <a:rPr lang="el-GR" sz="2000" dirty="0"/>
              <a:t>με </a:t>
            </a:r>
            <a:r>
              <a:rPr lang="el-GR" sz="2000" b="1" dirty="0">
                <a:solidFill>
                  <a:srgbClr val="FDECD0"/>
                </a:solidFill>
              </a:rPr>
              <a:t>υπογραφή και χρονολόγηση </a:t>
            </a:r>
            <a:r>
              <a:rPr lang="el-GR" sz="2000" dirty="0"/>
              <a:t>- Υπάρχουν και οι </a:t>
            </a:r>
            <a:r>
              <a:rPr lang="el-GR" sz="2000" dirty="0" err="1"/>
              <a:t>δημοσιευτεες</a:t>
            </a:r>
            <a:r>
              <a:rPr lang="el-GR" sz="2000" dirty="0"/>
              <a:t> που απαιτούν δημοσίευση (στο ΦΕΚ). </a:t>
            </a:r>
            <a:r>
              <a:rPr lang="el-GR" sz="2000" dirty="0" err="1"/>
              <a:t>Π.χ</a:t>
            </a:r>
            <a:r>
              <a:rPr lang="el-GR" sz="2000" dirty="0"/>
              <a:t> διορισμός δημοσίων υπαλλήλων, πολιτογράφηση.</a:t>
            </a:r>
            <a:endParaRPr dirty="0"/>
          </a:p>
        </p:txBody>
      </p:sp>
      <p:sp>
        <p:nvSpPr>
          <p:cNvPr id="134" name="Google Shape;134;p19"/>
          <p:cNvSpPr txBox="1"/>
          <p:nvPr/>
        </p:nvSpPr>
        <p:spPr>
          <a:xfrm>
            <a:off x="126125" y="4067503"/>
            <a:ext cx="11939750" cy="1200329"/>
          </a:xfrm>
          <a:prstGeom prst="rect">
            <a:avLst/>
          </a:prstGeom>
          <a:solidFill>
            <a:schemeClr val="accent4"/>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1800" dirty="0">
                <a:solidFill>
                  <a:schemeClr val="dk1"/>
                </a:solidFill>
                <a:latin typeface="Gill Sans"/>
                <a:ea typeface="Gill Sans"/>
                <a:cs typeface="Gill Sans"/>
                <a:sym typeface="Gill Sans"/>
              </a:rPr>
              <a:t>Οι ανυπόστατες διοικητικές πράξεις ΔΕΝ καλύπτονται από το τεκμήριο νομιμότητας (= ΙΣΧΥΟΥΝ ΜΕΧΡΙ ΝΑ ΑΚΥΡΩΘΟΥΝ)</a:t>
            </a:r>
            <a:endParaRPr dirty="0"/>
          </a:p>
          <a:p>
            <a:pPr marL="0" marR="0" lvl="0" indent="0" algn="just" rtl="0">
              <a:spcBef>
                <a:spcPts val="0"/>
              </a:spcBef>
              <a:spcAft>
                <a:spcPts val="0"/>
              </a:spcAft>
              <a:buNone/>
            </a:pPr>
            <a:r>
              <a:rPr lang="el-GR" sz="1800" dirty="0" err="1">
                <a:solidFill>
                  <a:schemeClr val="dk1"/>
                </a:solidFill>
                <a:latin typeface="Gill Sans"/>
                <a:ea typeface="Gill Sans"/>
                <a:cs typeface="Gill Sans"/>
                <a:sym typeface="Gill Sans"/>
              </a:rPr>
              <a:t>Κατ</a:t>
            </a:r>
            <a:r>
              <a:rPr lang="el-GR" sz="1800" dirty="0">
                <a:solidFill>
                  <a:schemeClr val="dk1"/>
                </a:solidFill>
                <a:latin typeface="Gill Sans"/>
                <a:ea typeface="Gill Sans"/>
                <a:cs typeface="Gill Sans"/>
                <a:sym typeface="Gill Sans"/>
              </a:rPr>
              <a:t> ́εξαίρεση ανυπόστατη διοικητική πράξη προσβάλλεται δικαστικά αν έχει εφαρμοστεί </a:t>
            </a:r>
            <a:r>
              <a:rPr lang="el-GR" sz="1800" b="1" dirty="0">
                <a:solidFill>
                  <a:schemeClr val="dk1"/>
                </a:solidFill>
                <a:latin typeface="Gill Sans"/>
                <a:ea typeface="Gill Sans"/>
                <a:cs typeface="Gill Sans"/>
                <a:sym typeface="Gill Sans"/>
              </a:rPr>
              <a:t>για λόγους ασφαλείας δικαίου</a:t>
            </a:r>
            <a:r>
              <a:rPr lang="el-GR" sz="1800" dirty="0">
                <a:solidFill>
                  <a:schemeClr val="dk1"/>
                </a:solidFill>
                <a:latin typeface="Gill Sans"/>
                <a:ea typeface="Gill Sans"/>
                <a:cs typeface="Gill Sans"/>
                <a:sym typeface="Gill Sans"/>
              </a:rPr>
              <a:t>.</a:t>
            </a:r>
            <a:endParaRPr dirty="0"/>
          </a:p>
        </p:txBody>
      </p:sp>
      <p:sp>
        <p:nvSpPr>
          <p:cNvPr id="135" name="Google Shape;135;p19"/>
          <p:cNvSpPr txBox="1"/>
          <p:nvPr/>
        </p:nvSpPr>
        <p:spPr>
          <a:xfrm>
            <a:off x="126124" y="5285911"/>
            <a:ext cx="11939750" cy="1477287"/>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1800" dirty="0">
                <a:solidFill>
                  <a:schemeClr val="dk1"/>
                </a:solidFill>
                <a:latin typeface="Gill Sans"/>
                <a:ea typeface="Gill Sans"/>
                <a:cs typeface="Gill Sans"/>
                <a:sym typeface="Gill Sans"/>
              </a:rPr>
              <a:t>Υποχρεωτική η ανάρτηση στην ΔΙΑΥΓΕΙΑ των κανονιστικών πράξεων και πολλών ατομικών πράξεων. </a:t>
            </a:r>
          </a:p>
          <a:p>
            <a:pPr marL="0" marR="0" lvl="0" indent="0" algn="just" rtl="0">
              <a:spcBef>
                <a:spcPts val="0"/>
              </a:spcBef>
              <a:spcAft>
                <a:spcPts val="0"/>
              </a:spcAft>
              <a:buNone/>
            </a:pPr>
            <a:r>
              <a:rPr lang="el-GR" sz="1800" dirty="0">
                <a:solidFill>
                  <a:schemeClr val="dk1"/>
                </a:solidFill>
                <a:highlight>
                  <a:srgbClr val="00FFFF"/>
                </a:highlight>
                <a:latin typeface="Gill Sans"/>
                <a:ea typeface="Gill Sans"/>
                <a:cs typeface="Gill Sans"/>
                <a:sym typeface="Gill Sans"/>
              </a:rPr>
              <a:t>(Για ισχύ αυτών δες </a:t>
            </a:r>
            <a:r>
              <a:rPr lang="el-GR" sz="1800" dirty="0" err="1">
                <a:solidFill>
                  <a:schemeClr val="dk1"/>
                </a:solidFill>
                <a:highlight>
                  <a:srgbClr val="00FFFF"/>
                </a:highlight>
                <a:latin typeface="Gill Sans"/>
                <a:ea typeface="Gill Sans"/>
                <a:cs typeface="Gill Sans"/>
                <a:sym typeface="Gill Sans"/>
              </a:rPr>
              <a:t>Αρ</a:t>
            </a:r>
            <a:r>
              <a:rPr lang="el-GR" sz="1800" dirty="0">
                <a:solidFill>
                  <a:schemeClr val="dk1"/>
                </a:solidFill>
                <a:highlight>
                  <a:srgbClr val="00FFFF"/>
                </a:highlight>
                <a:latin typeface="Gill Sans"/>
                <a:ea typeface="Gill Sans"/>
                <a:cs typeface="Gill Sans"/>
                <a:sym typeface="Gill Sans"/>
              </a:rPr>
              <a:t>. 78, του ν. 4727/2020) </a:t>
            </a:r>
            <a:endParaRPr dirty="0">
              <a:highlight>
                <a:srgbClr val="00FFFF"/>
              </a:highlight>
            </a:endParaRPr>
          </a:p>
          <a:p>
            <a:pPr marL="0" marR="0" lvl="0" indent="0" algn="just" rtl="0">
              <a:spcBef>
                <a:spcPts val="0"/>
              </a:spcBef>
              <a:spcAft>
                <a:spcPts val="0"/>
              </a:spcAft>
              <a:buNone/>
            </a:pPr>
            <a:r>
              <a:rPr lang="el-GR" sz="1800" dirty="0">
                <a:solidFill>
                  <a:schemeClr val="dk1"/>
                </a:solidFill>
                <a:latin typeface="Gill Sans"/>
                <a:ea typeface="Gill Sans"/>
                <a:cs typeface="Gill Sans"/>
                <a:sym typeface="Gill Sans"/>
              </a:rPr>
              <a:t>Η ανάρτηση στην ΔΙΑΥΓΕΙΑ </a:t>
            </a:r>
            <a:r>
              <a:rPr lang="el-GR" sz="1800" b="1" u="sng" dirty="0">
                <a:solidFill>
                  <a:schemeClr val="dk1"/>
                </a:solidFill>
                <a:latin typeface="Gill Sans"/>
                <a:ea typeface="Gill Sans"/>
                <a:cs typeface="Gill Sans"/>
                <a:sym typeface="Gill Sans"/>
              </a:rPr>
              <a:t>δεν θεραπεύεται έλλειψη δημοσίευσης στο ΦΕΚ </a:t>
            </a:r>
            <a:r>
              <a:rPr lang="el-GR" sz="1800" dirty="0">
                <a:solidFill>
                  <a:schemeClr val="dk1"/>
                </a:solidFill>
                <a:latin typeface="Gill Sans"/>
                <a:ea typeface="Gill Sans"/>
                <a:cs typeface="Gill Sans"/>
                <a:sym typeface="Gill Sans"/>
              </a:rPr>
              <a:t>μιας κανονιστικής ή ατομικής </a:t>
            </a:r>
            <a:r>
              <a:rPr lang="el-GR" sz="1800" dirty="0" err="1">
                <a:solidFill>
                  <a:schemeClr val="dk1"/>
                </a:solidFill>
                <a:latin typeface="Gill Sans"/>
                <a:ea typeface="Gill Sans"/>
                <a:cs typeface="Gill Sans"/>
                <a:sym typeface="Gill Sans"/>
              </a:rPr>
              <a:t>δημοσιευτεας</a:t>
            </a:r>
            <a:r>
              <a:rPr lang="el-GR" sz="1800" dirty="0">
                <a:solidFill>
                  <a:schemeClr val="dk1"/>
                </a:solidFill>
                <a:latin typeface="Gill Sans"/>
                <a:ea typeface="Gill Sans"/>
                <a:cs typeface="Gill Sans"/>
                <a:sym typeface="Gill Sans"/>
              </a:rPr>
              <a:t> πράξης. Συνεπώς, αν δεν δημοσιευτεί μια πράξη εκεί δεν παράγει έννομα αποτελέσματα. </a:t>
            </a:r>
            <a:r>
              <a:rPr lang="el-GR" sz="1800" b="1" u="sng" dirty="0">
                <a:solidFill>
                  <a:schemeClr val="dk1"/>
                </a:solidFill>
                <a:highlight>
                  <a:srgbClr val="00FFFF"/>
                </a:highlight>
                <a:latin typeface="Gill Sans"/>
                <a:ea typeface="Gill Sans"/>
                <a:cs typeface="Gill Sans"/>
                <a:sym typeface="Gill Sans"/>
              </a:rPr>
              <a:t>Έλλειψη ανάρτησης μη </a:t>
            </a:r>
            <a:r>
              <a:rPr lang="el-GR" sz="1800" b="1" u="sng" dirty="0" err="1">
                <a:solidFill>
                  <a:schemeClr val="dk1"/>
                </a:solidFill>
                <a:highlight>
                  <a:srgbClr val="00FFFF"/>
                </a:highlight>
                <a:latin typeface="Gill Sans"/>
                <a:ea typeface="Gill Sans"/>
                <a:cs typeface="Gill Sans"/>
                <a:sym typeface="Gill Sans"/>
              </a:rPr>
              <a:t>δημοσιευτέων</a:t>
            </a:r>
            <a:r>
              <a:rPr lang="el-GR" sz="1800" b="1" u="sng" dirty="0">
                <a:solidFill>
                  <a:schemeClr val="dk1"/>
                </a:solidFill>
                <a:highlight>
                  <a:srgbClr val="00FFFF"/>
                </a:highlight>
                <a:latin typeface="Gill Sans"/>
                <a:ea typeface="Gill Sans"/>
                <a:cs typeface="Gill Sans"/>
                <a:sym typeface="Gill Sans"/>
              </a:rPr>
              <a:t> πράξεων δεν προκαλεί ανυπόστατο</a:t>
            </a:r>
            <a:r>
              <a:rPr lang="el-GR" sz="1800" dirty="0">
                <a:solidFill>
                  <a:schemeClr val="dk1"/>
                </a:solidFill>
                <a:highlight>
                  <a:srgbClr val="00FFFF"/>
                </a:highlight>
                <a:latin typeface="Gill Sans"/>
                <a:ea typeface="Gill Sans"/>
                <a:cs typeface="Gill Sans"/>
                <a:sym typeface="Gill Sans"/>
              </a:rPr>
              <a:t>.</a:t>
            </a:r>
            <a:endParaRPr dirty="0">
              <a:highlight>
                <a:srgbClr val="00FFFF"/>
              </a:highligh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8"/>
          <p:cNvSpPr txBox="1"/>
          <p:nvPr/>
        </p:nvSpPr>
        <p:spPr>
          <a:xfrm>
            <a:off x="331076" y="409903"/>
            <a:ext cx="5764924" cy="3539390"/>
          </a:xfrm>
          <a:prstGeom prst="rect">
            <a:avLst/>
          </a:prstGeom>
          <a:solidFill>
            <a:schemeClr val="lt2"/>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400" b="1" u="sng" dirty="0">
                <a:solidFill>
                  <a:schemeClr val="dk1"/>
                </a:solidFill>
                <a:latin typeface="Gill Sans"/>
                <a:ea typeface="Gill Sans"/>
                <a:cs typeface="Gill Sans"/>
                <a:sym typeface="Gill Sans"/>
              </a:rPr>
              <a:t>Τυπικός Νόμος: </a:t>
            </a:r>
            <a:r>
              <a:rPr lang="el-GR" sz="2000" dirty="0">
                <a:solidFill>
                  <a:schemeClr val="dk1"/>
                </a:solidFill>
                <a:latin typeface="Gill Sans"/>
                <a:ea typeface="Gill Sans"/>
                <a:cs typeface="Gill Sans"/>
                <a:sym typeface="Gill Sans"/>
              </a:rPr>
              <a:t>Είναι μια πράξη της Βουλής, όπου στην συνέχεια σύμφωνα με το Σ42 παρ. 1 εκδίδεται και δημοσιεύεται από τον </a:t>
            </a:r>
            <a:r>
              <a:rPr lang="el-GR" sz="2000" dirty="0" err="1">
                <a:solidFill>
                  <a:schemeClr val="dk1"/>
                </a:solidFill>
                <a:latin typeface="Gill Sans"/>
                <a:ea typeface="Gill Sans"/>
                <a:cs typeface="Gill Sans"/>
                <a:sym typeface="Gill Sans"/>
              </a:rPr>
              <a:t>ΠτΔ</a:t>
            </a:r>
            <a:r>
              <a:rPr lang="el-GR" sz="2000" dirty="0">
                <a:solidFill>
                  <a:schemeClr val="dk1"/>
                </a:solidFill>
                <a:latin typeface="Gill Sans"/>
                <a:ea typeface="Gill Sans"/>
                <a:cs typeface="Gill Sans"/>
                <a:sym typeface="Gill Sans"/>
              </a:rPr>
              <a:t>. Στον τυπικό νόμο δεν είναι το περιεχόμενο κρίσιμο, αλλά να ακολουθείται ορισμένη νομοπαρασκευαστική διαδικασία. Ανεξάρτητα από το εάν το περιεχόμενο έχει γενική και αφηρημένη ρύθμιση.</a:t>
            </a:r>
            <a:endParaRPr dirty="0"/>
          </a:p>
          <a:p>
            <a:pPr marL="0" marR="0" lvl="0" indent="0" algn="just" rtl="0">
              <a:spcBef>
                <a:spcPts val="0"/>
              </a:spcBef>
              <a:spcAft>
                <a:spcPts val="0"/>
              </a:spcAft>
              <a:buNone/>
            </a:pPr>
            <a:r>
              <a:rPr lang="el-GR" sz="2000" b="1" dirty="0">
                <a:solidFill>
                  <a:srgbClr val="FF0000"/>
                </a:solidFill>
                <a:latin typeface="Gill Sans"/>
                <a:ea typeface="Gill Sans"/>
                <a:cs typeface="Gill Sans"/>
                <a:sym typeface="Gill Sans"/>
              </a:rPr>
              <a:t>Ο τυπικός νόμος δεν είναι διοικητική πράξη </a:t>
            </a:r>
            <a:r>
              <a:rPr lang="el-GR" sz="2000" dirty="0">
                <a:solidFill>
                  <a:schemeClr val="dk1"/>
                </a:solidFill>
                <a:latin typeface="Gill Sans"/>
                <a:ea typeface="Gill Sans"/>
                <a:cs typeface="Gill Sans"/>
                <a:sym typeface="Gill Sans"/>
              </a:rPr>
              <a:t>ακόμα και εάν περιέχει στο περιεχόμενο του ατομική ρύθμιση. </a:t>
            </a:r>
            <a:r>
              <a:rPr lang="el-GR" sz="2000" b="1" dirty="0">
                <a:solidFill>
                  <a:schemeClr val="dk1"/>
                </a:solidFill>
                <a:highlight>
                  <a:srgbClr val="FFFF00"/>
                </a:highlight>
                <a:latin typeface="Gill Sans"/>
                <a:ea typeface="Gill Sans"/>
                <a:cs typeface="Gill Sans"/>
                <a:sym typeface="Gill Sans"/>
              </a:rPr>
              <a:t>ΔΕΝ</a:t>
            </a:r>
            <a:r>
              <a:rPr lang="el-GR" sz="2000" dirty="0">
                <a:solidFill>
                  <a:schemeClr val="dk1"/>
                </a:solidFill>
                <a:latin typeface="Gill Sans"/>
                <a:ea typeface="Gill Sans"/>
                <a:cs typeface="Gill Sans"/>
                <a:sym typeface="Gill Sans"/>
              </a:rPr>
              <a:t> ΠΡΟΣΒΑΛΛΕΤΑΙ ΔΙΚΑΣΤΙΚΑ</a:t>
            </a:r>
            <a:endParaRPr sz="2000" dirty="0">
              <a:solidFill>
                <a:schemeClr val="dk1"/>
              </a:solidFill>
              <a:latin typeface="Gill Sans"/>
              <a:ea typeface="Gill Sans"/>
              <a:cs typeface="Gill Sans"/>
              <a:sym typeface="Gill Sans"/>
            </a:endParaRPr>
          </a:p>
        </p:txBody>
      </p:sp>
      <p:sp>
        <p:nvSpPr>
          <p:cNvPr id="126" name="Google Shape;126;p18"/>
          <p:cNvSpPr txBox="1"/>
          <p:nvPr/>
        </p:nvSpPr>
        <p:spPr>
          <a:xfrm>
            <a:off x="6314303" y="1828799"/>
            <a:ext cx="5811436" cy="3231614"/>
          </a:xfrm>
          <a:prstGeom prst="rect">
            <a:avLst/>
          </a:prstGeom>
          <a:solidFill>
            <a:schemeClr val="accent2">
              <a:lumMod val="40000"/>
              <a:lumOff val="60000"/>
            </a:schemeClr>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400" b="1" u="sng" dirty="0">
                <a:solidFill>
                  <a:schemeClr val="dk1"/>
                </a:solidFill>
                <a:latin typeface="Gill Sans"/>
                <a:ea typeface="Gill Sans"/>
                <a:cs typeface="Gill Sans"/>
                <a:sym typeface="Gill Sans"/>
              </a:rPr>
              <a:t>Ουσιαστικός Νόμος</a:t>
            </a:r>
            <a:r>
              <a:rPr lang="el-GR" sz="2000" dirty="0">
                <a:solidFill>
                  <a:schemeClr val="dk1"/>
                </a:solidFill>
                <a:latin typeface="Gill Sans"/>
                <a:ea typeface="Gill Sans"/>
                <a:cs typeface="Gill Sans"/>
                <a:sym typeface="Gill Sans"/>
              </a:rPr>
              <a:t>: Οποιαδήποτε γενική και αφηρημένη ρύθμιση. Αυτό είναι κανόνας δικαίου.</a:t>
            </a:r>
            <a:endParaRPr dirty="0"/>
          </a:p>
          <a:p>
            <a:pPr marL="0" marR="0" lvl="0" indent="0" algn="just" rtl="0">
              <a:spcBef>
                <a:spcPts val="0"/>
              </a:spcBef>
              <a:spcAft>
                <a:spcPts val="0"/>
              </a:spcAft>
              <a:buNone/>
            </a:pPr>
            <a:r>
              <a:rPr lang="el-GR" sz="2000" dirty="0">
                <a:solidFill>
                  <a:schemeClr val="dk1"/>
                </a:solidFill>
                <a:latin typeface="Gill Sans"/>
                <a:ea typeface="Gill Sans"/>
                <a:cs typeface="Gill Sans"/>
                <a:sym typeface="Gill Sans"/>
              </a:rPr>
              <a:t>Δεν αφορά μια ατομική περίπτωση αλλά αφορά την περιγραφή ενός πεδίου εφαρμογής με γενικές έννοιες οι οποίες επιτρέπουν την εφαρμογή της ρύθμισης σε αόριστο αριθμό υποθέσεων στο μέλλον. Εφαρμογή της ρύθμισης σε αόριστο αριθμό υποθέσεων στο μέλλον. ΑΚΑ Κανονιστική Πράξη, άρα </a:t>
            </a:r>
            <a:r>
              <a:rPr lang="el-GR" sz="2000" b="1" dirty="0">
                <a:solidFill>
                  <a:srgbClr val="FF0000"/>
                </a:solidFill>
                <a:latin typeface="Gill Sans"/>
                <a:ea typeface="Gill Sans"/>
                <a:cs typeface="Gill Sans"/>
                <a:sym typeface="Gill Sans"/>
              </a:rPr>
              <a:t>προσβάλλεται με αίτηση ακύρωσης στο </a:t>
            </a:r>
            <a:r>
              <a:rPr lang="el-GR" sz="2000" b="1" dirty="0" err="1">
                <a:solidFill>
                  <a:srgbClr val="FF0000"/>
                </a:solidFill>
                <a:latin typeface="Gill Sans"/>
                <a:ea typeface="Gill Sans"/>
                <a:cs typeface="Gill Sans"/>
                <a:sym typeface="Gill Sans"/>
              </a:rPr>
              <a:t>ΣτΕ</a:t>
            </a:r>
            <a:endParaRPr sz="2000" b="1" dirty="0">
              <a:solidFill>
                <a:srgbClr val="FF0000"/>
              </a:solidFill>
              <a:latin typeface="Gill Sans"/>
              <a:ea typeface="Gill Sans"/>
              <a:cs typeface="Gill Sans"/>
              <a:sym typeface="Gill San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0"/>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l-GR" dirty="0"/>
              <a:t>ΑΛΛΕΣ ΔΙΑΚΡΙΣΕΙΣ/ΧΑΡΑΚΤΗΡΙΣΜΟΙ </a:t>
            </a:r>
            <a:endParaRPr dirty="0"/>
          </a:p>
        </p:txBody>
      </p:sp>
      <p:sp>
        <p:nvSpPr>
          <p:cNvPr id="2" name="TextBox 1">
            <a:extLst>
              <a:ext uri="{FF2B5EF4-FFF2-40B4-BE49-F238E27FC236}">
                <a16:creationId xmlns:a16="http://schemas.microsoft.com/office/drawing/2014/main" id="{7D768281-1950-7E1D-9742-3A67E0D980CD}"/>
              </a:ext>
            </a:extLst>
          </p:cNvPr>
          <p:cNvSpPr txBox="1"/>
          <p:nvPr/>
        </p:nvSpPr>
        <p:spPr>
          <a:xfrm>
            <a:off x="357352" y="2332316"/>
            <a:ext cx="11477296" cy="4401205"/>
          </a:xfrm>
          <a:prstGeom prst="rect">
            <a:avLst/>
          </a:prstGeom>
          <a:solidFill>
            <a:schemeClr val="accent1">
              <a:lumMod val="40000"/>
              <a:lumOff val="60000"/>
            </a:schemeClr>
          </a:solidFill>
        </p:spPr>
        <p:txBody>
          <a:bodyPr wrap="square" rtlCol="0">
            <a:spAutoFit/>
          </a:bodyPr>
          <a:lstStyle/>
          <a:p>
            <a:pPr lvl="0"/>
            <a:r>
              <a:rPr lang="el-GR" b="1" dirty="0">
                <a:latin typeface="Gill Sans" panose="020B0604020202020204" charset="0"/>
              </a:rPr>
              <a:t>Ευμενείς / Επωφελείς: </a:t>
            </a:r>
            <a:r>
              <a:rPr lang="el-GR" dirty="0">
                <a:latin typeface="Gill Sans" panose="020B0604020202020204" charset="0"/>
              </a:rPr>
              <a:t>Δημιουργούν δικαιώματα ή καταργούν υποχρεώσεις για τους διοικούμενους.</a:t>
            </a:r>
          </a:p>
          <a:p>
            <a:pPr lvl="0"/>
            <a:endParaRPr lang="el-GR" dirty="0">
              <a:latin typeface="Gill Sans" panose="020B0604020202020204" charset="0"/>
            </a:endParaRPr>
          </a:p>
          <a:p>
            <a:pPr lvl="0"/>
            <a:r>
              <a:rPr lang="el-GR" b="1" dirty="0">
                <a:latin typeface="Gill Sans" panose="020B0604020202020204" charset="0"/>
              </a:rPr>
              <a:t>Δυσμενείς / Επαχθείς: </a:t>
            </a:r>
            <a:r>
              <a:rPr lang="el-GR" dirty="0">
                <a:latin typeface="Gill Sans" panose="020B0604020202020204" charset="0"/>
              </a:rPr>
              <a:t>Επιβάλλουν υποχρεώσεις ή μειώνουν δικαιώματα για τους διοικούμενους</a:t>
            </a:r>
          </a:p>
          <a:p>
            <a:pPr lvl="0"/>
            <a:endParaRPr lang="el-GR" dirty="0">
              <a:latin typeface="Gill Sans" panose="020B0604020202020204" charset="0"/>
            </a:endParaRPr>
          </a:p>
          <a:p>
            <a:r>
              <a:rPr lang="el-GR" b="1" dirty="0">
                <a:latin typeface="Gill Sans" panose="020B0604020202020204" charset="0"/>
              </a:rPr>
              <a:t>Θετικές (ή Αρνητικές): </a:t>
            </a:r>
            <a:r>
              <a:rPr lang="el-GR" dirty="0">
                <a:latin typeface="Gill Sans" panose="020B0604020202020204" charset="0"/>
              </a:rPr>
              <a:t>(Δεν) Γίνονται δεκτά αιτήματα των διοικουμένων ή (δεν) εγκρίνονται αποφάσεις άλλων δημόσιων νομικών προσώπων.</a:t>
            </a:r>
            <a:endParaRPr lang="en-US" dirty="0">
              <a:latin typeface="Gill Sans" panose="020B0604020202020204" charset="0"/>
            </a:endParaRPr>
          </a:p>
          <a:p>
            <a:r>
              <a:rPr lang="el-GR" dirty="0">
                <a:latin typeface="Gill Sans" panose="020B0604020202020204" charset="0"/>
              </a:rPr>
              <a:t> </a:t>
            </a:r>
            <a:endParaRPr lang="en-US" dirty="0">
              <a:latin typeface="Gill Sans" panose="020B0604020202020204" charset="0"/>
            </a:endParaRPr>
          </a:p>
          <a:p>
            <a:pPr lvl="0"/>
            <a:r>
              <a:rPr lang="el-GR" b="1" dirty="0">
                <a:latin typeface="Gill Sans" panose="020B0604020202020204" charset="0"/>
              </a:rPr>
              <a:t>Συστατικές / Διαπλαστικές: </a:t>
            </a:r>
            <a:r>
              <a:rPr lang="el-GR" dirty="0">
                <a:latin typeface="Gill Sans" panose="020B0604020202020204" charset="0"/>
              </a:rPr>
              <a:t>Ατομικές </a:t>
            </a:r>
            <a:r>
              <a:rPr lang="el-GR" dirty="0" err="1">
                <a:latin typeface="Gill Sans" panose="020B0604020202020204" charset="0"/>
              </a:rPr>
              <a:t>δ.π</a:t>
            </a:r>
            <a:r>
              <a:rPr lang="el-GR" dirty="0">
                <a:latin typeface="Gill Sans" panose="020B0604020202020204" charset="0"/>
              </a:rPr>
              <a:t>. με τις οποίες διαπλάθονται έννομες σχέσεις δημοσίου δικαίου, ιδρύονται – καταργούνται – τροποποιούνται δικαιώματα ή υποχρεώσεις. Π.χ. </a:t>
            </a:r>
            <a:r>
              <a:rPr lang="el-GR" i="1" dirty="0">
                <a:latin typeface="Gill Sans" panose="020B0604020202020204" charset="0"/>
              </a:rPr>
              <a:t>χορήγηση άδειας, διορισμός, μετάθεση, απόλυση. </a:t>
            </a:r>
            <a:r>
              <a:rPr lang="el-GR" dirty="0">
                <a:latin typeface="Gill Sans" panose="020B0604020202020204" charset="0"/>
              </a:rPr>
              <a:t>Είναι εκτελεστές </a:t>
            </a:r>
            <a:r>
              <a:rPr lang="el-GR" dirty="0" err="1">
                <a:latin typeface="Gill Sans" panose="020B0604020202020204" charset="0"/>
              </a:rPr>
              <a:t>δ.π</a:t>
            </a:r>
            <a:r>
              <a:rPr lang="el-GR" dirty="0">
                <a:latin typeface="Gill Sans" panose="020B0604020202020204" charset="0"/>
              </a:rPr>
              <a:t>. και προσβάλλονται δικαστικώς.</a:t>
            </a:r>
          </a:p>
          <a:p>
            <a:pPr lvl="0"/>
            <a:endParaRPr lang="en-US" dirty="0">
              <a:latin typeface="Gill Sans" panose="020B0604020202020204" charset="0"/>
            </a:endParaRPr>
          </a:p>
          <a:p>
            <a:pPr lvl="0"/>
            <a:r>
              <a:rPr lang="el-GR" b="1" dirty="0">
                <a:latin typeface="Gill Sans" panose="020B0604020202020204" charset="0"/>
              </a:rPr>
              <a:t>Διαπιστωτικές: </a:t>
            </a:r>
            <a:r>
              <a:rPr lang="el-GR" dirty="0">
                <a:latin typeface="Gill Sans" panose="020B0604020202020204" charset="0"/>
              </a:rPr>
              <a:t>Ατομικές </a:t>
            </a:r>
            <a:r>
              <a:rPr lang="el-GR" dirty="0" err="1">
                <a:latin typeface="Gill Sans" panose="020B0604020202020204" charset="0"/>
              </a:rPr>
              <a:t>δ.π</a:t>
            </a:r>
            <a:r>
              <a:rPr lang="el-GR" dirty="0">
                <a:latin typeface="Gill Sans" panose="020B0604020202020204" charset="0"/>
              </a:rPr>
              <a:t>. με τις οποίες δεν θεσπίζεται ένας ατομικός κανόνας δικαίου, αλλά συνήθως αποτελούν προϋπόθεση για την έκδοση συστατικών </a:t>
            </a:r>
            <a:r>
              <a:rPr lang="el-GR" dirty="0" err="1">
                <a:latin typeface="Gill Sans" panose="020B0604020202020204" charset="0"/>
              </a:rPr>
              <a:t>δ.π</a:t>
            </a:r>
            <a:r>
              <a:rPr lang="el-GR" dirty="0">
                <a:latin typeface="Gill Sans" panose="020B0604020202020204" charset="0"/>
              </a:rPr>
              <a:t>., λόγω της αυτοδίκαιης επέλευσης ενός γεγονότος ή της πλήρωσης συγκεκριμένης προϋπόθεσης. Π.χ. </a:t>
            </a:r>
            <a:r>
              <a:rPr lang="el-GR" i="1" dirty="0">
                <a:latin typeface="Gill Sans" panose="020B0604020202020204" charset="0"/>
              </a:rPr>
              <a:t>πράξη δια της οποίας διαπιστώνεται η συμπλήρωση συντάξιμης υπηρεσίας, η πράξη για τη λύση υπαλληλικής σχέσης λόγω παραίτησης, η οποία γίνεται αυτοδικαίως δεκτή μετά την πάροδο λ.χ. δύο μηνών από την υποβολή της. </a:t>
            </a:r>
            <a:r>
              <a:rPr lang="el-GR" b="1" u="sng" dirty="0">
                <a:latin typeface="Gill Sans" panose="020B0604020202020204" charset="0"/>
              </a:rPr>
              <a:t>Είναι εκτελεστές </a:t>
            </a:r>
            <a:r>
              <a:rPr lang="el-GR" b="1" u="sng" dirty="0" err="1">
                <a:latin typeface="Gill Sans" panose="020B0604020202020204" charset="0"/>
              </a:rPr>
              <a:t>δ.π</a:t>
            </a:r>
            <a:r>
              <a:rPr lang="el-GR" b="1" u="sng" dirty="0">
                <a:latin typeface="Gill Sans" panose="020B0604020202020204" charset="0"/>
              </a:rPr>
              <a:t>. και προσβάλλονται δικαστικώς</a:t>
            </a:r>
            <a:r>
              <a:rPr lang="el-GR" dirty="0">
                <a:latin typeface="Gill Sans" panose="020B0604020202020204" charset="0"/>
              </a:rPr>
              <a:t>.</a:t>
            </a:r>
          </a:p>
          <a:p>
            <a:pPr lvl="0"/>
            <a:endParaRPr lang="el-GR" dirty="0">
              <a:latin typeface="Gill Sans" panose="020B0604020202020204" charset="0"/>
            </a:endParaRPr>
          </a:p>
          <a:p>
            <a:pPr lvl="0"/>
            <a:r>
              <a:rPr lang="el-GR" b="1" dirty="0">
                <a:latin typeface="Gill Sans" panose="020B0604020202020204" charset="0"/>
              </a:rPr>
              <a:t>Βεβαιωτικές: </a:t>
            </a:r>
            <a:r>
              <a:rPr lang="el-GR" b="1" dirty="0">
                <a:solidFill>
                  <a:srgbClr val="FF0000"/>
                </a:solidFill>
                <a:latin typeface="Gill Sans" panose="020B0604020202020204" charset="0"/>
              </a:rPr>
              <a:t>ΔΕΝ είναι διοικητικές πράξεις με την τεχνική έννοια του όρου</a:t>
            </a:r>
            <a:r>
              <a:rPr lang="el-GR" dirty="0">
                <a:latin typeface="Gill Sans" panose="020B0604020202020204" charset="0"/>
              </a:rPr>
              <a:t>. </a:t>
            </a:r>
            <a:r>
              <a:rPr lang="el-GR" b="1" dirty="0">
                <a:latin typeface="Gill Sans" panose="020B0604020202020204" charset="0"/>
              </a:rPr>
              <a:t>ΔΕΝ προσβάλλονται δικαστικώς.</a:t>
            </a:r>
            <a:r>
              <a:rPr lang="el-GR" dirty="0">
                <a:latin typeface="Gill Sans" panose="020B0604020202020204" charset="0"/>
              </a:rPr>
              <a:t> Δηλώνουν την εμμονή της Διοίκησης σε μια υφισταμένη κατάσταση, επιβεβαιώνουν μια προηγούμενη ρύθμιση, χωρίς να γίνεται μια νέα ουσιαστική έρευνα της υπόθεσης μετά από νέες αιτήσεις των διοικουμένων. Εάν, όμως, η Διοίκηση εμμένει στην ίδια ρύθμιση αλλά μετά από νέα ουσιαστική έρευνα της υπόθεσης, τότε η τελευταία αυτή πράξη είναι εκτελεστή και όχι βεβαιωτική.  </a:t>
            </a:r>
          </a:p>
          <a:p>
            <a:pPr lvl="0"/>
            <a:endParaRPr lang="en-US" dirty="0">
              <a:latin typeface="Gill Sans" panose="020B06040202020202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9">
          <a:extLst>
            <a:ext uri="{FF2B5EF4-FFF2-40B4-BE49-F238E27FC236}">
              <a16:creationId xmlns:a16="http://schemas.microsoft.com/office/drawing/2014/main" id="{75E6091D-DFF7-9AED-6970-8F66D2A2092B}"/>
            </a:ext>
          </a:extLst>
        </p:cNvPr>
        <p:cNvGrpSpPr/>
        <p:nvPr/>
      </p:nvGrpSpPr>
      <p:grpSpPr>
        <a:xfrm>
          <a:off x="0" y="0"/>
          <a:ext cx="0" cy="0"/>
          <a:chOff x="0" y="0"/>
          <a:chExt cx="0" cy="0"/>
        </a:xfrm>
      </p:grpSpPr>
      <p:sp>
        <p:nvSpPr>
          <p:cNvPr id="140" name="Google Shape;140;p20">
            <a:extLst>
              <a:ext uri="{FF2B5EF4-FFF2-40B4-BE49-F238E27FC236}">
                <a16:creationId xmlns:a16="http://schemas.microsoft.com/office/drawing/2014/main" id="{1C68EB0C-0511-E1ED-E7F3-8983EC19B125}"/>
              </a:ext>
            </a:extLst>
          </p:cNvPr>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l-GR" dirty="0"/>
              <a:t>ΑΛΛΕΣ ΔΙΑΚΡΙΣΕΙΣ </a:t>
            </a:r>
            <a:endParaRPr dirty="0"/>
          </a:p>
        </p:txBody>
      </p:sp>
      <p:sp>
        <p:nvSpPr>
          <p:cNvPr id="141" name="Google Shape;141;p20">
            <a:extLst>
              <a:ext uri="{FF2B5EF4-FFF2-40B4-BE49-F238E27FC236}">
                <a16:creationId xmlns:a16="http://schemas.microsoft.com/office/drawing/2014/main" id="{D0CD23D0-85C0-2883-3AE2-C7521CE88682}"/>
              </a:ext>
            </a:extLst>
          </p:cNvPr>
          <p:cNvSpPr txBox="1">
            <a:spLocks noGrp="1"/>
          </p:cNvSpPr>
          <p:nvPr>
            <p:ph type="body" idx="1"/>
          </p:nvPr>
        </p:nvSpPr>
        <p:spPr>
          <a:xfrm>
            <a:off x="297715" y="2326016"/>
            <a:ext cx="11477295" cy="578122"/>
          </a:xfrm>
          <a:prstGeom prst="rect">
            <a:avLst/>
          </a:prstGeom>
          <a:solidFill>
            <a:schemeClr val="lt2"/>
          </a:solidFill>
          <a:ln>
            <a:noFill/>
          </a:ln>
        </p:spPr>
        <p:txBody>
          <a:bodyPr spcFirstLastPara="1" wrap="square" lIns="91425" tIns="45700" rIns="91425" bIns="45700" anchor="t" anchorCtr="0">
            <a:normAutofit/>
          </a:bodyPr>
          <a:lstStyle/>
          <a:p>
            <a:pPr marL="228600" indent="-228600">
              <a:spcBef>
                <a:spcPts val="0"/>
              </a:spcBef>
            </a:pPr>
            <a:r>
              <a:rPr lang="el-GR" b="1" dirty="0"/>
              <a:t>Ρητή ατομική</a:t>
            </a:r>
            <a:r>
              <a:rPr lang="en-US" b="1" dirty="0"/>
              <a:t>: </a:t>
            </a:r>
            <a:r>
              <a:rPr lang="el-GR" dirty="0"/>
              <a:t>Έγγραφες, ψηφιακές, προφορικές ή δια κινήσεων (λ.χ. σήματα τροχονόμου). </a:t>
            </a:r>
            <a:endParaRPr lang="en-US" dirty="0"/>
          </a:p>
          <a:p>
            <a:pPr marL="228600" lvl="0" indent="-228600" algn="l" rtl="0">
              <a:lnSpc>
                <a:spcPct val="100000"/>
              </a:lnSpc>
              <a:spcBef>
                <a:spcPts val="0"/>
              </a:spcBef>
              <a:spcAft>
                <a:spcPts val="0"/>
              </a:spcAft>
              <a:buSzPts val="1800"/>
              <a:buChar char="•"/>
            </a:pPr>
            <a:endParaRPr dirty="0"/>
          </a:p>
          <a:p>
            <a:pPr marL="0" lvl="0" indent="0" algn="l" rtl="0">
              <a:lnSpc>
                <a:spcPct val="100000"/>
              </a:lnSpc>
              <a:spcBef>
                <a:spcPts val="1000"/>
              </a:spcBef>
              <a:spcAft>
                <a:spcPts val="0"/>
              </a:spcAft>
              <a:buSzPts val="1800"/>
              <a:buNone/>
            </a:pPr>
            <a:endParaRPr dirty="0"/>
          </a:p>
        </p:txBody>
      </p:sp>
      <p:sp>
        <p:nvSpPr>
          <p:cNvPr id="142" name="Google Shape;142;p20">
            <a:extLst>
              <a:ext uri="{FF2B5EF4-FFF2-40B4-BE49-F238E27FC236}">
                <a16:creationId xmlns:a16="http://schemas.microsoft.com/office/drawing/2014/main" id="{75C959BC-0AD0-A6B9-0217-B27FEE9F2BF2}"/>
              </a:ext>
            </a:extLst>
          </p:cNvPr>
          <p:cNvSpPr txBox="1">
            <a:spLocks noGrp="1"/>
          </p:cNvSpPr>
          <p:nvPr>
            <p:ph type="body" idx="2"/>
          </p:nvPr>
        </p:nvSpPr>
        <p:spPr>
          <a:xfrm>
            <a:off x="297714" y="3171084"/>
            <a:ext cx="11477294" cy="1924377"/>
          </a:xfrm>
          <a:prstGeom prst="rect">
            <a:avLst/>
          </a:prstGeom>
          <a:solidFill>
            <a:schemeClr val="accent2"/>
          </a:solidFill>
          <a:ln>
            <a:noFill/>
          </a:ln>
        </p:spPr>
        <p:txBody>
          <a:bodyPr spcFirstLastPara="1" wrap="square" lIns="91425" tIns="45700" rIns="91425" bIns="45700" anchor="t" anchorCtr="0">
            <a:normAutofit lnSpcReduction="10000"/>
          </a:bodyPr>
          <a:lstStyle/>
          <a:p>
            <a:pPr marL="228600" lvl="0" indent="-228600">
              <a:spcBef>
                <a:spcPts val="0"/>
              </a:spcBef>
            </a:pPr>
            <a:r>
              <a:rPr lang="el-GR" b="1" dirty="0"/>
              <a:t>Σιωπηρή ατομική</a:t>
            </a:r>
            <a:r>
              <a:rPr lang="en-US" b="1" dirty="0"/>
              <a:t>: </a:t>
            </a:r>
            <a:r>
              <a:rPr lang="el-GR" dirty="0"/>
              <a:t>Η σιωπή της Διοικήσεως είναι </a:t>
            </a:r>
            <a:r>
              <a:rPr lang="el-GR" dirty="0" err="1"/>
              <a:t>δ.π</a:t>
            </a:r>
            <a:r>
              <a:rPr lang="el-GR" dirty="0"/>
              <a:t>. </a:t>
            </a:r>
          </a:p>
          <a:p>
            <a:pPr marL="228600" lvl="0" indent="-228600">
              <a:spcBef>
                <a:spcPts val="0"/>
              </a:spcBef>
            </a:pPr>
            <a:endParaRPr lang="el-GR" dirty="0"/>
          </a:p>
          <a:p>
            <a:pPr marL="228600" lvl="0" indent="-228600">
              <a:spcBef>
                <a:spcPts val="0"/>
              </a:spcBef>
            </a:pPr>
            <a:r>
              <a:rPr lang="el-GR" dirty="0"/>
              <a:t>Θετική ή αρνητική ανάλογα τι ορίζεται στις διατάξεις.  </a:t>
            </a:r>
          </a:p>
          <a:p>
            <a:pPr marL="228600" lvl="0" indent="-228600">
              <a:spcBef>
                <a:spcPts val="0"/>
              </a:spcBef>
            </a:pPr>
            <a:endParaRPr lang="el-GR" dirty="0"/>
          </a:p>
          <a:p>
            <a:pPr marL="228600" lvl="0" indent="-228600">
              <a:spcBef>
                <a:spcPts val="0"/>
              </a:spcBef>
            </a:pPr>
            <a:r>
              <a:rPr lang="el-GR" dirty="0"/>
              <a:t>Σιωπηρή </a:t>
            </a:r>
            <a:r>
              <a:rPr lang="el-GR" dirty="0" err="1"/>
              <a:t>δ.π</a:t>
            </a:r>
            <a:r>
              <a:rPr lang="el-GR" dirty="0"/>
              <a:t>. και μάλιστα αρνητική είναι και η λεγόμενη «</a:t>
            </a:r>
            <a:r>
              <a:rPr lang="el-GR" i="1" dirty="0"/>
              <a:t>παρεμβαλλόμενη</a:t>
            </a:r>
            <a:r>
              <a:rPr lang="el-GR" dirty="0"/>
              <a:t>» άρνηση ή παράλειψη, η οποία είναι μια αρνητική πράξη που σιωπηρώς περιέχεται σε μια αντίθετη θετική πράξη. Π.χ. </a:t>
            </a:r>
            <a:r>
              <a:rPr lang="el-GR" i="1" dirty="0"/>
              <a:t>η πράξη με την οποία προάγονται κάποιοι δημόσιοι υπάλληλοι και όχι ο παραλειφθείς.</a:t>
            </a:r>
            <a:endParaRPr b="1" dirty="0"/>
          </a:p>
        </p:txBody>
      </p:sp>
      <p:sp>
        <p:nvSpPr>
          <p:cNvPr id="143" name="Google Shape;143;p20">
            <a:extLst>
              <a:ext uri="{FF2B5EF4-FFF2-40B4-BE49-F238E27FC236}">
                <a16:creationId xmlns:a16="http://schemas.microsoft.com/office/drawing/2014/main" id="{FDC4A29E-F7E8-B196-6E82-5596FC5C1AC4}"/>
              </a:ext>
            </a:extLst>
          </p:cNvPr>
          <p:cNvSpPr txBox="1"/>
          <p:nvPr/>
        </p:nvSpPr>
        <p:spPr>
          <a:xfrm>
            <a:off x="357352" y="5431643"/>
            <a:ext cx="11477296" cy="1200288"/>
          </a:xfrm>
          <a:prstGeom prst="rect">
            <a:avLst/>
          </a:prstGeom>
          <a:solidFill>
            <a:schemeClr val="accent6"/>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800" dirty="0">
                <a:solidFill>
                  <a:schemeClr val="dk1"/>
                </a:solidFill>
                <a:latin typeface="Gill Sans"/>
                <a:ea typeface="Gill Sans"/>
                <a:cs typeface="Gill Sans"/>
                <a:sym typeface="Gill Sans"/>
              </a:rPr>
              <a:t>Πότε έχω θετική ή αρνητική σιωπηρή πράξη κρίνεται από </a:t>
            </a:r>
            <a:r>
              <a:rPr lang="el-GR" sz="1800" b="1" u="sng" dirty="0">
                <a:solidFill>
                  <a:schemeClr val="dk1"/>
                </a:solidFill>
                <a:latin typeface="Gill Sans"/>
                <a:ea typeface="Gill Sans"/>
                <a:cs typeface="Gill Sans"/>
                <a:sym typeface="Gill Sans"/>
              </a:rPr>
              <a:t>το αν υπάρχει σχετική διάταξη νόμου</a:t>
            </a:r>
            <a:r>
              <a:rPr lang="el-GR" sz="1800" dirty="0">
                <a:solidFill>
                  <a:schemeClr val="dk1"/>
                </a:solidFill>
                <a:latin typeface="Gill Sans"/>
                <a:ea typeface="Gill Sans"/>
                <a:cs typeface="Gill Sans"/>
                <a:sym typeface="Gill Sans"/>
              </a:rPr>
              <a:t>. Αν δεν έχω</a:t>
            </a:r>
            <a:r>
              <a:rPr lang="en-US" sz="1800" dirty="0">
                <a:solidFill>
                  <a:schemeClr val="dk1"/>
                </a:solidFill>
                <a:latin typeface="Gill Sans"/>
                <a:ea typeface="Gill Sans"/>
                <a:cs typeface="Gill Sans"/>
                <a:sym typeface="Gill Sans"/>
              </a:rPr>
              <a:t> </a:t>
            </a:r>
            <a:r>
              <a:rPr lang="el-GR" sz="1800" dirty="0">
                <a:solidFill>
                  <a:schemeClr val="dk1"/>
                </a:solidFill>
                <a:latin typeface="Gill Sans"/>
                <a:ea typeface="Gill Sans"/>
                <a:cs typeface="Gill Sans"/>
                <a:sym typeface="Gill Sans"/>
              </a:rPr>
              <a:t>διάταξη νόμου, θα υπάρχει αρνητική σιωπηρή πράξη: </a:t>
            </a:r>
          </a:p>
          <a:p>
            <a:pPr marL="0" marR="0" lvl="0" indent="0" algn="l" rtl="0">
              <a:spcBef>
                <a:spcPts val="0"/>
              </a:spcBef>
              <a:spcAft>
                <a:spcPts val="0"/>
              </a:spcAft>
              <a:buNone/>
            </a:pPr>
            <a:endParaRPr lang="el-GR" sz="1800" dirty="0">
              <a:solidFill>
                <a:schemeClr val="dk1"/>
              </a:solidFill>
              <a:latin typeface="Gill Sans"/>
              <a:ea typeface="Gill Sans"/>
              <a:cs typeface="Gill Sans"/>
              <a:sym typeface="Gill Sans"/>
            </a:endParaRPr>
          </a:p>
          <a:p>
            <a:pPr marL="0" marR="0" lvl="0" indent="0" algn="l" rtl="0">
              <a:spcBef>
                <a:spcPts val="0"/>
              </a:spcBef>
              <a:spcAft>
                <a:spcPts val="0"/>
              </a:spcAft>
              <a:buNone/>
            </a:pPr>
            <a:r>
              <a:rPr lang="el-GR" sz="1800" dirty="0">
                <a:solidFill>
                  <a:schemeClr val="dk1"/>
                </a:solidFill>
                <a:latin typeface="Gill Sans"/>
                <a:ea typeface="Gill Sans"/>
                <a:cs typeface="Gill Sans"/>
                <a:sym typeface="Gill Sans"/>
              </a:rPr>
              <a:t>πχ. Αίτηση για χορήγηση άδειας καταστήματος – δεν απαντήθηκε – σιωπηρώς εγκρίθηκε γιατί </a:t>
            </a:r>
            <a:r>
              <a:rPr lang="el-GR" sz="1800" u="sng" dirty="0">
                <a:solidFill>
                  <a:schemeClr val="dk1"/>
                </a:solidFill>
                <a:latin typeface="Gill Sans"/>
                <a:ea typeface="Gill Sans"/>
                <a:cs typeface="Gill Sans"/>
                <a:sym typeface="Gill Sans"/>
              </a:rPr>
              <a:t>μας το λέει ο νόμος </a:t>
            </a:r>
            <a:endParaRPr u="sng" dirty="0"/>
          </a:p>
        </p:txBody>
      </p:sp>
    </p:spTree>
    <p:extLst>
      <p:ext uri="{BB962C8B-B14F-4D97-AF65-F5344CB8AC3E}">
        <p14:creationId xmlns:p14="http://schemas.microsoft.com/office/powerpoint/2010/main" val="294844255"/>
      </p:ext>
    </p:extLst>
  </p:cSld>
  <p:clrMapOvr>
    <a:masterClrMapping/>
  </p:clrMapOvr>
</p:sld>
</file>

<file path=ppt/theme/theme1.xml><?xml version="1.0" encoding="utf-8"?>
<a:theme xmlns:a="http://schemas.openxmlformats.org/drawingml/2006/main" name="Δέμα">
  <a:themeElements>
    <a:clrScheme name="Δέμα">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Δέμα">
  <a:themeElements>
    <a:clrScheme name="Δέμα">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1813</TotalTime>
  <Words>7227</Words>
  <Application>Microsoft Office PowerPoint</Application>
  <PresentationFormat>Widescreen</PresentationFormat>
  <Paragraphs>403</Paragraphs>
  <Slides>42</Slides>
  <Notes>41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42</vt:i4>
      </vt:variant>
    </vt:vector>
  </HeadingPairs>
  <TitlesOfParts>
    <vt:vector size="50" baseType="lpstr">
      <vt:lpstr>Gill Sans</vt:lpstr>
      <vt:lpstr>Arial</vt:lpstr>
      <vt:lpstr>Cambria</vt:lpstr>
      <vt:lpstr>Aptos</vt:lpstr>
      <vt:lpstr>Play</vt:lpstr>
      <vt:lpstr>Calibri</vt:lpstr>
      <vt:lpstr>Δέμα</vt:lpstr>
      <vt:lpstr>Δέμα</vt:lpstr>
      <vt:lpstr>ΔΙΟΙΚΗΤΙΚΟ ΔΙΚΑΙΟ</vt:lpstr>
      <vt:lpstr>ΔΙΟΙΚΗΤΙΚΕΣ ΠΡΑΞΕΙΣ (δ.π.)</vt:lpstr>
      <vt:lpstr>ΔΙΟΙΚΗΤΙΚΕΣ ΠΡΑΞΕΙΣ</vt:lpstr>
      <vt:lpstr>ΔΙΟΙΚΗΤΙΚΕΣ ΠΡΑΞΕΙΣ</vt:lpstr>
      <vt:lpstr> ΔΙΑΚΡΙΣΕΙΣ</vt:lpstr>
      <vt:lpstr>ΤΕΛΕΙΩΣΗ ΔΙΟΙΚΗΤΙΚΗΣ ΠΡΑΞΗΣ  ΑΠΟΚΤΗΣΗ ΝΟΜΙΚΗΣ ΥΠΟΣΤΑΣΗΣ  (ΑΛΛΙΩΣ ΑΝΥΠΟΣΤΑΤΗ)</vt:lpstr>
      <vt:lpstr>PowerPoint Presentation</vt:lpstr>
      <vt:lpstr>ΑΛΛΕΣ ΔΙΑΚΡΙΣΕΙΣ/ΧΑΡΑΚΤΗΡΙΣΜΟΙ </vt:lpstr>
      <vt:lpstr>ΑΛΛΕΣ ΔΙΑΚΡΙΣΕΙΣ </vt:lpstr>
      <vt:lpstr>ΕΚΤΕΛΕΣΤΟΤΗΤΑ  (ΜΟΝΟ ΟΙ ΕΚΤΕΛΕΣΤΕΣ ΠΡΟΣΒΑΛΛΟΝΤΑΙ!)</vt:lpstr>
      <vt:lpstr>PowerPoint Presentation</vt:lpstr>
      <vt:lpstr>Παράλειψη Οφειλόμενης Νόμιμης Ενέργειας </vt:lpstr>
      <vt:lpstr>PowerPoint Presentation</vt:lpstr>
      <vt:lpstr>Παράλειψη Οφειλόμενης Νόμιμης Ενέργειας  </vt:lpstr>
      <vt:lpstr>ΣΥΝΘΕΤΗ ΔΙΟΙΚΗΤΙΚΗ ΕΝΕΡΓΕΙΑ</vt:lpstr>
      <vt:lpstr>ΑΙΤΙΟΛΟΓΙΑ – 17 ΚΔΔΔιακ</vt:lpstr>
      <vt:lpstr>ΓΝΩΜΗ ΚΑΙ ΠΡΟΤΑΣΗ – ΑΡ. 20 ΚΔΔ</vt:lpstr>
      <vt:lpstr>ΑΡΜΟΔΙΟΤΗΤΑ</vt:lpstr>
      <vt:lpstr>ΟΡΓΑΝΑ – ΜΟΝΟΜΕΛΗ - ΣΥΛΛΟΓΙΚΑ</vt:lpstr>
      <vt:lpstr>ΔΙΚΑΊΩΜΑ ΠΡΟΗΓΟΎΜΕΝΗΣ ΑΚΡΌΑΣΗΣ – 20 Σ και 6 ΔΔιακ!!!!</vt:lpstr>
      <vt:lpstr>ΔΙΚΑΙΩΜΑ ΠΡΟΣΒΑΣΗΣ ΣΤΑ ΕΓΓΡΑΦΑ 5 ΚΔΔιαδ (νέο 5Α και 5Β ένα πέρασμα)</vt:lpstr>
      <vt:lpstr>ΔΙΚΑΙΩΜΑ ΠΡΟΣΒΑΣΗΣ ΣΤΑ ΕΓΓΡΑΦΑ</vt:lpstr>
      <vt:lpstr>PowerPoint Presentation</vt:lpstr>
      <vt:lpstr>ΑΝΑΚΛΗΣΗ (focus σε α.δ.π – δες και 21 ΚΔΔιαδ)</vt:lpstr>
      <vt:lpstr>ΔΙΟΙΚΗΤΙΚΕΣ ΠΡΟΣΦΥΓΕΣ 24-27 ΚΔΔιαδ</vt:lpstr>
      <vt:lpstr>PowerPoint Presentation</vt:lpstr>
      <vt:lpstr>PowerPoint Presentation</vt:lpstr>
      <vt:lpstr>PowerPoint Presentation</vt:lpstr>
      <vt:lpstr>ΑΣΤΙΚΗ ΕΥΘΥ`ΝΗ ΤΟΥ ΔΗΜΟΣΙΟΥ  άρθρο 105 – 106 Εισ.Ν.ΑΚ.</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Ioannis Dellis</cp:lastModifiedBy>
  <cp:revision>5</cp:revision>
  <dcterms:modified xsi:type="dcterms:W3CDTF">2026-05-15T14:58:03Z</dcterms:modified>
</cp:coreProperties>
</file>