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6" r:id="rId1"/>
  </p:sldMasterIdLst>
  <p:notesMasterIdLst>
    <p:notesMasterId r:id="rId33"/>
  </p:notesMasterIdLst>
  <p:handoutMasterIdLst>
    <p:handoutMasterId r:id="rId34"/>
  </p:handoutMasterIdLst>
  <p:sldIdLst>
    <p:sldId id="2524" r:id="rId2"/>
    <p:sldId id="2542" r:id="rId3"/>
    <p:sldId id="2599" r:id="rId4"/>
    <p:sldId id="2585" r:id="rId5"/>
    <p:sldId id="2601" r:id="rId6"/>
    <p:sldId id="2600" r:id="rId7"/>
    <p:sldId id="2545" r:id="rId8"/>
    <p:sldId id="2603" r:id="rId9"/>
    <p:sldId id="2604" r:id="rId10"/>
    <p:sldId id="2584" r:id="rId11"/>
    <p:sldId id="2611" r:id="rId12"/>
    <p:sldId id="2583" r:id="rId13"/>
    <p:sldId id="2608" r:id="rId14"/>
    <p:sldId id="2586" r:id="rId15"/>
    <p:sldId id="2587" r:id="rId16"/>
    <p:sldId id="2602" r:id="rId17"/>
    <p:sldId id="2605" r:id="rId18"/>
    <p:sldId id="2606" r:id="rId19"/>
    <p:sldId id="2607" r:id="rId20"/>
    <p:sldId id="2588" r:id="rId21"/>
    <p:sldId id="2589" r:id="rId22"/>
    <p:sldId id="2590" r:id="rId23"/>
    <p:sldId id="2591" r:id="rId24"/>
    <p:sldId id="2592" r:id="rId25"/>
    <p:sldId id="2593" r:id="rId26"/>
    <p:sldId id="2594" r:id="rId27"/>
    <p:sldId id="2595" r:id="rId28"/>
    <p:sldId id="2609" r:id="rId29"/>
    <p:sldId id="2610" r:id="rId30"/>
    <p:sldId id="2544" r:id="rId31"/>
    <p:sldId id="2596" r:id="rId3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5034" autoAdjust="0"/>
  </p:normalViewPr>
  <p:slideViewPr>
    <p:cSldViewPr snapToGrid="0" snapToObjects="1" showGuides="1">
      <p:cViewPr varScale="1">
        <p:scale>
          <a:sx n="85" d="100"/>
          <a:sy n="85" d="100"/>
        </p:scale>
        <p:origin x="590" y="53"/>
      </p:cViewPr>
      <p:guideLst>
        <p:guide pos="3840"/>
        <p:guide orient="horz" pos="2160"/>
      </p:guideLst>
    </p:cSldViewPr>
  </p:slideViewPr>
  <p:outlineViewPr>
    <p:cViewPr>
      <p:scale>
        <a:sx n="33" d="100"/>
        <a:sy n="33" d="100"/>
      </p:scale>
      <p:origin x="0" y="-274"/>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E3BF6E-FE71-40E9-A563-58B2C58BE4F2}" type="doc">
      <dgm:prSet loTypeId="urn:microsoft.com/office/officeart/2005/8/layout/process1" loCatId="process" qsTypeId="urn:microsoft.com/office/officeart/2005/8/quickstyle/simple1" qsCatId="simple" csTypeId="urn:microsoft.com/office/officeart/2005/8/colors/accent1_2" csCatId="accent1" phldr="1"/>
      <dgm:spPr/>
    </dgm:pt>
    <dgm:pt modelId="{58D95265-BA4E-4D33-9C2B-4B6E97EA9802}">
      <dgm:prSet phldrT="[Text]"/>
      <dgm:spPr/>
      <dgm:t>
        <a:bodyPr/>
        <a:lstStyle/>
        <a:p>
          <a:r>
            <a:rPr lang="el-GR" dirty="0"/>
            <a:t>Γράμμα</a:t>
          </a:r>
        </a:p>
      </dgm:t>
    </dgm:pt>
    <dgm:pt modelId="{F99FB867-78D7-41A7-A099-54D0BE40F514}" type="parTrans" cxnId="{29EEFA11-E97C-4780-90E3-912A7438E956}">
      <dgm:prSet/>
      <dgm:spPr/>
      <dgm:t>
        <a:bodyPr/>
        <a:lstStyle/>
        <a:p>
          <a:endParaRPr lang="el-GR"/>
        </a:p>
      </dgm:t>
    </dgm:pt>
    <dgm:pt modelId="{5BA712C3-4B55-4D94-8FFC-A25626BA351F}" type="sibTrans" cxnId="{29EEFA11-E97C-4780-90E3-912A7438E956}">
      <dgm:prSet/>
      <dgm:spPr/>
      <dgm:t>
        <a:bodyPr/>
        <a:lstStyle/>
        <a:p>
          <a:endParaRPr lang="el-GR"/>
        </a:p>
      </dgm:t>
    </dgm:pt>
    <dgm:pt modelId="{1E121F1D-44B3-4E6C-A6EC-A3E1256315BD}">
      <dgm:prSet phldrT="[Text]"/>
      <dgm:spPr/>
      <dgm:t>
        <a:bodyPr/>
        <a:lstStyle/>
        <a:p>
          <a:r>
            <a:rPr lang="el-GR" dirty="0"/>
            <a:t>Σύστημα</a:t>
          </a:r>
        </a:p>
      </dgm:t>
    </dgm:pt>
    <dgm:pt modelId="{DA7AA127-2B27-4460-8E4A-FDAA60101B88}" type="parTrans" cxnId="{5EADD3BD-DB30-46EB-9B1A-9A77CA9F5E03}">
      <dgm:prSet/>
      <dgm:spPr/>
      <dgm:t>
        <a:bodyPr/>
        <a:lstStyle/>
        <a:p>
          <a:endParaRPr lang="el-GR"/>
        </a:p>
      </dgm:t>
    </dgm:pt>
    <dgm:pt modelId="{E1B7A167-E862-4DF4-83D8-BAEFBEBDFEBB}" type="sibTrans" cxnId="{5EADD3BD-DB30-46EB-9B1A-9A77CA9F5E03}">
      <dgm:prSet/>
      <dgm:spPr/>
      <dgm:t>
        <a:bodyPr/>
        <a:lstStyle/>
        <a:p>
          <a:endParaRPr lang="el-GR"/>
        </a:p>
      </dgm:t>
    </dgm:pt>
    <dgm:pt modelId="{4588A1AA-538B-4158-B3CA-EC58E20AFA74}">
      <dgm:prSet phldrT="[Text]"/>
      <dgm:spPr/>
      <dgm:t>
        <a:bodyPr/>
        <a:lstStyle/>
        <a:p>
          <a:r>
            <a:rPr lang="el-GR" dirty="0"/>
            <a:t>Σκοπός</a:t>
          </a:r>
        </a:p>
      </dgm:t>
    </dgm:pt>
    <dgm:pt modelId="{2C5BA688-DFB1-4384-A98C-B98A912F9CA5}" type="parTrans" cxnId="{58FBA040-818E-4C46-AC5D-580C67AAEDF2}">
      <dgm:prSet/>
      <dgm:spPr/>
      <dgm:t>
        <a:bodyPr/>
        <a:lstStyle/>
        <a:p>
          <a:endParaRPr lang="el-GR"/>
        </a:p>
      </dgm:t>
    </dgm:pt>
    <dgm:pt modelId="{C3693824-E3B8-4ACA-B463-490A112331A2}" type="sibTrans" cxnId="{58FBA040-818E-4C46-AC5D-580C67AAEDF2}">
      <dgm:prSet/>
      <dgm:spPr/>
      <dgm:t>
        <a:bodyPr/>
        <a:lstStyle/>
        <a:p>
          <a:endParaRPr lang="el-GR"/>
        </a:p>
      </dgm:t>
    </dgm:pt>
    <dgm:pt modelId="{6F7597F3-69A7-40FC-992A-93A1327D9BB4}" type="pres">
      <dgm:prSet presAssocID="{CAE3BF6E-FE71-40E9-A563-58B2C58BE4F2}" presName="Name0" presStyleCnt="0">
        <dgm:presLayoutVars>
          <dgm:dir/>
          <dgm:resizeHandles val="exact"/>
        </dgm:presLayoutVars>
      </dgm:prSet>
      <dgm:spPr/>
    </dgm:pt>
    <dgm:pt modelId="{2066EA9B-9E71-4CAD-9B2D-EA532C7966B3}" type="pres">
      <dgm:prSet presAssocID="{58D95265-BA4E-4D33-9C2B-4B6E97EA9802}" presName="node" presStyleLbl="node1" presStyleIdx="0" presStyleCnt="3">
        <dgm:presLayoutVars>
          <dgm:bulletEnabled val="1"/>
        </dgm:presLayoutVars>
      </dgm:prSet>
      <dgm:spPr/>
    </dgm:pt>
    <dgm:pt modelId="{0A9BB41A-47C1-4324-9CD6-511562AE6FED}" type="pres">
      <dgm:prSet presAssocID="{5BA712C3-4B55-4D94-8FFC-A25626BA351F}" presName="sibTrans" presStyleLbl="sibTrans2D1" presStyleIdx="0" presStyleCnt="2"/>
      <dgm:spPr/>
    </dgm:pt>
    <dgm:pt modelId="{9D9A398A-C009-45AC-A0AF-AD7712AFAFB9}" type="pres">
      <dgm:prSet presAssocID="{5BA712C3-4B55-4D94-8FFC-A25626BA351F}" presName="connectorText" presStyleLbl="sibTrans2D1" presStyleIdx="0" presStyleCnt="2"/>
      <dgm:spPr/>
    </dgm:pt>
    <dgm:pt modelId="{07A25635-E264-4BF5-A8C6-191D31D5AB03}" type="pres">
      <dgm:prSet presAssocID="{1E121F1D-44B3-4E6C-A6EC-A3E1256315BD}" presName="node" presStyleLbl="node1" presStyleIdx="1" presStyleCnt="3">
        <dgm:presLayoutVars>
          <dgm:bulletEnabled val="1"/>
        </dgm:presLayoutVars>
      </dgm:prSet>
      <dgm:spPr/>
    </dgm:pt>
    <dgm:pt modelId="{D6BF7690-5375-4357-8821-3387F043B73F}" type="pres">
      <dgm:prSet presAssocID="{E1B7A167-E862-4DF4-83D8-BAEFBEBDFEBB}" presName="sibTrans" presStyleLbl="sibTrans2D1" presStyleIdx="1" presStyleCnt="2"/>
      <dgm:spPr/>
    </dgm:pt>
    <dgm:pt modelId="{EF6068F5-33C9-4603-822C-2C1972F0AC3F}" type="pres">
      <dgm:prSet presAssocID="{E1B7A167-E862-4DF4-83D8-BAEFBEBDFEBB}" presName="connectorText" presStyleLbl="sibTrans2D1" presStyleIdx="1" presStyleCnt="2"/>
      <dgm:spPr/>
    </dgm:pt>
    <dgm:pt modelId="{105CF203-F6B8-4488-9463-9963B353DEF3}" type="pres">
      <dgm:prSet presAssocID="{4588A1AA-538B-4158-B3CA-EC58E20AFA74}" presName="node" presStyleLbl="node1" presStyleIdx="2" presStyleCnt="3">
        <dgm:presLayoutVars>
          <dgm:bulletEnabled val="1"/>
        </dgm:presLayoutVars>
      </dgm:prSet>
      <dgm:spPr/>
    </dgm:pt>
  </dgm:ptLst>
  <dgm:cxnLst>
    <dgm:cxn modelId="{50677A0A-E9AB-4EDF-B2B1-AFFBBB1D7A35}" type="presOf" srcId="{5BA712C3-4B55-4D94-8FFC-A25626BA351F}" destId="{0A9BB41A-47C1-4324-9CD6-511562AE6FED}" srcOrd="0" destOrd="0" presId="urn:microsoft.com/office/officeart/2005/8/layout/process1"/>
    <dgm:cxn modelId="{29EEFA11-E97C-4780-90E3-912A7438E956}" srcId="{CAE3BF6E-FE71-40E9-A563-58B2C58BE4F2}" destId="{58D95265-BA4E-4D33-9C2B-4B6E97EA9802}" srcOrd="0" destOrd="0" parTransId="{F99FB867-78D7-41A7-A099-54D0BE40F514}" sibTransId="{5BA712C3-4B55-4D94-8FFC-A25626BA351F}"/>
    <dgm:cxn modelId="{B4155B20-9BC7-4F5A-95D3-6114E76ECA9A}" type="presOf" srcId="{4588A1AA-538B-4158-B3CA-EC58E20AFA74}" destId="{105CF203-F6B8-4488-9463-9963B353DEF3}" srcOrd="0" destOrd="0" presId="urn:microsoft.com/office/officeart/2005/8/layout/process1"/>
    <dgm:cxn modelId="{F914AB37-EA70-4B96-A0CB-4D1BC9DC8026}" type="presOf" srcId="{E1B7A167-E862-4DF4-83D8-BAEFBEBDFEBB}" destId="{EF6068F5-33C9-4603-822C-2C1972F0AC3F}" srcOrd="1" destOrd="0" presId="urn:microsoft.com/office/officeart/2005/8/layout/process1"/>
    <dgm:cxn modelId="{58FBA040-818E-4C46-AC5D-580C67AAEDF2}" srcId="{CAE3BF6E-FE71-40E9-A563-58B2C58BE4F2}" destId="{4588A1AA-538B-4158-B3CA-EC58E20AFA74}" srcOrd="2" destOrd="0" parTransId="{2C5BA688-DFB1-4384-A98C-B98A912F9CA5}" sibTransId="{C3693824-E3B8-4ACA-B463-490A112331A2}"/>
    <dgm:cxn modelId="{D2412973-1A82-4545-98DF-5BEDED87093B}" type="presOf" srcId="{58D95265-BA4E-4D33-9C2B-4B6E97EA9802}" destId="{2066EA9B-9E71-4CAD-9B2D-EA532C7966B3}" srcOrd="0" destOrd="0" presId="urn:microsoft.com/office/officeart/2005/8/layout/process1"/>
    <dgm:cxn modelId="{BC93389C-E22E-4201-9EE1-06AD172E0BDB}" type="presOf" srcId="{1E121F1D-44B3-4E6C-A6EC-A3E1256315BD}" destId="{07A25635-E264-4BF5-A8C6-191D31D5AB03}" srcOrd="0" destOrd="0" presId="urn:microsoft.com/office/officeart/2005/8/layout/process1"/>
    <dgm:cxn modelId="{5EADD3BD-DB30-46EB-9B1A-9A77CA9F5E03}" srcId="{CAE3BF6E-FE71-40E9-A563-58B2C58BE4F2}" destId="{1E121F1D-44B3-4E6C-A6EC-A3E1256315BD}" srcOrd="1" destOrd="0" parTransId="{DA7AA127-2B27-4460-8E4A-FDAA60101B88}" sibTransId="{E1B7A167-E862-4DF4-83D8-BAEFBEBDFEBB}"/>
    <dgm:cxn modelId="{C479D2C0-0F10-44F2-B55A-26EC34BDD74E}" type="presOf" srcId="{E1B7A167-E862-4DF4-83D8-BAEFBEBDFEBB}" destId="{D6BF7690-5375-4357-8821-3387F043B73F}" srcOrd="0" destOrd="0" presId="urn:microsoft.com/office/officeart/2005/8/layout/process1"/>
    <dgm:cxn modelId="{A98161C4-0FD3-44BF-9F0D-9320C1A179DA}" type="presOf" srcId="{5BA712C3-4B55-4D94-8FFC-A25626BA351F}" destId="{9D9A398A-C009-45AC-A0AF-AD7712AFAFB9}" srcOrd="1" destOrd="0" presId="urn:microsoft.com/office/officeart/2005/8/layout/process1"/>
    <dgm:cxn modelId="{8C8082F0-709D-44CE-BDFF-77A9B580E402}" type="presOf" srcId="{CAE3BF6E-FE71-40E9-A563-58B2C58BE4F2}" destId="{6F7597F3-69A7-40FC-992A-93A1327D9BB4}" srcOrd="0" destOrd="0" presId="urn:microsoft.com/office/officeart/2005/8/layout/process1"/>
    <dgm:cxn modelId="{1CF6F050-8BFA-4E1B-A992-87C4F334C562}" type="presParOf" srcId="{6F7597F3-69A7-40FC-992A-93A1327D9BB4}" destId="{2066EA9B-9E71-4CAD-9B2D-EA532C7966B3}" srcOrd="0" destOrd="0" presId="urn:microsoft.com/office/officeart/2005/8/layout/process1"/>
    <dgm:cxn modelId="{16E1D5B9-810C-41B4-AC7C-FC1270F4C460}" type="presParOf" srcId="{6F7597F3-69A7-40FC-992A-93A1327D9BB4}" destId="{0A9BB41A-47C1-4324-9CD6-511562AE6FED}" srcOrd="1" destOrd="0" presId="urn:microsoft.com/office/officeart/2005/8/layout/process1"/>
    <dgm:cxn modelId="{49F3603A-DB9B-460F-B0B0-84C51CE74A8A}" type="presParOf" srcId="{0A9BB41A-47C1-4324-9CD6-511562AE6FED}" destId="{9D9A398A-C009-45AC-A0AF-AD7712AFAFB9}" srcOrd="0" destOrd="0" presId="urn:microsoft.com/office/officeart/2005/8/layout/process1"/>
    <dgm:cxn modelId="{363DB670-BB95-42F6-88F5-BC68DFF90BF4}" type="presParOf" srcId="{6F7597F3-69A7-40FC-992A-93A1327D9BB4}" destId="{07A25635-E264-4BF5-A8C6-191D31D5AB03}" srcOrd="2" destOrd="0" presId="urn:microsoft.com/office/officeart/2005/8/layout/process1"/>
    <dgm:cxn modelId="{9477B85F-1A82-4D49-B58E-9EDB9CCF93C5}" type="presParOf" srcId="{6F7597F3-69A7-40FC-992A-93A1327D9BB4}" destId="{D6BF7690-5375-4357-8821-3387F043B73F}" srcOrd="3" destOrd="0" presId="urn:microsoft.com/office/officeart/2005/8/layout/process1"/>
    <dgm:cxn modelId="{EB97936F-696B-4A64-9DBF-4ED128564738}" type="presParOf" srcId="{D6BF7690-5375-4357-8821-3387F043B73F}" destId="{EF6068F5-33C9-4603-822C-2C1972F0AC3F}" srcOrd="0" destOrd="0" presId="urn:microsoft.com/office/officeart/2005/8/layout/process1"/>
    <dgm:cxn modelId="{3E46EBA0-0F8F-4C2D-933A-46CB3E7D331B}" type="presParOf" srcId="{6F7597F3-69A7-40FC-992A-93A1327D9BB4}" destId="{105CF203-F6B8-4488-9463-9963B353DEF3}"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B2242F-49FC-4D6E-BD2E-8BA8D1090BE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l-GR"/>
        </a:p>
      </dgm:t>
    </dgm:pt>
    <dgm:pt modelId="{F540604A-E18F-4548-8D51-4BD721FAFD89}">
      <dgm:prSet phldrT="[Text]"/>
      <dgm:spPr/>
      <dgm:t>
        <a:bodyPr/>
        <a:lstStyle/>
        <a:p>
          <a:r>
            <a:rPr lang="el-GR" dirty="0"/>
            <a:t>Α. Σωματείο </a:t>
          </a:r>
        </a:p>
      </dgm:t>
    </dgm:pt>
    <dgm:pt modelId="{49346582-770C-4933-8524-AE44EB6C7653}" type="parTrans" cxnId="{FF6E33F7-6E54-4B49-A547-2BA42BB171BF}">
      <dgm:prSet/>
      <dgm:spPr/>
      <dgm:t>
        <a:bodyPr/>
        <a:lstStyle/>
        <a:p>
          <a:endParaRPr lang="el-GR"/>
        </a:p>
      </dgm:t>
    </dgm:pt>
    <dgm:pt modelId="{C9857F6A-DAD4-40C7-A88A-7BDEB9FE8060}" type="sibTrans" cxnId="{FF6E33F7-6E54-4B49-A547-2BA42BB171BF}">
      <dgm:prSet/>
      <dgm:spPr/>
      <dgm:t>
        <a:bodyPr/>
        <a:lstStyle/>
        <a:p>
          <a:endParaRPr lang="el-GR"/>
        </a:p>
      </dgm:t>
    </dgm:pt>
    <dgm:pt modelId="{100ABF02-0FD3-49AE-BDA9-4646C3936326}">
      <dgm:prSet phldrT="[Text]"/>
      <dgm:spPr/>
      <dgm:t>
        <a:bodyPr/>
        <a:lstStyle/>
        <a:p>
          <a:r>
            <a:rPr lang="el-GR" dirty="0"/>
            <a:t>Β. Ίδρυμα </a:t>
          </a:r>
        </a:p>
        <a:p>
          <a:r>
            <a:rPr lang="el-GR" dirty="0"/>
            <a:t>ΑΚ 114 – Πλάσμα δικαίου – θεωρείται ότι το ίδρυμα υπάρχει κατά τον χρόνο επαγωγής της κληρονομίας</a:t>
          </a:r>
        </a:p>
      </dgm:t>
    </dgm:pt>
    <dgm:pt modelId="{339E8BAA-DE67-4F90-94E8-DB090D67D224}" type="parTrans" cxnId="{CD8DD3C4-D4D7-44AF-A0D3-2B3542F54F00}">
      <dgm:prSet/>
      <dgm:spPr/>
      <dgm:t>
        <a:bodyPr/>
        <a:lstStyle/>
        <a:p>
          <a:endParaRPr lang="el-GR"/>
        </a:p>
      </dgm:t>
    </dgm:pt>
    <dgm:pt modelId="{194EDDAD-5A88-48ED-8CE0-28220C7EA780}" type="sibTrans" cxnId="{CD8DD3C4-D4D7-44AF-A0D3-2B3542F54F00}">
      <dgm:prSet/>
      <dgm:spPr/>
      <dgm:t>
        <a:bodyPr/>
        <a:lstStyle/>
        <a:p>
          <a:endParaRPr lang="el-GR"/>
        </a:p>
      </dgm:t>
    </dgm:pt>
    <dgm:pt modelId="{60D39CC7-6606-429D-B6F2-FBBBF7504EEA}">
      <dgm:prSet phldrT="[Text]"/>
      <dgm:spPr/>
      <dgm:t>
        <a:bodyPr/>
        <a:lstStyle/>
        <a:p>
          <a:r>
            <a:rPr lang="el-GR" dirty="0"/>
            <a:t>Γ. Επιτροπή Εράνου/Αστική Εταιρεία/Κοινοπραξία ΑΚ 122, 741 επ.</a:t>
          </a:r>
        </a:p>
      </dgm:t>
    </dgm:pt>
    <dgm:pt modelId="{29D9A3E5-E0CE-4321-980C-A77973B5C431}" type="parTrans" cxnId="{AE3FDFC2-DFEB-4729-BA03-DFEEB20612F6}">
      <dgm:prSet/>
      <dgm:spPr/>
      <dgm:t>
        <a:bodyPr/>
        <a:lstStyle/>
        <a:p>
          <a:endParaRPr lang="el-GR"/>
        </a:p>
      </dgm:t>
    </dgm:pt>
    <dgm:pt modelId="{CF32C85C-B9C9-4005-827C-D2899F3549A0}" type="sibTrans" cxnId="{AE3FDFC2-DFEB-4729-BA03-DFEEB20612F6}">
      <dgm:prSet/>
      <dgm:spPr/>
      <dgm:t>
        <a:bodyPr/>
        <a:lstStyle/>
        <a:p>
          <a:endParaRPr lang="el-GR"/>
        </a:p>
      </dgm:t>
    </dgm:pt>
    <dgm:pt modelId="{3FE54D2E-67E3-4CD8-A6DC-F0E6CE7408A8}" type="pres">
      <dgm:prSet presAssocID="{34B2242F-49FC-4D6E-BD2E-8BA8D1090BE3}" presName="outerComposite" presStyleCnt="0">
        <dgm:presLayoutVars>
          <dgm:chMax val="5"/>
          <dgm:dir/>
          <dgm:resizeHandles val="exact"/>
        </dgm:presLayoutVars>
      </dgm:prSet>
      <dgm:spPr/>
    </dgm:pt>
    <dgm:pt modelId="{84EE4043-15BC-4213-BF0C-DF796778FB1A}" type="pres">
      <dgm:prSet presAssocID="{34B2242F-49FC-4D6E-BD2E-8BA8D1090BE3}" presName="dummyMaxCanvas" presStyleCnt="0">
        <dgm:presLayoutVars/>
      </dgm:prSet>
      <dgm:spPr/>
    </dgm:pt>
    <dgm:pt modelId="{828E6497-68C1-4A28-BFA1-F72766D4FBD5}" type="pres">
      <dgm:prSet presAssocID="{34B2242F-49FC-4D6E-BD2E-8BA8D1090BE3}" presName="ThreeNodes_1" presStyleLbl="node1" presStyleIdx="0" presStyleCnt="3" custLinFactNeighborX="5422">
        <dgm:presLayoutVars>
          <dgm:bulletEnabled val="1"/>
        </dgm:presLayoutVars>
      </dgm:prSet>
      <dgm:spPr/>
    </dgm:pt>
    <dgm:pt modelId="{D5E0AF73-E71F-4959-8C06-AB404A9DA290}" type="pres">
      <dgm:prSet presAssocID="{34B2242F-49FC-4D6E-BD2E-8BA8D1090BE3}" presName="ThreeNodes_2" presStyleLbl="node1" presStyleIdx="1" presStyleCnt="3">
        <dgm:presLayoutVars>
          <dgm:bulletEnabled val="1"/>
        </dgm:presLayoutVars>
      </dgm:prSet>
      <dgm:spPr/>
    </dgm:pt>
    <dgm:pt modelId="{F01DD296-B0D2-4105-AFF8-C03831D5C818}" type="pres">
      <dgm:prSet presAssocID="{34B2242F-49FC-4D6E-BD2E-8BA8D1090BE3}" presName="ThreeNodes_3" presStyleLbl="node1" presStyleIdx="2" presStyleCnt="3">
        <dgm:presLayoutVars>
          <dgm:bulletEnabled val="1"/>
        </dgm:presLayoutVars>
      </dgm:prSet>
      <dgm:spPr/>
    </dgm:pt>
    <dgm:pt modelId="{7CC4C4FF-D669-48E3-844A-1728F4423CB4}" type="pres">
      <dgm:prSet presAssocID="{34B2242F-49FC-4D6E-BD2E-8BA8D1090BE3}" presName="ThreeConn_1-2" presStyleLbl="fgAccFollowNode1" presStyleIdx="0" presStyleCnt="2">
        <dgm:presLayoutVars>
          <dgm:bulletEnabled val="1"/>
        </dgm:presLayoutVars>
      </dgm:prSet>
      <dgm:spPr/>
    </dgm:pt>
    <dgm:pt modelId="{C04D06CD-A712-49EB-82AE-481980D0A537}" type="pres">
      <dgm:prSet presAssocID="{34B2242F-49FC-4D6E-BD2E-8BA8D1090BE3}" presName="ThreeConn_2-3" presStyleLbl="fgAccFollowNode1" presStyleIdx="1" presStyleCnt="2">
        <dgm:presLayoutVars>
          <dgm:bulletEnabled val="1"/>
        </dgm:presLayoutVars>
      </dgm:prSet>
      <dgm:spPr/>
    </dgm:pt>
    <dgm:pt modelId="{29928407-C076-40F0-9B78-717E8CC284B5}" type="pres">
      <dgm:prSet presAssocID="{34B2242F-49FC-4D6E-BD2E-8BA8D1090BE3}" presName="ThreeNodes_1_text" presStyleLbl="node1" presStyleIdx="2" presStyleCnt="3">
        <dgm:presLayoutVars>
          <dgm:bulletEnabled val="1"/>
        </dgm:presLayoutVars>
      </dgm:prSet>
      <dgm:spPr/>
    </dgm:pt>
    <dgm:pt modelId="{6EDDE310-D7F2-4D3A-9390-EF09A96A4F5B}" type="pres">
      <dgm:prSet presAssocID="{34B2242F-49FC-4D6E-BD2E-8BA8D1090BE3}" presName="ThreeNodes_2_text" presStyleLbl="node1" presStyleIdx="2" presStyleCnt="3">
        <dgm:presLayoutVars>
          <dgm:bulletEnabled val="1"/>
        </dgm:presLayoutVars>
      </dgm:prSet>
      <dgm:spPr/>
    </dgm:pt>
    <dgm:pt modelId="{136159EF-072C-4915-A586-6DD4ED912D01}" type="pres">
      <dgm:prSet presAssocID="{34B2242F-49FC-4D6E-BD2E-8BA8D1090BE3}" presName="ThreeNodes_3_text" presStyleLbl="node1" presStyleIdx="2" presStyleCnt="3">
        <dgm:presLayoutVars>
          <dgm:bulletEnabled val="1"/>
        </dgm:presLayoutVars>
      </dgm:prSet>
      <dgm:spPr/>
    </dgm:pt>
  </dgm:ptLst>
  <dgm:cxnLst>
    <dgm:cxn modelId="{E2868A02-C97E-4FD5-A8F4-0BB36C2A9A0E}" type="presOf" srcId="{34B2242F-49FC-4D6E-BD2E-8BA8D1090BE3}" destId="{3FE54D2E-67E3-4CD8-A6DC-F0E6CE7408A8}" srcOrd="0" destOrd="0" presId="urn:microsoft.com/office/officeart/2005/8/layout/vProcess5"/>
    <dgm:cxn modelId="{DEBF4122-4A1F-4E4B-A65A-E9B0FBFDFAF5}" type="presOf" srcId="{C9857F6A-DAD4-40C7-A88A-7BDEB9FE8060}" destId="{7CC4C4FF-D669-48E3-844A-1728F4423CB4}" srcOrd="0" destOrd="0" presId="urn:microsoft.com/office/officeart/2005/8/layout/vProcess5"/>
    <dgm:cxn modelId="{5290224A-3D36-409B-B76D-153DEE226741}" type="presOf" srcId="{F540604A-E18F-4548-8D51-4BD721FAFD89}" destId="{828E6497-68C1-4A28-BFA1-F72766D4FBD5}" srcOrd="0" destOrd="0" presId="urn:microsoft.com/office/officeart/2005/8/layout/vProcess5"/>
    <dgm:cxn modelId="{44CE326C-AFDB-41E5-A514-6E13AC570401}" type="presOf" srcId="{60D39CC7-6606-429D-B6F2-FBBBF7504EEA}" destId="{F01DD296-B0D2-4105-AFF8-C03831D5C818}" srcOrd="0" destOrd="0" presId="urn:microsoft.com/office/officeart/2005/8/layout/vProcess5"/>
    <dgm:cxn modelId="{8019D351-F93C-4288-BACA-546011DC97E5}" type="presOf" srcId="{60D39CC7-6606-429D-B6F2-FBBBF7504EEA}" destId="{136159EF-072C-4915-A586-6DD4ED912D01}" srcOrd="1" destOrd="0" presId="urn:microsoft.com/office/officeart/2005/8/layout/vProcess5"/>
    <dgm:cxn modelId="{BF48B4AD-03C5-4A36-A99F-EBD7407C57DD}" type="presOf" srcId="{100ABF02-0FD3-49AE-BDA9-4646C3936326}" destId="{D5E0AF73-E71F-4959-8C06-AB404A9DA290}" srcOrd="0" destOrd="0" presId="urn:microsoft.com/office/officeart/2005/8/layout/vProcess5"/>
    <dgm:cxn modelId="{E75D73B9-12ED-49C0-A53F-AC75B7B9937B}" type="presOf" srcId="{100ABF02-0FD3-49AE-BDA9-4646C3936326}" destId="{6EDDE310-D7F2-4D3A-9390-EF09A96A4F5B}" srcOrd="1" destOrd="0" presId="urn:microsoft.com/office/officeart/2005/8/layout/vProcess5"/>
    <dgm:cxn modelId="{AE3FDFC2-DFEB-4729-BA03-DFEEB20612F6}" srcId="{34B2242F-49FC-4D6E-BD2E-8BA8D1090BE3}" destId="{60D39CC7-6606-429D-B6F2-FBBBF7504EEA}" srcOrd="2" destOrd="0" parTransId="{29D9A3E5-E0CE-4321-980C-A77973B5C431}" sibTransId="{CF32C85C-B9C9-4005-827C-D2899F3549A0}"/>
    <dgm:cxn modelId="{CD8DD3C4-D4D7-44AF-A0D3-2B3542F54F00}" srcId="{34B2242F-49FC-4D6E-BD2E-8BA8D1090BE3}" destId="{100ABF02-0FD3-49AE-BDA9-4646C3936326}" srcOrd="1" destOrd="0" parTransId="{339E8BAA-DE67-4F90-94E8-DB090D67D224}" sibTransId="{194EDDAD-5A88-48ED-8CE0-28220C7EA780}"/>
    <dgm:cxn modelId="{036B99EC-FA41-496A-8F2D-712B773248BC}" type="presOf" srcId="{194EDDAD-5A88-48ED-8CE0-28220C7EA780}" destId="{C04D06CD-A712-49EB-82AE-481980D0A537}" srcOrd="0" destOrd="0" presId="urn:microsoft.com/office/officeart/2005/8/layout/vProcess5"/>
    <dgm:cxn modelId="{377B4FEF-DB07-406C-8026-048EC415806D}" type="presOf" srcId="{F540604A-E18F-4548-8D51-4BD721FAFD89}" destId="{29928407-C076-40F0-9B78-717E8CC284B5}" srcOrd="1" destOrd="0" presId="urn:microsoft.com/office/officeart/2005/8/layout/vProcess5"/>
    <dgm:cxn modelId="{FF6E33F7-6E54-4B49-A547-2BA42BB171BF}" srcId="{34B2242F-49FC-4D6E-BD2E-8BA8D1090BE3}" destId="{F540604A-E18F-4548-8D51-4BD721FAFD89}" srcOrd="0" destOrd="0" parTransId="{49346582-770C-4933-8524-AE44EB6C7653}" sibTransId="{C9857F6A-DAD4-40C7-A88A-7BDEB9FE8060}"/>
    <dgm:cxn modelId="{6A13424B-C9DC-4B34-9155-F6B9A6D6951F}" type="presParOf" srcId="{3FE54D2E-67E3-4CD8-A6DC-F0E6CE7408A8}" destId="{84EE4043-15BC-4213-BF0C-DF796778FB1A}" srcOrd="0" destOrd="0" presId="urn:microsoft.com/office/officeart/2005/8/layout/vProcess5"/>
    <dgm:cxn modelId="{56D626F4-6A7B-42C6-9439-B146C98B347E}" type="presParOf" srcId="{3FE54D2E-67E3-4CD8-A6DC-F0E6CE7408A8}" destId="{828E6497-68C1-4A28-BFA1-F72766D4FBD5}" srcOrd="1" destOrd="0" presId="urn:microsoft.com/office/officeart/2005/8/layout/vProcess5"/>
    <dgm:cxn modelId="{A59D48AC-EB90-4EF7-BFB9-AE95678E4343}" type="presParOf" srcId="{3FE54D2E-67E3-4CD8-A6DC-F0E6CE7408A8}" destId="{D5E0AF73-E71F-4959-8C06-AB404A9DA290}" srcOrd="2" destOrd="0" presId="urn:microsoft.com/office/officeart/2005/8/layout/vProcess5"/>
    <dgm:cxn modelId="{6E8664DE-345B-4828-A291-3D3343C63B05}" type="presParOf" srcId="{3FE54D2E-67E3-4CD8-A6DC-F0E6CE7408A8}" destId="{F01DD296-B0D2-4105-AFF8-C03831D5C818}" srcOrd="3" destOrd="0" presId="urn:microsoft.com/office/officeart/2005/8/layout/vProcess5"/>
    <dgm:cxn modelId="{C5CE65D0-5A55-40C7-925C-03E264D53649}" type="presParOf" srcId="{3FE54D2E-67E3-4CD8-A6DC-F0E6CE7408A8}" destId="{7CC4C4FF-D669-48E3-844A-1728F4423CB4}" srcOrd="4" destOrd="0" presId="urn:microsoft.com/office/officeart/2005/8/layout/vProcess5"/>
    <dgm:cxn modelId="{DD6F8CAA-B60D-4850-A97C-8052CA39575E}" type="presParOf" srcId="{3FE54D2E-67E3-4CD8-A6DC-F0E6CE7408A8}" destId="{C04D06CD-A712-49EB-82AE-481980D0A537}" srcOrd="5" destOrd="0" presId="urn:microsoft.com/office/officeart/2005/8/layout/vProcess5"/>
    <dgm:cxn modelId="{7D58C1BD-D53D-4D9A-B657-8BE768F17F03}" type="presParOf" srcId="{3FE54D2E-67E3-4CD8-A6DC-F0E6CE7408A8}" destId="{29928407-C076-40F0-9B78-717E8CC284B5}" srcOrd="6" destOrd="0" presId="urn:microsoft.com/office/officeart/2005/8/layout/vProcess5"/>
    <dgm:cxn modelId="{E47A25FC-7D44-4551-9EB4-8906F8ABEE24}" type="presParOf" srcId="{3FE54D2E-67E3-4CD8-A6DC-F0E6CE7408A8}" destId="{6EDDE310-D7F2-4D3A-9390-EF09A96A4F5B}" srcOrd="7" destOrd="0" presId="urn:microsoft.com/office/officeart/2005/8/layout/vProcess5"/>
    <dgm:cxn modelId="{36F39B4D-5B42-4A0A-9112-9E3491610AF0}" type="presParOf" srcId="{3FE54D2E-67E3-4CD8-A6DC-F0E6CE7408A8}" destId="{136159EF-072C-4915-A586-6DD4ED912D01}"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6EA9B-9E71-4CAD-9B2D-EA532C7966B3}">
      <dsp:nvSpPr>
        <dsp:cNvPr id="0" name=""/>
        <dsp:cNvSpPr/>
      </dsp:nvSpPr>
      <dsp:spPr>
        <a:xfrm>
          <a:off x="6463" y="400827"/>
          <a:ext cx="1931873" cy="1159124"/>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l-GR" sz="3200" kern="1200" dirty="0"/>
            <a:t>Γράμμα</a:t>
          </a:r>
        </a:p>
      </dsp:txBody>
      <dsp:txXfrm>
        <a:off x="40413" y="434777"/>
        <a:ext cx="1863973" cy="1091224"/>
      </dsp:txXfrm>
    </dsp:sp>
    <dsp:sp modelId="{0A9BB41A-47C1-4324-9CD6-511562AE6FED}">
      <dsp:nvSpPr>
        <dsp:cNvPr id="0" name=""/>
        <dsp:cNvSpPr/>
      </dsp:nvSpPr>
      <dsp:spPr>
        <a:xfrm>
          <a:off x="2131524" y="740837"/>
          <a:ext cx="409557" cy="4791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l-GR" sz="2000" kern="1200"/>
        </a:p>
      </dsp:txBody>
      <dsp:txXfrm>
        <a:off x="2131524" y="836658"/>
        <a:ext cx="286690" cy="287462"/>
      </dsp:txXfrm>
    </dsp:sp>
    <dsp:sp modelId="{07A25635-E264-4BF5-A8C6-191D31D5AB03}">
      <dsp:nvSpPr>
        <dsp:cNvPr id="0" name=""/>
        <dsp:cNvSpPr/>
      </dsp:nvSpPr>
      <dsp:spPr>
        <a:xfrm>
          <a:off x="2711086" y="400827"/>
          <a:ext cx="1931873" cy="1159124"/>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l-GR" sz="3200" kern="1200" dirty="0"/>
            <a:t>Σύστημα</a:t>
          </a:r>
        </a:p>
      </dsp:txBody>
      <dsp:txXfrm>
        <a:off x="2745036" y="434777"/>
        <a:ext cx="1863973" cy="1091224"/>
      </dsp:txXfrm>
    </dsp:sp>
    <dsp:sp modelId="{D6BF7690-5375-4357-8821-3387F043B73F}">
      <dsp:nvSpPr>
        <dsp:cNvPr id="0" name=""/>
        <dsp:cNvSpPr/>
      </dsp:nvSpPr>
      <dsp:spPr>
        <a:xfrm>
          <a:off x="4836147" y="740837"/>
          <a:ext cx="409557" cy="4791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l-GR" sz="2000" kern="1200"/>
        </a:p>
      </dsp:txBody>
      <dsp:txXfrm>
        <a:off x="4836147" y="836658"/>
        <a:ext cx="286690" cy="287462"/>
      </dsp:txXfrm>
    </dsp:sp>
    <dsp:sp modelId="{105CF203-F6B8-4488-9463-9963B353DEF3}">
      <dsp:nvSpPr>
        <dsp:cNvPr id="0" name=""/>
        <dsp:cNvSpPr/>
      </dsp:nvSpPr>
      <dsp:spPr>
        <a:xfrm>
          <a:off x="5415709" y="400827"/>
          <a:ext cx="1931873" cy="1159124"/>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l-GR" sz="3200" kern="1200" dirty="0"/>
            <a:t>Σκοπός</a:t>
          </a:r>
        </a:p>
      </dsp:txBody>
      <dsp:txXfrm>
        <a:off x="5449659" y="434777"/>
        <a:ext cx="1863973" cy="1091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E6497-68C1-4A28-BFA1-F72766D4FBD5}">
      <dsp:nvSpPr>
        <dsp:cNvPr id="0" name=""/>
        <dsp:cNvSpPr/>
      </dsp:nvSpPr>
      <dsp:spPr>
        <a:xfrm>
          <a:off x="325704" y="0"/>
          <a:ext cx="6007099" cy="1303617"/>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kern="1200" dirty="0"/>
            <a:t>Α. Σωματείο </a:t>
          </a:r>
        </a:p>
      </dsp:txBody>
      <dsp:txXfrm>
        <a:off x="363886" y="38182"/>
        <a:ext cx="4600393" cy="1227253"/>
      </dsp:txXfrm>
    </dsp:sp>
    <dsp:sp modelId="{D5E0AF73-E71F-4959-8C06-AB404A9DA290}">
      <dsp:nvSpPr>
        <dsp:cNvPr id="0" name=""/>
        <dsp:cNvSpPr/>
      </dsp:nvSpPr>
      <dsp:spPr>
        <a:xfrm>
          <a:off x="530038" y="1520887"/>
          <a:ext cx="6007099" cy="1303617"/>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kern="1200" dirty="0"/>
            <a:t>Β. Ίδρυμα </a:t>
          </a:r>
        </a:p>
        <a:p>
          <a:pPr marL="0" lvl="0" indent="0" algn="l" defTabSz="800100">
            <a:lnSpc>
              <a:spcPct val="90000"/>
            </a:lnSpc>
            <a:spcBef>
              <a:spcPct val="0"/>
            </a:spcBef>
            <a:spcAft>
              <a:spcPct val="35000"/>
            </a:spcAft>
            <a:buNone/>
          </a:pPr>
          <a:r>
            <a:rPr lang="el-GR" sz="1800" kern="1200" dirty="0"/>
            <a:t>ΑΚ 114 – Πλάσμα δικαίου – θεωρείται ότι το ίδρυμα υπάρχει κατά τον χρόνο επαγωγής της κληρονομίας</a:t>
          </a:r>
        </a:p>
      </dsp:txBody>
      <dsp:txXfrm>
        <a:off x="568220" y="1559069"/>
        <a:ext cx="4553345" cy="1227253"/>
      </dsp:txXfrm>
    </dsp:sp>
    <dsp:sp modelId="{F01DD296-B0D2-4105-AFF8-C03831D5C818}">
      <dsp:nvSpPr>
        <dsp:cNvPr id="0" name=""/>
        <dsp:cNvSpPr/>
      </dsp:nvSpPr>
      <dsp:spPr>
        <a:xfrm>
          <a:off x="1060076" y="3041774"/>
          <a:ext cx="6007099" cy="1303617"/>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kern="1200" dirty="0"/>
            <a:t>Γ. Επιτροπή Εράνου/Αστική Εταιρεία/Κοινοπραξία ΑΚ 122, 741 επ.</a:t>
          </a:r>
        </a:p>
      </dsp:txBody>
      <dsp:txXfrm>
        <a:off x="1098258" y="3079956"/>
        <a:ext cx="4553345" cy="1227253"/>
      </dsp:txXfrm>
    </dsp:sp>
    <dsp:sp modelId="{7CC4C4FF-D669-48E3-844A-1728F4423CB4}">
      <dsp:nvSpPr>
        <dsp:cNvPr id="0" name=""/>
        <dsp:cNvSpPr/>
      </dsp:nvSpPr>
      <dsp:spPr>
        <a:xfrm>
          <a:off x="5159748" y="988576"/>
          <a:ext cx="847351" cy="847351"/>
        </a:xfrm>
        <a:prstGeom prst="downArrow">
          <a:avLst>
            <a:gd name="adj1" fmla="val 55000"/>
            <a:gd name="adj2" fmla="val 45000"/>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l-GR" sz="3600" kern="1200"/>
        </a:p>
      </dsp:txBody>
      <dsp:txXfrm>
        <a:off x="5350402" y="988576"/>
        <a:ext cx="466043" cy="637632"/>
      </dsp:txXfrm>
    </dsp:sp>
    <dsp:sp modelId="{C04D06CD-A712-49EB-82AE-481980D0A537}">
      <dsp:nvSpPr>
        <dsp:cNvPr id="0" name=""/>
        <dsp:cNvSpPr/>
      </dsp:nvSpPr>
      <dsp:spPr>
        <a:xfrm>
          <a:off x="5689786" y="2500773"/>
          <a:ext cx="847351" cy="847351"/>
        </a:xfrm>
        <a:prstGeom prst="downArrow">
          <a:avLst>
            <a:gd name="adj1" fmla="val 55000"/>
            <a:gd name="adj2" fmla="val 45000"/>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l-GR" sz="3600" kern="1200"/>
        </a:p>
      </dsp:txBody>
      <dsp:txXfrm>
        <a:off x="5880440" y="2500773"/>
        <a:ext cx="466043" cy="63763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0248B25D-8766-427E-8C9E-4845048D8DFC}" type="datetimeFigureOut">
              <a:rPr lang="en-US" smtClean="0"/>
              <a:t>10/29/2024</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26F439B-391B-4B41-826A-951FCF412C34}" type="datetimeFigureOut">
              <a:rPr lang="en-US" smtClean="0"/>
              <a:t>10/29/2024</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966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873A8-A963-DC59-7BB9-C5E39ED28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59833-F162-BD93-3728-2F1440DC11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6AED1E-5858-5DB0-1C91-382B34E526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E31C1C-B749-39EC-B989-6C97C8403EAF}"/>
              </a:ext>
            </a:extLst>
          </p:cNvPr>
          <p:cNvSpPr>
            <a:spLocks noGrp="1"/>
          </p:cNvSpPr>
          <p:nvPr>
            <p:ph type="sldNum" sz="quarter" idx="5"/>
          </p:nvPr>
        </p:nvSpPr>
        <p:spPr/>
        <p:txBody>
          <a:bodyPr/>
          <a:lstStyle/>
          <a:p>
            <a:fld id="{3CFA0038-7055-434C-B6C4-B8C69565C600}" type="slidenum">
              <a:rPr lang="en-US" smtClean="0"/>
              <a:t>10</a:t>
            </a:fld>
            <a:endParaRPr lang="en-US" dirty="0"/>
          </a:p>
        </p:txBody>
      </p:sp>
    </p:spTree>
    <p:extLst>
      <p:ext uri="{BB962C8B-B14F-4D97-AF65-F5344CB8AC3E}">
        <p14:creationId xmlns:p14="http://schemas.microsoft.com/office/powerpoint/2010/main" val="1166880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A474B-08ED-42C0-EA79-FD1FF80D8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67225-9F09-F9D7-C0DA-FCA8DBC9A5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281B2-FD23-FCB8-D419-377B84DB2E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25245D-5683-E51D-3852-BED251FB3E2B}"/>
              </a:ext>
            </a:extLst>
          </p:cNvPr>
          <p:cNvSpPr>
            <a:spLocks noGrp="1"/>
          </p:cNvSpPr>
          <p:nvPr>
            <p:ph type="sldNum" sz="quarter" idx="5"/>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1020762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70911-3D55-E4F9-1F5E-2A6E7791BC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FAA43-4300-EA51-5AB6-4C289F2E78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1BF34A-DF42-5A66-6F92-C4EE62A24A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501DC9-DB16-5585-42D5-9CB1B1A336A1}"/>
              </a:ext>
            </a:extLst>
          </p:cNvPr>
          <p:cNvSpPr>
            <a:spLocks noGrp="1"/>
          </p:cNvSpPr>
          <p:nvPr>
            <p:ph type="sldNum" sz="quarter" idx="5"/>
          </p:nvPr>
        </p:nvSpPr>
        <p:spPr/>
        <p:txBody>
          <a:bodyPr/>
          <a:lstStyle/>
          <a:p>
            <a:fld id="{3CFA0038-7055-434C-B6C4-B8C69565C600}" type="slidenum">
              <a:rPr lang="en-US" smtClean="0"/>
              <a:t>13</a:t>
            </a:fld>
            <a:endParaRPr lang="en-US" dirty="0"/>
          </a:p>
        </p:txBody>
      </p:sp>
    </p:spTree>
    <p:extLst>
      <p:ext uri="{BB962C8B-B14F-4D97-AF65-F5344CB8AC3E}">
        <p14:creationId xmlns:p14="http://schemas.microsoft.com/office/powerpoint/2010/main" val="1168513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08C43-8D96-1F43-03E8-8D50AA5386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DDE82C-D303-1089-9BD4-A2BD1D07A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B7BCE0-7758-17CF-2389-F3BAFF2456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50E419-A84E-E2F8-580C-5A209DEA10D0}"/>
              </a:ext>
            </a:extLst>
          </p:cNvPr>
          <p:cNvSpPr>
            <a:spLocks noGrp="1"/>
          </p:cNvSpPr>
          <p:nvPr>
            <p:ph type="sldNum" sz="quarter" idx="5"/>
          </p:nvPr>
        </p:nvSpPr>
        <p:spPr/>
        <p:txBody>
          <a:bodyPr/>
          <a:lstStyle/>
          <a:p>
            <a:fld id="{3CFA0038-7055-434C-B6C4-B8C69565C600}" type="slidenum">
              <a:rPr lang="en-US" smtClean="0"/>
              <a:t>14</a:t>
            </a:fld>
            <a:endParaRPr lang="en-US" dirty="0"/>
          </a:p>
        </p:txBody>
      </p:sp>
    </p:spTree>
    <p:extLst>
      <p:ext uri="{BB962C8B-B14F-4D97-AF65-F5344CB8AC3E}">
        <p14:creationId xmlns:p14="http://schemas.microsoft.com/office/powerpoint/2010/main" val="528298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694D1-6A39-0D25-98EB-DB407D2D2F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20F887-50BF-62BF-F8AA-0D0D100BA3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45ADEE-145D-2C80-5529-9F0C484351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EBF75A-FFC6-B7FD-2FD0-0A84C728B13F}"/>
              </a:ext>
            </a:extLst>
          </p:cNvPr>
          <p:cNvSpPr>
            <a:spLocks noGrp="1"/>
          </p:cNvSpPr>
          <p:nvPr>
            <p:ph type="sldNum" sz="quarter" idx="5"/>
          </p:nvPr>
        </p:nvSpPr>
        <p:spPr/>
        <p:txBody>
          <a:bodyPr/>
          <a:lstStyle/>
          <a:p>
            <a:fld id="{3CFA0038-7055-434C-B6C4-B8C69565C600}" type="slidenum">
              <a:rPr lang="en-US" smtClean="0"/>
              <a:t>15</a:t>
            </a:fld>
            <a:endParaRPr lang="en-US" dirty="0"/>
          </a:p>
        </p:txBody>
      </p:sp>
    </p:spTree>
    <p:extLst>
      <p:ext uri="{BB962C8B-B14F-4D97-AF65-F5344CB8AC3E}">
        <p14:creationId xmlns:p14="http://schemas.microsoft.com/office/powerpoint/2010/main" val="917252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AC1B0-F53C-B881-8CD8-31BD1593B9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4F477-8FDD-E51A-68CA-828F326B72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D7A29F-765C-5538-3CA1-D8EC7AB42C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E9D020-60DB-BDFF-503D-4B310D3EF19B}"/>
              </a:ext>
            </a:extLst>
          </p:cNvPr>
          <p:cNvSpPr>
            <a:spLocks noGrp="1"/>
          </p:cNvSpPr>
          <p:nvPr>
            <p:ph type="sldNum" sz="quarter" idx="5"/>
          </p:nvPr>
        </p:nvSpPr>
        <p:spPr/>
        <p:txBody>
          <a:bodyPr/>
          <a:lstStyle/>
          <a:p>
            <a:fld id="{3CFA0038-7055-434C-B6C4-B8C69565C600}" type="slidenum">
              <a:rPr lang="en-US" smtClean="0"/>
              <a:t>16</a:t>
            </a:fld>
            <a:endParaRPr lang="en-US" dirty="0"/>
          </a:p>
        </p:txBody>
      </p:sp>
    </p:spTree>
    <p:extLst>
      <p:ext uri="{BB962C8B-B14F-4D97-AF65-F5344CB8AC3E}">
        <p14:creationId xmlns:p14="http://schemas.microsoft.com/office/powerpoint/2010/main" val="2357915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AA1A3-2F6A-E702-D767-7AB5F91B4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716BB6-7B6E-C485-A2DE-620F545C26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3DB1C2-719E-E438-B292-98624A56CE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CF11B4-B54D-4FD4-7D38-69E3433669A5}"/>
              </a:ext>
            </a:extLst>
          </p:cNvPr>
          <p:cNvSpPr>
            <a:spLocks noGrp="1"/>
          </p:cNvSpPr>
          <p:nvPr>
            <p:ph type="sldNum" sz="quarter" idx="5"/>
          </p:nvPr>
        </p:nvSpPr>
        <p:spPr/>
        <p:txBody>
          <a:bodyPr/>
          <a:lstStyle/>
          <a:p>
            <a:fld id="{3CFA0038-7055-434C-B6C4-B8C69565C600}" type="slidenum">
              <a:rPr lang="en-US" smtClean="0"/>
              <a:t>20</a:t>
            </a:fld>
            <a:endParaRPr lang="en-US" dirty="0"/>
          </a:p>
        </p:txBody>
      </p:sp>
    </p:spTree>
    <p:extLst>
      <p:ext uri="{BB962C8B-B14F-4D97-AF65-F5344CB8AC3E}">
        <p14:creationId xmlns:p14="http://schemas.microsoft.com/office/powerpoint/2010/main" val="1536910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1D023-8954-CFE0-F68F-C1E8C4C778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F09B0-98EA-E596-27A1-970697C9F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889AE9-2D7F-BF0E-AEE9-CEA1F5DC5F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99763A-C558-203B-0D02-93B03CC452F3}"/>
              </a:ext>
            </a:extLst>
          </p:cNvPr>
          <p:cNvSpPr>
            <a:spLocks noGrp="1"/>
          </p:cNvSpPr>
          <p:nvPr>
            <p:ph type="sldNum" sz="quarter" idx="5"/>
          </p:nvPr>
        </p:nvSpPr>
        <p:spPr/>
        <p:txBody>
          <a:bodyPr/>
          <a:lstStyle/>
          <a:p>
            <a:fld id="{3CFA0038-7055-434C-B6C4-B8C69565C600}" type="slidenum">
              <a:rPr lang="en-US" smtClean="0"/>
              <a:t>21</a:t>
            </a:fld>
            <a:endParaRPr lang="en-US" dirty="0"/>
          </a:p>
        </p:txBody>
      </p:sp>
    </p:spTree>
    <p:extLst>
      <p:ext uri="{BB962C8B-B14F-4D97-AF65-F5344CB8AC3E}">
        <p14:creationId xmlns:p14="http://schemas.microsoft.com/office/powerpoint/2010/main" val="2806801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883ED-9C46-3A3F-9480-D0EE0FBC5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532F35-593B-94B5-D5C7-3B6EC277B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95750-0565-7285-3F47-1BD86ED3B2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7D7FCB-EE98-B79C-2759-8340C8E3D88E}"/>
              </a:ext>
            </a:extLst>
          </p:cNvPr>
          <p:cNvSpPr>
            <a:spLocks noGrp="1"/>
          </p:cNvSpPr>
          <p:nvPr>
            <p:ph type="sldNum" sz="quarter" idx="5"/>
          </p:nvPr>
        </p:nvSpPr>
        <p:spPr/>
        <p:txBody>
          <a:bodyPr/>
          <a:lstStyle/>
          <a:p>
            <a:fld id="{3CFA0038-7055-434C-B6C4-B8C69565C600}" type="slidenum">
              <a:rPr lang="en-US" smtClean="0"/>
              <a:t>22</a:t>
            </a:fld>
            <a:endParaRPr lang="en-US" dirty="0"/>
          </a:p>
        </p:txBody>
      </p:sp>
    </p:spTree>
    <p:extLst>
      <p:ext uri="{BB962C8B-B14F-4D97-AF65-F5344CB8AC3E}">
        <p14:creationId xmlns:p14="http://schemas.microsoft.com/office/powerpoint/2010/main" val="548720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2E0BC-14CB-D447-61FF-A8C445AEA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17D4E-B128-1C08-7EB9-A742CD3CC7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68097-F6DC-5827-FB5D-39D85FAEF7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83B729-282F-AEAF-8901-606D23364C76}"/>
              </a:ext>
            </a:extLst>
          </p:cNvPr>
          <p:cNvSpPr>
            <a:spLocks noGrp="1"/>
          </p:cNvSpPr>
          <p:nvPr>
            <p:ph type="sldNum" sz="quarter" idx="5"/>
          </p:nvPr>
        </p:nvSpPr>
        <p:spPr/>
        <p:txBody>
          <a:bodyPr/>
          <a:lstStyle/>
          <a:p>
            <a:fld id="{3CFA0038-7055-434C-B6C4-B8C69565C600}" type="slidenum">
              <a:rPr lang="en-US" smtClean="0"/>
              <a:t>23</a:t>
            </a:fld>
            <a:endParaRPr lang="en-US" dirty="0"/>
          </a:p>
        </p:txBody>
      </p:sp>
    </p:spTree>
    <p:extLst>
      <p:ext uri="{BB962C8B-B14F-4D97-AF65-F5344CB8AC3E}">
        <p14:creationId xmlns:p14="http://schemas.microsoft.com/office/powerpoint/2010/main" val="1981035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a:t>
            </a:fld>
            <a:endParaRPr lang="en-US" dirty="0"/>
          </a:p>
        </p:txBody>
      </p:sp>
    </p:spTree>
    <p:extLst>
      <p:ext uri="{BB962C8B-B14F-4D97-AF65-F5344CB8AC3E}">
        <p14:creationId xmlns:p14="http://schemas.microsoft.com/office/powerpoint/2010/main" val="782205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34A30-BAF6-9D52-12B9-A3E3643534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C334F9-EF32-E742-92EB-EDC1559BE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5A55BB-82DF-4789-6A51-5EF639CC11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261D59-5015-E171-2F81-7B9B7C929ADD}"/>
              </a:ext>
            </a:extLst>
          </p:cNvPr>
          <p:cNvSpPr>
            <a:spLocks noGrp="1"/>
          </p:cNvSpPr>
          <p:nvPr>
            <p:ph type="sldNum" sz="quarter" idx="5"/>
          </p:nvPr>
        </p:nvSpPr>
        <p:spPr/>
        <p:txBody>
          <a:bodyPr/>
          <a:lstStyle/>
          <a:p>
            <a:fld id="{3CFA0038-7055-434C-B6C4-B8C69565C600}" type="slidenum">
              <a:rPr lang="en-US" smtClean="0"/>
              <a:t>24</a:t>
            </a:fld>
            <a:endParaRPr lang="en-US" dirty="0"/>
          </a:p>
        </p:txBody>
      </p:sp>
    </p:spTree>
    <p:extLst>
      <p:ext uri="{BB962C8B-B14F-4D97-AF65-F5344CB8AC3E}">
        <p14:creationId xmlns:p14="http://schemas.microsoft.com/office/powerpoint/2010/main" val="2798621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3E1B2-6C22-DFF0-47F9-CD62E91C9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EBBA08-69BB-E11F-4E74-3CBF2019E0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83B29C-C4B0-CEF5-A86C-C584C04F16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042367-E013-1C20-5146-D03713F0C68D}"/>
              </a:ext>
            </a:extLst>
          </p:cNvPr>
          <p:cNvSpPr>
            <a:spLocks noGrp="1"/>
          </p:cNvSpPr>
          <p:nvPr>
            <p:ph type="sldNum" sz="quarter" idx="5"/>
          </p:nvPr>
        </p:nvSpPr>
        <p:spPr/>
        <p:txBody>
          <a:bodyPr/>
          <a:lstStyle/>
          <a:p>
            <a:fld id="{3CFA0038-7055-434C-B6C4-B8C69565C600}" type="slidenum">
              <a:rPr lang="en-US" smtClean="0"/>
              <a:t>25</a:t>
            </a:fld>
            <a:endParaRPr lang="en-US" dirty="0"/>
          </a:p>
        </p:txBody>
      </p:sp>
    </p:spTree>
    <p:extLst>
      <p:ext uri="{BB962C8B-B14F-4D97-AF65-F5344CB8AC3E}">
        <p14:creationId xmlns:p14="http://schemas.microsoft.com/office/powerpoint/2010/main" val="418764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B43D7-8002-6EDD-4E03-D153F9445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CA0AA-7318-83AE-9A93-366718C1ED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DF0C82-C29C-4F86-0582-35A88D315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369FD1-8F95-412D-87C6-D7681B1E0AED}"/>
              </a:ext>
            </a:extLst>
          </p:cNvPr>
          <p:cNvSpPr>
            <a:spLocks noGrp="1"/>
          </p:cNvSpPr>
          <p:nvPr>
            <p:ph type="sldNum" sz="quarter" idx="5"/>
          </p:nvPr>
        </p:nvSpPr>
        <p:spPr/>
        <p:txBody>
          <a:bodyPr/>
          <a:lstStyle/>
          <a:p>
            <a:fld id="{3CFA0038-7055-434C-B6C4-B8C69565C600}" type="slidenum">
              <a:rPr lang="en-US" smtClean="0"/>
              <a:t>26</a:t>
            </a:fld>
            <a:endParaRPr lang="en-US" dirty="0"/>
          </a:p>
        </p:txBody>
      </p:sp>
    </p:spTree>
    <p:extLst>
      <p:ext uri="{BB962C8B-B14F-4D97-AF65-F5344CB8AC3E}">
        <p14:creationId xmlns:p14="http://schemas.microsoft.com/office/powerpoint/2010/main" val="4180740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30</a:t>
            </a:fld>
            <a:endParaRPr lang="en-US" dirty="0"/>
          </a:p>
        </p:txBody>
      </p:sp>
    </p:spTree>
    <p:extLst>
      <p:ext uri="{BB962C8B-B14F-4D97-AF65-F5344CB8AC3E}">
        <p14:creationId xmlns:p14="http://schemas.microsoft.com/office/powerpoint/2010/main" val="525550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41971-8F38-5454-CDF7-F38F2169C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F13040-D408-2AAD-DD57-6956859D2A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5A2E89-0229-2544-3EBE-6B7F7F69BD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D7A2A2-FE12-EFB1-E4D8-39EA64F1ED35}"/>
              </a:ext>
            </a:extLst>
          </p:cNvPr>
          <p:cNvSpPr>
            <a:spLocks noGrp="1"/>
          </p:cNvSpPr>
          <p:nvPr>
            <p:ph type="sldNum" sz="quarter" idx="5"/>
          </p:nvPr>
        </p:nvSpPr>
        <p:spPr/>
        <p:txBody>
          <a:bodyPr/>
          <a:lstStyle/>
          <a:p>
            <a:fld id="{3CFA0038-7055-434C-B6C4-B8C69565C600}" type="slidenum">
              <a:rPr lang="en-US" smtClean="0"/>
              <a:t>31</a:t>
            </a:fld>
            <a:endParaRPr lang="en-US" dirty="0"/>
          </a:p>
        </p:txBody>
      </p:sp>
    </p:spTree>
    <p:extLst>
      <p:ext uri="{BB962C8B-B14F-4D97-AF65-F5344CB8AC3E}">
        <p14:creationId xmlns:p14="http://schemas.microsoft.com/office/powerpoint/2010/main" val="3404096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E9E01-17FB-3BBB-3483-752B5066BB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48FCA-1E49-BD0F-889E-9AE92D4344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384D96-96D6-8CF1-472B-AFAE50E029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F34EFD-B34F-4B2C-166C-8D6C70C7E852}"/>
              </a:ext>
            </a:extLst>
          </p:cNvPr>
          <p:cNvSpPr>
            <a:spLocks noGrp="1"/>
          </p:cNvSpPr>
          <p:nvPr>
            <p:ph type="sldNum" sz="quarter" idx="5"/>
          </p:nvPr>
        </p:nvSpPr>
        <p:spPr/>
        <p:txBody>
          <a:bodyPr/>
          <a:lstStyle/>
          <a:p>
            <a:fld id="{3CFA0038-7055-434C-B6C4-B8C69565C600}" type="slidenum">
              <a:rPr lang="en-US" smtClean="0"/>
              <a:t>3</a:t>
            </a:fld>
            <a:endParaRPr lang="en-US" dirty="0"/>
          </a:p>
        </p:txBody>
      </p:sp>
    </p:spTree>
    <p:extLst>
      <p:ext uri="{BB962C8B-B14F-4D97-AF65-F5344CB8AC3E}">
        <p14:creationId xmlns:p14="http://schemas.microsoft.com/office/powerpoint/2010/main" val="2026432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A474B-08ED-42C0-EA79-FD1FF80D8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67225-9F09-F9D7-C0DA-FCA8DBC9A5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281B2-FD23-FCB8-D419-377B84DB2E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25245D-5683-E51D-3852-BED251FB3E2B}"/>
              </a:ext>
            </a:extLst>
          </p:cNvPr>
          <p:cNvSpPr>
            <a:spLocks noGrp="1"/>
          </p:cNvSpPr>
          <p:nvPr>
            <p:ph type="sldNum" sz="quarter" idx="5"/>
          </p:nvPr>
        </p:nvSpPr>
        <p:spPr/>
        <p:txBody>
          <a:bodyPr/>
          <a:lstStyle/>
          <a:p>
            <a:fld id="{3CFA0038-7055-434C-B6C4-B8C69565C600}" type="slidenum">
              <a:rPr lang="en-US" smtClean="0"/>
              <a:t>4</a:t>
            </a:fld>
            <a:endParaRPr lang="en-US" dirty="0"/>
          </a:p>
        </p:txBody>
      </p:sp>
    </p:spTree>
    <p:extLst>
      <p:ext uri="{BB962C8B-B14F-4D97-AF65-F5344CB8AC3E}">
        <p14:creationId xmlns:p14="http://schemas.microsoft.com/office/powerpoint/2010/main" val="1020762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A4FB4-BFEE-1BCD-27DA-77E2BEA2E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91419F-D141-6E3C-4ED5-20409997AB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2041FB-09EE-3CF7-3909-CC7DF74C77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7FE08F-2EB5-0CC4-8F91-3A1700BBB6D8}"/>
              </a:ext>
            </a:extLst>
          </p:cNvPr>
          <p:cNvSpPr>
            <a:spLocks noGrp="1"/>
          </p:cNvSpPr>
          <p:nvPr>
            <p:ph type="sldNum" sz="quarter" idx="5"/>
          </p:nvPr>
        </p:nvSpPr>
        <p:spPr/>
        <p:txBody>
          <a:bodyPr/>
          <a:lstStyle/>
          <a:p>
            <a:fld id="{3CFA0038-7055-434C-B6C4-B8C69565C600}" type="slidenum">
              <a:rPr lang="en-US" smtClean="0"/>
              <a:t>5</a:t>
            </a:fld>
            <a:endParaRPr lang="en-US" dirty="0"/>
          </a:p>
        </p:txBody>
      </p:sp>
    </p:spTree>
    <p:extLst>
      <p:ext uri="{BB962C8B-B14F-4D97-AF65-F5344CB8AC3E}">
        <p14:creationId xmlns:p14="http://schemas.microsoft.com/office/powerpoint/2010/main" val="1311286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A825E-41ED-3095-0891-D1A2333E5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FC2874-4877-F284-60B2-9255C4AE6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E2EFF-AD39-92A7-7433-907F362920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1E4549-C556-6707-2443-DA5097C1EE57}"/>
              </a:ext>
            </a:extLst>
          </p:cNvPr>
          <p:cNvSpPr>
            <a:spLocks noGrp="1"/>
          </p:cNvSpPr>
          <p:nvPr>
            <p:ph type="sldNum" sz="quarter" idx="5"/>
          </p:nvPr>
        </p:nvSpPr>
        <p:spPr/>
        <p:txBody>
          <a:bodyPr/>
          <a:lstStyle/>
          <a:p>
            <a:fld id="{3CFA0038-7055-434C-B6C4-B8C69565C600}" type="slidenum">
              <a:rPr lang="en-US" smtClean="0"/>
              <a:t>6</a:t>
            </a:fld>
            <a:endParaRPr lang="en-US" dirty="0"/>
          </a:p>
        </p:txBody>
      </p:sp>
    </p:spTree>
    <p:extLst>
      <p:ext uri="{BB962C8B-B14F-4D97-AF65-F5344CB8AC3E}">
        <p14:creationId xmlns:p14="http://schemas.microsoft.com/office/powerpoint/2010/main" val="2955155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7</a:t>
            </a:fld>
            <a:endParaRPr lang="en-US" dirty="0"/>
          </a:p>
        </p:txBody>
      </p:sp>
    </p:spTree>
    <p:extLst>
      <p:ext uri="{BB962C8B-B14F-4D97-AF65-F5344CB8AC3E}">
        <p14:creationId xmlns:p14="http://schemas.microsoft.com/office/powerpoint/2010/main" val="3695746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1964A-7F25-5113-E2AC-C1A7FBB97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03E042-48B5-644F-E5AD-D8915D8472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E18103-9ED4-4332-B949-880418C809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3EA816-87F8-1C1F-8D51-19C0C0D9DC32}"/>
              </a:ext>
            </a:extLst>
          </p:cNvPr>
          <p:cNvSpPr>
            <a:spLocks noGrp="1"/>
          </p:cNvSpPr>
          <p:nvPr>
            <p:ph type="sldNum" sz="quarter" idx="5"/>
          </p:nvPr>
        </p:nvSpPr>
        <p:spPr/>
        <p:txBody>
          <a:bodyPr/>
          <a:lstStyle/>
          <a:p>
            <a:fld id="{3CFA0038-7055-434C-B6C4-B8C69565C600}" type="slidenum">
              <a:rPr lang="en-US" smtClean="0"/>
              <a:t>8</a:t>
            </a:fld>
            <a:endParaRPr lang="en-US" dirty="0"/>
          </a:p>
        </p:txBody>
      </p:sp>
    </p:spTree>
    <p:extLst>
      <p:ext uri="{BB962C8B-B14F-4D97-AF65-F5344CB8AC3E}">
        <p14:creationId xmlns:p14="http://schemas.microsoft.com/office/powerpoint/2010/main" val="1072560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EE24F-C7BE-B713-5909-6D093D504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FDD71-989C-28C3-3E85-96AFBB185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39A9E-86DC-B0DB-A7BC-F765C07B8F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F05D36-BB7A-EF6B-4CE4-67430C08932C}"/>
              </a:ext>
            </a:extLst>
          </p:cNvPr>
          <p:cNvSpPr>
            <a:spLocks noGrp="1"/>
          </p:cNvSpPr>
          <p:nvPr>
            <p:ph type="sldNum" sz="quarter" idx="5"/>
          </p:nvPr>
        </p:nvSpPr>
        <p:spPr/>
        <p:txBody>
          <a:bodyPr/>
          <a:lstStyle/>
          <a:p>
            <a:fld id="{3CFA0038-7055-434C-B6C4-B8C69565C600}" type="slidenum">
              <a:rPr lang="en-US" smtClean="0"/>
              <a:t>9</a:t>
            </a:fld>
            <a:endParaRPr lang="en-US" dirty="0"/>
          </a:p>
        </p:txBody>
      </p:sp>
    </p:spTree>
    <p:extLst>
      <p:ext uri="{BB962C8B-B14F-4D97-AF65-F5344CB8AC3E}">
        <p14:creationId xmlns:p14="http://schemas.microsoft.com/office/powerpoint/2010/main" val="2143146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5750221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73419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16825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41250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040109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78736"/>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1666759"/>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396160"/>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0" name="Picture Placeholder 4">
            <a:extLst>
              <a:ext uri="{FF2B5EF4-FFF2-40B4-BE49-F238E27FC236}">
                <a16:creationId xmlns:a16="http://schemas.microsoft.com/office/drawing/2014/main" id="{99E7C9A1-D1C2-4923-B0AE-127044646A05}"/>
              </a:ext>
            </a:extLst>
          </p:cNvPr>
          <p:cNvSpPr>
            <a:spLocks noGrp="1"/>
          </p:cNvSpPr>
          <p:nvPr>
            <p:ph type="pic" sz="quarter" idx="10"/>
          </p:nvPr>
        </p:nvSpPr>
        <p:spPr>
          <a:xfrm>
            <a:off x="8866207" y="0"/>
            <a:ext cx="3325792" cy="6858000"/>
          </a:xfrm>
          <a:solidFill>
            <a:schemeClr val="bg1"/>
          </a:solidFill>
        </p:spPr>
        <p:txBody>
          <a:bodyPr/>
          <a:lstStyle/>
          <a:p>
            <a:r>
              <a:rPr lang="en-US"/>
              <a:t>Click icon to add picture</a:t>
            </a:r>
            <a:endParaRPr lang="en-US" dirty="0"/>
          </a:p>
        </p:txBody>
      </p:sp>
    </p:spTree>
    <p:extLst>
      <p:ext uri="{BB962C8B-B14F-4D97-AF65-F5344CB8AC3E}">
        <p14:creationId xmlns:p14="http://schemas.microsoft.com/office/powerpoint/2010/main" val="2260145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0"/>
            <a:ext cx="113704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365125"/>
            <a:ext cx="7634288" cy="1325563"/>
          </a:xfrm>
        </p:spPr>
        <p:txBody>
          <a:bodyPr>
            <a:normAutofit/>
          </a:bodyPr>
          <a:lstStyle>
            <a:lvl1pPr>
              <a:defRPr sz="6000" b="1">
                <a:solidFill>
                  <a:schemeClr val="bg1"/>
                </a:solidFill>
                <a:latin typeface="+mj-lt"/>
              </a:defRPr>
            </a:lvl1pPr>
          </a:lstStyle>
          <a:p>
            <a:r>
              <a:rPr lang="en-US" dirty="0"/>
              <a:t>Section Header</a:t>
            </a:r>
          </a:p>
        </p:txBody>
      </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530361" y="4719574"/>
            <a:ext cx="2489200" cy="3124200"/>
          </a:xfrm>
        </p:spPr>
        <p:txBody>
          <a:bodyPr tIns="0" bIns="0" anchor="b">
            <a:noAutofit/>
          </a:bodyPr>
          <a:lstStyle>
            <a:lvl1pPr marL="0" indent="0" algn="r">
              <a:buNone/>
              <a:defRPr sz="30000">
                <a:solidFill>
                  <a:schemeClr val="bg1">
                    <a:alpha val="20000"/>
                  </a:schemeClr>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3157444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2812643" y="1691472"/>
            <a:ext cx="4385841" cy="1325563"/>
          </a:xfrm>
        </p:spPr>
        <p:txBody>
          <a:bodyPr anchor="b"/>
          <a:lstStyle>
            <a:lvl1pPr algn="r">
              <a:defRPr>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0" y="3500437"/>
            <a:ext cx="12192000" cy="3357563"/>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569843" y="1690688"/>
            <a:ext cx="4155432" cy="1325562"/>
          </a:xfrm>
        </p:spPr>
        <p:txBody>
          <a:bodyPr>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569843" y="1227698"/>
            <a:ext cx="4155432" cy="382749"/>
          </a:xfrm>
        </p:spPr>
        <p:txBody>
          <a:bodyPr anchor="b">
            <a:normAutofit/>
          </a:bodyPr>
          <a:lstStyle>
            <a:lvl1pPr marL="0" indent="0">
              <a:buNone/>
              <a:defRPr sz="1600" b="1">
                <a:latin typeface="+mn-lt"/>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142972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1" y="1539432"/>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091658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with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2708475"/>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838200" y="3796498"/>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1094402" y="2525899"/>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Picture Placeholder 6">
            <a:extLst>
              <a:ext uri="{FF2B5EF4-FFF2-40B4-BE49-F238E27FC236}">
                <a16:creationId xmlns:a16="http://schemas.microsoft.com/office/drawing/2014/main" id="{DAA0C5BA-C2D3-4A68-8EDE-1831408789D6}"/>
              </a:ext>
            </a:extLst>
          </p:cNvPr>
          <p:cNvSpPr>
            <a:spLocks noGrp="1"/>
          </p:cNvSpPr>
          <p:nvPr>
            <p:ph type="pic" sz="quarter" idx="13"/>
          </p:nvPr>
        </p:nvSpPr>
        <p:spPr>
          <a:xfrm>
            <a:off x="0" y="0"/>
            <a:ext cx="12191999" cy="6858000"/>
          </a:xfrm>
          <a:custGeom>
            <a:avLst/>
            <a:gdLst>
              <a:gd name="connsiteX0" fmla="*/ 0 w 11933381"/>
              <a:gd name="connsiteY0" fmla="*/ 0 h 6858000"/>
              <a:gd name="connsiteX1" fmla="*/ 11933381 w 11933381"/>
              <a:gd name="connsiteY1" fmla="*/ 0 h 6858000"/>
              <a:gd name="connsiteX2" fmla="*/ 11933381 w 11933381"/>
              <a:gd name="connsiteY2" fmla="*/ 6858000 h 6858000"/>
              <a:gd name="connsiteX3" fmla="*/ 0 w 11933381"/>
              <a:gd name="connsiteY3" fmla="*/ 6858000 h 6858000"/>
              <a:gd name="connsiteX4" fmla="*/ 0 w 11933381"/>
              <a:gd name="connsiteY4" fmla="*/ 5854361 h 6858000"/>
              <a:gd name="connsiteX5" fmla="*/ 8109878 w 11933381"/>
              <a:gd name="connsiteY5" fmla="*/ 5854361 h 6858000"/>
              <a:gd name="connsiteX6" fmla="*/ 8109878 w 11933381"/>
              <a:gd name="connsiteY6" fmla="*/ 1949923 h 6858000"/>
              <a:gd name="connsiteX7" fmla="*/ 0 w 11933381"/>
              <a:gd name="connsiteY7" fmla="*/ 1949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381" h="6858000">
                <a:moveTo>
                  <a:pt x="0" y="0"/>
                </a:moveTo>
                <a:lnTo>
                  <a:pt x="11933381" y="0"/>
                </a:lnTo>
                <a:lnTo>
                  <a:pt x="11933381" y="6858000"/>
                </a:lnTo>
                <a:lnTo>
                  <a:pt x="0" y="6858000"/>
                </a:lnTo>
                <a:lnTo>
                  <a:pt x="0" y="5854361"/>
                </a:lnTo>
                <a:lnTo>
                  <a:pt x="8109878" y="5854361"/>
                </a:lnTo>
                <a:lnTo>
                  <a:pt x="8109878" y="1949923"/>
                </a:lnTo>
                <a:lnTo>
                  <a:pt x="0" y="1949923"/>
                </a:lnTo>
                <a:close/>
              </a:path>
            </a:pathLst>
          </a:custGeom>
          <a:solidFill>
            <a:schemeClr val="bg1"/>
          </a:solidFill>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1132737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24155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lide Divider with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373C762-8092-4F49-BC46-91BCA0557F23}"/>
              </a:ext>
            </a:extLst>
          </p:cNvPr>
          <p:cNvSpPr>
            <a:spLocks noGrp="1"/>
          </p:cNvSpPr>
          <p:nvPr>
            <p:ph type="pic" sz="quarter" idx="10"/>
          </p:nvPr>
        </p:nvSpPr>
        <p:spPr>
          <a:xfrm>
            <a:off x="0"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2430682 h 6858000"/>
              <a:gd name="connsiteX3" fmla="*/ 3823504 w 12191999"/>
              <a:gd name="connsiteY3" fmla="*/ 2430682 h 6858000"/>
              <a:gd name="connsiteX4" fmla="*/ 3823504 w 12191999"/>
              <a:gd name="connsiteY4" fmla="*/ 6335120 h 6858000"/>
              <a:gd name="connsiteX5" fmla="*/ 12191999 w 12191999"/>
              <a:gd name="connsiteY5" fmla="*/ 633512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12191999" y="0"/>
                </a:lnTo>
                <a:lnTo>
                  <a:pt x="12191999" y="2430682"/>
                </a:lnTo>
                <a:lnTo>
                  <a:pt x="3823504" y="2430682"/>
                </a:lnTo>
                <a:lnTo>
                  <a:pt x="3823504" y="6335120"/>
                </a:lnTo>
                <a:lnTo>
                  <a:pt x="12191999" y="6335120"/>
                </a:lnTo>
                <a:lnTo>
                  <a:pt x="12191999"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4403208" y="2870519"/>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4403209" y="3958542"/>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4788658" y="2817190"/>
            <a:ext cx="0" cy="1930310"/>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652B907-27B2-46E0-B157-E5617EF0413D}"/>
              </a:ext>
            </a:extLst>
          </p:cNvPr>
          <p:cNvSpPr>
            <a:spLocks noGrp="1"/>
          </p:cNvSpPr>
          <p:nvPr>
            <p:ph type="pic" sz="quarter" idx="10"/>
          </p:nvPr>
        </p:nvSpPr>
        <p:spPr>
          <a:xfrm>
            <a:off x="0" y="0"/>
            <a:ext cx="12191999" cy="6858000"/>
          </a:xfrm>
          <a:custGeom>
            <a:avLst/>
            <a:gdLst>
              <a:gd name="connsiteX0" fmla="*/ 0 w 12191999"/>
              <a:gd name="connsiteY0" fmla="*/ 0 h 6553196"/>
              <a:gd name="connsiteX1" fmla="*/ 12191999 w 12191999"/>
              <a:gd name="connsiteY1" fmla="*/ 0 h 6553196"/>
              <a:gd name="connsiteX2" fmla="*/ 12191999 w 12191999"/>
              <a:gd name="connsiteY2" fmla="*/ 6553196 h 6553196"/>
              <a:gd name="connsiteX3" fmla="*/ 9099630 w 12191999"/>
              <a:gd name="connsiteY3" fmla="*/ 6553196 h 6553196"/>
              <a:gd name="connsiteX4" fmla="*/ 9099630 w 12191999"/>
              <a:gd name="connsiteY4" fmla="*/ 2953562 h 6553196"/>
              <a:gd name="connsiteX5" fmla="*/ 731134 w 12191999"/>
              <a:gd name="connsiteY5" fmla="*/ 2953562 h 6553196"/>
              <a:gd name="connsiteX6" fmla="*/ 731134 w 12191999"/>
              <a:gd name="connsiteY6" fmla="*/ 6553196 h 6553196"/>
              <a:gd name="connsiteX7" fmla="*/ 0 w 12191999"/>
              <a:gd name="connsiteY7" fmla="*/ 6553196 h 655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553196">
                <a:moveTo>
                  <a:pt x="0" y="0"/>
                </a:moveTo>
                <a:lnTo>
                  <a:pt x="12191999" y="0"/>
                </a:lnTo>
                <a:lnTo>
                  <a:pt x="12191999" y="6553196"/>
                </a:lnTo>
                <a:lnTo>
                  <a:pt x="9099630" y="6553196"/>
                </a:lnTo>
                <a:lnTo>
                  <a:pt x="9099630" y="2953562"/>
                </a:lnTo>
                <a:lnTo>
                  <a:pt x="731134" y="2953562"/>
                </a:lnTo>
                <a:lnTo>
                  <a:pt x="731134" y="6553196"/>
                </a:lnTo>
                <a:lnTo>
                  <a:pt x="0" y="6553196"/>
                </a:lnTo>
                <a:close/>
              </a:path>
            </a:pathLst>
          </a:custGeom>
          <a:solidFill>
            <a:schemeClr val="bg1"/>
          </a:solidFill>
        </p:spPr>
        <p:txBody>
          <a:bodyPr wrap="square">
            <a:noAutofit/>
          </a:bodyPr>
          <a:lstStyle>
            <a:lvl1pPr>
              <a:defRPr>
                <a:latin typeface="+mn-lt"/>
              </a:defRPr>
            </a:lvl1pPr>
          </a:lstStyle>
          <a:p>
            <a:r>
              <a:rPr lang="en-US"/>
              <a:t>Click icon to add picture</a:t>
            </a:r>
            <a:endParaRPr lang="en-US" dirty="0"/>
          </a:p>
        </p:txBody>
      </p:sp>
      <p:sp>
        <p:nvSpPr>
          <p:cNvPr id="7" name="Title 1">
            <a:extLst>
              <a:ext uri="{FF2B5EF4-FFF2-40B4-BE49-F238E27FC236}">
                <a16:creationId xmlns:a16="http://schemas.microsoft.com/office/drawing/2014/main" id="{81AEE170-55AC-411A-B257-BD682DE716D0}"/>
              </a:ext>
            </a:extLst>
          </p:cNvPr>
          <p:cNvSpPr>
            <a:spLocks noGrp="1"/>
          </p:cNvSpPr>
          <p:nvPr>
            <p:ph type="title" hasCustomPrompt="1"/>
          </p:nvPr>
        </p:nvSpPr>
        <p:spPr>
          <a:xfrm>
            <a:off x="1220164" y="3379810"/>
            <a:ext cx="7252505" cy="891250"/>
          </a:xfrm>
        </p:spPr>
        <p:txBody>
          <a:bodyPr anchor="t">
            <a:noAutofit/>
          </a:bodyPr>
          <a:lstStyle>
            <a:lvl1pPr algn="l">
              <a:defRPr sz="5000" b="1">
                <a:solidFill>
                  <a:schemeClr val="bg1"/>
                </a:solidFill>
                <a:latin typeface="+mj-lt"/>
              </a:defRPr>
            </a:lvl1pPr>
          </a:lstStyle>
          <a:p>
            <a:r>
              <a:rPr lang="en-US" dirty="0"/>
              <a:t>CLICK TO ADD TITLE</a:t>
            </a:r>
          </a:p>
        </p:txBody>
      </p:sp>
      <p:sp>
        <p:nvSpPr>
          <p:cNvPr id="8" name="Text Placeholder 12">
            <a:extLst>
              <a:ext uri="{FF2B5EF4-FFF2-40B4-BE49-F238E27FC236}">
                <a16:creationId xmlns:a16="http://schemas.microsoft.com/office/drawing/2014/main" id="{92D701DC-3803-4D06-BFB3-A9F78E4022EF}"/>
              </a:ext>
            </a:extLst>
          </p:cNvPr>
          <p:cNvSpPr>
            <a:spLocks noGrp="1"/>
          </p:cNvSpPr>
          <p:nvPr>
            <p:ph type="body" sz="quarter" idx="14" hasCustomPrompt="1"/>
          </p:nvPr>
        </p:nvSpPr>
        <p:spPr>
          <a:xfrm>
            <a:off x="1220165" y="4467833"/>
            <a:ext cx="7252504"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9" name="Shape 62">
            <a:extLst>
              <a:ext uri="{FF2B5EF4-FFF2-40B4-BE49-F238E27FC236}">
                <a16:creationId xmlns:a16="http://schemas.microsoft.com/office/drawing/2014/main" id="{71FB5177-8D30-4482-99E2-8BFEB1D37D9E}"/>
              </a:ext>
            </a:extLst>
          </p:cNvPr>
          <p:cNvSpPr/>
          <p:nvPr userDrawn="1"/>
        </p:nvSpPr>
        <p:spPr>
          <a:xfrm rot="16200000" flipV="1">
            <a:off x="1285385" y="3006251"/>
            <a:ext cx="0" cy="2570770"/>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356412"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3778137" y="2225040"/>
            <a:ext cx="3557587" cy="3668025"/>
          </a:xfrm>
        </p:spPr>
        <p:txBody>
          <a:bodyPr/>
          <a:lstStyle>
            <a:lvl1pPr>
              <a:defRPr>
                <a:latin typeface="+mn-lt"/>
              </a:defRPr>
            </a:lvl1p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7559432"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7559432"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7559432"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7559432"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7559432"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E2F3CED5-D6C7-4A0B-B731-FDB78F4E3341}"/>
              </a:ext>
            </a:extLst>
          </p:cNvPr>
          <p:cNvSpPr/>
          <p:nvPr userDrawn="1"/>
        </p:nvSpPr>
        <p:spPr>
          <a:xfrm>
            <a:off x="3778137" y="0"/>
            <a:ext cx="3586162"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5043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39803"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noProof="0"/>
              <a:t>Click icon to add picture</a:t>
            </a: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476854" y="879710"/>
            <a:ext cx="3983858"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476854" y="195615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476854" y="303260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476854" y="410904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476854" y="518549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3527730" y="87971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3527730" y="195615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3527730" y="303260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3527730" y="410904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3527730" y="518549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5</a:t>
            </a:r>
          </a:p>
        </p:txBody>
      </p:sp>
      <p:sp>
        <p:nvSpPr>
          <p:cNvPr id="42" name="Shape 62">
            <a:extLst>
              <a:ext uri="{FF2B5EF4-FFF2-40B4-BE49-F238E27FC236}">
                <a16:creationId xmlns:a16="http://schemas.microsoft.com/office/drawing/2014/main" id="{79517603-8FAC-41C9-B5BE-3F8BA7D93CE6}"/>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2831458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4414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5470525" y="1193765"/>
            <a:ext cx="6322230"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1" y="1193765"/>
            <a:ext cx="5230788" cy="4796135"/>
          </a:xfrm>
        </p:spPr>
        <p:txBody>
          <a:bodyPr/>
          <a:lstStyle>
            <a:lvl1pPr>
              <a:defRPr>
                <a:latin typeface="+mn-lt"/>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1809009"/>
            <a:ext cx="3416928" cy="2884911"/>
          </a:xfrm>
        </p:spPr>
        <p:txBody>
          <a:bodyPr lIns="0" anchor="t">
            <a:normAutofit/>
          </a:bodyPr>
          <a:lstStyle>
            <a:lvl1pPr algn="r">
              <a:defRPr sz="4000">
                <a:solidFill>
                  <a:schemeClr val="accent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10875" y="180900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809009"/>
            <a:ext cx="3658010"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10572" y="221329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21329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0" y="1687089"/>
            <a:ext cx="4297212" cy="3449109"/>
          </a:xfrm>
          <a:solidFill>
            <a:schemeClr val="accent2"/>
          </a:solidFill>
        </p:spPr>
        <p:txBody>
          <a:bodyPr vert="horz" lIns="0" tIns="45720" rIns="324000" bIns="45720" rtlCol="0" anchor="ctr">
            <a:normAutofit/>
          </a:bodyPr>
          <a:lstStyle>
            <a:lvl1pPr>
              <a:defRPr lang="en-US" sz="4000" dirty="0">
                <a:latin typeface="+mj-lt"/>
              </a:defRPr>
            </a:lvl1pPr>
          </a:lstStyle>
          <a:p>
            <a:pPr marL="0" lvl="0" algn="r"/>
            <a:r>
              <a:rPr lang="en-US" dirty="0"/>
              <a:t>Click to edit Master title </a:t>
            </a:r>
            <a:br>
              <a:rPr lang="en-US" dirty="0"/>
            </a:br>
            <a:r>
              <a:rPr lang="en-US" dirty="0"/>
              <a:t>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168708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687089"/>
            <a:ext cx="3658010"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209137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09137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62">
            <a:extLst>
              <a:ext uri="{FF2B5EF4-FFF2-40B4-BE49-F238E27FC236}">
                <a16:creationId xmlns:a16="http://schemas.microsoft.com/office/drawing/2014/main" id="{22325F4A-8191-45D3-B031-5847B1E4B3AA}"/>
              </a:ext>
            </a:extLst>
          </p:cNvPr>
          <p:cNvSpPr/>
          <p:nvPr userDrawn="1"/>
        </p:nvSpPr>
        <p:spPr>
          <a:xfrm rot="16200000" flipV="1">
            <a:off x="3332057" y="133183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60EEF041-4EFF-410A-AFB4-25A65B462B2D}"/>
              </a:ext>
            </a:extLst>
          </p:cNvPr>
          <p:cNvSpPr/>
          <p:nvPr userDrawn="1"/>
        </p:nvSpPr>
        <p:spPr>
          <a:xfrm>
            <a:off x="12087828" y="1675514"/>
            <a:ext cx="115747" cy="34491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Tree>
    <p:extLst>
      <p:ext uri="{BB962C8B-B14F-4D97-AF65-F5344CB8AC3E}">
        <p14:creationId xmlns:p14="http://schemas.microsoft.com/office/powerpoint/2010/main" val="39044906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1" y="1687090"/>
            <a:ext cx="4568750" cy="1721802"/>
          </a:xfrm>
          <a:noFill/>
        </p:spPr>
        <p:txBody>
          <a:bodyPr lIns="0" rIns="324000" anchor="ctr">
            <a:normAutofit/>
          </a:bodyPr>
          <a:lstStyle>
            <a:lvl1pPr algn="r">
              <a:defRPr sz="4000">
                <a:latin typeface="+mj-lt"/>
              </a:defRPr>
            </a:lvl1pPr>
          </a:lstStyle>
          <a:p>
            <a:r>
              <a:rPr lang="en-US" dirty="0"/>
              <a:t>Click to edit </a:t>
            </a:r>
            <a:br>
              <a:rPr lang="en-US" dirty="0"/>
            </a:br>
            <a:r>
              <a:rPr lang="en-US" dirty="0"/>
              <a:t>Master title style</a:t>
            </a:r>
          </a:p>
        </p:txBody>
      </p:sp>
      <p:sp>
        <p:nvSpPr>
          <p:cNvPr id="11" name="Title 1">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latin typeface="+mn-lt"/>
            </a:endParaRP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hape 62">
            <a:extLst>
              <a:ext uri="{FF2B5EF4-FFF2-40B4-BE49-F238E27FC236}">
                <a16:creationId xmlns:a16="http://schemas.microsoft.com/office/drawing/2014/main" id="{DADD8B14-6C18-4FC5-89FD-62D525A444DB}"/>
              </a:ext>
            </a:extLst>
          </p:cNvPr>
          <p:cNvSpPr/>
          <p:nvPr userDrawn="1"/>
        </p:nvSpPr>
        <p:spPr>
          <a:xfrm rot="16200000" flipV="1">
            <a:off x="3332057" y="729943"/>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6" name="Picture Placeholder 5">
            <a:extLst>
              <a:ext uri="{FF2B5EF4-FFF2-40B4-BE49-F238E27FC236}">
                <a16:creationId xmlns:a16="http://schemas.microsoft.com/office/drawing/2014/main" id="{09156155-C47D-47A0-A08D-DCAC4D742D3F}"/>
              </a:ext>
            </a:extLst>
          </p:cNvPr>
          <p:cNvSpPr>
            <a:spLocks noGrp="1"/>
          </p:cNvSpPr>
          <p:nvPr>
            <p:ph type="pic" sz="quarter" idx="17"/>
          </p:nvPr>
        </p:nvSpPr>
        <p:spPr>
          <a:xfrm>
            <a:off x="2214412" y="3805254"/>
            <a:ext cx="1935925" cy="1854770"/>
          </a:xfrm>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470816"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8769607"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lIns="0" anchor="b">
            <a:noAutofit/>
          </a:bodyPr>
          <a:lstStyle>
            <a:lvl1pPr marL="0" indent="0">
              <a:buNone/>
              <a:defRPr sz="1600" b="1">
                <a:latin typeface="+mn-lt"/>
                <a:cs typeface="Arial" panose="020B0604020202020204" pitchFamily="34" charset="0"/>
              </a:defRPr>
            </a:lvl1pPr>
          </a:lstStyle>
          <a:p>
            <a:pPr lvl="0"/>
            <a:r>
              <a:rPr lang="en-US" dirty="0"/>
              <a:t>Click to add title here</a:t>
            </a:r>
          </a:p>
        </p:txBody>
      </p:sp>
    </p:spTree>
    <p:extLst>
      <p:ext uri="{BB962C8B-B14F-4D97-AF65-F5344CB8AC3E}">
        <p14:creationId xmlns:p14="http://schemas.microsoft.com/office/powerpoint/2010/main" val="3970810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67488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2"/>
          </a:solidFill>
        </p:spPr>
        <p:txBody>
          <a:bodyPr lIns="252000" tIns="144000" rIns="144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r">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836271"/>
            <a:ext cx="3523423" cy="5185458"/>
          </a:xfrm>
          <a:solidFill>
            <a:schemeClr val="bg1">
              <a:lumMod val="95000"/>
            </a:schemeClr>
          </a:solidFill>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278052" y="3206186"/>
            <a:ext cx="6435525" cy="2815543"/>
          </a:xfrm>
          <a:noFill/>
          <a:ln>
            <a:noFill/>
          </a:ln>
        </p:spPr>
        <p:txBody>
          <a:bodyPr lIns="0" tIns="216000" rIns="180000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lIns="0"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3657059" cy="5185458"/>
          </a:xfrm>
          <a:solidFill>
            <a:schemeClr val="bg1">
              <a:lumMod val="95000"/>
            </a:schemeClr>
          </a:solidFill>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lvl1pPr>
              <a:defRPr>
                <a:latin typeface="+mn-lt"/>
              </a:defRPr>
            </a:lvl1p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9DF8596F-E730-47C4-86C3-F4A9B3F78268}"/>
              </a:ext>
            </a:extLst>
          </p:cNvPr>
          <p:cNvSpPr/>
          <p:nvPr userDrawn="1"/>
        </p:nvSpPr>
        <p:spPr>
          <a:xfrm>
            <a:off x="4745620" y="0"/>
            <a:ext cx="744638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mn-lt"/>
              <a:cs typeface="Arial" panose="020B0604020202020204" pitchFamily="34" charset="0"/>
            </a:endParaRP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987207"/>
            <a:ext cx="2837822" cy="382749"/>
          </a:xfrm>
        </p:spPr>
        <p:txBody>
          <a:bodyPr lIns="0" tIns="0" anchor="t">
            <a:normAutofit/>
          </a:bodyPr>
          <a:lstStyle>
            <a:lvl1pPr marL="0" indent="0">
              <a:buNone/>
              <a:defRPr sz="1600" b="1">
                <a:solidFill>
                  <a:schemeClr val="tx2"/>
                </a:solidFill>
                <a:latin typeface="+mn-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8351371" y="987208"/>
            <a:ext cx="3501106" cy="1397178"/>
          </a:xfrm>
        </p:spPr>
        <p:txBody>
          <a:bodyPr lIns="0" tIns="0">
            <a:normAutofit/>
          </a:bodyPr>
          <a:lstStyle>
            <a:lvl1pPr marL="0" indent="0">
              <a:lnSpc>
                <a:spcPct val="100000"/>
              </a:lnSpc>
              <a:buNone/>
              <a:defRPr sz="1400">
                <a:solidFill>
                  <a:schemeClr val="tx2"/>
                </a:solidFill>
                <a:latin typeface="+mn-lt"/>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838200" y="4566452"/>
            <a:ext cx="5007015" cy="1440000"/>
          </a:xfrm>
          <a:solidFill>
            <a:schemeClr val="bg1"/>
          </a:solidFill>
        </p:spPr>
        <p:txBody>
          <a:bodyPr lIns="216000">
            <a:normAutofit/>
          </a:bodyPr>
          <a:lstStyle>
            <a:lvl1pPr>
              <a:defRPr sz="4000">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a:t>Click icon to add picture</a:t>
            </a:r>
            <a:endParaRPr lang="en-US" dirty="0"/>
          </a:p>
        </p:txBody>
      </p:sp>
      <p:sp>
        <p:nvSpPr>
          <p:cNvPr id="4" name="Text Placeholder 3">
            <a:extLst>
              <a:ext uri="{FF2B5EF4-FFF2-40B4-BE49-F238E27FC236}">
                <a16:creationId xmlns:a16="http://schemas.microsoft.com/office/drawing/2014/main" id="{049A10FA-D831-43AB-9DF1-EDB14480E3E1}"/>
              </a:ext>
            </a:extLst>
          </p:cNvPr>
          <p:cNvSpPr>
            <a:spLocks noGrp="1"/>
          </p:cNvSpPr>
          <p:nvPr>
            <p:ph type="body" sz="quarter" idx="11" hasCustomPrompt="1"/>
          </p:nvPr>
        </p:nvSpPr>
        <p:spPr>
          <a:xfrm>
            <a:off x="0" y="-1478756"/>
            <a:ext cx="4572000" cy="1189037"/>
          </a:xfrm>
        </p:spPr>
        <p:txBody>
          <a:bodyPr anchor="b">
            <a:normAutofit/>
          </a:bodyPr>
          <a:lstStyle>
            <a:lvl1pPr marL="0" indent="0">
              <a:buNone/>
              <a:defRPr sz="2800">
                <a:solidFill>
                  <a:schemeClr val="bg1">
                    <a:lumMod val="85000"/>
                  </a:schemeClr>
                </a:solidFill>
              </a:defRPr>
            </a:lvl1pPr>
          </a:lstStyle>
          <a:p>
            <a:pPr lvl="0"/>
            <a:r>
              <a:rPr lang="en-US" dirty="0"/>
              <a:t>Slide Title</a:t>
            </a:r>
          </a:p>
        </p:txBody>
      </p:sp>
    </p:spTree>
    <p:extLst>
      <p:ext uri="{BB962C8B-B14F-4D97-AF65-F5344CB8AC3E}">
        <p14:creationId xmlns:p14="http://schemas.microsoft.com/office/powerpoint/2010/main" val="2632027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7FBD120B-8377-4641-9618-9DD682652CAA}"/>
              </a:ext>
            </a:extLst>
          </p:cNvPr>
          <p:cNvSpPr>
            <a:spLocks noGrp="1"/>
          </p:cNvSpPr>
          <p:nvPr>
            <p:ph type="title"/>
          </p:nvPr>
        </p:nvSpPr>
        <p:spPr>
          <a:xfrm>
            <a:off x="0" y="4705635"/>
            <a:ext cx="5845215" cy="1440000"/>
          </a:xfrm>
          <a:solidFill>
            <a:schemeClr val="bg1"/>
          </a:solidFill>
        </p:spPr>
        <p:txBody>
          <a:bodyPr lIns="792000">
            <a:norm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259740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955941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61162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1"/>
            <a:ext cx="11353800" cy="5547360"/>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853441"/>
            <a:ext cx="11353800" cy="5151119"/>
          </a:xfrm>
        </p:spPr>
        <p:txBody>
          <a:bodyPr/>
          <a:lstStyle/>
          <a:p>
            <a:r>
              <a:rPr lang="en-US"/>
              <a:t>Click icon to add picture</a:t>
            </a:r>
            <a:endParaRPr lang="en-US" dirty="0"/>
          </a:p>
        </p:txBody>
      </p:sp>
    </p:spTree>
    <p:extLst>
      <p:ext uri="{BB962C8B-B14F-4D97-AF65-F5344CB8AC3E}">
        <p14:creationId xmlns:p14="http://schemas.microsoft.com/office/powerpoint/2010/main" val="3908988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1314209" y="1203769"/>
            <a:ext cx="9563582" cy="5060062"/>
          </a:xfrm>
          <a:solidFill>
            <a:schemeClr val="bg1"/>
          </a:solidFill>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F595BB60-922F-4254-AD20-DEA3FA4B75C4}"/>
              </a:ext>
            </a:extLst>
          </p:cNvPr>
          <p:cNvSpPr>
            <a:spLocks noGrp="1"/>
          </p:cNvSpPr>
          <p:nvPr>
            <p:ph type="title"/>
          </p:nvPr>
        </p:nvSpPr>
        <p:spPr>
          <a:xfrm>
            <a:off x="1314208" y="339162"/>
            <a:ext cx="9563581" cy="823070"/>
          </a:xfrm>
          <a:noFill/>
        </p:spPr>
        <p:txBody>
          <a:bodyPr lIns="0">
            <a:norm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3234657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6030" y="747000"/>
            <a:ext cx="10519940" cy="5364000"/>
          </a:xfrm>
          <a:solidFill>
            <a:schemeClr val="bg1"/>
          </a:solidFill>
        </p:spPr>
        <p:txBody>
          <a:bodyPr/>
          <a:lstStyle/>
          <a:p>
            <a:r>
              <a:rPr lang="en-US"/>
              <a:t>Click icon to add picture</a:t>
            </a:r>
            <a:endParaRPr lang="en-US" dirty="0"/>
          </a:p>
        </p:txBody>
      </p:sp>
    </p:spTree>
    <p:extLst>
      <p:ext uri="{BB962C8B-B14F-4D97-AF65-F5344CB8AC3E}">
        <p14:creationId xmlns:p14="http://schemas.microsoft.com/office/powerpoint/2010/main" val="2562267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5831840" y="0"/>
            <a:ext cx="552195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4699000" cy="1694180"/>
          </a:xfrm>
        </p:spPr>
        <p:txBody>
          <a:bodyPr lIns="0" anchor="t">
            <a:noAutofit/>
          </a:bodyPr>
          <a:lstStyle>
            <a:lvl1pPr>
              <a:defRPr sz="6600" b="1">
                <a:solidFill>
                  <a:schemeClr val="tx2"/>
                </a:solidFill>
                <a:latin typeface="+mj-lt"/>
              </a:defRPr>
            </a:lvl1pPr>
          </a:lstStyle>
          <a:p>
            <a:r>
              <a:rPr lang="en-US" dirty="0"/>
              <a:t>Section </a:t>
            </a:r>
            <a:br>
              <a:rPr lang="en-US" dirty="0"/>
            </a:br>
            <a:r>
              <a:rPr lang="en-US" dirty="0"/>
              <a:t>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p:spPr>
        <p:txBody>
          <a:bodyPr bIns="0" anchor="b">
            <a:noAutofit/>
          </a:bodyPr>
          <a:lstStyle>
            <a:lvl1pPr marL="0" indent="0" algn="r">
              <a:buNone/>
              <a:defRPr sz="25000">
                <a:solidFill>
                  <a:schemeClr val="bg1">
                    <a:alpha val="20000"/>
                  </a:schemeClr>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 y="0"/>
            <a:ext cx="705612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5257800" cy="1694180"/>
          </a:xfrm>
        </p:spPr>
        <p:txBody>
          <a:bodyPr lIns="0" anchor="t">
            <a:normAutofit/>
          </a:bodyPr>
          <a:lstStyle>
            <a:lvl1pPr>
              <a:defRPr sz="60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88BD7D8D-4534-4674-90CD-5444E7502E2A}"/>
              </a:ext>
            </a:extLst>
          </p:cNvPr>
          <p:cNvSpPr>
            <a:spLocks noGrp="1"/>
          </p:cNvSpPr>
          <p:nvPr>
            <p:ph type="body" sz="quarter" idx="10" hasCustomPrompt="1"/>
          </p:nvPr>
        </p:nvSpPr>
        <p:spPr>
          <a:xfrm>
            <a:off x="9502636" y="4463007"/>
            <a:ext cx="2489200" cy="3124198"/>
          </a:xfrm>
        </p:spPr>
        <p:txBody>
          <a:bodyPr bIns="0" anchor="b">
            <a:noAutofit/>
          </a:bodyPr>
          <a:lstStyle>
            <a:lvl1pPr marL="0" indent="0" algn="r">
              <a:buNone/>
              <a:defRPr sz="25000">
                <a:solidFill>
                  <a:schemeClr val="bg1">
                    <a:lumMod val="85000"/>
                    <a:alpha val="20000"/>
                  </a:schemeClr>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4249687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FC75DEA4-0A76-480D-A95E-49B8E0DD9749}"/>
              </a:ext>
            </a:extLst>
          </p:cNvPr>
          <p:cNvSpPr>
            <a:spLocks noGrp="1"/>
          </p:cNvSpPr>
          <p:nvPr>
            <p:ph type="body" sz="quarter" idx="10" hasCustomPrompt="1"/>
          </p:nvPr>
        </p:nvSpPr>
        <p:spPr>
          <a:xfrm>
            <a:off x="7335647" y="3145492"/>
            <a:ext cx="2489200" cy="3124198"/>
          </a:xfrm>
        </p:spPr>
        <p:txBody>
          <a:bodyPr bIns="0" anchor="b">
            <a:noAutofit/>
          </a:bodyPr>
          <a:lstStyle>
            <a:lvl1pPr marL="0" indent="0" algn="l">
              <a:buNone/>
              <a:defRPr sz="25000">
                <a:solidFill>
                  <a:srgbClr val="5DAAB0">
                    <a:alpha val="20000"/>
                  </a:srgbClr>
                </a:solidFill>
                <a:latin typeface="+mj-lt"/>
                <a:cs typeface="Arial" panose="020B0604020202020204" pitchFamily="34" charset="0"/>
              </a:defRPr>
            </a:lvl1pPr>
          </a:lstStyle>
          <a:p>
            <a:pPr lvl="0"/>
            <a:r>
              <a:rPr lang="en-US" dirty="0"/>
              <a:t>#</a:t>
            </a:r>
          </a:p>
        </p:txBody>
      </p:sp>
      <p:sp>
        <p:nvSpPr>
          <p:cNvPr id="16" name="Rectangle 15">
            <a:extLst>
              <a:ext uri="{FF2B5EF4-FFF2-40B4-BE49-F238E27FC236}">
                <a16:creationId xmlns:a16="http://schemas.microsoft.com/office/drawing/2014/main" id="{E0729B41-53A1-4BDC-BF75-A9E553C70D89}"/>
              </a:ext>
            </a:extLst>
          </p:cNvPr>
          <p:cNvSpPr/>
          <p:nvPr userDrawn="1"/>
        </p:nvSpPr>
        <p:spPr>
          <a:xfrm>
            <a:off x="0" y="1394370"/>
            <a:ext cx="7056121" cy="40692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60" y="1934210"/>
            <a:ext cx="5273040" cy="1694180"/>
          </a:xfrm>
        </p:spPr>
        <p:txBody>
          <a:bodyPr lIns="0" anchor="t">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1793532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1"/>
            <a:ext cx="12208639" cy="4907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59" y="2691447"/>
            <a:ext cx="6272321" cy="1694180"/>
          </a:xfrm>
        </p:spPr>
        <p:txBody>
          <a:bodyPr lIns="0" anchor="b">
            <a:noAutofit/>
          </a:bodyPr>
          <a:lstStyle>
            <a:lvl1pPr algn="l">
              <a:defRPr sz="6600" b="1">
                <a:solidFill>
                  <a:schemeClr val="bg1"/>
                </a:solidFill>
                <a:latin typeface="+mj-lt"/>
              </a:defRPr>
            </a:lvl1pPr>
          </a:lstStyle>
          <a:p>
            <a:r>
              <a:rPr lang="en-US" dirty="0"/>
              <a:t>Section Header</a:t>
            </a:r>
          </a:p>
        </p:txBody>
      </p:sp>
      <p:sp>
        <p:nvSpPr>
          <p:cNvPr id="19" name="Text Placeholder 3">
            <a:extLst>
              <a:ext uri="{FF2B5EF4-FFF2-40B4-BE49-F238E27FC236}">
                <a16:creationId xmlns:a16="http://schemas.microsoft.com/office/drawing/2014/main" id="{7A110188-91CF-42CE-9B0F-643DB15F9D8E}"/>
              </a:ext>
            </a:extLst>
          </p:cNvPr>
          <p:cNvSpPr>
            <a:spLocks noGrp="1"/>
          </p:cNvSpPr>
          <p:nvPr>
            <p:ph type="body" sz="quarter" idx="10" hasCustomPrompt="1"/>
          </p:nvPr>
        </p:nvSpPr>
        <p:spPr>
          <a:xfrm>
            <a:off x="7591826" y="2613057"/>
            <a:ext cx="2489200" cy="3124198"/>
          </a:xfrm>
        </p:spPr>
        <p:txBody>
          <a:bodyPr bIns="0" anchor="b">
            <a:noAutofit/>
          </a:bodyPr>
          <a:lstStyle>
            <a:lvl1pPr marL="0" indent="0" algn="l">
              <a:buNone/>
              <a:defRPr sz="25000">
                <a:solidFill>
                  <a:srgbClr val="3B7579"/>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37630524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278528"/>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endParaRPr lang="en-US" noProof="0" dirty="0"/>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046972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34DECF-152F-4E39-AD49-1ADCE9F759DB}"/>
              </a:ext>
            </a:extLst>
          </p:cNvPr>
          <p:cNvSpPr>
            <a:spLocks noGrp="1"/>
          </p:cNvSpPr>
          <p:nvPr>
            <p:ph type="pic" sz="quarter" idx="21"/>
          </p:nvPr>
        </p:nvSpPr>
        <p:spPr>
          <a:xfrm>
            <a:off x="841375" y="3097232"/>
            <a:ext cx="4008120" cy="2742196"/>
          </a:xfrm>
        </p:spPr>
        <p:txBody>
          <a:bodyPr>
            <a:normAutofit/>
          </a:bodyPr>
          <a:lstStyle>
            <a:lvl1pPr>
              <a:defRPr sz="1200"/>
            </a:lvl1pPr>
          </a:lstStyle>
          <a:p>
            <a:r>
              <a:rPr lang="en-US" noProof="0"/>
              <a:t>Click icon to add picture</a:t>
            </a:r>
            <a:endParaRPr lang="en-US" noProof="0" dirty="0"/>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normAutofit/>
          </a:bodyPr>
          <a:lstStyle>
            <a:lvl1pPr>
              <a:defRPr sz="4000" b="1">
                <a:latin typeface="+mj-lt"/>
              </a:defRPr>
            </a:lvl1pPr>
          </a:lstStyle>
          <a:p>
            <a:r>
              <a:rPr lang="en-US" noProof="0"/>
              <a:t>Click to Add </a:t>
            </a:r>
            <a:br>
              <a:rPr lang="en-US" noProof="0"/>
            </a:br>
            <a:r>
              <a:rPr lang="en-US" noProof="0"/>
              <a:t>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375081"/>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accent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463303" y="2677210"/>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31060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157913"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1000521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133730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103933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341120" y="3235748"/>
            <a:ext cx="1049126" cy="1049124"/>
          </a:xfrm>
          <a:prstGeom prst="ellipse">
            <a:avLst/>
          </a:prstGeom>
          <a:solidFill>
            <a:schemeClr val="accent1"/>
          </a:solidFill>
          <a:ln w="19050">
            <a:no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18842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035730"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988303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201802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mn-lt"/>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n-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15261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6687422" y="1038724"/>
            <a:ext cx="804759" cy="804759"/>
          </a:xfrm>
          <a:prstGeom prst="ellipse">
            <a:avLst/>
          </a:prstGeom>
          <a:solidFill>
            <a:schemeClr val="bg1"/>
          </a:solidFill>
          <a:ln w="38100">
            <a:solidFill>
              <a:schemeClr val="bg1"/>
            </a:solid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6687422" y="2330235"/>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6687422" y="3621746"/>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6687422" y="4913257"/>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E8D18BE-27C3-4048-91A7-DD0F0F8D0861}"/>
              </a:ext>
            </a:extLst>
          </p:cNvPr>
          <p:cNvSpPr/>
          <p:nvPr userDrawn="1"/>
        </p:nvSpPr>
        <p:spPr>
          <a:xfrm>
            <a:off x="4190264"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2106887" y="616350"/>
            <a:ext cx="7978227" cy="1062602"/>
          </a:xfrm>
        </p:spPr>
        <p:txBody>
          <a:bodyPr lIns="0"/>
          <a:lstStyle>
            <a:lvl1pPr algn="ctr">
              <a:defRPr>
                <a:solidFill>
                  <a:schemeClr val="tx2"/>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4306007" y="2385012"/>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6273705" y="2385012"/>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4306007" y="4352707"/>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6273705" y="4352707"/>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1504731" y="3168715"/>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1504731" y="2764389"/>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241403" y="3168715"/>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241403" y="2764389"/>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p:ph type="body" sz="quarter" idx="19"/>
          </p:nvPr>
        </p:nvSpPr>
        <p:spPr>
          <a:xfrm>
            <a:off x="1504731" y="5167572"/>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p:ph type="body" sz="quarter" idx="20" hasCustomPrompt="1"/>
          </p:nvPr>
        </p:nvSpPr>
        <p:spPr>
          <a:xfrm>
            <a:off x="1504731" y="4763246"/>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p:ph type="body" sz="quarter" idx="21"/>
          </p:nvPr>
        </p:nvSpPr>
        <p:spPr>
          <a:xfrm>
            <a:off x="8241403" y="5167572"/>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p:ph type="body" sz="quarter" idx="22" hasCustomPrompt="1"/>
          </p:nvPr>
        </p:nvSpPr>
        <p:spPr>
          <a:xfrm>
            <a:off x="8241403" y="4763246"/>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dirty="0"/>
              <a:t>ADD NAME HERE</a:t>
            </a:r>
          </a:p>
        </p:txBody>
      </p:sp>
      <p:sp>
        <p:nvSpPr>
          <p:cNvPr id="17" name="Oval 16">
            <a:extLst>
              <a:ext uri="{FF2B5EF4-FFF2-40B4-BE49-F238E27FC236}">
                <a16:creationId xmlns:a16="http://schemas.microsoft.com/office/drawing/2014/main" id="{EC623159-5A5F-49ED-8FE8-D17FB82C8BB9}"/>
              </a:ext>
            </a:extLst>
          </p:cNvPr>
          <p:cNvSpPr/>
          <p:nvPr userDrawn="1"/>
        </p:nvSpPr>
        <p:spPr>
          <a:xfrm>
            <a:off x="6157960"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8" name="Oval 17">
            <a:extLst>
              <a:ext uri="{FF2B5EF4-FFF2-40B4-BE49-F238E27FC236}">
                <a16:creationId xmlns:a16="http://schemas.microsoft.com/office/drawing/2014/main" id="{83F630FE-FEDE-4DCF-98BE-57FA329D971D}"/>
              </a:ext>
            </a:extLst>
          </p:cNvPr>
          <p:cNvSpPr/>
          <p:nvPr userDrawn="1"/>
        </p:nvSpPr>
        <p:spPr>
          <a:xfrm>
            <a:off x="4190264"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9" name="Oval 18">
            <a:extLst>
              <a:ext uri="{FF2B5EF4-FFF2-40B4-BE49-F238E27FC236}">
                <a16:creationId xmlns:a16="http://schemas.microsoft.com/office/drawing/2014/main" id="{5CEE0F46-6DA2-40B8-B7F9-015FA8D24163}"/>
              </a:ext>
            </a:extLst>
          </p:cNvPr>
          <p:cNvSpPr/>
          <p:nvPr userDrawn="1"/>
        </p:nvSpPr>
        <p:spPr>
          <a:xfrm>
            <a:off x="6157960"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Tree>
    <p:extLst>
      <p:ext uri="{BB962C8B-B14F-4D97-AF65-F5344CB8AC3E}">
        <p14:creationId xmlns:p14="http://schemas.microsoft.com/office/powerpoint/2010/main" val="33311750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atin typeface="+mj-lt"/>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98755"/>
            <a:ext cx="3856038" cy="4235450"/>
          </a:xfrm>
          <a:solidFill>
            <a:schemeClr val="bg1">
              <a:lumMod val="95000"/>
            </a:schemeClr>
          </a:solidFill>
        </p:spPr>
        <p:txBody>
          <a:bodyPr/>
          <a:lstStyle/>
          <a:p>
            <a:r>
              <a:rPr lang="en-US"/>
              <a:t>Click icon to add picture</a:t>
            </a:r>
            <a:endParaRPr lang="en-US" dirty="0"/>
          </a:p>
        </p:txBody>
      </p:sp>
      <p:sp>
        <p:nvSpPr>
          <p:cNvPr id="4" name="Picture Placeholder 4">
            <a:extLst>
              <a:ext uri="{FF2B5EF4-FFF2-40B4-BE49-F238E27FC236}">
                <a16:creationId xmlns:a16="http://schemas.microsoft.com/office/drawing/2014/main" id="{D653D0B5-B695-4544-91E9-B8223EA713FF}"/>
              </a:ext>
            </a:extLst>
          </p:cNvPr>
          <p:cNvSpPr>
            <a:spLocks noGrp="1"/>
          </p:cNvSpPr>
          <p:nvPr>
            <p:ph type="pic" sz="quarter" idx="11"/>
          </p:nvPr>
        </p:nvSpPr>
        <p:spPr>
          <a:xfrm>
            <a:off x="4312285" y="198755"/>
            <a:ext cx="7651115" cy="4235450"/>
          </a:xfrm>
          <a:solidFill>
            <a:schemeClr val="bg1">
              <a:lumMod val="95000"/>
            </a:schemeClr>
          </a:solidFill>
        </p:spPr>
        <p:txBody>
          <a:bodyPr/>
          <a:lstStyle/>
          <a:p>
            <a:r>
              <a:rPr lang="en-US"/>
              <a:t>Click icon to add picture</a:t>
            </a:r>
            <a:endParaRPr lang="en-US" dirty="0"/>
          </a:p>
        </p:txBody>
      </p:sp>
      <p:sp>
        <p:nvSpPr>
          <p:cNvPr id="5" name="Picture Placeholder 4">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648200"/>
            <a:ext cx="7651116" cy="2011679"/>
          </a:xfrm>
          <a:solidFill>
            <a:schemeClr val="bg1">
              <a:lumMod val="95000"/>
            </a:schemeClr>
          </a:solidFill>
        </p:spPr>
        <p:txBody>
          <a:bodyPr/>
          <a:lstStyle/>
          <a:p>
            <a:r>
              <a:rPr lang="en-US"/>
              <a:t>Click icon to add picture</a:t>
            </a:r>
            <a:endParaRPr lang="en-US" dirty="0"/>
          </a:p>
        </p:txBody>
      </p:sp>
      <p:sp>
        <p:nvSpPr>
          <p:cNvPr id="6" name="Picture Placeholder 4">
            <a:extLst>
              <a:ext uri="{FF2B5EF4-FFF2-40B4-BE49-F238E27FC236}">
                <a16:creationId xmlns:a16="http://schemas.microsoft.com/office/drawing/2014/main" id="{75694821-2A94-40B8-8AAD-3E3762AFD388}"/>
              </a:ext>
            </a:extLst>
          </p:cNvPr>
          <p:cNvSpPr>
            <a:spLocks noGrp="1"/>
          </p:cNvSpPr>
          <p:nvPr>
            <p:ph type="pic" sz="quarter" idx="13"/>
          </p:nvPr>
        </p:nvSpPr>
        <p:spPr>
          <a:xfrm>
            <a:off x="8122919" y="4648200"/>
            <a:ext cx="3855721" cy="201167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12181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62421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65292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623410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DAAB0"/>
        </a:solidFill>
        <a:effectLst/>
      </p:bgPr>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046026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35" r:id="rId17"/>
    <p:sldLayoutId id="2147483689" r:id="rId18"/>
    <p:sldLayoutId id="2147483651" r:id="rId19"/>
    <p:sldLayoutId id="2147483685" r:id="rId20"/>
    <p:sldLayoutId id="2147483674" r:id="rId21"/>
    <p:sldLayoutId id="2147483694" r:id="rId22"/>
    <p:sldLayoutId id="2147483693" r:id="rId23"/>
    <p:sldLayoutId id="2147483703" r:id="rId24"/>
    <p:sldLayoutId id="2147483709" r:id="rId25"/>
    <p:sldLayoutId id="2147483710" r:id="rId26"/>
    <p:sldLayoutId id="2147483711" r:id="rId27"/>
    <p:sldLayoutId id="2147483712" r:id="rId28"/>
    <p:sldLayoutId id="2147483704" r:id="rId29"/>
    <p:sldLayoutId id="2147483702" r:id="rId30"/>
    <p:sldLayoutId id="2147483713" r:id="rId31"/>
    <p:sldLayoutId id="2147483714" r:id="rId32"/>
    <p:sldLayoutId id="2147483715" r:id="rId33"/>
    <p:sldLayoutId id="2147483695" r:id="rId34"/>
    <p:sldLayoutId id="2147483730" r:id="rId35"/>
    <p:sldLayoutId id="2147483698" r:id="rId36"/>
    <p:sldLayoutId id="2147483731" r:id="rId37"/>
    <p:sldLayoutId id="2147483699" r:id="rId38"/>
    <p:sldLayoutId id="2147483732" r:id="rId39"/>
    <p:sldLayoutId id="2147483700" r:id="rId40"/>
    <p:sldLayoutId id="2147483733" r:id="rId41"/>
    <p:sldLayoutId id="2147483701" r:id="rId42"/>
    <p:sldLayoutId id="2147483734" r:id="rId43"/>
    <p:sldLayoutId id="2147483705" r:id="rId44"/>
    <p:sldLayoutId id="2147483706" r:id="rId45"/>
    <p:sldLayoutId id="2147483707" r:id="rId46"/>
    <p:sldLayoutId id="2147483708" r:id="rId47"/>
    <p:sldLayoutId id="2147483687" r:id="rId48"/>
    <p:sldLayoutId id="2147483719" r:id="rId49"/>
    <p:sldLayoutId id="2147483720" r:id="rId50"/>
    <p:sldLayoutId id="2147483718" r:id="rId51"/>
    <p:sldLayoutId id="2147483721" r:id="rId52"/>
    <p:sldLayoutId id="2147483716" r:id="rId53"/>
    <p:sldLayoutId id="2147483723" r:id="rId54"/>
    <p:sldLayoutId id="2147483725" r:id="rId55"/>
    <p:sldLayoutId id="2147483726" r:id="rId56"/>
    <p:sldLayoutId id="2147483675" r:id="rId57"/>
    <p:sldLayoutId id="2147483677" r:id="rId58"/>
    <p:sldLayoutId id="2147483728" r:id="rId59"/>
  </p:sldLayoutIdLs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hyperlink" Target="https://creativecommons.org/licenses/by/3.0/" TargetMode="External"/><Relationship Id="rId4" Type="http://schemas.openxmlformats.org/officeDocument/2006/relationships/hyperlink" Target="https://www.flickr.com/photos/davidw/1417888110/"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7/06/relationships/model3d" Target="../media/model3d2.glb"/><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pxhere.com/en/photo/587125"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a:extLst>
              <a:ext uri="{FF2B5EF4-FFF2-40B4-BE49-F238E27FC236}">
                <a16:creationId xmlns:a16="http://schemas.microsoft.com/office/drawing/2014/main" id="{002497D9-8F14-40C3-90A2-8264564E1F97}"/>
              </a:ext>
              <a:ext uri="{C183D7F6-B498-43B3-948B-1728B52AA6E4}">
                <adec:decorative xmlns:adec="http://schemas.microsoft.com/office/drawing/2017/decorative" val="0"/>
              </a:ext>
            </a:extLst>
          </p:cNvPr>
          <p:cNvPicPr>
            <a:picLocks noGrp="1" noChangeAspect="1"/>
          </p:cNvPicPr>
          <p:nvPr>
            <p:ph type="pic" sz="quarter" idx="15"/>
          </p:nvPr>
        </p:nvPicPr>
        <p:blipFill>
          <a:blip r:embed="rId3">
            <a:extLst>
              <a:ext uri="{837473B0-CC2E-450A-ABE3-18F120FF3D39}">
                <a1611:picAttrSrcUrl xmlns:a1611="http://schemas.microsoft.com/office/drawing/2016/11/main" r:id="rId4"/>
              </a:ext>
            </a:extLst>
          </a:blip>
          <a:srcRect t="11446" b="11446"/>
          <a:stretch/>
        </p:blipFill>
        <p:spPr/>
      </p:pic>
      <p:sp>
        <p:nvSpPr>
          <p:cNvPr id="2" name="Title 1">
            <a:extLst>
              <a:ext uri="{FF2B5EF4-FFF2-40B4-BE49-F238E27FC236}">
                <a16:creationId xmlns:a16="http://schemas.microsoft.com/office/drawing/2014/main" id="{14801ABD-7339-4C70-82A3-696BE8EF14DF}"/>
              </a:ext>
            </a:extLst>
          </p:cNvPr>
          <p:cNvSpPr>
            <a:spLocks noGrp="1"/>
          </p:cNvSpPr>
          <p:nvPr>
            <p:ph type="title"/>
          </p:nvPr>
        </p:nvSpPr>
        <p:spPr>
          <a:xfrm>
            <a:off x="314960" y="2002421"/>
            <a:ext cx="8575040" cy="891250"/>
          </a:xfrm>
        </p:spPr>
        <p:txBody>
          <a:bodyPr/>
          <a:lstStyle/>
          <a:p>
            <a:r>
              <a:rPr lang="el-GR" sz="4000" dirty="0"/>
              <a:t>Γενικές Αρχές Αστικού Δικαίου</a:t>
            </a:r>
            <a:endParaRPr lang="en-US" sz="4000" dirty="0"/>
          </a:p>
        </p:txBody>
      </p:sp>
      <p:sp>
        <p:nvSpPr>
          <p:cNvPr id="6" name="Text Placeholder 5">
            <a:extLst>
              <a:ext uri="{FF2B5EF4-FFF2-40B4-BE49-F238E27FC236}">
                <a16:creationId xmlns:a16="http://schemas.microsoft.com/office/drawing/2014/main" id="{849EBC96-F2B6-43D3-A761-898E1D269BC3}"/>
              </a:ext>
            </a:extLst>
          </p:cNvPr>
          <p:cNvSpPr>
            <a:spLocks noGrp="1"/>
          </p:cNvSpPr>
          <p:nvPr>
            <p:ph type="body" sz="quarter" idx="14"/>
          </p:nvPr>
        </p:nvSpPr>
        <p:spPr>
          <a:xfrm>
            <a:off x="838200" y="3125997"/>
            <a:ext cx="7252504" cy="3193523"/>
          </a:xfrm>
        </p:spPr>
        <p:txBody>
          <a:bodyPr>
            <a:normAutofit fontScale="55000" lnSpcReduction="20000"/>
          </a:bodyPr>
          <a:lstStyle/>
          <a:p>
            <a:pPr algn="ctr"/>
            <a:endParaRPr lang="el-GR" sz="3100" dirty="0">
              <a:latin typeface="+mj-lt"/>
            </a:endParaRPr>
          </a:p>
          <a:p>
            <a:pPr algn="ctr"/>
            <a:r>
              <a:rPr lang="el-GR" sz="3100" dirty="0">
                <a:latin typeface="+mj-lt"/>
              </a:rPr>
              <a:t>Σεμινάρια Ε.Α.Ν.Δ.Α.</a:t>
            </a:r>
          </a:p>
          <a:p>
            <a:pPr algn="ctr"/>
            <a:r>
              <a:rPr lang="el-GR" sz="3100" dirty="0">
                <a:latin typeface="+mj-lt"/>
              </a:rPr>
              <a:t>Β΄24 Πανελλήνιος Διαγωνισμός Υποψηφίων Δικηγόρων </a:t>
            </a:r>
          </a:p>
          <a:p>
            <a:pPr algn="ctr"/>
            <a:r>
              <a:rPr lang="el-GR" sz="3100" dirty="0">
                <a:latin typeface="+mj-lt"/>
              </a:rPr>
              <a:t>29.10.2024</a:t>
            </a:r>
          </a:p>
          <a:p>
            <a:endParaRPr lang="el-GR" sz="2400" dirty="0">
              <a:latin typeface="+mj-lt"/>
            </a:endParaRPr>
          </a:p>
          <a:p>
            <a:endParaRPr lang="el-GR" sz="2400" dirty="0">
              <a:latin typeface="+mj-lt"/>
            </a:endParaRPr>
          </a:p>
          <a:p>
            <a:r>
              <a:rPr lang="el-GR" sz="2500" dirty="0">
                <a:latin typeface="+mj-lt"/>
              </a:rPr>
              <a:t>Σοφία Κούτρα (Δικηγόρος, </a:t>
            </a:r>
            <a:r>
              <a:rPr lang="en-US" sz="2500" dirty="0">
                <a:latin typeface="+mj-lt"/>
              </a:rPr>
              <a:t>LL.M)</a:t>
            </a:r>
          </a:p>
          <a:p>
            <a:r>
              <a:rPr lang="el-GR" sz="2500" dirty="0">
                <a:latin typeface="+mj-lt"/>
              </a:rPr>
              <a:t>Παναγιώτα Μητράκου (Δικηγόρος, </a:t>
            </a:r>
            <a:r>
              <a:rPr lang="en-US" sz="2500" dirty="0">
                <a:latin typeface="+mj-lt"/>
              </a:rPr>
              <a:t>LL.M)</a:t>
            </a:r>
          </a:p>
          <a:p>
            <a:endParaRPr lang="el-GR" dirty="0"/>
          </a:p>
          <a:p>
            <a:endParaRPr lang="el-GR" dirty="0"/>
          </a:p>
          <a:p>
            <a:endParaRPr lang="en-US" dirty="0"/>
          </a:p>
          <a:p>
            <a:endParaRPr lang="en-US" dirty="0"/>
          </a:p>
        </p:txBody>
      </p:sp>
      <p:sp>
        <p:nvSpPr>
          <p:cNvPr id="3" name="TextBox 2">
            <a:extLst>
              <a:ext uri="{FF2B5EF4-FFF2-40B4-BE49-F238E27FC236}">
                <a16:creationId xmlns:a16="http://schemas.microsoft.com/office/drawing/2014/main" id="{C8FA56C2-7C01-A34A-8A49-FA18205366F0}"/>
              </a:ext>
            </a:extLst>
          </p:cNvPr>
          <p:cNvSpPr txBox="1"/>
          <p:nvPr/>
        </p:nvSpPr>
        <p:spPr>
          <a:xfrm>
            <a:off x="0" y="6857999"/>
            <a:ext cx="12191995" cy="230832"/>
          </a:xfrm>
          <a:prstGeom prst="rect">
            <a:avLst/>
          </a:prstGeom>
          <a:noFill/>
        </p:spPr>
        <p:txBody>
          <a:bodyPr wrap="square" rtlCol="0">
            <a:spAutoFit/>
          </a:bodyPr>
          <a:lstStyle/>
          <a:p>
            <a:r>
              <a:rPr lang="en-US" sz="900">
                <a:hlinkClick r:id="rId4" tooltip="https://www.flickr.com/photos/davidw/1417888110/"/>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2439656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C0583-817C-47BA-5283-86B5FB0F9804}"/>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9B8A8D08-0328-8D73-BEF1-363F6305A771}"/>
              </a:ext>
            </a:extLst>
          </p:cNvPr>
          <p:cNvSpPr>
            <a:spLocks noGrp="1"/>
          </p:cNvSpPr>
          <p:nvPr>
            <p:ph type="title"/>
          </p:nvPr>
        </p:nvSpPr>
        <p:spPr>
          <a:xfrm>
            <a:off x="838199" y="578736"/>
            <a:ext cx="9017001" cy="891250"/>
          </a:xfrm>
        </p:spPr>
        <p:txBody>
          <a:bodyPr>
            <a:normAutofit/>
          </a:bodyPr>
          <a:lstStyle/>
          <a:p>
            <a:r>
              <a:rPr lang="el-GR" dirty="0"/>
              <a:t>Τύπος Δικαιοπραξιών</a:t>
            </a:r>
            <a:r>
              <a:rPr lang="en-US" dirty="0"/>
              <a:t>:</a:t>
            </a:r>
            <a:endParaRPr lang="en-US" dirty="0">
              <a:solidFill>
                <a:srgbClr val="5DAAB0"/>
              </a:solidFill>
            </a:endParaRPr>
          </a:p>
        </p:txBody>
      </p:sp>
      <p:sp>
        <p:nvSpPr>
          <p:cNvPr id="18" name="Text Placeholder 17">
            <a:extLst>
              <a:ext uri="{FF2B5EF4-FFF2-40B4-BE49-F238E27FC236}">
                <a16:creationId xmlns:a16="http://schemas.microsoft.com/office/drawing/2014/main" id="{ABFECD38-97E6-8A10-33B9-6235916170F6}"/>
              </a:ext>
            </a:extLst>
          </p:cNvPr>
          <p:cNvSpPr>
            <a:spLocks noGrp="1"/>
          </p:cNvSpPr>
          <p:nvPr>
            <p:ph type="body" sz="quarter" idx="14"/>
          </p:nvPr>
        </p:nvSpPr>
        <p:spPr>
          <a:xfrm>
            <a:off x="314960" y="1574801"/>
            <a:ext cx="8361679" cy="4582160"/>
          </a:xfrm>
        </p:spPr>
        <p:txBody>
          <a:bodyPr>
            <a:normAutofit/>
          </a:bodyPr>
          <a:lstStyle/>
          <a:p>
            <a:pPr algn="just"/>
            <a:endParaRPr lang="el-GR" sz="3200" dirty="0">
              <a:solidFill>
                <a:schemeClr val="bg1"/>
              </a:solidFill>
              <a:latin typeface="+mj-lt"/>
              <a:ea typeface="Calibri" panose="020F0502020204030204" pitchFamily="34" charset="0"/>
            </a:endParaRPr>
          </a:p>
          <a:p>
            <a:pPr marL="457200" indent="-457200" algn="just">
              <a:buFont typeface="Wingdings" panose="05000000000000000000" pitchFamily="2" charset="2"/>
              <a:buChar char="q"/>
            </a:pPr>
            <a:r>
              <a:rPr lang="el-GR" sz="2400" dirty="0">
                <a:solidFill>
                  <a:schemeClr val="bg1"/>
                </a:solidFill>
                <a:ea typeface="Calibri" panose="020F0502020204030204" pitchFamily="34" charset="0"/>
              </a:rPr>
              <a:t>Αρχή </a:t>
            </a:r>
            <a:r>
              <a:rPr lang="el-GR" sz="2400" dirty="0">
                <a:ea typeface="Calibri" panose="020F0502020204030204" pitchFamily="34" charset="0"/>
              </a:rPr>
              <a:t>του </a:t>
            </a:r>
            <a:r>
              <a:rPr lang="el-GR" sz="2400" dirty="0" err="1">
                <a:solidFill>
                  <a:schemeClr val="bg1"/>
                </a:solidFill>
                <a:ea typeface="Calibri" panose="020F0502020204030204" pitchFamily="34" charset="0"/>
              </a:rPr>
              <a:t>ατύπου</a:t>
            </a:r>
            <a:r>
              <a:rPr lang="el-GR" sz="2400" dirty="0">
                <a:solidFill>
                  <a:schemeClr val="bg1"/>
                </a:solidFill>
                <a:ea typeface="Calibri" panose="020F0502020204030204" pitchFamily="34" charset="0"/>
              </a:rPr>
              <a:t> των δικαιοπραξιών (βλ. ΑΚ 158)</a:t>
            </a:r>
          </a:p>
          <a:p>
            <a:pPr marL="457200" indent="-457200" algn="just">
              <a:buFont typeface="Wingdings" panose="05000000000000000000" pitchFamily="2" charset="2"/>
              <a:buChar char="q"/>
            </a:pPr>
            <a:r>
              <a:rPr lang="el-GR" sz="2400" dirty="0">
                <a:solidFill>
                  <a:schemeClr val="bg1"/>
                </a:solidFill>
                <a:ea typeface="Calibri" panose="020F0502020204030204" pitchFamily="34" charset="0"/>
              </a:rPr>
              <a:t>Συστατικός ≠ Αποδεικτικός τύπος</a:t>
            </a:r>
          </a:p>
          <a:p>
            <a:pPr marL="457200" indent="-457200" algn="just">
              <a:buFont typeface="Wingdings" panose="05000000000000000000" pitchFamily="2" charset="2"/>
              <a:buChar char="q"/>
            </a:pPr>
            <a:r>
              <a:rPr lang="el-GR" sz="2400" dirty="0">
                <a:solidFill>
                  <a:schemeClr val="bg1"/>
                </a:solidFill>
                <a:ea typeface="Calibri" panose="020F0502020204030204" pitchFamily="34" charset="0"/>
              </a:rPr>
              <a:t>Συνέπειες μη τηρήσεως τύπου </a:t>
            </a:r>
            <a:r>
              <a:rPr lang="el-GR" sz="2400" dirty="0">
                <a:solidFill>
                  <a:schemeClr val="bg1"/>
                </a:solidFill>
                <a:ea typeface="Calibri" panose="020F0502020204030204" pitchFamily="34" charset="0"/>
                <a:sym typeface="Wingdings" panose="05000000000000000000" pitchFamily="2" charset="2"/>
              </a:rPr>
              <a:t> ακυρότητα (βλ. ΑΚ 159)</a:t>
            </a:r>
          </a:p>
          <a:p>
            <a:pPr marL="457200" indent="-457200" algn="just">
              <a:buFont typeface="Wingdings" panose="05000000000000000000" pitchFamily="2" charset="2"/>
              <a:buChar char="q"/>
            </a:pPr>
            <a:r>
              <a:rPr lang="el-GR" sz="2400" dirty="0">
                <a:solidFill>
                  <a:schemeClr val="bg1"/>
                </a:solidFill>
                <a:ea typeface="Calibri" panose="020F0502020204030204" pitchFamily="34" charset="0"/>
                <a:sym typeface="Wingdings" panose="05000000000000000000" pitchFamily="2" charset="2"/>
              </a:rPr>
              <a:t>Θεραπεύεται η ακυρότητα λόγω μη τηρήσεως τύπου;</a:t>
            </a:r>
            <a:endParaRPr lang="el-GR" sz="2400" dirty="0">
              <a:ea typeface="Calibri" panose="020F0502020204030204" pitchFamily="34" charset="0"/>
              <a:sym typeface="Wingdings" panose="05000000000000000000" pitchFamily="2" charset="2"/>
            </a:endParaRPr>
          </a:p>
          <a:p>
            <a:pPr algn="just"/>
            <a:r>
              <a:rPr lang="el-GR" sz="2000" dirty="0">
                <a:solidFill>
                  <a:schemeClr val="bg1"/>
                </a:solidFill>
                <a:ea typeface="Calibri" panose="020F0502020204030204" pitchFamily="34" charset="0"/>
                <a:sym typeface="Wingdings" panose="05000000000000000000" pitchFamily="2" charset="2"/>
              </a:rPr>
              <a:t>	ΜΟΝΟ στις ειδικά προβλεπόμενες περιπτώσεις </a:t>
            </a:r>
            <a:endParaRPr lang="en-US" sz="2000" dirty="0">
              <a:solidFill>
                <a:schemeClr val="bg1"/>
              </a:solidFill>
            </a:endParaRPr>
          </a:p>
        </p:txBody>
      </p:sp>
      <p:sp>
        <p:nvSpPr>
          <p:cNvPr id="2" name="TextBox 1">
            <a:extLst>
              <a:ext uri="{FF2B5EF4-FFF2-40B4-BE49-F238E27FC236}">
                <a16:creationId xmlns:a16="http://schemas.microsoft.com/office/drawing/2014/main" id="{21B20CFC-34BA-5739-B55D-96EED343C841}"/>
              </a:ext>
            </a:extLst>
          </p:cNvPr>
          <p:cNvSpPr txBox="1"/>
          <p:nvPr/>
        </p:nvSpPr>
        <p:spPr>
          <a:xfrm>
            <a:off x="9343726" y="1381109"/>
            <a:ext cx="2533314" cy="3788858"/>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lnSpc>
                <a:spcPct val="150000"/>
              </a:lnSpc>
            </a:pPr>
            <a:r>
              <a:rPr lang="en-US" kern="100" dirty="0">
                <a:solidFill>
                  <a:schemeClr val="accent1">
                    <a:lumMod val="50000"/>
                  </a:schemeClr>
                </a:solidFill>
                <a:effectLst/>
                <a:latin typeface="+mj-lt"/>
                <a:ea typeface="Calibri" panose="020F0502020204030204" pitchFamily="34" charset="0"/>
                <a:cs typeface="Times New Roman" panose="02020603050405020304" pitchFamily="18" charset="0"/>
              </a:rPr>
              <a:t>(!) </a:t>
            </a:r>
            <a:r>
              <a:rPr lang="el-GR" kern="100" dirty="0">
                <a:solidFill>
                  <a:schemeClr val="accent1">
                    <a:lumMod val="50000"/>
                  </a:schemeClr>
                </a:solidFill>
                <a:effectLst/>
                <a:latin typeface="+mj-lt"/>
                <a:ea typeface="Calibri" panose="020F0502020204030204" pitchFamily="34" charset="0"/>
                <a:cs typeface="Times New Roman" panose="02020603050405020304" pitchFamily="18" charset="0"/>
              </a:rPr>
              <a:t>Προσοχή σε διατάξεις για </a:t>
            </a:r>
            <a:r>
              <a:rPr lang="el-GR" b="1" kern="100" dirty="0">
                <a:solidFill>
                  <a:schemeClr val="accent1">
                    <a:lumMod val="50000"/>
                  </a:schemeClr>
                </a:solidFill>
                <a:effectLst/>
                <a:latin typeface="+mj-lt"/>
                <a:ea typeface="Calibri" panose="020F0502020204030204" pitchFamily="34" charset="0"/>
                <a:cs typeface="Times New Roman" panose="02020603050405020304" pitchFamily="18" charset="0"/>
              </a:rPr>
              <a:t>τύπο ορισμένων παρεπόμενων δικαιοπραξιών:</a:t>
            </a:r>
            <a:endParaRPr lang="el-GR" sz="1600" b="1" kern="100" dirty="0">
              <a:solidFill>
                <a:schemeClr val="accent1">
                  <a:lumMod val="50000"/>
                </a:schemeClr>
              </a:solidFill>
              <a:latin typeface="+mj-lt"/>
              <a:ea typeface="Calibri" panose="020F0502020204030204" pitchFamily="34" charset="0"/>
              <a:cs typeface="Tahoma" panose="020B0604030504040204" pitchFamily="34" charset="0"/>
            </a:endParaRPr>
          </a:p>
          <a:p>
            <a:pPr marL="285750" lvl="0" indent="-285750" algn="ctr">
              <a:lnSpc>
                <a:spcPct val="150000"/>
              </a:lnSpc>
              <a:buFont typeface="Wingdings" panose="05000000000000000000" pitchFamily="2" charset="2"/>
              <a:buChar char="ü"/>
            </a:pPr>
            <a:r>
              <a:rPr lang="el-GR" kern="100" dirty="0">
                <a:solidFill>
                  <a:schemeClr val="accent1">
                    <a:lumMod val="50000"/>
                  </a:schemeClr>
                </a:solidFill>
                <a:effectLst/>
                <a:latin typeface="+mj-lt"/>
                <a:ea typeface="Calibri" panose="020F0502020204030204" pitchFamily="34" charset="0"/>
                <a:cs typeface="Times New Roman" panose="02020603050405020304" pitchFamily="18" charset="0"/>
              </a:rPr>
              <a:t>Προσύμφωνο (βλ. ΑΚ 166)</a:t>
            </a:r>
            <a:endParaRPr lang="en-US" sz="1600" kern="100" dirty="0">
              <a:solidFill>
                <a:schemeClr val="accent1">
                  <a:lumMod val="50000"/>
                </a:schemeClr>
              </a:solidFill>
              <a:latin typeface="+mj-lt"/>
              <a:ea typeface="Calibri" panose="020F0502020204030204" pitchFamily="34" charset="0"/>
              <a:cs typeface="Tahoma" panose="020B0604030504040204" pitchFamily="34" charset="0"/>
            </a:endParaRPr>
          </a:p>
          <a:p>
            <a:pPr marL="285750" lvl="0" indent="-285750" algn="ctr">
              <a:lnSpc>
                <a:spcPct val="150000"/>
              </a:lnSpc>
              <a:buFont typeface="Wingdings" panose="05000000000000000000" pitchFamily="2" charset="2"/>
              <a:buChar char="ü"/>
            </a:pPr>
            <a:r>
              <a:rPr lang="el-GR" kern="100" dirty="0">
                <a:solidFill>
                  <a:schemeClr val="accent1">
                    <a:lumMod val="50000"/>
                  </a:schemeClr>
                </a:solidFill>
                <a:effectLst/>
                <a:latin typeface="+mj-lt"/>
                <a:ea typeface="Calibri" panose="020F0502020204030204" pitchFamily="34" charset="0"/>
                <a:cs typeface="Times New Roman" panose="02020603050405020304" pitchFamily="18" charset="0"/>
              </a:rPr>
              <a:t>Πληρεξουσιότητα (βλ. ΑΚ 217 παρ. 2</a:t>
            </a:r>
            <a:r>
              <a:rPr lang="el-GR" kern="100" dirty="0">
                <a:solidFill>
                  <a:schemeClr val="accent1">
                    <a:lumMod val="50000"/>
                  </a:schemeClr>
                </a:solidFill>
                <a:latin typeface="+mj-lt"/>
                <a:ea typeface="Calibri" panose="020F0502020204030204" pitchFamily="34" charset="0"/>
                <a:cs typeface="Times New Roman" panose="02020603050405020304" pitchFamily="18" charset="0"/>
              </a:rPr>
              <a:t>)</a:t>
            </a:r>
            <a:endParaRPr lang="en-US" sz="2400" dirty="0">
              <a:solidFill>
                <a:schemeClr val="accent1">
                  <a:lumMod val="50000"/>
                </a:schemeClr>
              </a:solidFill>
              <a:latin typeface="+mj-lt"/>
            </a:endParaRPr>
          </a:p>
        </p:txBody>
      </p:sp>
    </p:spTree>
    <p:extLst>
      <p:ext uri="{BB962C8B-B14F-4D97-AF65-F5344CB8AC3E}">
        <p14:creationId xmlns:p14="http://schemas.microsoft.com/office/powerpoint/2010/main" val="26185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683CD-F736-4389-2ED9-1AFB0001DA44}"/>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A37F8CC7-4FE2-1D53-7413-04CD047F5DAB}"/>
              </a:ext>
            </a:extLst>
          </p:cNvPr>
          <p:cNvSpPr>
            <a:spLocks noGrp="1"/>
          </p:cNvSpPr>
          <p:nvPr>
            <p:ph type="title"/>
          </p:nvPr>
        </p:nvSpPr>
        <p:spPr/>
        <p:txBody>
          <a:bodyPr>
            <a:normAutofit/>
          </a:bodyPr>
          <a:lstStyle/>
          <a:p>
            <a:r>
              <a:rPr lang="el-GR" dirty="0"/>
              <a:t>Σύμβαση</a:t>
            </a:r>
            <a:endParaRPr lang="en-US" dirty="0">
              <a:solidFill>
                <a:srgbClr val="5DAAB0"/>
              </a:solidFill>
            </a:endParaRPr>
          </a:p>
        </p:txBody>
      </p:sp>
      <p:sp>
        <p:nvSpPr>
          <p:cNvPr id="17" name="Text Placeholder 16">
            <a:extLst>
              <a:ext uri="{FF2B5EF4-FFF2-40B4-BE49-F238E27FC236}">
                <a16:creationId xmlns:a16="http://schemas.microsoft.com/office/drawing/2014/main" id="{5640613F-2A1C-C2A2-8C07-D90B25E40606}"/>
              </a:ext>
            </a:extLst>
          </p:cNvPr>
          <p:cNvSpPr>
            <a:spLocks noGrp="1"/>
          </p:cNvSpPr>
          <p:nvPr>
            <p:ph type="body" sz="quarter" idx="14"/>
          </p:nvPr>
        </p:nvSpPr>
        <p:spPr/>
        <p:txBody>
          <a:bodyPr>
            <a:normAutofit fontScale="92500" lnSpcReduction="10000"/>
          </a:bodyPr>
          <a:lstStyle/>
          <a:p>
            <a:r>
              <a:rPr lang="el-GR" sz="2000" b="1" dirty="0">
                <a:latin typeface="+mj-lt"/>
              </a:rPr>
              <a:t>Σύναψη </a:t>
            </a:r>
            <a:endParaRPr lang="en-US" sz="2000" b="1" dirty="0">
              <a:latin typeface="+mj-lt"/>
            </a:endParaRPr>
          </a:p>
        </p:txBody>
      </p:sp>
      <p:sp>
        <p:nvSpPr>
          <p:cNvPr id="2" name="Oval 1">
            <a:extLst>
              <a:ext uri="{FF2B5EF4-FFF2-40B4-BE49-F238E27FC236}">
                <a16:creationId xmlns:a16="http://schemas.microsoft.com/office/drawing/2014/main" id="{BCE0A0C4-07D2-335A-1C34-95255C1A4719}"/>
              </a:ext>
            </a:extLst>
          </p:cNvPr>
          <p:cNvSpPr/>
          <p:nvPr/>
        </p:nvSpPr>
        <p:spPr>
          <a:xfrm>
            <a:off x="2042161" y="2987040"/>
            <a:ext cx="2641600" cy="2113280"/>
          </a:xfrm>
          <a:prstGeom prst="ellipse">
            <a:avLst/>
          </a:prstGeom>
          <a:solidFill>
            <a:schemeClr val="bg2">
              <a:lumMod val="40000"/>
              <a:lumOff val="6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2"/>
                </a:solidFill>
                <a:latin typeface="+mj-lt"/>
              </a:rPr>
              <a:t>Πρόταση</a:t>
            </a:r>
            <a:r>
              <a:rPr lang="el-GR" dirty="0">
                <a:latin typeface="+mj-lt"/>
              </a:rPr>
              <a:t> </a:t>
            </a:r>
          </a:p>
          <a:p>
            <a:pPr algn="ctr"/>
            <a:r>
              <a:rPr lang="el-GR" dirty="0">
                <a:solidFill>
                  <a:schemeClr val="tx2"/>
                </a:solidFill>
                <a:latin typeface="+mj-lt"/>
              </a:rPr>
              <a:t>(βλ. ΑΚ 185)</a:t>
            </a:r>
            <a:endParaRPr lang="en-US" dirty="0">
              <a:solidFill>
                <a:schemeClr val="tx2"/>
              </a:solidFill>
              <a:latin typeface="+mj-lt"/>
            </a:endParaRPr>
          </a:p>
        </p:txBody>
      </p:sp>
      <p:sp>
        <p:nvSpPr>
          <p:cNvPr id="5" name="Oval 4">
            <a:extLst>
              <a:ext uri="{FF2B5EF4-FFF2-40B4-BE49-F238E27FC236}">
                <a16:creationId xmlns:a16="http://schemas.microsoft.com/office/drawing/2014/main" id="{990D21AE-44FD-8B35-67B4-C7E742E94C6D}"/>
              </a:ext>
            </a:extLst>
          </p:cNvPr>
          <p:cNvSpPr/>
          <p:nvPr/>
        </p:nvSpPr>
        <p:spPr>
          <a:xfrm>
            <a:off x="6769904" y="2987040"/>
            <a:ext cx="2641600" cy="2113280"/>
          </a:xfrm>
          <a:prstGeom prst="ellipse">
            <a:avLst/>
          </a:prstGeom>
          <a:solidFill>
            <a:schemeClr val="bg2">
              <a:lumMod val="40000"/>
              <a:lumOff val="6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2"/>
                </a:solidFill>
                <a:latin typeface="+mj-lt"/>
              </a:rPr>
              <a:t>Αποδοχή</a:t>
            </a:r>
            <a:r>
              <a:rPr lang="el-GR" dirty="0">
                <a:latin typeface="+mj-lt"/>
              </a:rPr>
              <a:t> </a:t>
            </a:r>
          </a:p>
          <a:p>
            <a:pPr algn="ctr"/>
            <a:r>
              <a:rPr lang="el-GR" dirty="0">
                <a:solidFill>
                  <a:schemeClr val="tx2"/>
                </a:solidFill>
                <a:latin typeface="+mj-lt"/>
              </a:rPr>
              <a:t>(βλ. ΑΚ 189)</a:t>
            </a:r>
            <a:endParaRPr lang="en-US" dirty="0">
              <a:solidFill>
                <a:schemeClr val="tx2"/>
              </a:solidFill>
              <a:latin typeface="+mj-lt"/>
            </a:endParaRPr>
          </a:p>
        </p:txBody>
      </p:sp>
      <p:sp>
        <p:nvSpPr>
          <p:cNvPr id="7" name="TextBox 6">
            <a:extLst>
              <a:ext uri="{FF2B5EF4-FFF2-40B4-BE49-F238E27FC236}">
                <a16:creationId xmlns:a16="http://schemas.microsoft.com/office/drawing/2014/main" id="{AD21DA80-55C8-0D94-40A3-4D40E577DCAA}"/>
              </a:ext>
            </a:extLst>
          </p:cNvPr>
          <p:cNvSpPr txBox="1"/>
          <p:nvPr/>
        </p:nvSpPr>
        <p:spPr>
          <a:xfrm>
            <a:off x="1023619" y="5740400"/>
            <a:ext cx="10144761" cy="646331"/>
          </a:xfrm>
          <a:prstGeom prst="rect">
            <a:avLst/>
          </a:prstGeom>
          <a:noFill/>
        </p:spPr>
        <p:txBody>
          <a:bodyPr wrap="square" rtlCol="0">
            <a:spAutoFit/>
          </a:bodyPr>
          <a:lstStyle/>
          <a:p>
            <a:pPr algn="ctr"/>
            <a:r>
              <a:rPr lang="el-GR" sz="1800" b="1" kern="100" dirty="0">
                <a:solidFill>
                  <a:schemeClr val="bg1"/>
                </a:solidFill>
                <a:effectLst/>
                <a:latin typeface="+mj-lt"/>
                <a:ea typeface="Calibri" panose="020F0502020204030204" pitchFamily="34" charset="0"/>
                <a:cs typeface="Times New Roman" panose="02020603050405020304" pitchFamily="18" charset="0"/>
              </a:rPr>
              <a:t>Για να υπάρχει σύμβαση πρέπει πρόταση και αποδοχή να καλύπτονται σε όλα τα σημεία τους (ακόμα και τα επουσιώδη)</a:t>
            </a:r>
            <a:endParaRPr lang="en-US" dirty="0">
              <a:solidFill>
                <a:schemeClr val="bg1"/>
              </a:solidFill>
              <a:latin typeface="+mj-lt"/>
            </a:endParaRPr>
          </a:p>
        </p:txBody>
      </p:sp>
    </p:spTree>
    <p:extLst>
      <p:ext uri="{BB962C8B-B14F-4D97-AF65-F5344CB8AC3E}">
        <p14:creationId xmlns:p14="http://schemas.microsoft.com/office/powerpoint/2010/main" val="4265732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BF8B9-229E-110E-DD82-72CFFB9ABB7B}"/>
              </a:ext>
            </a:extLst>
          </p:cNvPr>
          <p:cNvSpPr>
            <a:spLocks noGrp="1"/>
          </p:cNvSpPr>
          <p:nvPr>
            <p:ph type="title"/>
          </p:nvPr>
        </p:nvSpPr>
        <p:spPr>
          <a:xfrm>
            <a:off x="838199" y="578736"/>
            <a:ext cx="7822325" cy="891250"/>
          </a:xfrm>
        </p:spPr>
        <p:txBody>
          <a:bodyPr/>
          <a:lstStyle/>
          <a:p>
            <a:r>
              <a:rPr lang="el-GR" sz="4400" dirty="0"/>
              <a:t>Περιπτώσεις Ασυμφωνίας </a:t>
            </a:r>
            <a:endParaRPr lang="en-US" sz="4400" dirty="0"/>
          </a:p>
        </p:txBody>
      </p:sp>
      <p:sp>
        <p:nvSpPr>
          <p:cNvPr id="3" name="Text Placeholder 2">
            <a:extLst>
              <a:ext uri="{FF2B5EF4-FFF2-40B4-BE49-F238E27FC236}">
                <a16:creationId xmlns:a16="http://schemas.microsoft.com/office/drawing/2014/main" id="{20DADAFF-1450-6F7C-1772-8463258C8683}"/>
              </a:ext>
            </a:extLst>
          </p:cNvPr>
          <p:cNvSpPr>
            <a:spLocks noGrp="1"/>
          </p:cNvSpPr>
          <p:nvPr>
            <p:ph type="body" sz="quarter" idx="14"/>
          </p:nvPr>
        </p:nvSpPr>
        <p:spPr>
          <a:xfrm>
            <a:off x="335279" y="1666759"/>
            <a:ext cx="8530927" cy="487161"/>
          </a:xfrm>
        </p:spPr>
        <p:txBody>
          <a:bodyPr>
            <a:normAutofit/>
          </a:bodyPr>
          <a:lstStyle/>
          <a:p>
            <a:r>
              <a:rPr lang="el-GR" sz="1400" dirty="0">
                <a:latin typeface="+mj-lt"/>
              </a:rPr>
              <a:t>Περιπτώσεις όπου η Πρόταση και η Αποδοχή δεν καλύπτονται πλήρως </a:t>
            </a:r>
            <a:endParaRPr lang="en-US" sz="1400" dirty="0">
              <a:latin typeface="+mj-lt"/>
            </a:endParaRPr>
          </a:p>
        </p:txBody>
      </p:sp>
      <p:sp>
        <p:nvSpPr>
          <p:cNvPr id="7" name="TextBox 6">
            <a:extLst>
              <a:ext uri="{FF2B5EF4-FFF2-40B4-BE49-F238E27FC236}">
                <a16:creationId xmlns:a16="http://schemas.microsoft.com/office/drawing/2014/main" id="{B6F7AC39-F532-7116-3BE3-38BAF65DD448}"/>
              </a:ext>
            </a:extLst>
          </p:cNvPr>
          <p:cNvSpPr txBox="1"/>
          <p:nvPr/>
        </p:nvSpPr>
        <p:spPr>
          <a:xfrm>
            <a:off x="670560" y="2315133"/>
            <a:ext cx="7701280" cy="2246769"/>
          </a:xfrm>
          <a:prstGeom prst="rect">
            <a:avLst/>
          </a:prstGeom>
          <a:noFill/>
        </p:spPr>
        <p:txBody>
          <a:bodyPr wrap="square" rtlCol="0">
            <a:spAutoFit/>
          </a:bodyPr>
          <a:lstStyle/>
          <a:p>
            <a:pPr marL="285750" indent="-285750">
              <a:buFont typeface="Wingdings" panose="05000000000000000000" pitchFamily="2" charset="2"/>
              <a:buChar char="ü"/>
            </a:pPr>
            <a:r>
              <a:rPr lang="el-GR" sz="2800" dirty="0">
                <a:solidFill>
                  <a:schemeClr val="bg1"/>
                </a:solidFill>
                <a:latin typeface="+mj-lt"/>
              </a:rPr>
              <a:t>Φανερή Ασυμφωνία </a:t>
            </a:r>
          </a:p>
          <a:p>
            <a:endParaRPr lang="el-GR" sz="2800" dirty="0">
              <a:solidFill>
                <a:schemeClr val="bg1"/>
              </a:solidFill>
              <a:latin typeface="+mj-lt"/>
            </a:endParaRPr>
          </a:p>
          <a:p>
            <a:pPr marL="285750" indent="-285750">
              <a:buFont typeface="Wingdings" panose="05000000000000000000" pitchFamily="2" charset="2"/>
              <a:buChar char="ü"/>
            </a:pPr>
            <a:r>
              <a:rPr lang="el-GR" sz="2800" dirty="0">
                <a:solidFill>
                  <a:schemeClr val="bg1"/>
                </a:solidFill>
                <a:latin typeface="+mj-lt"/>
              </a:rPr>
              <a:t>Λανθάνουσα Ασυμφωνία</a:t>
            </a:r>
          </a:p>
          <a:p>
            <a:r>
              <a:rPr lang="el-GR" sz="2800" dirty="0">
                <a:solidFill>
                  <a:schemeClr val="bg1"/>
                </a:solidFill>
                <a:latin typeface="+mj-lt"/>
              </a:rPr>
              <a:t> </a:t>
            </a:r>
          </a:p>
          <a:p>
            <a:pPr marL="285750" indent="-285750">
              <a:buFont typeface="Wingdings" panose="05000000000000000000" pitchFamily="2" charset="2"/>
              <a:buChar char="ü"/>
            </a:pPr>
            <a:r>
              <a:rPr lang="el-GR" sz="2800" dirty="0">
                <a:solidFill>
                  <a:schemeClr val="bg1"/>
                </a:solidFill>
                <a:latin typeface="+mj-lt"/>
              </a:rPr>
              <a:t>Διμερής Πλάνη </a:t>
            </a:r>
            <a:endParaRPr lang="en-US" sz="2800" dirty="0">
              <a:solidFill>
                <a:schemeClr val="bg1"/>
              </a:solidFill>
              <a:latin typeface="+mj-lt"/>
            </a:endParaRPr>
          </a:p>
        </p:txBody>
      </p:sp>
    </p:spTree>
    <p:extLst>
      <p:ext uri="{BB962C8B-B14F-4D97-AF65-F5344CB8AC3E}">
        <p14:creationId xmlns:p14="http://schemas.microsoft.com/office/powerpoint/2010/main" val="377963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AA5C0-AB69-CDED-C9F3-021B2BA155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23A4B8-D636-1231-F2EA-E219951C39B2}"/>
              </a:ext>
            </a:extLst>
          </p:cNvPr>
          <p:cNvSpPr>
            <a:spLocks noGrp="1"/>
          </p:cNvSpPr>
          <p:nvPr>
            <p:ph type="title"/>
          </p:nvPr>
        </p:nvSpPr>
        <p:spPr>
          <a:xfrm>
            <a:off x="838200" y="175939"/>
            <a:ext cx="9321800" cy="1325563"/>
          </a:xfrm>
        </p:spPr>
        <p:txBody>
          <a:bodyPr>
            <a:noAutofit/>
          </a:bodyPr>
          <a:lstStyle/>
          <a:p>
            <a:r>
              <a:rPr lang="el-GR" sz="4400" dirty="0"/>
              <a:t>Ελαττωματικές Δικαιοπραξίες</a:t>
            </a:r>
            <a:r>
              <a:rPr lang="en-US" sz="4400" dirty="0"/>
              <a:t>:</a:t>
            </a:r>
          </a:p>
        </p:txBody>
      </p:sp>
      <p:sp>
        <p:nvSpPr>
          <p:cNvPr id="2" name="TextBox 1">
            <a:extLst>
              <a:ext uri="{FF2B5EF4-FFF2-40B4-BE49-F238E27FC236}">
                <a16:creationId xmlns:a16="http://schemas.microsoft.com/office/drawing/2014/main" id="{B10AD8A1-1B22-4498-5D19-03F80107C284}"/>
              </a:ext>
            </a:extLst>
          </p:cNvPr>
          <p:cNvSpPr txBox="1"/>
          <p:nvPr/>
        </p:nvSpPr>
        <p:spPr>
          <a:xfrm>
            <a:off x="756745" y="1892652"/>
            <a:ext cx="10121462" cy="3754874"/>
          </a:xfrm>
          <a:prstGeom prst="rect">
            <a:avLst/>
          </a:prstGeom>
          <a:noFill/>
        </p:spPr>
        <p:txBody>
          <a:bodyPr wrap="square" rtlCol="0">
            <a:spAutoFit/>
          </a:bodyPr>
          <a:lstStyle/>
          <a:p>
            <a:pPr algn="just"/>
            <a:r>
              <a:rPr lang="el-GR" sz="2000" kern="100" dirty="0">
                <a:solidFill>
                  <a:schemeClr val="bg1"/>
                </a:solidFill>
                <a:effectLst/>
                <a:latin typeface="+mj-lt"/>
                <a:ea typeface="Calibri" panose="020F0502020204030204" pitchFamily="34" charset="0"/>
                <a:cs typeface="Times New Roman" panose="02020603050405020304" pitchFamily="18" charset="0"/>
              </a:rPr>
              <a:t>Δεν παράγουν τα έννομα αποτελέσματά τους ή τα παράγουν αλλά μπορούν να ακυρωθούν με δικαστική απόφαση λόγω κάποιας ατέλειας ή έλλειψης που παρουσιάζουν.</a:t>
            </a:r>
            <a:endParaRPr lang="en-US" sz="2000" kern="100" dirty="0">
              <a:solidFill>
                <a:schemeClr val="bg1"/>
              </a:solidFill>
              <a:effectLst/>
              <a:latin typeface="+mj-lt"/>
              <a:ea typeface="Calibri" panose="020F0502020204030204" pitchFamily="34" charset="0"/>
              <a:cs typeface="Times New Roman" panose="02020603050405020304" pitchFamily="18" charset="0"/>
            </a:endParaRPr>
          </a:p>
          <a:p>
            <a:pPr algn="just"/>
            <a:endParaRPr lang="en-US" sz="2000" kern="100" dirty="0">
              <a:solidFill>
                <a:schemeClr val="bg1"/>
              </a:solidFill>
              <a:latin typeface="+mj-lt"/>
              <a:ea typeface="Calibri" panose="020F0502020204030204" pitchFamily="34" charset="0"/>
              <a:cs typeface="Times New Roman" panose="02020603050405020304" pitchFamily="18" charset="0"/>
            </a:endParaRPr>
          </a:p>
          <a:p>
            <a:pPr marL="457200" indent="-457200" algn="just">
              <a:buFont typeface="+mj-lt"/>
              <a:buAutoNum type="arabicPeriod"/>
            </a:pPr>
            <a:r>
              <a:rPr lang="el-GR" sz="2400" kern="100" dirty="0">
                <a:solidFill>
                  <a:schemeClr val="bg1"/>
                </a:solidFill>
                <a:latin typeface="+mj-lt"/>
                <a:ea typeface="Calibri" panose="020F0502020204030204" pitchFamily="34" charset="0"/>
                <a:cs typeface="Times New Roman" panose="02020603050405020304" pitchFamily="18" charset="0"/>
              </a:rPr>
              <a:t>Ανυπόστατες </a:t>
            </a:r>
          </a:p>
          <a:p>
            <a:pPr marL="457200" indent="-457200" algn="just">
              <a:buFont typeface="+mj-lt"/>
              <a:buAutoNum type="arabicPeriod"/>
            </a:pPr>
            <a:endParaRPr lang="el-GR" sz="2400" kern="100" dirty="0">
              <a:solidFill>
                <a:schemeClr val="bg1"/>
              </a:solidFill>
              <a:latin typeface="+mj-lt"/>
              <a:ea typeface="Calibri" panose="020F0502020204030204" pitchFamily="34" charset="0"/>
              <a:cs typeface="Times New Roman" panose="02020603050405020304" pitchFamily="18" charset="0"/>
            </a:endParaRPr>
          </a:p>
          <a:p>
            <a:pPr marL="457200" indent="-457200" algn="just">
              <a:buFont typeface="+mj-lt"/>
              <a:buAutoNum type="arabicPeriod"/>
            </a:pPr>
            <a:r>
              <a:rPr lang="el-GR" sz="2400" kern="100" dirty="0">
                <a:solidFill>
                  <a:schemeClr val="bg1"/>
                </a:solidFill>
                <a:latin typeface="+mj-lt"/>
                <a:ea typeface="Calibri" panose="020F0502020204030204" pitchFamily="34" charset="0"/>
                <a:cs typeface="Times New Roman" panose="02020603050405020304" pitchFamily="18" charset="0"/>
              </a:rPr>
              <a:t>Άκυρες </a:t>
            </a:r>
          </a:p>
          <a:p>
            <a:pPr marL="457200" indent="-457200" algn="just">
              <a:buFont typeface="+mj-lt"/>
              <a:buAutoNum type="arabicPeriod"/>
            </a:pPr>
            <a:endParaRPr lang="el-GR" sz="2400" kern="100" dirty="0">
              <a:solidFill>
                <a:schemeClr val="bg1"/>
              </a:solidFill>
              <a:latin typeface="+mj-lt"/>
              <a:ea typeface="Calibri" panose="020F0502020204030204" pitchFamily="34" charset="0"/>
              <a:cs typeface="Times New Roman" panose="02020603050405020304" pitchFamily="18" charset="0"/>
            </a:endParaRPr>
          </a:p>
          <a:p>
            <a:pPr marL="457200" indent="-457200" algn="just">
              <a:buFont typeface="+mj-lt"/>
              <a:buAutoNum type="arabicPeriod"/>
            </a:pPr>
            <a:r>
              <a:rPr lang="el-GR" sz="2400" kern="100" dirty="0">
                <a:solidFill>
                  <a:schemeClr val="bg1"/>
                </a:solidFill>
                <a:latin typeface="+mj-lt"/>
                <a:ea typeface="Calibri" panose="020F0502020204030204" pitchFamily="34" charset="0"/>
                <a:cs typeface="Times New Roman" panose="02020603050405020304" pitchFamily="18" charset="0"/>
              </a:rPr>
              <a:t>Ακυρώσιμες </a:t>
            </a:r>
            <a:endParaRPr lang="en-US" sz="2400" kern="100" dirty="0">
              <a:solidFill>
                <a:schemeClr val="bg1"/>
              </a:solidFill>
              <a:latin typeface="+mj-lt"/>
              <a:ea typeface="Calibri" panose="020F0502020204030204" pitchFamily="34" charset="0"/>
              <a:cs typeface="Times New Roman" panose="02020603050405020304" pitchFamily="18" charset="0"/>
            </a:endParaRPr>
          </a:p>
          <a:p>
            <a:pPr algn="just"/>
            <a:endParaRPr lang="en-US" sz="2000" kern="100" dirty="0">
              <a:solidFill>
                <a:schemeClr val="bg1"/>
              </a:solidFill>
              <a:effectLst/>
              <a:latin typeface="+mj-lt"/>
              <a:ea typeface="Calibri" panose="020F050202020403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46804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96CDC-05E7-A0EF-E9DE-F3A3562F2C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6FF0DB-AA6D-13C0-3902-76AC5FD3414D}"/>
              </a:ext>
            </a:extLst>
          </p:cNvPr>
          <p:cNvSpPr>
            <a:spLocks noGrp="1"/>
          </p:cNvSpPr>
          <p:nvPr>
            <p:ph type="title"/>
          </p:nvPr>
        </p:nvSpPr>
        <p:spPr>
          <a:xfrm>
            <a:off x="838200" y="175939"/>
            <a:ext cx="9321800" cy="1325563"/>
          </a:xfrm>
        </p:spPr>
        <p:txBody>
          <a:bodyPr>
            <a:noAutofit/>
          </a:bodyPr>
          <a:lstStyle/>
          <a:p>
            <a:r>
              <a:rPr lang="el-GR" sz="4400" dirty="0"/>
              <a:t>Ανυπόστατες Δικαιοπραξίες</a:t>
            </a:r>
            <a:r>
              <a:rPr lang="en-US" sz="4400" dirty="0"/>
              <a:t>:</a:t>
            </a:r>
          </a:p>
        </p:txBody>
      </p:sp>
      <p:sp>
        <p:nvSpPr>
          <p:cNvPr id="2" name="TextBox 1">
            <a:extLst>
              <a:ext uri="{FF2B5EF4-FFF2-40B4-BE49-F238E27FC236}">
                <a16:creationId xmlns:a16="http://schemas.microsoft.com/office/drawing/2014/main" id="{04BF1DA5-AF61-1AFC-AE16-5EEDA4C8C914}"/>
              </a:ext>
            </a:extLst>
          </p:cNvPr>
          <p:cNvSpPr txBox="1"/>
          <p:nvPr/>
        </p:nvSpPr>
        <p:spPr>
          <a:xfrm>
            <a:off x="756745" y="1892652"/>
            <a:ext cx="10121462" cy="4165243"/>
          </a:xfrm>
          <a:prstGeom prst="rect">
            <a:avLst/>
          </a:prstGeom>
          <a:noFill/>
        </p:spPr>
        <p:txBody>
          <a:bodyPr wrap="square" rtlCol="0">
            <a:spAutoFit/>
          </a:bodyPr>
          <a:lstStyle/>
          <a:p>
            <a:pPr marL="742950" lvl="1" indent="-285750" algn="just">
              <a:lnSpc>
                <a:spcPct val="200000"/>
              </a:lnSpc>
              <a:buFont typeface="Wingdings" panose="05000000000000000000" pitchFamily="2" charset="2"/>
              <a:buChar char="Ø"/>
            </a:pPr>
            <a:r>
              <a:rPr lang="el-GR" sz="2000" kern="100" dirty="0">
                <a:solidFill>
                  <a:schemeClr val="bg1"/>
                </a:solidFill>
                <a:ea typeface="Calibri" panose="020F0502020204030204" pitchFamily="34" charset="0"/>
                <a:cs typeface="Times New Roman" panose="02020603050405020304" pitchFamily="18" charset="0"/>
              </a:rPr>
              <a:t>Λ</a:t>
            </a:r>
            <a:r>
              <a:rPr lang="el-GR" sz="2000" kern="100" dirty="0">
                <a:solidFill>
                  <a:schemeClr val="bg1"/>
                </a:solidFill>
                <a:effectLst/>
                <a:ea typeface="Calibri" panose="020F0502020204030204" pitchFamily="34" charset="0"/>
                <a:cs typeface="Times New Roman" panose="02020603050405020304" pitchFamily="18" charset="0"/>
              </a:rPr>
              <a:t>είπουν ένα ή περισσότερα ουσιώδη στοιχεία του πραγματικού (</a:t>
            </a:r>
            <a:r>
              <a:rPr lang="en-US" sz="2000" kern="100" dirty="0">
                <a:solidFill>
                  <a:schemeClr val="bg1"/>
                </a:solidFill>
                <a:effectLst/>
                <a:ea typeface="Calibri" panose="020F0502020204030204" pitchFamily="34" charset="0"/>
                <a:cs typeface="Times New Roman" panose="02020603050405020304" pitchFamily="18" charset="0"/>
              </a:rPr>
              <a:t>essentialia </a:t>
            </a:r>
            <a:r>
              <a:rPr lang="en-US" sz="2000" kern="100" dirty="0" err="1">
                <a:solidFill>
                  <a:schemeClr val="bg1"/>
                </a:solidFill>
                <a:effectLst/>
                <a:ea typeface="Calibri" panose="020F0502020204030204" pitchFamily="34" charset="0"/>
                <a:cs typeface="Times New Roman" panose="02020603050405020304" pitchFamily="18" charset="0"/>
              </a:rPr>
              <a:t>negotii</a:t>
            </a:r>
            <a:r>
              <a:rPr lang="el-GR" sz="2000" kern="100" dirty="0">
                <a:solidFill>
                  <a:schemeClr val="bg1"/>
                </a:solidFill>
                <a:ea typeface="Calibri" panose="020F0502020204030204" pitchFamily="34" charset="0"/>
                <a:cs typeface="Times New Roman" panose="02020603050405020304" pitchFamily="18" charset="0"/>
              </a:rPr>
              <a:t>)</a:t>
            </a:r>
            <a:endParaRPr lang="en-US" kern="100" dirty="0">
              <a:solidFill>
                <a:schemeClr val="bg1"/>
              </a:solidFill>
              <a:effectLst/>
              <a:ea typeface="Calibri" panose="020F0502020204030204" pitchFamily="34" charset="0"/>
              <a:cs typeface="Tahoma" panose="020B0604030504040204" pitchFamily="34" charset="0"/>
            </a:endParaRPr>
          </a:p>
          <a:p>
            <a:pPr marL="742950" lvl="1" indent="-285750" algn="just">
              <a:lnSpc>
                <a:spcPct val="200000"/>
              </a:lnSpc>
              <a:buFont typeface="Wingdings" panose="05000000000000000000" pitchFamily="2" charset="2"/>
              <a:buChar char="Ø"/>
            </a:pPr>
            <a:r>
              <a:rPr lang="el-GR" sz="2000" kern="100" dirty="0">
                <a:solidFill>
                  <a:schemeClr val="bg1"/>
                </a:solidFill>
                <a:ea typeface="Calibri" panose="020F0502020204030204" pitchFamily="34" charset="0"/>
                <a:cs typeface="Times New Roman" panose="02020603050405020304" pitchFamily="18" charset="0"/>
              </a:rPr>
              <a:t>Η</a:t>
            </a:r>
            <a:r>
              <a:rPr lang="el-GR" sz="2000" kern="100" dirty="0">
                <a:solidFill>
                  <a:schemeClr val="bg1"/>
                </a:solidFill>
                <a:effectLst/>
                <a:ea typeface="Calibri" panose="020F0502020204030204" pitchFamily="34" charset="0"/>
                <a:cs typeface="Times New Roman" panose="02020603050405020304" pitchFamily="18" charset="0"/>
              </a:rPr>
              <a:t> έλλειψη πρέπει είναι </a:t>
            </a:r>
            <a:r>
              <a:rPr lang="el-GR" sz="2000" b="1" kern="100" dirty="0">
                <a:solidFill>
                  <a:schemeClr val="bg1"/>
                </a:solidFill>
                <a:effectLst/>
                <a:ea typeface="Calibri" panose="020F0502020204030204" pitchFamily="34" charset="0"/>
                <a:cs typeface="Times New Roman" panose="02020603050405020304" pitchFamily="18" charset="0"/>
              </a:rPr>
              <a:t>οριστική</a:t>
            </a:r>
            <a:r>
              <a:rPr lang="el-GR" sz="2000" kern="100" dirty="0">
                <a:solidFill>
                  <a:schemeClr val="bg1"/>
                </a:solidFill>
                <a:effectLst/>
                <a:ea typeface="Calibri" panose="020F0502020204030204" pitchFamily="34" charset="0"/>
                <a:cs typeface="Times New Roman" panose="02020603050405020304" pitchFamily="18" charset="0"/>
              </a:rPr>
              <a:t> </a:t>
            </a:r>
          </a:p>
          <a:p>
            <a:pPr marL="742950" lvl="1" indent="-285750" algn="just">
              <a:lnSpc>
                <a:spcPct val="200000"/>
              </a:lnSpc>
              <a:buFont typeface="Wingdings" panose="05000000000000000000" pitchFamily="2" charset="2"/>
              <a:buChar char="Ø"/>
            </a:pPr>
            <a:r>
              <a:rPr lang="el-GR" sz="2000" kern="100" dirty="0">
                <a:solidFill>
                  <a:schemeClr val="bg1"/>
                </a:solidFill>
                <a:ea typeface="Calibri" panose="020F0502020204030204" pitchFamily="34" charset="0"/>
                <a:cs typeface="Times New Roman" panose="02020603050405020304" pitchFamily="18" charset="0"/>
              </a:rPr>
              <a:t>Ε</a:t>
            </a:r>
            <a:r>
              <a:rPr lang="el-GR" sz="2000" kern="100" dirty="0">
                <a:solidFill>
                  <a:schemeClr val="bg1"/>
                </a:solidFill>
                <a:effectLst/>
                <a:ea typeface="Calibri" panose="020F0502020204030204" pitchFamily="34" charset="0"/>
                <a:cs typeface="Times New Roman" panose="02020603050405020304" pitchFamily="18" charset="0"/>
              </a:rPr>
              <a:t>ίναι </a:t>
            </a:r>
            <a:r>
              <a:rPr lang="el-GR" sz="2000" b="1" kern="100" dirty="0">
                <a:solidFill>
                  <a:schemeClr val="bg1"/>
                </a:solidFill>
                <a:effectLst/>
                <a:ea typeface="Calibri" panose="020F0502020204030204" pitchFamily="34" charset="0"/>
                <a:cs typeface="Times New Roman" panose="02020603050405020304" pitchFamily="18" charset="0"/>
              </a:rPr>
              <a:t>ανύπαρκτες</a:t>
            </a:r>
            <a:r>
              <a:rPr lang="el-GR" sz="2000" kern="100" dirty="0">
                <a:solidFill>
                  <a:schemeClr val="bg1"/>
                </a:solidFill>
                <a:effectLst/>
                <a:ea typeface="Calibri" panose="020F0502020204030204" pitchFamily="34" charset="0"/>
                <a:cs typeface="Times New Roman" panose="02020603050405020304" pitchFamily="18" charset="0"/>
              </a:rPr>
              <a:t> ως δικαιοπραξίες</a:t>
            </a:r>
            <a:endParaRPr lang="en-US" kern="100" dirty="0">
              <a:solidFill>
                <a:schemeClr val="bg1"/>
              </a:solidFill>
              <a:effectLst/>
              <a:ea typeface="Calibri" panose="020F0502020204030204" pitchFamily="34" charset="0"/>
              <a:cs typeface="Tahoma" panose="020B0604030504040204" pitchFamily="34" charset="0"/>
            </a:endParaRPr>
          </a:p>
          <a:p>
            <a:pPr marL="742950" lvl="1" indent="-285750" algn="just">
              <a:lnSpc>
                <a:spcPct val="200000"/>
              </a:lnSpc>
              <a:spcAft>
                <a:spcPts val="800"/>
              </a:spcAft>
              <a:buFont typeface="Wingdings" panose="05000000000000000000" pitchFamily="2" charset="2"/>
              <a:buChar char="Ø"/>
            </a:pPr>
            <a:r>
              <a:rPr lang="el-GR" sz="2000" kern="100" dirty="0">
                <a:solidFill>
                  <a:schemeClr val="bg1"/>
                </a:solidFill>
                <a:ea typeface="Calibri" panose="020F0502020204030204" pitchFamily="34" charset="0"/>
                <a:cs typeface="Times New Roman" panose="02020603050405020304" pitchFamily="18" charset="0"/>
              </a:rPr>
              <a:t>Τ</a:t>
            </a:r>
            <a:r>
              <a:rPr lang="el-GR" sz="2000" kern="100" dirty="0">
                <a:solidFill>
                  <a:schemeClr val="bg1"/>
                </a:solidFill>
                <a:effectLst/>
                <a:ea typeface="Calibri" panose="020F0502020204030204" pitchFamily="34" charset="0"/>
                <a:cs typeface="Times New Roman" panose="02020603050405020304" pitchFamily="18" charset="0"/>
              </a:rPr>
              <a:t>ο ανυπόστατο μπορεί να αναγνωρισθεί με δικαστική απόφαση κατόπιν άσκησης αναγνωριστικής αγωγής (βλ. </a:t>
            </a:r>
            <a:r>
              <a:rPr lang="el-GR" sz="2000" kern="100" dirty="0" err="1">
                <a:solidFill>
                  <a:schemeClr val="bg1"/>
                </a:solidFill>
                <a:effectLst/>
                <a:ea typeface="Calibri" panose="020F0502020204030204" pitchFamily="34" charset="0"/>
                <a:cs typeface="Times New Roman" panose="02020603050405020304" pitchFamily="18" charset="0"/>
              </a:rPr>
              <a:t>άρ</a:t>
            </a:r>
            <a:r>
              <a:rPr lang="el-GR" sz="2000" kern="100" dirty="0">
                <a:solidFill>
                  <a:schemeClr val="bg1"/>
                </a:solidFill>
                <a:effectLst/>
                <a:ea typeface="Calibri" panose="020F0502020204030204" pitchFamily="34" charset="0"/>
                <a:cs typeface="Times New Roman" panose="02020603050405020304" pitchFamily="18" charset="0"/>
              </a:rPr>
              <a:t>. 70 </a:t>
            </a:r>
            <a:r>
              <a:rPr lang="el-GR" sz="2000" kern="100" dirty="0" err="1">
                <a:solidFill>
                  <a:schemeClr val="bg1"/>
                </a:solidFill>
                <a:effectLst/>
                <a:ea typeface="Calibri" panose="020F0502020204030204" pitchFamily="34" charset="0"/>
                <a:cs typeface="Times New Roman" panose="02020603050405020304" pitchFamily="18" charset="0"/>
              </a:rPr>
              <a:t>ΚΠολΔ</a:t>
            </a:r>
            <a:r>
              <a:rPr lang="el-GR" sz="2000" kern="100" dirty="0">
                <a:solidFill>
                  <a:schemeClr val="bg1"/>
                </a:solidFill>
                <a:effectLst/>
                <a:ea typeface="Calibri" panose="020F0502020204030204" pitchFamily="34" charset="0"/>
                <a:cs typeface="Times New Roman" panose="02020603050405020304" pitchFamily="18" charset="0"/>
              </a:rPr>
              <a:t>)</a:t>
            </a:r>
            <a:endParaRPr lang="en-US" kern="100" dirty="0">
              <a:solidFill>
                <a:schemeClr val="bg1"/>
              </a:solidFill>
              <a:effectLst/>
              <a:ea typeface="Calibri" panose="020F050202020403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415850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51F9C-E7CD-6F32-BF08-F227E25F69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B43D1B-881A-4653-C900-D0B52EF0EC17}"/>
              </a:ext>
            </a:extLst>
          </p:cNvPr>
          <p:cNvSpPr>
            <a:spLocks noGrp="1"/>
          </p:cNvSpPr>
          <p:nvPr>
            <p:ph type="title"/>
          </p:nvPr>
        </p:nvSpPr>
        <p:spPr>
          <a:xfrm>
            <a:off x="838200" y="175939"/>
            <a:ext cx="9321800" cy="1325563"/>
          </a:xfrm>
        </p:spPr>
        <p:txBody>
          <a:bodyPr>
            <a:noAutofit/>
          </a:bodyPr>
          <a:lstStyle/>
          <a:p>
            <a:r>
              <a:rPr lang="el-GR" sz="4400" dirty="0"/>
              <a:t>Άκυρες Δικαιοπραξίες</a:t>
            </a:r>
            <a:endParaRPr lang="en-US" sz="4400" dirty="0"/>
          </a:p>
        </p:txBody>
      </p:sp>
      <p:sp>
        <p:nvSpPr>
          <p:cNvPr id="2" name="TextBox 1">
            <a:extLst>
              <a:ext uri="{FF2B5EF4-FFF2-40B4-BE49-F238E27FC236}">
                <a16:creationId xmlns:a16="http://schemas.microsoft.com/office/drawing/2014/main" id="{1B525CB0-F492-7F2C-CBE3-0302BE278994}"/>
              </a:ext>
            </a:extLst>
          </p:cNvPr>
          <p:cNvSpPr txBox="1"/>
          <p:nvPr/>
        </p:nvSpPr>
        <p:spPr>
          <a:xfrm>
            <a:off x="756745" y="1892652"/>
            <a:ext cx="10121462" cy="4609275"/>
          </a:xfrm>
          <a:prstGeom prst="rect">
            <a:avLst/>
          </a:prstGeom>
          <a:noFill/>
        </p:spPr>
        <p:txBody>
          <a:bodyPr wrap="square" rtlCol="0">
            <a:spAutoFit/>
          </a:bodyPr>
          <a:lstStyle/>
          <a:p>
            <a:pPr marL="742950" lvl="1" indent="-285750" algn="just">
              <a:lnSpc>
                <a:spcPct val="150000"/>
              </a:lnSpc>
              <a:buFont typeface="Wingdings" panose="05000000000000000000" pitchFamily="2" charset="2"/>
              <a:buChar char="Ø"/>
            </a:pPr>
            <a:r>
              <a:rPr lang="el-GR" kern="100" dirty="0">
                <a:solidFill>
                  <a:schemeClr val="bg1"/>
                </a:solidFill>
                <a:effectLst/>
                <a:latin typeface="+mj-lt"/>
                <a:ea typeface="Calibri" panose="020F0502020204030204" pitchFamily="34" charset="0"/>
                <a:cs typeface="Times New Roman" panose="02020603050405020304" pitchFamily="18" charset="0"/>
              </a:rPr>
              <a:t>Έχουν μεν την εξωτερική μορφή της δικαιοπραξίας αλλά εξαιτίας ελαττώματος που παρουσιάζουν θεωρούνται σαν να μην έγιναν </a:t>
            </a:r>
            <a:r>
              <a:rPr lang="el-GR" kern="100" dirty="0">
                <a:solidFill>
                  <a:schemeClr val="bg1"/>
                </a:solidFill>
                <a:effectLst/>
                <a:latin typeface="+mj-lt"/>
                <a:ea typeface="Calibri" panose="020F0502020204030204" pitchFamily="34" charset="0"/>
                <a:cs typeface="Times New Roman" panose="02020603050405020304" pitchFamily="18" charset="0"/>
                <a:sym typeface="Wingdings" panose="05000000000000000000" pitchFamily="2" charset="2"/>
              </a:rPr>
              <a:t> </a:t>
            </a:r>
            <a:r>
              <a:rPr lang="el-GR" kern="100" dirty="0">
                <a:solidFill>
                  <a:schemeClr val="bg1"/>
                </a:solidFill>
                <a:effectLst/>
                <a:latin typeface="+mj-lt"/>
                <a:ea typeface="Calibri" panose="020F0502020204030204" pitchFamily="34" charset="0"/>
                <a:cs typeface="Times New Roman" panose="02020603050405020304" pitchFamily="18" charset="0"/>
              </a:rPr>
              <a:t>δεν παράγουν έννομα αποτελέσματα (βλ. άρ. ΑΚ 180)</a:t>
            </a:r>
            <a:endParaRPr lang="en-US" sz="1600" kern="100" dirty="0">
              <a:solidFill>
                <a:schemeClr val="bg1"/>
              </a:solidFill>
              <a:effectLst/>
              <a:latin typeface="+mj-lt"/>
              <a:ea typeface="Calibri" panose="020F0502020204030204" pitchFamily="34" charset="0"/>
              <a:cs typeface="Tahoma" panose="020B0604030504040204" pitchFamily="34" charset="0"/>
            </a:endParaRPr>
          </a:p>
          <a:p>
            <a:pPr marL="742950" lvl="1" indent="-285750" algn="just">
              <a:lnSpc>
                <a:spcPct val="150000"/>
              </a:lnSpc>
              <a:buFont typeface="Wingdings" panose="05000000000000000000" pitchFamily="2" charset="2"/>
              <a:buChar char="Ø"/>
            </a:pPr>
            <a:r>
              <a:rPr lang="el-GR" kern="100" dirty="0">
                <a:solidFill>
                  <a:schemeClr val="bg1"/>
                </a:solidFill>
                <a:latin typeface="+mj-lt"/>
                <a:ea typeface="Calibri" panose="020F0502020204030204" pitchFamily="34" charset="0"/>
                <a:cs typeface="Times New Roman" panose="02020603050405020304" pitchFamily="18" charset="0"/>
              </a:rPr>
              <a:t>Η</a:t>
            </a:r>
            <a:r>
              <a:rPr lang="el-GR" kern="100" dirty="0">
                <a:solidFill>
                  <a:schemeClr val="bg1"/>
                </a:solidFill>
                <a:effectLst/>
                <a:latin typeface="+mj-lt"/>
                <a:ea typeface="Calibri" panose="020F0502020204030204" pitchFamily="34" charset="0"/>
                <a:cs typeface="Times New Roman" panose="02020603050405020304" pitchFamily="18" charset="0"/>
              </a:rPr>
              <a:t> ακυρότητα επέρχεται αυτοδικαίως μπορεί όμως να ζητηθεί η αναγνώρισή της και με αναγνωριστική αγωγή (βλ. </a:t>
            </a:r>
            <a:r>
              <a:rPr lang="el-GR" kern="100" dirty="0" err="1">
                <a:solidFill>
                  <a:schemeClr val="bg1"/>
                </a:solidFill>
                <a:effectLst/>
                <a:latin typeface="+mj-lt"/>
                <a:ea typeface="Calibri" panose="020F0502020204030204" pitchFamily="34" charset="0"/>
                <a:cs typeface="Times New Roman" panose="02020603050405020304" pitchFamily="18" charset="0"/>
              </a:rPr>
              <a:t>άρ</a:t>
            </a:r>
            <a:r>
              <a:rPr lang="el-GR" kern="100" dirty="0">
                <a:solidFill>
                  <a:schemeClr val="bg1"/>
                </a:solidFill>
                <a:effectLst/>
                <a:latin typeface="+mj-lt"/>
                <a:ea typeface="Calibri" panose="020F0502020204030204" pitchFamily="34" charset="0"/>
                <a:cs typeface="Times New Roman" panose="02020603050405020304" pitchFamily="18" charset="0"/>
              </a:rPr>
              <a:t>. 70 </a:t>
            </a:r>
            <a:r>
              <a:rPr lang="el-GR" kern="100" dirty="0" err="1">
                <a:solidFill>
                  <a:schemeClr val="bg1"/>
                </a:solidFill>
                <a:effectLst/>
                <a:latin typeface="+mj-lt"/>
                <a:ea typeface="Calibri" panose="020F0502020204030204" pitchFamily="34" charset="0"/>
                <a:cs typeface="Times New Roman" panose="02020603050405020304" pitchFamily="18" charset="0"/>
              </a:rPr>
              <a:t>ΚΠολΔ</a:t>
            </a:r>
            <a:r>
              <a:rPr lang="el-GR" kern="100" dirty="0">
                <a:solidFill>
                  <a:schemeClr val="bg1"/>
                </a:solidFill>
                <a:effectLst/>
                <a:latin typeface="+mj-lt"/>
                <a:ea typeface="Calibri" panose="020F0502020204030204" pitchFamily="34" charset="0"/>
                <a:cs typeface="Times New Roman" panose="02020603050405020304" pitchFamily="18" charset="0"/>
              </a:rPr>
              <a:t>)</a:t>
            </a:r>
            <a:endParaRPr lang="en-US" sz="1600" kern="100" dirty="0">
              <a:solidFill>
                <a:schemeClr val="bg1"/>
              </a:solidFill>
              <a:effectLst/>
              <a:latin typeface="+mj-lt"/>
              <a:ea typeface="Calibri" panose="020F0502020204030204" pitchFamily="34" charset="0"/>
              <a:cs typeface="Tahoma" panose="020B0604030504040204" pitchFamily="34" charset="0"/>
            </a:endParaRPr>
          </a:p>
          <a:p>
            <a:pPr marL="742950" lvl="1" indent="-285750" algn="just">
              <a:lnSpc>
                <a:spcPct val="150000"/>
              </a:lnSpc>
              <a:buFont typeface="Wingdings" panose="05000000000000000000" pitchFamily="2" charset="2"/>
              <a:buChar char="Ø"/>
            </a:pPr>
            <a:r>
              <a:rPr lang="el-GR" kern="100" dirty="0">
                <a:solidFill>
                  <a:schemeClr val="bg1"/>
                </a:solidFill>
                <a:effectLst/>
                <a:latin typeface="+mj-lt"/>
                <a:ea typeface="Calibri" panose="020F0502020204030204" pitchFamily="34" charset="0"/>
                <a:cs typeface="Times New Roman" panose="02020603050405020304" pitchFamily="18" charset="0"/>
              </a:rPr>
              <a:t>Οι λόγοι ακυρότητας προβλέπονται σε ειδικές διατάξεις νόμου (βλ. ενδεικτικά: ΑΚ 294, 498 κλπ.) </a:t>
            </a:r>
            <a:endParaRPr lang="en-US" sz="1600" kern="100" dirty="0">
              <a:solidFill>
                <a:schemeClr val="bg1"/>
              </a:solidFill>
              <a:effectLst/>
              <a:latin typeface="+mj-lt"/>
              <a:ea typeface="Calibri" panose="020F0502020204030204" pitchFamily="34" charset="0"/>
              <a:cs typeface="Tahoma" panose="020B0604030504040204" pitchFamily="34" charset="0"/>
            </a:endParaRPr>
          </a:p>
          <a:p>
            <a:pPr marL="742950" lvl="1" indent="-285750" algn="just">
              <a:lnSpc>
                <a:spcPct val="150000"/>
              </a:lnSpc>
              <a:buFont typeface="Wingdings" panose="05000000000000000000" pitchFamily="2" charset="2"/>
              <a:buChar char="Ø"/>
            </a:pPr>
            <a:r>
              <a:rPr lang="el-GR" kern="100" dirty="0">
                <a:solidFill>
                  <a:schemeClr val="bg1"/>
                </a:solidFill>
                <a:effectLst/>
                <a:latin typeface="+mj-lt"/>
                <a:ea typeface="Calibri" panose="020F0502020204030204" pitchFamily="34" charset="0"/>
                <a:cs typeface="Times New Roman" panose="02020603050405020304" pitchFamily="18" charset="0"/>
              </a:rPr>
              <a:t>Είδη ακυρότητας: </a:t>
            </a:r>
            <a:endParaRPr lang="en-US" sz="1600" kern="100" dirty="0">
              <a:solidFill>
                <a:schemeClr val="bg1"/>
              </a:solidFill>
              <a:effectLst/>
              <a:latin typeface="+mj-lt"/>
              <a:ea typeface="Calibri" panose="020F0502020204030204" pitchFamily="34" charset="0"/>
              <a:cs typeface="Tahoma" panose="020B0604030504040204" pitchFamily="34" charset="0"/>
            </a:endParaRPr>
          </a:p>
          <a:p>
            <a:pPr marL="1200150" lvl="2" indent="-285750" algn="just">
              <a:lnSpc>
                <a:spcPct val="150000"/>
              </a:lnSpc>
              <a:buFont typeface="Wingdings" panose="05000000000000000000" pitchFamily="2" charset="2"/>
              <a:buChar char="Ø"/>
            </a:pPr>
            <a:r>
              <a:rPr lang="el-GR" kern="100" dirty="0">
                <a:solidFill>
                  <a:schemeClr val="bg1"/>
                </a:solidFill>
                <a:effectLst/>
                <a:latin typeface="+mj-lt"/>
                <a:ea typeface="Calibri" panose="020F0502020204030204" pitchFamily="34" charset="0"/>
                <a:cs typeface="Times New Roman" panose="02020603050405020304" pitchFamily="18" charset="0"/>
              </a:rPr>
              <a:t>Αρχική ≠ Επιγενόμενη </a:t>
            </a:r>
          </a:p>
          <a:p>
            <a:pPr marL="1200150" lvl="2" indent="-285750" algn="just">
              <a:lnSpc>
                <a:spcPct val="150000"/>
              </a:lnSpc>
              <a:buFont typeface="Wingdings" panose="05000000000000000000" pitchFamily="2" charset="2"/>
              <a:buChar char="Ø"/>
            </a:pPr>
            <a:r>
              <a:rPr lang="el-GR" kern="100" dirty="0">
                <a:solidFill>
                  <a:schemeClr val="bg1"/>
                </a:solidFill>
                <a:effectLst/>
                <a:latin typeface="+mj-lt"/>
                <a:ea typeface="Calibri" panose="020F0502020204030204" pitchFamily="34" charset="0"/>
                <a:cs typeface="Times New Roman" panose="02020603050405020304" pitchFamily="18" charset="0"/>
              </a:rPr>
              <a:t>Απόλυτη ≠ Σχετική </a:t>
            </a:r>
          </a:p>
          <a:p>
            <a:pPr marL="1200150" lvl="2" indent="-285750" algn="just">
              <a:lnSpc>
                <a:spcPct val="150000"/>
              </a:lnSpc>
              <a:buFont typeface="Wingdings" panose="05000000000000000000" pitchFamily="2" charset="2"/>
              <a:buChar char="Ø"/>
            </a:pPr>
            <a:r>
              <a:rPr lang="el-GR" kern="100" dirty="0">
                <a:solidFill>
                  <a:schemeClr val="bg1"/>
                </a:solidFill>
                <a:effectLst/>
                <a:latin typeface="+mj-lt"/>
                <a:ea typeface="Calibri" panose="020F0502020204030204" pitchFamily="34" charset="0"/>
                <a:cs typeface="Times New Roman" panose="02020603050405020304" pitchFamily="18" charset="0"/>
              </a:rPr>
              <a:t>Ολική ≠ Μερική </a:t>
            </a:r>
            <a:endParaRPr lang="en-US" sz="2400" dirty="0">
              <a:solidFill>
                <a:schemeClr val="bg1"/>
              </a:solidFill>
              <a:latin typeface="+mj-lt"/>
            </a:endParaRPr>
          </a:p>
        </p:txBody>
      </p:sp>
      <p:sp>
        <p:nvSpPr>
          <p:cNvPr id="4" name="TextBox 3">
            <a:extLst>
              <a:ext uri="{FF2B5EF4-FFF2-40B4-BE49-F238E27FC236}">
                <a16:creationId xmlns:a16="http://schemas.microsoft.com/office/drawing/2014/main" id="{1EC2BEAA-9A79-9EF0-D79A-16A5862D7037}"/>
              </a:ext>
            </a:extLst>
          </p:cNvPr>
          <p:cNvSpPr txBox="1"/>
          <p:nvPr/>
        </p:nvSpPr>
        <p:spPr>
          <a:xfrm>
            <a:off x="7091681" y="5247932"/>
            <a:ext cx="3786526" cy="453714"/>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lnSpc>
                <a:spcPct val="150000"/>
              </a:lnSpc>
            </a:pPr>
            <a:r>
              <a:rPr lang="en-US" kern="100" dirty="0">
                <a:solidFill>
                  <a:schemeClr val="accent1">
                    <a:lumMod val="50000"/>
                  </a:schemeClr>
                </a:solidFill>
                <a:effectLst/>
                <a:latin typeface="+mj-lt"/>
                <a:ea typeface="Calibri" panose="020F0502020204030204" pitchFamily="34" charset="0"/>
                <a:cs typeface="Times New Roman" panose="02020603050405020304" pitchFamily="18" charset="0"/>
              </a:rPr>
              <a:t>(!) </a:t>
            </a:r>
            <a:r>
              <a:rPr lang="el-GR" kern="100" dirty="0">
                <a:solidFill>
                  <a:schemeClr val="accent1">
                    <a:lumMod val="50000"/>
                  </a:schemeClr>
                </a:solidFill>
                <a:effectLst/>
                <a:latin typeface="+mj-lt"/>
                <a:ea typeface="Calibri" panose="020F0502020204030204" pitchFamily="34" charset="0"/>
                <a:cs typeface="Times New Roman" panose="02020603050405020304" pitchFamily="18" charset="0"/>
              </a:rPr>
              <a:t>Προσοχή σε ΑΚ 181, 182, 183</a:t>
            </a:r>
            <a:endParaRPr lang="en-US" sz="2400" dirty="0">
              <a:solidFill>
                <a:schemeClr val="accent1">
                  <a:lumMod val="50000"/>
                </a:schemeClr>
              </a:solidFill>
              <a:latin typeface="+mj-lt"/>
            </a:endParaRPr>
          </a:p>
        </p:txBody>
      </p:sp>
    </p:spTree>
    <p:extLst>
      <p:ext uri="{BB962C8B-B14F-4D97-AF65-F5344CB8AC3E}">
        <p14:creationId xmlns:p14="http://schemas.microsoft.com/office/powerpoint/2010/main" val="357562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6083A-3A21-8102-CECC-2D5AEE8457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D50EA5-700B-30AE-EAAC-BD0B9169C198}"/>
              </a:ext>
            </a:extLst>
          </p:cNvPr>
          <p:cNvSpPr>
            <a:spLocks noGrp="1"/>
          </p:cNvSpPr>
          <p:nvPr>
            <p:ph type="title"/>
          </p:nvPr>
        </p:nvSpPr>
        <p:spPr>
          <a:xfrm>
            <a:off x="838200" y="175939"/>
            <a:ext cx="9321800" cy="1325563"/>
          </a:xfrm>
        </p:spPr>
        <p:txBody>
          <a:bodyPr>
            <a:noAutofit/>
          </a:bodyPr>
          <a:lstStyle/>
          <a:p>
            <a:r>
              <a:rPr lang="el-GR" sz="4400" dirty="0"/>
              <a:t>Οι Άκυρες Δικαιοπραξίες</a:t>
            </a:r>
            <a:r>
              <a:rPr lang="en-US" sz="4400" dirty="0"/>
              <a:t>:</a:t>
            </a:r>
          </a:p>
        </p:txBody>
      </p:sp>
      <p:sp>
        <p:nvSpPr>
          <p:cNvPr id="4" name="TextBox 3">
            <a:extLst>
              <a:ext uri="{FF2B5EF4-FFF2-40B4-BE49-F238E27FC236}">
                <a16:creationId xmlns:a16="http://schemas.microsoft.com/office/drawing/2014/main" id="{31D1E139-D993-7ED1-1890-5BF48AAAF046}"/>
              </a:ext>
            </a:extLst>
          </p:cNvPr>
          <p:cNvSpPr txBox="1"/>
          <p:nvPr/>
        </p:nvSpPr>
        <p:spPr>
          <a:xfrm>
            <a:off x="756745" y="1892652"/>
            <a:ext cx="10121462" cy="2831544"/>
          </a:xfrm>
          <a:prstGeom prst="rect">
            <a:avLst/>
          </a:prstGeom>
          <a:noFill/>
        </p:spPr>
        <p:txBody>
          <a:bodyPr wrap="square" rtlCol="0">
            <a:spAutoFit/>
          </a:bodyPr>
          <a:lstStyle/>
          <a:p>
            <a:pPr algn="just"/>
            <a:endParaRPr lang="en-US" sz="2000" kern="100" dirty="0">
              <a:solidFill>
                <a:schemeClr val="bg1"/>
              </a:solidFill>
              <a:latin typeface="+mj-lt"/>
              <a:ea typeface="Calibri" panose="020F0502020204030204" pitchFamily="34" charset="0"/>
              <a:cs typeface="Times New Roman" panose="02020603050405020304" pitchFamily="18" charset="0"/>
            </a:endParaRPr>
          </a:p>
          <a:p>
            <a:pPr marL="457200" indent="-457200" algn="just">
              <a:buFont typeface="+mj-lt"/>
              <a:buAutoNum type="arabicPeriod"/>
            </a:pPr>
            <a:r>
              <a:rPr lang="el-GR" sz="2400" kern="100" dirty="0">
                <a:solidFill>
                  <a:schemeClr val="bg1"/>
                </a:solidFill>
                <a:latin typeface="+mj-lt"/>
                <a:ea typeface="Calibri" panose="020F0502020204030204" pitchFamily="34" charset="0"/>
                <a:cs typeface="Times New Roman" panose="02020603050405020304" pitchFamily="18" charset="0"/>
              </a:rPr>
              <a:t>Απαγορευμένες  </a:t>
            </a:r>
          </a:p>
          <a:p>
            <a:pPr marL="457200" indent="-457200" algn="just">
              <a:buFont typeface="+mj-lt"/>
              <a:buAutoNum type="arabicPeriod"/>
            </a:pPr>
            <a:endParaRPr lang="el-GR" sz="2400" kern="100" dirty="0">
              <a:solidFill>
                <a:schemeClr val="bg1"/>
              </a:solidFill>
              <a:latin typeface="+mj-lt"/>
              <a:ea typeface="Calibri" panose="020F0502020204030204" pitchFamily="34" charset="0"/>
              <a:cs typeface="Times New Roman" panose="02020603050405020304" pitchFamily="18" charset="0"/>
            </a:endParaRPr>
          </a:p>
          <a:p>
            <a:pPr marL="457200" indent="-457200" algn="just">
              <a:buFont typeface="+mj-lt"/>
              <a:buAutoNum type="arabicPeriod"/>
            </a:pPr>
            <a:r>
              <a:rPr lang="el-GR" sz="2400" kern="100" dirty="0">
                <a:solidFill>
                  <a:schemeClr val="bg1"/>
                </a:solidFill>
                <a:latin typeface="+mj-lt"/>
                <a:ea typeface="Calibri" panose="020F0502020204030204" pitchFamily="34" charset="0"/>
                <a:cs typeface="Times New Roman" panose="02020603050405020304" pitchFamily="18" charset="0"/>
              </a:rPr>
              <a:t>Ανήθικες </a:t>
            </a:r>
          </a:p>
          <a:p>
            <a:pPr marL="457200" indent="-457200" algn="just">
              <a:buFont typeface="+mj-lt"/>
              <a:buAutoNum type="arabicPeriod"/>
            </a:pPr>
            <a:endParaRPr lang="el-GR" sz="2400" kern="100" dirty="0">
              <a:solidFill>
                <a:schemeClr val="bg1"/>
              </a:solidFill>
              <a:latin typeface="+mj-lt"/>
              <a:ea typeface="Calibri" panose="020F0502020204030204" pitchFamily="34" charset="0"/>
              <a:cs typeface="Times New Roman" panose="02020603050405020304" pitchFamily="18" charset="0"/>
            </a:endParaRPr>
          </a:p>
          <a:p>
            <a:pPr marL="457200" indent="-457200" algn="just">
              <a:buFont typeface="+mj-lt"/>
              <a:buAutoNum type="arabicPeriod"/>
            </a:pPr>
            <a:r>
              <a:rPr lang="el-GR" sz="2400" kern="100" dirty="0">
                <a:solidFill>
                  <a:schemeClr val="bg1"/>
                </a:solidFill>
                <a:latin typeface="+mj-lt"/>
                <a:ea typeface="Calibri" panose="020F0502020204030204" pitchFamily="34" charset="0"/>
                <a:cs typeface="Times New Roman" panose="02020603050405020304" pitchFamily="18" charset="0"/>
              </a:rPr>
              <a:t>Εικονικές </a:t>
            </a:r>
            <a:endParaRPr lang="en-US" sz="2400" kern="100" dirty="0">
              <a:solidFill>
                <a:schemeClr val="bg1"/>
              </a:solidFill>
              <a:latin typeface="+mj-lt"/>
              <a:ea typeface="Calibri" panose="020F0502020204030204" pitchFamily="34" charset="0"/>
              <a:cs typeface="Times New Roman" panose="02020603050405020304" pitchFamily="18" charset="0"/>
            </a:endParaRPr>
          </a:p>
          <a:p>
            <a:pPr algn="just"/>
            <a:endParaRPr lang="en-US" sz="2000" kern="100" dirty="0">
              <a:solidFill>
                <a:schemeClr val="bg1"/>
              </a:solidFill>
              <a:effectLst/>
              <a:latin typeface="+mj-lt"/>
              <a:ea typeface="Calibri" panose="020F050202020403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48735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85B56-009D-A399-205B-9300A79303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F18EC4-D742-63FA-10C3-5B5B101A3754}"/>
              </a:ext>
            </a:extLst>
          </p:cNvPr>
          <p:cNvSpPr>
            <a:spLocks noGrp="1"/>
          </p:cNvSpPr>
          <p:nvPr>
            <p:ph type="title"/>
          </p:nvPr>
        </p:nvSpPr>
        <p:spPr>
          <a:xfrm>
            <a:off x="0" y="731136"/>
            <a:ext cx="11718663" cy="739075"/>
          </a:xfrm>
        </p:spPr>
        <p:txBody>
          <a:bodyPr/>
          <a:lstStyle/>
          <a:p>
            <a:r>
              <a:rPr lang="el-GR" sz="4000" dirty="0"/>
              <a:t>Η απαγορευμένη δικαιοπραξία (ΑΚ 174)</a:t>
            </a:r>
            <a:r>
              <a:rPr lang="en-US" sz="4000" dirty="0"/>
              <a:t>:</a:t>
            </a:r>
            <a:r>
              <a:rPr lang="el-GR" sz="4000" dirty="0"/>
              <a:t> </a:t>
            </a:r>
            <a:endParaRPr lang="en-US" sz="4000" dirty="0"/>
          </a:p>
        </p:txBody>
      </p:sp>
      <p:sp>
        <p:nvSpPr>
          <p:cNvPr id="7" name="TextBox 6">
            <a:extLst>
              <a:ext uri="{FF2B5EF4-FFF2-40B4-BE49-F238E27FC236}">
                <a16:creationId xmlns:a16="http://schemas.microsoft.com/office/drawing/2014/main" id="{0CAB817C-EFF7-B020-4B61-AAC64AD6318F}"/>
              </a:ext>
            </a:extLst>
          </p:cNvPr>
          <p:cNvSpPr txBox="1"/>
          <p:nvPr/>
        </p:nvSpPr>
        <p:spPr>
          <a:xfrm>
            <a:off x="670560" y="2315133"/>
            <a:ext cx="7701280" cy="3970318"/>
          </a:xfrm>
          <a:prstGeom prst="rect">
            <a:avLst/>
          </a:prstGeom>
          <a:noFill/>
        </p:spPr>
        <p:txBody>
          <a:bodyPr wrap="square" rtlCol="0">
            <a:spAutoFit/>
          </a:bodyPr>
          <a:lstStyle/>
          <a:p>
            <a:pPr marL="285750" indent="-285750" algn="just">
              <a:buFont typeface="Wingdings" panose="05000000000000000000" pitchFamily="2" charset="2"/>
              <a:buChar char="ü"/>
            </a:pPr>
            <a:r>
              <a:rPr lang="el-GR" sz="2800" dirty="0">
                <a:solidFill>
                  <a:schemeClr val="bg1"/>
                </a:solidFill>
                <a:latin typeface="+mj-lt"/>
              </a:rPr>
              <a:t>Η αντίθετη σε απαγορευτική διάταξη νόμου </a:t>
            </a:r>
          </a:p>
          <a:p>
            <a:pPr algn="just"/>
            <a:endParaRPr lang="el-GR" sz="2800" dirty="0">
              <a:solidFill>
                <a:schemeClr val="bg1"/>
              </a:solidFill>
              <a:latin typeface="+mj-lt"/>
            </a:endParaRPr>
          </a:p>
          <a:p>
            <a:pPr marL="285750" indent="-285750" algn="just">
              <a:buFont typeface="Wingdings" panose="05000000000000000000" pitchFamily="2" charset="2"/>
              <a:buChar char="ü"/>
            </a:pPr>
            <a:r>
              <a:rPr lang="el-GR" sz="2800" dirty="0">
                <a:solidFill>
                  <a:schemeClr val="bg1"/>
                </a:solidFill>
                <a:latin typeface="+mj-lt"/>
              </a:rPr>
              <a:t>ΑΚ 174 = λευκός κανόνας δικαίου = ανεύρεση των απαγορευτικών διατάξεων  που θα την συμπληρώσουν.</a:t>
            </a:r>
          </a:p>
          <a:p>
            <a:pPr algn="just"/>
            <a:r>
              <a:rPr lang="el-GR" sz="2800" dirty="0">
                <a:solidFill>
                  <a:schemeClr val="bg1"/>
                </a:solidFill>
                <a:latin typeface="+mj-lt"/>
              </a:rPr>
              <a:t> </a:t>
            </a:r>
          </a:p>
          <a:p>
            <a:pPr marL="285750" indent="-285750" algn="just">
              <a:buFont typeface="Wingdings" panose="05000000000000000000" pitchFamily="2" charset="2"/>
              <a:buChar char="ü"/>
            </a:pPr>
            <a:r>
              <a:rPr lang="el-GR" sz="2800" dirty="0">
                <a:solidFill>
                  <a:schemeClr val="bg1"/>
                </a:solidFill>
                <a:latin typeface="+mj-lt"/>
              </a:rPr>
              <a:t>Δικαιοπραξία με την οποία καταστρατηγείται ο νόμος ή με απαγορευμένη παροχή</a:t>
            </a:r>
            <a:endParaRPr lang="en-US" sz="2800" dirty="0">
              <a:solidFill>
                <a:schemeClr val="bg1"/>
              </a:solidFill>
              <a:latin typeface="+mj-lt"/>
            </a:endParaRPr>
          </a:p>
        </p:txBody>
      </p:sp>
    </p:spTree>
    <p:extLst>
      <p:ext uri="{BB962C8B-B14F-4D97-AF65-F5344CB8AC3E}">
        <p14:creationId xmlns:p14="http://schemas.microsoft.com/office/powerpoint/2010/main" val="355854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936DF-F506-464A-42B4-8E231962A9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BFC66C-95F1-C13C-FD79-3EDBEC1322C2}"/>
              </a:ext>
            </a:extLst>
          </p:cNvPr>
          <p:cNvSpPr>
            <a:spLocks noGrp="1"/>
          </p:cNvSpPr>
          <p:nvPr>
            <p:ph type="title"/>
          </p:nvPr>
        </p:nvSpPr>
        <p:spPr>
          <a:xfrm>
            <a:off x="670560" y="578736"/>
            <a:ext cx="10131911" cy="487161"/>
          </a:xfrm>
        </p:spPr>
        <p:txBody>
          <a:bodyPr/>
          <a:lstStyle/>
          <a:p>
            <a:r>
              <a:rPr lang="el-GR" sz="4400" dirty="0"/>
              <a:t>Η ανήθικη δικαιοπραξία (ΑΚ 178)</a:t>
            </a:r>
            <a:r>
              <a:rPr lang="en-US" sz="4400" dirty="0"/>
              <a:t>:</a:t>
            </a:r>
            <a:r>
              <a:rPr lang="el-GR" sz="4400" dirty="0"/>
              <a:t> </a:t>
            </a:r>
            <a:endParaRPr lang="en-US" sz="4400" dirty="0"/>
          </a:p>
        </p:txBody>
      </p:sp>
      <p:sp>
        <p:nvSpPr>
          <p:cNvPr id="7" name="TextBox 6">
            <a:extLst>
              <a:ext uri="{FF2B5EF4-FFF2-40B4-BE49-F238E27FC236}">
                <a16:creationId xmlns:a16="http://schemas.microsoft.com/office/drawing/2014/main" id="{B66AA0C6-1818-B9C9-25A2-C14D259CBA77}"/>
              </a:ext>
            </a:extLst>
          </p:cNvPr>
          <p:cNvSpPr txBox="1"/>
          <p:nvPr/>
        </p:nvSpPr>
        <p:spPr>
          <a:xfrm>
            <a:off x="446442" y="2019297"/>
            <a:ext cx="7701280" cy="4832092"/>
          </a:xfrm>
          <a:prstGeom prst="rect">
            <a:avLst/>
          </a:prstGeom>
          <a:noFill/>
        </p:spPr>
        <p:txBody>
          <a:bodyPr wrap="square" rtlCol="0">
            <a:spAutoFit/>
          </a:bodyPr>
          <a:lstStyle/>
          <a:p>
            <a:pPr marL="285750" indent="-285750">
              <a:buFont typeface="Wingdings" panose="05000000000000000000" pitchFamily="2" charset="2"/>
              <a:buChar char="ü"/>
            </a:pPr>
            <a:r>
              <a:rPr lang="el-GR" sz="2800" dirty="0">
                <a:solidFill>
                  <a:schemeClr val="bg1"/>
                </a:solidFill>
                <a:latin typeface="+mj-lt"/>
              </a:rPr>
              <a:t>Όλες οι περιπτώσεις που αποδοκιμάζονται από την έννομη τάξη από πλευράς περιεχομένου – χρήση της γενικής ρήτρας των χρηστών ηθών. </a:t>
            </a:r>
          </a:p>
          <a:p>
            <a:endParaRPr lang="el-GR" sz="2800" dirty="0">
              <a:solidFill>
                <a:schemeClr val="bg1"/>
              </a:solidFill>
              <a:latin typeface="+mj-lt"/>
            </a:endParaRPr>
          </a:p>
          <a:p>
            <a:pPr marL="285750" indent="-285750">
              <a:buFont typeface="Wingdings" panose="05000000000000000000" pitchFamily="2" charset="2"/>
              <a:buChar char="ü"/>
            </a:pPr>
            <a:r>
              <a:rPr lang="el-GR" sz="2800" dirty="0">
                <a:solidFill>
                  <a:schemeClr val="bg1"/>
                </a:solidFill>
                <a:latin typeface="+mj-lt"/>
              </a:rPr>
              <a:t>Περιπτώσεις υπέρμετρης δέσμευσης της ελευθερίας ΑΚ 179 ειδική περίπτωση α’.</a:t>
            </a:r>
          </a:p>
          <a:p>
            <a:r>
              <a:rPr lang="el-GR" sz="2800" dirty="0">
                <a:solidFill>
                  <a:schemeClr val="bg1"/>
                </a:solidFill>
                <a:latin typeface="+mj-lt"/>
              </a:rPr>
              <a:t> </a:t>
            </a:r>
          </a:p>
          <a:p>
            <a:pPr marL="285750" indent="-285750">
              <a:buFont typeface="Wingdings" panose="05000000000000000000" pitchFamily="2" charset="2"/>
              <a:buChar char="ü"/>
            </a:pPr>
            <a:r>
              <a:rPr lang="el-GR" sz="2800" dirty="0">
                <a:solidFill>
                  <a:schemeClr val="bg1"/>
                </a:solidFill>
                <a:latin typeface="+mj-lt"/>
              </a:rPr>
              <a:t>Περιπτώσεις αισχροκερδούς/καταπλεονεκτικής δικαιοπραξίας  ΑΚ 179 ειδική περίπτωση β’.</a:t>
            </a:r>
            <a:endParaRPr lang="en-US" sz="2800" dirty="0">
              <a:solidFill>
                <a:schemeClr val="bg1"/>
              </a:solidFill>
              <a:latin typeface="+mj-lt"/>
            </a:endParaRPr>
          </a:p>
        </p:txBody>
      </p:sp>
      <p:sp>
        <p:nvSpPr>
          <p:cNvPr id="6" name="Rectangle 5">
            <a:extLst>
              <a:ext uri="{FF2B5EF4-FFF2-40B4-BE49-F238E27FC236}">
                <a16:creationId xmlns:a16="http://schemas.microsoft.com/office/drawing/2014/main" id="{156D9E9F-9AB1-526D-8618-F7576B962F41}"/>
              </a:ext>
            </a:extLst>
          </p:cNvPr>
          <p:cNvSpPr/>
          <p:nvPr/>
        </p:nvSpPr>
        <p:spPr>
          <a:xfrm>
            <a:off x="8147721" y="2232211"/>
            <a:ext cx="3040231" cy="8875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Προσδιοριστικά Κριτήρια</a:t>
            </a:r>
            <a:r>
              <a:rPr lang="en-US" dirty="0"/>
              <a:t>;</a:t>
            </a:r>
          </a:p>
        </p:txBody>
      </p:sp>
      <p:sp>
        <p:nvSpPr>
          <p:cNvPr id="8" name="Rectangle 7">
            <a:extLst>
              <a:ext uri="{FF2B5EF4-FFF2-40B4-BE49-F238E27FC236}">
                <a16:creationId xmlns:a16="http://schemas.microsoft.com/office/drawing/2014/main" id="{C2967C10-D725-688F-10DC-15ACF6CB5D2F}"/>
              </a:ext>
            </a:extLst>
          </p:cNvPr>
          <p:cNvSpPr/>
          <p:nvPr/>
        </p:nvSpPr>
        <p:spPr>
          <a:xfrm>
            <a:off x="8147720" y="5029198"/>
            <a:ext cx="3040231" cy="12500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α. προφανής δυσαναλογία</a:t>
            </a:r>
          </a:p>
          <a:p>
            <a:pPr algn="ctr"/>
            <a:r>
              <a:rPr lang="el-GR" dirty="0"/>
              <a:t>β. η δυσαναλογία να οφείλεται σε ανάγκη, κουφότητα, απειρία.</a:t>
            </a:r>
            <a:endParaRPr lang="en-US" dirty="0"/>
          </a:p>
        </p:txBody>
      </p:sp>
    </p:spTree>
    <p:extLst>
      <p:ext uri="{BB962C8B-B14F-4D97-AF65-F5344CB8AC3E}">
        <p14:creationId xmlns:p14="http://schemas.microsoft.com/office/powerpoint/2010/main" val="191195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308D7-5D13-F6E5-71BC-F94C8F7402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7DB2E7-EA25-6597-99F1-261EABBDE3BE}"/>
              </a:ext>
            </a:extLst>
          </p:cNvPr>
          <p:cNvSpPr>
            <a:spLocks noGrp="1"/>
          </p:cNvSpPr>
          <p:nvPr>
            <p:ph type="title"/>
          </p:nvPr>
        </p:nvSpPr>
        <p:spPr>
          <a:xfrm>
            <a:off x="509195" y="698055"/>
            <a:ext cx="10624969" cy="487161"/>
          </a:xfrm>
        </p:spPr>
        <p:txBody>
          <a:bodyPr/>
          <a:lstStyle/>
          <a:p>
            <a:r>
              <a:rPr lang="el-GR" sz="4400" dirty="0"/>
              <a:t>Η εικονική δικαιοπραξία (ΑΚ 138)</a:t>
            </a:r>
            <a:r>
              <a:rPr lang="en-US" sz="4400" dirty="0"/>
              <a:t>:</a:t>
            </a:r>
            <a:r>
              <a:rPr lang="el-GR" sz="4400" dirty="0"/>
              <a:t> </a:t>
            </a:r>
            <a:endParaRPr lang="en-US" sz="4400" dirty="0"/>
          </a:p>
        </p:txBody>
      </p:sp>
      <p:sp>
        <p:nvSpPr>
          <p:cNvPr id="3" name="Text Placeholder 2">
            <a:extLst>
              <a:ext uri="{FF2B5EF4-FFF2-40B4-BE49-F238E27FC236}">
                <a16:creationId xmlns:a16="http://schemas.microsoft.com/office/drawing/2014/main" id="{FB83FCE3-FFB3-B6E4-C5A2-2C05EE77102E}"/>
              </a:ext>
            </a:extLst>
          </p:cNvPr>
          <p:cNvSpPr>
            <a:spLocks noGrp="1"/>
          </p:cNvSpPr>
          <p:nvPr>
            <p:ph type="body" sz="quarter" idx="14"/>
          </p:nvPr>
        </p:nvSpPr>
        <p:spPr>
          <a:xfrm>
            <a:off x="335279" y="1666759"/>
            <a:ext cx="10216180" cy="648374"/>
          </a:xfrm>
        </p:spPr>
        <p:txBody>
          <a:bodyPr>
            <a:normAutofit/>
          </a:bodyPr>
          <a:lstStyle/>
          <a:p>
            <a:r>
              <a:rPr lang="el-GR" sz="1400" dirty="0">
                <a:latin typeface="+mj-lt"/>
              </a:rPr>
              <a:t>Περιπτώσεις όπου η δήλωση βούλησης δεν έγινε στα σοβαρά παρά μόνο φαινομενικά- εν γνώσει δηλαδή του δηλούντος δεν ανταποκρίνεται στην πραγματικότητα.</a:t>
            </a:r>
            <a:endParaRPr lang="en-US" sz="1400" dirty="0">
              <a:latin typeface="+mj-lt"/>
            </a:endParaRPr>
          </a:p>
        </p:txBody>
      </p:sp>
      <p:sp>
        <p:nvSpPr>
          <p:cNvPr id="7" name="TextBox 6">
            <a:extLst>
              <a:ext uri="{FF2B5EF4-FFF2-40B4-BE49-F238E27FC236}">
                <a16:creationId xmlns:a16="http://schemas.microsoft.com/office/drawing/2014/main" id="{F7FAC1DC-C7B3-42AC-5BDD-E83566BC84B5}"/>
              </a:ext>
            </a:extLst>
          </p:cNvPr>
          <p:cNvSpPr txBox="1"/>
          <p:nvPr/>
        </p:nvSpPr>
        <p:spPr>
          <a:xfrm>
            <a:off x="670560" y="2315133"/>
            <a:ext cx="7701280" cy="3970318"/>
          </a:xfrm>
          <a:prstGeom prst="rect">
            <a:avLst/>
          </a:prstGeom>
          <a:noFill/>
        </p:spPr>
        <p:txBody>
          <a:bodyPr wrap="square" rtlCol="0">
            <a:spAutoFit/>
          </a:bodyPr>
          <a:lstStyle/>
          <a:p>
            <a:pPr marL="285750" indent="-285750">
              <a:buFont typeface="Wingdings" panose="05000000000000000000" pitchFamily="2" charset="2"/>
              <a:buChar char="ü"/>
            </a:pPr>
            <a:r>
              <a:rPr lang="el-GR" sz="2800" dirty="0">
                <a:solidFill>
                  <a:schemeClr val="bg1"/>
                </a:solidFill>
                <a:latin typeface="+mj-lt"/>
              </a:rPr>
              <a:t>Σκοπός – να δημιουργηθεί στους τρίτους η εντύπωση ότι πρόκειται για μία μεταβολή της νομικής κατάστασης που προϋπήρχε.</a:t>
            </a:r>
          </a:p>
          <a:p>
            <a:endParaRPr lang="el-GR" sz="2800" dirty="0">
              <a:solidFill>
                <a:schemeClr val="bg1"/>
              </a:solidFill>
              <a:latin typeface="+mj-lt"/>
            </a:endParaRPr>
          </a:p>
          <a:p>
            <a:pPr marL="285750" indent="-285750">
              <a:buFont typeface="Wingdings" panose="05000000000000000000" pitchFamily="2" charset="2"/>
              <a:buChar char="ü"/>
            </a:pPr>
            <a:r>
              <a:rPr lang="el-GR" sz="2800" dirty="0">
                <a:solidFill>
                  <a:schemeClr val="bg1"/>
                </a:solidFill>
                <a:latin typeface="+mj-lt"/>
              </a:rPr>
              <a:t>Συνέπεια της εικονικής δήλωσης = απόλυτη ακυρότητα.</a:t>
            </a:r>
          </a:p>
          <a:p>
            <a:r>
              <a:rPr lang="el-GR" sz="2800" dirty="0">
                <a:solidFill>
                  <a:schemeClr val="bg1"/>
                </a:solidFill>
                <a:latin typeface="+mj-lt"/>
              </a:rPr>
              <a:t> </a:t>
            </a:r>
          </a:p>
          <a:p>
            <a:pPr marL="285750" indent="-285750">
              <a:buFont typeface="Wingdings" panose="05000000000000000000" pitchFamily="2" charset="2"/>
              <a:buChar char="ü"/>
            </a:pPr>
            <a:r>
              <a:rPr lang="el-GR" sz="2800" dirty="0">
                <a:solidFill>
                  <a:schemeClr val="bg1"/>
                </a:solidFill>
                <a:latin typeface="+mj-lt"/>
              </a:rPr>
              <a:t>Διάκριση απόλυτης και σχετικής εικονικότητας </a:t>
            </a:r>
            <a:endParaRPr lang="en-US" sz="2800" dirty="0">
              <a:solidFill>
                <a:schemeClr val="bg1"/>
              </a:solidFill>
              <a:latin typeface="+mj-lt"/>
            </a:endParaRPr>
          </a:p>
        </p:txBody>
      </p:sp>
      <p:sp>
        <p:nvSpPr>
          <p:cNvPr id="4" name="Rectangle 3">
            <a:extLst>
              <a:ext uri="{FF2B5EF4-FFF2-40B4-BE49-F238E27FC236}">
                <a16:creationId xmlns:a16="http://schemas.microsoft.com/office/drawing/2014/main" id="{FDA2D9E7-4B99-C8BD-B3CF-8B0D0253DD5C}"/>
              </a:ext>
            </a:extLst>
          </p:cNvPr>
          <p:cNvSpPr/>
          <p:nvPr/>
        </p:nvSpPr>
        <p:spPr>
          <a:xfrm>
            <a:off x="7089888" y="5074024"/>
            <a:ext cx="3693459" cy="15665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ΠΡΟΣΟΧΗ </a:t>
            </a:r>
            <a:r>
              <a:rPr lang="en-US" dirty="0"/>
              <a:t>: </a:t>
            </a:r>
            <a:r>
              <a:rPr lang="el-GR" dirty="0"/>
              <a:t>Η εικονικότητα δεν βλάπτει εκείνον που συναλλάχθηκε αγνοώντας την (ΑΚ 139).</a:t>
            </a:r>
          </a:p>
        </p:txBody>
      </p:sp>
      <mc:AlternateContent xmlns:mc="http://schemas.openxmlformats.org/markup-compatibility/2006">
        <mc:Choice xmlns:am3d="http://schemas.microsoft.com/office/drawing/2017/model3d" Requires="am3d">
          <p:graphicFrame>
            <p:nvGraphicFramePr>
              <p:cNvPr id="5" name="3D Model 4" descr="Push Pin">
                <a:extLst>
                  <a:ext uri="{FF2B5EF4-FFF2-40B4-BE49-F238E27FC236}">
                    <a16:creationId xmlns:a16="http://schemas.microsoft.com/office/drawing/2014/main" id="{F87ACB59-DACE-D35F-0998-D1A049D2D263}"/>
                  </a:ext>
                </a:extLst>
              </p:cNvPr>
              <p:cNvGraphicFramePr>
                <a:graphicFrameLocks noChangeAspect="1"/>
              </p:cNvGraphicFramePr>
              <p:nvPr>
                <p:extLst>
                  <p:ext uri="{D42A27DB-BD31-4B8C-83A1-F6EECF244321}">
                    <p14:modId xmlns:p14="http://schemas.microsoft.com/office/powerpoint/2010/main" val="3878150084"/>
                  </p:ext>
                </p:extLst>
              </p:nvPr>
            </p:nvGraphicFramePr>
            <p:xfrm rot="1408326">
              <a:off x="10583406" y="4152505"/>
              <a:ext cx="567627" cy="1271966"/>
            </p:xfrm>
            <a:graphic>
              <a:graphicData uri="http://schemas.microsoft.com/office/drawing/2017/model3d">
                <am3d:model3d r:embed="rId2">
                  <am3d:spPr>
                    <a:xfrm rot="1408326">
                      <a:off x="0" y="0"/>
                      <a:ext cx="567627" cy="1271966"/>
                    </a:xfrm>
                    <a:prstGeom prst="rect">
                      <a:avLst/>
                    </a:prstGeom>
                  </am3d:spPr>
                  <am3d:camera>
                    <am3d:pos x="0" y="0" z="55916273"/>
                    <am3d:up dx="0" dy="36000000" dz="0"/>
                    <am3d:lookAt x="0" y="0" z="0"/>
                    <am3d:perspective fov="2700000"/>
                  </am3d:camera>
                  <am3d:trans>
                    <am3d:meterPerModelUnit n="45454541" d="1000000"/>
                    <am3d:preTrans dx="0" dy="-1744261" dz="0"/>
                    <am3d:scale>
                      <am3d:sx n="1000000" d="1000000"/>
                      <am3d:sy n="1000000" d="1000000"/>
                      <am3d:sz n="1000000" d="1000000"/>
                    </am3d:scale>
                    <am3d:rot ax="-2262968" ay="5298716" az="-2262241"/>
                    <am3d:postTrans dx="0" dy="0" dz="0"/>
                  </am3d:trans>
                  <am3d:raster rName="Office3DRenderer" rVer="16.0.8326">
                    <am3d:blip r:embed="rId3"/>
                  </am3d:raster>
                  <am3d:objViewport viewportSz="13897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Push Pin">
                <a:extLst>
                  <a:ext uri="{FF2B5EF4-FFF2-40B4-BE49-F238E27FC236}">
                    <a16:creationId xmlns:a16="http://schemas.microsoft.com/office/drawing/2014/main" id="{F87ACB59-DACE-D35F-0998-D1A049D2D263}"/>
                  </a:ext>
                </a:extLst>
              </p:cNvPr>
              <p:cNvPicPr>
                <a:picLocks noGrp="1" noRot="1" noChangeAspect="1" noMove="1" noResize="1" noEditPoints="1" noAdjustHandles="1" noChangeArrowheads="1" noChangeShapeType="1" noCrop="1"/>
              </p:cNvPicPr>
              <p:nvPr/>
            </p:nvPicPr>
            <p:blipFill>
              <a:blip r:embed="rId3"/>
              <a:stretch>
                <a:fillRect/>
              </a:stretch>
            </p:blipFill>
            <p:spPr>
              <a:xfrm rot="1408326">
                <a:off x="10583406" y="4152505"/>
                <a:ext cx="567627" cy="1271966"/>
              </a:xfrm>
              <a:prstGeom prst="rect">
                <a:avLst/>
              </a:prstGeom>
            </p:spPr>
          </p:pic>
        </mc:Fallback>
      </mc:AlternateContent>
    </p:spTree>
    <p:extLst>
      <p:ext uri="{BB962C8B-B14F-4D97-AF65-F5344CB8AC3E}">
        <p14:creationId xmlns:p14="http://schemas.microsoft.com/office/powerpoint/2010/main" val="239191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C12AB6B-2397-478A-BF32-BF0AFF5D84DB}"/>
              </a:ext>
            </a:extLst>
          </p:cNvPr>
          <p:cNvSpPr>
            <a:spLocks noGrp="1"/>
          </p:cNvSpPr>
          <p:nvPr>
            <p:ph type="title"/>
          </p:nvPr>
        </p:nvSpPr>
        <p:spPr>
          <a:xfrm>
            <a:off x="826626" y="4867539"/>
            <a:ext cx="2730962" cy="1025525"/>
          </a:xfrm>
        </p:spPr>
        <p:txBody>
          <a:bodyPr anchor="b">
            <a:normAutofit/>
          </a:bodyPr>
          <a:lstStyle/>
          <a:p>
            <a:r>
              <a:rPr lang="el-GR" sz="3100" dirty="0"/>
              <a:t>Περιεχόμενα </a:t>
            </a:r>
            <a:endParaRPr lang="en-US" sz="3100" dirty="0"/>
          </a:p>
        </p:txBody>
      </p:sp>
      <p:pic>
        <p:nvPicPr>
          <p:cNvPr id="5" name="Picture Placeholder 4">
            <a:extLst>
              <a:ext uri="{FF2B5EF4-FFF2-40B4-BE49-F238E27FC236}">
                <a16:creationId xmlns:a16="http://schemas.microsoft.com/office/drawing/2014/main" id="{7DE76D96-D2E8-6F4E-BE03-3ADF7B81D9E1}"/>
              </a:ext>
            </a:extLst>
          </p:cNvPr>
          <p:cNvPicPr>
            <a:picLocks noGrp="1" noChangeAspect="1"/>
          </p:cNvPicPr>
          <p:nvPr>
            <p:ph type="pic" sz="quarter" idx="12"/>
          </p:nvPr>
        </p:nvPicPr>
        <p:blipFill>
          <a:blip r:embed="rId3">
            <a:extLst>
              <a:ext uri="{837473B0-CC2E-450A-ABE3-18F120FF3D39}">
                <a1611:picAttrSrcUrl xmlns:a1611="http://schemas.microsoft.com/office/drawing/2016/11/main" r:id="rId4"/>
              </a:ext>
            </a:extLst>
          </a:blip>
          <a:srcRect l="29883" r="29883"/>
          <a:stretch/>
        </p:blipFill>
        <p:spPr>
          <a:noFill/>
        </p:spPr>
      </p:pic>
      <p:sp>
        <p:nvSpPr>
          <p:cNvPr id="10" name="Text Placeholder 9">
            <a:extLst>
              <a:ext uri="{FF2B5EF4-FFF2-40B4-BE49-F238E27FC236}">
                <a16:creationId xmlns:a16="http://schemas.microsoft.com/office/drawing/2014/main" id="{1A50CE80-CA72-48E8-BA6A-98B4A0501A5B}"/>
              </a:ext>
            </a:extLst>
          </p:cNvPr>
          <p:cNvSpPr>
            <a:spLocks noGrp="1"/>
          </p:cNvSpPr>
          <p:nvPr>
            <p:ph type="body" sz="quarter" idx="11"/>
          </p:nvPr>
        </p:nvSpPr>
        <p:spPr/>
        <p:txBody>
          <a:bodyPr anchor="ctr">
            <a:normAutofit fontScale="85000" lnSpcReduction="10000"/>
          </a:bodyPr>
          <a:lstStyle/>
          <a:p>
            <a:r>
              <a:rPr lang="el-GR" dirty="0"/>
              <a:t>Θεμελιώδεις αρχές ιδιωτικού δικαίου – Ερμηνευτικά κριτήρια – Ικανότητα δικαίου – Ικανότητα για δικαιοπραξία – Νομικά πρόσωπα</a:t>
            </a:r>
            <a:endParaRPr lang="en-US" dirty="0"/>
          </a:p>
        </p:txBody>
      </p:sp>
      <p:sp>
        <p:nvSpPr>
          <p:cNvPr id="12" name="Text Placeholder 11">
            <a:extLst>
              <a:ext uri="{FF2B5EF4-FFF2-40B4-BE49-F238E27FC236}">
                <a16:creationId xmlns:a16="http://schemas.microsoft.com/office/drawing/2014/main" id="{75BAF650-FD43-47DB-AB10-61E4F4A72162}"/>
              </a:ext>
            </a:extLst>
          </p:cNvPr>
          <p:cNvSpPr>
            <a:spLocks noGrp="1"/>
          </p:cNvSpPr>
          <p:nvPr>
            <p:ph type="body" sz="quarter" idx="13"/>
          </p:nvPr>
        </p:nvSpPr>
        <p:spPr/>
        <p:txBody>
          <a:bodyPr anchor="ctr">
            <a:normAutofit/>
          </a:bodyPr>
          <a:lstStyle/>
          <a:p>
            <a:pPr>
              <a:spcAft>
                <a:spcPts val="600"/>
              </a:spcAft>
            </a:pPr>
            <a:r>
              <a:rPr lang="el-GR" dirty="0"/>
              <a:t>Δικαιοπραξίες – Έννοια – Είδη – Τύπος - Σύναψη</a:t>
            </a:r>
            <a:endParaRPr lang="en-US" dirty="0"/>
          </a:p>
        </p:txBody>
      </p:sp>
      <p:sp>
        <p:nvSpPr>
          <p:cNvPr id="14" name="Text Placeholder 13">
            <a:extLst>
              <a:ext uri="{FF2B5EF4-FFF2-40B4-BE49-F238E27FC236}">
                <a16:creationId xmlns:a16="http://schemas.microsoft.com/office/drawing/2014/main" id="{9C7D62EB-2597-47CE-BB7C-6A6EAB5BC0B7}"/>
              </a:ext>
            </a:extLst>
          </p:cNvPr>
          <p:cNvSpPr>
            <a:spLocks noGrp="1"/>
          </p:cNvSpPr>
          <p:nvPr>
            <p:ph type="body" sz="quarter" idx="14"/>
          </p:nvPr>
        </p:nvSpPr>
        <p:spPr/>
        <p:txBody>
          <a:bodyPr anchor="ctr">
            <a:normAutofit/>
          </a:bodyPr>
          <a:lstStyle/>
          <a:p>
            <a:pPr>
              <a:spcAft>
                <a:spcPts val="600"/>
              </a:spcAft>
            </a:pPr>
            <a:r>
              <a:rPr lang="el-GR" dirty="0"/>
              <a:t>Ελαττωματικές Δικαιοπραξίες - Ερμηνεία Δικαιοπραξιών</a:t>
            </a:r>
            <a:endParaRPr lang="en-US" dirty="0"/>
          </a:p>
        </p:txBody>
      </p:sp>
      <p:sp>
        <p:nvSpPr>
          <p:cNvPr id="13" name="Text Placeholder 12">
            <a:extLst>
              <a:ext uri="{FF2B5EF4-FFF2-40B4-BE49-F238E27FC236}">
                <a16:creationId xmlns:a16="http://schemas.microsoft.com/office/drawing/2014/main" id="{FF16BB79-5932-44CF-9C3A-407F4849693A}"/>
              </a:ext>
            </a:extLst>
          </p:cNvPr>
          <p:cNvSpPr>
            <a:spLocks noGrp="1"/>
          </p:cNvSpPr>
          <p:nvPr>
            <p:ph type="body" sz="quarter" idx="15"/>
          </p:nvPr>
        </p:nvSpPr>
        <p:spPr>
          <a:xfrm>
            <a:off x="4155313" y="3706761"/>
            <a:ext cx="4294206" cy="1573162"/>
          </a:xfrm>
        </p:spPr>
        <p:txBody>
          <a:bodyPr anchor="ctr">
            <a:normAutofit/>
          </a:bodyPr>
          <a:lstStyle/>
          <a:p>
            <a:pPr>
              <a:spcAft>
                <a:spcPts val="600"/>
              </a:spcAft>
            </a:pPr>
            <a:r>
              <a:rPr lang="el-GR" dirty="0"/>
              <a:t>Αιρέσεις </a:t>
            </a:r>
          </a:p>
          <a:p>
            <a:pPr>
              <a:spcAft>
                <a:spcPts val="600"/>
              </a:spcAft>
            </a:pPr>
            <a:endParaRPr lang="el-GR" dirty="0"/>
          </a:p>
          <a:p>
            <a:pPr>
              <a:spcAft>
                <a:spcPts val="600"/>
              </a:spcAft>
            </a:pPr>
            <a:r>
              <a:rPr lang="el-GR" dirty="0"/>
              <a:t>Παραγραφή</a:t>
            </a:r>
            <a:endParaRPr lang="en-US" dirty="0"/>
          </a:p>
        </p:txBody>
      </p:sp>
      <p:sp>
        <p:nvSpPr>
          <p:cNvPr id="15" name="Text Placeholder 14">
            <a:extLst>
              <a:ext uri="{FF2B5EF4-FFF2-40B4-BE49-F238E27FC236}">
                <a16:creationId xmlns:a16="http://schemas.microsoft.com/office/drawing/2014/main" id="{82271CFC-BF42-4890-8441-5320497A37EE}"/>
              </a:ext>
            </a:extLst>
          </p:cNvPr>
          <p:cNvSpPr>
            <a:spLocks noGrp="1"/>
          </p:cNvSpPr>
          <p:nvPr>
            <p:ph type="body" sz="quarter" idx="16"/>
          </p:nvPr>
        </p:nvSpPr>
        <p:spPr/>
        <p:txBody>
          <a:bodyPr anchor="ctr">
            <a:normAutofit/>
          </a:bodyPr>
          <a:lstStyle/>
          <a:p>
            <a:pPr>
              <a:spcAft>
                <a:spcPts val="600"/>
              </a:spcAft>
            </a:pPr>
            <a:r>
              <a:rPr lang="el-GR" dirty="0"/>
              <a:t>Αντιπροσώπευση – Πληρεξουσιότητα </a:t>
            </a:r>
            <a:endParaRPr lang="en-US" dirty="0"/>
          </a:p>
        </p:txBody>
      </p:sp>
    </p:spTree>
    <p:extLst>
      <p:ext uri="{BB962C8B-B14F-4D97-AF65-F5344CB8AC3E}">
        <p14:creationId xmlns:p14="http://schemas.microsoft.com/office/powerpoint/2010/main" val="3073952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EE27C-9687-D60E-CB18-A98A4944310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4A5102-7769-10F2-1583-F3FB6C088680}"/>
              </a:ext>
            </a:extLst>
          </p:cNvPr>
          <p:cNvSpPr>
            <a:spLocks noGrp="1"/>
          </p:cNvSpPr>
          <p:nvPr>
            <p:ph type="title"/>
          </p:nvPr>
        </p:nvSpPr>
        <p:spPr>
          <a:xfrm>
            <a:off x="838200" y="175939"/>
            <a:ext cx="9321800" cy="1325563"/>
          </a:xfrm>
        </p:spPr>
        <p:txBody>
          <a:bodyPr>
            <a:noAutofit/>
          </a:bodyPr>
          <a:lstStyle/>
          <a:p>
            <a:r>
              <a:rPr lang="el-GR" sz="4400" dirty="0"/>
              <a:t>Ακυρώσιμες Δικαιοπραξίες</a:t>
            </a:r>
            <a:r>
              <a:rPr lang="en-US" sz="4400" dirty="0"/>
              <a:t>:</a:t>
            </a:r>
          </a:p>
        </p:txBody>
      </p:sp>
      <p:sp>
        <p:nvSpPr>
          <p:cNvPr id="2" name="TextBox 1">
            <a:extLst>
              <a:ext uri="{FF2B5EF4-FFF2-40B4-BE49-F238E27FC236}">
                <a16:creationId xmlns:a16="http://schemas.microsoft.com/office/drawing/2014/main" id="{F9191216-6F7A-C8B1-4B26-950880786798}"/>
              </a:ext>
            </a:extLst>
          </p:cNvPr>
          <p:cNvSpPr txBox="1"/>
          <p:nvPr/>
        </p:nvSpPr>
        <p:spPr>
          <a:xfrm>
            <a:off x="756745" y="1892652"/>
            <a:ext cx="10121462" cy="4033284"/>
          </a:xfrm>
          <a:prstGeom prst="rect">
            <a:avLst/>
          </a:prstGeom>
          <a:noFill/>
        </p:spPr>
        <p:txBody>
          <a:bodyPr wrap="square" rtlCol="0">
            <a:spAutoFit/>
          </a:bodyPr>
          <a:lstStyle/>
          <a:p>
            <a:pPr marL="800100" lvl="1" indent="-342900" algn="just">
              <a:lnSpc>
                <a:spcPct val="150000"/>
              </a:lnSpc>
              <a:buFont typeface="Wingdings" panose="05000000000000000000" pitchFamily="2" charset="2"/>
              <a:buChar char="Ø"/>
            </a:pPr>
            <a:r>
              <a:rPr lang="el-GR" sz="2000" kern="100" dirty="0">
                <a:solidFill>
                  <a:schemeClr val="bg1"/>
                </a:solidFill>
                <a:effectLst/>
                <a:ea typeface="Calibri" panose="020F0502020204030204" pitchFamily="34" charset="0"/>
                <a:cs typeface="Times New Roman" panose="02020603050405020304" pitchFamily="18" charset="0"/>
              </a:rPr>
              <a:t>Λόγω ορισμένου ελαττώματος μπορ</a:t>
            </a:r>
            <a:r>
              <a:rPr lang="el-GR" sz="2000" kern="100" dirty="0">
                <a:solidFill>
                  <a:schemeClr val="bg1"/>
                </a:solidFill>
                <a:ea typeface="Calibri" panose="020F0502020204030204" pitchFamily="34" charset="0"/>
                <a:cs typeface="Times New Roman" panose="02020603050405020304" pitchFamily="18" charset="0"/>
              </a:rPr>
              <a:t>ούν</a:t>
            </a:r>
            <a:r>
              <a:rPr lang="el-GR" sz="2000" kern="100" dirty="0">
                <a:solidFill>
                  <a:schemeClr val="bg1"/>
                </a:solidFill>
                <a:effectLst/>
                <a:ea typeface="Calibri" panose="020F0502020204030204" pitchFamily="34" charset="0"/>
                <a:cs typeface="Times New Roman" panose="02020603050405020304" pitchFamily="18" charset="0"/>
              </a:rPr>
              <a:t> να ακυρωθούν με την έκδοση δικαστικής απόφασης</a:t>
            </a:r>
          </a:p>
          <a:p>
            <a:pPr marL="800100" lvl="1" indent="-342900" algn="just">
              <a:lnSpc>
                <a:spcPct val="150000"/>
              </a:lnSpc>
              <a:buFont typeface="Wingdings" panose="05000000000000000000" pitchFamily="2" charset="2"/>
              <a:buChar char="Ø"/>
            </a:pPr>
            <a:r>
              <a:rPr lang="el-GR" sz="2000" b="1" kern="100" dirty="0">
                <a:solidFill>
                  <a:schemeClr val="bg1"/>
                </a:solidFill>
                <a:effectLst/>
                <a:ea typeface="Calibri" panose="020F0502020204030204" pitchFamily="34" charset="0"/>
                <a:cs typeface="Times New Roman" panose="02020603050405020304" pitchFamily="18" charset="0"/>
              </a:rPr>
              <a:t>Μέχρι να ακυρωθούν αποτελούν δικαιοπραξίες </a:t>
            </a:r>
            <a:r>
              <a:rPr lang="el-GR" sz="2000" b="1" kern="100" dirty="0">
                <a:solidFill>
                  <a:schemeClr val="bg1"/>
                </a:solidFill>
                <a:ea typeface="Calibri" panose="020F0502020204030204" pitchFamily="34" charset="0"/>
                <a:cs typeface="Times New Roman" panose="02020603050405020304" pitchFamily="18" charset="0"/>
              </a:rPr>
              <a:t>οι</a:t>
            </a:r>
            <a:r>
              <a:rPr lang="el-GR" sz="2000" b="1" kern="100" dirty="0">
                <a:solidFill>
                  <a:schemeClr val="bg1"/>
                </a:solidFill>
                <a:effectLst/>
                <a:ea typeface="Calibri" panose="020F0502020204030204" pitchFamily="34" charset="0"/>
                <a:cs typeface="Times New Roman" panose="02020603050405020304" pitchFamily="18" charset="0"/>
              </a:rPr>
              <a:t> οποίες επιφέρουν όλα τα έννομα αποτελέσματα μίας έγκυρης δικαιοπραξίας</a:t>
            </a:r>
            <a:endParaRPr lang="en-US" sz="2000" kern="100" dirty="0">
              <a:solidFill>
                <a:schemeClr val="bg1"/>
              </a:solidFill>
              <a:effectLst/>
              <a:ea typeface="Calibri" panose="020F0502020204030204" pitchFamily="34" charset="0"/>
              <a:cs typeface="Tahoma" panose="020B0604030504040204" pitchFamily="34" charset="0"/>
            </a:endParaRPr>
          </a:p>
          <a:p>
            <a:pPr marL="800100" lvl="1" indent="-342900" algn="just">
              <a:lnSpc>
                <a:spcPct val="150000"/>
              </a:lnSpc>
              <a:spcAft>
                <a:spcPts val="800"/>
              </a:spcAft>
              <a:buFont typeface="Wingdings" panose="05000000000000000000" pitchFamily="2" charset="2"/>
              <a:buChar char="Ø"/>
            </a:pPr>
            <a:r>
              <a:rPr lang="el-GR" sz="2000" kern="100" dirty="0">
                <a:solidFill>
                  <a:schemeClr val="bg1"/>
                </a:solidFill>
                <a:effectLst/>
                <a:ea typeface="Calibri" panose="020F0502020204030204" pitchFamily="34" charset="0"/>
                <a:cs typeface="Times New Roman" panose="02020603050405020304" pitchFamily="18" charset="0"/>
              </a:rPr>
              <a:t>Λόγοι </a:t>
            </a:r>
            <a:r>
              <a:rPr lang="el-GR" sz="2000" kern="100" dirty="0" err="1">
                <a:solidFill>
                  <a:schemeClr val="bg1"/>
                </a:solidFill>
                <a:ea typeface="Calibri" panose="020F0502020204030204" pitchFamily="34" charset="0"/>
                <a:cs typeface="Times New Roman" panose="02020603050405020304" pitchFamily="18" charset="0"/>
              </a:rPr>
              <a:t>Α</a:t>
            </a:r>
            <a:r>
              <a:rPr lang="el-GR" sz="2000" kern="100" dirty="0" err="1">
                <a:solidFill>
                  <a:schemeClr val="bg1"/>
                </a:solidFill>
                <a:effectLst/>
                <a:ea typeface="Calibri" panose="020F0502020204030204" pitchFamily="34" charset="0"/>
                <a:cs typeface="Times New Roman" panose="02020603050405020304" pitchFamily="18" charset="0"/>
              </a:rPr>
              <a:t>κυρωσίας</a:t>
            </a:r>
            <a:r>
              <a:rPr lang="el-GR" sz="2000" kern="100" dirty="0">
                <a:solidFill>
                  <a:schemeClr val="bg1"/>
                </a:solidFill>
                <a:effectLst/>
                <a:ea typeface="Calibri" panose="020F0502020204030204" pitchFamily="34" charset="0"/>
                <a:cs typeface="Times New Roman" panose="02020603050405020304" pitchFamily="18" charset="0"/>
              </a:rPr>
              <a:t>: </a:t>
            </a:r>
          </a:p>
          <a:p>
            <a:pPr marL="1257300" lvl="2" indent="-342900" algn="just">
              <a:lnSpc>
                <a:spcPct val="150000"/>
              </a:lnSpc>
              <a:spcAft>
                <a:spcPts val="800"/>
              </a:spcAft>
              <a:buFont typeface="Wingdings" panose="05000000000000000000" pitchFamily="2" charset="2"/>
              <a:buChar char="Ø"/>
            </a:pPr>
            <a:r>
              <a:rPr lang="el-GR" sz="2000" kern="100" dirty="0">
                <a:solidFill>
                  <a:schemeClr val="bg1"/>
                </a:solidFill>
                <a:effectLst/>
                <a:ea typeface="Calibri" panose="020F0502020204030204" pitchFamily="34" charset="0"/>
                <a:cs typeface="Times New Roman" panose="02020603050405020304" pitchFamily="18" charset="0"/>
              </a:rPr>
              <a:t>Πλάνη</a:t>
            </a:r>
            <a:endParaRPr lang="el-GR" sz="2000" kern="100" dirty="0">
              <a:solidFill>
                <a:schemeClr val="bg1"/>
              </a:solidFill>
              <a:ea typeface="Calibri" panose="020F0502020204030204" pitchFamily="34" charset="0"/>
              <a:cs typeface="Times New Roman" panose="02020603050405020304" pitchFamily="18" charset="0"/>
            </a:endParaRPr>
          </a:p>
          <a:p>
            <a:pPr marL="1257300" lvl="2" indent="-342900" algn="just">
              <a:lnSpc>
                <a:spcPct val="150000"/>
              </a:lnSpc>
              <a:spcAft>
                <a:spcPts val="800"/>
              </a:spcAft>
              <a:buFont typeface="Wingdings" panose="05000000000000000000" pitchFamily="2" charset="2"/>
              <a:buChar char="Ø"/>
            </a:pPr>
            <a:r>
              <a:rPr lang="el-GR" sz="2000" kern="100" dirty="0">
                <a:solidFill>
                  <a:schemeClr val="bg1"/>
                </a:solidFill>
                <a:effectLst/>
                <a:ea typeface="Calibri" panose="020F0502020204030204" pitchFamily="34" charset="0"/>
                <a:cs typeface="Times New Roman" panose="02020603050405020304" pitchFamily="18" charset="0"/>
              </a:rPr>
              <a:t>Απάτη</a:t>
            </a:r>
          </a:p>
          <a:p>
            <a:pPr marL="1257300" lvl="2" indent="-342900" algn="just">
              <a:lnSpc>
                <a:spcPct val="150000"/>
              </a:lnSpc>
              <a:spcAft>
                <a:spcPts val="800"/>
              </a:spcAft>
              <a:buFont typeface="Wingdings" panose="05000000000000000000" pitchFamily="2" charset="2"/>
              <a:buChar char="Ø"/>
            </a:pPr>
            <a:r>
              <a:rPr lang="el-GR" sz="2000" kern="100" dirty="0">
                <a:solidFill>
                  <a:schemeClr val="bg1"/>
                </a:solidFill>
                <a:effectLst/>
                <a:ea typeface="Calibri" panose="020F0502020204030204" pitchFamily="34" charset="0"/>
                <a:cs typeface="Times New Roman" panose="02020603050405020304" pitchFamily="18" charset="0"/>
              </a:rPr>
              <a:t>Απειλή</a:t>
            </a:r>
            <a:endParaRPr lang="en-US" sz="2000" kern="100" dirty="0">
              <a:solidFill>
                <a:schemeClr val="bg1"/>
              </a:solidFill>
              <a:effectLst/>
              <a:ea typeface="Calibri" panose="020F0502020204030204" pitchFamily="34" charset="0"/>
              <a:cs typeface="Tahoma" panose="020B0604030504040204" pitchFamily="34" charset="0"/>
            </a:endParaRPr>
          </a:p>
        </p:txBody>
      </p:sp>
    </p:spTree>
    <p:extLst>
      <p:ext uri="{BB962C8B-B14F-4D97-AF65-F5344CB8AC3E}">
        <p14:creationId xmlns:p14="http://schemas.microsoft.com/office/powerpoint/2010/main" val="346605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735F9-C2D0-87A3-EF15-00EDF69DD2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793924-1611-73FE-5548-EA8CFDDE0A1F}"/>
              </a:ext>
            </a:extLst>
          </p:cNvPr>
          <p:cNvSpPr>
            <a:spLocks noGrp="1"/>
          </p:cNvSpPr>
          <p:nvPr>
            <p:ph type="title"/>
          </p:nvPr>
        </p:nvSpPr>
        <p:spPr>
          <a:xfrm>
            <a:off x="838199" y="175939"/>
            <a:ext cx="10121461" cy="1325563"/>
          </a:xfrm>
        </p:spPr>
        <p:txBody>
          <a:bodyPr>
            <a:noAutofit/>
          </a:bodyPr>
          <a:lstStyle/>
          <a:p>
            <a:r>
              <a:rPr lang="el-GR" sz="4000" dirty="0"/>
              <a:t>Ακυρώσιμες Δικαιοπραξίες λόγω Πλάνης</a:t>
            </a:r>
            <a:r>
              <a:rPr lang="en-US" sz="4000" dirty="0"/>
              <a:t>:</a:t>
            </a:r>
            <a:r>
              <a:rPr lang="el-GR" sz="4000" dirty="0"/>
              <a:t> </a:t>
            </a:r>
            <a:endParaRPr lang="en-US" sz="4000" dirty="0"/>
          </a:p>
        </p:txBody>
      </p:sp>
      <p:sp>
        <p:nvSpPr>
          <p:cNvPr id="2" name="TextBox 1">
            <a:extLst>
              <a:ext uri="{FF2B5EF4-FFF2-40B4-BE49-F238E27FC236}">
                <a16:creationId xmlns:a16="http://schemas.microsoft.com/office/drawing/2014/main" id="{5F1039DE-5510-8191-AA11-3CD6AACD6B4C}"/>
              </a:ext>
            </a:extLst>
          </p:cNvPr>
          <p:cNvSpPr txBox="1"/>
          <p:nvPr/>
        </p:nvSpPr>
        <p:spPr>
          <a:xfrm>
            <a:off x="756745" y="1892652"/>
            <a:ext cx="10121462" cy="3725507"/>
          </a:xfrm>
          <a:prstGeom prst="rect">
            <a:avLst/>
          </a:prstGeom>
          <a:noFill/>
        </p:spPr>
        <p:txBody>
          <a:bodyPr wrap="square" rtlCol="0">
            <a:spAutoFit/>
          </a:bodyPr>
          <a:lstStyle/>
          <a:p>
            <a:pPr marL="800100" lvl="1" indent="-342900" algn="just">
              <a:lnSpc>
                <a:spcPct val="150000"/>
              </a:lnSpc>
              <a:buFont typeface="Wingdings" panose="05000000000000000000" pitchFamily="2" charset="2"/>
              <a:buChar char="Ø"/>
            </a:pPr>
            <a:r>
              <a:rPr lang="el-GR" sz="2000" kern="100" dirty="0">
                <a:solidFill>
                  <a:schemeClr val="bg1"/>
                </a:solidFill>
                <a:effectLst/>
                <a:latin typeface="+mj-lt"/>
                <a:ea typeface="Calibri" panose="020F0502020204030204" pitchFamily="34" charset="0"/>
                <a:cs typeface="Times New Roman" panose="02020603050405020304" pitchFamily="18" charset="0"/>
              </a:rPr>
              <a:t>Η εσφαλμένη γνώση ή η (μη συνειδητή) άγνοια της πραγματικότητας με αποτέλεσμα να υπάρχει διάσταση μεταξύ της πραγματικότητας και της παράστασης που έχει γι’ αυτήν ο </a:t>
            </a:r>
            <a:r>
              <a:rPr lang="el-GR" sz="2000" kern="100" dirty="0" err="1">
                <a:solidFill>
                  <a:schemeClr val="bg1"/>
                </a:solidFill>
                <a:effectLst/>
                <a:latin typeface="+mj-lt"/>
                <a:ea typeface="Calibri" panose="020F0502020204030204" pitchFamily="34" charset="0"/>
                <a:cs typeface="Times New Roman" panose="02020603050405020304" pitchFamily="18" charset="0"/>
              </a:rPr>
              <a:t>Πλαν</a:t>
            </a:r>
            <a:r>
              <a:rPr lang="el-GR" sz="2000" kern="100" dirty="0" err="1">
                <a:solidFill>
                  <a:schemeClr val="bg1"/>
                </a:solidFill>
                <a:latin typeface="+mj-lt"/>
                <a:ea typeface="Calibri" panose="020F0502020204030204" pitchFamily="34" charset="0"/>
                <a:cs typeface="Times New Roman" panose="02020603050405020304" pitchFamily="18" charset="0"/>
              </a:rPr>
              <a:t>ώ</a:t>
            </a:r>
            <a:r>
              <a:rPr lang="el-GR" sz="2000" kern="100" dirty="0" err="1">
                <a:solidFill>
                  <a:schemeClr val="bg1"/>
                </a:solidFill>
                <a:effectLst/>
                <a:latin typeface="+mj-lt"/>
                <a:ea typeface="Calibri" panose="020F0502020204030204" pitchFamily="34" charset="0"/>
                <a:cs typeface="Times New Roman" panose="02020603050405020304" pitchFamily="18" charset="0"/>
              </a:rPr>
              <a:t>μενος</a:t>
            </a:r>
            <a:endParaRPr lang="el-GR" sz="2000" kern="100" dirty="0">
              <a:solidFill>
                <a:schemeClr val="bg1"/>
              </a:solidFill>
              <a:effectLst/>
              <a:latin typeface="+mj-lt"/>
              <a:ea typeface="Calibri" panose="020F0502020204030204" pitchFamily="34" charset="0"/>
              <a:cs typeface="Times New Roman" panose="02020603050405020304" pitchFamily="18" charset="0"/>
            </a:endParaRPr>
          </a:p>
          <a:p>
            <a:pPr marL="800100" lvl="1" indent="-342900" algn="just">
              <a:lnSpc>
                <a:spcPct val="150000"/>
              </a:lnSpc>
              <a:buFont typeface="Wingdings" panose="05000000000000000000" pitchFamily="2" charset="2"/>
              <a:buChar char="Ø"/>
            </a:pPr>
            <a:r>
              <a:rPr lang="el-GR" sz="2000" kern="100" dirty="0">
                <a:solidFill>
                  <a:schemeClr val="bg1"/>
                </a:solidFill>
                <a:latin typeface="+mj-lt"/>
                <a:ea typeface="Calibri" panose="020F0502020204030204" pitchFamily="34" charset="0"/>
                <a:cs typeface="Times New Roman" panose="02020603050405020304" pitchFamily="18" charset="0"/>
              </a:rPr>
              <a:t>Πλάνη στη δήλωση ≠ Πλάνη στη βούληση (στα παραγωγικά αίτια της βούλησης)</a:t>
            </a:r>
          </a:p>
          <a:p>
            <a:pPr marL="800100" lvl="1" indent="-342900" algn="just">
              <a:lnSpc>
                <a:spcPct val="150000"/>
              </a:lnSpc>
              <a:buFont typeface="Wingdings" panose="05000000000000000000" pitchFamily="2" charset="2"/>
              <a:buChar char="Ø"/>
            </a:pPr>
            <a:r>
              <a:rPr lang="el-GR" sz="2000" kern="100" dirty="0">
                <a:solidFill>
                  <a:schemeClr val="bg1"/>
                </a:solidFill>
                <a:effectLst/>
                <a:latin typeface="+mj-lt"/>
                <a:ea typeface="Calibri" panose="020F0502020204030204" pitchFamily="34" charset="0"/>
                <a:cs typeface="Tahoma" panose="020B0604030504040204" pitchFamily="34" charset="0"/>
              </a:rPr>
              <a:t>Μπορεί η πλάνη ως προς τα παραγωγικά αίτια να καταστήσει ακυρώσιμη τη δικαιοπραξία;</a:t>
            </a:r>
          </a:p>
          <a:p>
            <a:pPr marL="800100" lvl="1" indent="-342900" algn="just">
              <a:lnSpc>
                <a:spcPct val="150000"/>
              </a:lnSpc>
              <a:buFont typeface="Wingdings" panose="05000000000000000000" pitchFamily="2" charset="2"/>
              <a:buChar char="Ø"/>
            </a:pPr>
            <a:r>
              <a:rPr lang="el-GR" sz="2000" kern="100" dirty="0">
                <a:solidFill>
                  <a:schemeClr val="bg1"/>
                </a:solidFill>
                <a:latin typeface="+mj-lt"/>
                <a:ea typeface="Calibri" panose="020F0502020204030204" pitchFamily="34" charset="0"/>
                <a:cs typeface="Tahoma" panose="020B0604030504040204" pitchFamily="34" charset="0"/>
              </a:rPr>
              <a:t>Διμερής Πλάνη </a:t>
            </a:r>
          </a:p>
          <a:p>
            <a:pPr marL="800100" lvl="1" indent="-342900" algn="just">
              <a:lnSpc>
                <a:spcPct val="150000"/>
              </a:lnSpc>
              <a:buFont typeface="Wingdings" panose="05000000000000000000" pitchFamily="2" charset="2"/>
              <a:buChar char="Ø"/>
            </a:pPr>
            <a:r>
              <a:rPr lang="el-GR" sz="2000" kern="100" dirty="0">
                <a:solidFill>
                  <a:schemeClr val="bg1"/>
                </a:solidFill>
                <a:latin typeface="+mj-lt"/>
                <a:ea typeface="Calibri" panose="020F0502020204030204" pitchFamily="34" charset="0"/>
                <a:cs typeface="Tahoma" panose="020B0604030504040204" pitchFamily="34" charset="0"/>
              </a:rPr>
              <a:t>Προσοχή στην ενδεχόμενη καταβολή «διαφέροντος εμπιστοσύνης» (βλ. ΑΚ 145)</a:t>
            </a:r>
            <a:endParaRPr lang="en-US" sz="2000" kern="100" dirty="0">
              <a:solidFill>
                <a:schemeClr val="bg1"/>
              </a:solidFill>
              <a:effectLst/>
              <a:ea typeface="Calibri" panose="020F0502020204030204" pitchFamily="34" charset="0"/>
              <a:cs typeface="Tahoma" panose="020B0604030504040204" pitchFamily="34" charset="0"/>
            </a:endParaRPr>
          </a:p>
        </p:txBody>
      </p:sp>
    </p:spTree>
    <p:extLst>
      <p:ext uri="{BB962C8B-B14F-4D97-AF65-F5344CB8AC3E}">
        <p14:creationId xmlns:p14="http://schemas.microsoft.com/office/powerpoint/2010/main" val="287554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914E8-C126-3569-C1C8-014B0982B4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BD7F5D1-0FDE-2A0D-5EAF-9AE1AD589F8B}"/>
              </a:ext>
            </a:extLst>
          </p:cNvPr>
          <p:cNvSpPr>
            <a:spLocks noGrp="1"/>
          </p:cNvSpPr>
          <p:nvPr>
            <p:ph type="title"/>
          </p:nvPr>
        </p:nvSpPr>
        <p:spPr>
          <a:xfrm>
            <a:off x="838199" y="175939"/>
            <a:ext cx="10121461" cy="1325563"/>
          </a:xfrm>
        </p:spPr>
        <p:txBody>
          <a:bodyPr>
            <a:noAutofit/>
          </a:bodyPr>
          <a:lstStyle/>
          <a:p>
            <a:r>
              <a:rPr lang="el-GR" sz="4000" dirty="0"/>
              <a:t>Ακυρώσιμες Δικαιοπραξίες λόγω Απάτης </a:t>
            </a:r>
            <a:r>
              <a:rPr lang="en-US" sz="4000" dirty="0"/>
              <a:t>:</a:t>
            </a:r>
          </a:p>
        </p:txBody>
      </p:sp>
      <p:sp>
        <p:nvSpPr>
          <p:cNvPr id="2" name="TextBox 1">
            <a:extLst>
              <a:ext uri="{FF2B5EF4-FFF2-40B4-BE49-F238E27FC236}">
                <a16:creationId xmlns:a16="http://schemas.microsoft.com/office/drawing/2014/main" id="{51C96A66-7E49-3157-6DC7-E02843DC601E}"/>
              </a:ext>
            </a:extLst>
          </p:cNvPr>
          <p:cNvSpPr txBox="1"/>
          <p:nvPr/>
        </p:nvSpPr>
        <p:spPr>
          <a:xfrm>
            <a:off x="756745" y="1892652"/>
            <a:ext cx="10121462" cy="4187172"/>
          </a:xfrm>
          <a:prstGeom prst="rect">
            <a:avLst/>
          </a:prstGeom>
          <a:noFill/>
        </p:spPr>
        <p:txBody>
          <a:bodyPr wrap="square" rtlCol="0">
            <a:spAutoFit/>
          </a:bodyPr>
          <a:lstStyle/>
          <a:p>
            <a:pPr marL="800100" lvl="1" indent="-342900" algn="just">
              <a:lnSpc>
                <a:spcPct val="150000"/>
              </a:lnSpc>
              <a:buFont typeface="Wingdings" panose="05000000000000000000" pitchFamily="2" charset="2"/>
              <a:buChar char="Ø"/>
            </a:pPr>
            <a:r>
              <a:rPr lang="el-GR" sz="2000" kern="100" dirty="0">
                <a:solidFill>
                  <a:schemeClr val="bg1"/>
                </a:solidFill>
                <a:effectLst/>
                <a:latin typeface="+mj-lt"/>
                <a:ea typeface="Calibri" panose="020F0502020204030204" pitchFamily="34" charset="0"/>
                <a:cs typeface="Times New Roman" panose="02020603050405020304" pitchFamily="18" charset="0"/>
              </a:rPr>
              <a:t>ΑΚ 147 </a:t>
            </a:r>
            <a:r>
              <a:rPr lang="el-GR" sz="2000" kern="100" dirty="0" err="1">
                <a:solidFill>
                  <a:schemeClr val="bg1"/>
                </a:solidFill>
                <a:effectLst/>
                <a:latin typeface="+mj-lt"/>
                <a:ea typeface="Calibri" panose="020F0502020204030204" pitchFamily="34" charset="0"/>
                <a:cs typeface="Times New Roman" panose="02020603050405020304" pitchFamily="18" charset="0"/>
              </a:rPr>
              <a:t>εδ</a:t>
            </a:r>
            <a:r>
              <a:rPr lang="el-GR" sz="2000" kern="100" dirty="0">
                <a:solidFill>
                  <a:schemeClr val="bg1"/>
                </a:solidFill>
                <a:effectLst/>
                <a:latin typeface="+mj-lt"/>
                <a:ea typeface="Calibri" panose="020F0502020204030204" pitchFamily="34" charset="0"/>
                <a:cs typeface="Times New Roman" panose="02020603050405020304" pitchFamily="18" charset="0"/>
              </a:rPr>
              <a:t>. α΄ «</a:t>
            </a:r>
            <a:r>
              <a:rPr lang="el-GR" sz="2000" i="1" kern="100" dirty="0">
                <a:solidFill>
                  <a:schemeClr val="bg1"/>
                </a:solidFill>
                <a:effectLst/>
                <a:latin typeface="+mj-lt"/>
                <a:ea typeface="Calibri" panose="020F0502020204030204" pitchFamily="34" charset="0"/>
                <a:cs typeface="Times New Roman" panose="02020603050405020304" pitchFamily="18" charset="0"/>
              </a:rPr>
              <a:t>Όποιος παρασύρθηκε με απάτη σε δήλωση βούλησης έχει δικαίωμα να ζητήσει να ακυρωθεί η δικαιοπραξία</a:t>
            </a:r>
            <a:r>
              <a:rPr lang="el-GR" sz="2000" kern="100" dirty="0">
                <a:solidFill>
                  <a:schemeClr val="bg1"/>
                </a:solidFill>
                <a:effectLst/>
                <a:latin typeface="+mj-lt"/>
                <a:ea typeface="Calibri" panose="020F0502020204030204" pitchFamily="34" charset="0"/>
                <a:cs typeface="Times New Roman" panose="02020603050405020304" pitchFamily="18" charset="0"/>
              </a:rPr>
              <a:t>»</a:t>
            </a:r>
          </a:p>
          <a:p>
            <a:pPr marL="800100" lvl="1" indent="-342900" algn="just">
              <a:lnSpc>
                <a:spcPct val="150000"/>
              </a:lnSpc>
              <a:buFont typeface="Wingdings" panose="05000000000000000000" pitchFamily="2" charset="2"/>
              <a:buChar char="Ø"/>
            </a:pPr>
            <a:r>
              <a:rPr lang="el-GR" sz="2000" kern="100" dirty="0">
                <a:solidFill>
                  <a:schemeClr val="bg1"/>
                </a:solidFill>
                <a:effectLst/>
                <a:latin typeface="+mj-lt"/>
                <a:ea typeface="Calibri" panose="020F0502020204030204" pitchFamily="34" charset="0"/>
                <a:cs typeface="Times New Roman" panose="02020603050405020304" pitchFamily="18" charset="0"/>
              </a:rPr>
              <a:t>Προϋποθέσεις: α) να έχει </a:t>
            </a:r>
            <a:r>
              <a:rPr lang="el-GR" sz="2000" kern="100" dirty="0" err="1">
                <a:solidFill>
                  <a:schemeClr val="bg1"/>
                </a:solidFill>
                <a:effectLst/>
                <a:latin typeface="+mj-lt"/>
                <a:ea typeface="Calibri" panose="020F0502020204030204" pitchFamily="34" charset="0"/>
                <a:cs typeface="Times New Roman" panose="02020603050405020304" pitchFamily="18" charset="0"/>
              </a:rPr>
              <a:t>παραπλανηθεί</a:t>
            </a:r>
            <a:r>
              <a:rPr lang="el-GR" sz="2000" kern="100" dirty="0">
                <a:solidFill>
                  <a:schemeClr val="bg1"/>
                </a:solidFill>
                <a:effectLst/>
                <a:latin typeface="+mj-lt"/>
                <a:ea typeface="Calibri" panose="020F0502020204030204" pitchFamily="34" charset="0"/>
                <a:cs typeface="Times New Roman" panose="02020603050405020304" pitchFamily="18" charset="0"/>
              </a:rPr>
              <a:t> ο δηλών, β) η παραπλάνηση να είναι δόλια, και γ) να υπάρχει αιτιώδης συνάφεια μεταξύ της παραπλάνησης και της δήλωσης βούλησης </a:t>
            </a:r>
          </a:p>
          <a:p>
            <a:pPr marL="800100" lvl="1" indent="-342900" algn="just">
              <a:lnSpc>
                <a:spcPct val="150000"/>
              </a:lnSpc>
              <a:buFont typeface="Wingdings" panose="05000000000000000000" pitchFamily="2" charset="2"/>
              <a:buChar char="Ø"/>
            </a:pPr>
            <a:r>
              <a:rPr lang="el-GR" sz="2000" b="1" kern="100" dirty="0">
                <a:solidFill>
                  <a:schemeClr val="bg1"/>
                </a:solidFill>
                <a:effectLst/>
                <a:latin typeface="+mj-lt"/>
                <a:ea typeface="Calibri" panose="020F0502020204030204" pitchFamily="34" charset="0"/>
                <a:cs typeface="Times New Roman" panose="02020603050405020304" pitchFamily="18" charset="0"/>
              </a:rPr>
              <a:t>Δεν απαιτείται η πλάνη να είναι ουσιώδης </a:t>
            </a:r>
          </a:p>
          <a:p>
            <a:pPr marL="800100" lvl="1" indent="-342900" algn="just">
              <a:lnSpc>
                <a:spcPct val="150000"/>
              </a:lnSpc>
              <a:buFont typeface="Wingdings" panose="05000000000000000000" pitchFamily="2" charset="2"/>
              <a:buChar char="Ø"/>
            </a:pPr>
            <a:r>
              <a:rPr lang="el-GR" sz="2000" kern="100" dirty="0">
                <a:solidFill>
                  <a:schemeClr val="bg1"/>
                </a:solidFill>
                <a:latin typeface="+mj-lt"/>
                <a:ea typeface="Calibri" panose="020F0502020204030204" pitchFamily="34" charset="0"/>
                <a:cs typeface="Times New Roman" panose="02020603050405020304" pitchFamily="18" charset="0"/>
              </a:rPr>
              <a:t>Προσοχή στο </a:t>
            </a:r>
            <a:r>
              <a:rPr lang="el-GR" sz="2000" kern="100" dirty="0" err="1">
                <a:solidFill>
                  <a:schemeClr val="bg1"/>
                </a:solidFill>
                <a:latin typeface="+mj-lt"/>
                <a:ea typeface="Calibri" panose="020F0502020204030204" pitchFamily="34" charset="0"/>
                <a:cs typeface="Times New Roman" panose="02020603050405020304" pitchFamily="18" charset="0"/>
              </a:rPr>
              <a:t>άρ</a:t>
            </a:r>
            <a:r>
              <a:rPr lang="el-GR" sz="2000" kern="100" dirty="0">
                <a:solidFill>
                  <a:schemeClr val="bg1"/>
                </a:solidFill>
                <a:latin typeface="+mj-lt"/>
                <a:ea typeface="Calibri" panose="020F0502020204030204" pitchFamily="34" charset="0"/>
                <a:cs typeface="Times New Roman" panose="02020603050405020304" pitchFamily="18" charset="0"/>
              </a:rPr>
              <a:t>. 149 ΑΚ </a:t>
            </a:r>
            <a:r>
              <a:rPr lang="el-GR" sz="2000" kern="100" dirty="0">
                <a:solidFill>
                  <a:schemeClr val="bg1"/>
                </a:solidFill>
                <a:latin typeface="+mj-lt"/>
                <a:ea typeface="Calibri" panose="020F0502020204030204" pitchFamily="34" charset="0"/>
                <a:cs typeface="Times New Roman" panose="02020603050405020304" pitchFamily="18" charset="0"/>
                <a:sym typeface="Wingdings" panose="05000000000000000000" pitchFamily="2" charset="2"/>
              </a:rPr>
              <a:t> </a:t>
            </a:r>
            <a:r>
              <a:rPr lang="el-GR" sz="2000" kern="100" dirty="0">
                <a:solidFill>
                  <a:schemeClr val="bg1"/>
                </a:solidFill>
                <a:latin typeface="+mj-lt"/>
                <a:ea typeface="Calibri" panose="020F0502020204030204" pitchFamily="34" charset="0"/>
                <a:cs typeface="Times New Roman" panose="02020603050405020304" pitchFamily="18" charset="0"/>
              </a:rPr>
              <a:t>δυνατότητα του </a:t>
            </a:r>
            <a:r>
              <a:rPr lang="el-GR" sz="2000" kern="100" dirty="0" err="1">
                <a:solidFill>
                  <a:schemeClr val="bg1"/>
                </a:solidFill>
                <a:latin typeface="+mj-lt"/>
                <a:ea typeface="Calibri" panose="020F0502020204030204" pitchFamily="34" charset="0"/>
                <a:cs typeface="Times New Roman" panose="02020603050405020304" pitchFamily="18" charset="0"/>
              </a:rPr>
              <a:t>απατηθέντος</a:t>
            </a:r>
            <a:r>
              <a:rPr lang="el-GR" sz="2000" kern="100" dirty="0">
                <a:solidFill>
                  <a:schemeClr val="bg1"/>
                </a:solidFill>
                <a:latin typeface="+mj-lt"/>
                <a:ea typeface="Calibri" panose="020F0502020204030204" pitchFamily="34" charset="0"/>
                <a:cs typeface="Times New Roman" panose="02020603050405020304" pitchFamily="18" charset="0"/>
              </a:rPr>
              <a:t> για αξίωση ανόρθωσης κάθε άλλης ζημίας, σύμφωνα με τις διατάξεις για τις αδικοπραξίες</a:t>
            </a:r>
          </a:p>
          <a:p>
            <a:pPr marL="800100" lvl="1" indent="-342900" algn="just">
              <a:lnSpc>
                <a:spcPct val="150000"/>
              </a:lnSpc>
              <a:buFont typeface="Wingdings" panose="05000000000000000000" pitchFamily="2" charset="2"/>
              <a:buChar char="Ø"/>
            </a:pPr>
            <a:r>
              <a:rPr lang="el-GR" sz="2000" kern="100" dirty="0">
                <a:solidFill>
                  <a:schemeClr val="bg1"/>
                </a:solidFill>
                <a:latin typeface="+mj-lt"/>
                <a:ea typeface="Calibri" panose="020F0502020204030204" pitchFamily="34" charset="0"/>
                <a:cs typeface="Times New Roman" panose="02020603050405020304" pitchFamily="18" charset="0"/>
              </a:rPr>
              <a:t>Συρροή λόγων </a:t>
            </a:r>
            <a:r>
              <a:rPr lang="el-GR" sz="2000" kern="100" dirty="0" err="1">
                <a:solidFill>
                  <a:schemeClr val="bg1"/>
                </a:solidFill>
                <a:latin typeface="+mj-lt"/>
                <a:ea typeface="Calibri" panose="020F0502020204030204" pitchFamily="34" charset="0"/>
                <a:cs typeface="Times New Roman" panose="02020603050405020304" pitchFamily="18" charset="0"/>
              </a:rPr>
              <a:t>ακυρωσίας</a:t>
            </a:r>
            <a:r>
              <a:rPr lang="el-GR" sz="2000" kern="100" dirty="0">
                <a:solidFill>
                  <a:schemeClr val="bg1"/>
                </a:solidFill>
                <a:latin typeface="+mj-lt"/>
                <a:ea typeface="Calibri" panose="020F0502020204030204" pitchFamily="34" charset="0"/>
                <a:cs typeface="Times New Roman" panose="02020603050405020304" pitchFamily="18" charset="0"/>
              </a:rPr>
              <a:t> της δικαιοπραξίας; </a:t>
            </a:r>
          </a:p>
        </p:txBody>
      </p:sp>
    </p:spTree>
    <p:extLst>
      <p:ext uri="{BB962C8B-B14F-4D97-AF65-F5344CB8AC3E}">
        <p14:creationId xmlns:p14="http://schemas.microsoft.com/office/powerpoint/2010/main" val="73133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85612-BFE4-EB0C-52E1-A4C447D467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D59926-1E6A-0EC7-00A3-CA41CDC90C3B}"/>
              </a:ext>
            </a:extLst>
          </p:cNvPr>
          <p:cNvSpPr>
            <a:spLocks noGrp="1"/>
          </p:cNvSpPr>
          <p:nvPr>
            <p:ph type="title"/>
          </p:nvPr>
        </p:nvSpPr>
        <p:spPr>
          <a:xfrm>
            <a:off x="838199" y="175939"/>
            <a:ext cx="10121461" cy="1325563"/>
          </a:xfrm>
        </p:spPr>
        <p:txBody>
          <a:bodyPr>
            <a:noAutofit/>
          </a:bodyPr>
          <a:lstStyle/>
          <a:p>
            <a:r>
              <a:rPr lang="el-GR" sz="4000" dirty="0"/>
              <a:t>Ακυρώσιμες Δικαιοπραξίες λόγω Απειλής</a:t>
            </a:r>
            <a:r>
              <a:rPr lang="en-US" sz="4000" dirty="0"/>
              <a:t>:</a:t>
            </a:r>
          </a:p>
        </p:txBody>
      </p:sp>
      <p:sp>
        <p:nvSpPr>
          <p:cNvPr id="2" name="TextBox 1">
            <a:extLst>
              <a:ext uri="{FF2B5EF4-FFF2-40B4-BE49-F238E27FC236}">
                <a16:creationId xmlns:a16="http://schemas.microsoft.com/office/drawing/2014/main" id="{50BD3C7D-7E7A-6AEA-5681-D7164EF9FE80}"/>
              </a:ext>
            </a:extLst>
          </p:cNvPr>
          <p:cNvSpPr txBox="1"/>
          <p:nvPr/>
        </p:nvSpPr>
        <p:spPr>
          <a:xfrm>
            <a:off x="756745" y="1892652"/>
            <a:ext cx="10121462" cy="5024196"/>
          </a:xfrm>
          <a:prstGeom prst="rect">
            <a:avLst/>
          </a:prstGeom>
          <a:noFill/>
        </p:spPr>
        <p:txBody>
          <a:bodyPr wrap="square" rtlCol="0">
            <a:spAutoFit/>
          </a:bodyPr>
          <a:lstStyle/>
          <a:p>
            <a:pPr marL="800100" lvl="1" indent="-342900" algn="just">
              <a:lnSpc>
                <a:spcPct val="150000"/>
              </a:lnSpc>
              <a:buFont typeface="Wingdings" panose="05000000000000000000" pitchFamily="2" charset="2"/>
              <a:buChar char="Ø"/>
            </a:pPr>
            <a:r>
              <a:rPr lang="el-GR" kern="100" dirty="0">
                <a:solidFill>
                  <a:schemeClr val="bg1"/>
                </a:solidFill>
                <a:effectLst/>
                <a:latin typeface="+mj-lt"/>
                <a:ea typeface="Calibri" panose="020F0502020204030204" pitchFamily="34" charset="0"/>
                <a:cs typeface="Times New Roman" panose="02020603050405020304" pitchFamily="18" charset="0"/>
              </a:rPr>
              <a:t>Η απειλή αποτελεί περίπτωση που η βούληση του δηλούντος δεν σχηματίζεται ελεύθερα αλλά επηρεάζεται από την άσκηση ψυχολογικής βίας.</a:t>
            </a:r>
          </a:p>
          <a:p>
            <a:pPr marL="800100" lvl="1" indent="-342900" algn="just">
              <a:lnSpc>
                <a:spcPct val="150000"/>
              </a:lnSpc>
              <a:buFont typeface="Wingdings" panose="05000000000000000000" pitchFamily="2" charset="2"/>
              <a:buChar char="Ø"/>
            </a:pPr>
            <a:r>
              <a:rPr lang="el-GR" kern="100" dirty="0">
                <a:solidFill>
                  <a:schemeClr val="bg1"/>
                </a:solidFill>
                <a:latin typeface="+mj-lt"/>
                <a:ea typeface="Calibri" panose="020F0502020204030204" pitchFamily="34" charset="0"/>
                <a:cs typeface="Times New Roman" panose="02020603050405020304" pitchFamily="18" charset="0"/>
              </a:rPr>
              <a:t>Π</a:t>
            </a:r>
            <a:r>
              <a:rPr lang="el-GR" kern="100" dirty="0">
                <a:solidFill>
                  <a:schemeClr val="bg1"/>
                </a:solidFill>
                <a:effectLst/>
                <a:latin typeface="+mj-lt"/>
                <a:ea typeface="Calibri" panose="020F0502020204030204" pitchFamily="34" charset="0"/>
                <a:cs typeface="Times New Roman" panose="02020603050405020304" pitchFamily="18" charset="0"/>
              </a:rPr>
              <a:t>ροϋποθέσεις (βλ. ΑΚ 150 &amp; 151): (α) να εξαγγέλλεται κάποιο κακό, (β) το κακό να θέτει σε σπουδαίο και άμεσο κίνδυνο ανθρώπινα αγαθά, </a:t>
            </a:r>
            <a:r>
              <a:rPr lang="el-GR" kern="100" dirty="0">
                <a:solidFill>
                  <a:schemeClr val="bg1"/>
                </a:solidFill>
                <a:latin typeface="+mj-lt"/>
                <a:ea typeface="Calibri" panose="020F0502020204030204" pitchFamily="34" charset="0"/>
                <a:cs typeface="Times New Roman" panose="02020603050405020304" pitchFamily="18" charset="0"/>
              </a:rPr>
              <a:t>(γ) τ</a:t>
            </a:r>
            <a:r>
              <a:rPr lang="el-GR" kern="100" dirty="0">
                <a:solidFill>
                  <a:schemeClr val="bg1"/>
                </a:solidFill>
                <a:effectLst/>
                <a:latin typeface="+mj-lt"/>
                <a:ea typeface="Calibri" panose="020F0502020204030204" pitchFamily="34" charset="0"/>
                <a:cs typeface="Times New Roman" panose="02020603050405020304" pitchFamily="18" charset="0"/>
              </a:rPr>
              <a:t>α αγαθά αυτά να ανάγονται στην προσωπικότητα ή στην περιουσία συγκεκριμένων προσώπων, (δ) η επέλευση του κακού να εξαρτάται από τη βούληση του </a:t>
            </a:r>
            <a:r>
              <a:rPr lang="el-GR" kern="100" dirty="0" err="1">
                <a:solidFill>
                  <a:schemeClr val="bg1"/>
                </a:solidFill>
                <a:effectLst/>
                <a:latin typeface="+mj-lt"/>
                <a:ea typeface="Calibri" panose="020F0502020204030204" pitchFamily="34" charset="0"/>
                <a:cs typeface="Times New Roman" panose="02020603050405020304" pitchFamily="18" charset="0"/>
              </a:rPr>
              <a:t>απειλούντος</a:t>
            </a:r>
            <a:r>
              <a:rPr lang="el-GR" kern="100" dirty="0">
                <a:solidFill>
                  <a:schemeClr val="bg1"/>
                </a:solidFill>
                <a:latin typeface="+mj-lt"/>
                <a:ea typeface="Calibri" panose="020F0502020204030204" pitchFamily="34" charset="0"/>
                <a:cs typeface="Times New Roman" panose="02020603050405020304" pitchFamily="18" charset="0"/>
              </a:rPr>
              <a:t>, (ε) ν</a:t>
            </a:r>
            <a:r>
              <a:rPr lang="el-GR" kern="100" dirty="0">
                <a:solidFill>
                  <a:schemeClr val="bg1"/>
                </a:solidFill>
                <a:effectLst/>
                <a:latin typeface="+mj-lt"/>
                <a:ea typeface="Calibri" panose="020F0502020204030204" pitchFamily="34" charset="0"/>
                <a:cs typeface="Times New Roman" panose="02020603050405020304" pitchFamily="18" charset="0"/>
              </a:rPr>
              <a:t>α προκαλείται από την απειλή φόβος σε γνωστικό άνθρωπο, (</a:t>
            </a:r>
            <a:r>
              <a:rPr lang="el-GR" kern="100" dirty="0" err="1">
                <a:solidFill>
                  <a:schemeClr val="bg1"/>
                </a:solidFill>
                <a:effectLst/>
                <a:latin typeface="+mj-lt"/>
                <a:ea typeface="Calibri" panose="020F0502020204030204" pitchFamily="34" charset="0"/>
                <a:cs typeface="Times New Roman" panose="02020603050405020304" pitchFamily="18" charset="0"/>
              </a:rPr>
              <a:t>στ</a:t>
            </a:r>
            <a:r>
              <a:rPr lang="el-GR" kern="100" dirty="0">
                <a:solidFill>
                  <a:schemeClr val="bg1"/>
                </a:solidFill>
                <a:effectLst/>
                <a:latin typeface="+mj-lt"/>
                <a:ea typeface="Calibri" panose="020F0502020204030204" pitchFamily="34" charset="0"/>
                <a:cs typeface="Times New Roman" panose="02020603050405020304" pitchFamily="18" charset="0"/>
              </a:rPr>
              <a:t>) η απειλή να αντίκειται στο νόμο ή στα χρηστά ήθη, και (ζ) η απειλή να αποβλέπει και τελικώς να οδηγεί στη δήλωση βουλήσεως του απειλούμενου προσώπου  </a:t>
            </a:r>
          </a:p>
          <a:p>
            <a:pPr marL="800100" lvl="1" indent="-342900" algn="just">
              <a:lnSpc>
                <a:spcPct val="150000"/>
              </a:lnSpc>
              <a:buFont typeface="Wingdings" panose="05000000000000000000" pitchFamily="2" charset="2"/>
              <a:buChar char="Ø"/>
            </a:pPr>
            <a:r>
              <a:rPr lang="el-GR" sz="1800" kern="100" dirty="0">
                <a:solidFill>
                  <a:schemeClr val="bg1"/>
                </a:solidFill>
                <a:latin typeface="+mj-lt"/>
                <a:ea typeface="Calibri" panose="020F0502020204030204" pitchFamily="34" charset="0"/>
                <a:cs typeface="Times New Roman" panose="02020603050405020304" pitchFamily="18" charset="0"/>
              </a:rPr>
              <a:t>Προσοχή στο </a:t>
            </a:r>
            <a:r>
              <a:rPr lang="el-GR" sz="1800" kern="100" dirty="0" err="1">
                <a:solidFill>
                  <a:schemeClr val="bg1"/>
                </a:solidFill>
                <a:latin typeface="+mj-lt"/>
                <a:ea typeface="Calibri" panose="020F0502020204030204" pitchFamily="34" charset="0"/>
                <a:cs typeface="Times New Roman" panose="02020603050405020304" pitchFamily="18" charset="0"/>
              </a:rPr>
              <a:t>άρ</a:t>
            </a:r>
            <a:r>
              <a:rPr lang="el-GR" sz="1800" kern="100" dirty="0">
                <a:solidFill>
                  <a:schemeClr val="bg1"/>
                </a:solidFill>
                <a:latin typeface="+mj-lt"/>
                <a:ea typeface="Calibri" panose="020F0502020204030204" pitchFamily="34" charset="0"/>
                <a:cs typeface="Times New Roman" panose="02020603050405020304" pitchFamily="18" charset="0"/>
              </a:rPr>
              <a:t>. 152 ΑΚ </a:t>
            </a:r>
            <a:r>
              <a:rPr lang="el-GR" sz="1800" kern="100" dirty="0">
                <a:solidFill>
                  <a:schemeClr val="bg1"/>
                </a:solidFill>
                <a:latin typeface="+mj-lt"/>
                <a:ea typeface="Calibri" panose="020F0502020204030204" pitchFamily="34" charset="0"/>
                <a:cs typeface="Times New Roman" panose="02020603050405020304" pitchFamily="18" charset="0"/>
                <a:sym typeface="Wingdings" panose="05000000000000000000" pitchFamily="2" charset="2"/>
              </a:rPr>
              <a:t> </a:t>
            </a:r>
            <a:r>
              <a:rPr lang="el-GR" sz="1800" kern="100" dirty="0">
                <a:solidFill>
                  <a:schemeClr val="bg1"/>
                </a:solidFill>
                <a:latin typeface="+mj-lt"/>
                <a:ea typeface="Calibri" panose="020F0502020204030204" pitchFamily="34" charset="0"/>
                <a:cs typeface="Times New Roman" panose="02020603050405020304" pitchFamily="18" charset="0"/>
              </a:rPr>
              <a:t>δυνατότητα για αξίωση ανόρθωσης κάθε άλλης ζημίας, σύμφωνα με τις διατάξεις για τις αδικοπραξίες</a:t>
            </a:r>
          </a:p>
          <a:p>
            <a:pPr lvl="1" algn="just">
              <a:lnSpc>
                <a:spcPct val="150000"/>
              </a:lnSpc>
            </a:pPr>
            <a:endParaRPr lang="el-GR" kern="100" dirty="0">
              <a:solidFill>
                <a:schemeClr val="bg1"/>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575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DD4AE-B34B-D4D8-BF83-66855FADD7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B3380B-00F8-4808-9BA6-D814E871F445}"/>
              </a:ext>
            </a:extLst>
          </p:cNvPr>
          <p:cNvSpPr>
            <a:spLocks noGrp="1"/>
          </p:cNvSpPr>
          <p:nvPr>
            <p:ph type="title"/>
          </p:nvPr>
        </p:nvSpPr>
        <p:spPr>
          <a:xfrm>
            <a:off x="838199" y="175939"/>
            <a:ext cx="10121461" cy="1325563"/>
          </a:xfrm>
        </p:spPr>
        <p:txBody>
          <a:bodyPr>
            <a:noAutofit/>
          </a:bodyPr>
          <a:lstStyle/>
          <a:p>
            <a:r>
              <a:rPr lang="el-GR" sz="4000" dirty="0"/>
              <a:t>Ακυρώσιμες Δικαιοπραξίες - Τρόπος Ακύρωσης</a:t>
            </a:r>
            <a:r>
              <a:rPr lang="en-US" sz="4000" dirty="0"/>
              <a:t>:</a:t>
            </a:r>
          </a:p>
        </p:txBody>
      </p:sp>
      <p:sp>
        <p:nvSpPr>
          <p:cNvPr id="2" name="TextBox 1">
            <a:extLst>
              <a:ext uri="{FF2B5EF4-FFF2-40B4-BE49-F238E27FC236}">
                <a16:creationId xmlns:a16="http://schemas.microsoft.com/office/drawing/2014/main" id="{8B851B0D-2633-36D5-6F92-C71C6DC74AC1}"/>
              </a:ext>
            </a:extLst>
          </p:cNvPr>
          <p:cNvSpPr txBox="1"/>
          <p:nvPr/>
        </p:nvSpPr>
        <p:spPr>
          <a:xfrm>
            <a:off x="756745" y="1892652"/>
            <a:ext cx="10121462" cy="4762586"/>
          </a:xfrm>
          <a:prstGeom prst="rect">
            <a:avLst/>
          </a:prstGeom>
          <a:noFill/>
        </p:spPr>
        <p:txBody>
          <a:bodyPr wrap="square" rtlCol="0">
            <a:spAutoFit/>
          </a:bodyPr>
          <a:lstStyle/>
          <a:p>
            <a:pPr marL="800100" lvl="1" indent="-342900" algn="just">
              <a:lnSpc>
                <a:spcPct val="200000"/>
              </a:lnSpc>
              <a:buFont typeface="Wingdings" panose="05000000000000000000" pitchFamily="2" charset="2"/>
              <a:buChar char="Ø"/>
            </a:pPr>
            <a:r>
              <a:rPr lang="el-GR" sz="2000" kern="100" dirty="0">
                <a:solidFill>
                  <a:schemeClr val="bg1"/>
                </a:solidFill>
                <a:latin typeface="+mj-lt"/>
                <a:ea typeface="Calibri" panose="020F0502020204030204" pitchFamily="34" charset="0"/>
                <a:cs typeface="Times New Roman" panose="02020603050405020304" pitchFamily="18" charset="0"/>
              </a:rPr>
              <a:t>Με (τελεσίδικη) διαπλαστική δικαστική απόφαση (βλ. ΑΚ 154)</a:t>
            </a:r>
          </a:p>
          <a:p>
            <a:pPr marL="800100" lvl="1" indent="-342900" algn="just">
              <a:lnSpc>
                <a:spcPct val="200000"/>
              </a:lnSpc>
              <a:buFont typeface="Wingdings" panose="05000000000000000000" pitchFamily="2" charset="2"/>
              <a:buChar char="Ø"/>
            </a:pPr>
            <a:r>
              <a:rPr lang="el-GR" sz="2000" kern="100" dirty="0">
                <a:solidFill>
                  <a:schemeClr val="bg1"/>
                </a:solidFill>
                <a:latin typeface="+mj-lt"/>
                <a:ea typeface="Calibri" panose="020F0502020204030204" pitchFamily="34" charset="0"/>
                <a:cs typeface="Times New Roman" panose="02020603050405020304" pitchFamily="18" charset="0"/>
              </a:rPr>
              <a:t>Ενάγοντες: ο πλανηθείς/</a:t>
            </a:r>
            <a:r>
              <a:rPr lang="el-GR" sz="2000" kern="100" dirty="0" err="1">
                <a:solidFill>
                  <a:schemeClr val="bg1"/>
                </a:solidFill>
                <a:latin typeface="+mj-lt"/>
                <a:ea typeface="Calibri" panose="020F0502020204030204" pitchFamily="34" charset="0"/>
                <a:cs typeface="Times New Roman" panose="02020603050405020304" pitchFamily="18" charset="0"/>
              </a:rPr>
              <a:t>απατηθείς</a:t>
            </a:r>
            <a:r>
              <a:rPr lang="el-GR" sz="2000" kern="100" dirty="0">
                <a:solidFill>
                  <a:schemeClr val="bg1"/>
                </a:solidFill>
                <a:latin typeface="+mj-lt"/>
                <a:ea typeface="Calibri" panose="020F0502020204030204" pitchFamily="34" charset="0"/>
                <a:cs typeface="Times New Roman" panose="02020603050405020304" pitchFamily="18" charset="0"/>
              </a:rPr>
              <a:t>/απειληθείς και οι κληρονόμοι τους (βλ. ΑΚ 154 </a:t>
            </a:r>
            <a:r>
              <a:rPr lang="el-GR" sz="2000" kern="100" dirty="0" err="1">
                <a:solidFill>
                  <a:schemeClr val="bg1"/>
                </a:solidFill>
                <a:latin typeface="+mj-lt"/>
                <a:ea typeface="Calibri" panose="020F0502020204030204" pitchFamily="34" charset="0"/>
                <a:cs typeface="Times New Roman" panose="02020603050405020304" pitchFamily="18" charset="0"/>
              </a:rPr>
              <a:t>εδ</a:t>
            </a:r>
            <a:r>
              <a:rPr lang="el-GR" sz="2000" kern="100" dirty="0">
                <a:solidFill>
                  <a:schemeClr val="bg1"/>
                </a:solidFill>
                <a:latin typeface="+mj-lt"/>
                <a:ea typeface="Calibri" panose="020F0502020204030204" pitchFamily="34" charset="0"/>
                <a:cs typeface="Times New Roman" panose="02020603050405020304" pitchFamily="18" charset="0"/>
              </a:rPr>
              <a:t>. β΄) </a:t>
            </a:r>
          </a:p>
          <a:p>
            <a:pPr marL="800100" lvl="1" indent="-342900" algn="just">
              <a:lnSpc>
                <a:spcPct val="200000"/>
              </a:lnSpc>
              <a:buFont typeface="Wingdings" panose="05000000000000000000" pitchFamily="2" charset="2"/>
              <a:buChar char="Ø"/>
            </a:pPr>
            <a:r>
              <a:rPr lang="el-GR" sz="2000" kern="100" dirty="0">
                <a:solidFill>
                  <a:schemeClr val="bg1"/>
                </a:solidFill>
                <a:latin typeface="+mj-lt"/>
                <a:ea typeface="Calibri" panose="020F0502020204030204" pitchFamily="34" charset="0"/>
                <a:cs typeface="Times New Roman" panose="02020603050405020304" pitchFamily="18" charset="0"/>
              </a:rPr>
              <a:t>Εναγόμενοι (βλ. ΑΚ 155): ο αντισυμβαλλόμενος/ εάν είναι μονομερής δικαιοπραξία απευθύνεται κατά εκείνου που αντλεί άμεσα έννομο συμφέρον</a:t>
            </a:r>
          </a:p>
          <a:p>
            <a:pPr marL="800100" lvl="1" indent="-342900" algn="just">
              <a:lnSpc>
                <a:spcPct val="200000"/>
              </a:lnSpc>
              <a:buFont typeface="Wingdings" panose="05000000000000000000" pitchFamily="2" charset="2"/>
              <a:buChar char="Ø"/>
            </a:pPr>
            <a:r>
              <a:rPr lang="el-GR" sz="2000" kern="100" dirty="0">
                <a:solidFill>
                  <a:schemeClr val="bg1"/>
                </a:solidFill>
                <a:latin typeface="+mj-lt"/>
                <a:ea typeface="Calibri" panose="020F0502020204030204" pitchFamily="34" charset="0"/>
                <a:cs typeface="Times New Roman" panose="02020603050405020304" pitchFamily="18" charset="0"/>
              </a:rPr>
              <a:t>Απόσβεση του δικαιώματος ακύρωσης: (α) με παραίτηση του δικαιούχου, και (β) μετά την παρέλευση αποσβεστικής προθεσμίας </a:t>
            </a:r>
          </a:p>
          <a:p>
            <a:pPr marL="800100" lvl="1" indent="-342900" algn="just">
              <a:lnSpc>
                <a:spcPct val="150000"/>
              </a:lnSpc>
              <a:buFont typeface="Wingdings" panose="05000000000000000000" pitchFamily="2" charset="2"/>
              <a:buChar char="Ø"/>
            </a:pPr>
            <a:endParaRPr lang="el-GR" kern="100" dirty="0">
              <a:solidFill>
                <a:schemeClr val="bg1"/>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962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81D64-4755-910A-462D-CA7DBC30055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78B6B2-265F-88EB-2AC4-CB847EA8B893}"/>
              </a:ext>
            </a:extLst>
          </p:cNvPr>
          <p:cNvSpPr>
            <a:spLocks noGrp="1"/>
          </p:cNvSpPr>
          <p:nvPr>
            <p:ph type="title"/>
          </p:nvPr>
        </p:nvSpPr>
        <p:spPr>
          <a:xfrm>
            <a:off x="838199" y="175939"/>
            <a:ext cx="10121461" cy="1325563"/>
          </a:xfrm>
        </p:spPr>
        <p:txBody>
          <a:bodyPr>
            <a:noAutofit/>
          </a:bodyPr>
          <a:lstStyle/>
          <a:p>
            <a:r>
              <a:rPr lang="el-GR" sz="4000" dirty="0"/>
              <a:t>Ακυρώσιμες Δικαιοπραξίες - Συνέπειες Ακύρωσης</a:t>
            </a:r>
            <a:r>
              <a:rPr lang="en-US" sz="4000" dirty="0"/>
              <a:t>:</a:t>
            </a:r>
          </a:p>
        </p:txBody>
      </p:sp>
      <p:sp>
        <p:nvSpPr>
          <p:cNvPr id="2" name="TextBox 1">
            <a:extLst>
              <a:ext uri="{FF2B5EF4-FFF2-40B4-BE49-F238E27FC236}">
                <a16:creationId xmlns:a16="http://schemas.microsoft.com/office/drawing/2014/main" id="{8B599338-DAD7-8D86-F8E7-222F7798E1E5}"/>
              </a:ext>
            </a:extLst>
          </p:cNvPr>
          <p:cNvSpPr txBox="1"/>
          <p:nvPr/>
        </p:nvSpPr>
        <p:spPr>
          <a:xfrm>
            <a:off x="756745" y="1892652"/>
            <a:ext cx="10121462" cy="4435573"/>
          </a:xfrm>
          <a:prstGeom prst="rect">
            <a:avLst/>
          </a:prstGeom>
          <a:noFill/>
        </p:spPr>
        <p:txBody>
          <a:bodyPr wrap="square" rtlCol="0">
            <a:spAutoFit/>
          </a:bodyPr>
          <a:lstStyle/>
          <a:p>
            <a:pPr marL="800100" lvl="1" indent="-342900" algn="just">
              <a:lnSpc>
                <a:spcPct val="200000"/>
              </a:lnSpc>
              <a:buFont typeface="Wingdings" panose="05000000000000000000" pitchFamily="2" charset="2"/>
              <a:buChar char="Ø"/>
            </a:pPr>
            <a:r>
              <a:rPr lang="el-GR" kern="100" dirty="0">
                <a:solidFill>
                  <a:schemeClr val="bg1"/>
                </a:solidFill>
                <a:latin typeface="+mj-lt"/>
                <a:ea typeface="Calibri" panose="020F0502020204030204" pitchFamily="34" charset="0"/>
                <a:cs typeface="Times New Roman" panose="02020603050405020304" pitchFamily="18" charset="0"/>
              </a:rPr>
              <a:t>ΑΚ 184 «</a:t>
            </a:r>
            <a:r>
              <a:rPr lang="el-GR" i="1" kern="100" dirty="0">
                <a:solidFill>
                  <a:schemeClr val="bg1"/>
                </a:solidFill>
                <a:latin typeface="+mj-lt"/>
                <a:ea typeface="Calibri" panose="020F0502020204030204" pitchFamily="34" charset="0"/>
                <a:cs typeface="Times New Roman" panose="02020603050405020304" pitchFamily="18" charset="0"/>
              </a:rPr>
              <a:t>Η ακυρώσιμη δικαιοπραξία μετά την ακύρωσή της εξομοιώνεται με την εξαρχής άκυρη, με την επιφύλαξη των διατάξεων που αφορούν εμπράγματα δικαιώματα που τρίτος απέκτησε από σύμβαση που ακυρώθηκε</a:t>
            </a:r>
            <a:r>
              <a:rPr lang="el-GR" kern="100" dirty="0">
                <a:solidFill>
                  <a:schemeClr val="bg1"/>
                </a:solidFill>
                <a:latin typeface="+mj-lt"/>
                <a:ea typeface="Calibri" panose="020F0502020204030204" pitchFamily="34" charset="0"/>
                <a:cs typeface="Times New Roman" panose="02020603050405020304" pitchFamily="18" charset="0"/>
              </a:rPr>
              <a:t>»</a:t>
            </a:r>
          </a:p>
          <a:p>
            <a:pPr marL="800100" lvl="1" indent="-342900" algn="just">
              <a:lnSpc>
                <a:spcPct val="200000"/>
              </a:lnSpc>
              <a:buFont typeface="Wingdings" panose="05000000000000000000" pitchFamily="2" charset="2"/>
              <a:buChar char="Ø"/>
            </a:pPr>
            <a:r>
              <a:rPr lang="el-GR" kern="100" dirty="0">
                <a:solidFill>
                  <a:schemeClr val="bg1"/>
                </a:solidFill>
                <a:latin typeface="+mj-lt"/>
                <a:ea typeface="Calibri" panose="020F0502020204030204" pitchFamily="34" charset="0"/>
                <a:cs typeface="Times New Roman" panose="02020603050405020304" pitchFamily="18" charset="0"/>
              </a:rPr>
              <a:t>Με την τελεσιδικία της δικαστικής απόφασης ανατρέπονται αναδρομικώς και αυτοδικαίως οι συνέπειές της </a:t>
            </a:r>
          </a:p>
          <a:p>
            <a:pPr marL="800100" lvl="1" indent="-342900" algn="just">
              <a:lnSpc>
                <a:spcPct val="200000"/>
              </a:lnSpc>
              <a:buFont typeface="Wingdings" panose="05000000000000000000" pitchFamily="2" charset="2"/>
              <a:buChar char="Ø"/>
            </a:pPr>
            <a:r>
              <a:rPr lang="el-GR" kern="100" dirty="0">
                <a:solidFill>
                  <a:schemeClr val="bg1"/>
                </a:solidFill>
                <a:latin typeface="+mj-lt"/>
                <a:ea typeface="Calibri" panose="020F0502020204030204" pitchFamily="34" charset="0"/>
                <a:cs typeface="Times New Roman" panose="02020603050405020304" pitchFamily="18" charset="0"/>
              </a:rPr>
              <a:t>ΟΜΩΣ όχι στις διαρκείς συμβάσεις διότι η σχέση έχει λειτουργήσει στην πράξη </a:t>
            </a:r>
            <a:r>
              <a:rPr lang="el-GR" kern="100" dirty="0">
                <a:solidFill>
                  <a:schemeClr val="bg1"/>
                </a:solidFill>
                <a:latin typeface="+mj-lt"/>
                <a:ea typeface="Calibri" panose="020F0502020204030204" pitchFamily="34" charset="0"/>
                <a:cs typeface="Times New Roman" panose="02020603050405020304" pitchFamily="18" charset="0"/>
                <a:sym typeface="Wingdings" panose="05000000000000000000" pitchFamily="2" charset="2"/>
              </a:rPr>
              <a:t></a:t>
            </a:r>
            <a:r>
              <a:rPr lang="el-GR" kern="100" dirty="0">
                <a:solidFill>
                  <a:schemeClr val="bg1"/>
                </a:solidFill>
                <a:latin typeface="+mj-lt"/>
                <a:ea typeface="Calibri" panose="020F0502020204030204" pitchFamily="34" charset="0"/>
                <a:cs typeface="Times New Roman" panose="02020603050405020304" pitchFamily="18" charset="0"/>
              </a:rPr>
              <a:t> η ακύρωση ενεργεί για το μέλλον (</a:t>
            </a:r>
            <a:r>
              <a:rPr lang="el-GR" kern="100" dirty="0" err="1">
                <a:solidFill>
                  <a:schemeClr val="bg1"/>
                </a:solidFill>
                <a:latin typeface="+mj-lt"/>
                <a:ea typeface="Calibri" panose="020F0502020204030204" pitchFamily="34" charset="0"/>
                <a:cs typeface="Times New Roman" panose="02020603050405020304" pitchFamily="18" charset="0"/>
              </a:rPr>
              <a:t>ex</a:t>
            </a:r>
            <a:r>
              <a:rPr lang="el-GR" kern="100" dirty="0">
                <a:solidFill>
                  <a:schemeClr val="bg1"/>
                </a:solidFill>
                <a:latin typeface="+mj-lt"/>
                <a:ea typeface="Calibri" panose="020F0502020204030204" pitchFamily="34" charset="0"/>
                <a:cs typeface="Times New Roman" panose="02020603050405020304" pitchFamily="18" charset="0"/>
              </a:rPr>
              <a:t> </a:t>
            </a:r>
            <a:r>
              <a:rPr lang="el-GR" kern="100" dirty="0" err="1">
                <a:solidFill>
                  <a:schemeClr val="bg1"/>
                </a:solidFill>
                <a:latin typeface="+mj-lt"/>
                <a:ea typeface="Calibri" panose="020F0502020204030204" pitchFamily="34" charset="0"/>
                <a:cs typeface="Times New Roman" panose="02020603050405020304" pitchFamily="18" charset="0"/>
              </a:rPr>
              <a:t>nunc</a:t>
            </a:r>
            <a:r>
              <a:rPr lang="el-GR" kern="100" dirty="0">
                <a:solidFill>
                  <a:schemeClr val="bg1"/>
                </a:solidFill>
                <a:latin typeface="+mj-lt"/>
                <a:ea typeface="Calibri" panose="020F0502020204030204" pitchFamily="34" charset="0"/>
                <a:cs typeface="Times New Roman" panose="02020603050405020304" pitchFamily="18" charset="0"/>
              </a:rPr>
              <a:t>) και έχει τις συνέπειες καταγγελίας </a:t>
            </a:r>
          </a:p>
          <a:p>
            <a:pPr lvl="1" algn="just">
              <a:lnSpc>
                <a:spcPct val="200000"/>
              </a:lnSpc>
            </a:pPr>
            <a:endParaRPr lang="el-GR" kern="100" dirty="0">
              <a:solidFill>
                <a:schemeClr val="bg1"/>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197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C80B0FF7-E84E-4BC9-E22C-79E2FAF31B3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0EAE85-B333-BC38-15CA-E0AC2A6B94E6}"/>
              </a:ext>
            </a:extLst>
          </p:cNvPr>
          <p:cNvSpPr>
            <a:spLocks noGrp="1"/>
          </p:cNvSpPr>
          <p:nvPr>
            <p:ph type="title"/>
          </p:nvPr>
        </p:nvSpPr>
        <p:spPr>
          <a:xfrm>
            <a:off x="838199" y="175939"/>
            <a:ext cx="10121461" cy="1325563"/>
          </a:xfrm>
        </p:spPr>
        <p:txBody>
          <a:bodyPr>
            <a:noAutofit/>
          </a:bodyPr>
          <a:lstStyle/>
          <a:p>
            <a:r>
              <a:rPr lang="el-GR" sz="4000" dirty="0"/>
              <a:t>Ερμηνεία των δικαιοπραξιών</a:t>
            </a:r>
            <a:r>
              <a:rPr lang="en-US" sz="4000" dirty="0"/>
              <a:t>:</a:t>
            </a:r>
            <a:r>
              <a:rPr lang="el-GR" sz="4000" dirty="0"/>
              <a:t> </a:t>
            </a:r>
          </a:p>
        </p:txBody>
      </p:sp>
      <p:sp>
        <p:nvSpPr>
          <p:cNvPr id="2" name="TextBox 1">
            <a:extLst>
              <a:ext uri="{FF2B5EF4-FFF2-40B4-BE49-F238E27FC236}">
                <a16:creationId xmlns:a16="http://schemas.microsoft.com/office/drawing/2014/main" id="{08C3B844-EA59-2533-9018-AB3103E160D3}"/>
              </a:ext>
            </a:extLst>
          </p:cNvPr>
          <p:cNvSpPr txBox="1"/>
          <p:nvPr/>
        </p:nvSpPr>
        <p:spPr>
          <a:xfrm>
            <a:off x="152400" y="1519644"/>
            <a:ext cx="10121462" cy="5543569"/>
          </a:xfrm>
          <a:prstGeom prst="rect">
            <a:avLst/>
          </a:prstGeom>
          <a:noFill/>
        </p:spPr>
        <p:txBody>
          <a:bodyPr wrap="square" rtlCol="0">
            <a:spAutoFit/>
          </a:bodyPr>
          <a:lstStyle/>
          <a:p>
            <a:pPr marL="800100" lvl="1" indent="-342900" algn="just">
              <a:lnSpc>
                <a:spcPct val="200000"/>
              </a:lnSpc>
              <a:buFont typeface="Wingdings" panose="05000000000000000000" pitchFamily="2" charset="2"/>
              <a:buChar char="Ø"/>
            </a:pPr>
            <a:r>
              <a:rPr lang="el-GR" kern="100" dirty="0">
                <a:solidFill>
                  <a:schemeClr val="bg1"/>
                </a:solidFill>
                <a:latin typeface="+mj-lt"/>
                <a:ea typeface="Calibri" panose="020F0502020204030204" pitchFamily="34" charset="0"/>
                <a:cs typeface="Times New Roman" panose="02020603050405020304" pitchFamily="18" charset="0"/>
              </a:rPr>
              <a:t>Ασαφής δήλωση βούλησης </a:t>
            </a:r>
          </a:p>
          <a:p>
            <a:pPr marL="800100" lvl="1" indent="-342900" algn="just">
              <a:lnSpc>
                <a:spcPct val="200000"/>
              </a:lnSpc>
              <a:buFont typeface="Wingdings" panose="05000000000000000000" pitchFamily="2" charset="2"/>
              <a:buChar char="Ø"/>
            </a:pPr>
            <a:r>
              <a:rPr lang="el-GR" kern="100" dirty="0">
                <a:solidFill>
                  <a:schemeClr val="bg1"/>
                </a:solidFill>
                <a:latin typeface="+mj-lt"/>
                <a:ea typeface="Calibri" panose="020F0502020204030204" pitchFamily="34" charset="0"/>
                <a:cs typeface="Times New Roman" panose="02020603050405020304" pitchFamily="18" charset="0"/>
              </a:rPr>
              <a:t>Η ερμηνεία αποσκοπεί στην εύρεση του ακριβούς νοήματος ορισμένης δήλωσης βούλησης </a:t>
            </a:r>
          </a:p>
          <a:p>
            <a:pPr marL="800100" lvl="1" indent="-342900" algn="just">
              <a:lnSpc>
                <a:spcPct val="200000"/>
              </a:lnSpc>
              <a:buFont typeface="Wingdings" panose="05000000000000000000" pitchFamily="2" charset="2"/>
              <a:buChar char="Ø"/>
            </a:pPr>
            <a:r>
              <a:rPr lang="el-GR" kern="100" dirty="0">
                <a:solidFill>
                  <a:schemeClr val="bg1"/>
                </a:solidFill>
                <a:latin typeface="+mj-lt"/>
                <a:ea typeface="Calibri" panose="020F0502020204030204" pitchFamily="34" charset="0"/>
                <a:cs typeface="Times New Roman" panose="02020603050405020304" pitchFamily="18" charset="0"/>
              </a:rPr>
              <a:t>ΑΚ 173: «</a:t>
            </a:r>
            <a:r>
              <a:rPr lang="el-GR" i="1" kern="100" dirty="0">
                <a:solidFill>
                  <a:schemeClr val="bg1"/>
                </a:solidFill>
                <a:latin typeface="+mj-lt"/>
                <a:ea typeface="Calibri" panose="020F0502020204030204" pitchFamily="34" charset="0"/>
                <a:cs typeface="Times New Roman" panose="02020603050405020304" pitchFamily="18" charset="0"/>
              </a:rPr>
              <a:t>Κατά την ερμηνεία της δήλωσης βουλήσεως αναζητείται η αληθινή βούληση χωρίς προσήλωση στις λέξεις</a:t>
            </a:r>
            <a:r>
              <a:rPr lang="el-GR" kern="100" dirty="0">
                <a:solidFill>
                  <a:schemeClr val="bg1"/>
                </a:solidFill>
                <a:latin typeface="+mj-lt"/>
                <a:ea typeface="Calibri" panose="020F0502020204030204" pitchFamily="34" charset="0"/>
                <a:cs typeface="Times New Roman" panose="02020603050405020304" pitchFamily="18" charset="0"/>
              </a:rPr>
              <a:t>»</a:t>
            </a:r>
          </a:p>
          <a:p>
            <a:pPr marL="800100" lvl="1" indent="-342900" algn="just">
              <a:lnSpc>
                <a:spcPct val="200000"/>
              </a:lnSpc>
              <a:buFont typeface="Wingdings" panose="05000000000000000000" pitchFamily="2" charset="2"/>
              <a:buChar char="Ø"/>
            </a:pPr>
            <a:r>
              <a:rPr lang="el-GR" kern="100" dirty="0">
                <a:solidFill>
                  <a:schemeClr val="bg1"/>
                </a:solidFill>
                <a:latin typeface="+mj-lt"/>
                <a:ea typeface="Calibri" panose="020F0502020204030204" pitchFamily="34" charset="0"/>
                <a:cs typeface="Times New Roman" panose="02020603050405020304" pitchFamily="18" charset="0"/>
              </a:rPr>
              <a:t>ΑΚ 200 «</a:t>
            </a:r>
            <a:r>
              <a:rPr lang="el-GR" i="1" kern="100" dirty="0">
                <a:solidFill>
                  <a:schemeClr val="bg1"/>
                </a:solidFill>
                <a:latin typeface="+mj-lt"/>
                <a:ea typeface="Calibri" panose="020F0502020204030204" pitchFamily="34" charset="0"/>
                <a:cs typeface="Times New Roman" panose="02020603050405020304" pitchFamily="18" charset="0"/>
              </a:rPr>
              <a:t>Οι συμβάσεις ερμηνεύονται όπως απαιτεί η καλή πίστη, αφού ληφθούν υπόψη και τα συναλλακτικά ήθη</a:t>
            </a:r>
            <a:r>
              <a:rPr lang="el-GR" kern="100" dirty="0">
                <a:solidFill>
                  <a:schemeClr val="bg1"/>
                </a:solidFill>
                <a:latin typeface="+mj-lt"/>
                <a:ea typeface="Calibri" panose="020F0502020204030204" pitchFamily="34" charset="0"/>
                <a:cs typeface="Times New Roman" panose="02020603050405020304" pitchFamily="18" charset="0"/>
              </a:rPr>
              <a:t>»</a:t>
            </a:r>
          </a:p>
          <a:p>
            <a:pPr marL="800100" lvl="1" indent="-342900" algn="just">
              <a:lnSpc>
                <a:spcPct val="200000"/>
              </a:lnSpc>
              <a:buFont typeface="Wingdings" panose="05000000000000000000" pitchFamily="2" charset="2"/>
              <a:buChar char="Ø"/>
            </a:pPr>
            <a:r>
              <a:rPr lang="el-GR" b="1" kern="100" dirty="0">
                <a:solidFill>
                  <a:schemeClr val="bg1"/>
                </a:solidFill>
                <a:latin typeface="+mj-lt"/>
                <a:ea typeface="Calibri" panose="020F0502020204030204" pitchFamily="34" charset="0"/>
                <a:cs typeface="Times New Roman" panose="02020603050405020304" pitchFamily="18" charset="0"/>
              </a:rPr>
              <a:t>Οι ερμηνευτικοί κανόνες των δικαιοπραξιών ελέγχονται αναιρετικά (βλ. 559 </a:t>
            </a:r>
            <a:r>
              <a:rPr lang="el-GR" b="1" kern="100" dirty="0" err="1">
                <a:solidFill>
                  <a:schemeClr val="bg1"/>
                </a:solidFill>
                <a:latin typeface="+mj-lt"/>
                <a:ea typeface="Calibri" panose="020F0502020204030204" pitchFamily="34" charset="0"/>
                <a:cs typeface="Times New Roman" panose="02020603050405020304" pitchFamily="18" charset="0"/>
              </a:rPr>
              <a:t>αρ</a:t>
            </a:r>
            <a:r>
              <a:rPr lang="el-GR" b="1" kern="100" dirty="0">
                <a:solidFill>
                  <a:schemeClr val="bg1"/>
                </a:solidFill>
                <a:latin typeface="+mj-lt"/>
                <a:ea typeface="Calibri" panose="020F0502020204030204" pitchFamily="34" charset="0"/>
                <a:cs typeface="Times New Roman" panose="02020603050405020304" pitchFamily="18" charset="0"/>
              </a:rPr>
              <a:t>. 1 </a:t>
            </a:r>
            <a:r>
              <a:rPr lang="el-GR" b="1" kern="100" dirty="0" err="1">
                <a:solidFill>
                  <a:schemeClr val="bg1"/>
                </a:solidFill>
                <a:latin typeface="+mj-lt"/>
                <a:ea typeface="Calibri" panose="020F0502020204030204" pitchFamily="34" charset="0"/>
                <a:cs typeface="Times New Roman" panose="02020603050405020304" pitchFamily="18" charset="0"/>
              </a:rPr>
              <a:t>ΚΠολΔ</a:t>
            </a:r>
            <a:r>
              <a:rPr lang="el-GR" b="1" kern="100" dirty="0">
                <a:solidFill>
                  <a:schemeClr val="bg1"/>
                </a:solidFill>
                <a:latin typeface="+mj-lt"/>
                <a:ea typeface="Calibri" panose="020F0502020204030204" pitchFamily="34" charset="0"/>
                <a:cs typeface="Times New Roman" panose="02020603050405020304" pitchFamily="18" charset="0"/>
              </a:rPr>
              <a:t>)</a:t>
            </a:r>
          </a:p>
          <a:p>
            <a:pPr lvl="1" algn="just">
              <a:lnSpc>
                <a:spcPct val="200000"/>
              </a:lnSpc>
            </a:pPr>
            <a:endParaRPr lang="el-GR" kern="100" dirty="0">
              <a:solidFill>
                <a:schemeClr val="bg1"/>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348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CC110-3D01-2F9A-A12B-21096960DF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909C2-69E5-AC35-C861-766F9C646486}"/>
              </a:ext>
            </a:extLst>
          </p:cNvPr>
          <p:cNvSpPr>
            <a:spLocks noGrp="1"/>
          </p:cNvSpPr>
          <p:nvPr>
            <p:ph type="title"/>
          </p:nvPr>
        </p:nvSpPr>
        <p:spPr>
          <a:xfrm>
            <a:off x="838199" y="578736"/>
            <a:ext cx="7822325" cy="891250"/>
          </a:xfrm>
        </p:spPr>
        <p:txBody>
          <a:bodyPr/>
          <a:lstStyle/>
          <a:p>
            <a:r>
              <a:rPr lang="el-GR" sz="4400" dirty="0"/>
              <a:t>Αιρέσεις</a:t>
            </a:r>
            <a:r>
              <a:rPr lang="en-US" sz="4400" dirty="0"/>
              <a:t>:</a:t>
            </a:r>
            <a:r>
              <a:rPr lang="el-GR" sz="4400" dirty="0"/>
              <a:t>  </a:t>
            </a:r>
            <a:endParaRPr lang="en-US" sz="4400" dirty="0"/>
          </a:p>
        </p:txBody>
      </p:sp>
      <p:sp>
        <p:nvSpPr>
          <p:cNvPr id="7" name="TextBox 6">
            <a:extLst>
              <a:ext uri="{FF2B5EF4-FFF2-40B4-BE49-F238E27FC236}">
                <a16:creationId xmlns:a16="http://schemas.microsoft.com/office/drawing/2014/main" id="{1C4CD202-4EF6-647C-9AE0-D9F26C80A6E6}"/>
              </a:ext>
            </a:extLst>
          </p:cNvPr>
          <p:cNvSpPr txBox="1"/>
          <p:nvPr/>
        </p:nvSpPr>
        <p:spPr>
          <a:xfrm>
            <a:off x="396240" y="1756907"/>
            <a:ext cx="10637520" cy="511050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el-GR" sz="2000" dirty="0">
                <a:solidFill>
                  <a:schemeClr val="bg1"/>
                </a:solidFill>
              </a:rPr>
              <a:t>Πρόκειται για έναν όρο που προστίθεται στη δικαιοπραξία σύμφωνα με τον οποίο η ενέργεια της δικαιοπραξίας εξαρτάται από ένα γεγονός μέλλον και αβέβαιο.</a:t>
            </a:r>
          </a:p>
          <a:p>
            <a:pPr marL="285750" indent="-285750" algn="just">
              <a:lnSpc>
                <a:spcPct val="150000"/>
              </a:lnSpc>
              <a:buFont typeface="Wingdings" panose="05000000000000000000" pitchFamily="2" charset="2"/>
              <a:buChar char="ü"/>
            </a:pPr>
            <a:r>
              <a:rPr lang="el-GR" sz="2000" dirty="0">
                <a:solidFill>
                  <a:schemeClr val="bg1"/>
                </a:solidFill>
              </a:rPr>
              <a:t>Αναβλητική (ΑΚ 201)         Διαλυτική (ΑΚ 202) – τα αποτελέσματα της δικαιοπραξίας παράγονται αμέσως, ανατρέπονται όμως και επανέρχεται αυτοδικαίως η προηγούμενη κατάσταση, όταν και εφόσον συμβεί το μελλοντικό γεγονός από το οποίο αυτή εξαρτήθηκε.</a:t>
            </a:r>
          </a:p>
          <a:p>
            <a:pPr marL="285750" indent="-285750" algn="just">
              <a:lnSpc>
                <a:spcPct val="150000"/>
              </a:lnSpc>
              <a:buFont typeface="Wingdings" panose="05000000000000000000" pitchFamily="2" charset="2"/>
              <a:buChar char="ü"/>
            </a:pPr>
            <a:r>
              <a:rPr lang="el-GR" sz="2000" dirty="0">
                <a:solidFill>
                  <a:schemeClr val="bg1"/>
                </a:solidFill>
              </a:rPr>
              <a:t>ΑΚ 206 Διάθεση του υπό αίρεση δικαιώματος</a:t>
            </a:r>
            <a:r>
              <a:rPr lang="en-US" sz="2000" dirty="0">
                <a:solidFill>
                  <a:schemeClr val="bg1"/>
                </a:solidFill>
              </a:rPr>
              <a:t>: </a:t>
            </a:r>
            <a:r>
              <a:rPr lang="el-GR" sz="2000" dirty="0">
                <a:solidFill>
                  <a:schemeClr val="bg1"/>
                </a:solidFill>
              </a:rPr>
              <a:t>Ο Π πωλεί και μεταβιβάζει στον Α ένα αυτοκίνητο υπό την διαλυτική αίρεση της υπερημερίας ως προς την εξόφληση του τιμήματος. Ο Α πωλεί και μεταβιβάζει στον Τ που αγνοεί την ύπαρξη της αίρεσης. Πληρώθηκε η αίρεση. Ο Π μπορεί να διεκδικήσει από τον Τ</a:t>
            </a:r>
            <a:r>
              <a:rPr lang="en-US" sz="2000" dirty="0">
                <a:solidFill>
                  <a:schemeClr val="bg1"/>
                </a:solidFill>
              </a:rPr>
              <a:t>;</a:t>
            </a:r>
            <a:endParaRPr lang="el-GR" sz="2000" dirty="0">
              <a:solidFill>
                <a:schemeClr val="bg1"/>
              </a:solidFill>
            </a:endParaRPr>
          </a:p>
          <a:p>
            <a:pPr marL="285750" indent="-285750" algn="just">
              <a:lnSpc>
                <a:spcPct val="150000"/>
              </a:lnSpc>
              <a:buFont typeface="Wingdings" panose="05000000000000000000" pitchFamily="2" charset="2"/>
              <a:buChar char="ü"/>
            </a:pPr>
            <a:endParaRPr lang="el-GR" sz="2000" dirty="0">
              <a:solidFill>
                <a:schemeClr val="bg1"/>
              </a:solidFill>
            </a:endParaRPr>
          </a:p>
        </p:txBody>
      </p:sp>
      <p:sp>
        <p:nvSpPr>
          <p:cNvPr id="3" name="Not Equal 2">
            <a:extLst>
              <a:ext uri="{FF2B5EF4-FFF2-40B4-BE49-F238E27FC236}">
                <a16:creationId xmlns:a16="http://schemas.microsoft.com/office/drawing/2014/main" id="{07B23D07-683E-6584-B565-5634139694EE}"/>
              </a:ext>
            </a:extLst>
          </p:cNvPr>
          <p:cNvSpPr/>
          <p:nvPr/>
        </p:nvSpPr>
        <p:spPr>
          <a:xfrm>
            <a:off x="3469341" y="2763548"/>
            <a:ext cx="304800" cy="394447"/>
          </a:xfrm>
          <a:prstGeom prst="mathNot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59275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28801-7284-65C8-73F6-84FECF877D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CB70B7-504E-8840-0030-1B3174EB3675}"/>
              </a:ext>
            </a:extLst>
          </p:cNvPr>
          <p:cNvSpPr>
            <a:spLocks noGrp="1"/>
          </p:cNvSpPr>
          <p:nvPr>
            <p:ph type="title"/>
          </p:nvPr>
        </p:nvSpPr>
        <p:spPr>
          <a:xfrm>
            <a:off x="838199" y="578736"/>
            <a:ext cx="7822325" cy="891250"/>
          </a:xfrm>
        </p:spPr>
        <p:txBody>
          <a:bodyPr/>
          <a:lstStyle/>
          <a:p>
            <a:r>
              <a:rPr lang="el-GR" sz="4400" dirty="0"/>
              <a:t>Παραγραφή</a:t>
            </a:r>
            <a:r>
              <a:rPr lang="en-US" sz="4400" dirty="0"/>
              <a:t>:</a:t>
            </a:r>
            <a:r>
              <a:rPr lang="el-GR" sz="4400" dirty="0"/>
              <a:t>  </a:t>
            </a:r>
            <a:endParaRPr lang="en-US" sz="4400" dirty="0"/>
          </a:p>
        </p:txBody>
      </p:sp>
      <p:sp>
        <p:nvSpPr>
          <p:cNvPr id="7" name="TextBox 6">
            <a:extLst>
              <a:ext uri="{FF2B5EF4-FFF2-40B4-BE49-F238E27FC236}">
                <a16:creationId xmlns:a16="http://schemas.microsoft.com/office/drawing/2014/main" id="{0CCCC3C3-80F2-6E41-60BE-0A5CF990AB8C}"/>
              </a:ext>
            </a:extLst>
          </p:cNvPr>
          <p:cNvSpPr txBox="1"/>
          <p:nvPr/>
        </p:nvSpPr>
        <p:spPr>
          <a:xfrm>
            <a:off x="396240" y="1756907"/>
            <a:ext cx="10637520" cy="418717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el-GR" sz="2000" dirty="0">
                <a:solidFill>
                  <a:schemeClr val="bg1"/>
                </a:solidFill>
              </a:rPr>
              <a:t>Κατά κανόνα οι αξιώσεις παραγράφονται μετά από 20 χρόνια (ΑΚ 249) εκτός εάν ο νόμος προβλέπει μικρότερη διάρκεια του χρόνου παραγραφής (πχ ΑΚ 250)</a:t>
            </a:r>
          </a:p>
          <a:p>
            <a:pPr marL="285750" indent="-285750" algn="just">
              <a:lnSpc>
                <a:spcPct val="150000"/>
              </a:lnSpc>
              <a:buFont typeface="Wingdings" panose="05000000000000000000" pitchFamily="2" charset="2"/>
              <a:buChar char="ü"/>
            </a:pPr>
            <a:r>
              <a:rPr lang="el-GR" sz="2000" dirty="0">
                <a:solidFill>
                  <a:schemeClr val="bg1"/>
                </a:solidFill>
              </a:rPr>
              <a:t>Έναρξη Παραγραφής ΑΚ 251: «</a:t>
            </a:r>
            <a:r>
              <a:rPr lang="el-GR" sz="2000" i="1" dirty="0">
                <a:solidFill>
                  <a:schemeClr val="bg1"/>
                </a:solidFill>
              </a:rPr>
              <a:t>Η παραγραφή αρχίζει από τότε που γεννήθηκε η αξίωση και είναι δυνατή η δικαστική επιδίωξή της</a:t>
            </a:r>
            <a:r>
              <a:rPr lang="el-GR" sz="2000" dirty="0">
                <a:solidFill>
                  <a:schemeClr val="bg1"/>
                </a:solidFill>
              </a:rPr>
              <a:t>».</a:t>
            </a:r>
          </a:p>
          <a:p>
            <a:pPr marL="285750" indent="-285750" algn="just">
              <a:lnSpc>
                <a:spcPct val="150000"/>
              </a:lnSpc>
              <a:buFont typeface="Wingdings" panose="05000000000000000000" pitchFamily="2" charset="2"/>
              <a:buChar char="ü"/>
            </a:pPr>
            <a:r>
              <a:rPr lang="el-GR" sz="2000" dirty="0">
                <a:solidFill>
                  <a:schemeClr val="bg1"/>
                </a:solidFill>
              </a:rPr>
              <a:t>Αναστολή Παραγραφής ≠ Διακοπή Παραγραφής </a:t>
            </a:r>
          </a:p>
          <a:p>
            <a:pPr marL="285750" indent="-285750" algn="just">
              <a:lnSpc>
                <a:spcPct val="150000"/>
              </a:lnSpc>
              <a:buFont typeface="Wingdings" panose="05000000000000000000" pitchFamily="2" charset="2"/>
              <a:buChar char="ü"/>
            </a:pPr>
            <a:r>
              <a:rPr lang="el-GR" sz="2000" dirty="0">
                <a:solidFill>
                  <a:schemeClr val="bg1"/>
                </a:solidFill>
              </a:rPr>
              <a:t>Η συμπλήρωση της παραγραφής δεν συνεπάγεται την απόσβεση της αξιώσεως αλλά δημιουργεί δικαίωμα του </a:t>
            </a:r>
            <a:r>
              <a:rPr lang="el-GR" sz="2000" dirty="0" err="1">
                <a:solidFill>
                  <a:schemeClr val="bg1"/>
                </a:solidFill>
              </a:rPr>
              <a:t>υποχρέου</a:t>
            </a:r>
            <a:r>
              <a:rPr lang="el-GR" sz="2000" dirty="0">
                <a:solidFill>
                  <a:schemeClr val="bg1"/>
                </a:solidFill>
              </a:rPr>
              <a:t> να αρνηθεί την εκπλήρωση της παροχής (βλ. ΑΚ 272 παρ. 1) </a:t>
            </a:r>
            <a:r>
              <a:rPr lang="el-GR" sz="2000" dirty="0">
                <a:solidFill>
                  <a:schemeClr val="bg1"/>
                </a:solidFill>
                <a:sym typeface="Wingdings" panose="05000000000000000000" pitchFamily="2" charset="2"/>
              </a:rPr>
              <a:t> </a:t>
            </a:r>
            <a:r>
              <a:rPr lang="el-GR" sz="2000" dirty="0">
                <a:solidFill>
                  <a:schemeClr val="bg1"/>
                </a:solidFill>
              </a:rPr>
              <a:t>δεν λαμβάνεται υπόψη αυτεπαγγέλτως, θα πρέπει να προταθεί κατ’ ένσταση (βλ. ΑΚ 277)</a:t>
            </a:r>
          </a:p>
        </p:txBody>
      </p:sp>
    </p:spTree>
    <p:extLst>
      <p:ext uri="{BB962C8B-B14F-4D97-AF65-F5344CB8AC3E}">
        <p14:creationId xmlns:p14="http://schemas.microsoft.com/office/powerpoint/2010/main" val="336197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8BFD3-F76E-9D64-E150-BA38FC38D5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A06482-BBF2-8062-1332-19D8C362E42E}"/>
              </a:ext>
            </a:extLst>
          </p:cNvPr>
          <p:cNvSpPr>
            <a:spLocks noGrp="1"/>
          </p:cNvSpPr>
          <p:nvPr>
            <p:ph type="title"/>
          </p:nvPr>
        </p:nvSpPr>
        <p:spPr>
          <a:xfrm>
            <a:off x="121022" y="686312"/>
            <a:ext cx="11300013" cy="909405"/>
          </a:xfrm>
        </p:spPr>
        <p:txBody>
          <a:bodyPr/>
          <a:lstStyle/>
          <a:p>
            <a:r>
              <a:rPr lang="el-GR" sz="4400" dirty="0"/>
              <a:t>Αντιπροσώπευση &amp; Πληρεξουσιότητα</a:t>
            </a:r>
            <a:r>
              <a:rPr lang="en-US" sz="4400" dirty="0"/>
              <a:t>:</a:t>
            </a:r>
            <a:r>
              <a:rPr lang="el-GR" sz="4400" dirty="0"/>
              <a:t>  </a:t>
            </a:r>
            <a:endParaRPr lang="en-US" sz="4400" dirty="0"/>
          </a:p>
        </p:txBody>
      </p:sp>
      <p:sp>
        <p:nvSpPr>
          <p:cNvPr id="7" name="TextBox 6">
            <a:extLst>
              <a:ext uri="{FF2B5EF4-FFF2-40B4-BE49-F238E27FC236}">
                <a16:creationId xmlns:a16="http://schemas.microsoft.com/office/drawing/2014/main" id="{80617AED-4B42-268D-CEA7-FB2C968ACC92}"/>
              </a:ext>
            </a:extLst>
          </p:cNvPr>
          <p:cNvSpPr txBox="1"/>
          <p:nvPr/>
        </p:nvSpPr>
        <p:spPr>
          <a:xfrm>
            <a:off x="396240" y="1756907"/>
            <a:ext cx="10637520" cy="418717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el-GR" sz="2000" dirty="0">
                <a:solidFill>
                  <a:schemeClr val="bg1"/>
                </a:solidFill>
              </a:rPr>
              <a:t>Θεσμός με τον οποίο επιτυγχάνεται τα αποτελέσματα των δικαιοπραξιών να επέρχονται όχι στο πρόσωπο του δικαιοπρακτούντος, αλλά ευθέως και αμέσως σε αυτό του αντιπροσωπευομένου (ΑΚ 211 επ.).</a:t>
            </a:r>
          </a:p>
          <a:p>
            <a:pPr marL="285750" indent="-285750" algn="just">
              <a:lnSpc>
                <a:spcPct val="150000"/>
              </a:lnSpc>
              <a:buFont typeface="Wingdings" panose="05000000000000000000" pitchFamily="2" charset="2"/>
              <a:buChar char="ü"/>
            </a:pPr>
            <a:r>
              <a:rPr lang="el-GR" sz="2000" dirty="0">
                <a:solidFill>
                  <a:schemeClr val="bg1"/>
                </a:solidFill>
              </a:rPr>
              <a:t>Δεν αποστερεί η εξουσία αντιπροσώπευσης τον αντιπροσωπευόμενο από το να προβεί ο ίδιος στην ενέργεια – παρακολουθηματικός χαρακτήρας.</a:t>
            </a:r>
          </a:p>
          <a:p>
            <a:pPr marL="285750" indent="-285750" algn="just">
              <a:lnSpc>
                <a:spcPct val="150000"/>
              </a:lnSpc>
              <a:buFont typeface="Wingdings" panose="05000000000000000000" pitchFamily="2" charset="2"/>
              <a:buChar char="ü"/>
            </a:pPr>
            <a:r>
              <a:rPr lang="el-GR" sz="2000" dirty="0">
                <a:solidFill>
                  <a:schemeClr val="bg1"/>
                </a:solidFill>
              </a:rPr>
              <a:t>Είναι κατά κανόνα ελευθέρως ανακλητή.</a:t>
            </a:r>
          </a:p>
          <a:p>
            <a:pPr marL="285750" indent="-285750" algn="just">
              <a:lnSpc>
                <a:spcPct val="150000"/>
              </a:lnSpc>
              <a:buFont typeface="Wingdings" panose="05000000000000000000" pitchFamily="2" charset="2"/>
              <a:buChar char="ü"/>
            </a:pPr>
            <a:r>
              <a:rPr lang="el-GR" sz="2000" dirty="0">
                <a:solidFill>
                  <a:schemeClr val="bg1"/>
                </a:solidFill>
              </a:rPr>
              <a:t>Εξουσία αντιπροσώπευσης που παρέχεται με δικαιοπραξία = πληρεξουσιότητα ΑΚ 216</a:t>
            </a:r>
          </a:p>
          <a:p>
            <a:pPr marL="285750" indent="-285750" algn="just">
              <a:lnSpc>
                <a:spcPct val="150000"/>
              </a:lnSpc>
              <a:buFont typeface="Wingdings" panose="05000000000000000000" pitchFamily="2" charset="2"/>
              <a:buChar char="ü"/>
            </a:pPr>
            <a:endParaRPr lang="el-GR" sz="2000" dirty="0">
              <a:solidFill>
                <a:schemeClr val="bg1"/>
              </a:solidFill>
            </a:endParaRPr>
          </a:p>
          <a:p>
            <a:pPr marL="285750" indent="-285750" algn="just">
              <a:lnSpc>
                <a:spcPct val="150000"/>
              </a:lnSpc>
              <a:buFont typeface="Wingdings" panose="05000000000000000000" pitchFamily="2" charset="2"/>
              <a:buChar char="ü"/>
            </a:pPr>
            <a:endParaRPr lang="el-GR" sz="2000" dirty="0">
              <a:solidFill>
                <a:schemeClr val="bg1"/>
              </a:solidFill>
            </a:endParaRPr>
          </a:p>
        </p:txBody>
      </p:sp>
      <p:sp>
        <p:nvSpPr>
          <p:cNvPr id="3" name="Rectangle 2">
            <a:extLst>
              <a:ext uri="{FF2B5EF4-FFF2-40B4-BE49-F238E27FC236}">
                <a16:creationId xmlns:a16="http://schemas.microsoft.com/office/drawing/2014/main" id="{E8C61E53-E841-82AB-198B-66BDE2768021}"/>
              </a:ext>
            </a:extLst>
          </p:cNvPr>
          <p:cNvSpPr/>
          <p:nvPr/>
        </p:nvSpPr>
        <p:spPr>
          <a:xfrm>
            <a:off x="121022" y="5154706"/>
            <a:ext cx="3043519" cy="1524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Δικαιοπραξίες μετά την παύση της πληρεξουσιότητας </a:t>
            </a:r>
          </a:p>
        </p:txBody>
      </p:sp>
      <p:cxnSp>
        <p:nvCxnSpPr>
          <p:cNvPr id="5" name="Straight Arrow Connector 4">
            <a:extLst>
              <a:ext uri="{FF2B5EF4-FFF2-40B4-BE49-F238E27FC236}">
                <a16:creationId xmlns:a16="http://schemas.microsoft.com/office/drawing/2014/main" id="{1279295F-6B19-EF39-04F6-9185D4537DC6}"/>
              </a:ext>
            </a:extLst>
          </p:cNvPr>
          <p:cNvCxnSpPr/>
          <p:nvPr/>
        </p:nvCxnSpPr>
        <p:spPr>
          <a:xfrm>
            <a:off x="3370729" y="5791199"/>
            <a:ext cx="21156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391F23C-18F2-C49F-4B09-6A9D7D3D247D}"/>
              </a:ext>
            </a:extLst>
          </p:cNvPr>
          <p:cNvCxnSpPr/>
          <p:nvPr/>
        </p:nvCxnSpPr>
        <p:spPr>
          <a:xfrm>
            <a:off x="3370729" y="6293223"/>
            <a:ext cx="21156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5646126-4775-D891-4315-CFE0223EE47D}"/>
              </a:ext>
            </a:extLst>
          </p:cNvPr>
          <p:cNvSpPr/>
          <p:nvPr/>
        </p:nvSpPr>
        <p:spPr>
          <a:xfrm>
            <a:off x="5623558" y="5294378"/>
            <a:ext cx="6335360" cy="15239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l-GR" dirty="0"/>
              <a:t>Α. Από Καλόπιστο πληρεξούσιο – ΔΕΣΜΕΥΕΙ ΑΚ 224</a:t>
            </a:r>
          </a:p>
          <a:p>
            <a:pPr algn="just"/>
            <a:r>
              <a:rPr lang="el-GR" dirty="0"/>
              <a:t>Β. Από Κακόπιστο πληρεξούσιο – ΔΕΝ ΔΕΣΜΕΥΕΙ</a:t>
            </a:r>
          </a:p>
          <a:p>
            <a:pPr algn="just"/>
            <a:r>
              <a:rPr lang="el-GR" dirty="0"/>
              <a:t>ενδ. υποχρέωση εύλογης αποζημείωσης του καλόπιστου τρίτου ΑΚ 225</a:t>
            </a:r>
          </a:p>
        </p:txBody>
      </p:sp>
    </p:spTree>
    <p:extLst>
      <p:ext uri="{BB962C8B-B14F-4D97-AF65-F5344CB8AC3E}">
        <p14:creationId xmlns:p14="http://schemas.microsoft.com/office/powerpoint/2010/main" val="19146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5427C-15FF-399B-4072-6BD067A54C46}"/>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2CDF0CFF-72B6-3F37-F3F0-76AB154F9F10}"/>
              </a:ext>
            </a:extLst>
          </p:cNvPr>
          <p:cNvSpPr>
            <a:spLocks noGrp="1"/>
          </p:cNvSpPr>
          <p:nvPr>
            <p:ph type="title"/>
          </p:nvPr>
        </p:nvSpPr>
        <p:spPr>
          <a:xfrm>
            <a:off x="-49883" y="579723"/>
            <a:ext cx="12106837" cy="1403382"/>
          </a:xfrm>
        </p:spPr>
        <p:txBody>
          <a:bodyPr>
            <a:normAutofit fontScale="90000"/>
          </a:bodyPr>
          <a:lstStyle/>
          <a:p>
            <a:r>
              <a:rPr lang="el-GR" dirty="0"/>
              <a:t>Θεμελιώδεις Αρχές Ιδιωτικού Δικαίου</a:t>
            </a:r>
            <a:r>
              <a:rPr lang="en-US" dirty="0"/>
              <a:t>:</a:t>
            </a:r>
          </a:p>
        </p:txBody>
      </p:sp>
      <p:sp>
        <p:nvSpPr>
          <p:cNvPr id="18" name="Text Placeholder 17">
            <a:extLst>
              <a:ext uri="{FF2B5EF4-FFF2-40B4-BE49-F238E27FC236}">
                <a16:creationId xmlns:a16="http://schemas.microsoft.com/office/drawing/2014/main" id="{4E12BF10-5C2B-0099-DF8A-FCED5B605361}"/>
              </a:ext>
            </a:extLst>
          </p:cNvPr>
          <p:cNvSpPr>
            <a:spLocks noGrp="1"/>
          </p:cNvSpPr>
          <p:nvPr>
            <p:ph type="body" sz="quarter" idx="14"/>
          </p:nvPr>
        </p:nvSpPr>
        <p:spPr>
          <a:xfrm>
            <a:off x="135046" y="966054"/>
            <a:ext cx="8361679" cy="4582160"/>
          </a:xfrm>
        </p:spPr>
        <p:txBody>
          <a:bodyPr>
            <a:normAutofit/>
          </a:bodyPr>
          <a:lstStyle/>
          <a:p>
            <a:pPr algn="just"/>
            <a:endParaRPr lang="el-GR" sz="3200" dirty="0">
              <a:solidFill>
                <a:schemeClr val="bg1"/>
              </a:solidFill>
              <a:latin typeface="+mj-lt"/>
              <a:ea typeface="Calibri" panose="020F0502020204030204" pitchFamily="34" charset="0"/>
            </a:endParaRPr>
          </a:p>
          <a:p>
            <a:pPr marL="457200" indent="-457200" algn="just">
              <a:buFont typeface="Wingdings" panose="05000000000000000000" pitchFamily="2" charset="2"/>
              <a:buChar char="q"/>
            </a:pPr>
            <a:r>
              <a:rPr lang="el-GR" sz="2400" dirty="0">
                <a:ea typeface="Calibri" panose="020F0502020204030204" pitchFamily="34" charset="0"/>
              </a:rPr>
              <a:t>Σεβασμός της προσωπικότητας ΑΚ 34 &amp; 57</a:t>
            </a:r>
            <a:endParaRPr lang="el-GR" sz="2400" dirty="0">
              <a:solidFill>
                <a:schemeClr val="bg1"/>
              </a:solidFill>
              <a:ea typeface="Calibri" panose="020F0502020204030204" pitchFamily="34" charset="0"/>
            </a:endParaRPr>
          </a:p>
          <a:p>
            <a:pPr marL="457200" indent="-457200" algn="just">
              <a:buFont typeface="Wingdings" panose="05000000000000000000" pitchFamily="2" charset="2"/>
              <a:buChar char="q"/>
            </a:pPr>
            <a:r>
              <a:rPr lang="el-GR" sz="2400" dirty="0">
                <a:ea typeface="Calibri" panose="020F0502020204030204" pitchFamily="34" charset="0"/>
              </a:rPr>
              <a:t>Αρχή της ιδιωτικής αυτονομίας ΑΚ 361</a:t>
            </a:r>
            <a:endParaRPr lang="el-GR" sz="2400" dirty="0">
              <a:solidFill>
                <a:schemeClr val="bg1"/>
              </a:solidFill>
              <a:ea typeface="Calibri" panose="020F0502020204030204" pitchFamily="34" charset="0"/>
            </a:endParaRPr>
          </a:p>
          <a:p>
            <a:pPr marL="457200" indent="-457200" algn="just">
              <a:buFont typeface="Wingdings" panose="05000000000000000000" pitchFamily="2" charset="2"/>
              <a:buChar char="q"/>
            </a:pPr>
            <a:r>
              <a:rPr lang="el-GR" sz="2400" dirty="0">
                <a:ea typeface="Calibri" panose="020F0502020204030204" pitchFamily="34" charset="0"/>
                <a:sym typeface="Wingdings" panose="05000000000000000000" pitchFamily="2" charset="2"/>
              </a:rPr>
              <a:t>Αρχή της ασφάλειας των συναλλαγών</a:t>
            </a:r>
            <a:endParaRPr lang="el-GR" sz="2400" dirty="0">
              <a:solidFill>
                <a:schemeClr val="bg1"/>
              </a:solidFill>
              <a:ea typeface="Calibri" panose="020F0502020204030204" pitchFamily="34" charset="0"/>
              <a:sym typeface="Wingdings" panose="05000000000000000000" pitchFamily="2" charset="2"/>
            </a:endParaRPr>
          </a:p>
          <a:p>
            <a:pPr marL="342900" indent="-342900" algn="just">
              <a:buFont typeface="Wingdings" panose="05000000000000000000" pitchFamily="2" charset="2"/>
              <a:buChar char="Ø"/>
            </a:pPr>
            <a:r>
              <a:rPr lang="el-GR" sz="2400" dirty="0">
                <a:sym typeface="Wingdings" panose="05000000000000000000" pitchFamily="2" charset="2"/>
              </a:rPr>
              <a:t>Καλή πίστη (ΑΚ 388)</a:t>
            </a:r>
          </a:p>
          <a:p>
            <a:pPr marL="342900" indent="-342900" algn="just">
              <a:buFont typeface="Wingdings" panose="05000000000000000000" pitchFamily="2" charset="2"/>
              <a:buChar char="Ø"/>
            </a:pPr>
            <a:r>
              <a:rPr lang="el-GR" sz="2400" dirty="0">
                <a:solidFill>
                  <a:schemeClr val="bg1"/>
                </a:solidFill>
                <a:sym typeface="Wingdings" panose="05000000000000000000" pitchFamily="2" charset="2"/>
              </a:rPr>
              <a:t>Προστασία του ασθενεστέρου (ν. 2251/1994)</a:t>
            </a:r>
            <a:endParaRPr lang="en-US" sz="2000" dirty="0">
              <a:solidFill>
                <a:schemeClr val="bg1"/>
              </a:solidFill>
            </a:endParaRPr>
          </a:p>
        </p:txBody>
      </p:sp>
      <p:sp>
        <p:nvSpPr>
          <p:cNvPr id="2" name="TextBox 1">
            <a:extLst>
              <a:ext uri="{FF2B5EF4-FFF2-40B4-BE49-F238E27FC236}">
                <a16:creationId xmlns:a16="http://schemas.microsoft.com/office/drawing/2014/main" id="{F435C45D-CE40-CF4C-BFF3-79F6C55A312B}"/>
              </a:ext>
            </a:extLst>
          </p:cNvPr>
          <p:cNvSpPr txBox="1"/>
          <p:nvPr/>
        </p:nvSpPr>
        <p:spPr>
          <a:xfrm>
            <a:off x="9110231" y="1667754"/>
            <a:ext cx="2533314" cy="2946704"/>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lnSpc>
                <a:spcPct val="150000"/>
              </a:lnSpc>
            </a:pPr>
            <a:r>
              <a:rPr lang="en-US" kern="100" dirty="0">
                <a:solidFill>
                  <a:schemeClr val="accent1">
                    <a:lumMod val="50000"/>
                  </a:schemeClr>
                </a:solidFill>
                <a:effectLst/>
                <a:latin typeface="+mj-lt"/>
                <a:ea typeface="Calibri" panose="020F0502020204030204" pitchFamily="34" charset="0"/>
                <a:cs typeface="Times New Roman" panose="02020603050405020304" pitchFamily="18" charset="0"/>
              </a:rPr>
              <a:t>(!) </a:t>
            </a:r>
            <a:r>
              <a:rPr lang="el-GR" kern="100" dirty="0">
                <a:solidFill>
                  <a:schemeClr val="accent1">
                    <a:lumMod val="50000"/>
                  </a:schemeClr>
                </a:solidFill>
                <a:effectLst/>
                <a:latin typeface="+mj-lt"/>
                <a:ea typeface="Calibri" panose="020F0502020204030204" pitchFamily="34" charset="0"/>
                <a:cs typeface="Times New Roman" panose="02020603050405020304" pitchFamily="18" charset="0"/>
              </a:rPr>
              <a:t>Προσοχή σε </a:t>
            </a:r>
            <a:r>
              <a:rPr lang="el-GR" kern="100" dirty="0">
                <a:solidFill>
                  <a:schemeClr val="accent1">
                    <a:lumMod val="50000"/>
                  </a:schemeClr>
                </a:solidFill>
                <a:latin typeface="+mj-lt"/>
                <a:ea typeface="Calibri" panose="020F0502020204030204" pitchFamily="34" charset="0"/>
                <a:cs typeface="Times New Roman" panose="02020603050405020304" pitchFamily="18" charset="0"/>
              </a:rPr>
              <a:t>περιπτώσεις σύγκρουσης μεταξύ των αρχών – κρίση του νομοθέτη ανάλογη των σκοπών που κάθε φορά επιδιώκει.</a:t>
            </a:r>
            <a:endParaRPr lang="en-US" sz="2400" dirty="0">
              <a:solidFill>
                <a:schemeClr val="accent1">
                  <a:lumMod val="50000"/>
                </a:schemeClr>
              </a:solidFill>
              <a:latin typeface="+mj-lt"/>
            </a:endParaRPr>
          </a:p>
        </p:txBody>
      </p:sp>
      <p:graphicFrame>
        <p:nvGraphicFramePr>
          <p:cNvPr id="4" name="Diagram 3">
            <a:extLst>
              <a:ext uri="{FF2B5EF4-FFF2-40B4-BE49-F238E27FC236}">
                <a16:creationId xmlns:a16="http://schemas.microsoft.com/office/drawing/2014/main" id="{10CB08B5-E2FC-19EB-BB79-56E040703BF5}"/>
              </a:ext>
            </a:extLst>
          </p:cNvPr>
          <p:cNvGraphicFramePr/>
          <p:nvPr>
            <p:extLst>
              <p:ext uri="{D42A27DB-BD31-4B8C-83A1-F6EECF244321}">
                <p14:modId xmlns:p14="http://schemas.microsoft.com/office/powerpoint/2010/main" val="1460156798"/>
              </p:ext>
            </p:extLst>
          </p:nvPr>
        </p:nvGraphicFramePr>
        <p:xfrm>
          <a:off x="314960" y="4897220"/>
          <a:ext cx="7354047" cy="1960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4F75151B-2655-B615-66CD-CB4B2CD823CA}"/>
              </a:ext>
            </a:extLst>
          </p:cNvPr>
          <p:cNvGrpSpPr/>
          <p:nvPr/>
        </p:nvGrpSpPr>
        <p:grpSpPr>
          <a:xfrm>
            <a:off x="7803906" y="5638058"/>
            <a:ext cx="409557" cy="479104"/>
            <a:chOff x="4836147" y="740837"/>
            <a:chExt cx="409557" cy="479104"/>
          </a:xfrm>
        </p:grpSpPr>
        <p:sp>
          <p:nvSpPr>
            <p:cNvPr id="6" name="Arrow: Right 5">
              <a:extLst>
                <a:ext uri="{FF2B5EF4-FFF2-40B4-BE49-F238E27FC236}">
                  <a16:creationId xmlns:a16="http://schemas.microsoft.com/office/drawing/2014/main" id="{D78F8F57-B1F0-378E-F40D-179C4860A6F2}"/>
                </a:ext>
              </a:extLst>
            </p:cNvPr>
            <p:cNvSpPr/>
            <p:nvPr/>
          </p:nvSpPr>
          <p:spPr>
            <a:xfrm>
              <a:off x="4836147" y="740837"/>
              <a:ext cx="409557" cy="47910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l-GR"/>
            </a:p>
          </p:txBody>
        </p:sp>
        <p:sp>
          <p:nvSpPr>
            <p:cNvPr id="7" name="Arrow: Right 4">
              <a:extLst>
                <a:ext uri="{FF2B5EF4-FFF2-40B4-BE49-F238E27FC236}">
                  <a16:creationId xmlns:a16="http://schemas.microsoft.com/office/drawing/2014/main" id="{40DDC0C6-4160-3FE7-C660-1ECA58F24A5A}"/>
                </a:ext>
              </a:extLst>
            </p:cNvPr>
            <p:cNvSpPr txBox="1"/>
            <p:nvPr/>
          </p:nvSpPr>
          <p:spPr>
            <a:xfrm>
              <a:off x="4836147" y="836658"/>
              <a:ext cx="286690" cy="2874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l-GR" sz="2000" kern="1200"/>
            </a:p>
          </p:txBody>
        </p:sp>
      </p:grpSp>
      <p:grpSp>
        <p:nvGrpSpPr>
          <p:cNvPr id="8" name="Group 7">
            <a:extLst>
              <a:ext uri="{FF2B5EF4-FFF2-40B4-BE49-F238E27FC236}">
                <a16:creationId xmlns:a16="http://schemas.microsoft.com/office/drawing/2014/main" id="{1309E4C7-9AEB-DB9B-6771-9AD5FD2B96F2}"/>
              </a:ext>
            </a:extLst>
          </p:cNvPr>
          <p:cNvGrpSpPr/>
          <p:nvPr/>
        </p:nvGrpSpPr>
        <p:grpSpPr>
          <a:xfrm>
            <a:off x="8530675" y="5298048"/>
            <a:ext cx="1931873" cy="1159124"/>
            <a:chOff x="2711086" y="400827"/>
            <a:chExt cx="1931873" cy="1159124"/>
          </a:xfrm>
        </p:grpSpPr>
        <p:sp>
          <p:nvSpPr>
            <p:cNvPr id="9" name="Rectangle: Rounded Corners 8">
              <a:extLst>
                <a:ext uri="{FF2B5EF4-FFF2-40B4-BE49-F238E27FC236}">
                  <a16:creationId xmlns:a16="http://schemas.microsoft.com/office/drawing/2014/main" id="{0D7591CD-6598-C2B3-000D-945ECD6522C8}"/>
                </a:ext>
              </a:extLst>
            </p:cNvPr>
            <p:cNvSpPr/>
            <p:nvPr/>
          </p:nvSpPr>
          <p:spPr>
            <a:xfrm>
              <a:off x="2711086" y="400827"/>
              <a:ext cx="1931873" cy="115912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l-GR"/>
            </a:p>
          </p:txBody>
        </p:sp>
        <p:sp>
          <p:nvSpPr>
            <p:cNvPr id="10" name="Rectangle: Rounded Corners 4">
              <a:extLst>
                <a:ext uri="{FF2B5EF4-FFF2-40B4-BE49-F238E27FC236}">
                  <a16:creationId xmlns:a16="http://schemas.microsoft.com/office/drawing/2014/main" id="{FE853D79-2F7E-EDF7-8F30-72D80CE0D54C}"/>
                </a:ext>
              </a:extLst>
            </p:cNvPr>
            <p:cNvSpPr txBox="1"/>
            <p:nvPr/>
          </p:nvSpPr>
          <p:spPr>
            <a:xfrm>
              <a:off x="2745036" y="434777"/>
              <a:ext cx="1863973" cy="1091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l-GR" sz="3200" dirty="0"/>
                <a:t>Ιστορία</a:t>
              </a:r>
              <a:endParaRPr lang="el-GR" sz="3200" kern="1200" dirty="0"/>
            </a:p>
          </p:txBody>
        </p:sp>
      </p:grpSp>
      <p:sp>
        <p:nvSpPr>
          <p:cNvPr id="11" name="Rectangle 10">
            <a:extLst>
              <a:ext uri="{FF2B5EF4-FFF2-40B4-BE49-F238E27FC236}">
                <a16:creationId xmlns:a16="http://schemas.microsoft.com/office/drawing/2014/main" id="{76D22DC8-8696-3A79-38C4-697DA4380DC1}"/>
              </a:ext>
            </a:extLst>
          </p:cNvPr>
          <p:cNvSpPr/>
          <p:nvPr/>
        </p:nvSpPr>
        <p:spPr>
          <a:xfrm>
            <a:off x="4041828" y="4676422"/>
            <a:ext cx="2429436" cy="3969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Κριτήρια Ερμηνείας</a:t>
            </a:r>
            <a:r>
              <a:rPr lang="en-US" dirty="0"/>
              <a:t>:</a:t>
            </a:r>
            <a:endParaRPr lang="el-GR" dirty="0"/>
          </a:p>
        </p:txBody>
      </p:sp>
    </p:spTree>
    <p:extLst>
      <p:ext uri="{BB962C8B-B14F-4D97-AF65-F5344CB8AC3E}">
        <p14:creationId xmlns:p14="http://schemas.microsoft.com/office/powerpoint/2010/main" val="410777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152400" y="142259"/>
            <a:ext cx="10408024" cy="736282"/>
          </a:xfrm>
        </p:spPr>
        <p:txBody>
          <a:bodyPr>
            <a:normAutofit/>
          </a:bodyPr>
          <a:lstStyle/>
          <a:p>
            <a:pPr algn="ctr"/>
            <a:r>
              <a:rPr lang="el-GR" b="1" dirty="0">
                <a:solidFill>
                  <a:schemeClr val="tx2">
                    <a:lumMod val="75000"/>
                  </a:schemeClr>
                </a:solidFill>
              </a:rPr>
              <a:t>Πρακτικό Ζήτημα προς επίλυση:</a:t>
            </a:r>
            <a:endParaRPr lang="en-US" b="1" dirty="0">
              <a:solidFill>
                <a:schemeClr val="tx2">
                  <a:lumMod val="75000"/>
                </a:schemeClr>
              </a:solidFill>
            </a:endParaRPr>
          </a:p>
        </p:txBody>
      </p:sp>
      <p:sp>
        <p:nvSpPr>
          <p:cNvPr id="2" name="Content Placeholder 1">
            <a:extLst>
              <a:ext uri="{FF2B5EF4-FFF2-40B4-BE49-F238E27FC236}">
                <a16:creationId xmlns:a16="http://schemas.microsoft.com/office/drawing/2014/main" id="{F838247D-22BD-7682-FF07-D072759438FC}"/>
              </a:ext>
            </a:extLst>
          </p:cNvPr>
          <p:cNvSpPr>
            <a:spLocks noGrp="1"/>
          </p:cNvSpPr>
          <p:nvPr>
            <p:ph idx="1"/>
          </p:nvPr>
        </p:nvSpPr>
        <p:spPr>
          <a:xfrm>
            <a:off x="528918" y="878541"/>
            <a:ext cx="10031506" cy="6445623"/>
          </a:xfrm>
        </p:spPr>
        <p:txBody>
          <a:bodyPr>
            <a:normAutofit fontScale="77500" lnSpcReduction="20000"/>
          </a:bodyPr>
          <a:lstStyle/>
          <a:p>
            <a:pPr marL="0" indent="0" algn="just" rtl="0">
              <a:spcAft>
                <a:spcPts val="800"/>
              </a:spcAft>
              <a:buNone/>
            </a:pPr>
            <a:r>
              <a:rPr lang="el-GR" sz="2200" dirty="0">
                <a:solidFill>
                  <a:schemeClr val="tx2">
                    <a:lumMod val="75000"/>
                  </a:schemeClr>
                </a:solidFill>
              </a:rPr>
              <a:t>Ο Π, κύριος πολυκατοικίας με πολλαπλές οριζόντιες ιδιοκτησίες (διαμερίσματα), διαπραγματεύεται με τον Α την πώληση κάποιων εξ αυτών. Ο Α, αφού εξέτασε τις προς πώληση οριζόντιες ιδιοκτησίες (και ιδίως τα διαμερίσματα του β΄ και γ΄ ορόφου), ανακοίνωσε στον Π ότι ενδιαφέρεται να αγοράσει τα υπό στοιχεία Γ1 και Γ2 διαμερίσματα του γ΄ ορόφου της πολυκατοικίας τα οποία έχουν θέα στη θάλασσα. Εν τούτοις, κατά τη σύνταξη του προσυμφώνου, αντί των υπό στοιχεία Γ1 και Γ2 διαμερισμάτων που είχαν συμφωνήσει τα μέρη, αναγράφηκαν τα υπό στοιχεία Β1 και Β2 διαμερίσματα του β΄ ορόφου της ίδιας πολυκατοικίας.</a:t>
            </a:r>
          </a:p>
          <a:p>
            <a:pPr marL="0" indent="0" algn="just" rtl="0">
              <a:spcAft>
                <a:spcPts val="800"/>
              </a:spcAft>
              <a:buNone/>
            </a:pPr>
            <a:r>
              <a:rPr lang="el-GR" sz="2200" dirty="0">
                <a:solidFill>
                  <a:schemeClr val="tx2">
                    <a:lumMod val="75000"/>
                  </a:schemeClr>
                </a:solidFill>
              </a:rPr>
              <a:t>Ερωτάται:</a:t>
            </a:r>
          </a:p>
          <a:p>
            <a:pPr marL="0" indent="0" algn="just" rtl="0">
              <a:spcAft>
                <a:spcPts val="800"/>
              </a:spcAft>
              <a:buNone/>
            </a:pPr>
            <a:r>
              <a:rPr lang="el-GR" sz="2200" dirty="0">
                <a:solidFill>
                  <a:schemeClr val="tx2">
                    <a:lumMod val="75000"/>
                  </a:schemeClr>
                </a:solidFill>
              </a:rPr>
              <a:t>(α) Ποιο το κύρος της σύμβασης, εάν το προσύμφωνο δεν έγινε με συμβολαιογραφικό έγγραφο;</a:t>
            </a:r>
          </a:p>
          <a:p>
            <a:pPr marL="0" indent="0" algn="just" rtl="0">
              <a:spcAft>
                <a:spcPts val="800"/>
              </a:spcAft>
              <a:buNone/>
            </a:pPr>
            <a:r>
              <a:rPr lang="el-GR" sz="2200" dirty="0">
                <a:solidFill>
                  <a:schemeClr val="tx2">
                    <a:lumMod val="75000"/>
                  </a:schemeClr>
                </a:solidFill>
              </a:rPr>
              <a:t>(β) Ποιο το κύρος της σύμβασης, εάν το προσύμφωνο έγινε με συμβολαιογραφικό έγγραφο αλλά δεν μεταγράφηκε;</a:t>
            </a:r>
          </a:p>
          <a:p>
            <a:pPr marL="0" indent="0" algn="just" rtl="0">
              <a:spcAft>
                <a:spcPts val="800"/>
              </a:spcAft>
              <a:buNone/>
            </a:pPr>
            <a:r>
              <a:rPr lang="el-GR" sz="2200" dirty="0">
                <a:solidFill>
                  <a:schemeClr val="tx2">
                    <a:lumMod val="75000"/>
                  </a:schemeClr>
                </a:solidFill>
              </a:rPr>
              <a:t>(γ) Εάν το προσύμφωνο θεωρηθεί έγκυρο, ως προς ποιες οριζόντιες ιδιοκτησίες δεσμεύονται τα μέρη;</a:t>
            </a:r>
          </a:p>
          <a:p>
            <a:pPr marL="0" indent="0" algn="just" rtl="0">
              <a:spcAft>
                <a:spcPts val="800"/>
              </a:spcAft>
              <a:buNone/>
            </a:pPr>
            <a:r>
              <a:rPr lang="el-GR" sz="2200" dirty="0">
                <a:solidFill>
                  <a:schemeClr val="tx2">
                    <a:lumMod val="75000"/>
                  </a:schemeClr>
                </a:solidFill>
              </a:rPr>
              <a:t>(δ) Εάν ο Α είχε γνωστοποιήσει στον Π ότι επιθυμεί να αγοράσει τα υπό στοιχεία Γ1 και Γ2 διαμερίσματα επειδή, βλέποντας την πρόσοψη της πολυκατοικίας (και χωρίς ποτέ να εισέλθει εντός αυτής), είχε την πεποίθηση ότι έχουν θέα στη θάλασσα και ο Π, ενώ είχε αντιληφθεί την λανθασμένη πεποίθηση του Α, όχι μόνο δεν προέβη ποτέ στην ρητή διάψευση αυτής αλλά μάλιστα προσπάθησε να την ενισχύσει με σχετικές δηλώσεις του, αποβλέποντας στην απολαβή υψηλότερου τιμήματος (ακριβώς λόγω της θέας στη θάλασσα), ποιο το κύρος του προσυμφώνου όταν ο Α διαπιστώσει ότι δεν είναι τα υπό στοιχεία Γ1 και Γ2 διαμερίσματα που έχουν θέα στη θάλασσα αλλά τα έτερα δύο διαμερίσματα του ορόφου (Γ3 και Γ4); </a:t>
            </a:r>
          </a:p>
          <a:p>
            <a:pPr marL="0" indent="0">
              <a:buNone/>
            </a:pPr>
            <a:br>
              <a:rPr lang="el-GR" b="0" i="0" dirty="0">
                <a:solidFill>
                  <a:srgbClr val="222222"/>
                </a:solidFill>
                <a:effectLst/>
                <a:latin typeface="Arial" panose="020B0604020202020204" pitchFamily="34" charset="0"/>
              </a:rPr>
            </a:br>
            <a:endParaRPr lang="en-US" dirty="0"/>
          </a:p>
        </p:txBody>
      </p:sp>
      <p:sp>
        <p:nvSpPr>
          <p:cNvPr id="6" name="Θέση αριθμού διαφάνειας 5">
            <a:extLst>
              <a:ext uri="{FF2B5EF4-FFF2-40B4-BE49-F238E27FC236}">
                <a16:creationId xmlns:a16="http://schemas.microsoft.com/office/drawing/2014/main" id="{82480B55-D861-6F8B-36F4-69DDF80B7383}"/>
              </a:ext>
            </a:extLst>
          </p:cNvPr>
          <p:cNvSpPr>
            <a:spLocks noGrp="1"/>
          </p:cNvSpPr>
          <p:nvPr>
            <p:ph type="sldNum" sz="quarter" idx="12"/>
          </p:nvPr>
        </p:nvSpPr>
        <p:spPr/>
        <p:txBody>
          <a:bodyPr>
            <a:normAutofit lnSpcReduction="10000"/>
          </a:bodyPr>
          <a:lstStyle/>
          <a:p>
            <a:fld id="{4FAB73BC-B049-4115-A692-8D63A059BFB8}" type="slidenum">
              <a:rPr lang="en-US" smtClean="0"/>
              <a:t>30</a:t>
            </a:fld>
            <a:endParaRPr lang="en-US" dirty="0"/>
          </a:p>
        </p:txBody>
      </p:sp>
    </p:spTree>
    <p:extLst>
      <p:ext uri="{BB962C8B-B14F-4D97-AF65-F5344CB8AC3E}">
        <p14:creationId xmlns:p14="http://schemas.microsoft.com/office/powerpoint/2010/main" val="605044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a:extLst>
            <a:ext uri="{FF2B5EF4-FFF2-40B4-BE49-F238E27FC236}">
              <a16:creationId xmlns:a16="http://schemas.microsoft.com/office/drawing/2014/main" id="{C9081EAE-A611-27F9-D530-7CDC4E220608}"/>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A6F05DDE-5F2C-44F5-BACC-DED4737B1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B6BC6A0D-8979-47FF-B606-70528EF8E5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A102F6D4-EF1A-EAB8-ACDA-632489E23237}"/>
              </a:ext>
            </a:extLst>
          </p:cNvPr>
          <p:cNvSpPr>
            <a:spLocks noGrp="1"/>
          </p:cNvSpPr>
          <p:nvPr>
            <p:ph type="title"/>
          </p:nvPr>
        </p:nvSpPr>
        <p:spPr>
          <a:xfrm>
            <a:off x="1442594" y="758952"/>
            <a:ext cx="9056876" cy="4041648"/>
          </a:xfrm>
          <a:noFill/>
        </p:spPr>
        <p:txBody>
          <a:bodyPr vert="horz" lIns="91440" tIns="45720" rIns="91440" bIns="45720" rtlCol="0" anchor="b">
            <a:normAutofit/>
          </a:bodyPr>
          <a:lstStyle/>
          <a:p>
            <a:pPr algn="ctr">
              <a:lnSpc>
                <a:spcPct val="85000"/>
              </a:lnSpc>
            </a:pPr>
            <a:r>
              <a:rPr lang="en-US" sz="6600" b="1" dirty="0">
                <a:solidFill>
                  <a:schemeClr val="tx2">
                    <a:lumMod val="75000"/>
                  </a:schemeClr>
                </a:solidFill>
              </a:rPr>
              <a:t>Σας </a:t>
            </a:r>
            <a:r>
              <a:rPr lang="en-US" sz="6600" b="1" dirty="0" err="1">
                <a:solidFill>
                  <a:schemeClr val="tx2">
                    <a:lumMod val="75000"/>
                  </a:schemeClr>
                </a:solidFill>
              </a:rPr>
              <a:t>ευχ</a:t>
            </a:r>
            <a:r>
              <a:rPr lang="en-US" sz="6600" b="1" dirty="0">
                <a:solidFill>
                  <a:schemeClr val="tx2">
                    <a:lumMod val="75000"/>
                  </a:schemeClr>
                </a:solidFill>
              </a:rPr>
              <a:t>αριστούμε πολύ!</a:t>
            </a:r>
            <a:br>
              <a:rPr lang="en-US" sz="6600" b="1" dirty="0">
                <a:solidFill>
                  <a:schemeClr val="tx2">
                    <a:lumMod val="75000"/>
                  </a:schemeClr>
                </a:solidFill>
              </a:rPr>
            </a:br>
            <a:r>
              <a:rPr lang="en-US" sz="6600" b="1" dirty="0">
                <a:solidFill>
                  <a:schemeClr val="tx2">
                    <a:lumMod val="75000"/>
                  </a:schemeClr>
                </a:solidFill>
              </a:rPr>
              <a:t>Κα</a:t>
            </a:r>
            <a:r>
              <a:rPr lang="en-US" sz="6600" b="1" dirty="0" err="1">
                <a:solidFill>
                  <a:schemeClr val="tx2">
                    <a:lumMod val="75000"/>
                  </a:schemeClr>
                </a:solidFill>
              </a:rPr>
              <a:t>λή</a:t>
            </a:r>
            <a:r>
              <a:rPr lang="en-US" sz="6600" b="1" dirty="0">
                <a:solidFill>
                  <a:schemeClr val="tx2">
                    <a:lumMod val="75000"/>
                  </a:schemeClr>
                </a:solidFill>
              </a:rPr>
              <a:t> επ</a:t>
            </a:r>
            <a:r>
              <a:rPr lang="en-US" sz="6600" b="1" dirty="0" err="1">
                <a:solidFill>
                  <a:schemeClr val="tx2">
                    <a:lumMod val="75000"/>
                  </a:schemeClr>
                </a:solidFill>
              </a:rPr>
              <a:t>ιτυχί</a:t>
            </a:r>
            <a:r>
              <a:rPr lang="en-US" sz="6600" b="1" dirty="0">
                <a:solidFill>
                  <a:schemeClr val="tx2">
                    <a:lumMod val="75000"/>
                  </a:schemeClr>
                </a:solidFill>
              </a:rPr>
              <a:t>α!</a:t>
            </a:r>
          </a:p>
        </p:txBody>
      </p:sp>
      <p:sp>
        <p:nvSpPr>
          <p:cNvPr id="18" name="Rectangle 17">
            <a:extLst>
              <a:ext uri="{FF2B5EF4-FFF2-40B4-BE49-F238E27FC236}">
                <a16:creationId xmlns:a16="http://schemas.microsoft.com/office/drawing/2014/main" id="{3B92CCBF-1641-4D35-9B74-6E4981730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50613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683CD-F736-4389-2ED9-1AFB0001DA44}"/>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A37F8CC7-4FE2-1D53-7413-04CD047F5DAB}"/>
              </a:ext>
            </a:extLst>
          </p:cNvPr>
          <p:cNvSpPr>
            <a:spLocks noGrp="1"/>
          </p:cNvSpPr>
          <p:nvPr>
            <p:ph type="title"/>
          </p:nvPr>
        </p:nvSpPr>
        <p:spPr/>
        <p:txBody>
          <a:bodyPr>
            <a:normAutofit/>
          </a:bodyPr>
          <a:lstStyle/>
          <a:p>
            <a:r>
              <a:rPr lang="el-GR" dirty="0"/>
              <a:t>Υποκείμενα Δικαίου</a:t>
            </a:r>
            <a:r>
              <a:rPr lang="en-US" dirty="0"/>
              <a:t>:</a:t>
            </a:r>
          </a:p>
        </p:txBody>
      </p:sp>
      <p:sp>
        <p:nvSpPr>
          <p:cNvPr id="17" name="Text Placeholder 16">
            <a:extLst>
              <a:ext uri="{FF2B5EF4-FFF2-40B4-BE49-F238E27FC236}">
                <a16:creationId xmlns:a16="http://schemas.microsoft.com/office/drawing/2014/main" id="{5640613F-2A1C-C2A2-8C07-D90B25E40606}"/>
              </a:ext>
            </a:extLst>
          </p:cNvPr>
          <p:cNvSpPr>
            <a:spLocks noGrp="1"/>
          </p:cNvSpPr>
          <p:nvPr>
            <p:ph type="body" sz="quarter" idx="14"/>
          </p:nvPr>
        </p:nvSpPr>
        <p:spPr>
          <a:xfrm>
            <a:off x="838199" y="1666759"/>
            <a:ext cx="7606553" cy="443307"/>
          </a:xfrm>
        </p:spPr>
        <p:txBody>
          <a:bodyPr>
            <a:normAutofit fontScale="70000" lnSpcReduction="20000"/>
          </a:bodyPr>
          <a:lstStyle/>
          <a:p>
            <a:r>
              <a:rPr lang="el-GR" sz="2000" b="1" dirty="0">
                <a:latin typeface="+mj-lt"/>
              </a:rPr>
              <a:t>= φορείς εννόμων σχέσεων, δικαιωμάτων + υποχρεώσεων</a:t>
            </a:r>
            <a:endParaRPr lang="en-US" sz="2000" b="1" dirty="0">
              <a:latin typeface="+mj-lt"/>
            </a:endParaRPr>
          </a:p>
        </p:txBody>
      </p:sp>
      <p:sp>
        <p:nvSpPr>
          <p:cNvPr id="2" name="Oval 1">
            <a:extLst>
              <a:ext uri="{FF2B5EF4-FFF2-40B4-BE49-F238E27FC236}">
                <a16:creationId xmlns:a16="http://schemas.microsoft.com/office/drawing/2014/main" id="{BCE0A0C4-07D2-335A-1C34-95255C1A4719}"/>
              </a:ext>
            </a:extLst>
          </p:cNvPr>
          <p:cNvSpPr/>
          <p:nvPr/>
        </p:nvSpPr>
        <p:spPr>
          <a:xfrm>
            <a:off x="1549130" y="2110066"/>
            <a:ext cx="2915321" cy="2113280"/>
          </a:xfrm>
          <a:prstGeom prst="ellipse">
            <a:avLst/>
          </a:prstGeom>
          <a:solidFill>
            <a:schemeClr val="bg2">
              <a:lumMod val="40000"/>
              <a:lumOff val="6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2"/>
                </a:solidFill>
                <a:latin typeface="+mj-lt"/>
              </a:rPr>
              <a:t>Άνθρωπος</a:t>
            </a:r>
            <a:r>
              <a:rPr lang="el-GR" dirty="0">
                <a:latin typeface="+mj-lt"/>
              </a:rPr>
              <a:t> </a:t>
            </a:r>
          </a:p>
          <a:p>
            <a:pPr algn="ctr"/>
            <a:r>
              <a:rPr lang="el-GR" dirty="0">
                <a:solidFill>
                  <a:schemeClr val="tx2"/>
                </a:solidFill>
                <a:latin typeface="+mj-lt"/>
              </a:rPr>
              <a:t>(βλ. ΑΚ 34)</a:t>
            </a:r>
            <a:endParaRPr lang="en-US" dirty="0">
              <a:solidFill>
                <a:schemeClr val="tx2"/>
              </a:solidFill>
              <a:latin typeface="+mj-lt"/>
            </a:endParaRPr>
          </a:p>
        </p:txBody>
      </p:sp>
      <p:sp>
        <p:nvSpPr>
          <p:cNvPr id="5" name="Oval 4">
            <a:extLst>
              <a:ext uri="{FF2B5EF4-FFF2-40B4-BE49-F238E27FC236}">
                <a16:creationId xmlns:a16="http://schemas.microsoft.com/office/drawing/2014/main" id="{990D21AE-44FD-8B35-67B4-C7E742E94C6D}"/>
              </a:ext>
            </a:extLst>
          </p:cNvPr>
          <p:cNvSpPr/>
          <p:nvPr/>
        </p:nvSpPr>
        <p:spPr>
          <a:xfrm>
            <a:off x="5345290" y="2458122"/>
            <a:ext cx="2849225" cy="2113280"/>
          </a:xfrm>
          <a:prstGeom prst="ellipse">
            <a:avLst/>
          </a:prstGeom>
          <a:solidFill>
            <a:schemeClr val="bg2">
              <a:lumMod val="40000"/>
              <a:lumOff val="6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2"/>
                </a:solidFill>
                <a:latin typeface="+mj-lt"/>
              </a:rPr>
              <a:t>Νομικά Πρόσωπα</a:t>
            </a:r>
            <a:r>
              <a:rPr lang="el-GR" dirty="0">
                <a:latin typeface="+mj-lt"/>
              </a:rPr>
              <a:t> </a:t>
            </a:r>
          </a:p>
          <a:p>
            <a:pPr algn="ctr"/>
            <a:r>
              <a:rPr lang="el-GR" dirty="0">
                <a:solidFill>
                  <a:schemeClr val="tx2"/>
                </a:solidFill>
                <a:latin typeface="+mj-lt"/>
              </a:rPr>
              <a:t>(βλ. ΑΚ 61)</a:t>
            </a:r>
            <a:endParaRPr lang="en-US" dirty="0">
              <a:solidFill>
                <a:schemeClr val="tx2"/>
              </a:solidFill>
              <a:latin typeface="+mj-lt"/>
            </a:endParaRPr>
          </a:p>
        </p:txBody>
      </p:sp>
      <p:sp>
        <p:nvSpPr>
          <p:cNvPr id="7" name="TextBox 6">
            <a:extLst>
              <a:ext uri="{FF2B5EF4-FFF2-40B4-BE49-F238E27FC236}">
                <a16:creationId xmlns:a16="http://schemas.microsoft.com/office/drawing/2014/main" id="{AD21DA80-55C8-0D94-40A3-4D40E577DCAA}"/>
              </a:ext>
            </a:extLst>
          </p:cNvPr>
          <p:cNvSpPr txBox="1"/>
          <p:nvPr/>
        </p:nvSpPr>
        <p:spPr>
          <a:xfrm>
            <a:off x="557454" y="5023223"/>
            <a:ext cx="10144761" cy="1754326"/>
          </a:xfrm>
          <a:prstGeom prst="rect">
            <a:avLst/>
          </a:prstGeom>
          <a:noFill/>
        </p:spPr>
        <p:txBody>
          <a:bodyPr wrap="square" rtlCol="0">
            <a:spAutoFit/>
          </a:bodyPr>
          <a:lstStyle/>
          <a:p>
            <a:pPr algn="just"/>
            <a:r>
              <a:rPr lang="el-GR" b="1" u="sng" kern="100" dirty="0">
                <a:solidFill>
                  <a:schemeClr val="bg1"/>
                </a:solidFill>
                <a:latin typeface="+mj-lt"/>
                <a:cs typeface="Times New Roman" panose="02020603050405020304" pitchFamily="18" charset="0"/>
              </a:rPr>
              <a:t>Η περίπτωση του κυοφορούμενου</a:t>
            </a:r>
            <a:r>
              <a:rPr lang="en-US" b="1" u="sng" kern="100" dirty="0">
                <a:solidFill>
                  <a:schemeClr val="bg1"/>
                </a:solidFill>
                <a:latin typeface="+mj-lt"/>
                <a:cs typeface="Times New Roman" panose="02020603050405020304" pitchFamily="18" charset="0"/>
              </a:rPr>
              <a:t>:</a:t>
            </a:r>
            <a:r>
              <a:rPr lang="el-GR" b="1" u="sng" kern="100" dirty="0">
                <a:solidFill>
                  <a:schemeClr val="bg1"/>
                </a:solidFill>
                <a:latin typeface="+mj-lt"/>
                <a:cs typeface="Times New Roman" panose="02020603050405020304" pitchFamily="18" charset="0"/>
              </a:rPr>
              <a:t> </a:t>
            </a:r>
            <a:r>
              <a:rPr lang="el-GR" b="1" kern="100" dirty="0">
                <a:solidFill>
                  <a:schemeClr val="bg1"/>
                </a:solidFill>
                <a:latin typeface="+mj-lt"/>
                <a:cs typeface="Times New Roman" panose="02020603050405020304" pitchFamily="18" charset="0"/>
              </a:rPr>
              <a:t>Η ΑΚ 36 προβλέπει ότι ως προς τα δικαιώματα που του επάγονται το κυοφορούμενο θεωρείται γεννημένο, αν γεννηθεί ζωντανό = καθιερώνεται «πλάσμα δικαίου», διότι τα δικαιώματα που προυποθέτουν την ύπαρξη φυσικής προσωπικότητας απονέμονται σε οντότητες που ο νόμος εξομοιώνει με φυσικά πρόσωπα, μολονότι δεν έχει λάβει χώρα το γεγονός της γέννησης.</a:t>
            </a:r>
            <a:endParaRPr lang="en-US" dirty="0">
              <a:solidFill>
                <a:schemeClr val="bg1"/>
              </a:solidFill>
              <a:latin typeface="+mj-lt"/>
            </a:endParaRPr>
          </a:p>
        </p:txBody>
      </p:sp>
    </p:spTree>
    <p:extLst>
      <p:ext uri="{BB962C8B-B14F-4D97-AF65-F5344CB8AC3E}">
        <p14:creationId xmlns:p14="http://schemas.microsoft.com/office/powerpoint/2010/main" val="410141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18107-E585-A1ED-49F7-C46F89C124B2}"/>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F9D106BE-994B-4467-7D7D-216EC4B76F8A}"/>
              </a:ext>
            </a:extLst>
          </p:cNvPr>
          <p:cNvSpPr>
            <a:spLocks noGrp="1"/>
          </p:cNvSpPr>
          <p:nvPr>
            <p:ph type="title"/>
          </p:nvPr>
        </p:nvSpPr>
        <p:spPr>
          <a:xfrm>
            <a:off x="656579" y="637519"/>
            <a:ext cx="8870577" cy="891250"/>
          </a:xfrm>
        </p:spPr>
        <p:txBody>
          <a:bodyPr>
            <a:normAutofit fontScale="90000"/>
          </a:bodyPr>
          <a:lstStyle/>
          <a:p>
            <a:r>
              <a:rPr lang="el-GR" dirty="0"/>
              <a:t>Ικανότητα για Δικαιοπραξία</a:t>
            </a:r>
            <a:r>
              <a:rPr lang="en-US" dirty="0"/>
              <a:t>:</a:t>
            </a:r>
          </a:p>
        </p:txBody>
      </p:sp>
      <p:sp>
        <p:nvSpPr>
          <p:cNvPr id="17" name="Text Placeholder 16">
            <a:extLst>
              <a:ext uri="{FF2B5EF4-FFF2-40B4-BE49-F238E27FC236}">
                <a16:creationId xmlns:a16="http://schemas.microsoft.com/office/drawing/2014/main" id="{0F932727-D858-C88E-A88F-F745B529D770}"/>
              </a:ext>
            </a:extLst>
          </p:cNvPr>
          <p:cNvSpPr>
            <a:spLocks noGrp="1"/>
          </p:cNvSpPr>
          <p:nvPr>
            <p:ph type="body" sz="quarter" idx="14"/>
          </p:nvPr>
        </p:nvSpPr>
        <p:spPr>
          <a:xfrm>
            <a:off x="838199" y="1528769"/>
            <a:ext cx="9668436" cy="581297"/>
          </a:xfrm>
        </p:spPr>
        <p:txBody>
          <a:bodyPr>
            <a:normAutofit fontScale="92500" lnSpcReduction="20000"/>
          </a:bodyPr>
          <a:lstStyle/>
          <a:p>
            <a:r>
              <a:rPr lang="el-GR" sz="2000" b="1" dirty="0">
                <a:latin typeface="+mj-lt"/>
              </a:rPr>
              <a:t>= ικανότητα του ανθρώπου να μετέχει ο ίδιος στη δημιουργία και αλλοίωση εννόμων σχέσεων.</a:t>
            </a:r>
            <a:endParaRPr lang="en-US" sz="2000" b="1" dirty="0">
              <a:latin typeface="+mj-lt"/>
            </a:endParaRPr>
          </a:p>
        </p:txBody>
      </p:sp>
      <p:sp>
        <p:nvSpPr>
          <p:cNvPr id="2" name="Oval 1">
            <a:extLst>
              <a:ext uri="{FF2B5EF4-FFF2-40B4-BE49-F238E27FC236}">
                <a16:creationId xmlns:a16="http://schemas.microsoft.com/office/drawing/2014/main" id="{4780EE49-6C9E-3B80-6A56-00C7D719A42B}"/>
              </a:ext>
            </a:extLst>
          </p:cNvPr>
          <p:cNvSpPr/>
          <p:nvPr/>
        </p:nvSpPr>
        <p:spPr>
          <a:xfrm>
            <a:off x="1755319" y="2219356"/>
            <a:ext cx="3220094" cy="2113280"/>
          </a:xfrm>
          <a:prstGeom prst="ellipse">
            <a:avLst/>
          </a:prstGeom>
          <a:solidFill>
            <a:schemeClr val="bg2">
              <a:lumMod val="40000"/>
              <a:lumOff val="6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2"/>
                </a:solidFill>
                <a:latin typeface="+mj-lt"/>
              </a:rPr>
              <a:t>Ικανότητα Δικαίου</a:t>
            </a:r>
            <a:endParaRPr lang="el-GR" dirty="0">
              <a:latin typeface="+mj-lt"/>
            </a:endParaRPr>
          </a:p>
        </p:txBody>
      </p:sp>
      <p:sp>
        <p:nvSpPr>
          <p:cNvPr id="5" name="Oval 4">
            <a:extLst>
              <a:ext uri="{FF2B5EF4-FFF2-40B4-BE49-F238E27FC236}">
                <a16:creationId xmlns:a16="http://schemas.microsoft.com/office/drawing/2014/main" id="{783CCD7B-485E-8713-8A95-CE617004DA50}"/>
              </a:ext>
            </a:extLst>
          </p:cNvPr>
          <p:cNvSpPr/>
          <p:nvPr/>
        </p:nvSpPr>
        <p:spPr>
          <a:xfrm>
            <a:off x="5513380" y="2564650"/>
            <a:ext cx="3897322" cy="2113280"/>
          </a:xfrm>
          <a:prstGeom prst="ellipse">
            <a:avLst/>
          </a:prstGeom>
          <a:solidFill>
            <a:schemeClr val="bg2">
              <a:lumMod val="40000"/>
              <a:lumOff val="6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2"/>
                </a:solidFill>
                <a:latin typeface="+mj-lt"/>
              </a:rPr>
              <a:t>Ικανότητα για Δικαιοπραξία</a:t>
            </a:r>
            <a:r>
              <a:rPr lang="el-GR" dirty="0">
                <a:latin typeface="+mj-lt"/>
              </a:rPr>
              <a:t> </a:t>
            </a:r>
          </a:p>
        </p:txBody>
      </p:sp>
      <p:sp>
        <p:nvSpPr>
          <p:cNvPr id="7" name="TextBox 6">
            <a:extLst>
              <a:ext uri="{FF2B5EF4-FFF2-40B4-BE49-F238E27FC236}">
                <a16:creationId xmlns:a16="http://schemas.microsoft.com/office/drawing/2014/main" id="{C4408304-C921-9A20-5D7A-219A0D149D4D}"/>
              </a:ext>
            </a:extLst>
          </p:cNvPr>
          <p:cNvSpPr txBox="1"/>
          <p:nvPr/>
        </p:nvSpPr>
        <p:spPr>
          <a:xfrm>
            <a:off x="557454" y="5023223"/>
            <a:ext cx="10144761" cy="369332"/>
          </a:xfrm>
          <a:prstGeom prst="rect">
            <a:avLst/>
          </a:prstGeom>
          <a:noFill/>
        </p:spPr>
        <p:txBody>
          <a:bodyPr wrap="square" rtlCol="0">
            <a:spAutoFit/>
          </a:bodyPr>
          <a:lstStyle/>
          <a:p>
            <a:pPr algn="just"/>
            <a:r>
              <a:rPr lang="el-GR" b="1" u="sng" kern="100" dirty="0">
                <a:solidFill>
                  <a:schemeClr val="bg1"/>
                </a:solidFill>
                <a:latin typeface="+mj-lt"/>
                <a:cs typeface="Times New Roman" panose="02020603050405020304" pitchFamily="18" charset="0"/>
              </a:rPr>
              <a:t>Κριτήρια απονομής της ικανότητας για δικαιοπραξία</a:t>
            </a:r>
            <a:r>
              <a:rPr lang="en-US" b="1" u="sng" kern="100" dirty="0">
                <a:solidFill>
                  <a:schemeClr val="bg1"/>
                </a:solidFill>
                <a:latin typeface="+mj-lt"/>
                <a:cs typeface="Times New Roman" panose="02020603050405020304" pitchFamily="18" charset="0"/>
              </a:rPr>
              <a:t>:</a:t>
            </a:r>
            <a:r>
              <a:rPr lang="el-GR" b="1" u="sng" kern="100" dirty="0">
                <a:solidFill>
                  <a:schemeClr val="bg1"/>
                </a:solidFill>
                <a:latin typeface="+mj-lt"/>
                <a:cs typeface="Times New Roman" panose="02020603050405020304" pitchFamily="18" charset="0"/>
              </a:rPr>
              <a:t> </a:t>
            </a:r>
            <a:r>
              <a:rPr lang="el-GR" b="1" kern="100" dirty="0">
                <a:solidFill>
                  <a:schemeClr val="bg1"/>
                </a:solidFill>
                <a:latin typeface="+mj-lt"/>
                <a:cs typeface="Times New Roman" panose="02020603050405020304" pitchFamily="18" charset="0"/>
              </a:rPr>
              <a:t>Η ηλικία και η υγεία</a:t>
            </a:r>
            <a:endParaRPr lang="en-US" dirty="0">
              <a:solidFill>
                <a:schemeClr val="bg1"/>
              </a:solidFill>
              <a:latin typeface="+mj-lt"/>
            </a:endParaRPr>
          </a:p>
        </p:txBody>
      </p:sp>
      <p:sp>
        <p:nvSpPr>
          <p:cNvPr id="3" name="Not Equal 2">
            <a:extLst>
              <a:ext uri="{FF2B5EF4-FFF2-40B4-BE49-F238E27FC236}">
                <a16:creationId xmlns:a16="http://schemas.microsoft.com/office/drawing/2014/main" id="{BE5F8085-AAEC-7BC5-3D18-12597949AAC8}"/>
              </a:ext>
            </a:extLst>
          </p:cNvPr>
          <p:cNvSpPr/>
          <p:nvPr/>
        </p:nvSpPr>
        <p:spPr>
          <a:xfrm>
            <a:off x="4975413" y="3103727"/>
            <a:ext cx="537967" cy="650545"/>
          </a:xfrm>
          <a:prstGeom prst="mathNot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cxnSp>
        <p:nvCxnSpPr>
          <p:cNvPr id="6" name="Straight Arrow Connector 5">
            <a:extLst>
              <a:ext uri="{FF2B5EF4-FFF2-40B4-BE49-F238E27FC236}">
                <a16:creationId xmlns:a16="http://schemas.microsoft.com/office/drawing/2014/main" id="{9FC9CF94-BF36-85A6-4633-2E3D3C8D659D}"/>
              </a:ext>
            </a:extLst>
          </p:cNvPr>
          <p:cNvCxnSpPr/>
          <p:nvPr/>
        </p:nvCxnSpPr>
        <p:spPr>
          <a:xfrm>
            <a:off x="8193741" y="5562301"/>
            <a:ext cx="0" cy="282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322D785-8347-012E-2AA3-3D1EBDF46216}"/>
              </a:ext>
            </a:extLst>
          </p:cNvPr>
          <p:cNvSpPr txBox="1"/>
          <p:nvPr/>
        </p:nvSpPr>
        <p:spPr>
          <a:xfrm>
            <a:off x="7046256" y="5854826"/>
            <a:ext cx="3655959" cy="923330"/>
          </a:xfrm>
          <a:prstGeom prst="rect">
            <a:avLst/>
          </a:prstGeom>
          <a:noFill/>
        </p:spPr>
        <p:txBody>
          <a:bodyPr wrap="square" rtlCol="0">
            <a:spAutoFit/>
          </a:bodyPr>
          <a:lstStyle/>
          <a:p>
            <a:pPr marL="342900" indent="-342900" algn="just">
              <a:buAutoNum type="arabicPeriod"/>
            </a:pPr>
            <a:r>
              <a:rPr lang="el-GR" dirty="0">
                <a:solidFill>
                  <a:schemeClr val="bg1"/>
                </a:solidFill>
                <a:latin typeface="+mj-lt"/>
              </a:rPr>
              <a:t>Ανίκανοι για δικαιοπραξία</a:t>
            </a:r>
          </a:p>
          <a:p>
            <a:pPr marL="342900" indent="-342900" algn="just">
              <a:buAutoNum type="arabicPeriod"/>
            </a:pPr>
            <a:r>
              <a:rPr lang="el-GR" dirty="0">
                <a:solidFill>
                  <a:schemeClr val="bg1"/>
                </a:solidFill>
                <a:latin typeface="+mj-lt"/>
              </a:rPr>
              <a:t>Περιορισμένως Ικανοί</a:t>
            </a:r>
          </a:p>
          <a:p>
            <a:pPr marL="342900" indent="-342900" algn="just">
              <a:buAutoNum type="arabicPeriod"/>
            </a:pPr>
            <a:r>
              <a:rPr lang="el-GR" dirty="0">
                <a:solidFill>
                  <a:schemeClr val="bg1"/>
                </a:solidFill>
                <a:latin typeface="+mj-lt"/>
              </a:rPr>
              <a:t>Ικανοί για δικαιοπραξία</a:t>
            </a:r>
            <a:endParaRPr lang="en-US" dirty="0">
              <a:solidFill>
                <a:schemeClr val="bg1"/>
              </a:solidFill>
              <a:latin typeface="+mj-lt"/>
            </a:endParaRPr>
          </a:p>
        </p:txBody>
      </p:sp>
    </p:spTree>
    <p:extLst>
      <p:ext uri="{BB962C8B-B14F-4D97-AF65-F5344CB8AC3E}">
        <p14:creationId xmlns:p14="http://schemas.microsoft.com/office/powerpoint/2010/main" val="157803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BA2A6-4607-5289-360C-8A390AD4D10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2D7766F-8E49-A5DB-9937-C8741D673AA2}"/>
              </a:ext>
            </a:extLst>
          </p:cNvPr>
          <p:cNvSpPr>
            <a:spLocks noGrp="1"/>
          </p:cNvSpPr>
          <p:nvPr>
            <p:ph type="title"/>
          </p:nvPr>
        </p:nvSpPr>
        <p:spPr>
          <a:xfrm>
            <a:off x="766482" y="-114257"/>
            <a:ext cx="9321800" cy="856043"/>
          </a:xfrm>
        </p:spPr>
        <p:txBody>
          <a:bodyPr>
            <a:noAutofit/>
          </a:bodyPr>
          <a:lstStyle/>
          <a:p>
            <a:r>
              <a:rPr lang="el-GR" sz="4400" dirty="0"/>
              <a:t>Στάδια ανηλικότητας</a:t>
            </a:r>
            <a:r>
              <a:rPr lang="en-US" sz="4400" dirty="0"/>
              <a:t>:</a:t>
            </a:r>
          </a:p>
        </p:txBody>
      </p:sp>
      <p:sp>
        <p:nvSpPr>
          <p:cNvPr id="2" name="TextBox 1">
            <a:extLst>
              <a:ext uri="{FF2B5EF4-FFF2-40B4-BE49-F238E27FC236}">
                <a16:creationId xmlns:a16="http://schemas.microsoft.com/office/drawing/2014/main" id="{3ED632DC-4EB3-CDEB-7A70-758BBC425A01}"/>
              </a:ext>
            </a:extLst>
          </p:cNvPr>
          <p:cNvSpPr txBox="1"/>
          <p:nvPr/>
        </p:nvSpPr>
        <p:spPr>
          <a:xfrm>
            <a:off x="366651" y="527733"/>
            <a:ext cx="10121462" cy="6894195"/>
          </a:xfrm>
          <a:prstGeom prst="rect">
            <a:avLst/>
          </a:prstGeom>
          <a:noFill/>
        </p:spPr>
        <p:txBody>
          <a:bodyPr wrap="square" rtlCol="0">
            <a:spAutoFit/>
          </a:bodyPr>
          <a:lstStyle/>
          <a:p>
            <a:pPr algn="just"/>
            <a:endParaRPr lang="en-US" sz="2000" kern="100" dirty="0">
              <a:solidFill>
                <a:schemeClr val="bg1"/>
              </a:solidFill>
              <a:latin typeface="+mj-lt"/>
              <a:ea typeface="Calibri" panose="020F0502020204030204" pitchFamily="34" charset="0"/>
              <a:cs typeface="Times New Roman" panose="02020603050405020304" pitchFamily="18" charset="0"/>
            </a:endParaRPr>
          </a:p>
          <a:p>
            <a:pPr marL="457200" indent="-457200" algn="just">
              <a:buFont typeface="+mj-lt"/>
              <a:buAutoNum type="arabicPeriod"/>
            </a:pPr>
            <a:r>
              <a:rPr lang="el-GR" sz="2400" b="1" kern="100" dirty="0">
                <a:solidFill>
                  <a:schemeClr val="bg1"/>
                </a:solidFill>
                <a:latin typeface="+mj-lt"/>
                <a:ea typeface="Calibri" panose="020F0502020204030204" pitchFamily="34" charset="0"/>
                <a:cs typeface="Times New Roman" panose="02020603050405020304" pitchFamily="18" charset="0"/>
              </a:rPr>
              <a:t>Ο ανήλικος που συμπλήρωσε το 10</a:t>
            </a:r>
            <a:r>
              <a:rPr lang="el-GR" sz="2400" b="1" kern="100" baseline="30000" dirty="0">
                <a:solidFill>
                  <a:schemeClr val="bg1"/>
                </a:solidFill>
                <a:latin typeface="+mj-lt"/>
                <a:ea typeface="Calibri" panose="020F0502020204030204" pitchFamily="34" charset="0"/>
                <a:cs typeface="Times New Roman" panose="02020603050405020304" pitchFamily="18" charset="0"/>
              </a:rPr>
              <a:t>ο</a:t>
            </a:r>
            <a:r>
              <a:rPr lang="el-GR" sz="2400" b="1" kern="100" dirty="0">
                <a:solidFill>
                  <a:schemeClr val="bg1"/>
                </a:solidFill>
                <a:latin typeface="+mj-lt"/>
                <a:ea typeface="Calibri" panose="020F0502020204030204" pitchFamily="34" charset="0"/>
                <a:cs typeface="Times New Roman" panose="02020603050405020304" pitchFamily="18" charset="0"/>
              </a:rPr>
              <a:t> έτος</a:t>
            </a:r>
            <a:r>
              <a:rPr lang="el-GR" sz="2400" kern="100" dirty="0">
                <a:solidFill>
                  <a:schemeClr val="bg1"/>
                </a:solidFill>
                <a:latin typeface="+mj-lt"/>
                <a:ea typeface="Calibri" panose="020F0502020204030204" pitchFamily="34" charset="0"/>
                <a:cs typeface="Times New Roman" panose="02020603050405020304" pitchFamily="18" charset="0"/>
              </a:rPr>
              <a:t> (ΑΚ 134 – ικανός για δικαιοπραξίες από τις οποίες αποκτά μόνο έννομο όφελος – αποδοχή δωρεάς είτε εκχώρηση απαίτησης) </a:t>
            </a:r>
          </a:p>
          <a:p>
            <a:pPr marL="457200" indent="-457200" algn="just">
              <a:buFont typeface="+mj-lt"/>
              <a:buAutoNum type="arabicPeriod"/>
            </a:pPr>
            <a:endParaRPr lang="el-GR" sz="2400" kern="100" dirty="0">
              <a:solidFill>
                <a:schemeClr val="bg1"/>
              </a:solidFill>
              <a:latin typeface="+mj-lt"/>
              <a:ea typeface="Calibri" panose="020F0502020204030204" pitchFamily="34" charset="0"/>
              <a:cs typeface="Times New Roman" panose="02020603050405020304" pitchFamily="18" charset="0"/>
            </a:endParaRPr>
          </a:p>
          <a:p>
            <a:pPr marL="457200" indent="-457200" algn="just">
              <a:buFont typeface="+mj-lt"/>
              <a:buAutoNum type="arabicPeriod"/>
            </a:pPr>
            <a:r>
              <a:rPr lang="el-GR" sz="2400" b="1" kern="100" dirty="0">
                <a:solidFill>
                  <a:schemeClr val="bg1"/>
                </a:solidFill>
                <a:latin typeface="+mj-lt"/>
                <a:ea typeface="Calibri" panose="020F0502020204030204" pitchFamily="34" charset="0"/>
                <a:cs typeface="Times New Roman" panose="02020603050405020304" pitchFamily="18" charset="0"/>
              </a:rPr>
              <a:t>Ο ανήλικος που συμπλήρωσε το 14</a:t>
            </a:r>
            <a:r>
              <a:rPr lang="el-GR" sz="2400" b="1" kern="100" baseline="30000" dirty="0">
                <a:solidFill>
                  <a:schemeClr val="bg1"/>
                </a:solidFill>
                <a:latin typeface="+mj-lt"/>
                <a:ea typeface="Calibri" panose="020F0502020204030204" pitchFamily="34" charset="0"/>
                <a:cs typeface="Times New Roman" panose="02020603050405020304" pitchFamily="18" charset="0"/>
              </a:rPr>
              <a:t>ο</a:t>
            </a:r>
            <a:r>
              <a:rPr lang="el-GR" sz="2400" b="1" kern="100" dirty="0">
                <a:solidFill>
                  <a:schemeClr val="bg1"/>
                </a:solidFill>
                <a:latin typeface="+mj-lt"/>
                <a:ea typeface="Calibri" panose="020F0502020204030204" pitchFamily="34" charset="0"/>
                <a:cs typeface="Times New Roman" panose="02020603050405020304" pitchFamily="18" charset="0"/>
              </a:rPr>
              <a:t> έτος</a:t>
            </a:r>
            <a:r>
              <a:rPr lang="el-GR" sz="2400" kern="100" dirty="0">
                <a:solidFill>
                  <a:schemeClr val="bg1"/>
                </a:solidFill>
                <a:latin typeface="+mj-lt"/>
                <a:ea typeface="Calibri" panose="020F0502020204030204" pitchFamily="34" charset="0"/>
                <a:cs typeface="Times New Roman" panose="02020603050405020304" pitchFamily="18" charset="0"/>
              </a:rPr>
              <a:t> (ΑΚ 135 – ικανός να διαθέτει ελεύθερα και κάθε τι που κερδίζει από τη προσωπική του εργασία ή που του δόθηκε για να το χρησιμοποιεί ή να το διαθέτει ελεύθερα – όπως αμοιβές κάθε είδους)</a:t>
            </a:r>
          </a:p>
          <a:p>
            <a:pPr marL="457200" indent="-457200" algn="just">
              <a:buFont typeface="+mj-lt"/>
              <a:buAutoNum type="arabicPeriod"/>
            </a:pPr>
            <a:endParaRPr lang="el-GR" sz="2400" kern="100" dirty="0">
              <a:solidFill>
                <a:schemeClr val="bg1"/>
              </a:solidFill>
              <a:latin typeface="+mj-lt"/>
              <a:ea typeface="Calibri" panose="020F0502020204030204" pitchFamily="34" charset="0"/>
              <a:cs typeface="Times New Roman" panose="02020603050405020304" pitchFamily="18" charset="0"/>
            </a:endParaRPr>
          </a:p>
          <a:p>
            <a:pPr marL="457200" indent="-457200" algn="just">
              <a:buFont typeface="+mj-lt"/>
              <a:buAutoNum type="arabicPeriod"/>
            </a:pPr>
            <a:r>
              <a:rPr lang="el-GR" sz="2400" b="1" kern="100" dirty="0">
                <a:solidFill>
                  <a:schemeClr val="bg1"/>
                </a:solidFill>
                <a:latin typeface="+mj-lt"/>
                <a:ea typeface="Calibri" panose="020F0502020204030204" pitchFamily="34" charset="0"/>
                <a:cs typeface="Times New Roman" panose="02020603050405020304" pitchFamily="18" charset="0"/>
              </a:rPr>
              <a:t>Ο ανήλικος που συμπλήρωσε το 15</a:t>
            </a:r>
            <a:r>
              <a:rPr lang="el-GR" sz="2400" b="1" kern="100" baseline="30000" dirty="0">
                <a:solidFill>
                  <a:schemeClr val="bg1"/>
                </a:solidFill>
                <a:latin typeface="+mj-lt"/>
                <a:ea typeface="Calibri" panose="020F0502020204030204" pitchFamily="34" charset="0"/>
                <a:cs typeface="Times New Roman" panose="02020603050405020304" pitchFamily="18" charset="0"/>
              </a:rPr>
              <a:t>ο</a:t>
            </a:r>
            <a:r>
              <a:rPr lang="el-GR" sz="2400" b="1" kern="100" dirty="0">
                <a:solidFill>
                  <a:schemeClr val="bg1"/>
                </a:solidFill>
                <a:latin typeface="+mj-lt"/>
                <a:ea typeface="Calibri" panose="020F0502020204030204" pitchFamily="34" charset="0"/>
                <a:cs typeface="Times New Roman" panose="02020603050405020304" pitchFamily="18" charset="0"/>
              </a:rPr>
              <a:t> έτος </a:t>
            </a:r>
            <a:r>
              <a:rPr lang="el-GR" sz="2400" kern="100" dirty="0">
                <a:solidFill>
                  <a:schemeClr val="bg1"/>
                </a:solidFill>
                <a:latin typeface="+mj-lt"/>
                <a:ea typeface="Calibri" panose="020F0502020204030204" pitchFamily="34" charset="0"/>
                <a:cs typeface="Times New Roman" panose="02020603050405020304" pitchFamily="18" charset="0"/>
              </a:rPr>
              <a:t>(ΑΚ 136 – ικανός να συνάπτει με την συναίνεση των προσώπων που ασκούν την επιμέλεια του, σύμβαση εργασίας ως εργαζόμενος)</a:t>
            </a:r>
          </a:p>
          <a:p>
            <a:pPr marL="457200" indent="-457200" algn="just">
              <a:buFont typeface="+mj-lt"/>
              <a:buAutoNum type="arabicPeriod"/>
            </a:pPr>
            <a:endParaRPr lang="el-GR" sz="2400" kern="100" dirty="0">
              <a:solidFill>
                <a:schemeClr val="bg1"/>
              </a:solidFill>
              <a:latin typeface="+mj-lt"/>
              <a:ea typeface="Calibri" panose="020F0502020204030204" pitchFamily="34" charset="0"/>
              <a:cs typeface="Times New Roman" panose="02020603050405020304" pitchFamily="18" charset="0"/>
            </a:endParaRPr>
          </a:p>
          <a:p>
            <a:pPr marL="457200" indent="-457200" algn="just">
              <a:buFont typeface="+mj-lt"/>
              <a:buAutoNum type="arabicPeriod"/>
            </a:pPr>
            <a:r>
              <a:rPr lang="el-GR" sz="2400" b="1" kern="100">
                <a:solidFill>
                  <a:schemeClr val="bg1"/>
                </a:solidFill>
                <a:latin typeface="+mj-lt"/>
                <a:ea typeface="Calibri" panose="020F0502020204030204" pitchFamily="34" charset="0"/>
                <a:cs typeface="Times New Roman" panose="02020603050405020304" pitchFamily="18" charset="0"/>
              </a:rPr>
              <a:t>Ο έγγαμος </a:t>
            </a:r>
            <a:r>
              <a:rPr lang="el-GR" sz="2400" b="1" kern="100" dirty="0">
                <a:solidFill>
                  <a:schemeClr val="bg1"/>
                </a:solidFill>
                <a:latin typeface="+mj-lt"/>
                <a:ea typeface="Calibri" panose="020F0502020204030204" pitchFamily="34" charset="0"/>
                <a:cs typeface="Times New Roman" panose="02020603050405020304" pitchFamily="18" charset="0"/>
              </a:rPr>
              <a:t>ανήλικος</a:t>
            </a:r>
            <a:r>
              <a:rPr lang="el-GR" sz="2400" kern="100" dirty="0">
                <a:solidFill>
                  <a:schemeClr val="bg1"/>
                </a:solidFill>
                <a:latin typeface="+mj-lt"/>
                <a:ea typeface="Calibri" panose="020F0502020204030204" pitchFamily="34" charset="0"/>
                <a:cs typeface="Times New Roman" panose="02020603050405020304" pitchFamily="18" charset="0"/>
              </a:rPr>
              <a:t> (ΑΚ 137 – ικανός για κάθε δικαιοπραξία απαραίτητη για τη συντήρηση ή βελτίωση της περιουσίας του, τις τρέχουσες ανάγκες της οικογένειας κλπ.)</a:t>
            </a:r>
            <a:endParaRPr lang="en-US" sz="2400" kern="100" dirty="0">
              <a:solidFill>
                <a:schemeClr val="bg1"/>
              </a:solidFill>
              <a:latin typeface="+mj-lt"/>
              <a:ea typeface="Calibri" panose="020F0502020204030204" pitchFamily="34" charset="0"/>
              <a:cs typeface="Times New Roman" panose="02020603050405020304" pitchFamily="18" charset="0"/>
            </a:endParaRPr>
          </a:p>
          <a:p>
            <a:pPr algn="just"/>
            <a:endParaRPr lang="en-US" sz="2000" kern="100" dirty="0">
              <a:solidFill>
                <a:schemeClr val="bg1"/>
              </a:solidFill>
              <a:effectLst/>
              <a:latin typeface="+mj-lt"/>
              <a:ea typeface="Calibri" panose="020F050202020403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340355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p:txBody>
          <a:bodyPr>
            <a:normAutofit/>
          </a:bodyPr>
          <a:lstStyle/>
          <a:p>
            <a:r>
              <a:rPr lang="el-GR" dirty="0"/>
              <a:t>Νομικά Πρόσωπα</a:t>
            </a:r>
            <a:r>
              <a:rPr lang="en-US" dirty="0"/>
              <a:t>:</a:t>
            </a:r>
          </a:p>
        </p:txBody>
      </p:sp>
      <mc:AlternateContent xmlns:mc="http://schemas.openxmlformats.org/markup-compatibility/2006">
        <mc:Choice xmlns:am3d="http://schemas.microsoft.com/office/drawing/2017/model3d" Requires="am3d">
          <p:graphicFrame>
            <p:nvGraphicFramePr>
              <p:cNvPr id="2" name="3D Model 1" descr="Magnetic Whiteboard With Markers">
                <a:extLst>
                  <a:ext uri="{FF2B5EF4-FFF2-40B4-BE49-F238E27FC236}">
                    <a16:creationId xmlns:a16="http://schemas.microsoft.com/office/drawing/2014/main" id="{4D839AEB-FB13-5710-ACC1-62012CB1A658}"/>
                  </a:ext>
                </a:extLst>
              </p:cNvPr>
              <p:cNvGraphicFramePr/>
              <p:nvPr>
                <p:extLst>
                  <p:ext uri="{D42A27DB-BD31-4B8C-83A1-F6EECF244321}">
                    <p14:modId xmlns:p14="http://schemas.microsoft.com/office/powerpoint/2010/main" val="3970383096"/>
                  </p:ext>
                </p:extLst>
              </p:nvPr>
            </p:nvGraphicFramePr>
            <p:xfrm>
              <a:off x="-636493" y="1469986"/>
              <a:ext cx="9206752" cy="5280438"/>
            </p:xfrm>
            <a:graphic>
              <a:graphicData uri="http://schemas.microsoft.com/office/drawing/2017/model3d">
                <am3d:model3d r:embed="rId3">
                  <am3d:spPr>
                    <a:xfrm>
                      <a:off x="0" y="0"/>
                      <a:ext cx="9206752" cy="5280438"/>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m3d:postTrans dx="0" dy="0" dz="0"/>
                  </am3d:trans>
                  <am3d:raster rName="Office3DRenderer" rVer="16.0.8326">
                    <am3d:blip r:embed="rId4"/>
                  </am3d:raster>
                  <am3d:objViewport viewportSz="95203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Magnetic Whiteboard With Markers">
                <a:extLst>
                  <a:ext uri="{FF2B5EF4-FFF2-40B4-BE49-F238E27FC236}">
                    <a16:creationId xmlns:a16="http://schemas.microsoft.com/office/drawing/2014/main" id="{4D839AEB-FB13-5710-ACC1-62012CB1A658}"/>
                  </a:ext>
                </a:extLst>
              </p:cNvPr>
              <p:cNvPicPr>
                <a:picLocks noGrp="1" noRot="1" noChangeAspect="1" noMove="1" noResize="1" noEditPoints="1" noAdjustHandles="1" noChangeArrowheads="1" noChangeShapeType="1" noCrop="1"/>
              </p:cNvPicPr>
              <p:nvPr/>
            </p:nvPicPr>
            <p:blipFill>
              <a:blip r:embed="rId4"/>
              <a:stretch>
                <a:fillRect/>
              </a:stretch>
            </p:blipFill>
            <p:spPr>
              <a:xfrm>
                <a:off x="-636493" y="1469986"/>
                <a:ext cx="9206752" cy="5280438"/>
              </a:xfrm>
              <a:prstGeom prst="rect">
                <a:avLst/>
              </a:prstGeom>
            </p:spPr>
          </p:pic>
        </mc:Fallback>
      </mc:AlternateContent>
      <p:sp>
        <p:nvSpPr>
          <p:cNvPr id="3" name="Rectangle 2">
            <a:extLst>
              <a:ext uri="{FF2B5EF4-FFF2-40B4-BE49-F238E27FC236}">
                <a16:creationId xmlns:a16="http://schemas.microsoft.com/office/drawing/2014/main" id="{47BC6494-AF53-03A6-EBA7-E662257F80E0}"/>
              </a:ext>
            </a:extLst>
          </p:cNvPr>
          <p:cNvSpPr/>
          <p:nvPr/>
        </p:nvSpPr>
        <p:spPr>
          <a:xfrm>
            <a:off x="7893481" y="107576"/>
            <a:ext cx="4029577" cy="664284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285750" indent="-285750" algn="just">
              <a:buFontTx/>
              <a:buChar char="-"/>
            </a:pPr>
            <a:r>
              <a:rPr lang="el-GR" dirty="0"/>
              <a:t>Ιδιότητα του οργάνου του νομικού προσώπου.</a:t>
            </a:r>
          </a:p>
          <a:p>
            <a:pPr algn="just"/>
            <a:endParaRPr lang="el-GR" dirty="0"/>
          </a:p>
          <a:p>
            <a:pPr marL="285750" indent="-285750" algn="just">
              <a:buFontTx/>
              <a:buChar char="-"/>
            </a:pPr>
            <a:r>
              <a:rPr lang="el-GR" dirty="0"/>
              <a:t>Η πράξη να τελεί σε εσωτερική συνάφεια με την εκτέλεση των καθηκόντων.</a:t>
            </a:r>
          </a:p>
          <a:p>
            <a:pPr algn="ctr"/>
            <a:endParaRPr lang="el-GR" dirty="0"/>
          </a:p>
          <a:p>
            <a:pPr algn="ctr"/>
            <a:r>
              <a:rPr lang="el-GR" dirty="0">
                <a:solidFill>
                  <a:srgbClr val="00B050"/>
                </a:solidFill>
              </a:rPr>
              <a:t>Παράδειγμα 1ο</a:t>
            </a:r>
            <a:r>
              <a:rPr lang="en-US" dirty="0">
                <a:solidFill>
                  <a:srgbClr val="00B050"/>
                </a:solidFill>
              </a:rPr>
              <a:t>:</a:t>
            </a:r>
            <a:r>
              <a:rPr lang="el-GR" dirty="0">
                <a:solidFill>
                  <a:srgbClr val="00B050"/>
                </a:solidFill>
              </a:rPr>
              <a:t> </a:t>
            </a:r>
            <a:r>
              <a:rPr lang="el-GR" dirty="0"/>
              <a:t>Το όργανο κατά την υπογραφή σύμβασης στο όνομα του νομικού προσώπου διαπράττει απάτη. </a:t>
            </a:r>
          </a:p>
          <a:p>
            <a:pPr algn="ctr"/>
            <a:endParaRPr lang="el-GR" dirty="0"/>
          </a:p>
          <a:p>
            <a:pPr algn="ctr"/>
            <a:r>
              <a:rPr lang="el-GR" dirty="0">
                <a:solidFill>
                  <a:srgbClr val="FF0000"/>
                </a:solidFill>
              </a:rPr>
              <a:t>Παράδειγμα 2</a:t>
            </a:r>
            <a:r>
              <a:rPr lang="el-GR" baseline="30000" dirty="0">
                <a:solidFill>
                  <a:srgbClr val="FF0000"/>
                </a:solidFill>
              </a:rPr>
              <a:t>ο</a:t>
            </a:r>
            <a:r>
              <a:rPr lang="en-US" dirty="0">
                <a:solidFill>
                  <a:srgbClr val="FF0000"/>
                </a:solidFill>
              </a:rPr>
              <a:t>: </a:t>
            </a:r>
            <a:r>
              <a:rPr lang="el-GR" dirty="0"/>
              <a:t>Το όργανο διαπράττει κλοπή σε βάρος πελάτη του αντισυμβαλλομένου που βρίσκεται στον ίδιο χώρο για την υπογραφή σύμβασης </a:t>
            </a:r>
          </a:p>
          <a:p>
            <a:pPr algn="ctr"/>
            <a:endParaRPr lang="el-GR" dirty="0"/>
          </a:p>
          <a:p>
            <a:pPr algn="ctr"/>
            <a:r>
              <a:rPr lang="el-GR" b="1" dirty="0"/>
              <a:t>ΕΠ ΕΥΚΑΙΡΙΑ ΤΗΣ ΕΚΤΕΛΕΣΗΣ ΤΩΝ ΚΑΘΗΚΟΝΤΩΝ – ΌΧΙ ΕΥΘΥΝΗ</a:t>
            </a:r>
          </a:p>
          <a:p>
            <a:pPr algn="ctr"/>
            <a:endParaRPr lang="el-GR" dirty="0"/>
          </a:p>
          <a:p>
            <a:pPr algn="ctr"/>
            <a:endParaRPr lang="el-GR" dirty="0"/>
          </a:p>
        </p:txBody>
      </p:sp>
      <p:sp>
        <p:nvSpPr>
          <p:cNvPr id="4" name="TextBox 3">
            <a:extLst>
              <a:ext uri="{FF2B5EF4-FFF2-40B4-BE49-F238E27FC236}">
                <a16:creationId xmlns:a16="http://schemas.microsoft.com/office/drawing/2014/main" id="{6107BDFF-40F9-846B-DECE-8077B796F153}"/>
              </a:ext>
            </a:extLst>
          </p:cNvPr>
          <p:cNvSpPr txBox="1"/>
          <p:nvPr/>
        </p:nvSpPr>
        <p:spPr>
          <a:xfrm>
            <a:off x="712693" y="1940144"/>
            <a:ext cx="6414248" cy="4524315"/>
          </a:xfrm>
          <a:prstGeom prst="rect">
            <a:avLst/>
          </a:prstGeom>
          <a:noFill/>
        </p:spPr>
        <p:txBody>
          <a:bodyPr wrap="square" rtlCol="0">
            <a:spAutoFit/>
          </a:bodyPr>
          <a:lstStyle/>
          <a:p>
            <a:r>
              <a:rPr lang="el-GR" b="1" u="sng" dirty="0"/>
              <a:t>Ζητήματα Ευθύνης (ΑΚ 71)</a:t>
            </a:r>
            <a:r>
              <a:rPr lang="en-US" b="1" u="sng" dirty="0"/>
              <a:t>:</a:t>
            </a:r>
          </a:p>
          <a:p>
            <a:endParaRPr lang="en-US" dirty="0"/>
          </a:p>
          <a:p>
            <a:pPr marL="342900" indent="-342900">
              <a:buAutoNum type="arabicPeriod"/>
            </a:pPr>
            <a:r>
              <a:rPr lang="el-GR" dirty="0"/>
              <a:t>Πράξη – Παράλειψη</a:t>
            </a:r>
          </a:p>
          <a:p>
            <a:endParaRPr lang="el-GR" dirty="0"/>
          </a:p>
          <a:p>
            <a:r>
              <a:rPr lang="el-GR" dirty="0"/>
              <a:t>2. Πράξη – Παράλειψη των αντιπροσωπευτικών οργάνων</a:t>
            </a:r>
          </a:p>
          <a:p>
            <a:endParaRPr lang="el-GR" dirty="0"/>
          </a:p>
          <a:p>
            <a:r>
              <a:rPr lang="el-GR" dirty="0"/>
              <a:t>3. Πράξη – Παράλειψη των οργάνων κατά την ενάσκηση των καθηκόντων τους</a:t>
            </a:r>
          </a:p>
          <a:p>
            <a:endParaRPr lang="el-GR" dirty="0"/>
          </a:p>
          <a:p>
            <a:r>
              <a:rPr lang="el-GR" dirty="0"/>
              <a:t>4. Νόμιμος Λόγος Ευθύνης – Η ΑΚ 71 δεν είναι αυτοτελής διάταξη. </a:t>
            </a:r>
          </a:p>
          <a:p>
            <a:endParaRPr lang="el-GR" dirty="0"/>
          </a:p>
          <a:p>
            <a:r>
              <a:rPr lang="el-GR" dirty="0"/>
              <a:t>ΕΙΔΟΣ ΕΥΘΥΝΗΣ = </a:t>
            </a:r>
            <a:r>
              <a:rPr lang="el-GR" b="1" dirty="0"/>
              <a:t>ΑΝΤΙΚΕΙΜΕΝΙΚΗ </a:t>
            </a:r>
          </a:p>
          <a:p>
            <a:endParaRPr lang="el-GR" b="1" dirty="0"/>
          </a:p>
          <a:p>
            <a:r>
              <a:rPr lang="el-GR" b="1" dirty="0"/>
              <a:t>*(γεννιέται δηλαδή ανεξάρτητα από πταίσμα του νομικού προσώπου στην επιλογή των οργάνων)</a:t>
            </a:r>
          </a:p>
        </p:txBody>
      </p:sp>
      <p:cxnSp>
        <p:nvCxnSpPr>
          <p:cNvPr id="6" name="Straight Arrow Connector 5">
            <a:extLst>
              <a:ext uri="{FF2B5EF4-FFF2-40B4-BE49-F238E27FC236}">
                <a16:creationId xmlns:a16="http://schemas.microsoft.com/office/drawing/2014/main" id="{14A54D52-4F4C-1185-DA48-FC94C159A104}"/>
              </a:ext>
            </a:extLst>
          </p:cNvPr>
          <p:cNvCxnSpPr/>
          <p:nvPr/>
        </p:nvCxnSpPr>
        <p:spPr>
          <a:xfrm>
            <a:off x="3478306" y="4110205"/>
            <a:ext cx="4305329"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8998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4F103-1017-E29E-8DCA-020D6E752A14}"/>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B80DFAEF-9FD3-6C15-66CC-8D4672A72BF7}"/>
              </a:ext>
            </a:extLst>
          </p:cNvPr>
          <p:cNvSpPr>
            <a:spLocks noGrp="1"/>
          </p:cNvSpPr>
          <p:nvPr>
            <p:ph type="title"/>
          </p:nvPr>
        </p:nvSpPr>
        <p:spPr>
          <a:xfrm>
            <a:off x="416858" y="578736"/>
            <a:ext cx="10555942" cy="891250"/>
          </a:xfrm>
        </p:spPr>
        <p:txBody>
          <a:bodyPr>
            <a:normAutofit fontScale="90000"/>
          </a:bodyPr>
          <a:lstStyle/>
          <a:p>
            <a:r>
              <a:rPr lang="el-GR" dirty="0"/>
              <a:t>Είδη Νομικών Προσώπων</a:t>
            </a:r>
            <a:r>
              <a:rPr lang="en-US" dirty="0"/>
              <a:t> </a:t>
            </a:r>
            <a:r>
              <a:rPr lang="el-GR" dirty="0"/>
              <a:t>στον ΑΚ</a:t>
            </a:r>
            <a:r>
              <a:rPr lang="en-US" dirty="0"/>
              <a:t>:</a:t>
            </a:r>
          </a:p>
        </p:txBody>
      </p:sp>
      <p:graphicFrame>
        <p:nvGraphicFramePr>
          <p:cNvPr id="4" name="Diagram 3">
            <a:extLst>
              <a:ext uri="{FF2B5EF4-FFF2-40B4-BE49-F238E27FC236}">
                <a16:creationId xmlns:a16="http://schemas.microsoft.com/office/drawing/2014/main" id="{37CA7D32-A551-E8F6-23DC-D55515F64524}"/>
              </a:ext>
            </a:extLst>
          </p:cNvPr>
          <p:cNvGraphicFramePr/>
          <p:nvPr>
            <p:extLst>
              <p:ext uri="{D42A27DB-BD31-4B8C-83A1-F6EECF244321}">
                <p14:modId xmlns:p14="http://schemas.microsoft.com/office/powerpoint/2010/main" val="2631128954"/>
              </p:ext>
            </p:extLst>
          </p:nvPr>
        </p:nvGraphicFramePr>
        <p:xfrm>
          <a:off x="3905624" y="1801906"/>
          <a:ext cx="7067176" cy="4345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0A3AC55E-26DD-F66B-AF72-38899E229B5A}"/>
              </a:ext>
            </a:extLst>
          </p:cNvPr>
          <p:cNvSpPr txBox="1"/>
          <p:nvPr/>
        </p:nvSpPr>
        <p:spPr>
          <a:xfrm>
            <a:off x="0" y="1604682"/>
            <a:ext cx="4231343" cy="2862322"/>
          </a:xfrm>
          <a:prstGeom prst="rect">
            <a:avLst/>
          </a:prstGeom>
          <a:noFill/>
        </p:spPr>
        <p:txBody>
          <a:bodyPr wrap="square" rtlCol="0">
            <a:spAutoFit/>
          </a:bodyPr>
          <a:lstStyle/>
          <a:p>
            <a:pPr marL="342900" indent="-342900" algn="just">
              <a:buAutoNum type="arabicPeriod"/>
            </a:pPr>
            <a:r>
              <a:rPr lang="el-GR" dirty="0"/>
              <a:t>Ένωση Προσώπων.</a:t>
            </a:r>
          </a:p>
          <a:p>
            <a:pPr marL="342900" indent="-342900" algn="just">
              <a:buAutoNum type="arabicPeriod"/>
            </a:pPr>
            <a:r>
              <a:rPr lang="el-GR" dirty="0"/>
              <a:t>Μη κερδοσκοπικός σκοπός.</a:t>
            </a:r>
          </a:p>
          <a:p>
            <a:pPr marL="342900" indent="-342900" algn="just">
              <a:buAutoNum type="arabicPeriod"/>
            </a:pPr>
            <a:r>
              <a:rPr lang="el-GR" dirty="0"/>
              <a:t>Νομική προσωπικότητα.</a:t>
            </a:r>
          </a:p>
          <a:p>
            <a:pPr marL="342900" indent="-342900" algn="just">
              <a:buAutoNum type="arabicPeriod"/>
            </a:pPr>
            <a:r>
              <a:rPr lang="el-GR" dirty="0"/>
              <a:t>Χρειάζονται 20 τουλάχιστον πρόσωπα με πλήρη δικαιοπρακτική ικανότηταπου υπογράφουν συστατική πράξη + καταστατικό (εγγράφως).</a:t>
            </a:r>
          </a:p>
          <a:p>
            <a:pPr marL="342900" indent="-342900" algn="just">
              <a:buAutoNum type="arabicPeriod"/>
            </a:pPr>
            <a:r>
              <a:rPr lang="el-GR" dirty="0"/>
              <a:t>Εγγραφή σε βιβλίο σωματείων + δημοσίευση καταστατικού.</a:t>
            </a:r>
          </a:p>
        </p:txBody>
      </p:sp>
      <p:sp>
        <p:nvSpPr>
          <p:cNvPr id="6" name="TextBox 5">
            <a:extLst>
              <a:ext uri="{FF2B5EF4-FFF2-40B4-BE49-F238E27FC236}">
                <a16:creationId xmlns:a16="http://schemas.microsoft.com/office/drawing/2014/main" id="{348285C7-151F-9B09-228E-BFCB136420B3}"/>
              </a:ext>
            </a:extLst>
          </p:cNvPr>
          <p:cNvSpPr txBox="1"/>
          <p:nvPr/>
        </p:nvSpPr>
        <p:spPr>
          <a:xfrm>
            <a:off x="242048" y="5103674"/>
            <a:ext cx="4616824" cy="1754326"/>
          </a:xfrm>
          <a:prstGeom prst="rect">
            <a:avLst/>
          </a:prstGeom>
          <a:noFill/>
        </p:spPr>
        <p:txBody>
          <a:bodyPr wrap="square" rtlCol="0">
            <a:spAutoFit/>
          </a:bodyPr>
          <a:lstStyle/>
          <a:p>
            <a:pPr marL="342900" indent="-342900" algn="just">
              <a:buAutoNum type="arabicPeriod"/>
            </a:pPr>
            <a:r>
              <a:rPr lang="el-GR" dirty="0"/>
              <a:t>Σύνολο περιουσίας αφιερωμένο στην εξυπηρέτηση ορισμένου διαρκούς σκοπού.</a:t>
            </a:r>
          </a:p>
          <a:p>
            <a:pPr marL="342900" indent="-342900" algn="just">
              <a:buAutoNum type="arabicPeriod"/>
            </a:pPr>
            <a:r>
              <a:rPr lang="el-GR" dirty="0"/>
              <a:t>Εγκριτική πράξη + πράξη της πολιτείας με τη μορφή εγκριτικού πδ.</a:t>
            </a:r>
          </a:p>
          <a:p>
            <a:pPr marL="342900" indent="-342900" algn="just">
              <a:buAutoNum type="arabicPeriod"/>
            </a:pPr>
            <a:r>
              <a:rPr lang="el-GR" dirty="0"/>
              <a:t>Νομική προσωπικότητα.</a:t>
            </a:r>
          </a:p>
        </p:txBody>
      </p:sp>
      <p:cxnSp>
        <p:nvCxnSpPr>
          <p:cNvPr id="8" name="Straight Arrow Connector 7">
            <a:extLst>
              <a:ext uri="{FF2B5EF4-FFF2-40B4-BE49-F238E27FC236}">
                <a16:creationId xmlns:a16="http://schemas.microsoft.com/office/drawing/2014/main" id="{5808644F-7B18-8183-43A3-9ECBC52A2EFF}"/>
              </a:ext>
            </a:extLst>
          </p:cNvPr>
          <p:cNvCxnSpPr/>
          <p:nvPr/>
        </p:nvCxnSpPr>
        <p:spPr>
          <a:xfrm flipH="1">
            <a:off x="3541059" y="4467004"/>
            <a:ext cx="860612" cy="636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7581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2763D-E5E5-5E1D-6931-047795B37C24}"/>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78630ADC-C3D2-EB1C-79CE-49572DE9A208}"/>
              </a:ext>
            </a:extLst>
          </p:cNvPr>
          <p:cNvSpPr>
            <a:spLocks noGrp="1"/>
          </p:cNvSpPr>
          <p:nvPr>
            <p:ph type="title"/>
          </p:nvPr>
        </p:nvSpPr>
        <p:spPr/>
        <p:txBody>
          <a:bodyPr>
            <a:normAutofit/>
          </a:bodyPr>
          <a:lstStyle/>
          <a:p>
            <a:r>
              <a:rPr lang="el-GR" dirty="0"/>
              <a:t>Δικαιοπραξία</a:t>
            </a:r>
            <a:r>
              <a:rPr lang="en-US" dirty="0"/>
              <a:t>:</a:t>
            </a:r>
            <a:endParaRPr lang="en-US" dirty="0">
              <a:solidFill>
                <a:srgbClr val="5DAAB0"/>
              </a:solidFill>
            </a:endParaRPr>
          </a:p>
        </p:txBody>
      </p:sp>
      <p:sp>
        <p:nvSpPr>
          <p:cNvPr id="17" name="Text Placeholder 16">
            <a:extLst>
              <a:ext uri="{FF2B5EF4-FFF2-40B4-BE49-F238E27FC236}">
                <a16:creationId xmlns:a16="http://schemas.microsoft.com/office/drawing/2014/main" id="{9C8D7E41-F995-A474-818A-7FC2C0ED6410}"/>
              </a:ext>
            </a:extLst>
          </p:cNvPr>
          <p:cNvSpPr>
            <a:spLocks noGrp="1"/>
          </p:cNvSpPr>
          <p:nvPr>
            <p:ph type="body" sz="quarter" idx="14"/>
          </p:nvPr>
        </p:nvSpPr>
        <p:spPr/>
        <p:txBody>
          <a:bodyPr>
            <a:normAutofit fontScale="92500" lnSpcReduction="10000"/>
          </a:bodyPr>
          <a:lstStyle/>
          <a:p>
            <a:r>
              <a:rPr lang="el-GR" sz="2000" b="1" dirty="0">
                <a:latin typeface="+mj-lt"/>
              </a:rPr>
              <a:t>Έννοια και Είδη </a:t>
            </a:r>
            <a:endParaRPr lang="en-US" sz="2000" b="1" dirty="0">
              <a:latin typeface="+mj-lt"/>
            </a:endParaRPr>
          </a:p>
        </p:txBody>
      </p:sp>
      <p:sp>
        <p:nvSpPr>
          <p:cNvPr id="18" name="Text Placeholder 17">
            <a:extLst>
              <a:ext uri="{FF2B5EF4-FFF2-40B4-BE49-F238E27FC236}">
                <a16:creationId xmlns:a16="http://schemas.microsoft.com/office/drawing/2014/main" id="{151C03D0-D1D5-1E6C-30A1-C14C0E862A2C}"/>
              </a:ext>
            </a:extLst>
          </p:cNvPr>
          <p:cNvSpPr>
            <a:spLocks noGrp="1"/>
          </p:cNvSpPr>
          <p:nvPr>
            <p:ph type="body" sz="quarter" idx="4294967295"/>
          </p:nvPr>
        </p:nvSpPr>
        <p:spPr>
          <a:xfrm>
            <a:off x="609600" y="2005308"/>
            <a:ext cx="9580880" cy="4720612"/>
          </a:xfrm>
        </p:spPr>
        <p:txBody>
          <a:bodyPr>
            <a:normAutofit/>
          </a:bodyPr>
          <a:lstStyle/>
          <a:p>
            <a:pPr marL="0" indent="0" algn="just">
              <a:buNone/>
            </a:pPr>
            <a:r>
              <a:rPr lang="el-GR" sz="1600" b="1" dirty="0">
                <a:solidFill>
                  <a:schemeClr val="bg1"/>
                </a:solidFill>
                <a:latin typeface="+mj-lt"/>
                <a:ea typeface="Calibri" panose="020F0502020204030204" pitchFamily="34" charset="0"/>
              </a:rPr>
              <a:t>Τ</a:t>
            </a:r>
            <a:r>
              <a:rPr lang="el-GR" sz="1600" b="1" dirty="0">
                <a:solidFill>
                  <a:schemeClr val="bg1"/>
                </a:solidFill>
                <a:effectLst/>
                <a:latin typeface="+mj-lt"/>
                <a:ea typeface="Calibri" panose="020F0502020204030204" pitchFamily="34" charset="0"/>
              </a:rPr>
              <a:t>ο πραγματικό το οποίο περιέχει δήλωση βουλήσεως και το οποίο αναγνωρίζεται από το νόμο ως λόγος για να επέλθει η έννομη συνέπεια που θέλησε ο </a:t>
            </a:r>
            <a:r>
              <a:rPr lang="el-GR" sz="1600" b="1" dirty="0" err="1">
                <a:solidFill>
                  <a:schemeClr val="bg1"/>
                </a:solidFill>
                <a:effectLst/>
                <a:latin typeface="+mj-lt"/>
                <a:ea typeface="Calibri" panose="020F0502020204030204" pitchFamily="34" charset="0"/>
              </a:rPr>
              <a:t>δικαιοπρακτών</a:t>
            </a:r>
            <a:r>
              <a:rPr lang="el-GR" sz="1600" b="1" dirty="0">
                <a:solidFill>
                  <a:schemeClr val="bg1"/>
                </a:solidFill>
                <a:effectLst/>
                <a:latin typeface="+mj-lt"/>
                <a:ea typeface="Calibri" panose="020F0502020204030204" pitchFamily="34" charset="0"/>
              </a:rPr>
              <a:t> (ακριβέστερος ορισμός)</a:t>
            </a:r>
          </a:p>
          <a:p>
            <a:pPr algn="just">
              <a:buFont typeface="Wingdings" panose="05000000000000000000" pitchFamily="2" charset="2"/>
              <a:buChar char="ü"/>
            </a:pPr>
            <a:r>
              <a:rPr lang="el-GR" dirty="0">
                <a:solidFill>
                  <a:schemeClr val="bg1"/>
                </a:solidFill>
                <a:latin typeface="+mj-lt"/>
                <a:ea typeface="Calibri" panose="020F0502020204030204" pitchFamily="34" charset="0"/>
              </a:rPr>
              <a:t>Μονομερής ≠ Πολυμερής </a:t>
            </a:r>
          </a:p>
          <a:p>
            <a:pPr algn="just">
              <a:buFont typeface="Wingdings" panose="05000000000000000000" pitchFamily="2" charset="2"/>
              <a:buChar char="ü"/>
            </a:pPr>
            <a:r>
              <a:rPr lang="el-GR" dirty="0" err="1">
                <a:solidFill>
                  <a:schemeClr val="bg1"/>
                </a:solidFill>
                <a:latin typeface="+mj-lt"/>
                <a:ea typeface="Calibri" panose="020F0502020204030204" pitchFamily="34" charset="0"/>
              </a:rPr>
              <a:t>Απευθυντέα</a:t>
            </a:r>
            <a:r>
              <a:rPr lang="el-GR" dirty="0">
                <a:solidFill>
                  <a:schemeClr val="bg1"/>
                </a:solidFill>
                <a:latin typeface="+mj-lt"/>
                <a:ea typeface="Calibri" panose="020F0502020204030204" pitchFamily="34" charset="0"/>
              </a:rPr>
              <a:t> ≠ Μη </a:t>
            </a:r>
            <a:r>
              <a:rPr lang="el-GR" dirty="0" err="1">
                <a:solidFill>
                  <a:schemeClr val="bg1"/>
                </a:solidFill>
                <a:latin typeface="+mj-lt"/>
                <a:ea typeface="Calibri" panose="020F0502020204030204" pitchFamily="34" charset="0"/>
              </a:rPr>
              <a:t>Απευθυντέα</a:t>
            </a:r>
            <a:r>
              <a:rPr lang="el-GR" dirty="0">
                <a:solidFill>
                  <a:schemeClr val="bg1"/>
                </a:solidFill>
                <a:latin typeface="+mj-lt"/>
                <a:ea typeface="Calibri" panose="020F0502020204030204" pitchFamily="34" charset="0"/>
              </a:rPr>
              <a:t> </a:t>
            </a:r>
          </a:p>
          <a:p>
            <a:pPr algn="just">
              <a:buFont typeface="Wingdings" panose="05000000000000000000" pitchFamily="2" charset="2"/>
              <a:buChar char="ü"/>
            </a:pPr>
            <a:r>
              <a:rPr lang="el-GR" dirty="0">
                <a:solidFill>
                  <a:schemeClr val="bg1"/>
                </a:solidFill>
                <a:latin typeface="+mj-lt"/>
                <a:ea typeface="Calibri" panose="020F0502020204030204" pitchFamily="34" charset="0"/>
              </a:rPr>
              <a:t>Εν ζωή ≠ Αιτία Θανάτου</a:t>
            </a:r>
          </a:p>
          <a:p>
            <a:pPr algn="just">
              <a:buFont typeface="Wingdings" panose="05000000000000000000" pitchFamily="2" charset="2"/>
              <a:buChar char="ü"/>
            </a:pPr>
            <a:r>
              <a:rPr lang="el-GR" dirty="0">
                <a:solidFill>
                  <a:schemeClr val="bg1"/>
                </a:solidFill>
                <a:latin typeface="+mj-lt"/>
                <a:ea typeface="Calibri" panose="020F0502020204030204" pitchFamily="34" charset="0"/>
              </a:rPr>
              <a:t>Ενοχική ≠ Εμπράγματη </a:t>
            </a:r>
          </a:p>
          <a:p>
            <a:pPr algn="just">
              <a:buFont typeface="Wingdings" panose="05000000000000000000" pitchFamily="2" charset="2"/>
              <a:buChar char="ü"/>
            </a:pPr>
            <a:r>
              <a:rPr lang="el-GR" dirty="0">
                <a:solidFill>
                  <a:schemeClr val="bg1"/>
                </a:solidFill>
                <a:latin typeface="+mj-lt"/>
                <a:ea typeface="Calibri" panose="020F0502020204030204" pitchFamily="34" charset="0"/>
              </a:rPr>
              <a:t>Υποσχετική ≠ </a:t>
            </a:r>
            <a:r>
              <a:rPr lang="el-GR" dirty="0" err="1">
                <a:solidFill>
                  <a:schemeClr val="bg1"/>
                </a:solidFill>
                <a:latin typeface="+mj-lt"/>
                <a:ea typeface="Calibri" panose="020F0502020204030204" pitchFamily="34" charset="0"/>
              </a:rPr>
              <a:t>Εκποιητική</a:t>
            </a:r>
            <a:r>
              <a:rPr lang="el-GR" dirty="0">
                <a:solidFill>
                  <a:schemeClr val="bg1"/>
                </a:solidFill>
                <a:latin typeface="+mj-lt"/>
                <a:ea typeface="Calibri" panose="020F0502020204030204" pitchFamily="34" charset="0"/>
              </a:rPr>
              <a:t> </a:t>
            </a:r>
          </a:p>
          <a:p>
            <a:pPr algn="just">
              <a:buFont typeface="Wingdings" panose="05000000000000000000" pitchFamily="2" charset="2"/>
              <a:buChar char="ü"/>
            </a:pPr>
            <a:r>
              <a:rPr lang="el-GR" dirty="0">
                <a:solidFill>
                  <a:schemeClr val="bg1"/>
                </a:solidFill>
                <a:latin typeface="+mj-lt"/>
                <a:ea typeface="Calibri" panose="020F0502020204030204" pitchFamily="34" charset="0"/>
              </a:rPr>
              <a:t>Επαχθής ≠ Χαριστική </a:t>
            </a:r>
          </a:p>
          <a:p>
            <a:pPr algn="just">
              <a:buFont typeface="Wingdings" panose="05000000000000000000" pitchFamily="2" charset="2"/>
              <a:buChar char="ü"/>
            </a:pPr>
            <a:r>
              <a:rPr lang="el-GR" dirty="0">
                <a:solidFill>
                  <a:schemeClr val="bg1"/>
                </a:solidFill>
                <a:latin typeface="+mj-lt"/>
                <a:ea typeface="Calibri" panose="020F0502020204030204" pitchFamily="34" charset="0"/>
              </a:rPr>
              <a:t>Αιτιώδης ≠ </a:t>
            </a:r>
            <a:r>
              <a:rPr lang="el-GR" dirty="0" err="1">
                <a:solidFill>
                  <a:schemeClr val="bg1"/>
                </a:solidFill>
                <a:latin typeface="+mj-lt"/>
                <a:ea typeface="Calibri" panose="020F0502020204030204" pitchFamily="34" charset="0"/>
              </a:rPr>
              <a:t>Αναιτιώδης</a:t>
            </a:r>
            <a:endParaRPr lang="el-GR" dirty="0">
              <a:solidFill>
                <a:schemeClr val="bg1"/>
              </a:solidFill>
              <a:latin typeface="+mj-lt"/>
              <a:ea typeface="Calibri" panose="020F0502020204030204" pitchFamily="34" charset="0"/>
            </a:endParaRPr>
          </a:p>
          <a:p>
            <a:pPr algn="just">
              <a:buFont typeface="Wingdings" panose="05000000000000000000" pitchFamily="2" charset="2"/>
              <a:buChar char="ü"/>
            </a:pPr>
            <a:r>
              <a:rPr lang="el-GR" dirty="0">
                <a:solidFill>
                  <a:schemeClr val="bg1"/>
                </a:solidFill>
                <a:latin typeface="+mj-lt"/>
                <a:ea typeface="Calibri" panose="020F0502020204030204" pitchFamily="34" charset="0"/>
              </a:rPr>
              <a:t>Τυπική ≠ Άτυπη </a:t>
            </a:r>
            <a:endParaRPr lang="en-US" dirty="0">
              <a:solidFill>
                <a:schemeClr val="bg1"/>
              </a:solidFill>
              <a:latin typeface="+mj-lt"/>
            </a:endParaRPr>
          </a:p>
        </p:txBody>
      </p:sp>
    </p:spTree>
    <p:extLst>
      <p:ext uri="{BB962C8B-B14F-4D97-AF65-F5344CB8AC3E}">
        <p14:creationId xmlns:p14="http://schemas.microsoft.com/office/powerpoint/2010/main" val="89516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iew">
  <a:themeElements>
    <a:clrScheme name="Custom 2">
      <a:dk1>
        <a:sysClr val="windowText" lastClr="000000"/>
      </a:dk1>
      <a:lt1>
        <a:sysClr val="window" lastClr="FFFFFF"/>
      </a:lt1>
      <a:dk2>
        <a:srgbClr val="242852"/>
      </a:dk2>
      <a:lt2>
        <a:srgbClr val="ACCBF9"/>
      </a:lt2>
      <a:accent1>
        <a:srgbClr val="031531"/>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645</TotalTime>
  <Words>2478</Words>
  <Application>Microsoft Office PowerPoint</Application>
  <PresentationFormat>Widescreen</PresentationFormat>
  <Paragraphs>269</Paragraphs>
  <Slides>31</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Century Schoolbook</vt:lpstr>
      <vt:lpstr>Wingdings</vt:lpstr>
      <vt:lpstr>Wingdings 2</vt:lpstr>
      <vt:lpstr>View</vt:lpstr>
      <vt:lpstr>Γενικές Αρχές Αστικού Δικαίου</vt:lpstr>
      <vt:lpstr>Περιεχόμενα </vt:lpstr>
      <vt:lpstr>Θεμελιώδεις Αρχές Ιδιωτικού Δικαίου:</vt:lpstr>
      <vt:lpstr>Υποκείμενα Δικαίου:</vt:lpstr>
      <vt:lpstr>Ικανότητα για Δικαιοπραξία:</vt:lpstr>
      <vt:lpstr>Στάδια ανηλικότητας:</vt:lpstr>
      <vt:lpstr>Νομικά Πρόσωπα:</vt:lpstr>
      <vt:lpstr>Είδη Νομικών Προσώπων στον ΑΚ:</vt:lpstr>
      <vt:lpstr>Δικαιοπραξία:</vt:lpstr>
      <vt:lpstr>Τύπος Δικαιοπραξιών:</vt:lpstr>
      <vt:lpstr>Σύμβαση</vt:lpstr>
      <vt:lpstr>Περιπτώσεις Ασυμφωνίας </vt:lpstr>
      <vt:lpstr>Ελαττωματικές Δικαιοπραξίες:</vt:lpstr>
      <vt:lpstr>Ανυπόστατες Δικαιοπραξίες:</vt:lpstr>
      <vt:lpstr>Άκυρες Δικαιοπραξίες</vt:lpstr>
      <vt:lpstr>Οι Άκυρες Δικαιοπραξίες:</vt:lpstr>
      <vt:lpstr>Η απαγορευμένη δικαιοπραξία (ΑΚ 174): </vt:lpstr>
      <vt:lpstr>Η ανήθικη δικαιοπραξία (ΑΚ 178): </vt:lpstr>
      <vt:lpstr>Η εικονική δικαιοπραξία (ΑΚ 138): </vt:lpstr>
      <vt:lpstr>Ακυρώσιμες Δικαιοπραξίες:</vt:lpstr>
      <vt:lpstr>Ακυρώσιμες Δικαιοπραξίες λόγω Πλάνης: </vt:lpstr>
      <vt:lpstr>Ακυρώσιμες Δικαιοπραξίες λόγω Απάτης :</vt:lpstr>
      <vt:lpstr>Ακυρώσιμες Δικαιοπραξίες λόγω Απειλής:</vt:lpstr>
      <vt:lpstr>Ακυρώσιμες Δικαιοπραξίες - Τρόπος Ακύρωσης:</vt:lpstr>
      <vt:lpstr>Ακυρώσιμες Δικαιοπραξίες - Συνέπειες Ακύρωσης:</vt:lpstr>
      <vt:lpstr>Ερμηνεία των δικαιοπραξιών: </vt:lpstr>
      <vt:lpstr>Αιρέσεις:  </vt:lpstr>
      <vt:lpstr>Παραγραφή:  </vt:lpstr>
      <vt:lpstr>Αντιπροσώπευση &amp; Πληρεξουσιότητα:  </vt:lpstr>
      <vt:lpstr>Πρακτικό Ζήτημα προς επίλυση:</vt:lpstr>
      <vt:lpstr>Σας ευχαριστούμε πολύ! Καλή επιτυχία!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Panagiota Mitrakou</dc:creator>
  <cp:lastModifiedBy>KOUTRA Sofia</cp:lastModifiedBy>
  <cp:revision>24</cp:revision>
  <dcterms:created xsi:type="dcterms:W3CDTF">2024-10-28T15:45:51Z</dcterms:created>
  <dcterms:modified xsi:type="dcterms:W3CDTF">2024-10-29T19:06:07Z</dcterms:modified>
</cp:coreProperties>
</file>