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535F"/>
    <a:srgbClr val="BFF4FF"/>
    <a:srgbClr val="4222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E7A-BD78-497B-B3F4-BDEE7CF3E5D9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7D7A-68F0-44C6-9C88-7C9ADD0473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721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E7A-BD78-497B-B3F4-BDEE7CF3E5D9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7D7A-68F0-44C6-9C88-7C9ADD0473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24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E7A-BD78-497B-B3F4-BDEE7CF3E5D9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7D7A-68F0-44C6-9C88-7C9ADD0473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611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E7A-BD78-497B-B3F4-BDEE7CF3E5D9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7D7A-68F0-44C6-9C88-7C9ADD0473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80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E7A-BD78-497B-B3F4-BDEE7CF3E5D9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7D7A-68F0-44C6-9C88-7C9ADD0473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75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E7A-BD78-497B-B3F4-BDEE7CF3E5D9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7D7A-68F0-44C6-9C88-7C9ADD0473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587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E7A-BD78-497B-B3F4-BDEE7CF3E5D9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7D7A-68F0-44C6-9C88-7C9ADD0473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92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E7A-BD78-497B-B3F4-BDEE7CF3E5D9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7D7A-68F0-44C6-9C88-7C9ADD0473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08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E7A-BD78-497B-B3F4-BDEE7CF3E5D9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7D7A-68F0-44C6-9C88-7C9ADD0473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935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E7A-BD78-497B-B3F4-BDEE7CF3E5D9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7D7A-68F0-44C6-9C88-7C9ADD0473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56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E7A-BD78-497B-B3F4-BDEE7CF3E5D9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7D7A-68F0-44C6-9C88-7C9ADD0473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70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52E7A-BD78-497B-B3F4-BDEE7CF3E5D9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67D7A-68F0-44C6-9C88-7C9ADD0473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230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592FE8-994E-4D3B-A6F4-B86440881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2805"/>
            <a:ext cx="9144000" cy="960960"/>
          </a:xfrm>
        </p:spPr>
        <p:txBody>
          <a:bodyPr>
            <a:normAutofit/>
          </a:bodyPr>
          <a:lstStyle/>
          <a:p>
            <a:r>
              <a:rPr lang="el-GR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ΣΕΜΙΝΑΡΙΟ ΔΙΟΙΚΗΤΙΚΟΥ ΔΙΚΟΝΟΜΙΚΟΥ ΔΙΚΑΙΟΥ 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2BC314A-D581-4C80-B58D-070EF1896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89523" y="6050603"/>
            <a:ext cx="3005846" cy="514591"/>
          </a:xfrm>
        </p:spPr>
        <p:txBody>
          <a:bodyPr>
            <a:normAutofit/>
          </a:bodyPr>
          <a:lstStyle/>
          <a:p>
            <a:r>
              <a:rPr lang="el-GR" sz="2000" dirty="0"/>
              <a:t>Ταμβακίδης Φίλιππος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810837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D6DA2-BA0C-4043-8B84-896586414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ΠΛΗΡΕΞΟΥΣΙΟΤΗΤΑ &amp; ΠΑΡΑΒΟΛΟ </a:t>
            </a:r>
            <a:br>
              <a:rPr lang="el-GR" dirty="0"/>
            </a:br>
            <a:r>
              <a:rPr lang="el-GR" sz="2000" dirty="0"/>
              <a:t>(άρθρα 24 – 32 Κ.Δ.Δ. / 277 Κ.Δ.Δ.)</a:t>
            </a:r>
            <a:endParaRPr lang="en-GB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4F0BB-FCC4-4BB2-B5C8-186067463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2400" b="1" dirty="0"/>
              <a:t>Πληρεξουσιότητα: </a:t>
            </a:r>
          </a:p>
          <a:p>
            <a:pPr algn="just">
              <a:lnSpc>
                <a:spcPct val="120000"/>
              </a:lnSpc>
            </a:pPr>
            <a:r>
              <a:rPr lang="el-GR" sz="2400" u="sng" dirty="0"/>
              <a:t>Φυσικό πρόσωπο:</a:t>
            </a:r>
            <a:r>
              <a:rPr lang="el-GR" sz="2400" dirty="0"/>
              <a:t> (άρθρο 30) Συμβολαιογραφικό πληρεξούσιο/εξουσιοδότηση (γνήσιο υπογραφής)/συνυπογραφή δικογράφου/προφορική δήλωση διαδίκου στο ακροατήριο.</a:t>
            </a:r>
          </a:p>
          <a:p>
            <a:pPr marL="0" indent="0">
              <a:buNone/>
            </a:pPr>
            <a:endParaRPr lang="el-GR" sz="2400" u="sng" dirty="0"/>
          </a:p>
          <a:p>
            <a:pPr algn="just">
              <a:lnSpc>
                <a:spcPct val="120000"/>
              </a:lnSpc>
            </a:pPr>
            <a:r>
              <a:rPr lang="el-GR" sz="2400" u="sng" dirty="0"/>
              <a:t>Νομικό πρόσωπο:</a:t>
            </a:r>
            <a:r>
              <a:rPr lang="el-GR" sz="2400" dirty="0"/>
              <a:t> Συμβολαιογραφικό πληρεξούσιο/εξουσιοδότηση – συνυπογραφή – προφορική δήλωση στο ακροατήριο (τελευταίο Καταστατικό με τροποποιήσεις και πιστοποιητικό αντιπροσώπευσης από Γ.Ε.ΜΗ.).</a:t>
            </a:r>
          </a:p>
          <a:p>
            <a:pPr algn="just"/>
            <a:endParaRPr lang="el-GR" sz="2400" dirty="0"/>
          </a:p>
          <a:p>
            <a:pPr marL="0" indent="0" algn="just">
              <a:buNone/>
            </a:pPr>
            <a:r>
              <a:rPr lang="el-GR" sz="2400" b="1" dirty="0"/>
              <a:t>  Παράβολο: </a:t>
            </a:r>
            <a:r>
              <a:rPr lang="el-GR" sz="2400" dirty="0"/>
              <a:t>Ένσταση/Αντένσταση, Προσφυγή, Ανακοπή: 100 ευρώ.</a:t>
            </a:r>
          </a:p>
          <a:p>
            <a:pPr marL="0" indent="0" algn="just">
              <a:buNone/>
            </a:pPr>
            <a:r>
              <a:rPr lang="el-GR" sz="2400" dirty="0"/>
              <a:t>                        Προσωρινή δικαστική προστασία: 50 ευρώ.</a:t>
            </a:r>
          </a:p>
          <a:p>
            <a:pPr marL="0" indent="0" algn="just">
              <a:buNone/>
            </a:pPr>
            <a:r>
              <a:rPr lang="el-GR" sz="2400" dirty="0"/>
              <a:t>                        Έφεση: 200 ευρώ.</a:t>
            </a:r>
          </a:p>
          <a:p>
            <a:pPr marL="0" indent="0" algn="just">
              <a:buNone/>
            </a:pPr>
            <a:r>
              <a:rPr lang="el-GR" sz="2400" dirty="0"/>
              <a:t>                        Φορολογικές &amp; τελωνειακές: αναλογικό παράβολο 1% επί του αντικειμένου της διαφοράς.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083720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7F687-D8F6-4FDB-A33D-28B6DE26D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l-GR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ΠΡΟΣΦΥΓΗ </a:t>
            </a:r>
            <a:b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000" dirty="0"/>
              <a:t>(άρθρα 63 – 70 Κ.Δ.Δ.) </a:t>
            </a:r>
            <a:endParaRPr lang="en-GB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4D52C-ABE9-47E7-B2FD-6E6CD7EF9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l-GR" sz="2200" dirty="0"/>
              <a:t>Κατά </a:t>
            </a:r>
            <a:r>
              <a:rPr lang="el-GR" sz="2200" dirty="0">
                <a:solidFill>
                  <a:srgbClr val="C00000"/>
                </a:solidFill>
              </a:rPr>
              <a:t>εκτελεστών ατομικών διοικητικών πράξεων/παραλείψεων </a:t>
            </a:r>
            <a:r>
              <a:rPr lang="el-GR" sz="2200" dirty="0"/>
              <a:t>από τις οποίες δημιουργούνται διαφορές ουσίας. 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Έλεγχος νομιμότητας + </a:t>
            </a:r>
            <a:r>
              <a:rPr lang="el-GR" sz="2200" dirty="0">
                <a:solidFill>
                  <a:srgbClr val="C00000"/>
                </a:solidFill>
              </a:rPr>
              <a:t>ουσίας.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Αίτημα ακύρωση/</a:t>
            </a:r>
            <a:r>
              <a:rPr lang="el-GR" sz="2200" dirty="0">
                <a:solidFill>
                  <a:srgbClr val="C00000"/>
                </a:solidFill>
              </a:rPr>
              <a:t>τροποποίηση</a:t>
            </a:r>
            <a:r>
              <a:rPr lang="el-GR" sz="2200" dirty="0"/>
              <a:t> προσβαλλόμενης πράξης. Αντίστοιχη εξουσία Δικαστηρίου. 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Προϋπόθεση του παραδεκτού η προηγούμενη άσκηση ενδικοφανούς προσφυγής – Θεραπεία απαραδέκτου επί μη ενημέρωσης. 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Έννομο συμφέρον (άρθρο 64): άμεσο, προσωπικό, </a:t>
            </a:r>
            <a:r>
              <a:rPr lang="el-GR" sz="2200" dirty="0" err="1"/>
              <a:t>ενεστώς</a:t>
            </a:r>
            <a:r>
              <a:rPr lang="el-GR" sz="2200" dirty="0"/>
              <a:t>.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Προθεσμία (άρθρο 66): </a:t>
            </a:r>
            <a:r>
              <a:rPr lang="el-GR" sz="2200" dirty="0">
                <a:solidFill>
                  <a:srgbClr val="C00000"/>
                </a:solidFill>
              </a:rPr>
              <a:t>60 ημέρες. Φορολογικές διαφορές: 30 ημέρες</a:t>
            </a:r>
            <a:r>
              <a:rPr lang="el-GR" sz="2200" dirty="0">
                <a:solidFill>
                  <a:srgbClr val="FF0000"/>
                </a:solidFill>
              </a:rPr>
              <a:t>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l-GR" sz="2200" dirty="0"/>
              <a:t>    Αναστολή (δικαστικές διακοπές, ανωτέρα βία), Διακοπή (άρθρο 67). </a:t>
            </a:r>
          </a:p>
        </p:txBody>
      </p:sp>
    </p:spTree>
    <p:extLst>
      <p:ext uri="{BB962C8B-B14F-4D97-AF65-F5344CB8AC3E}">
        <p14:creationId xmlns:p14="http://schemas.microsoft.com/office/powerpoint/2010/main" val="2193840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CE2F2-3D1A-452D-A6BC-42D9F0C4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C8431-90DF-4992-8EA0-08D89755B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l-GR" sz="2200" dirty="0"/>
              <a:t>Η προθεσμία και η άσκηση </a:t>
            </a:r>
            <a:r>
              <a:rPr lang="el-GR" sz="2200" dirty="0">
                <a:solidFill>
                  <a:srgbClr val="C00000"/>
                </a:solidFill>
              </a:rPr>
              <a:t>δεν</a:t>
            </a:r>
            <a:r>
              <a:rPr lang="el-GR" sz="2200" dirty="0"/>
              <a:t> έχουν ανασταλτικό αποτέλεσμα (άρθρο 69). Εξαίρεση στις φορολογικές διαφορές.</a:t>
            </a:r>
          </a:p>
          <a:p>
            <a:pPr marL="0" indent="0">
              <a:lnSpc>
                <a:spcPct val="100000"/>
              </a:lnSpc>
              <a:buNone/>
            </a:pPr>
            <a:endParaRPr lang="el-GR" sz="2200" dirty="0"/>
          </a:p>
          <a:p>
            <a:pPr>
              <a:lnSpc>
                <a:spcPct val="100000"/>
              </a:lnSpc>
            </a:pPr>
            <a:r>
              <a:rPr lang="el-GR" sz="2200" dirty="0"/>
              <a:t>Δυνατότητα προσωρινής δικαστικής προστασίας κατ’ άρθρο </a:t>
            </a:r>
            <a:r>
              <a:rPr lang="el-GR" sz="2200" dirty="0">
                <a:solidFill>
                  <a:srgbClr val="C00000"/>
                </a:solidFill>
              </a:rPr>
              <a:t>200 </a:t>
            </a:r>
            <a:r>
              <a:rPr lang="el-GR" sz="2200" dirty="0" err="1">
                <a:solidFill>
                  <a:srgbClr val="C00000"/>
                </a:solidFill>
              </a:rPr>
              <a:t>επ</a:t>
            </a:r>
            <a:r>
              <a:rPr lang="el-GR" sz="2200" dirty="0">
                <a:solidFill>
                  <a:srgbClr val="C00000"/>
                </a:solidFill>
              </a:rPr>
              <a:t>. Κ.Δ.Δ. </a:t>
            </a:r>
          </a:p>
          <a:p>
            <a:pPr>
              <a:lnSpc>
                <a:spcPct val="100000"/>
              </a:lnSpc>
            </a:pPr>
            <a:endParaRPr lang="el-GR" sz="2200" dirty="0"/>
          </a:p>
          <a:p>
            <a:pPr algn="just">
              <a:lnSpc>
                <a:spcPct val="100000"/>
              </a:lnSpc>
            </a:pPr>
            <a:r>
              <a:rPr lang="el-GR" sz="2200" dirty="0"/>
              <a:t>Στοιχεία δικογράφου (άρθρο 68): Προσβαλλόμενη πράξη/διοικητική αρχή/λόγους/αίτημα. </a:t>
            </a:r>
          </a:p>
          <a:p>
            <a:pPr algn="just">
              <a:lnSpc>
                <a:spcPct val="100000"/>
              </a:lnSpc>
            </a:pPr>
            <a:endParaRPr lang="el-GR" sz="2200" dirty="0"/>
          </a:p>
          <a:p>
            <a:pPr algn="just">
              <a:lnSpc>
                <a:spcPct val="100000"/>
              </a:lnSpc>
            </a:pPr>
            <a:r>
              <a:rPr lang="el-GR" sz="2200" dirty="0">
                <a:solidFill>
                  <a:srgbClr val="C00000"/>
                </a:solidFill>
              </a:rPr>
              <a:t>Απαράδεκτο δεύτερης προσφυγής </a:t>
            </a:r>
            <a:r>
              <a:rPr lang="el-GR" sz="2200" dirty="0"/>
              <a:t>από τον ίδιο προσφεύγοντα κατά της αυτής πράξης (άρθρο 70). Εξαίρεση, όταν η πρώτη έχει απορριφθεί για </a:t>
            </a:r>
            <a:r>
              <a:rPr lang="el-GR" sz="2200" dirty="0">
                <a:solidFill>
                  <a:srgbClr val="C00000"/>
                </a:solidFill>
              </a:rPr>
              <a:t>τυπικούς λόγους </a:t>
            </a:r>
            <a:r>
              <a:rPr lang="el-GR" sz="2200" dirty="0"/>
              <a:t>(π.χ. προς θεραπεία αοριστίας δικογράφου). </a:t>
            </a:r>
          </a:p>
          <a:p>
            <a:pPr algn="just">
              <a:lnSpc>
                <a:spcPct val="100000"/>
              </a:lnSpc>
            </a:pPr>
            <a:endParaRPr lang="el-GR" sz="2200" dirty="0"/>
          </a:p>
          <a:p>
            <a:pPr algn="just">
              <a:lnSpc>
                <a:spcPct val="100000"/>
              </a:lnSpc>
            </a:pPr>
            <a:r>
              <a:rPr lang="el-GR" sz="2200" dirty="0"/>
              <a:t>Εξουσία Δικαστηρίου (άρθρο 79). </a:t>
            </a:r>
          </a:p>
          <a:p>
            <a:pPr marL="0" indent="0">
              <a:buNone/>
            </a:pPr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1481101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0142E-9A34-4BD4-AA86-F22BF7863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ΑΓΩΓΗ </a:t>
            </a:r>
            <a:b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000" dirty="0"/>
              <a:t>(άρθρα 71 – 78 Κ.Δ.Δ.)</a:t>
            </a:r>
            <a:endParaRPr lang="en-GB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84E6-84E5-453F-A842-1CD35DD79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200" dirty="0"/>
              <a:t>Ασκείται από όποιο έχει κατά του Δημοσίου/Ν.Π.Δ.Δ. </a:t>
            </a:r>
            <a:r>
              <a:rPr lang="el-GR" sz="2200" dirty="0">
                <a:solidFill>
                  <a:srgbClr val="C00000"/>
                </a:solidFill>
              </a:rPr>
              <a:t>χρηματική αξίωση</a:t>
            </a:r>
            <a:r>
              <a:rPr lang="el-GR" sz="2200" dirty="0"/>
              <a:t> από έννομη σχέση δημόσιου δικαίου (άρθρο 71). Ασκείται με κατάθεση δικογράφου. </a:t>
            </a:r>
          </a:p>
          <a:p>
            <a:pPr algn="just"/>
            <a:endParaRPr lang="el-GR" sz="2200" dirty="0"/>
          </a:p>
          <a:p>
            <a:pPr algn="just"/>
            <a:r>
              <a:rPr lang="el-GR" sz="2200" dirty="0"/>
              <a:t>Περιχεόμενο δικογράφου: έννομη σχέση/πραγματικά περιστατικά – λόγοι/αίτημα (άρθρο 73). Αίτημα = </a:t>
            </a:r>
            <a:r>
              <a:rPr lang="el-GR" sz="2200" dirty="0" err="1">
                <a:solidFill>
                  <a:srgbClr val="C00000"/>
                </a:solidFill>
              </a:rPr>
              <a:t>καταψηφιστικό</a:t>
            </a:r>
            <a:r>
              <a:rPr lang="el-GR" sz="2200" dirty="0">
                <a:solidFill>
                  <a:srgbClr val="C00000"/>
                </a:solidFill>
              </a:rPr>
              <a:t>/αναγνωριστικό. </a:t>
            </a:r>
          </a:p>
          <a:p>
            <a:endParaRPr lang="el-GR" sz="2200" dirty="0"/>
          </a:p>
          <a:p>
            <a:r>
              <a:rPr lang="el-GR" sz="2200" dirty="0"/>
              <a:t>Δικονομικές συνέπειες ασκήσεως αγωγής (άρθρο 75): εκκρεμοδικία/ανεπίτρεπτη μεταβολή (επέκταση) αιτήματος και ιστορικής βάσης. </a:t>
            </a:r>
          </a:p>
          <a:p>
            <a:endParaRPr lang="el-GR" sz="2200" dirty="0"/>
          </a:p>
          <a:p>
            <a:r>
              <a:rPr lang="el-GR" sz="2200" dirty="0"/>
              <a:t>Απαράδεκτο άσκησης δεύτερης αγωγής (άρθρο 76). </a:t>
            </a:r>
          </a:p>
          <a:p>
            <a:endParaRPr lang="el-GR" sz="2200" dirty="0"/>
          </a:p>
          <a:p>
            <a:r>
              <a:rPr lang="el-GR" sz="2200" dirty="0"/>
              <a:t>Ουσιαστικές συνέπειες ασκήσεως αγωγής: </a:t>
            </a:r>
            <a:r>
              <a:rPr lang="el-GR" sz="2200" dirty="0">
                <a:solidFill>
                  <a:srgbClr val="C00000"/>
                </a:solidFill>
              </a:rPr>
              <a:t>Διακοπή παραγραφής/</a:t>
            </a:r>
            <a:r>
              <a:rPr lang="el-GR" sz="2200" dirty="0" err="1">
                <a:solidFill>
                  <a:srgbClr val="C00000"/>
                </a:solidFill>
              </a:rPr>
              <a:t>τοκοφορία</a:t>
            </a:r>
            <a:r>
              <a:rPr lang="el-GR" sz="2200" dirty="0">
                <a:solidFill>
                  <a:srgbClr val="C00000"/>
                </a:solidFill>
              </a:rPr>
              <a:t> </a:t>
            </a:r>
            <a:r>
              <a:rPr lang="el-GR" sz="2200" dirty="0"/>
              <a:t>(από επίδοση αγωγής – άρθρο 75 παρ. 2). </a:t>
            </a:r>
          </a:p>
          <a:p>
            <a:endParaRPr lang="el-GR" sz="2200" dirty="0"/>
          </a:p>
          <a:p>
            <a:endParaRPr lang="el-GR" sz="2200" dirty="0"/>
          </a:p>
          <a:p>
            <a:endParaRPr lang="el-GR" sz="2200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483336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B4421-1ED7-4285-9605-0F9378083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ΕΦΕΣΗ </a:t>
            </a:r>
            <a:b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000" dirty="0"/>
              <a:t>(άρθρα 92 – 100 Κ.Δ.Δ.) </a:t>
            </a:r>
            <a:endParaRPr lang="en-GB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DBC62-AFCD-4501-9EFB-9131D1150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200" dirty="0"/>
              <a:t>Ασκείται από τους διάδικους της πρωτόδικης δίκης (άρθρο 93). 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Υπόκεινται οι αποφάσεις που εκδίδονται σε πρώτο βαθμό. Χρηματικό όριο </a:t>
            </a:r>
            <a:r>
              <a:rPr lang="el-GR" sz="2200" dirty="0">
                <a:solidFill>
                  <a:srgbClr val="C00000"/>
                </a:solidFill>
              </a:rPr>
              <a:t>5.000</a:t>
            </a:r>
            <a:r>
              <a:rPr lang="el-GR" sz="2200" dirty="0"/>
              <a:t> ευρώ. Κατ’ εξαίρεση χωρεί πάντοτε έφεση για </a:t>
            </a:r>
            <a:r>
              <a:rPr lang="el-GR" sz="2200" dirty="0">
                <a:solidFill>
                  <a:srgbClr val="C00000"/>
                </a:solidFill>
              </a:rPr>
              <a:t>έλλειψη δικαιοδοσίας/αρμοδιότητας δικαστηρίου, μη νόμιμη συγκρότηση – σύνθεση, αντικείμενο περιοδική παροχή </a:t>
            </a:r>
            <a:r>
              <a:rPr lang="el-GR" sz="2200" dirty="0"/>
              <a:t>(άρθρο 92 παρ. 4). 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Τακτικό/</a:t>
            </a:r>
            <a:r>
              <a:rPr lang="el-GR" sz="2200" dirty="0">
                <a:solidFill>
                  <a:srgbClr val="C00000"/>
                </a:solidFill>
              </a:rPr>
              <a:t>καθολικό</a:t>
            </a:r>
            <a:r>
              <a:rPr lang="el-GR" sz="2200" dirty="0"/>
              <a:t> ένδικο μέσο. </a:t>
            </a:r>
          </a:p>
          <a:p>
            <a:pPr algn="just">
              <a:lnSpc>
                <a:spcPct val="100000"/>
              </a:lnSpc>
            </a:pPr>
            <a:r>
              <a:rPr lang="el-GR" sz="2200" dirty="0">
                <a:solidFill>
                  <a:srgbClr val="C00000"/>
                </a:solidFill>
              </a:rPr>
              <a:t>Μεταβιβαστικό</a:t>
            </a:r>
            <a:r>
              <a:rPr lang="el-GR" sz="2200" dirty="0"/>
              <a:t> αποτέλεσμα. Αυτεπαγγέλτως ερευνώμενοι λόγοι (άρθρο 97). 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Προθεσμία: </a:t>
            </a:r>
            <a:r>
              <a:rPr lang="el-GR" sz="2200" u="sng" dirty="0"/>
              <a:t>Γνήσια</a:t>
            </a:r>
            <a:r>
              <a:rPr lang="el-GR" sz="2200" dirty="0"/>
              <a:t>: 60 ημέρες. </a:t>
            </a:r>
            <a:r>
              <a:rPr lang="el-GR" sz="2200" u="sng" dirty="0"/>
              <a:t>Καταχρηστική</a:t>
            </a:r>
            <a:r>
              <a:rPr lang="el-GR" sz="2200" dirty="0"/>
              <a:t> 3 έτη. 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Δεν έχει ανασταλτικό αποτέλεσμα – Όμως άρθρο 206 Κ.Δ.Δ. 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265945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A2B40-40C7-484A-B6EB-9CC821EC2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ΑΝΑΙΡΕΣΗ </a:t>
            </a:r>
            <a:b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000" dirty="0"/>
              <a:t>(άρθρο 53 Π.Δ/τος 18/1989)</a:t>
            </a:r>
            <a:endParaRPr lang="en-GB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F4CCD-2EC7-468C-B429-635EDF8F2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200" dirty="0"/>
              <a:t>Ενώπιον του Σ.τ.Ε. </a:t>
            </a:r>
            <a:r>
              <a:rPr lang="el-GR" sz="2200" dirty="0">
                <a:solidFill>
                  <a:srgbClr val="C00000"/>
                </a:solidFill>
              </a:rPr>
              <a:t>Κατά αποφάσεων των Τ.Δ.Δ. επί διαφορών ουσίας </a:t>
            </a:r>
            <a:r>
              <a:rPr lang="el-GR" sz="2200" dirty="0"/>
              <a:t>που εκδίδονται τελεσιδίκως ή σε πρώτο και τελευταίο βαθμό. </a:t>
            </a:r>
          </a:p>
          <a:p>
            <a:pPr marL="0" indent="0" algn="just">
              <a:buNone/>
            </a:pPr>
            <a:endParaRPr lang="el-GR" sz="2200" dirty="0"/>
          </a:p>
          <a:p>
            <a:pPr algn="just"/>
            <a:r>
              <a:rPr lang="el-GR" sz="2200" dirty="0"/>
              <a:t>Παραδεκτό (άρθρο 53 παρ. 3 &amp; 4): 40.000 ευρώ και «φίλτρο». </a:t>
            </a:r>
          </a:p>
          <a:p>
            <a:pPr algn="just"/>
            <a:endParaRPr lang="el-GR" sz="2200" dirty="0"/>
          </a:p>
          <a:p>
            <a:pPr algn="just"/>
            <a:r>
              <a:rPr lang="el-GR" sz="2200" dirty="0"/>
              <a:t>Προθεσμία: 60 ημέρες (άρθρο 53 παρ. 1). </a:t>
            </a:r>
          </a:p>
          <a:p>
            <a:pPr algn="just"/>
            <a:endParaRPr lang="el-GR" sz="2200" dirty="0"/>
          </a:p>
          <a:p>
            <a:pPr algn="just"/>
            <a:r>
              <a:rPr lang="el-GR" sz="2200" dirty="0"/>
              <a:t>Λόγοι αναιρέσεως (άρθρο 56): </a:t>
            </a:r>
            <a:r>
              <a:rPr lang="el-GR" sz="2200" dirty="0">
                <a:solidFill>
                  <a:srgbClr val="C00000"/>
                </a:solidFill>
              </a:rPr>
              <a:t>Νομικά </a:t>
            </a:r>
            <a:r>
              <a:rPr lang="el-GR" sz="2200">
                <a:solidFill>
                  <a:srgbClr val="C00000"/>
                </a:solidFill>
              </a:rPr>
              <a:t>σφάλματα.</a:t>
            </a:r>
            <a:endParaRPr lang="el-GR" sz="2200" dirty="0"/>
          </a:p>
          <a:p>
            <a:pPr marL="0" indent="0" algn="just">
              <a:buNone/>
            </a:pPr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872561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23D1E-C202-4D67-A21A-46BA69A36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18926"/>
          </a:xfrm>
        </p:spPr>
        <p:txBody>
          <a:bodyPr>
            <a:normAutofit/>
          </a:bodyPr>
          <a:lstStyle/>
          <a:p>
            <a:pPr algn="ctr"/>
            <a: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ΔΙΑΚΡΙΣΕΙΣ ΔΙΟΙΚΗΤΙΚΩΝ ΔΙΑΦΟΡΩΝ</a:t>
            </a:r>
            <a:endParaRPr lang="en-GB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D85E00-F1F0-450A-BA02-3433E8837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78377"/>
          </a:xfrm>
        </p:spPr>
        <p:txBody>
          <a:bodyPr/>
          <a:lstStyle/>
          <a:p>
            <a:r>
              <a:rPr lang="el-GR" b="0" dirty="0">
                <a:solidFill>
                  <a:srgbClr val="C00000"/>
                </a:solidFill>
              </a:rPr>
              <a:t>Διαφορές Ουσίας </a:t>
            </a:r>
            <a:endParaRPr lang="en-GB" b="0" dirty="0">
              <a:solidFill>
                <a:srgbClr val="C0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26B1E3-B41A-4FB8-9036-CE1F1F5FE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59540"/>
            <a:ext cx="5157787" cy="40301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u="sng" dirty="0">
                <a:solidFill>
                  <a:srgbClr val="C00000"/>
                </a:solidFill>
              </a:rPr>
              <a:t>Μόνο όσες ο νόμος χαρακτηρίζει ως διαφορές ουσίας.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sz="2400" dirty="0">
                <a:solidFill>
                  <a:srgbClr val="C00000"/>
                </a:solidFill>
              </a:rPr>
              <a:t>Ν. 1406/1983, άρθρο 1 </a:t>
            </a:r>
            <a:r>
              <a:rPr lang="el-GR" sz="2000" dirty="0">
                <a:solidFill>
                  <a:srgbClr val="C00000"/>
                </a:solidFill>
              </a:rPr>
              <a:t>(αστική ευθύνη, σήματα, διοικητικές συμβάσεις).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sz="2400" dirty="0">
                <a:solidFill>
                  <a:srgbClr val="C00000"/>
                </a:solidFill>
              </a:rPr>
              <a:t>Ν. 702/1977, άρθρο 7 </a:t>
            </a:r>
            <a:r>
              <a:rPr lang="el-GR" sz="2000" dirty="0">
                <a:solidFill>
                  <a:srgbClr val="C00000"/>
                </a:solidFill>
              </a:rPr>
              <a:t>(κοινωνική ασφάλιση).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sz="2400" dirty="0">
                <a:solidFill>
                  <a:srgbClr val="C00000"/>
                </a:solidFill>
              </a:rPr>
              <a:t>Ν. 5104/2024, άρθρο 72 </a:t>
            </a:r>
            <a:r>
              <a:rPr lang="el-GR" sz="2000" dirty="0">
                <a:solidFill>
                  <a:srgbClr val="C00000"/>
                </a:solidFill>
              </a:rPr>
              <a:t>(φορολογικές διαφορές).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sz="2400" dirty="0">
                <a:solidFill>
                  <a:srgbClr val="C00000"/>
                </a:solidFill>
              </a:rPr>
              <a:t>Ν. 4055/2012, άρθρο 66 </a:t>
            </a:r>
            <a:r>
              <a:rPr lang="el-GR" sz="2000" dirty="0">
                <a:solidFill>
                  <a:srgbClr val="C00000"/>
                </a:solidFill>
              </a:rPr>
              <a:t>(διοικητικές κυρώσεις).</a:t>
            </a:r>
          </a:p>
          <a:p>
            <a:pPr marL="457200" indent="-457200">
              <a:buFont typeface="+mj-lt"/>
              <a:buAutoNum type="arabicPeriod"/>
            </a:pPr>
            <a:endParaRPr lang="el-GR" sz="2400" dirty="0"/>
          </a:p>
          <a:p>
            <a:endParaRPr lang="en-GB" sz="2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C74682-A44F-495B-9B95-855D54BC30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78377"/>
          </a:xfrm>
        </p:spPr>
        <p:txBody>
          <a:bodyPr/>
          <a:lstStyle/>
          <a:p>
            <a:r>
              <a:rPr lang="el-GR" b="0" dirty="0"/>
              <a:t>Ακυρωτικές Διαφορές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1993B6-2A69-4895-9306-42F49ADFE5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59540"/>
            <a:ext cx="5183188" cy="40301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Τεκμήριο αρμοδιότητας -&gt; Σ.τ.Ε.</a:t>
            </a:r>
          </a:p>
          <a:p>
            <a:pPr marL="0" indent="0">
              <a:buNone/>
            </a:pPr>
            <a:r>
              <a:rPr lang="el-GR" sz="2400" dirty="0"/>
              <a:t> </a:t>
            </a:r>
          </a:p>
          <a:p>
            <a:pPr marL="0" indent="0" algn="just">
              <a:buNone/>
            </a:pPr>
            <a:r>
              <a:rPr lang="el-GR" sz="2400" dirty="0"/>
              <a:t>Ν. 702/1977, άρθρο 1 -&gt; Τ.Δ.Δ. </a:t>
            </a:r>
            <a:r>
              <a:rPr lang="el-GR" sz="2000" dirty="0"/>
              <a:t>(υπηρεσιακή κατάσταση δημόσιων υπαλλήλων, αυθαίρετα, οικοδομικές άδειες, χορήγηση αδειών για άσκηση επαγγελματικής δραστηριότητας). </a:t>
            </a:r>
          </a:p>
          <a:p>
            <a:pPr marL="0" indent="0">
              <a:buNone/>
            </a:pPr>
            <a:r>
              <a:rPr lang="el-GR" sz="2400" dirty="0"/>
              <a:t> </a:t>
            </a:r>
          </a:p>
          <a:p>
            <a:pPr marL="0" indent="0">
              <a:buNone/>
            </a:pPr>
            <a:r>
              <a:rPr lang="el-GR" sz="2400" dirty="0"/>
              <a:t>Τοπική αρμοδιότητα -&gt; Ν. 702/1977, άρθρο 3. 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21181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277D7-9A8E-4082-99C3-9DA0C1D38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kumimoji="0" lang="el-GR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j-ea"/>
                <a:cs typeface="+mj-cs"/>
              </a:rPr>
              <a:t>ΑΙΤΗΣΗ ΑΚΥΡΩΣΕΩΣ </a:t>
            </a:r>
            <a:br>
              <a:rPr kumimoji="0" lang="el-GR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l-G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(Άρθρα 45 - 48 Π.Δ/τος 18/1989)</a:t>
            </a:r>
            <a:endParaRPr lang="en-GB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3295B-2323-4FBB-B5A3-4F6FA69F7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181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Κατά </a:t>
            </a:r>
            <a:r>
              <a:rPr lang="el-GR" sz="2400" dirty="0">
                <a:solidFill>
                  <a:srgbClr val="C00000"/>
                </a:solidFill>
              </a:rPr>
              <a:t>εκτελεστών</a:t>
            </a:r>
            <a:r>
              <a:rPr lang="el-GR" sz="2400" dirty="0"/>
              <a:t> πράξεων των διοικητικών αρχών και των Ν.Π.Δ.Δ.</a:t>
            </a:r>
          </a:p>
          <a:p>
            <a:endParaRPr lang="el-GR" sz="2400" dirty="0"/>
          </a:p>
          <a:p>
            <a:pPr marL="0" indent="0">
              <a:buNone/>
            </a:pPr>
            <a:r>
              <a:rPr lang="el-GR" sz="2400" dirty="0"/>
              <a:t>Προθεσμία: </a:t>
            </a:r>
            <a:r>
              <a:rPr lang="el-GR" sz="2400" dirty="0">
                <a:solidFill>
                  <a:srgbClr val="C00000"/>
                </a:solidFill>
              </a:rPr>
              <a:t>60 ημέρες</a:t>
            </a:r>
            <a:r>
              <a:rPr lang="el-GR" sz="2400" dirty="0"/>
              <a:t>. Κρίσιμο το σημείο έναρξης της προθεσμίας. </a:t>
            </a:r>
          </a:p>
          <a:p>
            <a:pPr marL="0" indent="0">
              <a:buNone/>
            </a:pPr>
            <a:r>
              <a:rPr lang="el-GR" sz="2400" dirty="0"/>
              <a:t>Αναστολή προθεσμίας (</a:t>
            </a:r>
            <a:r>
              <a:rPr lang="el-GR" sz="2400" dirty="0">
                <a:solidFill>
                  <a:srgbClr val="C00000"/>
                </a:solidFill>
              </a:rPr>
              <a:t>δικαστικές διακοπές</a:t>
            </a:r>
            <a:r>
              <a:rPr lang="el-GR" sz="2400" dirty="0"/>
              <a:t>, ανωτέρα βία), Διακοπή προθεσμίας.</a:t>
            </a:r>
          </a:p>
          <a:p>
            <a:pPr marL="0" indent="0">
              <a:buNone/>
            </a:pPr>
            <a:endParaRPr lang="el-GR" sz="2400" dirty="0"/>
          </a:p>
          <a:p>
            <a:pPr marL="0" indent="0" algn="just">
              <a:buNone/>
            </a:pPr>
            <a:r>
              <a:rPr lang="el-GR" sz="2400" dirty="0"/>
              <a:t>Έννομο συμφέρον: Άμεσο, προσωπικό, ενεστώς. </a:t>
            </a:r>
          </a:p>
          <a:p>
            <a:pPr marL="0" indent="0" algn="just">
              <a:buNone/>
            </a:pPr>
            <a:endParaRPr lang="el-GR" sz="2400" dirty="0"/>
          </a:p>
          <a:p>
            <a:pPr marL="0" indent="0" algn="just">
              <a:buNone/>
            </a:pPr>
            <a:r>
              <a:rPr lang="el-GR" sz="2400" dirty="0"/>
              <a:t>Προϋπόθεση του παραδεκτού, η προηγούμενη άσκηση ενδικοφανούς προσφυγής όπου προβλέπεται από τον νόμο – θεραπεία απαραδέκτου επί μη ενημέρωσης. </a:t>
            </a:r>
          </a:p>
          <a:p>
            <a:pPr algn="just"/>
            <a:endParaRPr lang="el-GR" sz="2400" dirty="0"/>
          </a:p>
          <a:p>
            <a:endParaRPr lang="el-GR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65270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EDF37-A41C-41FC-A77A-3D179D97A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ΛΟΓΟΙ ΑΚΥΡΩΣΕΩΣ</a:t>
            </a:r>
            <a:br>
              <a:rPr lang="el-GR" sz="3000" b="1" dirty="0"/>
            </a:br>
            <a:r>
              <a:rPr lang="el-GR" sz="2000" dirty="0"/>
              <a:t>(Άρθρο 48 Π.Δ/τος 18/1989)</a:t>
            </a:r>
            <a:endParaRPr lang="en-GB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8CD90-161C-4CB3-9CC6-7C0B3F2BE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sz="2200" u="sng" dirty="0"/>
              <a:t>Αναρμοδιότητα</a:t>
            </a:r>
            <a:r>
              <a:rPr lang="el-GR" sz="2200" dirty="0"/>
              <a:t>: καθ’ ύλην, κατά τόπο, κατά χρόνο. </a:t>
            </a:r>
            <a:r>
              <a:rPr lang="el-GR" sz="2200" dirty="0">
                <a:solidFill>
                  <a:srgbClr val="C00000"/>
                </a:solidFill>
              </a:rPr>
              <a:t>Κρίσιμο το χρονικό σημείο έκδοσης της πράξης. </a:t>
            </a:r>
          </a:p>
          <a:p>
            <a:endParaRPr lang="el-GR" sz="2200" u="sng" dirty="0">
              <a:solidFill>
                <a:srgbClr val="FF0000"/>
              </a:solidFill>
            </a:endParaRPr>
          </a:p>
          <a:p>
            <a:pPr algn="just"/>
            <a:r>
              <a:rPr lang="el-GR" sz="2200" u="sng" dirty="0"/>
              <a:t>Παράβαση ουσιώδους τύπου της διαδικασίας</a:t>
            </a:r>
            <a:r>
              <a:rPr lang="el-GR" sz="2200" dirty="0"/>
              <a:t>: </a:t>
            </a:r>
            <a:r>
              <a:rPr lang="el-GR" sz="2200" dirty="0">
                <a:solidFill>
                  <a:srgbClr val="C00000"/>
                </a:solidFill>
              </a:rPr>
              <a:t>Δικαίωμα πρόσβασης στα έγγραφα, προηγούμενη ακρόαση</a:t>
            </a:r>
            <a:r>
              <a:rPr lang="el-GR" sz="2200" dirty="0"/>
              <a:t>, αρχή της αμεροληψίας, γνωμοδοτική διαδικασία, μη επεξεργασία κανονιστικού διατάγματος από το Σ.τ.Ε., συγκρότηση/σύνθεση οργάνων με γνωμοδοτική αρμοδιότητα και σύνθεση οργάνων με αποφασιστική αρμοδιότητα. </a:t>
            </a:r>
          </a:p>
          <a:p>
            <a:endParaRPr lang="el-GR" sz="2200" dirty="0"/>
          </a:p>
          <a:p>
            <a:pPr algn="just"/>
            <a:r>
              <a:rPr lang="el-GR" sz="2200" u="sng" dirty="0"/>
              <a:t>Παράβαση νόμου:</a:t>
            </a:r>
            <a:r>
              <a:rPr lang="el-GR" sz="2200" dirty="0"/>
              <a:t> παράβαση δέσμιας αρμοδιότητας, παράβαση άκρων ορίων διακριτικής ευχέρειας, έκδοση κανονιστικής πράξης εκτός ορίων νομοθετικής εξουσιοδότησης, ουσιώδης πλάνη περί τα πράγματα,  πλημμελής αιτιολογία.</a:t>
            </a:r>
          </a:p>
          <a:p>
            <a:endParaRPr lang="el-GR" sz="2200" u="sng" dirty="0"/>
          </a:p>
          <a:p>
            <a:r>
              <a:rPr lang="el-GR" sz="2200" u="sng" dirty="0"/>
              <a:t>Κατάχρηση εξουσίας.</a:t>
            </a:r>
          </a:p>
          <a:p>
            <a:pPr marL="0" indent="0">
              <a:buNone/>
            </a:pPr>
            <a:endParaRPr lang="el-GR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543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4A32D-64B1-4D3C-9E51-74703F33B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ΑΙΤΗΣΗ ΑΝΑΣΤΟΛΗΣ  </a:t>
            </a:r>
            <a:br>
              <a:rPr lang="el-GR" sz="3000" b="1" dirty="0"/>
            </a:br>
            <a:r>
              <a:rPr lang="el-GR" sz="2000" dirty="0"/>
              <a:t>(άρθρο 52 Π.Δ/τος 18/1989) </a:t>
            </a:r>
            <a:endParaRPr lang="en-GB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6CD81-55D4-474F-8959-694F9ED14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200" dirty="0"/>
              <a:t>Παρ. 1 -&gt; διοικητική αναστολή ύστερα από αίτηση. 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200" dirty="0"/>
              <a:t>Δικαστική Αναστολή </a:t>
            </a:r>
          </a:p>
          <a:p>
            <a:pPr marL="0" indent="0">
              <a:buNone/>
            </a:pPr>
            <a:r>
              <a:rPr lang="el-GR" sz="2200" u="sng" dirty="0"/>
              <a:t>Λόγοι ευδοκίμησης</a:t>
            </a:r>
            <a:r>
              <a:rPr lang="el-GR" sz="2200" dirty="0"/>
              <a:t>: </a:t>
            </a:r>
            <a:r>
              <a:rPr lang="el-GR" sz="2200" dirty="0">
                <a:solidFill>
                  <a:srgbClr val="C00000"/>
                </a:solidFill>
              </a:rPr>
              <a:t>ανεπανόρθωτη βλάβη </a:t>
            </a:r>
            <a:r>
              <a:rPr lang="el-GR" sz="2200" dirty="0"/>
              <a:t>και προδήλως βάσιμο. </a:t>
            </a:r>
          </a:p>
          <a:p>
            <a:pPr marL="0" indent="0" algn="just">
              <a:buNone/>
            </a:pPr>
            <a:r>
              <a:rPr lang="el-GR" sz="2200" dirty="0"/>
              <a:t>Βλάβη: ουσιώδης περιορισμός μέσων βιοπορισμού, ισχυρός οικονομικός κλονισμός επιχείρησης, κατεδάφιση ακινήτου, ηθική βλάβη. </a:t>
            </a:r>
          </a:p>
          <a:p>
            <a:pPr marL="0" indent="0" algn="just">
              <a:buNone/>
            </a:pPr>
            <a:r>
              <a:rPr lang="el-GR" sz="2200" dirty="0"/>
              <a:t> </a:t>
            </a:r>
            <a:r>
              <a:rPr lang="el-GR" sz="2200" u="sng" dirty="0"/>
              <a:t>Λόγοι αποκλεισμού</a:t>
            </a:r>
            <a:r>
              <a:rPr lang="el-GR" sz="2200" dirty="0"/>
              <a:t>: </a:t>
            </a:r>
            <a:r>
              <a:rPr lang="el-GR" sz="2200" dirty="0">
                <a:solidFill>
                  <a:srgbClr val="C00000"/>
                </a:solidFill>
              </a:rPr>
              <a:t>δημόσιο συμφέρον</a:t>
            </a:r>
            <a:r>
              <a:rPr lang="el-GR" sz="2200" dirty="0"/>
              <a:t>/συμφέροντα τρίτων και προδήλως απαράδεκτο/αβάσιμο.</a:t>
            </a:r>
          </a:p>
          <a:p>
            <a:pPr marL="0" indent="0" algn="just">
              <a:buNone/>
            </a:pPr>
            <a:r>
              <a:rPr lang="el-GR" sz="2200" dirty="0"/>
              <a:t>Παρ. 5 -&gt; αίτημα προσωρινής διαταγής. </a:t>
            </a:r>
          </a:p>
          <a:p>
            <a:pPr marL="0" indent="0" algn="just">
              <a:buNone/>
            </a:pPr>
            <a:r>
              <a:rPr lang="el-GR" sz="2200" dirty="0"/>
              <a:t>Παρ. 8 -&gt; προσωρινή ρύθμιση κατάστασης (π.χ. εισαγωγή σπουδαστών).</a:t>
            </a:r>
          </a:p>
          <a:p>
            <a:pPr marL="0" indent="0" algn="just">
              <a:buNone/>
            </a:pPr>
            <a:endParaRPr lang="el-GR" sz="2400" dirty="0"/>
          </a:p>
          <a:p>
            <a:pPr marL="0" indent="0">
              <a:buNone/>
            </a:pPr>
            <a:endParaRPr lang="el-GR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364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C73F2-E199-43CC-B654-9DE1FC1DF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ΕΦΕΣΗ </a:t>
            </a:r>
            <a:br>
              <a:rPr lang="el-G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000" dirty="0"/>
              <a:t>(Άρθρα 58 – 66 Π.Δ/τος 18/1989)</a:t>
            </a:r>
            <a:endParaRPr lang="en-GB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13A7A-8A3D-4A5C-9563-555BE051E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l-GR" sz="2200" dirty="0"/>
              <a:t>Μόνο κατά </a:t>
            </a:r>
            <a:r>
              <a:rPr lang="el-GR" sz="2200" dirty="0">
                <a:solidFill>
                  <a:srgbClr val="C00000"/>
                </a:solidFill>
              </a:rPr>
              <a:t>οριστικών</a:t>
            </a:r>
            <a:r>
              <a:rPr lang="el-GR" sz="2200" dirty="0"/>
              <a:t> αποφάσεων των Τ.Δ.Δ. (άρθρο 1 του Ν. 702/1977).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l-GR" sz="2200" dirty="0">
                <a:solidFill>
                  <a:srgbClr val="C00000"/>
                </a:solidFill>
              </a:rPr>
              <a:t>Άρθρο 5 Α του Ν. 702/1977 </a:t>
            </a:r>
            <a:r>
              <a:rPr lang="el-GR" sz="2200" dirty="0"/>
              <a:t>για ανέκκλητες αποφάσεις. Προσοχή σε </a:t>
            </a:r>
            <a:r>
              <a:rPr lang="el-GR" sz="2200" dirty="0">
                <a:solidFill>
                  <a:srgbClr val="C00000"/>
                </a:solidFill>
              </a:rPr>
              <a:t>εξαιρέσεις -&gt; </a:t>
            </a:r>
            <a:r>
              <a:rPr lang="el-GR" sz="2200" dirty="0"/>
              <a:t>υπόκεινται σε έφεση. </a:t>
            </a:r>
          </a:p>
          <a:p>
            <a:pPr marL="0" indent="0">
              <a:lnSpc>
                <a:spcPct val="110000"/>
              </a:lnSpc>
              <a:buNone/>
            </a:pPr>
            <a:endParaRPr lang="el-GR" sz="2200" dirty="0"/>
          </a:p>
          <a:p>
            <a:pPr marL="0" indent="0">
              <a:lnSpc>
                <a:spcPct val="110000"/>
              </a:lnSpc>
              <a:buNone/>
            </a:pPr>
            <a:r>
              <a:rPr lang="el-GR" sz="2200" dirty="0"/>
              <a:t>Προθεσμία: </a:t>
            </a:r>
            <a:r>
              <a:rPr lang="el-GR" sz="2200" dirty="0">
                <a:solidFill>
                  <a:srgbClr val="C00000"/>
                </a:solidFill>
              </a:rPr>
              <a:t>60 ημέρες </a:t>
            </a:r>
            <a:r>
              <a:rPr lang="el-GR" sz="2200" dirty="0"/>
              <a:t>από κοινοποίηση απόφασης. Καταχρηστική 1 έτος. </a:t>
            </a:r>
          </a:p>
          <a:p>
            <a:pPr marL="0" indent="0">
              <a:lnSpc>
                <a:spcPct val="110000"/>
              </a:lnSpc>
              <a:buNone/>
            </a:pPr>
            <a:endParaRPr lang="el-GR" sz="2200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el-GR" sz="2200" dirty="0"/>
              <a:t>Προσοχή στο «φίλτρο»: άρθρο 58 παρ. 1 </a:t>
            </a:r>
            <a:r>
              <a:rPr lang="el-GR" sz="2200" dirty="0" err="1"/>
              <a:t>εδ</a:t>
            </a:r>
            <a:r>
              <a:rPr lang="el-GR" sz="2200" dirty="0"/>
              <a:t>. β’ -&gt; Προϋπόθεση παραδεκτού προβαλλόμενων λόγων έφεσης. 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l-GR" sz="2200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el-GR" sz="2200" dirty="0"/>
              <a:t>Καθολικό ένδικο βοήθημα. Λόγος εφέσεως δύναται να είναι κάθε σφάλμα της προσβαλλόμενης απόφασης. Εάν κριθεί βάσιμος ο λόγος, η απόφαση εξαφανίζεται και το Σ.τ.Ε. δικάζει εκ νέου την αίτηση ακυρώσεως. </a:t>
            </a:r>
          </a:p>
        </p:txBody>
      </p:sp>
    </p:spTree>
    <p:extLst>
      <p:ext uri="{BB962C8B-B14F-4D97-AF65-F5344CB8AC3E}">
        <p14:creationId xmlns:p14="http://schemas.microsoft.com/office/powerpoint/2010/main" val="2639539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D2977-206F-40D1-91B9-1C6EE8494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Ν. 5119/2024 - ΝΕΑ ΔΙΚΟΝΟΜΙΑ Σ.τ.Ε. </a:t>
            </a:r>
            <a:endParaRPr lang="en-GB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01895-1619-4D13-8E54-4953C77D5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sz="2200" dirty="0"/>
              <a:t>Εφαρμόζεται για όσα ένδικα βοηθήματα/μέσα κατατίθενται από </a:t>
            </a:r>
            <a:r>
              <a:rPr lang="el-GR" sz="2200" dirty="0">
                <a:solidFill>
                  <a:srgbClr val="C00000"/>
                </a:solidFill>
              </a:rPr>
              <a:t>16.09.2024</a:t>
            </a:r>
            <a:r>
              <a:rPr lang="el-GR" sz="2200" dirty="0"/>
              <a:t>. </a:t>
            </a:r>
          </a:p>
          <a:p>
            <a:pPr marL="0" indent="0">
              <a:buNone/>
            </a:pPr>
            <a:endParaRPr lang="el-GR" sz="2200" dirty="0"/>
          </a:p>
          <a:p>
            <a:pPr marL="0" indent="0">
              <a:buNone/>
            </a:pPr>
            <a:r>
              <a:rPr lang="el-GR" sz="2200" u="sng" dirty="0"/>
              <a:t>Βασικές αλλαγές:</a:t>
            </a:r>
          </a:p>
          <a:p>
            <a:pPr algn="just"/>
            <a:r>
              <a:rPr lang="el-GR" sz="2200" dirty="0">
                <a:solidFill>
                  <a:srgbClr val="C00000"/>
                </a:solidFill>
              </a:rPr>
              <a:t>Επιδόσεις</a:t>
            </a:r>
            <a:r>
              <a:rPr lang="el-GR" sz="2200" dirty="0"/>
              <a:t> (άρθρο 21): όλα τα ένδικα βοηθήματα/μέσα </a:t>
            </a:r>
            <a:r>
              <a:rPr lang="el-GR" sz="2200" dirty="0">
                <a:solidFill>
                  <a:srgbClr val="C00000"/>
                </a:solidFill>
              </a:rPr>
              <a:t>επιδίδονται</a:t>
            </a:r>
            <a:r>
              <a:rPr lang="el-GR" sz="2200" dirty="0"/>
              <a:t> με επιμέλεια του διαδίκου εντός 2 μηνών από κατάθεση. Διαφορετικά θεωρείται ως μη </a:t>
            </a:r>
            <a:r>
              <a:rPr lang="el-GR" sz="2200" dirty="0" err="1"/>
              <a:t>ασκηθέν</a:t>
            </a:r>
            <a:r>
              <a:rPr lang="el-GR" sz="2200" dirty="0"/>
              <a:t> -&gt; αρχείο. </a:t>
            </a:r>
          </a:p>
          <a:p>
            <a:pPr algn="just"/>
            <a:r>
              <a:rPr lang="el-GR" sz="2200" dirty="0">
                <a:solidFill>
                  <a:srgbClr val="C00000"/>
                </a:solidFill>
              </a:rPr>
              <a:t>Διαδικασία Συμβουλίου </a:t>
            </a:r>
            <a:r>
              <a:rPr lang="el-GR" sz="2200" dirty="0"/>
              <a:t>(άρθρο 22 παρ. 4 -&gt; 34Α/34Β/34Γ). </a:t>
            </a:r>
          </a:p>
          <a:p>
            <a:pPr algn="just"/>
            <a:r>
              <a:rPr lang="el-GR" sz="2200" dirty="0">
                <a:solidFill>
                  <a:srgbClr val="C00000"/>
                </a:solidFill>
              </a:rPr>
              <a:t>Απόψεις Διοίκησης </a:t>
            </a:r>
            <a:r>
              <a:rPr lang="el-GR" sz="2200" dirty="0"/>
              <a:t>(άρθρα 23 &amp; 24): 3 μήνες από επίδοση. Εάν δεν αποστείλει -&gt; δύναται να συναχθεί τεκμήριο ομολογίας.</a:t>
            </a:r>
          </a:p>
          <a:p>
            <a:pPr algn="just"/>
            <a:r>
              <a:rPr lang="el-GR" sz="2200" dirty="0">
                <a:solidFill>
                  <a:srgbClr val="C00000"/>
                </a:solidFill>
              </a:rPr>
              <a:t>Πρόσθετοι λόγοι/Υπομνήματα </a:t>
            </a:r>
            <a:r>
              <a:rPr lang="el-GR" sz="2200" dirty="0"/>
              <a:t>(άρθρο 25): 3 μήνες από επίδοση + 20 ημέρες/15 πλήρεις ημέρες πριν από την δικάσιμο.</a:t>
            </a:r>
          </a:p>
          <a:p>
            <a:pPr algn="just"/>
            <a:r>
              <a:rPr lang="el-GR" sz="2200" dirty="0">
                <a:solidFill>
                  <a:srgbClr val="C00000"/>
                </a:solidFill>
              </a:rPr>
              <a:t>Πληρεξουσιότητα</a:t>
            </a:r>
            <a:r>
              <a:rPr lang="el-GR" sz="2200" dirty="0">
                <a:solidFill>
                  <a:srgbClr val="FF0000"/>
                </a:solidFill>
              </a:rPr>
              <a:t> </a:t>
            </a:r>
            <a:r>
              <a:rPr lang="el-GR" sz="2200" dirty="0"/>
              <a:t>(άρθρο 27): Συμβολαιογραφικό πληρεξούσιο, 15 πλήρεις ημέρες πριν από την δικάσιμο/ψηφιακή εξουσιοδότηση (</a:t>
            </a:r>
            <a:r>
              <a:rPr lang="fr-FR" sz="2200" dirty="0" err="1"/>
              <a:t>gov</a:t>
            </a:r>
            <a:r>
              <a:rPr lang="en-US" sz="2200" dirty="0"/>
              <a:t>.gr).</a:t>
            </a:r>
            <a:endParaRPr lang="el-GR" sz="2200" dirty="0"/>
          </a:p>
          <a:p>
            <a:pPr algn="just"/>
            <a:endParaRPr lang="el-GR" sz="2200" dirty="0"/>
          </a:p>
          <a:p>
            <a:pPr marL="0" indent="0" algn="just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897143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42F46-480D-4745-A398-34B69529F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ΠΑΡΕΜΒΑΣΗ </a:t>
            </a:r>
            <a:b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000" dirty="0"/>
              <a:t>(άρθρο 49 Π.Δ/τος 18/1989)</a:t>
            </a:r>
            <a:endParaRPr lang="en-GB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0426A-FD0D-4059-A61D-59548C30E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200" dirty="0"/>
              <a:t>Ασκείται από οποιονδήποτε έχει έννομο συμφέρον </a:t>
            </a:r>
            <a:r>
              <a:rPr lang="el-GR" sz="2200" dirty="0">
                <a:solidFill>
                  <a:srgbClr val="C00000"/>
                </a:solidFill>
              </a:rPr>
              <a:t>υπέρ της διατήρησης της ισχύος της προσβαλλόμενης διοικητικής πράξης. </a:t>
            </a:r>
          </a:p>
          <a:p>
            <a:pPr marL="0" indent="0">
              <a:buNone/>
            </a:pPr>
            <a:endParaRPr lang="el-GR" sz="2200" dirty="0"/>
          </a:p>
          <a:p>
            <a:pPr marL="0" indent="0" algn="just">
              <a:buNone/>
            </a:pPr>
            <a:r>
              <a:rPr lang="el-GR" sz="2200" dirty="0"/>
              <a:t>Άσκηση: </a:t>
            </a:r>
            <a:r>
              <a:rPr lang="el-GR" sz="2200" dirty="0">
                <a:solidFill>
                  <a:srgbClr val="C00000"/>
                </a:solidFill>
              </a:rPr>
              <a:t>Κατάθεση + επίδοση</a:t>
            </a:r>
            <a:r>
              <a:rPr lang="el-GR" sz="2200" dirty="0"/>
              <a:t>. </a:t>
            </a:r>
            <a:r>
              <a:rPr lang="el-GR" sz="2200" b="1" dirty="0"/>
              <a:t>Προθεσμία</a:t>
            </a:r>
            <a:r>
              <a:rPr lang="el-GR" sz="2200" dirty="0"/>
              <a:t>: Διάκριση: </a:t>
            </a:r>
            <a:r>
              <a:rPr lang="el-GR" sz="2200" u="sng" dirty="0"/>
              <a:t>Ν. 5119/2024</a:t>
            </a:r>
            <a:r>
              <a:rPr lang="el-GR" sz="2200" dirty="0"/>
              <a:t>: εντός 3 μηνών από επίδοση αιτήσεως ακυρώσεως. </a:t>
            </a:r>
            <a:r>
              <a:rPr lang="el-GR" sz="2200" u="sng" dirty="0"/>
              <a:t>Τ.Δ.Δ.:</a:t>
            </a:r>
            <a:r>
              <a:rPr lang="el-GR" sz="2200" dirty="0"/>
              <a:t> 6 πλήρεις ημέρες πριν από την συζήτηση. </a:t>
            </a:r>
          </a:p>
          <a:p>
            <a:pPr marL="0" indent="0" algn="just">
              <a:buNone/>
            </a:pPr>
            <a:endParaRPr lang="el-GR" sz="2200" u="sng" dirty="0"/>
          </a:p>
          <a:p>
            <a:pPr marL="0" indent="0" algn="just">
              <a:buNone/>
            </a:pPr>
            <a:r>
              <a:rPr lang="el-GR" sz="2200" dirty="0"/>
              <a:t>Εάν οι διάδικοι παραστούν και δεν </a:t>
            </a:r>
            <a:r>
              <a:rPr lang="el-GR" sz="2200" dirty="0" err="1"/>
              <a:t>αντιλέξουν</a:t>
            </a:r>
            <a:r>
              <a:rPr lang="el-GR" sz="2200" dirty="0"/>
              <a:t> (</a:t>
            </a:r>
            <a:r>
              <a:rPr lang="el-GR" sz="2200" dirty="0" err="1"/>
              <a:t>σωρευτικώς</a:t>
            </a:r>
            <a:r>
              <a:rPr lang="el-GR" sz="2200" dirty="0"/>
              <a:t>), τότε θεραπεύεται η μη επίδοση της παρέμβασης (άρθρα 21 παρ. 6 και 7 του Π.Δ/τος 18/1989). </a:t>
            </a:r>
          </a:p>
        </p:txBody>
      </p:sp>
    </p:spTree>
    <p:extLst>
      <p:ext uri="{BB962C8B-B14F-4D97-AF65-F5344CB8AC3E}">
        <p14:creationId xmlns:p14="http://schemas.microsoft.com/office/powerpoint/2010/main" val="167052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BDF46-005C-4F2F-9DF4-EF9F078FEEBC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l-G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ΔΙΑΦΟΡΕΣ ΟΥΣΙΑΣ </a:t>
            </a:r>
            <a:br>
              <a:rPr lang="el-GR" sz="3000" b="1" dirty="0"/>
            </a:br>
            <a:r>
              <a:rPr lang="el-GR" sz="2000" dirty="0"/>
              <a:t>(Κ.Δ.Δ. Ν. 2717/1999) </a:t>
            </a:r>
            <a:endParaRPr lang="en-GB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1FF1-B3BF-41CD-9EE6-E91A8BAAB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238" y="1816198"/>
            <a:ext cx="10515600" cy="4351338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sz="2400" dirty="0"/>
              <a:t>Αρμοδιότητα: 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l-GR" sz="2400" u="sng" dirty="0"/>
              <a:t>Καθ’ ύλην</a:t>
            </a:r>
            <a:r>
              <a:rPr lang="el-GR" sz="2400" dirty="0"/>
              <a:t> -&gt; </a:t>
            </a:r>
            <a:r>
              <a:rPr lang="el-GR" sz="2400" dirty="0">
                <a:solidFill>
                  <a:srgbClr val="C00000"/>
                </a:solidFill>
              </a:rPr>
              <a:t>άρθρο 6 Κ.Δ.Δ., </a:t>
            </a:r>
          </a:p>
          <a:p>
            <a:pPr algn="just">
              <a:lnSpc>
                <a:spcPct val="110000"/>
              </a:lnSpc>
            </a:pPr>
            <a:r>
              <a:rPr lang="el-GR" sz="2400" dirty="0"/>
              <a:t>Πρώτος βαθμός: Τριμελές Διοικητικό Πρωτοδικείο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l-GR" sz="2400" dirty="0"/>
              <a:t>(ΕΞΑΙΡΕΣΕΙΣ, παρ. 2: </a:t>
            </a:r>
            <a:r>
              <a:rPr lang="el-GR" sz="2400" i="1" dirty="0" err="1"/>
              <a:t>ενδ</a:t>
            </a:r>
            <a:r>
              <a:rPr lang="el-GR" sz="2400" i="1" dirty="0"/>
              <a:t>. </a:t>
            </a:r>
            <a:r>
              <a:rPr lang="el-GR" sz="2400" dirty="0">
                <a:solidFill>
                  <a:srgbClr val="C00000"/>
                </a:solidFill>
              </a:rPr>
              <a:t>χρηματικές διαφορές με αντικείμενο έως 40.000 ευρώ: Μονομελές Διοικητικό Πρωτοδικείο</a:t>
            </a:r>
            <a:r>
              <a:rPr lang="el-GR" sz="2400" dirty="0"/>
              <a:t>). 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l-GR" sz="2400" dirty="0"/>
          </a:p>
          <a:p>
            <a:r>
              <a:rPr lang="el-GR" sz="2400" dirty="0"/>
              <a:t>Δεύτερος βαθμός (παρ. 6): Τριμελές Διοικητικό Εφετείο. </a:t>
            </a:r>
          </a:p>
          <a:p>
            <a:pPr marL="0" indent="0">
              <a:buNone/>
            </a:pPr>
            <a:r>
              <a:rPr lang="el-GR" sz="2400" dirty="0"/>
              <a:t>(ΕΞΑΙΡΕΣΕΙΣ, εφόσον στον πρώτο βαθμό μονομελές και στον δεύτερο βαθμό μονομελές Εφετείο). </a:t>
            </a:r>
          </a:p>
          <a:p>
            <a:pPr marL="0" indent="0">
              <a:buNone/>
            </a:pPr>
            <a:endParaRPr lang="el-GR" sz="2400" u="sng" dirty="0"/>
          </a:p>
          <a:p>
            <a:pPr marL="0" indent="0" algn="just">
              <a:buNone/>
            </a:pPr>
            <a:r>
              <a:rPr lang="el-GR" sz="2400" u="sng" dirty="0"/>
              <a:t>Κατά τόπο </a:t>
            </a:r>
            <a:r>
              <a:rPr lang="el-GR" sz="2400" dirty="0"/>
              <a:t>-&gt; </a:t>
            </a:r>
            <a:r>
              <a:rPr lang="el-GR" sz="2400" dirty="0">
                <a:solidFill>
                  <a:srgbClr val="C00000"/>
                </a:solidFill>
              </a:rPr>
              <a:t>άρθρο 7 Κ.Δ.Δ., </a:t>
            </a:r>
            <a:r>
              <a:rPr lang="el-GR" sz="2400" dirty="0"/>
              <a:t>αρμόδιο το Δικαστήριο στην Περιφέρεια του οποίου</a:t>
            </a:r>
          </a:p>
          <a:p>
            <a:pPr marL="0" indent="0" algn="just">
              <a:buNone/>
            </a:pPr>
            <a:r>
              <a:rPr lang="el-GR" sz="2400" dirty="0">
                <a:solidFill>
                  <a:srgbClr val="FF0000"/>
                </a:solidFill>
              </a:rPr>
              <a:t> </a:t>
            </a:r>
            <a:r>
              <a:rPr lang="el-GR" sz="2400" dirty="0">
                <a:solidFill>
                  <a:srgbClr val="C00000"/>
                </a:solidFill>
              </a:rPr>
              <a:t>έχει έδρα η διοικητική αρχή. </a:t>
            </a:r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143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995</TotalTime>
  <Words>1486</Words>
  <Application>Microsoft Office PowerPoint</Application>
  <PresentationFormat>Widescreen</PresentationFormat>
  <Paragraphs>132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ΣΕΜΙΝΑΡΙΟ ΔΙΟΙΚΗΤΙΚΟΥ ΔΙΚΟΝΟΜΙΚΟΥ ΔΙΚΑΙΟΥ </vt:lpstr>
      <vt:lpstr>ΔΙΑΚΡΙΣΕΙΣ ΔΙΟΙΚΗΤΙΚΩΝ ΔΙΑΦΟΡΩΝ</vt:lpstr>
      <vt:lpstr>ΑΙΤΗΣΗ ΑΚΥΡΩΣΕΩΣ  (Άρθρα 45 - 48 Π.Δ/τος 18/1989)</vt:lpstr>
      <vt:lpstr>ΛΟΓΟΙ ΑΚΥΡΩΣΕΩΣ (Άρθρο 48 Π.Δ/τος 18/1989)</vt:lpstr>
      <vt:lpstr>ΑΙΤΗΣΗ ΑΝΑΣΤΟΛΗΣ   (άρθρο 52 Π.Δ/τος 18/1989) </vt:lpstr>
      <vt:lpstr>ΕΦΕΣΗ  (Άρθρα 58 – 66 Π.Δ/τος 18/1989)</vt:lpstr>
      <vt:lpstr>Ν. 5119/2024 - ΝΕΑ ΔΙΚΟΝΟΜΙΑ Σ.τ.Ε. </vt:lpstr>
      <vt:lpstr>ΠΑΡΕΜΒΑΣΗ  (άρθρο 49 Π.Δ/τος 18/1989)</vt:lpstr>
      <vt:lpstr>ΔΙΑΦΟΡΕΣ ΟΥΣΙΑΣ  (Κ.Δ.Δ. Ν. 2717/1999) </vt:lpstr>
      <vt:lpstr>ΠΛΗΡΕΞΟΥΣΙΟΤΗΤΑ &amp; ΠΑΡΑΒΟΛΟ  (άρθρα 24 – 32 Κ.Δ.Δ. / 277 Κ.Δ.Δ.)</vt:lpstr>
      <vt:lpstr>ΠΡΟΣΦΥΓΗ  (άρθρα 63 – 70 Κ.Δ.Δ.) </vt:lpstr>
      <vt:lpstr>PowerPoint Presentation</vt:lpstr>
      <vt:lpstr>ΑΓΩΓΗ  (άρθρα 71 – 78 Κ.Δ.Δ.)</vt:lpstr>
      <vt:lpstr>ΕΦΕΣΗ  (άρθρα 92 – 100 Κ.Δ.Δ.) </vt:lpstr>
      <vt:lpstr>ΑΝΑΙΡΕΣΗ  (άρθρο 53 Π.Δ/τος 18/1989)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ΣΕΜΙΝΑΡΙΟ ΔΙΟΙΚΗΤΙΚΟΥ ΔΙΚΟΝΟΜΙΚΟΥ ΔΙΚΑΙΟΥ </dc:title>
  <dc:creator>Phil</dc:creator>
  <cp:lastModifiedBy>Phil</cp:lastModifiedBy>
  <cp:revision>43</cp:revision>
  <dcterms:created xsi:type="dcterms:W3CDTF">2025-10-19T14:02:57Z</dcterms:created>
  <dcterms:modified xsi:type="dcterms:W3CDTF">2025-10-21T14:34:34Z</dcterms:modified>
</cp:coreProperties>
</file>