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82" r:id="rId7"/>
    <p:sldId id="280" r:id="rId8"/>
    <p:sldId id="281" r:id="rId9"/>
    <p:sldId id="261" r:id="rId10"/>
    <p:sldId id="262" r:id="rId11"/>
    <p:sldId id="283" r:id="rId12"/>
    <p:sldId id="263" r:id="rId13"/>
    <p:sldId id="264" r:id="rId14"/>
    <p:sldId id="265" r:id="rId15"/>
    <p:sldId id="266" r:id="rId16"/>
    <p:sldId id="267" r:id="rId17"/>
    <p:sldId id="279" r:id="rId18"/>
    <p:sldId id="268" r:id="rId19"/>
    <p:sldId id="269" r:id="rId20"/>
    <p:sldId id="275" r:id="rId21"/>
    <p:sldId id="276" r:id="rId22"/>
    <p:sldId id="271" r:id="rId23"/>
    <p:sldId id="272" r:id="rId24"/>
    <p:sldId id="273" r:id="rId25"/>
    <p:sldId id="284" r:id="rId26"/>
    <p:sldId id="278" r:id="rId27"/>
    <p:sldId id="274" r:id="rId28"/>
    <p:sldId id="286" r:id="rId29"/>
    <p:sldId id="285" r:id="rId30"/>
    <p:sldId id="277" r:id="rId31"/>
    <p:sldId id="27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3580912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51352-B64F-4D24-B898-0AA5A839CBF9}" type="datetimeFigureOut">
              <a:rPr lang="en-GB" smtClean="0"/>
              <a:t>26/10/2023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146260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289016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1319908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3134074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C051352-B64F-4D24-B898-0AA5A839CBF9}" type="datetimeFigureOut">
              <a:rPr lang="en-GB" smtClean="0"/>
              <a:t>26/10/2023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3091668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C051352-B64F-4D24-B898-0AA5A839CBF9}" type="datetimeFigureOut">
              <a:rPr lang="en-GB" smtClean="0"/>
              <a:t>26/10/2023</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2836107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1869873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80287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321864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51352-B64F-4D24-B898-0AA5A839CBF9}"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2363649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051352-B64F-4D24-B898-0AA5A839CBF9}" type="datetimeFigureOut">
              <a:rPr lang="en-GB" smtClean="0"/>
              <a:t>26/10/2023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253385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051352-B64F-4D24-B898-0AA5A839CBF9}" type="datetimeFigureOut">
              <a:rPr lang="en-GB" smtClean="0"/>
              <a:t>26/10/2023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261750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051352-B64F-4D24-B898-0AA5A839CBF9}" type="datetimeFigureOut">
              <a:rPr lang="en-GB" smtClean="0"/>
              <a:t>26/10/2023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323141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51352-B64F-4D24-B898-0AA5A839CBF9}" type="datetimeFigureOut">
              <a:rPr lang="en-GB" smtClean="0"/>
              <a:t>26/10/2023</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241088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51352-B64F-4D24-B898-0AA5A839CBF9}" type="datetimeFigureOut">
              <a:rPr lang="en-GB" smtClean="0"/>
              <a:t>26/10/2023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78768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51352-B64F-4D24-B898-0AA5A839CBF9}" type="datetimeFigureOut">
              <a:rPr lang="en-GB" smtClean="0"/>
              <a:t>26/10/2023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7548A8-FC17-4A02-8D83-338B77BFABAC}" type="slidenum">
              <a:rPr lang="en-GB" smtClean="0"/>
              <a:t>‹#›</a:t>
            </a:fld>
            <a:endParaRPr lang="en-GB"/>
          </a:p>
        </p:txBody>
      </p:sp>
    </p:spTree>
    <p:extLst>
      <p:ext uri="{BB962C8B-B14F-4D97-AF65-F5344CB8AC3E}">
        <p14:creationId xmlns:p14="http://schemas.microsoft.com/office/powerpoint/2010/main" val="129026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C051352-B64F-4D24-B898-0AA5A839CBF9}" type="datetimeFigureOut">
              <a:rPr lang="en-GB" smtClean="0"/>
              <a:t>26/10/2023</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07548A8-FC17-4A02-8D83-338B77BFABAC}" type="slidenum">
              <a:rPr lang="en-GB" smtClean="0"/>
              <a:t>‹#›</a:t>
            </a:fld>
            <a:endParaRPr lang="en-GB"/>
          </a:p>
        </p:txBody>
      </p:sp>
    </p:spTree>
    <p:extLst>
      <p:ext uri="{BB962C8B-B14F-4D97-AF65-F5344CB8AC3E}">
        <p14:creationId xmlns:p14="http://schemas.microsoft.com/office/powerpoint/2010/main" val="896477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C5C6-849A-1D33-AD98-F1095DFFFFF1}"/>
              </a:ext>
            </a:extLst>
          </p:cNvPr>
          <p:cNvSpPr>
            <a:spLocks noGrp="1"/>
          </p:cNvSpPr>
          <p:nvPr>
            <p:ph type="ctrTitle"/>
          </p:nvPr>
        </p:nvSpPr>
        <p:spPr>
          <a:xfrm>
            <a:off x="960992" y="871296"/>
            <a:ext cx="8825658" cy="2677648"/>
          </a:xfrm>
        </p:spPr>
        <p:txBody>
          <a:bodyPr/>
          <a:lstStyle/>
          <a:p>
            <a:r>
              <a:rPr lang="el-GR" dirty="0"/>
              <a:t>Διοικητική Δικονομία</a:t>
            </a:r>
            <a:endParaRPr lang="en-GB" dirty="0"/>
          </a:p>
        </p:txBody>
      </p:sp>
      <p:sp>
        <p:nvSpPr>
          <p:cNvPr id="3" name="Subtitle 2">
            <a:extLst>
              <a:ext uri="{FF2B5EF4-FFF2-40B4-BE49-F238E27FC236}">
                <a16:creationId xmlns:a16="http://schemas.microsoft.com/office/drawing/2014/main" id="{B2432C76-9B6B-3EAA-CE22-55F856176430}"/>
              </a:ext>
            </a:extLst>
          </p:cNvPr>
          <p:cNvSpPr>
            <a:spLocks noGrp="1"/>
          </p:cNvSpPr>
          <p:nvPr>
            <p:ph type="subTitle" idx="1"/>
          </p:nvPr>
        </p:nvSpPr>
        <p:spPr>
          <a:xfrm>
            <a:off x="960992" y="3740727"/>
            <a:ext cx="9019621" cy="1898073"/>
          </a:xfrm>
        </p:spPr>
        <p:txBody>
          <a:bodyPr>
            <a:normAutofit fontScale="77500" lnSpcReduction="20000"/>
          </a:bodyPr>
          <a:lstStyle/>
          <a:p>
            <a:r>
              <a:rPr lang="el-GR" sz="3900" b="1" dirty="0"/>
              <a:t>Σεμιναριο </a:t>
            </a:r>
            <a:r>
              <a:rPr lang="el-GR" sz="3900" b="1"/>
              <a:t>ΕΑΝΔΑ </a:t>
            </a:r>
            <a:r>
              <a:rPr lang="el-GR" sz="3900"/>
              <a:t>– </a:t>
            </a:r>
            <a:r>
              <a:rPr lang="el-GR" sz="3900" b="1"/>
              <a:t>ΣΗΜΕΙΩΣΕΙΣ (2023)</a:t>
            </a:r>
            <a:endParaRPr lang="el-GR" sz="3900" b="1" dirty="0"/>
          </a:p>
          <a:p>
            <a:r>
              <a:rPr lang="el-GR" sz="3900" dirty="0"/>
              <a:t>Α’ ΜΕρος: ΔιαφορΕς ΟυσΙας </a:t>
            </a:r>
          </a:p>
          <a:p>
            <a:endParaRPr lang="el-GR" dirty="0"/>
          </a:p>
          <a:p>
            <a:r>
              <a:rPr lang="el-GR" dirty="0"/>
              <a:t>ΜαρΙα- ΩραιοζΗλη ΚουτσουπιΑ</a:t>
            </a:r>
          </a:p>
          <a:p>
            <a:r>
              <a:rPr lang="el-GR" dirty="0"/>
              <a:t>Δικηγόρος, Δρ. Δημοσίου Δικαίου ΕΚΠΑ</a:t>
            </a:r>
            <a:endParaRPr lang="en-GB" dirty="0"/>
          </a:p>
        </p:txBody>
      </p:sp>
    </p:spTree>
    <p:extLst>
      <p:ext uri="{BB962C8B-B14F-4D97-AF65-F5344CB8AC3E}">
        <p14:creationId xmlns:p14="http://schemas.microsoft.com/office/powerpoint/2010/main" val="420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Αγωγή</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lnSpcReduction="10000"/>
          </a:bodyPr>
          <a:lstStyle/>
          <a:p>
            <a:r>
              <a:rPr lang="el-GR" dirty="0"/>
              <a:t>Αγωγή (αναγνωριστική ή καταψηφιστική) (Άρθρο 71 ΚΔΔ) </a:t>
            </a:r>
          </a:p>
          <a:p>
            <a:r>
              <a:rPr lang="el-GR" dirty="0"/>
              <a:t>Ασκείται απο ιδιώτες κατά του δημοσίου προς διεκδίκηση </a:t>
            </a:r>
            <a:r>
              <a:rPr lang="el-GR" b="1" dirty="0"/>
              <a:t>χρηματικής αξίωσης </a:t>
            </a:r>
            <a:r>
              <a:rPr lang="el-GR" dirty="0"/>
              <a:t>απο οποιαδήποτε σχέση δημοσίου δικαίου</a:t>
            </a:r>
          </a:p>
          <a:p>
            <a:r>
              <a:rPr lang="el-GR" dirty="0"/>
              <a:t>Ασκείται με την κατάθεση αλλα πρέπει να κοινοποιηθεί για να αρχίσει η τοκοφορία και η διακοπή παραγραφής</a:t>
            </a:r>
          </a:p>
          <a:p>
            <a:r>
              <a:rPr lang="el-GR" dirty="0"/>
              <a:t>Δεν προϋποθέτει άσκηση άλλου ενδικου βοηθήματος (αυτοτελής) αλλά μπορεί να κριθεί και αν ήταν νόμιμες οι πράξεις στις οποίες βασίζεται</a:t>
            </a:r>
          </a:p>
          <a:p>
            <a:r>
              <a:rPr lang="el-GR" dirty="0"/>
              <a:t>Δικαστικό ένσημο μόνο στις καταψηφιστικές και μπορεί να κηρυχθεί προσωρινά εκτελεστή</a:t>
            </a:r>
          </a:p>
          <a:p>
            <a:r>
              <a:rPr lang="el-GR" dirty="0"/>
              <a:t>Στις φορολογικές ΑΠΑΡΑΔΕΚΤΗ η αγωγή – μόνο προσφυγή</a:t>
            </a:r>
          </a:p>
        </p:txBody>
      </p:sp>
    </p:spTree>
    <p:extLst>
      <p:ext uri="{BB962C8B-B14F-4D97-AF65-F5344CB8AC3E}">
        <p14:creationId xmlns:p14="http://schemas.microsoft.com/office/powerpoint/2010/main" val="2913419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Υπαλληλική Προσφυγή</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a:bodyPr>
          <a:lstStyle/>
          <a:p>
            <a:pPr marL="0" indent="0">
              <a:buNone/>
            </a:pPr>
            <a:r>
              <a:rPr lang="el-GR" dirty="0"/>
              <a:t>Άρθρο 103 (4) Συντάγματος</a:t>
            </a:r>
          </a:p>
          <a:p>
            <a:r>
              <a:rPr lang="el-GR" dirty="0"/>
              <a:t>Ασκείται κατά αποφάσεων υπηρεσιακών συμβουλίων, τα οποία αποτελούνται κατά τα δύο τρίτα από μόνιμους δημοσίους υπαλλήλους, όταν με τις αποφάσεις αυτές επιβάλλεται σε </a:t>
            </a:r>
            <a:r>
              <a:rPr lang="el-GR" b="1" u="sng" dirty="0"/>
              <a:t>μόνιμο δημόσιο υπάλληλο </a:t>
            </a:r>
            <a:r>
              <a:rPr lang="el-GR" dirty="0"/>
              <a:t>η ποινή </a:t>
            </a:r>
            <a:r>
              <a:rPr lang="el-GR" b="1" u="sng" dirty="0"/>
              <a:t>της οριστικής παύσης ή του υποβιβασμού.</a:t>
            </a:r>
          </a:p>
          <a:p>
            <a:r>
              <a:rPr lang="el-GR" dirty="0"/>
              <a:t> </a:t>
            </a:r>
            <a:r>
              <a:rPr lang="el-GR" b="1" u="sng" dirty="0"/>
              <a:t>Διαφορά ουσίας αρμοδιότητας ΣτΕ: </a:t>
            </a:r>
            <a:r>
              <a:rPr lang="el-GR" dirty="0"/>
              <a:t>Ως προς την διαδικασία, εφαρμόζονται τα Άρθρα 41 επ. του Π.Δ. 18/1989 </a:t>
            </a:r>
          </a:p>
          <a:p>
            <a:r>
              <a:rPr lang="el-GR" dirty="0"/>
              <a:t> Για άλλες πειθαρχικές ποινές πέραν της οριστικής παύσης ή του υποβιβασμού για τις οποίες προβλέπεται υπαλληλική προσφυγή, αυτή </a:t>
            </a:r>
            <a:r>
              <a:rPr lang="el-GR" b="1" dirty="0"/>
              <a:t>ασκείται στο Διοικητικό Εφετείο </a:t>
            </a:r>
            <a:r>
              <a:rPr lang="el-GR" dirty="0"/>
              <a:t>(Άρθρο 4 παρ. 1 Ν. 2944/01)</a:t>
            </a:r>
          </a:p>
        </p:txBody>
      </p:sp>
    </p:spTree>
    <p:extLst>
      <p:ext uri="{BB962C8B-B14F-4D97-AF65-F5344CB8AC3E}">
        <p14:creationId xmlns:p14="http://schemas.microsoft.com/office/powerpoint/2010/main" val="22571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Μεθοδολογία αναγνώρισης διαφοράς</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a:bodyPr>
          <a:lstStyle/>
          <a:p>
            <a:pPr marL="0" indent="0">
              <a:buNone/>
            </a:pPr>
            <a:r>
              <a:rPr lang="el-GR" dirty="0"/>
              <a:t>Ακυρωτική ή Διαφορά Ουσίας;</a:t>
            </a:r>
          </a:p>
          <a:p>
            <a:pPr>
              <a:buFont typeface="Wingdings" panose="05000000000000000000" pitchFamily="2" charset="2"/>
              <a:buChar char="à"/>
            </a:pPr>
            <a:r>
              <a:rPr lang="el-GR" dirty="0">
                <a:sym typeface="Wingdings" panose="05000000000000000000" pitchFamily="2" charset="2"/>
              </a:rPr>
              <a:t>Ξεκινάμε απο τον βασικό κανόνα που βρίσκεται στο Σύνταγμα: </a:t>
            </a:r>
            <a:r>
              <a:rPr lang="el-GR" b="1" u="sng" dirty="0"/>
              <a:t>Άρθρα 95 (1</a:t>
            </a:r>
            <a:r>
              <a:rPr lang="el-GR" b="1" u="sng" baseline="30000" dirty="0"/>
              <a:t>Α</a:t>
            </a:r>
            <a:r>
              <a:rPr lang="el-GR" b="1" u="sng" dirty="0"/>
              <a:t>) και 95 (3)</a:t>
            </a:r>
            <a:r>
              <a:rPr lang="el-GR" dirty="0"/>
              <a:t>:</a:t>
            </a:r>
          </a:p>
          <a:p>
            <a:pPr>
              <a:buFont typeface="Wingdings" panose="05000000000000000000" pitchFamily="2" charset="2"/>
              <a:buChar char="à"/>
            </a:pPr>
            <a:r>
              <a:rPr lang="el-GR" dirty="0"/>
              <a:t>Όλες οι διοικητικές διαφορές είναι ακυρωτικές </a:t>
            </a:r>
            <a:r>
              <a:rPr lang="el-GR" b="1" dirty="0"/>
              <a:t>εκτός απο αυτές που έχουν εξαιρεθεί ως διαφορές ουσίας απο το Σύνταγμα ή άλλα νομοθετήματα</a:t>
            </a:r>
          </a:p>
          <a:p>
            <a:pPr>
              <a:buFont typeface="Wingdings" panose="05000000000000000000" pitchFamily="2" charset="2"/>
              <a:buChar char="à"/>
            </a:pPr>
            <a:r>
              <a:rPr lang="el-GR" dirty="0"/>
              <a:t>Όλες οι ακυρωτικές διαφορές πηγαίνουν ως αρμοδιότητα καθ’ύλην στο ΣΤΕ </a:t>
            </a:r>
            <a:r>
              <a:rPr lang="el-GR" b="1" dirty="0"/>
              <a:t>εκτός απο αυτές που έχουν εξαιρεθεί με νόμο και πηγαίνουν στα Τακτικά Διοικητικά Δικαστήρια</a:t>
            </a:r>
          </a:p>
          <a:p>
            <a:pPr marL="0" indent="0">
              <a:buNone/>
            </a:pPr>
            <a:endParaRPr lang="el-GR" b="1" dirty="0"/>
          </a:p>
        </p:txBody>
      </p:sp>
    </p:spTree>
    <p:extLst>
      <p:ext uri="{BB962C8B-B14F-4D97-AF65-F5344CB8AC3E}">
        <p14:creationId xmlns:p14="http://schemas.microsoft.com/office/powerpoint/2010/main" val="2072593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Μεθοδολογία αναγνώρισης διαφοράς</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92500" lnSpcReduction="20000"/>
          </a:bodyPr>
          <a:lstStyle/>
          <a:p>
            <a:pPr marL="0" indent="0">
              <a:buNone/>
            </a:pPr>
            <a:r>
              <a:rPr lang="el-GR" dirty="0"/>
              <a:t>Ακυρωτική ή Διαφορά Ουσίας; Ποιό ένδικο βοήθημα θα ασκήσω;</a:t>
            </a:r>
          </a:p>
          <a:p>
            <a:pPr marL="0" indent="0">
              <a:buNone/>
            </a:pPr>
            <a:r>
              <a:rPr lang="el-GR" b="1" dirty="0"/>
              <a:t>Κριτήρια:</a:t>
            </a:r>
          </a:p>
          <a:p>
            <a:pPr marL="0" indent="0">
              <a:buNone/>
            </a:pPr>
            <a:r>
              <a:rPr lang="el-GR" dirty="0"/>
              <a:t>Α) Ποιο είναι το αίτημα του ιδιώτη κατά του δημοσίου;</a:t>
            </a:r>
          </a:p>
          <a:p>
            <a:pPr>
              <a:buFontTx/>
              <a:buChar char="-"/>
            </a:pPr>
            <a:r>
              <a:rPr lang="el-GR" dirty="0"/>
              <a:t>Αν είναι αποζημίωση-&gt; Διαφορά Ουσίας, Αγωγή, ΚΔΔ</a:t>
            </a:r>
          </a:p>
          <a:p>
            <a:pPr>
              <a:buFontTx/>
              <a:buChar char="-"/>
            </a:pPr>
            <a:r>
              <a:rPr lang="el-GR" dirty="0"/>
              <a:t>Αν είναι ακύρωση/ τρποποίηση πράξης/παράελιψης, ελέγχουμε το επόμενο κριτήριο:</a:t>
            </a:r>
          </a:p>
          <a:p>
            <a:pPr marL="0" indent="0">
              <a:buNone/>
            </a:pPr>
            <a:r>
              <a:rPr lang="el-GR" dirty="0"/>
              <a:t>Β) Τι είδους πράξη προσβάλλεται;</a:t>
            </a:r>
          </a:p>
          <a:p>
            <a:pPr>
              <a:buFontTx/>
              <a:buChar char="-"/>
            </a:pPr>
            <a:r>
              <a:rPr lang="el-GR" dirty="0"/>
              <a:t>Κανονιστική προσβαλλόμενη πράξη-&gt; Αίτηση Ακύρωσης, ΣΤΕ ή Διοικητικό Εφετείο (π.χ. Διορισμός δημοσίου υπαλλήλου)</a:t>
            </a:r>
          </a:p>
          <a:p>
            <a:pPr>
              <a:buFontTx/>
              <a:buChar char="-"/>
            </a:pPr>
            <a:r>
              <a:rPr lang="el-GR" dirty="0"/>
              <a:t>Ατομική προσβαλλόμενη πράξη-&gt;  Ελέγχουμε το επόμενο κριτήριο.</a:t>
            </a:r>
          </a:p>
          <a:p>
            <a:pPr marL="0" indent="0">
              <a:buNone/>
            </a:pPr>
            <a:r>
              <a:rPr lang="el-GR" b="1" dirty="0"/>
              <a:t> </a:t>
            </a:r>
          </a:p>
          <a:p>
            <a:pPr>
              <a:buFontTx/>
              <a:buChar char="-"/>
            </a:pPr>
            <a:endParaRPr lang="el-GR" b="1" dirty="0"/>
          </a:p>
        </p:txBody>
      </p:sp>
    </p:spTree>
    <p:extLst>
      <p:ext uri="{BB962C8B-B14F-4D97-AF65-F5344CB8AC3E}">
        <p14:creationId xmlns:p14="http://schemas.microsoft.com/office/powerpoint/2010/main" val="222758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Μεθοδολογία αναγνώρισης διαφοράς</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70000" lnSpcReduction="20000"/>
          </a:bodyPr>
          <a:lstStyle/>
          <a:p>
            <a:pPr marL="0" indent="0">
              <a:buNone/>
            </a:pPr>
            <a:r>
              <a:rPr lang="el-GR" dirty="0"/>
              <a:t>Ακυρωτική ή Διαφορά Ουσίας; Ποιό ένδικο βοήθημα θα ασκήσω;</a:t>
            </a:r>
          </a:p>
          <a:p>
            <a:pPr marL="0" indent="0">
              <a:buNone/>
            </a:pPr>
            <a:r>
              <a:rPr lang="el-GR" b="1" dirty="0"/>
              <a:t>Κριτήρια:</a:t>
            </a:r>
          </a:p>
          <a:p>
            <a:pPr marL="0" indent="0">
              <a:buNone/>
            </a:pPr>
            <a:r>
              <a:rPr lang="el-GR" b="1" dirty="0"/>
              <a:t>Γ) </a:t>
            </a:r>
            <a:r>
              <a:rPr lang="el-GR" dirty="0"/>
              <a:t>Ατομική προσβαλλόμενη πράξη-&gt;  Ελέγχουμε τι είδους υπόθεση αφορά (π.χ. Πρόστιμο, άδεια εγκατάστασης κλπ) – Αν είναι πράξη εκτέλεσης (217 ΚΔΔ) -&gt; ανακοπή. </a:t>
            </a:r>
          </a:p>
          <a:p>
            <a:pPr marL="0" indent="0">
              <a:buNone/>
            </a:pPr>
            <a:r>
              <a:rPr lang="el-GR" b="1" dirty="0"/>
              <a:t>Δ) </a:t>
            </a:r>
            <a:r>
              <a:rPr lang="el-GR" dirty="0"/>
              <a:t>Αφού αποκλείσουμε ότι η ατομική πράξη που θέλουμε να προσβάλλουμε δεν είναι πράξη εκτέλεσης (επομένως αποκλείσαμε ανακοπή), πηγαίνουμε στα νομοθετήματα που περιγράφουν τις διαφορές ουσίας για να αντιστοιχίσουμε την περίπτωση μας: Ν. 1406/1983 (άρθρο 1) + Ν.702/1977 (Άρθρο 7- κοινωνικοασφαλιστικές διαφορές) + Ν.4055/2012 (άρθρο 66)</a:t>
            </a:r>
          </a:p>
          <a:p>
            <a:pPr marL="0" indent="0">
              <a:buNone/>
            </a:pPr>
            <a:r>
              <a:rPr lang="el-GR" b="1" dirty="0"/>
              <a:t>Ε) </a:t>
            </a:r>
            <a:r>
              <a:rPr lang="el-GR" dirty="0"/>
              <a:t>Αν η διαφορά που εξετάζουμε υπάγεται σε μία απο τις περιπτώσεις των παραπάνω άρθρων-&gt; Προσφυγή στα Τακτικά Διοικητικά Δικαστήρια </a:t>
            </a:r>
          </a:p>
          <a:p>
            <a:pPr marL="0" indent="0">
              <a:buNone/>
            </a:pPr>
            <a:r>
              <a:rPr lang="el-GR" dirty="0"/>
              <a:t>Αρμοδιότητα (Άρθρο 6 ΚΔΔικ):Πρώτος βαθμός τριμελές Πρωτοδικείο, δεύτερος βαθμός Τριμελές Εφετείο</a:t>
            </a:r>
          </a:p>
          <a:p>
            <a:pPr marL="0" indent="0">
              <a:buNone/>
            </a:pPr>
            <a:r>
              <a:rPr lang="el-GR" dirty="0"/>
              <a:t>Κατά τόπον αρμοδιότητα (Αρ. 7ΚΔΔικ):Το δικαστήριο στην περιφέρεια του οποίου εδρεύει η αρχή που εξέδωσε την πράξη, παράλειψη, υλική ενέργεια της οποίας δημιουργήθηκε η διαφορά</a:t>
            </a:r>
          </a:p>
          <a:p>
            <a:pPr marL="0" indent="0">
              <a:buNone/>
            </a:pPr>
            <a:r>
              <a:rPr lang="el-GR" dirty="0"/>
              <a:t> </a:t>
            </a:r>
          </a:p>
          <a:p>
            <a:pPr>
              <a:buFontTx/>
              <a:buChar char="-"/>
            </a:pPr>
            <a:endParaRPr lang="el-GR" b="1" dirty="0"/>
          </a:p>
        </p:txBody>
      </p:sp>
    </p:spTree>
    <p:extLst>
      <p:ext uri="{BB962C8B-B14F-4D97-AF65-F5344CB8AC3E}">
        <p14:creationId xmlns:p14="http://schemas.microsoft.com/office/powerpoint/2010/main" val="224633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Μεθοδολογία αναγνώρισης διαφοράς</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1154954" y="2603500"/>
            <a:ext cx="10418210" cy="3416300"/>
          </a:xfrm>
        </p:spPr>
        <p:txBody>
          <a:bodyPr>
            <a:normAutofit/>
          </a:bodyPr>
          <a:lstStyle/>
          <a:p>
            <a:pPr marL="0" indent="0">
              <a:buNone/>
            </a:pPr>
            <a:r>
              <a:rPr lang="el-GR" dirty="0"/>
              <a:t>Ακυρωτική ή Διαφορά Ουσίας; Ποιό ένδικο βοήθημα θα ασκήσω;</a:t>
            </a:r>
          </a:p>
          <a:p>
            <a:pPr marL="0" indent="0">
              <a:buNone/>
            </a:pPr>
            <a:r>
              <a:rPr lang="el-GR" b="1" dirty="0"/>
              <a:t>Κριτήρια:</a:t>
            </a:r>
          </a:p>
          <a:p>
            <a:pPr marL="0" indent="0">
              <a:buNone/>
            </a:pPr>
            <a:r>
              <a:rPr lang="el-GR" b="1" dirty="0"/>
              <a:t>ΣΤ) </a:t>
            </a:r>
            <a:r>
              <a:rPr lang="el-GR" dirty="0"/>
              <a:t>Αν η διαφορά που έχουμε από την προσβολή της ατομικής πράξης δεν υπάγεται σε καμία απο τις ανωτέρω νομοθεσίες για διαφορές ουσίας ως προς την φύση της, τότε έχουμε ακυρωτική διαφορά και πάμε να εξετάσουμε τα αντίστοιχα νομοθετήματα (</a:t>
            </a:r>
            <a:r>
              <a:rPr lang="en-GB" dirty="0"/>
              <a:t>slide 2) </a:t>
            </a:r>
            <a:r>
              <a:rPr lang="el-GR" dirty="0"/>
              <a:t>για την αρμοδιότητα (ΣτΕ ή Διοικητικό Εφετείο).</a:t>
            </a:r>
          </a:p>
          <a:p>
            <a:pPr>
              <a:buFontTx/>
              <a:buChar char="-"/>
            </a:pPr>
            <a:endParaRPr lang="el-GR" b="1" dirty="0"/>
          </a:p>
        </p:txBody>
      </p:sp>
    </p:spTree>
    <p:extLst>
      <p:ext uri="{BB962C8B-B14F-4D97-AF65-F5344CB8AC3E}">
        <p14:creationId xmlns:p14="http://schemas.microsoft.com/office/powerpoint/2010/main" val="32374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fontScale="90000"/>
          </a:bodyPr>
          <a:lstStyle/>
          <a:p>
            <a:r>
              <a:rPr lang="el-GR" sz="4000" dirty="0"/>
              <a:t>Διαφορές Ουσίας- Προϋποθέσεις Παραδεκτού</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85000" lnSpcReduction="20000"/>
          </a:bodyPr>
          <a:lstStyle/>
          <a:p>
            <a:pPr>
              <a:buFontTx/>
              <a:buChar char="-"/>
            </a:pPr>
            <a:r>
              <a:rPr lang="el-GR" dirty="0"/>
              <a:t>Εκτελεστή ατομική διοικητική πράξη ή παράλειψη</a:t>
            </a:r>
          </a:p>
          <a:p>
            <a:pPr>
              <a:buFontTx/>
              <a:buChar char="-"/>
            </a:pPr>
            <a:r>
              <a:rPr lang="el-GR" dirty="0"/>
              <a:t>Έννομο συμφέρον -&gt; προσωπικό, άμεσο και ενεστώς (Άρθρο 23 ΚΔΔ) </a:t>
            </a:r>
          </a:p>
          <a:p>
            <a:pPr>
              <a:buFontTx/>
              <a:buChar char="-"/>
            </a:pPr>
            <a:r>
              <a:rPr lang="el-GR" dirty="0"/>
              <a:t>Προηγούμενη άσκηση τυχόν προβλεπόμενης ενδικοφανούς προσφυγής (εφόσον υπήρχε ενημέρωση για την άσκηση της)</a:t>
            </a:r>
          </a:p>
          <a:p>
            <a:pPr>
              <a:buFontTx/>
              <a:buChar char="-"/>
            </a:pPr>
            <a:r>
              <a:rPr lang="el-GR" dirty="0"/>
              <a:t>Παράλειψη νόμιμης οφειλόμενης ενέργειας (Άρθρο 63 ΚΔΔ):Υποχρέωση κατά νόμο διοικητικής αρχής να ρυθμίσει μια έννομη σχέση με δέσμια αρμοδιότητα. Ρύθμιση με ατομική διοικητική πράξη. Παράλειψητ ης διοικητικής αρχής να εκδώσει αυτή την διοικητική πράξη δέσμιας αρμοδιότητας.</a:t>
            </a:r>
          </a:p>
          <a:p>
            <a:pPr>
              <a:buFontTx/>
              <a:buChar char="-"/>
            </a:pPr>
            <a:r>
              <a:rPr lang="el-GR" dirty="0"/>
              <a:t>Η ενδικοφανής προσφυγή ως προϋπόθεση παραδεκτού:Ενδικοφανής προσφυγή είναι η διοικητικήπροσφυγή η οποία ασκείται μέσα σε ορισμένη προθεσμία και συνεπάγεται τον έλεγχο της πράξεως ήπαραλείψεως κατά τον νόμο και την ουσία. Αποτελεί προϋπόθεση του παραδεκτού της άσκησηςπροσφυγής. Η απλή διοικητική προσφυγή (ιεραρχική ή αίτηση θεραπείας) και η ειδική διοικητική προσφυγή απλώς διακόπτουν την προθεσμία προσφυγής στα ΤΔΔ. </a:t>
            </a:r>
            <a:endParaRPr lang="el-GR" b="1" dirty="0"/>
          </a:p>
        </p:txBody>
      </p:sp>
    </p:spTree>
    <p:extLst>
      <p:ext uri="{BB962C8B-B14F-4D97-AF65-F5344CB8AC3E}">
        <p14:creationId xmlns:p14="http://schemas.microsoft.com/office/powerpoint/2010/main" val="3925014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EE44-3EAC-5348-EF66-7372925A12E0}"/>
              </a:ext>
            </a:extLst>
          </p:cNvPr>
          <p:cNvSpPr>
            <a:spLocks noGrp="1"/>
          </p:cNvSpPr>
          <p:nvPr>
            <p:ph type="title"/>
          </p:nvPr>
        </p:nvSpPr>
        <p:spPr/>
        <p:txBody>
          <a:bodyPr/>
          <a:lstStyle/>
          <a:p>
            <a:r>
              <a:rPr lang="el-GR" dirty="0"/>
              <a:t>Διαφορές Ουσίας – Ομοδικία - Συνάφεια</a:t>
            </a:r>
            <a:endParaRPr lang="en-GB" dirty="0"/>
          </a:p>
        </p:txBody>
      </p:sp>
      <p:sp>
        <p:nvSpPr>
          <p:cNvPr id="3" name="Content Placeholder 2">
            <a:extLst>
              <a:ext uri="{FF2B5EF4-FFF2-40B4-BE49-F238E27FC236}">
                <a16:creationId xmlns:a16="http://schemas.microsoft.com/office/drawing/2014/main" id="{0FC1371B-2B32-1072-D614-A6B72D47BB54}"/>
              </a:ext>
            </a:extLst>
          </p:cNvPr>
          <p:cNvSpPr>
            <a:spLocks noGrp="1"/>
          </p:cNvSpPr>
          <p:nvPr>
            <p:ph idx="1"/>
          </p:nvPr>
        </p:nvSpPr>
        <p:spPr/>
        <p:txBody>
          <a:bodyPr>
            <a:normAutofit fontScale="92500" lnSpcReduction="10000"/>
          </a:bodyPr>
          <a:lstStyle/>
          <a:p>
            <a:r>
              <a:rPr lang="el-GR" dirty="0"/>
              <a:t>Ομοδικία - Άρθρο 115 επ. ΚΔΔ: Δυνητική/αναγκαστική - Εάν δεν συντρέχουν οι προϋποθέσεις ομοδικίας, το ένδικο βοήθημα κρατείται ως προς τον πρώτο και τους ομόδικους με αυτόν και διατάσσεται ο χωρισμός του ως προς τους υπόλοιπους. </a:t>
            </a:r>
          </a:p>
          <a:p>
            <a:r>
              <a:rPr lang="el-GR" dirty="0"/>
              <a:t>Συνάφεια -Άρθρο 122 επ. ΚΔΔ: Συναφείς είναι οι πράξεις και οι παραλείψεις: </a:t>
            </a:r>
          </a:p>
          <a:p>
            <a:pPr marL="0" indent="0">
              <a:buNone/>
            </a:pPr>
            <a:r>
              <a:rPr lang="el-GR" dirty="0"/>
              <a:t>α) όταν στηρίζονται στην ίδια νομική και στην ίδια κατά τα ουσιώδη στοιχεία πραγματική βάση ή </a:t>
            </a:r>
          </a:p>
          <a:p>
            <a:pPr marL="0" indent="0">
              <a:buNone/>
            </a:pPr>
            <a:r>
              <a:rPr lang="el-GR" dirty="0"/>
              <a:t>β) όταν η νομιμότητα της μιας ασκεί επιρροή στη νομιμότητα της άλλης. Εάν δεν συντρέχουν οι προϋποθέσεις της συνάφειας: το ένδικο βοήθημα κρατείται ως προς την πρώτη προτασσόμενη πράξη και τις συναφείς με αυτήν και διατάσσει με προδικαστική απόφαση το χωρισμό του δικογράφου ως προς τις λοιπές προσβαλλόμενες πράξεις.</a:t>
            </a:r>
            <a:endParaRPr lang="en-GB" dirty="0"/>
          </a:p>
        </p:txBody>
      </p:sp>
    </p:spTree>
    <p:extLst>
      <p:ext uri="{BB962C8B-B14F-4D97-AF65-F5344CB8AC3E}">
        <p14:creationId xmlns:p14="http://schemas.microsoft.com/office/powerpoint/2010/main" val="3449878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Προσφυγή - Προθεσμίες</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544945" y="2697018"/>
            <a:ext cx="10224089" cy="3029527"/>
          </a:xfrm>
        </p:spPr>
        <p:txBody>
          <a:bodyPr>
            <a:normAutofit lnSpcReduction="10000"/>
          </a:bodyPr>
          <a:lstStyle/>
          <a:p>
            <a:pPr>
              <a:buFontTx/>
              <a:buChar char="-"/>
            </a:pPr>
            <a:r>
              <a:rPr lang="el-GR" dirty="0"/>
              <a:t>Η προθεσμία για την άσκηση προσφυγής και η άσκηση αυτής δεν αναστέλλουν την εκτέλεση της πράξεως(69 παρ. 1 ΚΔΔικ).</a:t>
            </a:r>
          </a:p>
          <a:p>
            <a:pPr>
              <a:buFontTx/>
              <a:buChar char="-"/>
            </a:pPr>
            <a:r>
              <a:rPr lang="el-GR" dirty="0"/>
              <a:t>Οι προθεσμίες (60 ΚΔΔ) αρχίζουν την επόμενη μέρα από εκείνη που συντελέστηκε το γεγονός. Εάν είναι απλό πραγματικό γεγονός πρέπει όντως να έχει λάβει χώρα, εάν είναι διαδικαστικήπράξη πρέπει να είναι έγκυρη και υποστατή, άκυρη πράξη δεν ξεκινά προθεσμία.</a:t>
            </a:r>
          </a:p>
          <a:p>
            <a:pPr>
              <a:buFontTx/>
              <a:buChar char="-"/>
            </a:pPr>
            <a:r>
              <a:rPr lang="el-GR" dirty="0"/>
              <a:t>Διακοπή της προθεσμίας (διακοπή = ο χρόνος που πέρασε δεν υπολογίζεται και αρχίζει νέα) κατ’ άρθρο 61 παρ. 3 ΚΔΔικ. (π.χ. Θάνατος διαδίκου (140ΚΔΔικ).</a:t>
            </a:r>
          </a:p>
          <a:p>
            <a:pPr>
              <a:buFontTx/>
              <a:buChar char="-"/>
            </a:pPr>
            <a:r>
              <a:rPr lang="el-GR" dirty="0"/>
              <a:t>Αναστολή προθεσμιών: Αναστολή κατά την διάρκεια των δικαστικών διακοπών (1ηΙουλίου–15 Σεπτεμβρίου και λόγοι ανωτέρας βίας π.χ. εκλογές) </a:t>
            </a:r>
            <a:endParaRPr lang="el-GR" b="1" dirty="0"/>
          </a:p>
        </p:txBody>
      </p:sp>
    </p:spTree>
    <p:extLst>
      <p:ext uri="{BB962C8B-B14F-4D97-AF65-F5344CB8AC3E}">
        <p14:creationId xmlns:p14="http://schemas.microsoft.com/office/powerpoint/2010/main" val="3100101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Προσφυγή - Προθεσμίες</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92500" lnSpcReduction="10000"/>
          </a:bodyPr>
          <a:lstStyle/>
          <a:p>
            <a:pPr>
              <a:buFontTx/>
              <a:buChar char="-"/>
            </a:pPr>
            <a:r>
              <a:rPr lang="el-GR" dirty="0"/>
              <a:t>Προθεσμία Προσφυγής (άρθρο 66 ΚΔΔ) -&gt; 60 ημέρες (90 ημέρες για τους διαμένοντες στην αλλοδαπή) </a:t>
            </a:r>
          </a:p>
          <a:p>
            <a:pPr>
              <a:buFontTx/>
              <a:buChar char="-"/>
            </a:pPr>
            <a:r>
              <a:rPr lang="el-GR" dirty="0"/>
              <a:t>Έναρξη προθεσμιών: </a:t>
            </a:r>
          </a:p>
          <a:p>
            <a:pPr>
              <a:buFontTx/>
              <a:buChar char="-"/>
            </a:pPr>
            <a:r>
              <a:rPr lang="el-GR" dirty="0"/>
              <a:t>Σε περίπτωση ρητής πράξης : α) Για εκείνους τους οποίους αφορά : i. από την κατά νόμο επίδοσή της σε αυτούς, ή ii. σε κάθε άλλη περίπτωση, από τότε που αυτοί έλαβαν αποδεδειγμένως πλήρη γνώση του περιεχομένου της. β) Για τους τρίτους : i. από τη δημοσίευσή της, αν δεν προβλέπεται από το νόμο άλλος ειδικότερος τρόπος γνωστοποίησής της, ή ii. σε κάθε άλλη περίπτωση, από τότε που αυτοί έλαβαν αποδεδειγμένως πλήρη γνώση του περιεχομένου της.</a:t>
            </a:r>
          </a:p>
          <a:p>
            <a:pPr>
              <a:buFontTx/>
              <a:buChar char="-"/>
            </a:pPr>
            <a:r>
              <a:rPr lang="el-GR" dirty="0"/>
              <a:t>Σε περίπτωση παράλειψης: από τη συντέλεσή της. </a:t>
            </a:r>
          </a:p>
          <a:p>
            <a:pPr>
              <a:buFontTx/>
              <a:buChar char="-"/>
            </a:pPr>
            <a:r>
              <a:rPr lang="el-GR" dirty="0"/>
              <a:t>Φορολογικές και τελωνειακές διαφορές η προθεσμία -&gt; 30 ημέρες (90 ημέρες για τους διαμένοντες στην αλλοδαπή)</a:t>
            </a:r>
            <a:endParaRPr lang="el-GR" b="1" dirty="0"/>
          </a:p>
        </p:txBody>
      </p:sp>
    </p:spTree>
    <p:extLst>
      <p:ext uri="{BB962C8B-B14F-4D97-AF65-F5344CB8AC3E}">
        <p14:creationId xmlns:p14="http://schemas.microsoft.com/office/powerpoint/2010/main" val="397614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D4406-3694-84D8-810B-6D1EA3AE23EF}"/>
              </a:ext>
            </a:extLst>
          </p:cNvPr>
          <p:cNvSpPr>
            <a:spLocks noGrp="1"/>
          </p:cNvSpPr>
          <p:nvPr>
            <p:ph type="title"/>
          </p:nvPr>
        </p:nvSpPr>
        <p:spPr/>
        <p:txBody>
          <a:bodyPr/>
          <a:lstStyle/>
          <a:p>
            <a:r>
              <a:rPr lang="el-GR" dirty="0"/>
              <a:t>Νομοθεσία</a:t>
            </a:r>
            <a:endParaRPr lang="en-GB" dirty="0"/>
          </a:p>
        </p:txBody>
      </p:sp>
      <p:sp>
        <p:nvSpPr>
          <p:cNvPr id="3" name="Content Placeholder 2">
            <a:extLst>
              <a:ext uri="{FF2B5EF4-FFF2-40B4-BE49-F238E27FC236}">
                <a16:creationId xmlns:a16="http://schemas.microsoft.com/office/drawing/2014/main" id="{91DB7EAF-ED41-31D8-AE7C-D5266729C3BC}"/>
              </a:ext>
            </a:extLst>
          </p:cNvPr>
          <p:cNvSpPr>
            <a:spLocks noGrp="1"/>
          </p:cNvSpPr>
          <p:nvPr>
            <p:ph idx="1"/>
          </p:nvPr>
        </p:nvSpPr>
        <p:spPr/>
        <p:txBody>
          <a:bodyPr/>
          <a:lstStyle/>
          <a:p>
            <a:pPr marL="0" indent="0">
              <a:buNone/>
            </a:pPr>
            <a:r>
              <a:rPr lang="el-GR" dirty="0"/>
              <a:t>Δύο διαφορετικά βασικά νομοθετήματα- δύο διαφορετικά ένδικα βοηθήματα και δύο διαφορετικές διαδικασίες εντός της διοικητικής δικονομίας </a:t>
            </a:r>
          </a:p>
          <a:p>
            <a:r>
              <a:rPr lang="el-GR" dirty="0"/>
              <a:t>Ακυρωτικές διαφορές: (Π.Δ. 18/89- Ν.702/1977 (άρθρο 1) &amp; Ν.3068/2002 (άρθρο 15) – υποθέσεις αλλοδαπών) </a:t>
            </a:r>
          </a:p>
          <a:p>
            <a:r>
              <a:rPr lang="el-GR" dirty="0"/>
              <a:t>Διαφορές Ουσίας: Κώδικας Διοικητικής Δικονομίας (Ν. 2717/1999) + Ν. 1406/1983 (άρθρο 1) + Ν.702/1977 (άρθρο 7- κοινωνικοασφαλιστικές διαφορές) + Ν.4055/2012 (άρθρο 66- πρόστιμα με εξαιρέσεις αυτά απο ΑΔΑ που προκαλούν ακυρωτική διαφορά)</a:t>
            </a:r>
          </a:p>
        </p:txBody>
      </p:sp>
    </p:spTree>
    <p:extLst>
      <p:ext uri="{BB962C8B-B14F-4D97-AF65-F5344CB8AC3E}">
        <p14:creationId xmlns:p14="http://schemas.microsoft.com/office/powerpoint/2010/main" val="2976569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fontScale="90000"/>
          </a:bodyPr>
          <a:lstStyle/>
          <a:p>
            <a:r>
              <a:rPr lang="el-GR" sz="4000" dirty="0"/>
              <a:t>Προσφυγή - Προσωρινή Δικαστική Προστασία</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a:bodyPr>
          <a:lstStyle/>
          <a:p>
            <a:pPr>
              <a:buFontTx/>
              <a:buChar char="-"/>
            </a:pPr>
            <a:r>
              <a:rPr lang="el-GR" dirty="0"/>
              <a:t>Αναστολή εκτέλεσης Διοικητικών πράξεων (Άρθρα 200–205 ΚΔΔ)</a:t>
            </a:r>
          </a:p>
          <a:p>
            <a:pPr>
              <a:buFontTx/>
              <a:buChar char="-"/>
            </a:pPr>
            <a:r>
              <a:rPr lang="el-GR" dirty="0"/>
              <a:t>Προϋποθέσεις: η άσκηση προσφυγής και μετά η άσκηση αίτησης αναστολής, η μη ύπαρξη διοικητικής αναστολής τηςπράξεως, η μη ύπαρξη αυτόματου ανασταλτικού αποτελέσματος &amp; νομολογιακά το να μην πρόκειται περί αρνητικής πράξεως (παράλειψης).</a:t>
            </a:r>
          </a:p>
          <a:p>
            <a:pPr>
              <a:buFontTx/>
              <a:buChar char="-"/>
            </a:pPr>
            <a:r>
              <a:rPr lang="el-GR" dirty="0"/>
              <a:t>Λόγοι αναστολής: α) ανεπανόρθωτη βλάβη(βλάβη μη αναστρέψιμη αλλά και εκείνη της οποίας η αποκατάσταση υπό τις συγκεκριμένες συνθήκες είναι δυσχερής σε τέτοιο βαθμό ώστεαδυνατεί να την επιτύχει πράγματι) και β) Το προδήλως βάσιμο της προσφυγής</a:t>
            </a:r>
          </a:p>
          <a:p>
            <a:pPr>
              <a:buFontTx/>
              <a:buChar char="-"/>
            </a:pPr>
            <a:endParaRPr lang="el-GR" b="1" dirty="0"/>
          </a:p>
        </p:txBody>
      </p:sp>
    </p:spTree>
    <p:extLst>
      <p:ext uri="{BB962C8B-B14F-4D97-AF65-F5344CB8AC3E}">
        <p14:creationId xmlns:p14="http://schemas.microsoft.com/office/powerpoint/2010/main" val="488444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fontScale="90000"/>
          </a:bodyPr>
          <a:lstStyle/>
          <a:p>
            <a:r>
              <a:rPr lang="el-GR" sz="4000" dirty="0"/>
              <a:t>Προσφυγή - Προσωρινή Δικαστική Προστασία</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92500" lnSpcReduction="10000"/>
          </a:bodyPr>
          <a:lstStyle/>
          <a:p>
            <a:pPr marL="0" indent="0">
              <a:buNone/>
            </a:pPr>
            <a:r>
              <a:rPr lang="el-GR" dirty="0"/>
              <a:t>Δεν χορηγείται αναστολή όταν: </a:t>
            </a:r>
          </a:p>
          <a:p>
            <a:pPr marL="0" indent="0">
              <a:buNone/>
            </a:pPr>
            <a:r>
              <a:rPr lang="el-GR" dirty="0"/>
              <a:t>α) η προσφυγή είναι προδήλως απαράδεκτη, </a:t>
            </a:r>
          </a:p>
          <a:p>
            <a:pPr marL="0" indent="0">
              <a:buNone/>
            </a:pPr>
            <a:r>
              <a:rPr lang="el-GR" dirty="0"/>
              <a:t>β) κατά την στάθμιση βλάβης αιτούντος και δημοσίου συμφέροντος το δεύτερο υπερισχύει ως προς τις αρνητικές συνέπειες σε περίπτωση ακύρωσης</a:t>
            </a:r>
          </a:p>
          <a:p>
            <a:pPr marL="0" indent="0">
              <a:buNone/>
            </a:pPr>
            <a:r>
              <a:rPr lang="el-GR" dirty="0"/>
              <a:t>γ) η δήλωση παγκόσμιου εισοδήματος του Άρθρου 203.2ΚΔΔ έχει ουσιώδεις παραλείψεις ή ανακρίβειες,</a:t>
            </a:r>
          </a:p>
          <a:p>
            <a:pPr marL="0" indent="0">
              <a:buNone/>
            </a:pPr>
            <a:r>
              <a:rPr lang="el-GR" dirty="0"/>
              <a:t> δ) έχει ήδη εκτελεστεί η πράξη</a:t>
            </a:r>
          </a:p>
          <a:p>
            <a:pPr marL="0" indent="0">
              <a:buNone/>
            </a:pPr>
            <a:r>
              <a:rPr lang="el-GR" dirty="0"/>
              <a:t>Προσωρινή διαταγή:Ζητείται με υποβολή αιτήματος είτε με την αίτηση αναστολής είτε αυτοτελώς – Αν γίνει δεκτή, εκδίδεται απο τον Πρόεδρο του Δικαστηρίου ως προσωρινή διαταγή αναστολής εκτέλεσης εωσότου εκδοθεί απόφαση επί της αναστολής</a:t>
            </a:r>
            <a:endParaRPr lang="el-GR" b="1" dirty="0"/>
          </a:p>
        </p:txBody>
      </p:sp>
    </p:spTree>
    <p:extLst>
      <p:ext uri="{BB962C8B-B14F-4D97-AF65-F5344CB8AC3E}">
        <p14:creationId xmlns:p14="http://schemas.microsoft.com/office/powerpoint/2010/main" val="405529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fontScale="90000"/>
          </a:bodyPr>
          <a:lstStyle/>
          <a:p>
            <a:r>
              <a:rPr lang="el-GR" sz="4000" dirty="0"/>
              <a:t>Δεδικασμένο στην Διοικητική Δικονομία</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lnSpcReduction="10000"/>
          </a:bodyPr>
          <a:lstStyle/>
          <a:p>
            <a:pPr marL="0" indent="0">
              <a:buNone/>
            </a:pPr>
            <a:r>
              <a:rPr lang="el-GR" b="1" dirty="0"/>
              <a:t>Εννομες συνέπειες δικαστικών αποφάσεων</a:t>
            </a:r>
          </a:p>
          <a:p>
            <a:pPr>
              <a:buFontTx/>
              <a:buChar char="-"/>
            </a:pPr>
            <a:r>
              <a:rPr lang="el-GR" dirty="0"/>
              <a:t>Ακυρωτικές αποφάσεις- ΣτΕ: </a:t>
            </a:r>
          </a:p>
          <a:p>
            <a:pPr marL="0" indent="0">
              <a:buNone/>
            </a:pPr>
            <a:r>
              <a:rPr lang="el-GR" dirty="0"/>
              <a:t>Ισχύς έναντι όλων (</a:t>
            </a:r>
            <a:r>
              <a:rPr lang="en-GB" dirty="0"/>
              <a:t>“</a:t>
            </a:r>
            <a:r>
              <a:rPr lang="en-GB" dirty="0" err="1"/>
              <a:t>erga</a:t>
            </a:r>
            <a:r>
              <a:rPr lang="en-GB" dirty="0"/>
              <a:t> omnes” </a:t>
            </a:r>
            <a:r>
              <a:rPr lang="el-GR" dirty="0"/>
              <a:t>κατάργηση έναντι όλων είτε κανονιστικής είτε ατομικής),δεδικασμένο και υποχρέωση συμμόρφωσης (50 ΠΔ 18/1989).</a:t>
            </a:r>
          </a:p>
          <a:p>
            <a:pPr>
              <a:buFontTx/>
              <a:buChar char="-"/>
            </a:pPr>
            <a:r>
              <a:rPr lang="el-GR" dirty="0"/>
              <a:t>Αποφάσεις ουσίας: </a:t>
            </a:r>
          </a:p>
          <a:p>
            <a:pPr marL="0" indent="0">
              <a:buNone/>
            </a:pPr>
            <a:r>
              <a:rPr lang="el-GR" dirty="0"/>
              <a:t>Αποφάσεις που απαγγέλεται η ακύρωση ή η τροποποίηση εκτελεστής ατομικής</a:t>
            </a:r>
            <a:r>
              <a:rPr lang="en-GB" dirty="0"/>
              <a:t> </a:t>
            </a:r>
            <a:r>
              <a:rPr lang="el-GR" dirty="0"/>
              <a:t>διοικητικής πράξης ή ακύρωση παράλειψης νόμιμης οφειλόμενης ενέργειας ισχύουν έναντι όλων</a:t>
            </a:r>
            <a:r>
              <a:rPr lang="en-GB" dirty="0"/>
              <a:t> </a:t>
            </a:r>
            <a:r>
              <a:rPr lang="el-GR" dirty="0"/>
              <a:t>ωστόσο η ακύρωση μίας ατομικής δεν επιφέρει ακύρωση άλλης παρόμοιας σε περιεχόμενο ατομικής πράξης που δεν εχει προσβληθεί.(Άρθρο 196ΚΔΔ) και δεσμεύουν τα πολιτικά δικαστήρια ως προς το ουσιαστικό ζήτημα (Άρθρο 197 ΚΔΔ)</a:t>
            </a:r>
            <a:endParaRPr lang="el-GR" b="1" dirty="0"/>
          </a:p>
        </p:txBody>
      </p:sp>
    </p:spTree>
    <p:extLst>
      <p:ext uri="{BB962C8B-B14F-4D97-AF65-F5344CB8AC3E}">
        <p14:creationId xmlns:p14="http://schemas.microsoft.com/office/powerpoint/2010/main" val="3386085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fontScale="90000"/>
          </a:bodyPr>
          <a:lstStyle/>
          <a:p>
            <a:r>
              <a:rPr lang="el-GR" sz="4000" dirty="0"/>
              <a:t>Ένδικα Μέσα- Ανακοπή Ερημοδικίας</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535709" y="2540000"/>
            <a:ext cx="11185235" cy="3479800"/>
          </a:xfrm>
        </p:spPr>
        <p:txBody>
          <a:bodyPr>
            <a:normAutofit fontScale="85000" lnSpcReduction="10000"/>
          </a:bodyPr>
          <a:lstStyle/>
          <a:p>
            <a:pPr marL="0" indent="0">
              <a:buNone/>
            </a:pPr>
            <a:r>
              <a:rPr lang="el-GR" sz="2800" b="1" dirty="0"/>
              <a:t>Ανακοπή ερημοδικίας</a:t>
            </a:r>
            <a:r>
              <a:rPr lang="en-GB" sz="2800" b="1" dirty="0"/>
              <a:t>- </a:t>
            </a:r>
            <a:r>
              <a:rPr lang="el-GR" sz="2800" dirty="0"/>
              <a:t>Άρθρο 81ΚΔΔ: Ένδικο μέσο με το οποίο ένας διάδικος που δεν παραστάθηκε κατά την συζήτηση επειδή δεν κλητεύθηκε ή επειδή δεν κλητεύθηκε νόμιμα ή επειδή δεν παραστάθηκε λόγω ανωτέρας βίας και ζητάει την εξαφάνιση της ερήμην απόφασης. Σε ανακοπή υπόκεινται οι οριστικές, μη οριστικές και εν μέρει οριστικές αποφάσεις των ΤΔΔ (είτε πρωτόδικες είτε εφετειακές είτε κατ’ αναθεώρηση). Δεν υπόκεινται σε ανακοπή ερημοδικίας αποφάσεις ΣτΕ, ΑΕΔ.</a:t>
            </a:r>
          </a:p>
          <a:p>
            <a:pPr marL="0" indent="0">
              <a:buNone/>
            </a:pPr>
            <a:r>
              <a:rPr lang="el-GR" sz="2800" dirty="0"/>
              <a:t>Προθεσμία άσκησης: 60 μέρες από την επίδοση ή την πλήρη γνώση.</a:t>
            </a:r>
          </a:p>
          <a:p>
            <a:pPr marL="0" indent="0">
              <a:buNone/>
            </a:pPr>
            <a:r>
              <a:rPr lang="el-GR" sz="2800" dirty="0"/>
              <a:t>Καταχρηστική προθεσμία 3 ετών από την δημοσίευση της απόφασης.</a:t>
            </a:r>
          </a:p>
        </p:txBody>
      </p:sp>
    </p:spTree>
    <p:extLst>
      <p:ext uri="{BB962C8B-B14F-4D97-AF65-F5344CB8AC3E}">
        <p14:creationId xmlns:p14="http://schemas.microsoft.com/office/powerpoint/2010/main" val="2405978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Ένδικα Μέσα - Έφεση</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508000" y="2262909"/>
            <a:ext cx="11185236" cy="4154199"/>
          </a:xfrm>
        </p:spPr>
        <p:txBody>
          <a:bodyPr>
            <a:normAutofit fontScale="32500" lnSpcReduction="20000"/>
          </a:bodyPr>
          <a:lstStyle/>
          <a:p>
            <a:pPr marL="0" indent="0">
              <a:buNone/>
            </a:pPr>
            <a:r>
              <a:rPr lang="el-GR" sz="4200" b="1" dirty="0"/>
              <a:t>Έφεση</a:t>
            </a:r>
            <a:r>
              <a:rPr lang="el-GR" sz="4200" dirty="0"/>
              <a:t>: Κατά πρωτοδίκου απόφασης ουσίας και κατά πρωτοδίκου ακυρωτικής απόφασης.</a:t>
            </a:r>
          </a:p>
          <a:p>
            <a:pPr marL="0" indent="0">
              <a:buNone/>
            </a:pPr>
            <a:r>
              <a:rPr lang="el-GR" sz="4200" b="1" dirty="0"/>
              <a:t>Προθεσμία</a:t>
            </a:r>
            <a:r>
              <a:rPr lang="el-GR" sz="4200" dirty="0"/>
              <a:t>: 60 ημέρες από την επίδοση της προσβαλλόμενης απόφασης αλλά όχι πέραν της 3ετίας από τη δημοσίευσή της (καταχρηστική προθεσμία)</a:t>
            </a:r>
          </a:p>
          <a:p>
            <a:pPr marL="0" indent="0">
              <a:buNone/>
            </a:pPr>
            <a:r>
              <a:rPr lang="el-GR" sz="4200" b="1" dirty="0"/>
              <a:t>Λόγοι</a:t>
            </a:r>
            <a:r>
              <a:rPr lang="el-GR" sz="4200" dirty="0"/>
              <a:t> έφεσης: Άρθρο 95 ΚΔΔ</a:t>
            </a:r>
          </a:p>
          <a:p>
            <a:pPr marL="0" indent="0">
              <a:buNone/>
            </a:pPr>
            <a:r>
              <a:rPr lang="el-GR" sz="4200" dirty="0"/>
              <a:t>Υποκεινται σε έφεση: </a:t>
            </a:r>
          </a:p>
          <a:p>
            <a:pPr marL="0" indent="0">
              <a:buNone/>
            </a:pPr>
            <a:r>
              <a:rPr lang="el-GR" sz="4200" dirty="0"/>
              <a:t>-Όλες οι οριστικές αποφάσεις Διοικητικών Πρωτοδικείων εφόσον δεν έχει αποκλειστεί το δικαίωμα έφεσης. Δεν αναστέλλεται η εκτέλεση αποφάσεως κατά την προθεσμία και την άσκηση έφεσης. </a:t>
            </a:r>
            <a:r>
              <a:rPr lang="el-GR" sz="4200" b="1" dirty="0"/>
              <a:t>Μόνο κατ’ εξαίρεση σε περίπτωση άσκησης έφεσης σε αγωγή.</a:t>
            </a:r>
          </a:p>
          <a:p>
            <a:pPr marL="0" indent="0">
              <a:buNone/>
            </a:pPr>
            <a:r>
              <a:rPr lang="el-GR" sz="4200" dirty="0"/>
              <a:t>Δεν υπόκεινται σε έφεση:</a:t>
            </a:r>
          </a:p>
          <a:p>
            <a:pPr marL="0" indent="0">
              <a:buNone/>
            </a:pPr>
            <a:r>
              <a:rPr lang="el-GR" sz="4200" dirty="0"/>
              <a:t>Οι αποφάσεις που αφορούν σε χρηματικές διαφορές, αν το αντικείμενο τους δεν υπερβαίνει το </a:t>
            </a:r>
            <a:r>
              <a:rPr lang="el-GR" sz="4200" b="1" dirty="0"/>
              <a:t>ποσό των πέντε χιλιάδων (5.000) </a:t>
            </a:r>
            <a:r>
              <a:rPr lang="el-GR" sz="4200" dirty="0"/>
              <a:t>ευρώ. Κατ’ εξαίρεση για περιοριστικά αναφερόμενους λόγους αποφάσεις είναι πάντα εκκλητές σύμφωνα με το Άρθρο 92.4ΚΔΔ. </a:t>
            </a:r>
          </a:p>
          <a:p>
            <a:pPr marL="0" indent="0">
              <a:buNone/>
            </a:pPr>
            <a:r>
              <a:rPr lang="el-GR" sz="4200" dirty="0"/>
              <a:t>Εξαίρεση με ανώτατο όριο τις 3.000 ευρώ: </a:t>
            </a:r>
          </a:p>
          <a:p>
            <a:pPr marL="0" indent="0">
              <a:buNone/>
            </a:pPr>
            <a:r>
              <a:rPr lang="el-GR" sz="4200" dirty="0"/>
              <a:t>Απαιτήσεις αμέσως ή εμμέσως ασφαλισμένων κατά των οργανισμών κοινωνικής ασφάλισης, κάθε είδους αποδοχές του προσωπικού γενικώς του Δημοσίου, των οργανισμών τοπικής αυτοδιοίκησης πρώτης και δεύτερης βαθμίδας και των λοιπών ΝΠΔΔ.</a:t>
            </a:r>
          </a:p>
          <a:p>
            <a:pPr marL="0" indent="0">
              <a:buNone/>
            </a:pPr>
            <a:endParaRPr lang="el-GR" sz="2800" dirty="0"/>
          </a:p>
        </p:txBody>
      </p:sp>
    </p:spTree>
    <p:extLst>
      <p:ext uri="{BB962C8B-B14F-4D97-AF65-F5344CB8AC3E}">
        <p14:creationId xmlns:p14="http://schemas.microsoft.com/office/powerpoint/2010/main" val="2636250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Ένδικα Μέσα - Έφεση</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526473" y="2603500"/>
            <a:ext cx="11157527" cy="3416300"/>
          </a:xfrm>
        </p:spPr>
        <p:txBody>
          <a:bodyPr>
            <a:normAutofit fontScale="25000" lnSpcReduction="20000"/>
          </a:bodyPr>
          <a:lstStyle/>
          <a:p>
            <a:pPr marL="0" indent="0">
              <a:buNone/>
            </a:pPr>
            <a:r>
              <a:rPr lang="el-GR" sz="7700" b="1" dirty="0"/>
              <a:t>Πάντα</a:t>
            </a:r>
            <a:r>
              <a:rPr lang="el-GR" sz="7700" dirty="0"/>
              <a:t> επιτρέπεται </a:t>
            </a:r>
            <a:r>
              <a:rPr lang="el-GR" sz="7700" b="1" dirty="0"/>
              <a:t>να ασκηθεί έφεση-ανεξαρτήτως ποσού- </a:t>
            </a:r>
            <a:r>
              <a:rPr lang="el-GR" sz="7700" dirty="0"/>
              <a:t>για τους εξής λόγους (διαζευκτικά): </a:t>
            </a:r>
          </a:p>
          <a:p>
            <a:pPr marL="0" indent="0">
              <a:buNone/>
            </a:pPr>
            <a:r>
              <a:rPr lang="el-GR" sz="7700" dirty="0"/>
              <a:t>α) για έλλειψη δικαιοδοσίας ή Αρμοδιότητας του δικαστηρίου που εξέδωσε την απόφαση, </a:t>
            </a:r>
          </a:p>
          <a:p>
            <a:pPr marL="0" indent="0">
              <a:buNone/>
            </a:pPr>
            <a:r>
              <a:rPr lang="el-GR" sz="7700" dirty="0"/>
              <a:t>β) για μη νόμιμη συγκρότηση ή σύνθεσή του, </a:t>
            </a:r>
          </a:p>
          <a:p>
            <a:pPr marL="0" indent="0">
              <a:buNone/>
            </a:pPr>
            <a:r>
              <a:rPr lang="el-GR" sz="7700" dirty="0"/>
              <a:t>γ) αν η διαφορά έχει ως αντικείμενο περιοδική παροχή, </a:t>
            </a:r>
          </a:p>
          <a:p>
            <a:pPr marL="0" indent="0">
              <a:buNone/>
            </a:pPr>
            <a:r>
              <a:rPr lang="el-GR" sz="7700" dirty="0"/>
              <a:t>δ) αν πρόκειται για φορολογική διαφορά με αντικείμενο την αναγνώριση ζημίας, η οποία δεν καλύπτεται με συμψηφισμό του συνολικού εισοδήματος που προσδιορίστηκε με την πρωτόδικη Απόφαση, </a:t>
            </a:r>
          </a:p>
          <a:p>
            <a:pPr marL="0" indent="0">
              <a:buNone/>
            </a:pPr>
            <a:r>
              <a:rPr lang="el-GR" sz="7700" dirty="0"/>
              <a:t>ε) αν πρόκειται για την επιβολή προστίμων για παράβαση διατάξεων του Κώδικα Βιβλίων και Στοιχείων, εφόσον προβάλλεται από τον διάδικο και προκύπτει, κατά τρόπο συγκεκριμένο, ότι η επίλυση της διαφοράς έχει για αυτόν ευρύτερες οικονομικές επιπτώσεις </a:t>
            </a:r>
          </a:p>
          <a:p>
            <a:pPr marL="0" indent="0">
              <a:buNone/>
            </a:pPr>
            <a:r>
              <a:rPr lang="el-GR" sz="7700" dirty="0"/>
              <a:t>στ) αν η προσβαλλόμενη απόφαση έρχεται σε αντίθεση με απόφαση άλλου δικαστηρίου που επιλύει υπόθεση φορολογικού αντικειμένου εκ κληρονομίας η οποία στηρίζεται στην ίδια νομική και πραγματική βάση ακόμη και για διαφορετικό διάδικο. </a:t>
            </a:r>
          </a:p>
          <a:p>
            <a:pPr marL="0" indent="0">
              <a:buNone/>
            </a:pPr>
            <a:endParaRPr lang="el-GR" sz="2800" dirty="0"/>
          </a:p>
        </p:txBody>
      </p:sp>
    </p:spTree>
    <p:extLst>
      <p:ext uri="{BB962C8B-B14F-4D97-AF65-F5344CB8AC3E}">
        <p14:creationId xmlns:p14="http://schemas.microsoft.com/office/powerpoint/2010/main" val="12825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fontScale="90000"/>
          </a:bodyPr>
          <a:lstStyle/>
          <a:p>
            <a:r>
              <a:rPr lang="el-GR" sz="4000" dirty="0"/>
              <a:t>Ένδικα Μέσα – Αίτηση Αναθεώρησης/ Τριτανακοπή/Αίτηση Διόρθωσης</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498764" y="2603499"/>
            <a:ext cx="11240654" cy="3658755"/>
          </a:xfrm>
        </p:spPr>
        <p:txBody>
          <a:bodyPr>
            <a:normAutofit fontScale="25000" lnSpcReduction="20000"/>
          </a:bodyPr>
          <a:lstStyle/>
          <a:p>
            <a:pPr marL="0" indent="0">
              <a:buNone/>
            </a:pPr>
            <a:r>
              <a:rPr lang="el-GR" sz="5600" b="1" dirty="0"/>
              <a:t>Αίτηση αναθεώρησης:</a:t>
            </a:r>
          </a:p>
          <a:p>
            <a:pPr marL="0" indent="0">
              <a:buNone/>
            </a:pPr>
            <a:r>
              <a:rPr lang="el-GR" sz="5600" dirty="0"/>
              <a:t>Μόνο στα τακτικά διοικητικά δικαστήρια και όχι ακυρωτικά, όμοιο περιεχόμενο με αίτηση επανάληψης διαδικασίας (69Α ΠΔ 18/1989).</a:t>
            </a:r>
          </a:p>
          <a:p>
            <a:pPr marL="0" indent="0">
              <a:buNone/>
            </a:pPr>
            <a:r>
              <a:rPr lang="el-GR" sz="5600" dirty="0"/>
              <a:t> Έκτακτο ένδικο μέσο κατά τελεσίδικης / ανέκκλητης απόφασης τακτικού διοικητικού δικαστηρίου με το οποίο ο αιτών ιδιώτης / Δημόσιο ζητούν για περιοριστικά προβλεπόμενους εκ του νόμου λόγους: την εξαφάνιση απόφασης ως στηριζόμενης σε ψευδή απόδειξη / λαθεμένη απόφαση εάν τα περιστατικά προκύπτουν από αμετάκλητη ποινική απόφαση ή επί τη βάσει νέων εγγράφων.Επιτρέπεται νέα αίτηση αναθεώρηση κατά ίδιας απόφασης εφόσον υπάρχουν νέοι λόγοι.</a:t>
            </a:r>
          </a:p>
          <a:p>
            <a:pPr marL="0" indent="0">
              <a:buNone/>
            </a:pPr>
            <a:r>
              <a:rPr lang="el-GR" sz="5600" b="1" dirty="0"/>
              <a:t>Τριτανακοπή: </a:t>
            </a:r>
          </a:p>
          <a:p>
            <a:pPr marL="0" indent="0">
              <a:buNone/>
            </a:pPr>
            <a:r>
              <a:rPr lang="el-GR" sz="5600" dirty="0"/>
              <a:t>Ένδικο μέσο με το οποίο τρίτος μη διάδικος ζητάει την εξαφάνιση βλαπτικής γι’αυτόν αποφάσεως και την εκ νέου εκδίκαση της υπόθεσης. Και σε ακυρωτικές και σε δίκες ουσίες. Δεν είναι τρίτος όποιος ασκεί παρέμβαση. Δεν έχει ανασταλτικό αποτέλεσμα.</a:t>
            </a:r>
          </a:p>
          <a:p>
            <a:pPr marL="0" indent="0">
              <a:buNone/>
            </a:pPr>
            <a:r>
              <a:rPr lang="el-GR" sz="5600" b="1" dirty="0"/>
              <a:t>Αίτηση διόρθωσης ή ερμηνείας:</a:t>
            </a:r>
          </a:p>
          <a:p>
            <a:pPr marL="0" indent="0">
              <a:buNone/>
            </a:pPr>
            <a:r>
              <a:rPr lang="el-GR" sz="5600" dirty="0"/>
              <a:t>Λόγοι διόρθωσης: Από παραδρομή στην απόφαση υπάρχουν γραμματικά λάθη, από παραδρομή κατά την σύνταξη της απόφασης υπήρχαν λάθη ή το διατακτικό διατυπώθηκε ελλιπώς. Δεν διορθώνονται σφάλματα δικανικής κρίσεως για αυτά πρέπει να ασκηθεί τακτικό ένδικο μέσο (π.χ. Έφεση).</a:t>
            </a:r>
          </a:p>
          <a:p>
            <a:pPr marL="0" indent="0">
              <a:buNone/>
            </a:pPr>
            <a:endParaRPr lang="el-GR" sz="2800" dirty="0"/>
          </a:p>
          <a:p>
            <a:pPr marL="0" indent="0">
              <a:buNone/>
            </a:pPr>
            <a:endParaRPr lang="el-GR" sz="2800" dirty="0"/>
          </a:p>
        </p:txBody>
      </p:sp>
    </p:spTree>
    <p:extLst>
      <p:ext uri="{BB962C8B-B14F-4D97-AF65-F5344CB8AC3E}">
        <p14:creationId xmlns:p14="http://schemas.microsoft.com/office/powerpoint/2010/main" val="3961566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Ένδικα Μέσα- Αναίρεση</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569768" y="2309092"/>
            <a:ext cx="11052464" cy="3925453"/>
          </a:xfrm>
        </p:spPr>
        <p:txBody>
          <a:bodyPr>
            <a:noAutofit/>
          </a:bodyPr>
          <a:lstStyle/>
          <a:p>
            <a:pPr marL="0" indent="0">
              <a:buNone/>
            </a:pPr>
            <a:r>
              <a:rPr lang="el-GR" sz="2000" b="1" dirty="0"/>
              <a:t>Αναίρεση</a:t>
            </a:r>
            <a:r>
              <a:rPr lang="el-GR" sz="2000" dirty="0"/>
              <a:t> ενώπιον του ΣτΕ:</a:t>
            </a:r>
          </a:p>
          <a:p>
            <a:pPr marL="0" indent="0">
              <a:buNone/>
            </a:pPr>
            <a:r>
              <a:rPr lang="el-GR" sz="2000" dirty="0"/>
              <a:t>Έκτακτο ένδικο μέσο κατά τελεσίδικων / ανέκκλητων αποφάσεων των ΤΔΔ με το οποίο διάδικος ή εκπρόσωπος δημοσίου συμφέροντος ζητά την εξαφάνιση για παράβαση κανόνα δικαίου. Δεν επιτρέπεται άσκηση αναίρεσης για ποσό κάτω των 40.000 ευρώ. (Άρθ56 παρ. 4 ΠΔ 18/1989). Ειδικώς στις διαφορές από διοικητικές συμβάσεις, το όριο αυτό ορίζεται στις 200.000€. </a:t>
            </a:r>
          </a:p>
          <a:p>
            <a:pPr marL="0" indent="0">
              <a:buNone/>
            </a:pPr>
            <a:r>
              <a:rPr lang="el-GR" sz="2000" dirty="0"/>
              <a:t>Η προθεσμία για τον ιδιώτη διάδικο (φυσικό ή νομικό πρόσωπο) ορίζεται σε 60 ημέρες, που αρχίζουν </a:t>
            </a:r>
            <a:r>
              <a:rPr lang="el-GR" sz="2000" b="1" dirty="0"/>
              <a:t>από την κοινοποίηση της απόφασης σε αυτόν</a:t>
            </a:r>
            <a:r>
              <a:rPr lang="el-GR" sz="2000" dirty="0"/>
              <a:t>. </a:t>
            </a:r>
          </a:p>
          <a:p>
            <a:pPr marL="0" indent="0">
              <a:buNone/>
            </a:pPr>
            <a:r>
              <a:rPr lang="el-GR" sz="2000" dirty="0"/>
              <a:t>Η προθεσμία για τη διάδικο διοικητική αρχή ή το νομικό πρόσωπο δημοσίου δικαίου ή τον προϊστάμενό τους Υπουργό, εφόσον δεν ορίζεται διαφορετικά, ορίζεται σε 60 ημέρες, που αρχίζουν από τη χρονολογία </a:t>
            </a:r>
            <a:r>
              <a:rPr lang="el-GR" sz="2000" b="1" dirty="0"/>
              <a:t>δημοσίευσης της αποφάσεως. </a:t>
            </a:r>
          </a:p>
          <a:p>
            <a:pPr marL="0" indent="0">
              <a:buNone/>
            </a:pPr>
            <a:endParaRPr lang="el-GR" sz="1200" dirty="0"/>
          </a:p>
        </p:txBody>
      </p:sp>
    </p:spTree>
    <p:extLst>
      <p:ext uri="{BB962C8B-B14F-4D97-AF65-F5344CB8AC3E}">
        <p14:creationId xmlns:p14="http://schemas.microsoft.com/office/powerpoint/2010/main" val="222210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Ένδικα Μέσα- Αναίρεση</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651164" y="2488819"/>
            <a:ext cx="10889672" cy="3565236"/>
          </a:xfrm>
        </p:spPr>
        <p:txBody>
          <a:bodyPr>
            <a:noAutofit/>
          </a:bodyPr>
          <a:lstStyle/>
          <a:p>
            <a:pPr marL="0" indent="0">
              <a:buNone/>
            </a:pPr>
            <a:r>
              <a:rPr lang="el-GR" sz="2000" b="1" dirty="0"/>
              <a:t>Η αίτηση αναιρέσεως επιτρέπεται μόνον όταν προβάλλεται από τον διάδικο, με συγκεκριμένους ισχυρισμούς, που περιέχονται στο εισαγωγικό δικόγραφο, ότι δεν υπάρχει νομολογία του Συμβουλίου της Επικρατείας ή ότι υπάρχει αντίθεση της προσβαλλομένης αποφάσεως προς τη νομολογία του Συμβουλίου της Επικρατείας ή άλλου Ανωτάτου Δικαστηρίου είτε προς ανέκκλητη απόφαση διοικητικού δικαστηρίου. </a:t>
            </a:r>
          </a:p>
          <a:p>
            <a:pPr marL="0" indent="0">
              <a:buNone/>
            </a:pPr>
            <a:r>
              <a:rPr lang="el-GR" sz="2000" dirty="0"/>
              <a:t>Το απαράδεκτο του προηγούμενου εδαφίου καλύπτεται, εάν μέχρι την πρώτη συζήτηση της υπόθεσης περιέλθει εγγράφως σε γνώση του δικαστηρίου με πρωτοβουλία του διαδίκου, ακόμη και αν δεν γίνεται επίκλησή της στο εισαγωγικό δικόγραφο, απόφαση του Συμβουλίου της Επικρατείας ή άλλου Ανωτάτου Δικαστηρίου είτε ανέκκλητη απόφαση διοικητικού δικαστηρίου, που είναι αντίθετη προς την προσβαλλόμενη απόφαση.</a:t>
            </a:r>
          </a:p>
          <a:p>
            <a:pPr marL="0" indent="0">
              <a:buNone/>
            </a:pPr>
            <a:endParaRPr lang="el-GR" sz="1200" dirty="0"/>
          </a:p>
        </p:txBody>
      </p:sp>
    </p:spTree>
    <p:extLst>
      <p:ext uri="{BB962C8B-B14F-4D97-AF65-F5344CB8AC3E}">
        <p14:creationId xmlns:p14="http://schemas.microsoft.com/office/powerpoint/2010/main" val="675935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Ένδικα Μέσα- Αναίρεση</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a:xfrm>
            <a:off x="387927" y="1985819"/>
            <a:ext cx="11212946" cy="4267200"/>
          </a:xfrm>
        </p:spPr>
        <p:txBody>
          <a:bodyPr>
            <a:noAutofit/>
          </a:bodyPr>
          <a:lstStyle/>
          <a:p>
            <a:pPr marL="0" indent="0">
              <a:buNone/>
            </a:pPr>
            <a:endParaRPr lang="el-GR" sz="2000" b="1" u="sng" dirty="0"/>
          </a:p>
          <a:p>
            <a:pPr marL="0" indent="0">
              <a:buNone/>
            </a:pPr>
            <a:r>
              <a:rPr lang="el-GR" sz="2000" b="1" u="sng" dirty="0"/>
              <a:t>Περιοριστικοί</a:t>
            </a:r>
            <a:r>
              <a:rPr lang="el-GR" sz="2000" b="1" dirty="0"/>
              <a:t> λόγοι αναίρεσης – Άρθρο 56 Π.Δ.18/89:  </a:t>
            </a:r>
            <a:r>
              <a:rPr lang="el-GR" sz="2000" dirty="0"/>
              <a:t>Υπέρβαση καθηκόντων / καθ’ ύλην αναρμοδιότητα του διοικητικού δικαστηρίου που εξέδωσε την απόφαση. Μη νόμιμη συγκρότηση / Κακή σύνθεση δικαστηρίου. Παράβαση ουσιώδους τύπου της διαδικασίας της δίκης (ουσιώδης δικονομικός τύπος, μη λήψη υπόψη ουσιώδους ισχυρισμού, κανόνες περί δικαστικών αποφάσεων). Εσφαλμένη ερμηνεία ή πλημμελής εφαρμογή του νόμου που διέπει την επίδικη έννομη σχέση. Αντιφατικές τελεσίδικες αποφάσεις.</a:t>
            </a:r>
          </a:p>
          <a:p>
            <a:pPr marL="0" indent="0">
              <a:buNone/>
            </a:pPr>
            <a:r>
              <a:rPr lang="el-GR" sz="2000" dirty="0"/>
              <a:t>Η αίτηση αναιρέσεως ασκείται κατά αποφάσεων που εκδίδονται είτε σε πρώτο και τελευταίο βαθμό, είτε τελεσιδίκως κατ` έφεση, αναθεώρηση ή αναψηλάφηση. </a:t>
            </a:r>
          </a:p>
          <a:p>
            <a:pPr marL="0" indent="0">
              <a:buNone/>
            </a:pPr>
            <a:r>
              <a:rPr lang="el-GR" sz="2000" b="1" dirty="0"/>
              <a:t>Γενικά: Σε ένδικα μέσα υπόκεινται μόνο οριστικές αποφάσεις (83ΚΔΔ) και όχι προδικαστικές ή αποφάσεις επί αιτήσεων αναστολής π.χ.</a:t>
            </a:r>
          </a:p>
          <a:p>
            <a:pPr marL="0" indent="0">
              <a:buNone/>
            </a:pPr>
            <a:r>
              <a:rPr lang="el-GR" sz="2000" dirty="0"/>
              <a:t>Οι προθεσμίες για την άσκηση ενδίκων μέσων και η άσκηση αυτών δεν έχουν ανασταλτικό αποτέλεσμα (88ΚΔΔ).</a:t>
            </a:r>
          </a:p>
        </p:txBody>
      </p:sp>
    </p:spTree>
    <p:extLst>
      <p:ext uri="{BB962C8B-B14F-4D97-AF65-F5344CB8AC3E}">
        <p14:creationId xmlns:p14="http://schemas.microsoft.com/office/powerpoint/2010/main" val="366205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και Μέσα</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lstStyle/>
          <a:p>
            <a:r>
              <a:rPr lang="el-GR" b="1" dirty="0"/>
              <a:t>Αίτηση ακύρωσης </a:t>
            </a:r>
          </a:p>
          <a:p>
            <a:r>
              <a:rPr lang="el-GR" b="1" dirty="0"/>
              <a:t>Προσφυγή ουσίας </a:t>
            </a:r>
          </a:p>
          <a:p>
            <a:r>
              <a:rPr lang="el-GR" dirty="0"/>
              <a:t>Αγωγή </a:t>
            </a:r>
          </a:p>
          <a:p>
            <a:r>
              <a:rPr lang="el-GR" dirty="0"/>
              <a:t>Ανακοπή</a:t>
            </a:r>
          </a:p>
          <a:p>
            <a:r>
              <a:rPr lang="el-GR" dirty="0"/>
              <a:t>Έφεση</a:t>
            </a:r>
          </a:p>
          <a:p>
            <a:r>
              <a:rPr lang="el-GR" dirty="0"/>
              <a:t>Αίτηση Αναθεώρησης</a:t>
            </a:r>
            <a:endParaRPr lang="en-GB" dirty="0"/>
          </a:p>
          <a:p>
            <a:r>
              <a:rPr lang="el-GR" dirty="0"/>
              <a:t>Ανακοπή Ερημοδικίας</a:t>
            </a:r>
          </a:p>
          <a:p>
            <a:r>
              <a:rPr lang="el-GR" dirty="0"/>
              <a:t>Αναίρεση</a:t>
            </a:r>
          </a:p>
        </p:txBody>
      </p:sp>
    </p:spTree>
    <p:extLst>
      <p:ext uri="{BB962C8B-B14F-4D97-AF65-F5344CB8AC3E}">
        <p14:creationId xmlns:p14="http://schemas.microsoft.com/office/powerpoint/2010/main" val="1898366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a:bodyPr>
          <a:lstStyle/>
          <a:p>
            <a:r>
              <a:rPr lang="el-GR" sz="4000" dirty="0"/>
              <a:t>Ένδικα Μέσα</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92500" lnSpcReduction="20000"/>
          </a:bodyPr>
          <a:lstStyle/>
          <a:p>
            <a:pPr marL="0" indent="0">
              <a:buNone/>
            </a:pPr>
            <a:r>
              <a:rPr lang="el-GR" b="1" dirty="0"/>
              <a:t>Συνοπτικά η πορεία</a:t>
            </a:r>
            <a:r>
              <a:rPr lang="el-GR" dirty="0"/>
              <a:t>: </a:t>
            </a:r>
          </a:p>
          <a:p>
            <a:pPr marL="0" indent="0">
              <a:buNone/>
            </a:pPr>
            <a:r>
              <a:rPr lang="el-GR" dirty="0"/>
              <a:t>Προσφυγή/Αγωγή/Ανακοπή      Έφεση         Αναίρεση </a:t>
            </a:r>
          </a:p>
          <a:p>
            <a:pPr marL="0" indent="0">
              <a:buNone/>
            </a:pPr>
            <a:r>
              <a:rPr lang="el-GR" b="1" dirty="0"/>
              <a:t>!!Απαραίτητο</a:t>
            </a:r>
            <a:r>
              <a:rPr lang="el-GR" dirty="0"/>
              <a:t>: Πρέπει πρώτα να ασκηθεί έφεση και μετά αναίρεση! </a:t>
            </a:r>
          </a:p>
          <a:p>
            <a:pPr marL="0" indent="0">
              <a:buNone/>
            </a:pPr>
            <a:r>
              <a:rPr lang="el-GR" dirty="0"/>
              <a:t>Εάν δεν ασκηθεί έφεση δεν μπορεί να ασκηθεί αναίρεση! </a:t>
            </a:r>
          </a:p>
          <a:p>
            <a:pPr marL="0" indent="0">
              <a:buNone/>
            </a:pPr>
            <a:r>
              <a:rPr lang="el-GR" dirty="0"/>
              <a:t>Σχετικές διατάξεις: </a:t>
            </a:r>
          </a:p>
          <a:p>
            <a:pPr marL="0" indent="0">
              <a:buNone/>
            </a:pPr>
            <a:r>
              <a:rPr lang="el-GR" dirty="0"/>
              <a:t>-Έφεση: Άρθρο 92 επ. ΚΔΔ </a:t>
            </a:r>
          </a:p>
          <a:p>
            <a:pPr marL="0" indent="0">
              <a:buNone/>
            </a:pPr>
            <a:r>
              <a:rPr lang="el-GR" dirty="0"/>
              <a:t>-Αναίρεση: Άρθρο 53 Π.Δ. 18/1989 </a:t>
            </a:r>
          </a:p>
          <a:p>
            <a:pPr marL="0" indent="0">
              <a:buNone/>
            </a:pPr>
            <a:r>
              <a:rPr lang="el-GR" dirty="0"/>
              <a:t>-Ανακοπή ερημοδικίας: Άρθρο 89 ΚΔΔ </a:t>
            </a:r>
          </a:p>
          <a:p>
            <a:pPr marL="0" indent="0">
              <a:buNone/>
            </a:pPr>
            <a:r>
              <a:rPr lang="el-GR" dirty="0"/>
              <a:t>-Τριτανακοπή Άρθρο 106: ΚΔΔ</a:t>
            </a:r>
          </a:p>
          <a:p>
            <a:pPr marL="0" indent="0">
              <a:buNone/>
            </a:pPr>
            <a:r>
              <a:rPr lang="el-GR" dirty="0"/>
              <a:t>-Αίτηση αναθεώρησης: Άρθρο 101 ΚΔΔ </a:t>
            </a:r>
          </a:p>
        </p:txBody>
      </p:sp>
      <p:sp>
        <p:nvSpPr>
          <p:cNvPr id="4" name="Arrow: Right 3">
            <a:extLst>
              <a:ext uri="{FF2B5EF4-FFF2-40B4-BE49-F238E27FC236}">
                <a16:creationId xmlns:a16="http://schemas.microsoft.com/office/drawing/2014/main" id="{B639FDA0-5034-32E6-4AA1-AACB6263D723}"/>
              </a:ext>
            </a:extLst>
          </p:cNvPr>
          <p:cNvSpPr/>
          <p:nvPr/>
        </p:nvSpPr>
        <p:spPr>
          <a:xfrm>
            <a:off x="5415587" y="2955635"/>
            <a:ext cx="240145"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Right 4">
            <a:extLst>
              <a:ext uri="{FF2B5EF4-FFF2-40B4-BE49-F238E27FC236}">
                <a16:creationId xmlns:a16="http://schemas.microsoft.com/office/drawing/2014/main" id="{C4C799E0-6FDF-09BE-61E4-01C7287BD50D}"/>
              </a:ext>
            </a:extLst>
          </p:cNvPr>
          <p:cNvSpPr/>
          <p:nvPr/>
        </p:nvSpPr>
        <p:spPr>
          <a:xfrm>
            <a:off x="4308764" y="2955635"/>
            <a:ext cx="240145"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17491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normAutofit fontScale="90000"/>
          </a:bodyPr>
          <a:lstStyle/>
          <a:p>
            <a:r>
              <a:rPr lang="el-GR" sz="4000" dirty="0"/>
              <a:t>Νέα- Τελευταίες εξελίξεις στη Διοικητική Δικονομία</a:t>
            </a:r>
            <a:endParaRPr lang="en-GB" sz="4000"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a:bodyPr>
          <a:lstStyle/>
          <a:p>
            <a:pPr marL="0" indent="0">
              <a:buNone/>
            </a:pPr>
            <a:r>
              <a:rPr lang="el-GR" sz="2800" dirty="0"/>
              <a:t>-Τηλεματικη στη Διοικητική </a:t>
            </a:r>
            <a:r>
              <a:rPr lang="el-GR" dirty="0"/>
              <a:t>Δικαιοσύνη – νέα άρθρα (133Γ ΚΔΔ) με το Ν. 5028/2023: Έναρξη ισχύος απο το </a:t>
            </a:r>
            <a:r>
              <a:rPr lang="el-GR" b="1" dirty="0"/>
              <a:t>2024.</a:t>
            </a:r>
          </a:p>
          <a:p>
            <a:pPr marL="0" indent="0">
              <a:buNone/>
            </a:pPr>
            <a:endParaRPr lang="el-GR" b="1" dirty="0"/>
          </a:p>
        </p:txBody>
      </p:sp>
    </p:spTree>
    <p:extLst>
      <p:ext uri="{BB962C8B-B14F-4D97-AF65-F5344CB8AC3E}">
        <p14:creationId xmlns:p14="http://schemas.microsoft.com/office/powerpoint/2010/main" val="418296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Διαφορές Ουσίας - Προσφυγή</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85000" lnSpcReduction="20000"/>
          </a:bodyPr>
          <a:lstStyle/>
          <a:p>
            <a:r>
              <a:rPr lang="el-GR" dirty="0"/>
              <a:t>Προσφυγή Ουσίας (63 ΚΔΔ) – Μόνο σε διαφορές που ο νόμος (</a:t>
            </a:r>
            <a:r>
              <a:rPr lang="en-GB" dirty="0"/>
              <a:t>slide 1) </a:t>
            </a:r>
            <a:r>
              <a:rPr lang="el-GR" dirty="0"/>
              <a:t>ορίζει ρητά ως ουσίας</a:t>
            </a:r>
          </a:p>
          <a:p>
            <a:r>
              <a:rPr lang="el-GR" dirty="0"/>
              <a:t>Έλεγχος </a:t>
            </a:r>
            <a:r>
              <a:rPr lang="el-GR" b="1" dirty="0"/>
              <a:t>Νομιμότητας</a:t>
            </a:r>
            <a:r>
              <a:rPr lang="el-GR" dirty="0"/>
              <a:t> και </a:t>
            </a:r>
            <a:r>
              <a:rPr lang="el-GR" b="1" dirty="0"/>
              <a:t>Ουσίας</a:t>
            </a:r>
            <a:r>
              <a:rPr lang="el-GR" dirty="0"/>
              <a:t> της προσβαλλόμενης ατομικής διοικητικής πράξης</a:t>
            </a:r>
          </a:p>
          <a:p>
            <a:r>
              <a:rPr lang="el-GR" dirty="0"/>
              <a:t>Ο δικαστής διαφορών ουσίας μπορεί όχι μόνο να ακυρώσει αλλα και να τροποποιήσει την προσβαλλόμενη πράξη (π.χ. μείωση προστίμου)</a:t>
            </a:r>
          </a:p>
          <a:p>
            <a:pPr>
              <a:buFont typeface="Wingdings" panose="05000000000000000000" pitchFamily="2" charset="2"/>
              <a:buChar char="Ø"/>
            </a:pPr>
            <a:r>
              <a:rPr lang="el-GR" dirty="0"/>
              <a:t>Προθεσμία: 60 μέρες απο την έκδοση της πράξης</a:t>
            </a:r>
          </a:p>
          <a:p>
            <a:pPr>
              <a:buFont typeface="Wingdings" panose="05000000000000000000" pitchFamily="2" charset="2"/>
              <a:buChar char="Ø"/>
            </a:pPr>
            <a:r>
              <a:rPr lang="el-GR" dirty="0"/>
              <a:t>Καθύλην αρμοδιότητα: Τεκμήριο –Τριμελές Διοικητικό Πρωτδικείο (άρθρο </a:t>
            </a:r>
            <a:r>
              <a:rPr lang="el-GR" u="sng" dirty="0"/>
              <a:t>6 ΚΔΔ </a:t>
            </a:r>
            <a:r>
              <a:rPr lang="el-GR" dirty="0"/>
              <a:t>– εκτός εξαιρέσεων παρ. Άρθρου 6) </a:t>
            </a:r>
          </a:p>
          <a:p>
            <a:pPr>
              <a:buFont typeface="Wingdings" panose="05000000000000000000" pitchFamily="2" charset="2"/>
              <a:buChar char="Ø"/>
            </a:pPr>
            <a:r>
              <a:rPr lang="el-GR" dirty="0"/>
              <a:t>Εξαιρέσεις: Διαφορές απο δημόσιες συμβάσεις – ΔΕΦ</a:t>
            </a:r>
          </a:p>
          <a:p>
            <a:pPr>
              <a:buFont typeface="Wingdings" panose="05000000000000000000" pitchFamily="2" charset="2"/>
              <a:buChar char="Ø"/>
            </a:pPr>
            <a:r>
              <a:rPr lang="el-GR" dirty="0"/>
              <a:t>Φορολογικές/Τελωνειακές :Κάτω απο 60.000 μονομελές πάνω απο 60-150- Τριμελές, Πάνω απο 150.000 τριμελες εφετείου</a:t>
            </a:r>
          </a:p>
          <a:p>
            <a:pPr>
              <a:buFont typeface="Wingdings" panose="05000000000000000000" pitchFamily="2" charset="2"/>
              <a:buChar char="Ø"/>
            </a:pPr>
            <a:r>
              <a:rPr lang="el-GR" dirty="0"/>
              <a:t>Κατά τόπον αρμοδιότητα: Έδρα της αρχής που εξέδωσε την πράξη</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33193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Ακυρωτικές διαφορές</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lstStyle/>
          <a:p>
            <a:r>
              <a:rPr lang="el-GR" dirty="0"/>
              <a:t>Αίτηση ακύρωσης (άρθρο 45 Π.Δ. 18/89)</a:t>
            </a:r>
          </a:p>
          <a:p>
            <a:pPr marL="0" indent="0">
              <a:buNone/>
            </a:pPr>
            <a:endParaRPr lang="el-GR" dirty="0"/>
          </a:p>
          <a:p>
            <a:pPr>
              <a:buFont typeface="Wingdings" panose="05000000000000000000" pitchFamily="2" charset="2"/>
              <a:buChar char="Ø"/>
            </a:pPr>
            <a:r>
              <a:rPr lang="en-GB" dirty="0"/>
              <a:t>(</a:t>
            </a:r>
            <a:r>
              <a:rPr lang="el-GR" dirty="0"/>
              <a:t>αποκλειστικά) έλεγχος Νομιμότητας απο το ακυρωτικό δικαστήριο</a:t>
            </a:r>
          </a:p>
          <a:p>
            <a:pPr>
              <a:buFont typeface="Wingdings" panose="05000000000000000000" pitchFamily="2" charset="2"/>
              <a:buChar char="Ø"/>
            </a:pPr>
            <a:r>
              <a:rPr lang="el-GR" dirty="0"/>
              <a:t>Προθεσμία άσκησης: 60 μέρες απο την έκδοση της πράξης – εκτός κατοίκων αλλοδαπής χώρας για τους οποίους επεκτείνεται</a:t>
            </a:r>
          </a:p>
          <a:p>
            <a:pPr>
              <a:buFont typeface="Wingdings" panose="05000000000000000000" pitchFamily="2" charset="2"/>
              <a:buChar char="Ø"/>
            </a:pPr>
            <a:r>
              <a:rPr lang="el-GR" dirty="0"/>
              <a:t>Κατάθεση: Ενώπιον ΣΤΕ και Διοικητικού Εφετείου ανάλογα με το είδος της ακυρωτικής διαφοράς</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39422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Δεύτερη Προσφυγή</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lnSpcReduction="10000"/>
          </a:bodyPr>
          <a:lstStyle/>
          <a:p>
            <a:r>
              <a:rPr lang="el-GR" dirty="0"/>
              <a:t>Πότε επιτρέπεται; Αν η πρώτη απορρίφθηκε για λόγους τυπικούς (άρθρο 70 ΚΔΔ) </a:t>
            </a:r>
          </a:p>
          <a:p>
            <a:r>
              <a:rPr lang="el-GR" dirty="0"/>
              <a:t>Απαράδεκτη η άσκηση δεύτερης προσφυγής ουσίας, εκτός εάν η πρώτη απερρίφθη για λόγους τυπικούς, στους οποίους για την περίπτωση της προσφυγής </a:t>
            </a:r>
            <a:r>
              <a:rPr lang="el-GR" b="1" u="sng" dirty="0"/>
              <a:t>δεν περιλαμβάνεται</a:t>
            </a:r>
            <a:r>
              <a:rPr lang="el-GR" dirty="0"/>
              <a:t>: </a:t>
            </a:r>
          </a:p>
          <a:p>
            <a:pPr>
              <a:buFont typeface="Wingdings" panose="05000000000000000000" pitchFamily="2" charset="2"/>
              <a:buChar char="Ø"/>
            </a:pPr>
            <a:r>
              <a:rPr lang="el-GR" dirty="0"/>
              <a:t>Η απόρριψή της ως εκπρόθεσμης </a:t>
            </a:r>
          </a:p>
          <a:p>
            <a:pPr>
              <a:buFont typeface="Wingdings" panose="05000000000000000000" pitchFamily="2" charset="2"/>
              <a:buChar char="Ø"/>
            </a:pPr>
            <a:r>
              <a:rPr lang="el-GR" dirty="0"/>
              <a:t>Η μη συμπλήρωση ελλείψεων νομιμοποίησης </a:t>
            </a:r>
          </a:p>
          <a:p>
            <a:pPr>
              <a:buFont typeface="Wingdings" panose="05000000000000000000" pitchFamily="2" charset="2"/>
              <a:buChar char="Ø"/>
            </a:pPr>
            <a:r>
              <a:rPr lang="el-GR" dirty="0"/>
              <a:t>Η μη συμπλήρωση τυπικών ελλείψεων </a:t>
            </a:r>
          </a:p>
          <a:p>
            <a:pPr>
              <a:buFont typeface="Wingdings" panose="05000000000000000000" pitchFamily="2" charset="2"/>
              <a:buChar char="Ø"/>
            </a:pPr>
            <a:r>
              <a:rPr lang="el-GR" dirty="0"/>
              <a:t>Η μη συμπλήρωση του παραβόλου ύστερα από πρόσκληση του δικαστηρίου</a:t>
            </a:r>
          </a:p>
          <a:p>
            <a:pPr marL="0" indent="0">
              <a:buNone/>
            </a:pPr>
            <a:endParaRPr lang="el-GR" dirty="0"/>
          </a:p>
        </p:txBody>
      </p:sp>
    </p:spTree>
    <p:extLst>
      <p:ext uri="{BB962C8B-B14F-4D97-AF65-F5344CB8AC3E}">
        <p14:creationId xmlns:p14="http://schemas.microsoft.com/office/powerpoint/2010/main" val="51249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Διαφορές Ουσίας – Παρέμβαση</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a:bodyPr>
          <a:lstStyle/>
          <a:p>
            <a:r>
              <a:rPr lang="el-GR" dirty="0"/>
              <a:t>Παρέμβαση </a:t>
            </a:r>
          </a:p>
          <a:p>
            <a:r>
              <a:rPr lang="el-GR" dirty="0"/>
              <a:t>Δύο είδη παρεμβάσεων: </a:t>
            </a:r>
          </a:p>
          <a:p>
            <a:pPr>
              <a:buFont typeface="Wingdings" panose="05000000000000000000" pitchFamily="2" charset="2"/>
              <a:buChar char="Ø"/>
            </a:pPr>
            <a:r>
              <a:rPr lang="el-GR" dirty="0"/>
              <a:t>Κύρια παρέμβαση: μόνο επί αγωγής (όχι επί προσφυγής) - Ο παρεμβαίνων διεκδικεί το αντικείμενο της δίκης (άρθρο 112 ΚΔΔ)</a:t>
            </a:r>
          </a:p>
          <a:p>
            <a:pPr>
              <a:buFont typeface="Wingdings" panose="05000000000000000000" pitchFamily="2" charset="2"/>
              <a:buChar char="Ø"/>
            </a:pPr>
            <a:r>
              <a:rPr lang="el-GR" dirty="0"/>
              <a:t>Πρόσθετη παρέμβαση – και στις προσφυγές: ο παρεμβαίνων υποστηρίζει το διάδικο υπέρ του οποίου έχει έννομο συμφέρον να αποβεί η δίκη (άρθρο 113 ΚΔΔ)</a:t>
            </a:r>
          </a:p>
          <a:p>
            <a:pPr marL="0" indent="0">
              <a:buNone/>
            </a:pPr>
            <a:r>
              <a:rPr lang="el-GR" dirty="0"/>
              <a:t>Πρέπει να κοινοποιηθεί απο τον παρεμβαίνοντα (όχι από το δικαστήριο) έξι πλήρεις ημέρες πριν τη </a:t>
            </a:r>
            <a:r>
              <a:rPr lang="el-GR" b="1" u="sng" dirty="0"/>
              <a:t>συζήτηση</a:t>
            </a:r>
            <a:r>
              <a:rPr lang="en-GB" b="1" u="sng" dirty="0"/>
              <a:t> </a:t>
            </a:r>
            <a:r>
              <a:rPr lang="en-GB" dirty="0"/>
              <a:t>(</a:t>
            </a:r>
            <a:r>
              <a:rPr lang="el-GR" dirty="0"/>
              <a:t>όχι την δικάσιμο).</a:t>
            </a:r>
          </a:p>
        </p:txBody>
      </p:sp>
    </p:spTree>
    <p:extLst>
      <p:ext uri="{BB962C8B-B14F-4D97-AF65-F5344CB8AC3E}">
        <p14:creationId xmlns:p14="http://schemas.microsoft.com/office/powerpoint/2010/main" val="253541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Διαφορές Ουσίας – Πρόσθετοι Λόγοι</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a:bodyPr>
          <a:lstStyle/>
          <a:p>
            <a:r>
              <a:rPr lang="el-GR" dirty="0"/>
              <a:t>Μπορούν να περιλαμβάνουν νέους λόγους.</a:t>
            </a:r>
          </a:p>
          <a:p>
            <a:r>
              <a:rPr lang="el-GR" dirty="0"/>
              <a:t>Προθεσμία κατάθεσης και κοινοποίησης τουλάχιστον 15 πλήρεις ημέρες πριν απο την πρώτη συζήτηση. (Άρθρο 131 ΚΔΔ)</a:t>
            </a:r>
          </a:p>
          <a:p>
            <a:pPr>
              <a:buFont typeface="Wingdings" panose="05000000000000000000" pitchFamily="2" charset="2"/>
              <a:buChar char="Ø"/>
            </a:pPr>
            <a:r>
              <a:rPr lang="el-GR" dirty="0"/>
              <a:t>Αν το δικόγραφο δεν κατατεθεί εμπροθέσμως – απαράδεκτο</a:t>
            </a:r>
          </a:p>
          <a:p>
            <a:pPr>
              <a:buFont typeface="Wingdings" panose="05000000000000000000" pitchFamily="2" charset="2"/>
              <a:buChar char="Ø"/>
            </a:pPr>
            <a:r>
              <a:rPr lang="el-GR" dirty="0"/>
              <a:t>Αν το δικόγραφο δεν κοινοποιηθεί εμπροθέσμως- δύναται να θεραπευτεί αν ο αντίδικος παρασταθεί και δεν αντιλέξει</a:t>
            </a:r>
          </a:p>
          <a:p>
            <a:r>
              <a:rPr lang="el-GR" dirty="0"/>
              <a:t>Υπόμνημα:</a:t>
            </a:r>
          </a:p>
          <a:p>
            <a:pPr>
              <a:buFont typeface="Wingdings" panose="05000000000000000000" pitchFamily="2" charset="2"/>
              <a:buChar char="Ø"/>
            </a:pPr>
            <a:r>
              <a:rPr lang="el-GR" dirty="0"/>
              <a:t>Το αργότερο 3 εργάσιμες ημέρες μετά την συζήτηση ενώ τα σχετικά έως την προτεραία</a:t>
            </a:r>
          </a:p>
          <a:p>
            <a:pPr marL="0" indent="0">
              <a:buNone/>
            </a:pPr>
            <a:endParaRPr lang="el-GR" dirty="0"/>
          </a:p>
        </p:txBody>
      </p:sp>
    </p:spTree>
    <p:extLst>
      <p:ext uri="{BB962C8B-B14F-4D97-AF65-F5344CB8AC3E}">
        <p14:creationId xmlns:p14="http://schemas.microsoft.com/office/powerpoint/2010/main" val="63679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B87C-9D10-D437-DA9A-B1B274750C7D}"/>
              </a:ext>
            </a:extLst>
          </p:cNvPr>
          <p:cNvSpPr>
            <a:spLocks noGrp="1"/>
          </p:cNvSpPr>
          <p:nvPr>
            <p:ph type="title"/>
          </p:nvPr>
        </p:nvSpPr>
        <p:spPr/>
        <p:txBody>
          <a:bodyPr/>
          <a:lstStyle/>
          <a:p>
            <a:r>
              <a:rPr lang="el-GR" dirty="0"/>
              <a:t>Ένδικα Βοηθήματα: Ανακοπή</a:t>
            </a:r>
            <a:endParaRPr lang="en-GB" dirty="0"/>
          </a:p>
        </p:txBody>
      </p:sp>
      <p:sp>
        <p:nvSpPr>
          <p:cNvPr id="3" name="Content Placeholder 2">
            <a:extLst>
              <a:ext uri="{FF2B5EF4-FFF2-40B4-BE49-F238E27FC236}">
                <a16:creationId xmlns:a16="http://schemas.microsoft.com/office/drawing/2014/main" id="{55B699F7-E77C-CA50-0754-3A05393B8389}"/>
              </a:ext>
            </a:extLst>
          </p:cNvPr>
          <p:cNvSpPr>
            <a:spLocks noGrp="1"/>
          </p:cNvSpPr>
          <p:nvPr>
            <p:ph idx="1"/>
          </p:nvPr>
        </p:nvSpPr>
        <p:spPr/>
        <p:txBody>
          <a:bodyPr>
            <a:normAutofit fontScale="92500" lnSpcReduction="20000"/>
          </a:bodyPr>
          <a:lstStyle/>
          <a:p>
            <a:r>
              <a:rPr lang="el-GR" dirty="0"/>
              <a:t>Ανακοπή Εκτέλεσης (Άρθρο 217 ΚΔΔ)</a:t>
            </a:r>
          </a:p>
          <a:p>
            <a:r>
              <a:rPr lang="el-GR" dirty="0"/>
              <a:t>Ασκείται κατά πράξεων διοικητικής εκτέλεσης (π.χ. ταμειακή βεβαίωση, έκθεση κατάσχεσης, έκθεση/πρόγραμμα πλειστηριασμού, πίνακα κατάταξης κ.α.)</a:t>
            </a:r>
          </a:p>
          <a:p>
            <a:pPr>
              <a:buFont typeface="Wingdings" panose="05000000000000000000" pitchFamily="2" charset="2"/>
              <a:buChar char="Ø"/>
            </a:pPr>
            <a:r>
              <a:rPr lang="el-GR" dirty="0"/>
              <a:t>Προθεσμία: 30 μέρες απο την έκδοση της πράξης</a:t>
            </a:r>
          </a:p>
          <a:p>
            <a:pPr>
              <a:buFont typeface="Wingdings" panose="05000000000000000000" pitchFamily="2" charset="2"/>
              <a:buChar char="Ø"/>
            </a:pPr>
            <a:r>
              <a:rPr lang="el-GR" dirty="0"/>
              <a:t> Μονομελές Διοικητικό Πρωτοδικείο (Άρθρο 218 ΚΔΔ) Κατά τόπον αρμόδιο το δικαστήριο της αρχής που εξέδωσε την πράξη για ταμειακές βεβαιώσεις και σε κάθε άλλη περίπτωση αρμόδιο το δικαστηριο του τόπου εκτέλεσης</a:t>
            </a:r>
          </a:p>
          <a:p>
            <a:pPr>
              <a:buFont typeface="Wingdings" panose="05000000000000000000" pitchFamily="2" charset="2"/>
              <a:buChar char="Ø"/>
            </a:pPr>
            <a:r>
              <a:rPr lang="el-GR" dirty="0"/>
              <a:t>Σε ανακοπή κατά ταμειακής βεβαίωσης δεν επιτρέπεται ο παρεμπίπτων έλεγχος εφόσον προβλέπεται άλλο ενδικο βοήθημα (π.χ. Προσφυγή)</a:t>
            </a:r>
          </a:p>
          <a:p>
            <a:pPr>
              <a:buFont typeface="Wingdings" panose="05000000000000000000" pitchFamily="2" charset="2"/>
              <a:buChar char="Ø"/>
            </a:pPr>
            <a:r>
              <a:rPr lang="el-GR" dirty="0"/>
              <a:t>Προθεσμία (Άρθρο 220 ΚΔΔ): 30 ημέρες γενικώς</a:t>
            </a:r>
          </a:p>
          <a:p>
            <a:pPr>
              <a:buFont typeface="Wingdings" panose="05000000000000000000" pitchFamily="2" charset="2"/>
              <a:buChar char="Ø"/>
            </a:pPr>
            <a:r>
              <a:rPr lang="el-GR" dirty="0"/>
              <a:t>Προθεσμία ανακοπής κατά του προγράμματος πλειστηριασμού: 10 ημέρες</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857399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3242</Words>
  <Application>Microsoft Office PowerPoint</Application>
  <PresentationFormat>Widescreen</PresentationFormat>
  <Paragraphs>198</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Century Gothic</vt:lpstr>
      <vt:lpstr>Wingdings</vt:lpstr>
      <vt:lpstr>Wingdings 3</vt:lpstr>
      <vt:lpstr>Ion Boardroom</vt:lpstr>
      <vt:lpstr>Διοικητική Δικονομία</vt:lpstr>
      <vt:lpstr>Νομοθεσία</vt:lpstr>
      <vt:lpstr>Ένδικα Βοηθήματα και Μέσα</vt:lpstr>
      <vt:lpstr>Ένδικα Βοηθήματα: Διαφορές Ουσίας - Προσφυγή</vt:lpstr>
      <vt:lpstr>Ένδικα Βοηθήματα: Ακυρωτικές διαφορές</vt:lpstr>
      <vt:lpstr>Ένδικα Βοηθήματα: Δεύτερη Προσφυγή</vt:lpstr>
      <vt:lpstr>Ένδικα Βοηθήματα: Διαφορές Ουσίας – Παρέμβαση</vt:lpstr>
      <vt:lpstr>Ένδικα Βοηθήματα: Διαφορές Ουσίας – Πρόσθετοι Λόγοι</vt:lpstr>
      <vt:lpstr>Ένδικα Βοηθήματα: Ανακοπή</vt:lpstr>
      <vt:lpstr>Ένδικα Βοηθήματα: Αγωγή</vt:lpstr>
      <vt:lpstr>Ένδικα Βοηθήματα: Υπαλληλική Προσφυγή</vt:lpstr>
      <vt:lpstr>Μεθοδολογία αναγνώρισης διαφοράς</vt:lpstr>
      <vt:lpstr>Μεθοδολογία αναγνώρισης διαφοράς</vt:lpstr>
      <vt:lpstr>Μεθοδολογία αναγνώρισης διαφοράς</vt:lpstr>
      <vt:lpstr>Μεθοδολογία αναγνώρισης διαφοράς</vt:lpstr>
      <vt:lpstr>Διαφορές Ουσίας- Προϋποθέσεις Παραδεκτού</vt:lpstr>
      <vt:lpstr>Διαφορές Ουσίας – Ομοδικία - Συνάφεια</vt:lpstr>
      <vt:lpstr>Προσφυγή - Προθεσμίες</vt:lpstr>
      <vt:lpstr>Προσφυγή - Προθεσμίες</vt:lpstr>
      <vt:lpstr>Προσφυγή - Προσωρινή Δικαστική Προστασία</vt:lpstr>
      <vt:lpstr>Προσφυγή - Προσωρινή Δικαστική Προστασία</vt:lpstr>
      <vt:lpstr>Δεδικασμένο στην Διοικητική Δικονομία</vt:lpstr>
      <vt:lpstr>Ένδικα Μέσα- Ανακοπή Ερημοδικίας</vt:lpstr>
      <vt:lpstr>Ένδικα Μέσα - Έφεση</vt:lpstr>
      <vt:lpstr>Ένδικα Μέσα - Έφεση</vt:lpstr>
      <vt:lpstr>Ένδικα Μέσα – Αίτηση Αναθεώρησης/ Τριτανακοπή/Αίτηση Διόρθωσης</vt:lpstr>
      <vt:lpstr>Ένδικα Μέσα- Αναίρεση</vt:lpstr>
      <vt:lpstr>Ένδικα Μέσα- Αναίρεση</vt:lpstr>
      <vt:lpstr>Ένδικα Μέσα- Αναίρεση</vt:lpstr>
      <vt:lpstr>Ένδικα Μέσα</vt:lpstr>
      <vt:lpstr>Νέα- Τελευταίες εξελίξεις στη Διοικητική Δικονομία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Διοικητική Δικονομία</dc:title>
  <dc:creator>Stelios Voukounas</dc:creator>
  <cp:lastModifiedBy>Stelios Voukounas</cp:lastModifiedBy>
  <cp:revision>1</cp:revision>
  <dcterms:created xsi:type="dcterms:W3CDTF">1900-01-01T06:00:00Z</dcterms:created>
  <dcterms:modified xsi:type="dcterms:W3CDTF">2023-10-26T07:09:06Z</dcterms:modified>
</cp:coreProperties>
</file>