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1"/>
  </p:notesMasterIdLst>
  <p:sldIdLst>
    <p:sldId id="256" r:id="rId2"/>
    <p:sldId id="257" r:id="rId3"/>
    <p:sldId id="259" r:id="rId4"/>
    <p:sldId id="260" r:id="rId5"/>
    <p:sldId id="261" r:id="rId6"/>
    <p:sldId id="262" r:id="rId7"/>
    <p:sldId id="263" r:id="rId8"/>
    <p:sldId id="265" r:id="rId9"/>
    <p:sldId id="266" r:id="rId10"/>
    <p:sldId id="268" r:id="rId11"/>
    <p:sldId id="270" r:id="rId12"/>
    <p:sldId id="271" r:id="rId13"/>
    <p:sldId id="272" r:id="rId14"/>
    <p:sldId id="273" r:id="rId15"/>
    <p:sldId id="275" r:id="rId16"/>
    <p:sldId id="276" r:id="rId17"/>
    <p:sldId id="312" r:id="rId18"/>
    <p:sldId id="277" r:id="rId19"/>
    <p:sldId id="278" r:id="rId20"/>
    <p:sldId id="279" r:id="rId21"/>
    <p:sldId id="280" r:id="rId22"/>
    <p:sldId id="281" r:id="rId23"/>
    <p:sldId id="283" r:id="rId24"/>
    <p:sldId id="284" r:id="rId25"/>
    <p:sldId id="286" r:id="rId26"/>
    <p:sldId id="289" r:id="rId27"/>
    <p:sldId id="287" r:id="rId28"/>
    <p:sldId id="313" r:id="rId29"/>
    <p:sldId id="314" r:id="rId30"/>
    <p:sldId id="290" r:id="rId31"/>
    <p:sldId id="291" r:id="rId32"/>
    <p:sldId id="292" r:id="rId33"/>
    <p:sldId id="293" r:id="rId34"/>
    <p:sldId id="295" r:id="rId35"/>
    <p:sldId id="296" r:id="rId36"/>
    <p:sldId id="297" r:id="rId37"/>
    <p:sldId id="298" r:id="rId38"/>
    <p:sldId id="300" r:id="rId39"/>
    <p:sldId id="301" r:id="rId40"/>
    <p:sldId id="302" r:id="rId41"/>
    <p:sldId id="303" r:id="rId42"/>
    <p:sldId id="304" r:id="rId43"/>
    <p:sldId id="305" r:id="rId44"/>
    <p:sldId id="306" r:id="rId45"/>
    <p:sldId id="307" r:id="rId46"/>
    <p:sldId id="308" r:id="rId47"/>
    <p:sldId id="309" r:id="rId48"/>
    <p:sldId id="310" r:id="rId49"/>
    <p:sldId id="311" r:id="rId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206" autoAdjust="0"/>
    <p:restoredTop sz="94660"/>
  </p:normalViewPr>
  <p:slideViewPr>
    <p:cSldViewPr snapToGrid="0">
      <p:cViewPr varScale="1">
        <p:scale>
          <a:sx n="105" d="100"/>
          <a:sy n="105" d="100"/>
        </p:scale>
        <p:origin x="13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SimpleTimelineDefaultColorVariant">
  <dgm:title val="Simple Timeline Default Color Variant"/>
  <dgm:desc val="Simple Timeline Default Color Variant"/>
  <dgm:catLst>
    <dgm:cat type="Other" pri="2"/>
  </dgm:catLst>
  <dgm:styleLbl name="node0">
    <dgm:fillClrLst meth="repeat">
      <a:schemeClr val="dk2"/>
    </dgm:fillClrLst>
    <dgm:linClrLst meth="repeat">
      <a:schemeClr val="lt1"/>
    </dgm:linClrLst>
    <dgm:effectClrLst/>
    <dgm:txLinClrLst/>
    <dgm:txFillClrLst/>
    <dgm:txEffectClrLst/>
  </dgm:styleLbl>
  <dgm:styleLbl name="alignNode1">
    <dgm:fillClrLst meth="repeat">
      <a:schemeClr val="accent1">
        <a:alpha val="0"/>
      </a:schemeClr>
    </dgm:fillClrLst>
    <dgm:linClrLst meth="repeat">
      <a:schemeClr val="accent1">
        <a:alpha val="0"/>
      </a:schemeClr>
    </dgm:linClrLst>
    <dgm:effectClrLst/>
    <dgm:txLinClrLst/>
    <dgm:txFillClrLst meth="repeat">
      <a:schemeClr val="accent1"/>
    </dgm:txFillClrLst>
    <dgm:txEffectClrLst/>
  </dgm:styleLbl>
  <dgm:styleLbl name="node1">
    <dgm:fillClrLst meth="repeat">
      <a:schemeClr val="dk2"/>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dk2">
        <a:alpha val="50000"/>
      </a:schemeClr>
    </dgm:fillClrLst>
    <dgm:linClrLst meth="repeat">
      <a:schemeClr val="lt1"/>
    </dgm:linClrLst>
    <dgm:effectClrLst/>
    <dgm:txLinClrLst/>
    <dgm:txFillClrLst/>
    <dgm:txEffectClrLst/>
  </dgm:styleLbl>
  <dgm:styleLbl name="node2">
    <dgm:fillClrLst meth="repeat">
      <a:schemeClr val="dk2"/>
    </dgm:fillClrLst>
    <dgm:linClrLst meth="repeat">
      <a:schemeClr val="lt1"/>
    </dgm:linClrLst>
    <dgm:effectClrLst/>
    <dgm:txLinClrLst/>
    <dgm:txFillClrLst/>
    <dgm:txEffectClrLst/>
  </dgm:styleLbl>
  <dgm:styleLbl name="node3">
    <dgm:fillClrLst meth="repeat">
      <a:schemeClr val="dk2"/>
    </dgm:fillClrLst>
    <dgm:linClrLst meth="repeat">
      <a:schemeClr val="lt1"/>
    </dgm:linClrLst>
    <dgm:effectClrLst/>
    <dgm:txLinClrLst/>
    <dgm:txFillClrLst/>
    <dgm:txEffectClrLst/>
  </dgm:styleLbl>
  <dgm:styleLbl name="node4">
    <dgm:fillClrLst meth="repeat">
      <a:schemeClr val="dk2"/>
    </dgm:fillClrLst>
    <dgm:linClrLst meth="repeat">
      <a:schemeClr val="lt1"/>
    </dgm:linClrLst>
    <dgm:effectClrLst/>
    <dgm:txLinClrLst/>
    <dgm:txFillClrLst/>
    <dgm:txEffectClrLst/>
  </dgm:styleLbl>
  <dgm:styleLbl name="fgImgPlace1">
    <dgm:fillClrLst meth="repeat">
      <a:schemeClr val="dk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dk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dk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tx1"/>
    </dgm:txFillClrLst>
    <dgm:txEffectClrLst/>
  </dgm:styleLbl>
  <dgm:styleLbl name="asst0">
    <dgm:fillClrLst meth="repeat">
      <a:schemeClr val="dk2"/>
    </dgm:fillClrLst>
    <dgm:linClrLst meth="repeat">
      <a:schemeClr val="lt1"/>
    </dgm:linClrLst>
    <dgm:effectClrLst/>
    <dgm:txLinClrLst/>
    <dgm:txFillClrLst/>
    <dgm:txEffectClrLst/>
  </dgm:styleLbl>
  <dgm:styleLbl name="asst1">
    <dgm:fillClrLst meth="repeat">
      <a:schemeClr val="dk2"/>
    </dgm:fillClrLst>
    <dgm:linClrLst meth="repeat">
      <a:schemeClr val="lt1"/>
    </dgm:linClrLst>
    <dgm:effectClrLst/>
    <dgm:txLinClrLst/>
    <dgm:txFillClrLst/>
    <dgm:txEffectClrLst/>
  </dgm:styleLbl>
  <dgm:styleLbl name="asst2">
    <dgm:fillClrLst meth="repeat">
      <a:schemeClr val="dk2"/>
    </dgm:fillClrLst>
    <dgm:linClrLst meth="repeat">
      <a:schemeClr val="lt1"/>
    </dgm:linClrLst>
    <dgm:effectClrLst/>
    <dgm:txLinClrLst/>
    <dgm:txFillClrLst/>
    <dgm:txEffectClrLst/>
  </dgm:styleLbl>
  <dgm:styleLbl name="asst3">
    <dgm:fillClrLst meth="repeat">
      <a:schemeClr val="dk2"/>
    </dgm:fillClrLst>
    <dgm:linClrLst meth="repeat">
      <a:schemeClr val="lt1"/>
    </dgm:linClrLst>
    <dgm:effectClrLst/>
    <dgm:txLinClrLst/>
    <dgm:txFillClrLst/>
    <dgm:txEffectClrLst/>
  </dgm:styleLbl>
  <dgm:styleLbl name="asst4">
    <dgm:fillClrLst meth="repeat">
      <a:schemeClr val="dk2"/>
    </dgm:fillClrLst>
    <dgm:linClrLst meth="repeat">
      <a:schemeClr val="lt1"/>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1"/>
    </dgm:txFillClrLst>
    <dgm:txEffectClrLst/>
  </dgm:styleLbl>
  <dgm:styleLbl name="parChTrans2D2">
    <dgm:fillClrLst meth="repeat">
      <a:schemeClr val="dk2"/>
    </dgm:fillClrLst>
    <dgm:linClrLst meth="repeat">
      <a:schemeClr val="dk2"/>
    </dgm:linClrLst>
    <dgm:effectClrLst/>
    <dgm:txLinClrLst/>
    <dgm:txFillClrLst meth="repeat">
      <a:schemeClr val="lt1"/>
    </dgm:txFillClrLst>
    <dgm:txEffectClrLst/>
  </dgm:styleLbl>
  <dgm:styleLbl name="parChTrans2D3">
    <dgm:fillClrLst meth="repeat">
      <a:schemeClr val="dk2"/>
    </dgm:fillClrLst>
    <dgm:linClrLst meth="repeat">
      <a:schemeClr val="dk2"/>
    </dgm:linClrLst>
    <dgm:effectClrLst/>
    <dgm:txLinClrLst/>
    <dgm:txFillClrLst meth="repeat">
      <a:schemeClr val="lt1"/>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accent1">
        <a:alpha val="90000"/>
      </a:schemeClr>
    </dgm:fillClrLst>
    <dgm:linClrLst meth="repeat">
      <a:schemeClr val="lt1"/>
    </dgm:linClrLst>
    <dgm:effectClrLst/>
    <dgm:txLinClrLst/>
    <dgm:txFillClrLst meth="repeat">
      <a:schemeClr val="accent1"/>
    </dgm:txFillClrLst>
    <dgm:txEffectClrLst/>
  </dgm:styleLbl>
  <dgm:styleLbl name="conFgAcc1">
    <dgm:fillClrLst meth="repeat">
      <a:schemeClr val="lt1">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dk2">
        <a:alpha val="90000"/>
      </a:schemeClr>
    </dgm:fillClrLst>
    <dgm:linClrLst meth="repeat">
      <a:schemeClr val="dk2"/>
    </dgm:linClrLst>
    <dgm:effectClrLst/>
    <dgm:txLinClrLst/>
    <dgm:txFillClrLst meth="repeat">
      <a:schemeClr val="dk2"/>
    </dgm:txFillClrLst>
    <dgm:txEffectClrLst/>
  </dgm:styleLbl>
  <dgm:styleLbl name="trAlignAcc1">
    <dgm:fillClrLst meth="repeat">
      <a:schemeClr val="lt1">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1"/>
    </dgm:fillClrLst>
    <dgm:linClrLst meth="repeat">
      <a:schemeClr val="dk2"/>
    </dgm:linClrLst>
    <dgm:effectClrLst/>
    <dgm:txLinClrLst/>
    <dgm:txFillClrLst meth="repeat">
      <a:schemeClr val="dk1"/>
    </dgm:txFillClrLst>
    <dgm:txEffectClrLst/>
  </dgm:styleLbl>
  <dgm:styleLbl name="solidAlignAcc1">
    <dgm:fillClrLst meth="repeat">
      <a:schemeClr val="lt1"/>
    </dgm:fillClrLst>
    <dgm:linClrLst meth="repeat">
      <a:schemeClr val="dk2"/>
    </dgm:linClrLst>
    <dgm:effectClrLst/>
    <dgm:txLinClrLst/>
    <dgm:txFillClrLst meth="repeat">
      <a:schemeClr val="dk1"/>
    </dgm:txFillClrLst>
    <dgm:txEffectClrLst/>
  </dgm:styleLbl>
  <dgm:styleLbl name="solidBgAcc1">
    <dgm:fillClrLst meth="repeat">
      <a:schemeClr val="lt1"/>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BlockTimelineDefaultColorVariant">
  <dgm:title val="Block Timeline Default Color Variant"/>
  <dgm:desc val="Block Timeline Default Color Variant"/>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dk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F76BE5-6444-4D1E-9130-A8F6356C2659}" type="doc">
      <dgm:prSet loTypeId="urn:microsoft.com/office/officeart/2024/3/layout/SimpleTimelineDefaultVariant" loCatId="Timeline" qsTypeId="urn:microsoft.com/office/officeart/2005/8/quickstyle/simple1" qsCatId="simple" csTypeId="urn:microsoft.com/office/officeart/2005/8/colors/SimpleTimelineDefaultColorVariant" csCatId="other" phldr="1"/>
      <dgm:spPr/>
      <dgm:t>
        <a:bodyPr/>
        <a:lstStyle/>
        <a:p>
          <a:endParaRPr lang="el-GR"/>
        </a:p>
      </dgm:t>
    </dgm:pt>
    <dgm:pt modelId="{098B5973-4A55-459C-AD9A-E6ADBBBBDDA6}">
      <dgm:prSet custT="1"/>
      <dgm:spPr/>
      <dgm:t>
        <a:bodyPr/>
        <a:lstStyle/>
        <a:p>
          <a:pPr>
            <a:defRPr b="1"/>
          </a:pPr>
          <a:r>
            <a:rPr lang="el-GR" sz="2800" kern="1200" cap="all" baseline="0" dirty="0">
              <a:solidFill>
                <a:schemeClr val="accent1"/>
              </a:solidFill>
              <a:latin typeface="Bahnschrift SemiBold Condensed" panose="020B0502040204020203" pitchFamily="34" charset="0"/>
              <a:ea typeface="+mj-ea"/>
              <a:cs typeface="+mj-cs"/>
            </a:rPr>
            <a:t>ΑΙΤΗΣΗ ΑΚΥΡΩΣΗΣ</a:t>
          </a:r>
        </a:p>
      </dgm:t>
    </dgm:pt>
    <dgm:pt modelId="{CD45CD32-E4BD-4502-9866-8EE9C49C87CA}" type="parTrans" cxnId="{FE04A9B2-9B1F-4494-B039-3798737FC963}">
      <dgm:prSet/>
      <dgm:spPr/>
      <dgm:t>
        <a:bodyPr/>
        <a:lstStyle/>
        <a:p>
          <a:endParaRPr lang="el-GR" sz="2000"/>
        </a:p>
      </dgm:t>
    </dgm:pt>
    <dgm:pt modelId="{B1305FD2-70F3-4AD2-A09F-A406D8CFA03E}" type="sibTrans" cxnId="{FE04A9B2-9B1F-4494-B039-3798737FC963}">
      <dgm:prSet/>
      <dgm:spPr/>
      <dgm:t>
        <a:bodyPr/>
        <a:lstStyle/>
        <a:p>
          <a:endParaRPr lang="el-GR" sz="2000"/>
        </a:p>
      </dgm:t>
    </dgm:pt>
    <dgm:pt modelId="{9CBDACC1-1E8D-4223-B5A7-288BCAE414A9}">
      <dgm:prSet custT="1"/>
      <dgm:spPr/>
      <dgm:t>
        <a:bodyPr/>
        <a:lstStyle/>
        <a:p>
          <a:r>
            <a:rPr lang="el-GR" sz="1600" dirty="0">
              <a:latin typeface="Times New Roman" panose="02020603050405020304" pitchFamily="18" charset="0"/>
              <a:cs typeface="Times New Roman" panose="02020603050405020304" pitchFamily="18" charset="0"/>
            </a:rPr>
            <a:t>Διαπλαστικό. Μόνο ΣτΕ και Διοικητικό Εφετείο</a:t>
          </a:r>
        </a:p>
        <a:p>
          <a:r>
            <a:rPr lang="el-GR" sz="1600" dirty="0">
              <a:latin typeface="Times New Roman" panose="02020603050405020304" pitchFamily="18" charset="0"/>
              <a:cs typeface="Times New Roman" panose="02020603050405020304" pitchFamily="18" charset="0"/>
            </a:rPr>
            <a:t>Κατά ατομικών και κανονιστικών</a:t>
          </a:r>
        </a:p>
      </dgm:t>
    </dgm:pt>
    <dgm:pt modelId="{F50FDE62-7657-4F14-B4EF-D111548B82CC}" type="parTrans" cxnId="{E02461EC-8367-42F1-99F5-58D1DF726413}">
      <dgm:prSet/>
      <dgm:spPr/>
      <dgm:t>
        <a:bodyPr/>
        <a:lstStyle/>
        <a:p>
          <a:endParaRPr lang="el-GR" sz="2000"/>
        </a:p>
      </dgm:t>
    </dgm:pt>
    <dgm:pt modelId="{D8914682-8FD0-4041-9C29-071B975495B9}" type="sibTrans" cxnId="{E02461EC-8367-42F1-99F5-58D1DF726413}">
      <dgm:prSet/>
      <dgm:spPr/>
      <dgm:t>
        <a:bodyPr/>
        <a:lstStyle/>
        <a:p>
          <a:endParaRPr lang="el-GR" sz="2000"/>
        </a:p>
      </dgm:t>
    </dgm:pt>
    <dgm:pt modelId="{25D6ECCE-2448-4CC4-AA0F-24C1C1C39595}">
      <dgm:prSet custT="1"/>
      <dgm:spPr/>
      <dgm:t>
        <a:bodyPr/>
        <a:lstStyle/>
        <a:p>
          <a:pPr marL="0" lvl="0" indent="0" algn="l" defTabSz="1244600">
            <a:lnSpc>
              <a:spcPct val="90000"/>
            </a:lnSpc>
            <a:spcBef>
              <a:spcPct val="0"/>
            </a:spcBef>
            <a:spcAft>
              <a:spcPct val="35000"/>
            </a:spcAft>
            <a:buNone/>
            <a:defRPr b="1"/>
          </a:pPr>
          <a:r>
            <a:rPr lang="el-GR" sz="2800" b="1" kern="1200" cap="all" baseline="0" dirty="0">
              <a:solidFill>
                <a:srgbClr val="4A66AC"/>
              </a:solidFill>
              <a:latin typeface="Bahnschrift SemiBold Condensed" panose="020B0502040204020203" pitchFamily="34" charset="0"/>
              <a:ea typeface="+mn-ea"/>
              <a:cs typeface="+mn-cs"/>
            </a:rPr>
            <a:t>ΑΝΑΚΟΠΗ</a:t>
          </a:r>
        </a:p>
      </dgm:t>
    </dgm:pt>
    <dgm:pt modelId="{58A2D2F2-6492-4783-A5C8-85EC121B88E4}" type="parTrans" cxnId="{7CC4D65C-67EF-42A8-B1D1-A1983CC41175}">
      <dgm:prSet/>
      <dgm:spPr/>
      <dgm:t>
        <a:bodyPr/>
        <a:lstStyle/>
        <a:p>
          <a:endParaRPr lang="el-GR" sz="2000"/>
        </a:p>
      </dgm:t>
    </dgm:pt>
    <dgm:pt modelId="{58FE5A9C-21D7-48E6-97E2-63887E867024}" type="sibTrans" cxnId="{7CC4D65C-67EF-42A8-B1D1-A1983CC41175}">
      <dgm:prSet/>
      <dgm:spPr/>
      <dgm:t>
        <a:bodyPr/>
        <a:lstStyle/>
        <a:p>
          <a:endParaRPr lang="el-GR" sz="2000"/>
        </a:p>
      </dgm:t>
    </dgm:pt>
    <dgm:pt modelId="{97A122B0-226F-467A-B27E-972ADC75D826}">
      <dgm:prSet custT="1"/>
      <dgm:spPr/>
      <dgm:t>
        <a:bodyPr/>
        <a:lstStyle/>
        <a:p>
          <a:r>
            <a:rPr lang="el-GR" sz="1600" dirty="0">
              <a:latin typeface="Times New Roman" panose="02020603050405020304" pitchFamily="18" charset="0"/>
              <a:cs typeface="Times New Roman" panose="02020603050405020304" pitchFamily="18" charset="0"/>
            </a:rPr>
            <a:t>Είναι κατά της εκτέλεσης (μεταξύ μας δεν θα πέσει)</a:t>
          </a:r>
        </a:p>
      </dgm:t>
    </dgm:pt>
    <dgm:pt modelId="{FF5019E9-8FF5-4D1D-8885-3B56AE4DC30E}" type="parTrans" cxnId="{80B529A0-FC15-4342-BF45-561C3F6B7BDF}">
      <dgm:prSet/>
      <dgm:spPr/>
      <dgm:t>
        <a:bodyPr/>
        <a:lstStyle/>
        <a:p>
          <a:endParaRPr lang="el-GR" sz="2000"/>
        </a:p>
      </dgm:t>
    </dgm:pt>
    <dgm:pt modelId="{626F657E-DB6B-469A-A20E-42E4DD63377B}" type="sibTrans" cxnId="{80B529A0-FC15-4342-BF45-561C3F6B7BDF}">
      <dgm:prSet/>
      <dgm:spPr/>
      <dgm:t>
        <a:bodyPr/>
        <a:lstStyle/>
        <a:p>
          <a:endParaRPr lang="el-GR" sz="2000"/>
        </a:p>
      </dgm:t>
    </dgm:pt>
    <dgm:pt modelId="{30185E5B-AEF8-4D0E-A0E5-AEC2A68F16E0}">
      <dgm:prSet custT="1"/>
      <dgm:spPr/>
      <dgm:t>
        <a:bodyPr/>
        <a:lstStyle/>
        <a:p>
          <a:pPr marL="0" lvl="0" indent="0" algn="l" defTabSz="1244600">
            <a:lnSpc>
              <a:spcPct val="90000"/>
            </a:lnSpc>
            <a:spcBef>
              <a:spcPct val="0"/>
            </a:spcBef>
            <a:spcAft>
              <a:spcPct val="35000"/>
            </a:spcAft>
            <a:buNone/>
            <a:defRPr b="1"/>
          </a:pPr>
          <a:r>
            <a:rPr lang="el-GR" sz="2800" b="1" kern="1200" cap="all" baseline="0" dirty="0">
              <a:solidFill>
                <a:srgbClr val="4A66AC"/>
              </a:solidFill>
              <a:latin typeface="Bahnschrift SemiBold Condensed" panose="020B0502040204020203" pitchFamily="34" charset="0"/>
              <a:ea typeface="+mn-ea"/>
              <a:cs typeface="+mn-cs"/>
            </a:rPr>
            <a:t>ΠΡΟΣΦΥΓΗ ΟΥΣΙΑΣ</a:t>
          </a:r>
        </a:p>
      </dgm:t>
    </dgm:pt>
    <dgm:pt modelId="{06C0CB57-5A2A-4C7E-9775-F69B5F529D8E}" type="parTrans" cxnId="{97D6CCCC-EA78-4CC1-B219-ADF230BB8248}">
      <dgm:prSet/>
      <dgm:spPr/>
      <dgm:t>
        <a:bodyPr/>
        <a:lstStyle/>
        <a:p>
          <a:endParaRPr lang="el-GR" sz="2000"/>
        </a:p>
      </dgm:t>
    </dgm:pt>
    <dgm:pt modelId="{87A56D83-0975-4FC6-9908-565DEAE372CE}" type="sibTrans" cxnId="{97D6CCCC-EA78-4CC1-B219-ADF230BB8248}">
      <dgm:prSet/>
      <dgm:spPr/>
      <dgm:t>
        <a:bodyPr/>
        <a:lstStyle/>
        <a:p>
          <a:endParaRPr lang="el-GR" sz="2000"/>
        </a:p>
      </dgm:t>
    </dgm:pt>
    <dgm:pt modelId="{3D34528D-FD4E-451B-B7FA-4865A08CB8F8}">
      <dgm:prSet custT="1"/>
      <dgm:spPr/>
      <dgm:t>
        <a:bodyPr/>
        <a:lstStyle/>
        <a:p>
          <a:r>
            <a:rPr lang="el-GR" sz="1600" dirty="0">
              <a:latin typeface="Times New Roman" panose="02020603050405020304" pitchFamily="18" charset="0"/>
              <a:cs typeface="Times New Roman" panose="02020603050405020304" pitchFamily="18" charset="0"/>
            </a:rPr>
            <a:t>Διοικητικό Εφετείο και Πρωτοδικείο</a:t>
          </a:r>
        </a:p>
        <a:p>
          <a:r>
            <a:rPr lang="el-GR" sz="1600" dirty="0">
              <a:latin typeface="Times New Roman" panose="02020603050405020304" pitchFamily="18" charset="0"/>
              <a:cs typeface="Times New Roman" panose="02020603050405020304" pitchFamily="18" charset="0"/>
            </a:rPr>
            <a:t>Κατά ατομικών</a:t>
          </a:r>
        </a:p>
        <a:p>
          <a:endParaRPr lang="el-GR" sz="1600" dirty="0"/>
        </a:p>
      </dgm:t>
    </dgm:pt>
    <dgm:pt modelId="{0DF94AE4-FA14-44C3-86FE-FBB3ED808739}" type="parTrans" cxnId="{E685AF60-3B9D-4792-B6DD-80BFDA296B4B}">
      <dgm:prSet/>
      <dgm:spPr/>
      <dgm:t>
        <a:bodyPr/>
        <a:lstStyle/>
        <a:p>
          <a:endParaRPr lang="el-GR" sz="2000"/>
        </a:p>
      </dgm:t>
    </dgm:pt>
    <dgm:pt modelId="{A068B149-33C8-4F93-8F22-4DB65C8CC797}" type="sibTrans" cxnId="{E685AF60-3B9D-4792-B6DD-80BFDA296B4B}">
      <dgm:prSet/>
      <dgm:spPr/>
      <dgm:t>
        <a:bodyPr/>
        <a:lstStyle/>
        <a:p>
          <a:endParaRPr lang="el-GR" sz="2000"/>
        </a:p>
      </dgm:t>
    </dgm:pt>
    <dgm:pt modelId="{D83AD143-652E-4954-A6D6-F6884318CEC1}">
      <dgm:prSet custT="1"/>
      <dgm:spPr/>
      <dgm:t>
        <a:bodyPr/>
        <a:lstStyle/>
        <a:p>
          <a:pPr marL="0" lvl="0" indent="0" algn="l" defTabSz="1244600">
            <a:lnSpc>
              <a:spcPct val="90000"/>
            </a:lnSpc>
            <a:spcBef>
              <a:spcPct val="0"/>
            </a:spcBef>
            <a:spcAft>
              <a:spcPct val="35000"/>
            </a:spcAft>
            <a:buNone/>
            <a:defRPr b="1"/>
          </a:pPr>
          <a:r>
            <a:rPr lang="el-GR" sz="2800" b="1" kern="1200" cap="all" baseline="0" dirty="0">
              <a:solidFill>
                <a:srgbClr val="4A66AC"/>
              </a:solidFill>
              <a:latin typeface="Bahnschrift SemiBold Condensed" panose="020B0502040204020203" pitchFamily="34" charset="0"/>
              <a:ea typeface="+mn-ea"/>
              <a:cs typeface="+mn-cs"/>
            </a:rPr>
            <a:t>ΕΝΣΤΑΣΗ</a:t>
          </a:r>
        </a:p>
      </dgm:t>
    </dgm:pt>
    <dgm:pt modelId="{2AAAD5F8-AF05-4B5C-B7A3-1851E1FF7DFD}" type="parTrans" cxnId="{B42FFACE-735A-4B60-B713-A50D2B8F581F}">
      <dgm:prSet/>
      <dgm:spPr/>
      <dgm:t>
        <a:bodyPr/>
        <a:lstStyle/>
        <a:p>
          <a:endParaRPr lang="el-GR" sz="2000"/>
        </a:p>
      </dgm:t>
    </dgm:pt>
    <dgm:pt modelId="{A7941171-BBBD-483E-A0BE-FFB4C663239E}" type="sibTrans" cxnId="{B42FFACE-735A-4B60-B713-A50D2B8F581F}">
      <dgm:prSet/>
      <dgm:spPr/>
      <dgm:t>
        <a:bodyPr/>
        <a:lstStyle/>
        <a:p>
          <a:endParaRPr lang="el-GR" sz="2000"/>
        </a:p>
      </dgm:t>
    </dgm:pt>
    <dgm:pt modelId="{61E948E5-8B7B-4185-A994-4266FC99DBE1}">
      <dgm:prSet custT="1"/>
      <dgm:spPr/>
      <dgm:t>
        <a:bodyPr/>
        <a:lstStyle/>
        <a:p>
          <a:endParaRPr lang="el-GR" sz="1600" dirty="0"/>
        </a:p>
      </dgm:t>
    </dgm:pt>
    <dgm:pt modelId="{E7D55883-5644-4108-A684-8D63D3F65F96}" type="parTrans" cxnId="{13C911A0-7C64-4A42-87A7-CDDEBBF7DBF0}">
      <dgm:prSet/>
      <dgm:spPr/>
      <dgm:t>
        <a:bodyPr/>
        <a:lstStyle/>
        <a:p>
          <a:endParaRPr lang="el-GR" sz="2000"/>
        </a:p>
      </dgm:t>
    </dgm:pt>
    <dgm:pt modelId="{0609C20F-7443-4E0C-A866-2440C8FD372F}" type="sibTrans" cxnId="{13C911A0-7C64-4A42-87A7-CDDEBBF7DBF0}">
      <dgm:prSet/>
      <dgm:spPr/>
      <dgm:t>
        <a:bodyPr/>
        <a:lstStyle/>
        <a:p>
          <a:endParaRPr lang="el-GR" sz="2000"/>
        </a:p>
      </dgm:t>
    </dgm:pt>
    <dgm:pt modelId="{E9A3E5B4-9D26-4356-8E3A-106C1C8D6293}">
      <dgm:prSet custT="1"/>
      <dgm:spPr/>
      <dgm:t>
        <a:bodyPr/>
        <a:lstStyle/>
        <a:p>
          <a:pPr marL="0" lvl="0" indent="0" algn="l" defTabSz="1244600">
            <a:lnSpc>
              <a:spcPct val="90000"/>
            </a:lnSpc>
            <a:spcBef>
              <a:spcPct val="0"/>
            </a:spcBef>
            <a:spcAft>
              <a:spcPct val="35000"/>
            </a:spcAft>
            <a:buNone/>
            <a:defRPr b="1"/>
          </a:pPr>
          <a:r>
            <a:rPr lang="el-GR" sz="2800" b="1" kern="1200" cap="all" baseline="0" dirty="0">
              <a:solidFill>
                <a:srgbClr val="4A66AC"/>
              </a:solidFill>
              <a:latin typeface="Bahnschrift SemiBold Condensed" panose="020B0502040204020203" pitchFamily="34" charset="0"/>
              <a:ea typeface="+mn-ea"/>
              <a:cs typeface="+mn-cs"/>
            </a:rPr>
            <a:t>ΑΓΩΓΗ</a:t>
          </a:r>
        </a:p>
      </dgm:t>
    </dgm:pt>
    <dgm:pt modelId="{1187FE0A-4EF5-4BF0-B3B8-EFC37EE18823}" type="parTrans" cxnId="{E52D8251-012F-47FD-BEDA-B0F839163418}">
      <dgm:prSet/>
      <dgm:spPr/>
      <dgm:t>
        <a:bodyPr/>
        <a:lstStyle/>
        <a:p>
          <a:endParaRPr lang="el-GR" sz="2000"/>
        </a:p>
      </dgm:t>
    </dgm:pt>
    <dgm:pt modelId="{95B29D15-0C26-4112-900C-7E2E57754B3F}" type="sibTrans" cxnId="{E52D8251-012F-47FD-BEDA-B0F839163418}">
      <dgm:prSet/>
      <dgm:spPr/>
      <dgm:t>
        <a:bodyPr/>
        <a:lstStyle/>
        <a:p>
          <a:endParaRPr lang="el-GR" sz="2000"/>
        </a:p>
      </dgm:t>
    </dgm:pt>
    <dgm:pt modelId="{F32AD981-734D-47CE-B7D3-6C143AAFDF20}">
      <dgm:prSet custT="1"/>
      <dgm:spPr/>
      <dgm:t>
        <a:bodyPr/>
        <a:lstStyle/>
        <a:p>
          <a:r>
            <a:rPr lang="el-GR" sz="1600" dirty="0">
              <a:latin typeface="Times New Roman" panose="02020603050405020304" pitchFamily="18" charset="0"/>
              <a:cs typeface="Times New Roman" panose="02020603050405020304" pitchFamily="18" charset="0"/>
            </a:rPr>
            <a:t>105 </a:t>
          </a:r>
          <a:r>
            <a:rPr lang="el-GR" sz="1600" dirty="0" err="1">
              <a:latin typeface="Times New Roman" panose="02020603050405020304" pitchFamily="18" charset="0"/>
              <a:cs typeface="Times New Roman" panose="02020603050405020304" pitchFamily="18" charset="0"/>
            </a:rPr>
            <a:t>ΕισΝΑΚ</a:t>
          </a:r>
          <a:r>
            <a:rPr lang="el-GR" sz="1600" dirty="0">
              <a:latin typeface="Times New Roman" panose="02020603050405020304" pitchFamily="18" charset="0"/>
              <a:cs typeface="Times New Roman" panose="02020603050405020304" pitchFamily="18" charset="0"/>
            </a:rPr>
            <a:t> κυρίως – αναζήτηση από δημόσιο χρηματικής παροχής (αναγνωριστικά ή </a:t>
          </a:r>
          <a:r>
            <a:rPr lang="el-GR" sz="1600" dirty="0" err="1">
              <a:latin typeface="Times New Roman" panose="02020603050405020304" pitchFamily="18" charset="0"/>
              <a:cs typeface="Times New Roman" panose="02020603050405020304" pitchFamily="18" charset="0"/>
            </a:rPr>
            <a:t>καταψηφιστικά</a:t>
          </a:r>
          <a:r>
            <a:rPr lang="el-GR" sz="1600" dirty="0">
              <a:latin typeface="Times New Roman" panose="02020603050405020304" pitchFamily="18" charset="0"/>
              <a:cs typeface="Times New Roman" panose="02020603050405020304" pitchFamily="18" charset="0"/>
            </a:rPr>
            <a:t>)</a:t>
          </a:r>
        </a:p>
      </dgm:t>
    </dgm:pt>
    <dgm:pt modelId="{D8D89206-B737-424A-A348-6EEE27B9753C}" type="parTrans" cxnId="{C7F266AE-4E1A-46EA-91AF-12E263C33E23}">
      <dgm:prSet/>
      <dgm:spPr/>
      <dgm:t>
        <a:bodyPr/>
        <a:lstStyle/>
        <a:p>
          <a:endParaRPr lang="el-GR" sz="2000"/>
        </a:p>
      </dgm:t>
    </dgm:pt>
    <dgm:pt modelId="{1DDAC254-3098-4348-90B3-E47D36FFEF6B}" type="sibTrans" cxnId="{C7F266AE-4E1A-46EA-91AF-12E263C33E23}">
      <dgm:prSet/>
      <dgm:spPr/>
      <dgm:t>
        <a:bodyPr/>
        <a:lstStyle/>
        <a:p>
          <a:endParaRPr lang="el-GR" sz="2000"/>
        </a:p>
      </dgm:t>
    </dgm:pt>
    <dgm:pt modelId="{E8AF3500-7093-416E-AB4E-10E30EF2AB68}" type="pres">
      <dgm:prSet presAssocID="{39F76BE5-6444-4D1E-9130-A8F6356C2659}" presName="root" presStyleCnt="0">
        <dgm:presLayoutVars>
          <dgm:chMax/>
          <dgm:chPref/>
          <dgm:animLvl val="lvl"/>
        </dgm:presLayoutVars>
      </dgm:prSet>
      <dgm:spPr/>
    </dgm:pt>
    <dgm:pt modelId="{641C5606-5118-4345-8575-21DBA16D29D9}" type="pres">
      <dgm:prSet presAssocID="{39F76BE5-6444-4D1E-9130-A8F6356C2659}" presName="divider" presStyleLbl="alignAcc1" presStyleIdx="0" presStyleCnt="1"/>
      <dgm:spPr>
        <a:solidFill>
          <a:schemeClr val="dk2">
            <a:alpha val="90000"/>
            <a:hueOff val="0"/>
            <a:satOff val="0"/>
            <a:lumOff val="0"/>
            <a:alphaOff val="0"/>
          </a:schemeClr>
        </a:solidFill>
        <a:ln w="12050" cap="flat" cmpd="sng" algn="ctr">
          <a:solidFill>
            <a:schemeClr val="dk2">
              <a:hueOff val="0"/>
              <a:satOff val="0"/>
              <a:lumOff val="0"/>
              <a:alphaOff val="0"/>
            </a:schemeClr>
          </a:solidFill>
          <a:prstDash val="solid"/>
          <a:tailEnd type="arrow" w="med" len="med"/>
        </a:ln>
        <a:effectLst/>
      </dgm:spPr>
    </dgm:pt>
    <dgm:pt modelId="{17AAEC81-A2FE-4F6C-A87C-4594235EE26E}" type="pres">
      <dgm:prSet presAssocID="{39F76BE5-6444-4D1E-9130-A8F6356C2659}" presName="nodes" presStyleCnt="0">
        <dgm:presLayoutVars>
          <dgm:chMax/>
          <dgm:chPref/>
          <dgm:animLvl val="lvl"/>
        </dgm:presLayoutVars>
      </dgm:prSet>
      <dgm:spPr/>
    </dgm:pt>
    <dgm:pt modelId="{DF7A60DA-DCF0-449C-9964-B81C2670C893}" type="pres">
      <dgm:prSet presAssocID="{098B5973-4A55-459C-AD9A-E6ADBBBBDDA6}" presName="composite" presStyleCnt="0"/>
      <dgm:spPr/>
    </dgm:pt>
    <dgm:pt modelId="{659594AD-C13E-4042-8257-C7A35835793E}" type="pres">
      <dgm:prSet presAssocID="{098B5973-4A55-459C-AD9A-E6ADBBBBDDA6}" presName="ConnectorPoint" presStyleLbl="lnNode1" presStyleIdx="0"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gm:spPr>
    </dgm:pt>
    <dgm:pt modelId="{1C83FCA2-9945-4C06-82EC-72720D79DF96}" type="pres">
      <dgm:prSet presAssocID="{098B5973-4A55-459C-AD9A-E6ADBBBBDDA6}" presName="DropPinPlaceHolder" presStyleCnt="0"/>
      <dgm:spPr/>
    </dgm:pt>
    <dgm:pt modelId="{A26EAFE4-6CAB-490B-B18C-4A8F1BC8034B}" type="pres">
      <dgm:prSet presAssocID="{098B5973-4A55-459C-AD9A-E6ADBBBBDDA6}" presName="DropPin" presStyleLbl="alignNode1" presStyleIdx="0" presStyleCnt="10"/>
      <dgm:spPr/>
    </dgm:pt>
    <dgm:pt modelId="{AD6E9834-354F-43BA-AD4E-4FA22CF0067C}" type="pres">
      <dgm:prSet presAssocID="{098B5973-4A55-459C-AD9A-E6ADBBBBDDA6}" presName="Ellipse" presStyleLbl="fgAcc1" presStyleIdx="0" presStyleCnt="5"/>
      <dgm:spPr>
        <a:solidFill>
          <a:schemeClr val="accent1">
            <a:alpha val="90000"/>
            <a:hueOff val="0"/>
            <a:satOff val="0"/>
            <a:lumOff val="0"/>
            <a:alphaOff val="0"/>
          </a:schemeClr>
        </a:solidFill>
        <a:ln w="12700" cap="flat" cmpd="sng" algn="ctr">
          <a:noFill/>
          <a:prstDash val="solid"/>
        </a:ln>
        <a:effectLst/>
      </dgm:spPr>
    </dgm:pt>
    <dgm:pt modelId="{431FF52A-FAFF-4018-9414-F7DAEA62DBEC}" type="pres">
      <dgm:prSet presAssocID="{098B5973-4A55-459C-AD9A-E6ADBBBBDDA6}" presName="L2TextContainer" presStyleLbl="revTx" presStyleIdx="0" presStyleCnt="5">
        <dgm:presLayoutVars>
          <dgm:bulletEnabled val="1"/>
        </dgm:presLayoutVars>
      </dgm:prSet>
      <dgm:spPr/>
    </dgm:pt>
    <dgm:pt modelId="{AB2DD6C2-0715-45E1-97E6-4F1939BD9F47}" type="pres">
      <dgm:prSet presAssocID="{098B5973-4A55-459C-AD9A-E6ADBBBBDDA6}" presName="L1TextContainer" presStyleLbl="alignNode1" presStyleIdx="1" presStyleCnt="10">
        <dgm:presLayoutVars>
          <dgm:chMax val="1"/>
          <dgm:chPref val="1"/>
          <dgm:bulletEnabled val="1"/>
        </dgm:presLayoutVars>
      </dgm:prSet>
      <dgm:spPr/>
    </dgm:pt>
    <dgm:pt modelId="{29825555-02BD-4509-AA73-D76881FBD5AE}" type="pres">
      <dgm:prSet presAssocID="{098B5973-4A55-459C-AD9A-E6ADBBBBDDA6}" presName="ConnectLine" presStyleLbl="sibTrans1D1" presStyleIdx="0" presStyleCnt="5"/>
      <dgm:spPr/>
    </dgm:pt>
    <dgm:pt modelId="{F777446D-EAB3-48C6-AF3C-B348D60355E8}" type="pres">
      <dgm:prSet presAssocID="{098B5973-4A55-459C-AD9A-E6ADBBBBDDA6}" presName="EmptyPlaceHolder" presStyleCnt="0"/>
      <dgm:spPr/>
    </dgm:pt>
    <dgm:pt modelId="{EE1271F0-51D0-4C72-B4AD-FADD941E477F}" type="pres">
      <dgm:prSet presAssocID="{B1305FD2-70F3-4AD2-A09F-A406D8CFA03E}" presName="spaceBetweenRectangles" presStyleCnt="0"/>
      <dgm:spPr/>
    </dgm:pt>
    <dgm:pt modelId="{7E54CF00-3C2C-473B-9886-49BC6D1C2D5D}" type="pres">
      <dgm:prSet presAssocID="{25D6ECCE-2448-4CC4-AA0F-24C1C1C39595}" presName="composite" presStyleCnt="0"/>
      <dgm:spPr/>
    </dgm:pt>
    <dgm:pt modelId="{93E64AE4-8D47-4AF8-B100-CF6EAC53E3B8}" type="pres">
      <dgm:prSet presAssocID="{25D6ECCE-2448-4CC4-AA0F-24C1C1C39595}" presName="ConnectorPoint" presStyleLbl="lnNode1" presStyleIdx="1"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gm:spPr>
    </dgm:pt>
    <dgm:pt modelId="{A1C54094-3AB6-4794-AACA-52EFC8B21446}" type="pres">
      <dgm:prSet presAssocID="{25D6ECCE-2448-4CC4-AA0F-24C1C1C39595}" presName="DropPinPlaceHolder" presStyleCnt="0"/>
      <dgm:spPr/>
    </dgm:pt>
    <dgm:pt modelId="{84F9E43C-E73B-4A37-8BC2-C53DF6E13331}" type="pres">
      <dgm:prSet presAssocID="{25D6ECCE-2448-4CC4-AA0F-24C1C1C39595}" presName="DropPin" presStyleLbl="alignNode1" presStyleIdx="2" presStyleCnt="10"/>
      <dgm:spPr/>
    </dgm:pt>
    <dgm:pt modelId="{9BC1C3C6-ED9E-494E-AFB3-DD8BDADA1BDE}" type="pres">
      <dgm:prSet presAssocID="{25D6ECCE-2448-4CC4-AA0F-24C1C1C39595}" presName="Ellipse" presStyleLbl="fgAcc1" presStyleIdx="1" presStyleCnt="5"/>
      <dgm:spPr>
        <a:solidFill>
          <a:schemeClr val="accent1">
            <a:alpha val="90000"/>
            <a:hueOff val="0"/>
            <a:satOff val="0"/>
            <a:lumOff val="0"/>
            <a:alphaOff val="0"/>
          </a:schemeClr>
        </a:solidFill>
        <a:ln w="12700" cap="flat" cmpd="sng" algn="ctr">
          <a:noFill/>
          <a:prstDash val="solid"/>
        </a:ln>
        <a:effectLst/>
      </dgm:spPr>
    </dgm:pt>
    <dgm:pt modelId="{25F70F0B-AE78-4E00-A30F-B977FD32215A}" type="pres">
      <dgm:prSet presAssocID="{25D6ECCE-2448-4CC4-AA0F-24C1C1C39595}" presName="L2TextContainer" presStyleLbl="revTx" presStyleIdx="1" presStyleCnt="5">
        <dgm:presLayoutVars>
          <dgm:bulletEnabled val="1"/>
        </dgm:presLayoutVars>
      </dgm:prSet>
      <dgm:spPr/>
    </dgm:pt>
    <dgm:pt modelId="{EFFCE821-B33A-41C2-9930-47DD9678DBE0}" type="pres">
      <dgm:prSet presAssocID="{25D6ECCE-2448-4CC4-AA0F-24C1C1C39595}" presName="L1TextContainer" presStyleLbl="alignNode1" presStyleIdx="3" presStyleCnt="10">
        <dgm:presLayoutVars>
          <dgm:chMax val="1"/>
          <dgm:chPref val="1"/>
          <dgm:bulletEnabled val="1"/>
        </dgm:presLayoutVars>
      </dgm:prSet>
      <dgm:spPr/>
    </dgm:pt>
    <dgm:pt modelId="{7848491C-11BB-43A2-8BFB-28DE3AAF532E}" type="pres">
      <dgm:prSet presAssocID="{25D6ECCE-2448-4CC4-AA0F-24C1C1C39595}" presName="ConnectLine" presStyleLbl="sibTrans1D1" presStyleIdx="1" presStyleCnt="5"/>
      <dgm:spPr/>
    </dgm:pt>
    <dgm:pt modelId="{66BC3679-45F0-434D-A2AA-15AE56797C2E}" type="pres">
      <dgm:prSet presAssocID="{25D6ECCE-2448-4CC4-AA0F-24C1C1C39595}" presName="EmptyPlaceHolder" presStyleCnt="0"/>
      <dgm:spPr/>
    </dgm:pt>
    <dgm:pt modelId="{AA2CC536-A075-44E4-B086-A2B000BFC267}" type="pres">
      <dgm:prSet presAssocID="{58FE5A9C-21D7-48E6-97E2-63887E867024}" presName="spaceBetweenRectangles" presStyleCnt="0"/>
      <dgm:spPr/>
    </dgm:pt>
    <dgm:pt modelId="{62FC6863-A5E6-42CA-A6F8-8C6AA255ABD4}" type="pres">
      <dgm:prSet presAssocID="{30185E5B-AEF8-4D0E-A0E5-AEC2A68F16E0}" presName="composite" presStyleCnt="0"/>
      <dgm:spPr/>
    </dgm:pt>
    <dgm:pt modelId="{91A7A31B-BE4E-4097-B358-D8DA6AE75AB5}" type="pres">
      <dgm:prSet presAssocID="{30185E5B-AEF8-4D0E-A0E5-AEC2A68F16E0}" presName="ConnectorPoint" presStyleLbl="lnNode1" presStyleIdx="2"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gm:spPr>
    </dgm:pt>
    <dgm:pt modelId="{272BEB2E-C5A0-4579-84DC-67027BB115FA}" type="pres">
      <dgm:prSet presAssocID="{30185E5B-AEF8-4D0E-A0E5-AEC2A68F16E0}" presName="DropPinPlaceHolder" presStyleCnt="0"/>
      <dgm:spPr/>
    </dgm:pt>
    <dgm:pt modelId="{B818543A-585C-4755-B4FA-66BA06DD7F67}" type="pres">
      <dgm:prSet presAssocID="{30185E5B-AEF8-4D0E-A0E5-AEC2A68F16E0}" presName="DropPin" presStyleLbl="alignNode1" presStyleIdx="4" presStyleCnt="10"/>
      <dgm:spPr/>
    </dgm:pt>
    <dgm:pt modelId="{FE143E80-AD9A-4E5B-AF05-133CDCE174E9}" type="pres">
      <dgm:prSet presAssocID="{30185E5B-AEF8-4D0E-A0E5-AEC2A68F16E0}" presName="Ellipse" presStyleLbl="fgAcc1" presStyleIdx="2" presStyleCnt="5"/>
      <dgm:spPr>
        <a:solidFill>
          <a:schemeClr val="accent1">
            <a:alpha val="90000"/>
            <a:hueOff val="0"/>
            <a:satOff val="0"/>
            <a:lumOff val="0"/>
            <a:alphaOff val="0"/>
          </a:schemeClr>
        </a:solidFill>
        <a:ln w="12700" cap="flat" cmpd="sng" algn="ctr">
          <a:noFill/>
          <a:prstDash val="solid"/>
        </a:ln>
        <a:effectLst/>
      </dgm:spPr>
    </dgm:pt>
    <dgm:pt modelId="{9052BC02-71E1-4B80-91DB-AE354C21A2DB}" type="pres">
      <dgm:prSet presAssocID="{30185E5B-AEF8-4D0E-A0E5-AEC2A68F16E0}" presName="L2TextContainer" presStyleLbl="revTx" presStyleIdx="2" presStyleCnt="5">
        <dgm:presLayoutVars>
          <dgm:bulletEnabled val="1"/>
        </dgm:presLayoutVars>
      </dgm:prSet>
      <dgm:spPr/>
    </dgm:pt>
    <dgm:pt modelId="{CDEF36C0-4B49-4CBC-984D-A0D70065B14D}" type="pres">
      <dgm:prSet presAssocID="{30185E5B-AEF8-4D0E-A0E5-AEC2A68F16E0}" presName="L1TextContainer" presStyleLbl="alignNode1" presStyleIdx="5" presStyleCnt="10">
        <dgm:presLayoutVars>
          <dgm:chMax val="1"/>
          <dgm:chPref val="1"/>
          <dgm:bulletEnabled val="1"/>
        </dgm:presLayoutVars>
      </dgm:prSet>
      <dgm:spPr/>
    </dgm:pt>
    <dgm:pt modelId="{823BFEBD-34CA-48A6-ACB6-C7C8052E7B29}" type="pres">
      <dgm:prSet presAssocID="{30185E5B-AEF8-4D0E-A0E5-AEC2A68F16E0}" presName="ConnectLine" presStyleLbl="sibTrans1D1" presStyleIdx="2" presStyleCnt="5"/>
      <dgm:spPr/>
    </dgm:pt>
    <dgm:pt modelId="{056CD634-7053-42AC-BB29-15E0FD3EA766}" type="pres">
      <dgm:prSet presAssocID="{30185E5B-AEF8-4D0E-A0E5-AEC2A68F16E0}" presName="EmptyPlaceHolder" presStyleCnt="0"/>
      <dgm:spPr/>
    </dgm:pt>
    <dgm:pt modelId="{0BE7DC3F-EE04-4128-AD9B-9CB3B590391E}" type="pres">
      <dgm:prSet presAssocID="{87A56D83-0975-4FC6-9908-565DEAE372CE}" presName="spaceBetweenRectangles" presStyleCnt="0"/>
      <dgm:spPr/>
    </dgm:pt>
    <dgm:pt modelId="{EF43E81E-E458-4465-9B7C-3C37507862C3}" type="pres">
      <dgm:prSet presAssocID="{D83AD143-652E-4954-A6D6-F6884318CEC1}" presName="composite" presStyleCnt="0"/>
      <dgm:spPr/>
    </dgm:pt>
    <dgm:pt modelId="{E42015FF-8D74-4242-8793-D31FD3AFBBE4}" type="pres">
      <dgm:prSet presAssocID="{D83AD143-652E-4954-A6D6-F6884318CEC1}" presName="ConnectorPoint" presStyleLbl="lnNode1" presStyleIdx="3"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gm:spPr>
    </dgm:pt>
    <dgm:pt modelId="{F14BDDB7-2B8C-45AE-8ACF-F932F1635788}" type="pres">
      <dgm:prSet presAssocID="{D83AD143-652E-4954-A6D6-F6884318CEC1}" presName="DropPinPlaceHolder" presStyleCnt="0"/>
      <dgm:spPr/>
    </dgm:pt>
    <dgm:pt modelId="{37083ACC-4D0E-47CC-83B8-C08F9A0F46E3}" type="pres">
      <dgm:prSet presAssocID="{D83AD143-652E-4954-A6D6-F6884318CEC1}" presName="DropPin" presStyleLbl="alignNode1" presStyleIdx="6" presStyleCnt="10"/>
      <dgm:spPr/>
    </dgm:pt>
    <dgm:pt modelId="{F6F6B3DB-0DFB-48C1-8131-1389A0C53328}" type="pres">
      <dgm:prSet presAssocID="{D83AD143-652E-4954-A6D6-F6884318CEC1}" presName="Ellipse" presStyleLbl="fgAcc1" presStyleIdx="3" presStyleCnt="5"/>
      <dgm:spPr>
        <a:solidFill>
          <a:schemeClr val="accent1">
            <a:alpha val="90000"/>
            <a:hueOff val="0"/>
            <a:satOff val="0"/>
            <a:lumOff val="0"/>
            <a:alphaOff val="0"/>
          </a:schemeClr>
        </a:solidFill>
        <a:ln w="12700" cap="flat" cmpd="sng" algn="ctr">
          <a:noFill/>
          <a:prstDash val="solid"/>
        </a:ln>
        <a:effectLst/>
      </dgm:spPr>
    </dgm:pt>
    <dgm:pt modelId="{D091037B-2AC1-424C-87C2-F835F087A7F1}" type="pres">
      <dgm:prSet presAssocID="{D83AD143-652E-4954-A6D6-F6884318CEC1}" presName="L2TextContainer" presStyleLbl="revTx" presStyleIdx="3" presStyleCnt="5">
        <dgm:presLayoutVars>
          <dgm:bulletEnabled val="1"/>
        </dgm:presLayoutVars>
      </dgm:prSet>
      <dgm:spPr/>
    </dgm:pt>
    <dgm:pt modelId="{87002F42-FD32-4C9D-8BFF-E47BA32D4DC9}" type="pres">
      <dgm:prSet presAssocID="{D83AD143-652E-4954-A6D6-F6884318CEC1}" presName="L1TextContainer" presStyleLbl="alignNode1" presStyleIdx="7" presStyleCnt="10">
        <dgm:presLayoutVars>
          <dgm:chMax val="1"/>
          <dgm:chPref val="1"/>
          <dgm:bulletEnabled val="1"/>
        </dgm:presLayoutVars>
      </dgm:prSet>
      <dgm:spPr/>
    </dgm:pt>
    <dgm:pt modelId="{584172A3-10F3-41AC-88DC-6D7CFD39DD67}" type="pres">
      <dgm:prSet presAssocID="{D83AD143-652E-4954-A6D6-F6884318CEC1}" presName="ConnectLine" presStyleLbl="sibTrans1D1" presStyleIdx="3" presStyleCnt="5" custLinFactNeighborX="54625" custLinFactNeighborY="22305"/>
      <dgm:spPr/>
    </dgm:pt>
    <dgm:pt modelId="{5AE5DAE0-1302-4B4F-AA9E-08A3FFAC4240}" type="pres">
      <dgm:prSet presAssocID="{D83AD143-652E-4954-A6D6-F6884318CEC1}" presName="EmptyPlaceHolder" presStyleCnt="0"/>
      <dgm:spPr/>
    </dgm:pt>
    <dgm:pt modelId="{1E795DBD-3A71-4DFB-9E9F-C4E78F7E61B2}" type="pres">
      <dgm:prSet presAssocID="{A7941171-BBBD-483E-A0BE-FFB4C663239E}" presName="spaceBetweenRectangles" presStyleCnt="0"/>
      <dgm:spPr/>
    </dgm:pt>
    <dgm:pt modelId="{A46D20B1-CC34-44D6-853A-FB8D48D4881F}" type="pres">
      <dgm:prSet presAssocID="{E9A3E5B4-9D26-4356-8E3A-106C1C8D6293}" presName="composite" presStyleCnt="0"/>
      <dgm:spPr/>
    </dgm:pt>
    <dgm:pt modelId="{19BD661F-AC2C-44AC-868C-D72CD3D5180C}" type="pres">
      <dgm:prSet presAssocID="{E9A3E5B4-9D26-4356-8E3A-106C1C8D6293}" presName="ConnectorPoint" presStyleLbl="lnNode1" presStyleIdx="4"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gm:spPr>
    </dgm:pt>
    <dgm:pt modelId="{81A07943-C536-412C-8D64-7BD0DA762252}" type="pres">
      <dgm:prSet presAssocID="{E9A3E5B4-9D26-4356-8E3A-106C1C8D6293}" presName="DropPinPlaceHolder" presStyleCnt="0"/>
      <dgm:spPr/>
    </dgm:pt>
    <dgm:pt modelId="{919DBD93-7D53-45C0-8251-A1B0A7C4D25E}" type="pres">
      <dgm:prSet presAssocID="{E9A3E5B4-9D26-4356-8E3A-106C1C8D6293}" presName="DropPin" presStyleLbl="alignNode1" presStyleIdx="8" presStyleCnt="10"/>
      <dgm:spPr/>
    </dgm:pt>
    <dgm:pt modelId="{C667F18A-081E-480D-A143-B77437BA8BCD}" type="pres">
      <dgm:prSet presAssocID="{E9A3E5B4-9D26-4356-8E3A-106C1C8D6293}" presName="Ellipse" presStyleLbl="fgAcc1" presStyleIdx="4" presStyleCnt="5"/>
      <dgm:spPr>
        <a:solidFill>
          <a:schemeClr val="accent1">
            <a:alpha val="90000"/>
            <a:hueOff val="0"/>
            <a:satOff val="0"/>
            <a:lumOff val="0"/>
            <a:alphaOff val="0"/>
          </a:schemeClr>
        </a:solidFill>
        <a:ln w="12700" cap="flat" cmpd="sng" algn="ctr">
          <a:noFill/>
          <a:prstDash val="solid"/>
        </a:ln>
        <a:effectLst/>
      </dgm:spPr>
    </dgm:pt>
    <dgm:pt modelId="{1DEAD32F-3C35-417E-BC32-A8766736E6BA}" type="pres">
      <dgm:prSet presAssocID="{E9A3E5B4-9D26-4356-8E3A-106C1C8D6293}" presName="L2TextContainer" presStyleLbl="revTx" presStyleIdx="4" presStyleCnt="5">
        <dgm:presLayoutVars>
          <dgm:bulletEnabled val="1"/>
        </dgm:presLayoutVars>
      </dgm:prSet>
      <dgm:spPr/>
    </dgm:pt>
    <dgm:pt modelId="{46AC5F70-1CB8-435B-BD7D-F7697E4157B6}" type="pres">
      <dgm:prSet presAssocID="{E9A3E5B4-9D26-4356-8E3A-106C1C8D6293}" presName="L1TextContainer" presStyleLbl="alignNode1" presStyleIdx="9" presStyleCnt="10">
        <dgm:presLayoutVars>
          <dgm:chMax val="1"/>
          <dgm:chPref val="1"/>
          <dgm:bulletEnabled val="1"/>
        </dgm:presLayoutVars>
      </dgm:prSet>
      <dgm:spPr/>
    </dgm:pt>
    <dgm:pt modelId="{3912541C-318D-487C-B5D4-B28C3577D67C}" type="pres">
      <dgm:prSet presAssocID="{E9A3E5B4-9D26-4356-8E3A-106C1C8D6293}" presName="ConnectLine" presStyleLbl="sibTrans1D1" presStyleIdx="4" presStyleCnt="5"/>
      <dgm:spPr/>
    </dgm:pt>
    <dgm:pt modelId="{49A87F20-C973-4451-B039-8151930DBCBD}" type="pres">
      <dgm:prSet presAssocID="{E9A3E5B4-9D26-4356-8E3A-106C1C8D6293}" presName="EmptyPlaceHolder" presStyleCnt="0"/>
      <dgm:spPr/>
    </dgm:pt>
  </dgm:ptLst>
  <dgm:cxnLst>
    <dgm:cxn modelId="{252FD00A-7B0C-401A-A704-B1CB0E711C7B}" type="presOf" srcId="{97A122B0-226F-467A-B27E-972ADC75D826}" destId="{25F70F0B-AE78-4E00-A30F-B977FD32215A}" srcOrd="0" destOrd="0" presId="urn:microsoft.com/office/officeart/2024/3/layout/SimpleTimelineDefaultVariant"/>
    <dgm:cxn modelId="{AD01011F-46B1-4C90-A258-8B8357F2FEC4}" type="presOf" srcId="{61E948E5-8B7B-4185-A994-4266FC99DBE1}" destId="{D091037B-2AC1-424C-87C2-F835F087A7F1}" srcOrd="0" destOrd="0" presId="urn:microsoft.com/office/officeart/2024/3/layout/SimpleTimelineDefaultVariant"/>
    <dgm:cxn modelId="{7CC4D65C-67EF-42A8-B1D1-A1983CC41175}" srcId="{39F76BE5-6444-4D1E-9130-A8F6356C2659}" destId="{25D6ECCE-2448-4CC4-AA0F-24C1C1C39595}" srcOrd="1" destOrd="0" parTransId="{58A2D2F2-6492-4783-A5C8-85EC121B88E4}" sibTransId="{58FE5A9C-21D7-48E6-97E2-63887E867024}"/>
    <dgm:cxn modelId="{E685AF60-3B9D-4792-B6DD-80BFDA296B4B}" srcId="{30185E5B-AEF8-4D0E-A0E5-AEC2A68F16E0}" destId="{3D34528D-FD4E-451B-B7FA-4865A08CB8F8}" srcOrd="0" destOrd="0" parTransId="{0DF94AE4-FA14-44C3-86FE-FBB3ED808739}" sibTransId="{A068B149-33C8-4F93-8F22-4DB65C8CC797}"/>
    <dgm:cxn modelId="{E52D8251-012F-47FD-BEDA-B0F839163418}" srcId="{39F76BE5-6444-4D1E-9130-A8F6356C2659}" destId="{E9A3E5B4-9D26-4356-8E3A-106C1C8D6293}" srcOrd="4" destOrd="0" parTransId="{1187FE0A-4EF5-4BF0-B3B8-EFC37EE18823}" sibTransId="{95B29D15-0C26-4112-900C-7E2E57754B3F}"/>
    <dgm:cxn modelId="{7D770187-3B69-4857-A7F3-9CD651889ACF}" type="presOf" srcId="{30185E5B-AEF8-4D0E-A0E5-AEC2A68F16E0}" destId="{CDEF36C0-4B49-4CBC-984D-A0D70065B14D}" srcOrd="0" destOrd="0" presId="urn:microsoft.com/office/officeart/2024/3/layout/SimpleTimelineDefaultVariant"/>
    <dgm:cxn modelId="{5BA3018B-F0E7-40ED-B47B-575C6E5AD30B}" type="presOf" srcId="{3D34528D-FD4E-451B-B7FA-4865A08CB8F8}" destId="{9052BC02-71E1-4B80-91DB-AE354C21A2DB}" srcOrd="0" destOrd="0" presId="urn:microsoft.com/office/officeart/2024/3/layout/SimpleTimelineDefaultVariant"/>
    <dgm:cxn modelId="{A219C795-8BD7-4175-BD32-79B2EB81F99D}" type="presOf" srcId="{F32AD981-734D-47CE-B7D3-6C143AAFDF20}" destId="{1DEAD32F-3C35-417E-BC32-A8766736E6BA}" srcOrd="0" destOrd="0" presId="urn:microsoft.com/office/officeart/2024/3/layout/SimpleTimelineDefaultVariant"/>
    <dgm:cxn modelId="{13C911A0-7C64-4A42-87A7-CDDEBBF7DBF0}" srcId="{D83AD143-652E-4954-A6D6-F6884318CEC1}" destId="{61E948E5-8B7B-4185-A994-4266FC99DBE1}" srcOrd="0" destOrd="0" parTransId="{E7D55883-5644-4108-A684-8D63D3F65F96}" sibTransId="{0609C20F-7443-4E0C-A866-2440C8FD372F}"/>
    <dgm:cxn modelId="{80B529A0-FC15-4342-BF45-561C3F6B7BDF}" srcId="{25D6ECCE-2448-4CC4-AA0F-24C1C1C39595}" destId="{97A122B0-226F-467A-B27E-972ADC75D826}" srcOrd="0" destOrd="0" parTransId="{FF5019E9-8FF5-4D1D-8885-3B56AE4DC30E}" sibTransId="{626F657E-DB6B-469A-A20E-42E4DD63377B}"/>
    <dgm:cxn modelId="{C7F266AE-4E1A-46EA-91AF-12E263C33E23}" srcId="{E9A3E5B4-9D26-4356-8E3A-106C1C8D6293}" destId="{F32AD981-734D-47CE-B7D3-6C143AAFDF20}" srcOrd="0" destOrd="0" parTransId="{D8D89206-B737-424A-A348-6EEE27B9753C}" sibTransId="{1DDAC254-3098-4348-90B3-E47D36FFEF6B}"/>
    <dgm:cxn modelId="{FE04A9B2-9B1F-4494-B039-3798737FC963}" srcId="{39F76BE5-6444-4D1E-9130-A8F6356C2659}" destId="{098B5973-4A55-459C-AD9A-E6ADBBBBDDA6}" srcOrd="0" destOrd="0" parTransId="{CD45CD32-E4BD-4502-9866-8EE9C49C87CA}" sibTransId="{B1305FD2-70F3-4AD2-A09F-A406D8CFA03E}"/>
    <dgm:cxn modelId="{9A116ABB-EEC0-4366-8EFD-7CBFD7151384}" type="presOf" srcId="{39F76BE5-6444-4D1E-9130-A8F6356C2659}" destId="{E8AF3500-7093-416E-AB4E-10E30EF2AB68}" srcOrd="0" destOrd="0" presId="urn:microsoft.com/office/officeart/2024/3/layout/SimpleTimelineDefaultVariant"/>
    <dgm:cxn modelId="{C3EBF0BF-5628-466F-8033-027BE14385E5}" type="presOf" srcId="{25D6ECCE-2448-4CC4-AA0F-24C1C1C39595}" destId="{EFFCE821-B33A-41C2-9930-47DD9678DBE0}" srcOrd="0" destOrd="0" presId="urn:microsoft.com/office/officeart/2024/3/layout/SimpleTimelineDefaultVariant"/>
    <dgm:cxn modelId="{97D6CCCC-EA78-4CC1-B219-ADF230BB8248}" srcId="{39F76BE5-6444-4D1E-9130-A8F6356C2659}" destId="{30185E5B-AEF8-4D0E-A0E5-AEC2A68F16E0}" srcOrd="2" destOrd="0" parTransId="{06C0CB57-5A2A-4C7E-9775-F69B5F529D8E}" sibTransId="{87A56D83-0975-4FC6-9908-565DEAE372CE}"/>
    <dgm:cxn modelId="{B42FFACE-735A-4B60-B713-A50D2B8F581F}" srcId="{39F76BE5-6444-4D1E-9130-A8F6356C2659}" destId="{D83AD143-652E-4954-A6D6-F6884318CEC1}" srcOrd="3" destOrd="0" parTransId="{2AAAD5F8-AF05-4B5C-B7A3-1851E1FF7DFD}" sibTransId="{A7941171-BBBD-483E-A0BE-FFB4C663239E}"/>
    <dgm:cxn modelId="{BF8940D8-82DC-446E-9B31-76A2ED47EA44}" type="presOf" srcId="{098B5973-4A55-459C-AD9A-E6ADBBBBDDA6}" destId="{AB2DD6C2-0715-45E1-97E6-4F1939BD9F47}" srcOrd="0" destOrd="0" presId="urn:microsoft.com/office/officeart/2024/3/layout/SimpleTimelineDefaultVariant"/>
    <dgm:cxn modelId="{64E6E0E7-184A-490F-A0C4-27849C301ADF}" type="presOf" srcId="{9CBDACC1-1E8D-4223-B5A7-288BCAE414A9}" destId="{431FF52A-FAFF-4018-9414-F7DAEA62DBEC}" srcOrd="0" destOrd="0" presId="urn:microsoft.com/office/officeart/2024/3/layout/SimpleTimelineDefaultVariant"/>
    <dgm:cxn modelId="{E02461EC-8367-42F1-99F5-58D1DF726413}" srcId="{098B5973-4A55-459C-AD9A-E6ADBBBBDDA6}" destId="{9CBDACC1-1E8D-4223-B5A7-288BCAE414A9}" srcOrd="0" destOrd="0" parTransId="{F50FDE62-7657-4F14-B4EF-D111548B82CC}" sibTransId="{D8914682-8FD0-4041-9C29-071B975495B9}"/>
    <dgm:cxn modelId="{C7A40CF3-5CC8-4686-8132-B59DD87219FC}" type="presOf" srcId="{D83AD143-652E-4954-A6D6-F6884318CEC1}" destId="{87002F42-FD32-4C9D-8BFF-E47BA32D4DC9}" srcOrd="0" destOrd="0" presId="urn:microsoft.com/office/officeart/2024/3/layout/SimpleTimelineDefaultVariant"/>
    <dgm:cxn modelId="{7821CCF9-DAF9-45AE-ACCB-ACC7C698216C}" type="presOf" srcId="{E9A3E5B4-9D26-4356-8E3A-106C1C8D6293}" destId="{46AC5F70-1CB8-435B-BD7D-F7697E4157B6}" srcOrd="0" destOrd="0" presId="urn:microsoft.com/office/officeart/2024/3/layout/SimpleTimelineDefaultVariant"/>
    <dgm:cxn modelId="{D37D3E58-E1D5-4B05-B66B-D30DE55053A0}" type="presParOf" srcId="{E8AF3500-7093-416E-AB4E-10E30EF2AB68}" destId="{641C5606-5118-4345-8575-21DBA16D29D9}" srcOrd="0" destOrd="0" presId="urn:microsoft.com/office/officeart/2024/3/layout/SimpleTimelineDefaultVariant"/>
    <dgm:cxn modelId="{7E43F8FB-B0E2-471C-AAC2-A8C5FDBF0294}" type="presParOf" srcId="{E8AF3500-7093-416E-AB4E-10E30EF2AB68}" destId="{17AAEC81-A2FE-4F6C-A87C-4594235EE26E}" srcOrd="1" destOrd="0" presId="urn:microsoft.com/office/officeart/2024/3/layout/SimpleTimelineDefaultVariant"/>
    <dgm:cxn modelId="{A3B222B7-9181-4B7C-BAC3-11A61E90C45E}" type="presParOf" srcId="{17AAEC81-A2FE-4F6C-A87C-4594235EE26E}" destId="{DF7A60DA-DCF0-449C-9964-B81C2670C893}" srcOrd="0" destOrd="0" presId="urn:microsoft.com/office/officeart/2024/3/layout/SimpleTimelineDefaultVariant"/>
    <dgm:cxn modelId="{75452FF3-D920-4374-B413-7AE4F0C5C8D4}" type="presParOf" srcId="{DF7A60DA-DCF0-449C-9964-B81C2670C893}" destId="{659594AD-C13E-4042-8257-C7A35835793E}" srcOrd="0" destOrd="0" presId="urn:microsoft.com/office/officeart/2024/3/layout/SimpleTimelineDefaultVariant"/>
    <dgm:cxn modelId="{8F232014-34D5-42C2-943B-04FA1A1BC8AC}" type="presParOf" srcId="{DF7A60DA-DCF0-449C-9964-B81C2670C893}" destId="{1C83FCA2-9945-4C06-82EC-72720D79DF96}" srcOrd="1" destOrd="0" presId="urn:microsoft.com/office/officeart/2024/3/layout/SimpleTimelineDefaultVariant"/>
    <dgm:cxn modelId="{27453B4B-B800-4D2C-AAD0-D7EE42D32E5B}" type="presParOf" srcId="{1C83FCA2-9945-4C06-82EC-72720D79DF96}" destId="{A26EAFE4-6CAB-490B-B18C-4A8F1BC8034B}" srcOrd="0" destOrd="0" presId="urn:microsoft.com/office/officeart/2024/3/layout/SimpleTimelineDefaultVariant"/>
    <dgm:cxn modelId="{025F579B-3BB1-4911-B89F-BF8A214BCE92}" type="presParOf" srcId="{1C83FCA2-9945-4C06-82EC-72720D79DF96}" destId="{AD6E9834-354F-43BA-AD4E-4FA22CF0067C}" srcOrd="1" destOrd="0" presId="urn:microsoft.com/office/officeart/2024/3/layout/SimpleTimelineDefaultVariant"/>
    <dgm:cxn modelId="{0E59617F-93AE-458B-B246-8704DEE0639D}" type="presParOf" srcId="{DF7A60DA-DCF0-449C-9964-B81C2670C893}" destId="{431FF52A-FAFF-4018-9414-F7DAEA62DBEC}" srcOrd="2" destOrd="0" presId="urn:microsoft.com/office/officeart/2024/3/layout/SimpleTimelineDefaultVariant"/>
    <dgm:cxn modelId="{F2966139-0DCE-4B75-A62E-3D672977B2F1}" type="presParOf" srcId="{DF7A60DA-DCF0-449C-9964-B81C2670C893}" destId="{AB2DD6C2-0715-45E1-97E6-4F1939BD9F47}" srcOrd="3" destOrd="0" presId="urn:microsoft.com/office/officeart/2024/3/layout/SimpleTimelineDefaultVariant"/>
    <dgm:cxn modelId="{03503D04-55F9-4EB9-884D-120E3233CC09}" type="presParOf" srcId="{DF7A60DA-DCF0-449C-9964-B81C2670C893}" destId="{29825555-02BD-4509-AA73-D76881FBD5AE}" srcOrd="4" destOrd="0" presId="urn:microsoft.com/office/officeart/2024/3/layout/SimpleTimelineDefaultVariant"/>
    <dgm:cxn modelId="{A4DF54DD-B144-49B6-9D3A-85E85C534998}" type="presParOf" srcId="{DF7A60DA-DCF0-449C-9964-B81C2670C893}" destId="{F777446D-EAB3-48C6-AF3C-B348D60355E8}" srcOrd="5" destOrd="0" presId="urn:microsoft.com/office/officeart/2024/3/layout/SimpleTimelineDefaultVariant"/>
    <dgm:cxn modelId="{3CE23E63-E74F-438A-AFAD-19143CBB61EA}" type="presParOf" srcId="{17AAEC81-A2FE-4F6C-A87C-4594235EE26E}" destId="{EE1271F0-51D0-4C72-B4AD-FADD941E477F}" srcOrd="1" destOrd="0" presId="urn:microsoft.com/office/officeart/2024/3/layout/SimpleTimelineDefaultVariant"/>
    <dgm:cxn modelId="{F76B0CCD-2ACE-4601-B245-EB65C7377AD1}" type="presParOf" srcId="{17AAEC81-A2FE-4F6C-A87C-4594235EE26E}" destId="{7E54CF00-3C2C-473B-9886-49BC6D1C2D5D}" srcOrd="2" destOrd="0" presId="urn:microsoft.com/office/officeart/2024/3/layout/SimpleTimelineDefaultVariant"/>
    <dgm:cxn modelId="{CEA678F0-E11D-4AB7-AA02-BD19345AA3E1}" type="presParOf" srcId="{7E54CF00-3C2C-473B-9886-49BC6D1C2D5D}" destId="{93E64AE4-8D47-4AF8-B100-CF6EAC53E3B8}" srcOrd="0" destOrd="0" presId="urn:microsoft.com/office/officeart/2024/3/layout/SimpleTimelineDefaultVariant"/>
    <dgm:cxn modelId="{44C90F5E-4187-4D7C-AB67-63A5473C0BFB}" type="presParOf" srcId="{7E54CF00-3C2C-473B-9886-49BC6D1C2D5D}" destId="{A1C54094-3AB6-4794-AACA-52EFC8B21446}" srcOrd="1" destOrd="0" presId="urn:microsoft.com/office/officeart/2024/3/layout/SimpleTimelineDefaultVariant"/>
    <dgm:cxn modelId="{C7624562-91D4-4DAC-9AEA-D2DA4A1C6A7E}" type="presParOf" srcId="{A1C54094-3AB6-4794-AACA-52EFC8B21446}" destId="{84F9E43C-E73B-4A37-8BC2-C53DF6E13331}" srcOrd="0" destOrd="0" presId="urn:microsoft.com/office/officeart/2024/3/layout/SimpleTimelineDefaultVariant"/>
    <dgm:cxn modelId="{65457D4D-5C70-4792-81FB-DE6B7CA2756D}" type="presParOf" srcId="{A1C54094-3AB6-4794-AACA-52EFC8B21446}" destId="{9BC1C3C6-ED9E-494E-AFB3-DD8BDADA1BDE}" srcOrd="1" destOrd="0" presId="urn:microsoft.com/office/officeart/2024/3/layout/SimpleTimelineDefaultVariant"/>
    <dgm:cxn modelId="{C7068963-3B8F-4B09-9585-D6FF261FE8A4}" type="presParOf" srcId="{7E54CF00-3C2C-473B-9886-49BC6D1C2D5D}" destId="{25F70F0B-AE78-4E00-A30F-B977FD32215A}" srcOrd="2" destOrd="0" presId="urn:microsoft.com/office/officeart/2024/3/layout/SimpleTimelineDefaultVariant"/>
    <dgm:cxn modelId="{BFE10A27-07F4-4EF3-843D-BEED9E14415F}" type="presParOf" srcId="{7E54CF00-3C2C-473B-9886-49BC6D1C2D5D}" destId="{EFFCE821-B33A-41C2-9930-47DD9678DBE0}" srcOrd="3" destOrd="0" presId="urn:microsoft.com/office/officeart/2024/3/layout/SimpleTimelineDefaultVariant"/>
    <dgm:cxn modelId="{9727DFB5-01A9-4071-8809-92D37BB2BEB3}" type="presParOf" srcId="{7E54CF00-3C2C-473B-9886-49BC6D1C2D5D}" destId="{7848491C-11BB-43A2-8BFB-28DE3AAF532E}" srcOrd="4" destOrd="0" presId="urn:microsoft.com/office/officeart/2024/3/layout/SimpleTimelineDefaultVariant"/>
    <dgm:cxn modelId="{233C434F-5255-4F7B-9A04-6EBE29E8D6B9}" type="presParOf" srcId="{7E54CF00-3C2C-473B-9886-49BC6D1C2D5D}" destId="{66BC3679-45F0-434D-A2AA-15AE56797C2E}" srcOrd="5" destOrd="0" presId="urn:microsoft.com/office/officeart/2024/3/layout/SimpleTimelineDefaultVariant"/>
    <dgm:cxn modelId="{729827F8-A4A2-446F-A7FC-A86E6E212DC2}" type="presParOf" srcId="{17AAEC81-A2FE-4F6C-A87C-4594235EE26E}" destId="{AA2CC536-A075-44E4-B086-A2B000BFC267}" srcOrd="3" destOrd="0" presId="urn:microsoft.com/office/officeart/2024/3/layout/SimpleTimelineDefaultVariant"/>
    <dgm:cxn modelId="{EF7BCD64-3484-459E-B5DE-D063809621FF}" type="presParOf" srcId="{17AAEC81-A2FE-4F6C-A87C-4594235EE26E}" destId="{62FC6863-A5E6-42CA-A6F8-8C6AA255ABD4}" srcOrd="4" destOrd="0" presId="urn:microsoft.com/office/officeart/2024/3/layout/SimpleTimelineDefaultVariant"/>
    <dgm:cxn modelId="{F654B35A-7225-4592-B55F-681D6AA1400F}" type="presParOf" srcId="{62FC6863-A5E6-42CA-A6F8-8C6AA255ABD4}" destId="{91A7A31B-BE4E-4097-B358-D8DA6AE75AB5}" srcOrd="0" destOrd="0" presId="urn:microsoft.com/office/officeart/2024/3/layout/SimpleTimelineDefaultVariant"/>
    <dgm:cxn modelId="{D4DFAA91-56D8-42B4-AF98-71372431031D}" type="presParOf" srcId="{62FC6863-A5E6-42CA-A6F8-8C6AA255ABD4}" destId="{272BEB2E-C5A0-4579-84DC-67027BB115FA}" srcOrd="1" destOrd="0" presId="urn:microsoft.com/office/officeart/2024/3/layout/SimpleTimelineDefaultVariant"/>
    <dgm:cxn modelId="{D6FEA303-BA3E-49D6-9665-96B89699A728}" type="presParOf" srcId="{272BEB2E-C5A0-4579-84DC-67027BB115FA}" destId="{B818543A-585C-4755-B4FA-66BA06DD7F67}" srcOrd="0" destOrd="0" presId="urn:microsoft.com/office/officeart/2024/3/layout/SimpleTimelineDefaultVariant"/>
    <dgm:cxn modelId="{AEBF7D9E-C0E0-4126-A0C6-3CF9D8E59710}" type="presParOf" srcId="{272BEB2E-C5A0-4579-84DC-67027BB115FA}" destId="{FE143E80-AD9A-4E5B-AF05-133CDCE174E9}" srcOrd="1" destOrd="0" presId="urn:microsoft.com/office/officeart/2024/3/layout/SimpleTimelineDefaultVariant"/>
    <dgm:cxn modelId="{58F9A89D-809A-48D8-B2BF-C8B0D235247E}" type="presParOf" srcId="{62FC6863-A5E6-42CA-A6F8-8C6AA255ABD4}" destId="{9052BC02-71E1-4B80-91DB-AE354C21A2DB}" srcOrd="2" destOrd="0" presId="urn:microsoft.com/office/officeart/2024/3/layout/SimpleTimelineDefaultVariant"/>
    <dgm:cxn modelId="{0E46741C-8462-4E5A-8BA4-5D6B0E9235F0}" type="presParOf" srcId="{62FC6863-A5E6-42CA-A6F8-8C6AA255ABD4}" destId="{CDEF36C0-4B49-4CBC-984D-A0D70065B14D}" srcOrd="3" destOrd="0" presId="urn:microsoft.com/office/officeart/2024/3/layout/SimpleTimelineDefaultVariant"/>
    <dgm:cxn modelId="{EB1B8269-4E5A-4FA8-9730-E79D20F75A83}" type="presParOf" srcId="{62FC6863-A5E6-42CA-A6F8-8C6AA255ABD4}" destId="{823BFEBD-34CA-48A6-ACB6-C7C8052E7B29}" srcOrd="4" destOrd="0" presId="urn:microsoft.com/office/officeart/2024/3/layout/SimpleTimelineDefaultVariant"/>
    <dgm:cxn modelId="{DF045DAC-8772-4F5F-B8BF-516412BAD9C3}" type="presParOf" srcId="{62FC6863-A5E6-42CA-A6F8-8C6AA255ABD4}" destId="{056CD634-7053-42AC-BB29-15E0FD3EA766}" srcOrd="5" destOrd="0" presId="urn:microsoft.com/office/officeart/2024/3/layout/SimpleTimelineDefaultVariant"/>
    <dgm:cxn modelId="{B1747C13-E82C-4842-81A3-232558C3528B}" type="presParOf" srcId="{17AAEC81-A2FE-4F6C-A87C-4594235EE26E}" destId="{0BE7DC3F-EE04-4128-AD9B-9CB3B590391E}" srcOrd="5" destOrd="0" presId="urn:microsoft.com/office/officeart/2024/3/layout/SimpleTimelineDefaultVariant"/>
    <dgm:cxn modelId="{364092EF-0C78-411D-ADB9-9916A50DD1E6}" type="presParOf" srcId="{17AAEC81-A2FE-4F6C-A87C-4594235EE26E}" destId="{EF43E81E-E458-4465-9B7C-3C37507862C3}" srcOrd="6" destOrd="0" presId="urn:microsoft.com/office/officeart/2024/3/layout/SimpleTimelineDefaultVariant"/>
    <dgm:cxn modelId="{5477822E-BCEC-4D21-A9DA-BE45B171544A}" type="presParOf" srcId="{EF43E81E-E458-4465-9B7C-3C37507862C3}" destId="{E42015FF-8D74-4242-8793-D31FD3AFBBE4}" srcOrd="0" destOrd="0" presId="urn:microsoft.com/office/officeart/2024/3/layout/SimpleTimelineDefaultVariant"/>
    <dgm:cxn modelId="{4F191F97-2B29-42D3-99F2-B975A2E09481}" type="presParOf" srcId="{EF43E81E-E458-4465-9B7C-3C37507862C3}" destId="{F14BDDB7-2B8C-45AE-8ACF-F932F1635788}" srcOrd="1" destOrd="0" presId="urn:microsoft.com/office/officeart/2024/3/layout/SimpleTimelineDefaultVariant"/>
    <dgm:cxn modelId="{0660C7FF-67CD-4CBC-8F7B-3AA63370F396}" type="presParOf" srcId="{F14BDDB7-2B8C-45AE-8ACF-F932F1635788}" destId="{37083ACC-4D0E-47CC-83B8-C08F9A0F46E3}" srcOrd="0" destOrd="0" presId="urn:microsoft.com/office/officeart/2024/3/layout/SimpleTimelineDefaultVariant"/>
    <dgm:cxn modelId="{3C077894-3204-4B5B-9C39-5BBBFEF7E654}" type="presParOf" srcId="{F14BDDB7-2B8C-45AE-8ACF-F932F1635788}" destId="{F6F6B3DB-0DFB-48C1-8131-1389A0C53328}" srcOrd="1" destOrd="0" presId="urn:microsoft.com/office/officeart/2024/3/layout/SimpleTimelineDefaultVariant"/>
    <dgm:cxn modelId="{2251A092-E1C0-43CF-9C6D-D91E14A21A69}" type="presParOf" srcId="{EF43E81E-E458-4465-9B7C-3C37507862C3}" destId="{D091037B-2AC1-424C-87C2-F835F087A7F1}" srcOrd="2" destOrd="0" presId="urn:microsoft.com/office/officeart/2024/3/layout/SimpleTimelineDefaultVariant"/>
    <dgm:cxn modelId="{CADD44DE-2364-4D1A-B476-9589651EF23F}" type="presParOf" srcId="{EF43E81E-E458-4465-9B7C-3C37507862C3}" destId="{87002F42-FD32-4C9D-8BFF-E47BA32D4DC9}" srcOrd="3" destOrd="0" presId="urn:microsoft.com/office/officeart/2024/3/layout/SimpleTimelineDefaultVariant"/>
    <dgm:cxn modelId="{9E2A5975-753F-4446-B1D8-C0B2DE53B565}" type="presParOf" srcId="{EF43E81E-E458-4465-9B7C-3C37507862C3}" destId="{584172A3-10F3-41AC-88DC-6D7CFD39DD67}" srcOrd="4" destOrd="0" presId="urn:microsoft.com/office/officeart/2024/3/layout/SimpleTimelineDefaultVariant"/>
    <dgm:cxn modelId="{0C022874-23ED-4965-A5C1-E3F20FB0F3FF}" type="presParOf" srcId="{EF43E81E-E458-4465-9B7C-3C37507862C3}" destId="{5AE5DAE0-1302-4B4F-AA9E-08A3FFAC4240}" srcOrd="5" destOrd="0" presId="urn:microsoft.com/office/officeart/2024/3/layout/SimpleTimelineDefaultVariant"/>
    <dgm:cxn modelId="{9B6D4784-5C78-468F-B8DC-057B5164F41E}" type="presParOf" srcId="{17AAEC81-A2FE-4F6C-A87C-4594235EE26E}" destId="{1E795DBD-3A71-4DFB-9E9F-C4E78F7E61B2}" srcOrd="7" destOrd="0" presId="urn:microsoft.com/office/officeart/2024/3/layout/SimpleTimelineDefaultVariant"/>
    <dgm:cxn modelId="{1D305FC1-2341-4CCF-8DB2-1A2EC0ED43AB}" type="presParOf" srcId="{17AAEC81-A2FE-4F6C-A87C-4594235EE26E}" destId="{A46D20B1-CC34-44D6-853A-FB8D48D4881F}" srcOrd="8" destOrd="0" presId="urn:microsoft.com/office/officeart/2024/3/layout/SimpleTimelineDefaultVariant"/>
    <dgm:cxn modelId="{561457BC-FD86-4C05-8E2C-6B7BAE7164EA}" type="presParOf" srcId="{A46D20B1-CC34-44D6-853A-FB8D48D4881F}" destId="{19BD661F-AC2C-44AC-868C-D72CD3D5180C}" srcOrd="0" destOrd="0" presId="urn:microsoft.com/office/officeart/2024/3/layout/SimpleTimelineDefaultVariant"/>
    <dgm:cxn modelId="{C8475A5F-E30A-4837-B5FD-872E2141EB3F}" type="presParOf" srcId="{A46D20B1-CC34-44D6-853A-FB8D48D4881F}" destId="{81A07943-C536-412C-8D64-7BD0DA762252}" srcOrd="1" destOrd="0" presId="urn:microsoft.com/office/officeart/2024/3/layout/SimpleTimelineDefaultVariant"/>
    <dgm:cxn modelId="{3963E07A-9312-46EF-A6EA-4FA7C6F15DF6}" type="presParOf" srcId="{81A07943-C536-412C-8D64-7BD0DA762252}" destId="{919DBD93-7D53-45C0-8251-A1B0A7C4D25E}" srcOrd="0" destOrd="0" presId="urn:microsoft.com/office/officeart/2024/3/layout/SimpleTimelineDefaultVariant"/>
    <dgm:cxn modelId="{1ACC49E7-CD09-439E-9302-47AFCD8EB41D}" type="presParOf" srcId="{81A07943-C536-412C-8D64-7BD0DA762252}" destId="{C667F18A-081E-480D-A143-B77437BA8BCD}" srcOrd="1" destOrd="0" presId="urn:microsoft.com/office/officeart/2024/3/layout/SimpleTimelineDefaultVariant"/>
    <dgm:cxn modelId="{F2FFEC7C-01CD-4769-BFEC-33E2164463D7}" type="presParOf" srcId="{A46D20B1-CC34-44D6-853A-FB8D48D4881F}" destId="{1DEAD32F-3C35-417E-BC32-A8766736E6BA}" srcOrd="2" destOrd="0" presId="urn:microsoft.com/office/officeart/2024/3/layout/SimpleTimelineDefaultVariant"/>
    <dgm:cxn modelId="{EA67D25F-220E-46CB-96B4-05C6831F4793}" type="presParOf" srcId="{A46D20B1-CC34-44D6-853A-FB8D48D4881F}" destId="{46AC5F70-1CB8-435B-BD7D-F7697E4157B6}" srcOrd="3" destOrd="0" presId="urn:microsoft.com/office/officeart/2024/3/layout/SimpleTimelineDefaultVariant"/>
    <dgm:cxn modelId="{9E58D716-1FF7-4EF3-9EE3-0A251CABFAF6}" type="presParOf" srcId="{A46D20B1-CC34-44D6-853A-FB8D48D4881F}" destId="{3912541C-318D-487C-B5D4-B28C3577D67C}" srcOrd="4" destOrd="0" presId="urn:microsoft.com/office/officeart/2024/3/layout/SimpleTimelineDefaultVariant"/>
    <dgm:cxn modelId="{147CEA1E-A936-48C2-9EDA-118D60572EAC}" type="presParOf" srcId="{A46D20B1-CC34-44D6-853A-FB8D48D4881F}" destId="{49A87F20-C973-4451-B039-8151930DBCBD}" srcOrd="5" destOrd="0" presId="urn:microsoft.com/office/officeart/2024/3/layout/SimpleTimelineDefaultVarian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D72D95C-E4AB-4588-978E-2E878F3CAE75}"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27A350DD-EE5B-4E87-8310-7CBAFFAA934C}">
      <dgm:prSet custT="1"/>
      <dgm:spPr/>
      <dgm:t>
        <a:bodyPr/>
        <a:lstStyle/>
        <a:p>
          <a:pPr>
            <a:lnSpc>
              <a:spcPct val="100000"/>
            </a:lnSpc>
            <a:defRPr b="1"/>
          </a:pPr>
          <a:endParaRPr lang="en-US" sz="1800" dirty="0"/>
        </a:p>
      </dgm:t>
    </dgm:pt>
    <dgm:pt modelId="{D4794308-E472-47D2-A702-82F3AF5AC63E}" type="parTrans" cxnId="{EA708D3D-AC84-44AE-91C3-05A49C69A3B2}">
      <dgm:prSet/>
      <dgm:spPr/>
      <dgm:t>
        <a:bodyPr/>
        <a:lstStyle/>
        <a:p>
          <a:endParaRPr lang="en-US"/>
        </a:p>
      </dgm:t>
    </dgm:pt>
    <dgm:pt modelId="{37888F5E-41E1-47F8-9655-1219BECFF2E6}" type="sibTrans" cxnId="{EA708D3D-AC84-44AE-91C3-05A49C69A3B2}">
      <dgm:prSet/>
      <dgm:spPr/>
      <dgm:t>
        <a:bodyPr/>
        <a:lstStyle/>
        <a:p>
          <a:pPr>
            <a:lnSpc>
              <a:spcPct val="100000"/>
            </a:lnSpc>
            <a:defRPr b="1"/>
          </a:pPr>
          <a:endParaRPr lang="en-US"/>
        </a:p>
      </dgm:t>
    </dgm:pt>
    <dgm:pt modelId="{37BA4538-DCC8-45B5-8F53-C57509A468BA}">
      <dgm:prSet custT="1"/>
      <dgm:spPr/>
      <dgm:t>
        <a:bodyPr/>
        <a:lstStyle/>
        <a:p>
          <a:pPr>
            <a:lnSpc>
              <a:spcPct val="100000"/>
            </a:lnSpc>
          </a:pPr>
          <a:r>
            <a:rPr lang="el-GR" sz="1600" dirty="0">
              <a:latin typeface="Times New Roman" panose="02020603050405020304" pitchFamily="18" charset="0"/>
              <a:cs typeface="Times New Roman" panose="02020603050405020304" pitchFamily="18" charset="0"/>
            </a:rPr>
            <a:t>- Πρέπει να αποδεικνύεται </a:t>
          </a:r>
          <a:r>
            <a:rPr lang="el-GR" sz="1600" dirty="0" err="1">
              <a:latin typeface="Times New Roman" panose="02020603050405020304" pitchFamily="18" charset="0"/>
              <a:cs typeface="Times New Roman" panose="02020603050405020304" pitchFamily="18" charset="0"/>
            </a:rPr>
            <a:t>προαποδεικτικώς</a:t>
          </a:r>
          <a:endParaRPr lang="el-GR" sz="1600" dirty="0">
            <a:latin typeface="Times New Roman" panose="02020603050405020304" pitchFamily="18" charset="0"/>
            <a:cs typeface="Times New Roman" panose="02020603050405020304" pitchFamily="18" charset="0"/>
          </a:endParaRPr>
        </a:p>
        <a:p>
          <a:pPr>
            <a:lnSpc>
              <a:spcPct val="100000"/>
            </a:lnSpc>
          </a:pPr>
          <a:r>
            <a:rPr lang="el-GR" sz="1600" dirty="0">
              <a:latin typeface="Times New Roman" panose="02020603050405020304" pitchFamily="18" charset="0"/>
              <a:cs typeface="Times New Roman" panose="02020603050405020304" pitchFamily="18" charset="0"/>
            </a:rPr>
            <a:t>- Επιδίωξη σκοπού προδήλως διαφορετικού για τον οποίο χορηγήθηκε διακριτική ευχέρεια</a:t>
          </a:r>
        </a:p>
      </dgm:t>
    </dgm:pt>
    <dgm:pt modelId="{E6598EE6-ED43-4E47-8A07-732DD2727A35}" type="parTrans" cxnId="{D119897A-8778-440A-884D-EEFB48435A5C}">
      <dgm:prSet/>
      <dgm:spPr/>
      <dgm:t>
        <a:bodyPr/>
        <a:lstStyle/>
        <a:p>
          <a:endParaRPr lang="en-US"/>
        </a:p>
      </dgm:t>
    </dgm:pt>
    <dgm:pt modelId="{E507B356-CA4C-4999-8925-A067D9FEE6AF}" type="sibTrans" cxnId="{D119897A-8778-440A-884D-EEFB48435A5C}">
      <dgm:prSet/>
      <dgm:spPr/>
      <dgm:t>
        <a:bodyPr/>
        <a:lstStyle/>
        <a:p>
          <a:endParaRPr lang="en-US"/>
        </a:p>
      </dgm:t>
    </dgm:pt>
    <dgm:pt modelId="{B4D7D57F-60EB-4521-8D2A-CE465C2B902F}" type="pres">
      <dgm:prSet presAssocID="{8D72D95C-E4AB-4588-978E-2E878F3CAE75}" presName="Name0" presStyleCnt="0">
        <dgm:presLayoutVars>
          <dgm:dir/>
          <dgm:resizeHandles val="exact"/>
        </dgm:presLayoutVars>
      </dgm:prSet>
      <dgm:spPr/>
    </dgm:pt>
    <dgm:pt modelId="{C2FA84CD-C9A6-44E6-B353-62C8974D32B2}" type="pres">
      <dgm:prSet presAssocID="{27A350DD-EE5B-4E87-8310-7CBAFFAA934C}" presName="compNode" presStyleCnt="0"/>
      <dgm:spPr/>
    </dgm:pt>
    <dgm:pt modelId="{D8F5A7DC-3870-4DD8-A03A-A057F2D3EE4D}" type="pres">
      <dgm:prSet presAssocID="{27A350DD-EE5B-4E87-8310-7CBAFFAA934C}" presName="pictRect" presStyleLbl="revTx" presStyleIdx="0" presStyleCnt="2">
        <dgm:presLayoutVars>
          <dgm:chMax val="0"/>
          <dgm:bulletEnabled/>
        </dgm:presLayoutVars>
      </dgm:prSet>
      <dgm:spPr/>
    </dgm:pt>
    <dgm:pt modelId="{9D8F5FB5-0FC1-4597-84B0-754CAF760A55}" type="pres">
      <dgm:prSet presAssocID="{27A350DD-EE5B-4E87-8310-7CBAFFAA934C}" presName="textRect" presStyleLbl="revTx" presStyleIdx="1" presStyleCnt="2">
        <dgm:presLayoutVars>
          <dgm:bulletEnabled/>
        </dgm:presLayoutVars>
      </dgm:prSet>
      <dgm:spPr/>
    </dgm:pt>
  </dgm:ptLst>
  <dgm:cxnLst>
    <dgm:cxn modelId="{70E3B409-AA7D-4FA0-A847-7ACD398E2A41}" type="presOf" srcId="{8D72D95C-E4AB-4588-978E-2E878F3CAE75}" destId="{B4D7D57F-60EB-4521-8D2A-CE465C2B902F}" srcOrd="0" destOrd="0" presId="urn:microsoft.com/office/officeart/2024/3/layout/hArchList1"/>
    <dgm:cxn modelId="{EA708D3D-AC84-44AE-91C3-05A49C69A3B2}" srcId="{8D72D95C-E4AB-4588-978E-2E878F3CAE75}" destId="{27A350DD-EE5B-4E87-8310-7CBAFFAA934C}" srcOrd="0" destOrd="0" parTransId="{D4794308-E472-47D2-A702-82F3AF5AC63E}" sibTransId="{37888F5E-41E1-47F8-9655-1219BECFF2E6}"/>
    <dgm:cxn modelId="{D119897A-8778-440A-884D-EEFB48435A5C}" srcId="{27A350DD-EE5B-4E87-8310-7CBAFFAA934C}" destId="{37BA4538-DCC8-45B5-8F53-C57509A468BA}" srcOrd="0" destOrd="0" parTransId="{E6598EE6-ED43-4E47-8A07-732DD2727A35}" sibTransId="{E507B356-CA4C-4999-8925-A067D9FEE6AF}"/>
    <dgm:cxn modelId="{41C3C57F-10AA-45D6-893E-DB9904950E6B}" type="presOf" srcId="{27A350DD-EE5B-4E87-8310-7CBAFFAA934C}" destId="{D8F5A7DC-3870-4DD8-A03A-A057F2D3EE4D}" srcOrd="0" destOrd="0" presId="urn:microsoft.com/office/officeart/2024/3/layout/hArchList1"/>
    <dgm:cxn modelId="{D0B1E1F2-D912-41CC-B262-2C00A086CA09}" type="presOf" srcId="{37BA4538-DCC8-45B5-8F53-C57509A468BA}" destId="{9D8F5FB5-0FC1-4597-84B0-754CAF760A55}" srcOrd="0" destOrd="0" presId="urn:microsoft.com/office/officeart/2024/3/layout/hArchList1"/>
    <dgm:cxn modelId="{FF67D0A4-F09B-455B-8BC9-662E3092094D}" type="presParOf" srcId="{B4D7D57F-60EB-4521-8D2A-CE465C2B902F}" destId="{C2FA84CD-C9A6-44E6-B353-62C8974D32B2}" srcOrd="0" destOrd="0" presId="urn:microsoft.com/office/officeart/2024/3/layout/hArchList1"/>
    <dgm:cxn modelId="{27CDDC73-AC3C-4D3B-8D24-B2D7C193B1EB}" type="presParOf" srcId="{C2FA84CD-C9A6-44E6-B353-62C8974D32B2}" destId="{D8F5A7DC-3870-4DD8-A03A-A057F2D3EE4D}" srcOrd="0" destOrd="0" presId="urn:microsoft.com/office/officeart/2024/3/layout/hArchList1"/>
    <dgm:cxn modelId="{FE90FEEA-9047-4667-AA82-53FADFB1D4B5}" type="presParOf" srcId="{C2FA84CD-C9A6-44E6-B353-62C8974D32B2}" destId="{9D8F5FB5-0FC1-4597-84B0-754CAF760A55}" srcOrd="1" destOrd="0" presId="urn:microsoft.com/office/officeart/2024/3/layout/hArc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607848-ABBC-44F5-9927-F987BF43F354}"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A59389FF-3F95-45C5-B4BE-A1C3C9A5EE0D}">
      <dgm:prSet/>
      <dgm:spPr/>
      <dgm:t>
        <a:bodyPr/>
        <a:lstStyle/>
        <a:p>
          <a:pPr algn="ctr">
            <a:lnSpc>
              <a:spcPct val="100000"/>
            </a:lnSpc>
            <a:defRPr b="1"/>
          </a:pPr>
          <a:r>
            <a:rPr lang="el-GR" dirty="0">
              <a:latin typeface="Times New Roman" panose="02020603050405020304" pitchFamily="18" charset="0"/>
              <a:cs typeface="Times New Roman" panose="02020603050405020304" pitchFamily="18" charset="0"/>
            </a:rPr>
            <a:t>ΑΚΥΡΩΤΙΚΕΣ ΔΙΑΦΟΡΕΣ</a:t>
          </a:r>
          <a:endParaRPr lang="en-US" dirty="0">
            <a:latin typeface="Times New Roman" panose="02020603050405020304" pitchFamily="18" charset="0"/>
            <a:cs typeface="Times New Roman" panose="02020603050405020304" pitchFamily="18" charset="0"/>
          </a:endParaRPr>
        </a:p>
      </dgm:t>
    </dgm:pt>
    <dgm:pt modelId="{A9C099C3-C59A-4B9A-B65C-B80A2C8F5E67}" type="parTrans" cxnId="{D8E14A1E-0E5E-4DB6-9E13-4A36544E043C}">
      <dgm:prSet/>
      <dgm:spPr/>
      <dgm:t>
        <a:bodyPr/>
        <a:lstStyle/>
        <a:p>
          <a:endParaRPr lang="en-US"/>
        </a:p>
      </dgm:t>
    </dgm:pt>
    <dgm:pt modelId="{71116E4A-4263-41FC-86D5-71F872208891}" type="sibTrans" cxnId="{D8E14A1E-0E5E-4DB6-9E13-4A36544E043C}">
      <dgm:prSet/>
      <dgm:spPr/>
      <dgm:t>
        <a:bodyPr/>
        <a:lstStyle/>
        <a:p>
          <a:pPr>
            <a:lnSpc>
              <a:spcPct val="100000"/>
            </a:lnSpc>
            <a:defRPr b="1"/>
          </a:pPr>
          <a:endParaRPr lang="en-US"/>
        </a:p>
      </dgm:t>
    </dgm:pt>
    <dgm:pt modelId="{B0E68F81-0B50-43E8-B934-333F30A2EB7C}">
      <dgm:prSet custT="1"/>
      <dgm:spPr/>
      <dgm:t>
        <a:bodyPr/>
        <a:lstStyle/>
        <a:p>
          <a:pPr algn="ctr">
            <a:lnSpc>
              <a:spcPct val="100000"/>
            </a:lnSpc>
          </a:pPr>
          <a:r>
            <a:rPr lang="el-GR" sz="1600" dirty="0">
              <a:latin typeface="Times New Roman" panose="02020603050405020304" pitchFamily="18" charset="0"/>
              <a:cs typeface="Times New Roman" panose="02020603050405020304" pitchFamily="18" charset="0"/>
            </a:rPr>
            <a:t>Ελέγχουμε τη νομιμότητα της πράξης, ελέγχοντας την αιτιολογία της. Ο δικαστής ακυρώνει εν </a:t>
          </a:r>
          <a:r>
            <a:rPr lang="el-GR" sz="1600" dirty="0" err="1">
              <a:latin typeface="Times New Roman" panose="02020603050405020304" pitchFamily="18" charset="0"/>
              <a:cs typeface="Times New Roman" panose="02020603050405020304" pitchFamily="18" charset="0"/>
            </a:rPr>
            <a:t>όλω</a:t>
          </a:r>
          <a:r>
            <a:rPr lang="el-GR" sz="1600" dirty="0">
              <a:latin typeface="Times New Roman" panose="02020603050405020304" pitchFamily="18" charset="0"/>
              <a:cs typeface="Times New Roman" panose="02020603050405020304" pitchFamily="18" charset="0"/>
            </a:rPr>
            <a:t> ή εν μέρει την πράξη ή παράλειψη. </a:t>
          </a:r>
        </a:p>
        <a:p>
          <a:pPr algn="ctr">
            <a:lnSpc>
              <a:spcPct val="100000"/>
            </a:lnSpc>
          </a:pPr>
          <a:r>
            <a:rPr lang="el-GR" sz="1600" dirty="0">
              <a:latin typeface="Times New Roman" panose="02020603050405020304" pitchFamily="18" charset="0"/>
              <a:cs typeface="Times New Roman" panose="02020603050405020304" pitchFamily="18" charset="0"/>
            </a:rPr>
            <a:t>Καταρχήν, δέσμευση για τα πραγματικά περιστατικά απ’ την εκτίμηση της διοίκησης. Εξαίρεση η πλάνη περί τα πράγματα όταν προκύπτει προδήλως απ’ τα στοιχεία του φακέλου</a:t>
          </a:r>
          <a:r>
            <a:rPr lang="el-GR" sz="1600" dirty="0"/>
            <a:t>. </a:t>
          </a:r>
          <a:endParaRPr lang="en-US" sz="1600" dirty="0"/>
        </a:p>
      </dgm:t>
    </dgm:pt>
    <dgm:pt modelId="{0013D674-1489-4458-B4CC-45001BDF06E8}" type="parTrans" cxnId="{BBA9FA35-BB62-4D47-A47E-D4CC8F511CDE}">
      <dgm:prSet/>
      <dgm:spPr/>
      <dgm:t>
        <a:bodyPr/>
        <a:lstStyle/>
        <a:p>
          <a:endParaRPr lang="en-US"/>
        </a:p>
      </dgm:t>
    </dgm:pt>
    <dgm:pt modelId="{38BDDC39-0A14-458A-8C86-AC38743149E3}" type="sibTrans" cxnId="{BBA9FA35-BB62-4D47-A47E-D4CC8F511CDE}">
      <dgm:prSet/>
      <dgm:spPr/>
      <dgm:t>
        <a:bodyPr/>
        <a:lstStyle/>
        <a:p>
          <a:endParaRPr lang="en-US"/>
        </a:p>
      </dgm:t>
    </dgm:pt>
    <dgm:pt modelId="{D4D57B0B-45BA-412D-9915-57C389D91AFA}">
      <dgm:prSet/>
      <dgm:spPr/>
      <dgm:t>
        <a:bodyPr/>
        <a:lstStyle/>
        <a:p>
          <a:pPr algn="ctr">
            <a:lnSpc>
              <a:spcPct val="100000"/>
            </a:lnSpc>
            <a:defRPr b="1"/>
          </a:pPr>
          <a:r>
            <a:rPr lang="el-GR" dirty="0">
              <a:latin typeface="Times New Roman" panose="02020603050405020304" pitchFamily="18" charset="0"/>
              <a:cs typeface="Times New Roman" panose="02020603050405020304" pitchFamily="18" charset="0"/>
            </a:rPr>
            <a:t>ΔΙΑΦΟΡΕΣ ΟΥΣΙΑΣ</a:t>
          </a:r>
          <a:endParaRPr lang="en-US" dirty="0">
            <a:latin typeface="Times New Roman" panose="02020603050405020304" pitchFamily="18" charset="0"/>
            <a:cs typeface="Times New Roman" panose="02020603050405020304" pitchFamily="18" charset="0"/>
          </a:endParaRPr>
        </a:p>
      </dgm:t>
    </dgm:pt>
    <dgm:pt modelId="{D782930F-7BC7-4457-9AF7-3A41277F2524}" type="parTrans" cxnId="{DFDBA6F1-4A1B-4985-B21D-EFE235A32F92}">
      <dgm:prSet/>
      <dgm:spPr/>
      <dgm:t>
        <a:bodyPr/>
        <a:lstStyle/>
        <a:p>
          <a:endParaRPr lang="en-US"/>
        </a:p>
      </dgm:t>
    </dgm:pt>
    <dgm:pt modelId="{937B4951-8CF9-450D-8101-2A357788F249}" type="sibTrans" cxnId="{DFDBA6F1-4A1B-4985-B21D-EFE235A32F92}">
      <dgm:prSet/>
      <dgm:spPr/>
      <dgm:t>
        <a:bodyPr/>
        <a:lstStyle/>
        <a:p>
          <a:endParaRPr lang="en-US"/>
        </a:p>
      </dgm:t>
    </dgm:pt>
    <dgm:pt modelId="{865AA9DA-67C4-40E5-AF93-4E0CC59DBD1C}">
      <dgm:prSet custT="1"/>
      <dgm:spPr/>
      <dgm:t>
        <a:bodyPr/>
        <a:lstStyle/>
        <a:p>
          <a:pPr algn="ctr">
            <a:lnSpc>
              <a:spcPct val="100000"/>
            </a:lnSpc>
          </a:pPr>
          <a:r>
            <a:rPr lang="el-GR" sz="1600" dirty="0">
              <a:latin typeface="Times New Roman" panose="02020603050405020304" pitchFamily="18" charset="0"/>
              <a:cs typeface="Times New Roman" panose="02020603050405020304" pitchFamily="18" charset="0"/>
            </a:rPr>
            <a:t>Ελέγχει και την ουσία της υπόθεσης δηλαδή κάνει πλήρη επανέλεγχο κρίσεως διοίκησης. </a:t>
          </a:r>
        </a:p>
        <a:p>
          <a:pPr algn="ctr">
            <a:lnSpc>
              <a:spcPct val="100000"/>
            </a:lnSpc>
          </a:pPr>
          <a:r>
            <a:rPr lang="el-GR" sz="1600" dirty="0">
              <a:latin typeface="Times New Roman" panose="02020603050405020304" pitchFamily="18" charset="0"/>
              <a:cs typeface="Times New Roman" panose="02020603050405020304" pitchFamily="18" charset="0"/>
            </a:rPr>
            <a:t>Ελέγχει αυτεπαγγέλτως τα:</a:t>
          </a:r>
        </a:p>
        <a:p>
          <a:pPr algn="ctr">
            <a:lnSpc>
              <a:spcPct val="100000"/>
            </a:lnSpc>
          </a:pPr>
          <a:r>
            <a:rPr lang="el-GR" sz="1600" dirty="0">
              <a:latin typeface="Times New Roman" panose="02020603050405020304" pitchFamily="18" charset="0"/>
              <a:cs typeface="Times New Roman" panose="02020603050405020304" pitchFamily="18" charset="0"/>
            </a:rPr>
            <a:t>Α. Πασίδηλα</a:t>
          </a:r>
        </a:p>
        <a:p>
          <a:pPr algn="ctr">
            <a:lnSpc>
              <a:spcPct val="100000"/>
            </a:lnSpc>
          </a:pPr>
          <a:r>
            <a:rPr lang="el-GR" sz="1600" dirty="0">
              <a:latin typeface="Times New Roman" panose="02020603050405020304" pitchFamily="18" charset="0"/>
              <a:cs typeface="Times New Roman" panose="02020603050405020304" pitchFamily="18" charset="0"/>
            </a:rPr>
            <a:t>Β. διδάγματα κοινής πείρας</a:t>
          </a:r>
        </a:p>
        <a:p>
          <a:pPr algn="ctr">
            <a:lnSpc>
              <a:spcPct val="100000"/>
            </a:lnSpc>
          </a:pPr>
          <a:r>
            <a:rPr lang="el-GR" sz="1600" dirty="0">
              <a:latin typeface="Times New Roman" panose="02020603050405020304" pitchFamily="18" charset="0"/>
              <a:cs typeface="Times New Roman" panose="02020603050405020304" pitchFamily="18" charset="0"/>
            </a:rPr>
            <a:t>Γ. έθιμα κ.λπ. </a:t>
          </a:r>
        </a:p>
        <a:p>
          <a:pPr algn="ctr">
            <a:lnSpc>
              <a:spcPct val="100000"/>
            </a:lnSpc>
          </a:pPr>
          <a:endParaRPr lang="el-GR" sz="1600" dirty="0">
            <a:latin typeface="Times New Roman" panose="02020603050405020304" pitchFamily="18" charset="0"/>
            <a:cs typeface="Times New Roman" panose="02020603050405020304" pitchFamily="18" charset="0"/>
          </a:endParaRPr>
        </a:p>
        <a:p>
          <a:pPr algn="ctr">
            <a:lnSpc>
              <a:spcPct val="100000"/>
            </a:lnSpc>
          </a:pPr>
          <a:r>
            <a:rPr lang="el-GR" sz="1600" dirty="0">
              <a:latin typeface="Times New Roman" panose="02020603050405020304" pitchFamily="18" charset="0"/>
              <a:cs typeface="Times New Roman" panose="02020603050405020304" pitchFamily="18" charset="0"/>
            </a:rPr>
            <a:t>Θα ακυρώσει ή τροποποιήσει.</a:t>
          </a:r>
        </a:p>
        <a:p>
          <a:pPr algn="ctr">
            <a:lnSpc>
              <a:spcPct val="100000"/>
            </a:lnSpc>
          </a:pPr>
          <a:r>
            <a:rPr lang="el-GR" sz="1600" dirty="0">
              <a:latin typeface="Times New Roman" panose="02020603050405020304" pitchFamily="18" charset="0"/>
              <a:cs typeface="Times New Roman" panose="02020603050405020304" pitchFamily="18" charset="0"/>
            </a:rPr>
            <a:t>Μπορεί να αναπέμψει στη διοίκηση</a:t>
          </a:r>
          <a:endParaRPr lang="en-US" sz="1600" dirty="0">
            <a:latin typeface="Times New Roman" panose="02020603050405020304" pitchFamily="18" charset="0"/>
            <a:cs typeface="Times New Roman" panose="02020603050405020304" pitchFamily="18" charset="0"/>
          </a:endParaRPr>
        </a:p>
      </dgm:t>
    </dgm:pt>
    <dgm:pt modelId="{35D0756A-1E67-492B-B119-5C5E1CD775D5}" type="parTrans" cxnId="{77A1DCD5-9F51-418F-844C-08BC7A188593}">
      <dgm:prSet/>
      <dgm:spPr/>
      <dgm:t>
        <a:bodyPr/>
        <a:lstStyle/>
        <a:p>
          <a:endParaRPr lang="en-US"/>
        </a:p>
      </dgm:t>
    </dgm:pt>
    <dgm:pt modelId="{A8E03E6C-EE3A-4F31-AB56-F3D5AB9EA7CE}" type="sibTrans" cxnId="{77A1DCD5-9F51-418F-844C-08BC7A188593}">
      <dgm:prSet/>
      <dgm:spPr/>
      <dgm:t>
        <a:bodyPr/>
        <a:lstStyle/>
        <a:p>
          <a:endParaRPr lang="en-US"/>
        </a:p>
      </dgm:t>
    </dgm:pt>
    <dgm:pt modelId="{6B7E06F9-00E1-411A-91F6-F0E85C80FEF5}">
      <dgm:prSet/>
      <dgm:spPr/>
      <dgm:t>
        <a:bodyPr/>
        <a:lstStyle/>
        <a:p>
          <a:pPr>
            <a:lnSpc>
              <a:spcPct val="100000"/>
            </a:lnSpc>
            <a:defRPr b="1"/>
          </a:pPr>
          <a:endParaRPr lang="en-US" dirty="0"/>
        </a:p>
      </dgm:t>
    </dgm:pt>
    <dgm:pt modelId="{75F2D9D0-C61E-48CF-8C7A-8DA48F1A70A6}" type="parTrans" cxnId="{197AE85D-6EBE-4A5A-9079-53202A730A5F}">
      <dgm:prSet/>
      <dgm:spPr/>
      <dgm:t>
        <a:bodyPr/>
        <a:lstStyle/>
        <a:p>
          <a:endParaRPr lang="en-US"/>
        </a:p>
      </dgm:t>
    </dgm:pt>
    <dgm:pt modelId="{77A859F6-8778-4659-9949-EED99A406694}" type="sibTrans" cxnId="{197AE85D-6EBE-4A5A-9079-53202A730A5F}">
      <dgm:prSet/>
      <dgm:spPr/>
      <dgm:t>
        <a:bodyPr/>
        <a:lstStyle/>
        <a:p>
          <a:pPr>
            <a:lnSpc>
              <a:spcPct val="100000"/>
            </a:lnSpc>
            <a:defRPr b="1"/>
          </a:pPr>
          <a:endParaRPr lang="en-US"/>
        </a:p>
      </dgm:t>
    </dgm:pt>
    <dgm:pt modelId="{BF84D1AD-C18B-48F5-AE49-D1FB7E78DBAF}">
      <dgm:prSet/>
      <dgm:spPr/>
      <dgm:t>
        <a:bodyPr/>
        <a:lstStyle/>
        <a:p>
          <a:pPr>
            <a:lnSpc>
              <a:spcPct val="100000"/>
            </a:lnSpc>
          </a:pPr>
          <a:endParaRPr lang="en-US" dirty="0"/>
        </a:p>
      </dgm:t>
    </dgm:pt>
    <dgm:pt modelId="{18223E4F-9CAB-4D38-919A-85D6EE3186A8}" type="parTrans" cxnId="{F4A2B546-5BCB-4D1E-94DF-F5BB7FD31ABE}">
      <dgm:prSet/>
      <dgm:spPr/>
      <dgm:t>
        <a:bodyPr/>
        <a:lstStyle/>
        <a:p>
          <a:endParaRPr lang="en-US"/>
        </a:p>
      </dgm:t>
    </dgm:pt>
    <dgm:pt modelId="{EC6CACCE-1A57-4B81-B602-B3AC5CFC9B22}" type="sibTrans" cxnId="{F4A2B546-5BCB-4D1E-94DF-F5BB7FD31ABE}">
      <dgm:prSet/>
      <dgm:spPr/>
      <dgm:t>
        <a:bodyPr/>
        <a:lstStyle/>
        <a:p>
          <a:endParaRPr lang="en-US"/>
        </a:p>
      </dgm:t>
    </dgm:pt>
    <dgm:pt modelId="{A03153A1-15FD-4A1F-9939-780D4200908D}" type="pres">
      <dgm:prSet presAssocID="{14607848-ABBC-44F5-9927-F987BF43F354}" presName="Name0" presStyleCnt="0">
        <dgm:presLayoutVars>
          <dgm:dir/>
          <dgm:resizeHandles val="exact"/>
        </dgm:presLayoutVars>
      </dgm:prSet>
      <dgm:spPr/>
    </dgm:pt>
    <dgm:pt modelId="{DF47DE3A-2674-45E1-9EEA-002FE4A1523D}" type="pres">
      <dgm:prSet presAssocID="{A59389FF-3F95-45C5-B4BE-A1C3C9A5EE0D}" presName="compNode" presStyleCnt="0"/>
      <dgm:spPr/>
    </dgm:pt>
    <dgm:pt modelId="{11DECA7F-49E6-48CA-97BD-12AF0C1660E7}" type="pres">
      <dgm:prSet presAssocID="{A59389FF-3F95-45C5-B4BE-A1C3C9A5EE0D}" presName="pictRect" presStyleLbl="revTx" presStyleIdx="0" presStyleCnt="6">
        <dgm:presLayoutVars>
          <dgm:chMax val="0"/>
          <dgm:bulletEnabled/>
        </dgm:presLayoutVars>
      </dgm:prSet>
      <dgm:spPr/>
    </dgm:pt>
    <dgm:pt modelId="{BD2CAA4D-B437-4FEE-A1EA-BBBC3E33E0D6}" type="pres">
      <dgm:prSet presAssocID="{A59389FF-3F95-45C5-B4BE-A1C3C9A5EE0D}" presName="textRect" presStyleLbl="revTx" presStyleIdx="1" presStyleCnt="6">
        <dgm:presLayoutVars>
          <dgm:bulletEnabled/>
        </dgm:presLayoutVars>
      </dgm:prSet>
      <dgm:spPr/>
    </dgm:pt>
    <dgm:pt modelId="{A7D5D2E2-B8CE-46BE-95AB-EFCFDDA434F6}" type="pres">
      <dgm:prSet presAssocID="{71116E4A-4263-41FC-86D5-71F872208891}" presName="sibTrans" presStyleLbl="sibTrans2D1" presStyleIdx="0" presStyleCnt="0"/>
      <dgm:spPr/>
    </dgm:pt>
    <dgm:pt modelId="{B54514DC-4A97-4CF0-8357-472085059336}" type="pres">
      <dgm:prSet presAssocID="{6B7E06F9-00E1-411A-91F6-F0E85C80FEF5}" presName="compNode" presStyleCnt="0"/>
      <dgm:spPr/>
    </dgm:pt>
    <dgm:pt modelId="{44E3B783-358A-4BC6-99D6-2E7814D543B8}" type="pres">
      <dgm:prSet presAssocID="{6B7E06F9-00E1-411A-91F6-F0E85C80FEF5}" presName="pictRect" presStyleLbl="revTx" presStyleIdx="2" presStyleCnt="6">
        <dgm:presLayoutVars>
          <dgm:chMax val="0"/>
          <dgm:bulletEnabled/>
        </dgm:presLayoutVars>
      </dgm:prSet>
      <dgm:spPr/>
    </dgm:pt>
    <dgm:pt modelId="{52B508F8-1B78-4AAE-8D28-BFCD92F6F759}" type="pres">
      <dgm:prSet presAssocID="{6B7E06F9-00E1-411A-91F6-F0E85C80FEF5}" presName="textRect" presStyleLbl="revTx" presStyleIdx="3" presStyleCnt="6">
        <dgm:presLayoutVars>
          <dgm:bulletEnabled/>
        </dgm:presLayoutVars>
      </dgm:prSet>
      <dgm:spPr/>
    </dgm:pt>
    <dgm:pt modelId="{F8BF20B1-28CE-4280-AC0C-2CA9C18F4712}" type="pres">
      <dgm:prSet presAssocID="{77A859F6-8778-4659-9949-EED99A406694}" presName="sibTrans" presStyleLbl="sibTrans2D1" presStyleIdx="0" presStyleCnt="0"/>
      <dgm:spPr/>
    </dgm:pt>
    <dgm:pt modelId="{C4DDF952-8DB4-43DB-A708-A045CFF228FA}" type="pres">
      <dgm:prSet presAssocID="{D4D57B0B-45BA-412D-9915-57C389D91AFA}" presName="compNode" presStyleCnt="0"/>
      <dgm:spPr/>
    </dgm:pt>
    <dgm:pt modelId="{4051E424-46CB-46D1-A8BE-89F46CB6123F}" type="pres">
      <dgm:prSet presAssocID="{D4D57B0B-45BA-412D-9915-57C389D91AFA}" presName="pictRect" presStyleLbl="revTx" presStyleIdx="4" presStyleCnt="6">
        <dgm:presLayoutVars>
          <dgm:chMax val="0"/>
          <dgm:bulletEnabled/>
        </dgm:presLayoutVars>
      </dgm:prSet>
      <dgm:spPr/>
    </dgm:pt>
    <dgm:pt modelId="{608620EF-B779-422F-875A-17EDC4B4ED8A}" type="pres">
      <dgm:prSet presAssocID="{D4D57B0B-45BA-412D-9915-57C389D91AFA}" presName="textRect" presStyleLbl="revTx" presStyleIdx="5" presStyleCnt="6">
        <dgm:presLayoutVars>
          <dgm:bulletEnabled/>
        </dgm:presLayoutVars>
      </dgm:prSet>
      <dgm:spPr/>
    </dgm:pt>
  </dgm:ptLst>
  <dgm:cxnLst>
    <dgm:cxn modelId="{D8E14A1E-0E5E-4DB6-9E13-4A36544E043C}" srcId="{14607848-ABBC-44F5-9927-F987BF43F354}" destId="{A59389FF-3F95-45C5-B4BE-A1C3C9A5EE0D}" srcOrd="0" destOrd="0" parTransId="{A9C099C3-C59A-4B9A-B65C-B80A2C8F5E67}" sibTransId="{71116E4A-4263-41FC-86D5-71F872208891}"/>
    <dgm:cxn modelId="{AE62CB35-D854-46E6-BF8A-A9F61B613BDB}" type="presOf" srcId="{865AA9DA-67C4-40E5-AF93-4E0CC59DBD1C}" destId="{608620EF-B779-422F-875A-17EDC4B4ED8A}" srcOrd="0" destOrd="0" presId="urn:microsoft.com/office/officeart/2024/3/layout/hArchList1"/>
    <dgm:cxn modelId="{BBA9FA35-BB62-4D47-A47E-D4CC8F511CDE}" srcId="{A59389FF-3F95-45C5-B4BE-A1C3C9A5EE0D}" destId="{B0E68F81-0B50-43E8-B934-333F30A2EB7C}" srcOrd="0" destOrd="0" parTransId="{0013D674-1489-4458-B4CC-45001BDF06E8}" sibTransId="{38BDDC39-0A14-458A-8C86-AC38743149E3}"/>
    <dgm:cxn modelId="{12A54F40-EBD2-473E-97C1-A8B98F1F4CBC}" type="presOf" srcId="{BF84D1AD-C18B-48F5-AE49-D1FB7E78DBAF}" destId="{52B508F8-1B78-4AAE-8D28-BFCD92F6F759}" srcOrd="0" destOrd="0" presId="urn:microsoft.com/office/officeart/2024/3/layout/hArchList1"/>
    <dgm:cxn modelId="{197AE85D-6EBE-4A5A-9079-53202A730A5F}" srcId="{14607848-ABBC-44F5-9927-F987BF43F354}" destId="{6B7E06F9-00E1-411A-91F6-F0E85C80FEF5}" srcOrd="1" destOrd="0" parTransId="{75F2D9D0-C61E-48CF-8C7A-8DA48F1A70A6}" sibTransId="{77A859F6-8778-4659-9949-EED99A406694}"/>
    <dgm:cxn modelId="{6052805F-10A5-4C97-9D65-B29D2A42F3F5}" type="presOf" srcId="{A59389FF-3F95-45C5-B4BE-A1C3C9A5EE0D}" destId="{11DECA7F-49E6-48CA-97BD-12AF0C1660E7}" srcOrd="0" destOrd="0" presId="urn:microsoft.com/office/officeart/2024/3/layout/hArchList1"/>
    <dgm:cxn modelId="{F4A2B546-5BCB-4D1E-94DF-F5BB7FD31ABE}" srcId="{6B7E06F9-00E1-411A-91F6-F0E85C80FEF5}" destId="{BF84D1AD-C18B-48F5-AE49-D1FB7E78DBAF}" srcOrd="0" destOrd="0" parTransId="{18223E4F-9CAB-4D38-919A-85D6EE3186A8}" sibTransId="{EC6CACCE-1A57-4B81-B602-B3AC5CFC9B22}"/>
    <dgm:cxn modelId="{CA006B4E-74F7-4E80-A464-85B1A782BC89}" type="presOf" srcId="{6B7E06F9-00E1-411A-91F6-F0E85C80FEF5}" destId="{44E3B783-358A-4BC6-99D6-2E7814D543B8}" srcOrd="0" destOrd="0" presId="urn:microsoft.com/office/officeart/2024/3/layout/hArchList1"/>
    <dgm:cxn modelId="{23A6B180-AFC8-46B6-9544-1E2B53AB4EBC}" type="presOf" srcId="{77A859F6-8778-4659-9949-EED99A406694}" destId="{F8BF20B1-28CE-4280-AC0C-2CA9C18F4712}" srcOrd="0" destOrd="0" presId="urn:microsoft.com/office/officeart/2024/3/layout/hArchList1"/>
    <dgm:cxn modelId="{FBACCC8A-DF8E-4130-BB1D-9CC58F3B4F72}" type="presOf" srcId="{D4D57B0B-45BA-412D-9915-57C389D91AFA}" destId="{4051E424-46CB-46D1-A8BE-89F46CB6123F}" srcOrd="0" destOrd="0" presId="urn:microsoft.com/office/officeart/2024/3/layout/hArchList1"/>
    <dgm:cxn modelId="{ABB3A6C9-9588-4E8E-A1A1-CDBF2C7BFF70}" type="presOf" srcId="{71116E4A-4263-41FC-86D5-71F872208891}" destId="{A7D5D2E2-B8CE-46BE-95AB-EFCFDDA434F6}" srcOrd="0" destOrd="0" presId="urn:microsoft.com/office/officeart/2024/3/layout/hArchList1"/>
    <dgm:cxn modelId="{EA0571CF-F6CE-4308-9838-E3BC32377691}" type="presOf" srcId="{B0E68F81-0B50-43E8-B934-333F30A2EB7C}" destId="{BD2CAA4D-B437-4FEE-A1EA-BBBC3E33E0D6}" srcOrd="0" destOrd="0" presId="urn:microsoft.com/office/officeart/2024/3/layout/hArchList1"/>
    <dgm:cxn modelId="{77A1DCD5-9F51-418F-844C-08BC7A188593}" srcId="{D4D57B0B-45BA-412D-9915-57C389D91AFA}" destId="{865AA9DA-67C4-40E5-AF93-4E0CC59DBD1C}" srcOrd="0" destOrd="0" parTransId="{35D0756A-1E67-492B-B119-5C5E1CD775D5}" sibTransId="{A8E03E6C-EE3A-4F31-AB56-F3D5AB9EA7CE}"/>
    <dgm:cxn modelId="{2F6FF6D5-D67E-40E5-BD22-8144FA717618}" type="presOf" srcId="{14607848-ABBC-44F5-9927-F987BF43F354}" destId="{A03153A1-15FD-4A1F-9939-780D4200908D}" srcOrd="0" destOrd="0" presId="urn:microsoft.com/office/officeart/2024/3/layout/hArchList1"/>
    <dgm:cxn modelId="{DFDBA6F1-4A1B-4985-B21D-EFE235A32F92}" srcId="{14607848-ABBC-44F5-9927-F987BF43F354}" destId="{D4D57B0B-45BA-412D-9915-57C389D91AFA}" srcOrd="2" destOrd="0" parTransId="{D782930F-7BC7-4457-9AF7-3A41277F2524}" sibTransId="{937B4951-8CF9-450D-8101-2A357788F249}"/>
    <dgm:cxn modelId="{1BCFA170-4EB7-42DA-ABBA-7B6499703CA3}" type="presParOf" srcId="{A03153A1-15FD-4A1F-9939-780D4200908D}" destId="{DF47DE3A-2674-45E1-9EEA-002FE4A1523D}" srcOrd="0" destOrd="0" presId="urn:microsoft.com/office/officeart/2024/3/layout/hArchList1"/>
    <dgm:cxn modelId="{DCBEF85F-44EA-4F61-8E3B-5958FA8CF79F}" type="presParOf" srcId="{DF47DE3A-2674-45E1-9EEA-002FE4A1523D}" destId="{11DECA7F-49E6-48CA-97BD-12AF0C1660E7}" srcOrd="0" destOrd="0" presId="urn:microsoft.com/office/officeart/2024/3/layout/hArchList1"/>
    <dgm:cxn modelId="{E4299A7B-D21F-41F8-9D9F-04175BC7BD57}" type="presParOf" srcId="{DF47DE3A-2674-45E1-9EEA-002FE4A1523D}" destId="{BD2CAA4D-B437-4FEE-A1EA-BBBC3E33E0D6}" srcOrd="1" destOrd="0" presId="urn:microsoft.com/office/officeart/2024/3/layout/hArchList1"/>
    <dgm:cxn modelId="{7BBC544A-B215-48E8-B7CF-A7B785401740}" type="presParOf" srcId="{A03153A1-15FD-4A1F-9939-780D4200908D}" destId="{A7D5D2E2-B8CE-46BE-95AB-EFCFDDA434F6}" srcOrd="1" destOrd="0" presId="urn:microsoft.com/office/officeart/2024/3/layout/hArchList1"/>
    <dgm:cxn modelId="{879ABBF5-0085-4182-BEDF-5C3F2CA91DCB}" type="presParOf" srcId="{A03153A1-15FD-4A1F-9939-780D4200908D}" destId="{B54514DC-4A97-4CF0-8357-472085059336}" srcOrd="2" destOrd="0" presId="urn:microsoft.com/office/officeart/2024/3/layout/hArchList1"/>
    <dgm:cxn modelId="{6CF48400-8AE8-464A-960F-ECE64AC6FEFD}" type="presParOf" srcId="{B54514DC-4A97-4CF0-8357-472085059336}" destId="{44E3B783-358A-4BC6-99D6-2E7814D543B8}" srcOrd="0" destOrd="0" presId="urn:microsoft.com/office/officeart/2024/3/layout/hArchList1"/>
    <dgm:cxn modelId="{830F81E6-0F52-4FF7-B5A7-353C572FC099}" type="presParOf" srcId="{B54514DC-4A97-4CF0-8357-472085059336}" destId="{52B508F8-1B78-4AAE-8D28-BFCD92F6F759}" srcOrd="1" destOrd="0" presId="urn:microsoft.com/office/officeart/2024/3/layout/hArchList1"/>
    <dgm:cxn modelId="{454ABDC1-361E-4A81-89BC-DA6A4EA3E78D}" type="presParOf" srcId="{A03153A1-15FD-4A1F-9939-780D4200908D}" destId="{F8BF20B1-28CE-4280-AC0C-2CA9C18F4712}" srcOrd="3" destOrd="0" presId="urn:microsoft.com/office/officeart/2024/3/layout/hArchList1"/>
    <dgm:cxn modelId="{D4E0DD39-5A14-4F8C-9927-44F6521CDCCB}" type="presParOf" srcId="{A03153A1-15FD-4A1F-9939-780D4200908D}" destId="{C4DDF952-8DB4-43DB-A708-A045CFF228FA}" srcOrd="4" destOrd="0" presId="urn:microsoft.com/office/officeart/2024/3/layout/hArchList1"/>
    <dgm:cxn modelId="{B6988FEA-2C53-46B5-8B99-AE4C7F2B5A44}" type="presParOf" srcId="{C4DDF952-8DB4-43DB-A708-A045CFF228FA}" destId="{4051E424-46CB-46D1-A8BE-89F46CB6123F}" srcOrd="0" destOrd="0" presId="urn:microsoft.com/office/officeart/2024/3/layout/hArchList1"/>
    <dgm:cxn modelId="{08207103-ECE0-4423-A8BC-6C5ADDC27E37}" type="presParOf" srcId="{C4DDF952-8DB4-43DB-A708-A045CFF228FA}" destId="{608620EF-B779-422F-875A-17EDC4B4ED8A}" srcOrd="1" destOrd="0" presId="urn:microsoft.com/office/officeart/2024/3/layout/hArc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D72D95C-E4AB-4588-978E-2E878F3CAE75}" type="doc">
      <dgm:prSet loTypeId="urn:microsoft.com/office/officeart/2024/3/layout/hArchList1" loCatId="List" qsTypeId="urn:microsoft.com/office/officeart/2005/8/quickstyle/simple2" qsCatId="simple" csTypeId="urn:microsoft.com/office/officeart/2005/8/colors/accent5_2" csCatId="accent5" phldr="1"/>
      <dgm:spPr/>
      <dgm:t>
        <a:bodyPr/>
        <a:lstStyle/>
        <a:p>
          <a:endParaRPr lang="en-US"/>
        </a:p>
      </dgm:t>
    </dgm:pt>
    <dgm:pt modelId="{27A350DD-EE5B-4E87-8310-7CBAFFAA934C}">
      <dgm:prSet/>
      <dgm:spPr/>
      <dgm:t>
        <a:bodyPr/>
        <a:lstStyle/>
        <a:p>
          <a:pPr>
            <a:lnSpc>
              <a:spcPct val="100000"/>
            </a:lnSpc>
            <a:defRPr b="1"/>
          </a:pPr>
          <a:endParaRPr lang="en-US"/>
        </a:p>
      </dgm:t>
    </dgm:pt>
    <dgm:pt modelId="{D4794308-E472-47D2-A702-82F3AF5AC63E}" type="parTrans" cxnId="{EA708D3D-AC84-44AE-91C3-05A49C69A3B2}">
      <dgm:prSet/>
      <dgm:spPr/>
      <dgm:t>
        <a:bodyPr/>
        <a:lstStyle/>
        <a:p>
          <a:endParaRPr lang="en-US"/>
        </a:p>
      </dgm:t>
    </dgm:pt>
    <dgm:pt modelId="{37888F5E-41E1-47F8-9655-1219BECFF2E6}" type="sibTrans" cxnId="{EA708D3D-AC84-44AE-91C3-05A49C69A3B2}">
      <dgm:prSet/>
      <dgm:spPr/>
      <dgm:t>
        <a:bodyPr/>
        <a:lstStyle/>
        <a:p>
          <a:pPr>
            <a:lnSpc>
              <a:spcPct val="100000"/>
            </a:lnSpc>
            <a:defRPr b="1"/>
          </a:pPr>
          <a:endParaRPr lang="en-US"/>
        </a:p>
      </dgm:t>
    </dgm:pt>
    <dgm:pt modelId="{37BA4538-DCC8-45B5-8F53-C57509A468BA}">
      <dgm:prSet/>
      <dgm:spPr/>
      <dgm:t>
        <a:bodyPr/>
        <a:lstStyle/>
        <a:p>
          <a:pPr>
            <a:lnSpc>
              <a:spcPct val="100000"/>
            </a:lnSpc>
          </a:pPr>
          <a:r>
            <a:rPr lang="el-GR" b="0" cap="none" spc="0" dirty="0">
              <a:latin typeface="Times New Roman" panose="02020603050405020304" pitchFamily="18" charset="0"/>
              <a:cs typeface="Times New Roman" panose="02020603050405020304" pitchFamily="18" charset="0"/>
            </a:rPr>
            <a:t>Όχι όταν η πράξη δεν προέρχεται από διοικητικό όργανο ή δεν επέρχεται κάποια μεταβολή στον εξωτερικό κόσμο. Λχ. </a:t>
          </a:r>
          <a:r>
            <a:rPr lang="el-GR" b="0" i="1" cap="none" spc="0" dirty="0">
              <a:solidFill>
                <a:schemeClr val="tx2"/>
              </a:solidFill>
              <a:latin typeface="Times New Roman" panose="02020603050405020304" pitchFamily="18" charset="0"/>
              <a:cs typeface="Times New Roman" panose="02020603050405020304" pitchFamily="18" charset="0"/>
            </a:rPr>
            <a:t>δεν είναι εκτελεστές </a:t>
          </a:r>
          <a:r>
            <a:rPr lang="el-GR" b="0" cap="none" spc="0" dirty="0">
              <a:solidFill>
                <a:schemeClr val="tx2"/>
              </a:solidFill>
              <a:latin typeface="Times New Roman" panose="02020603050405020304" pitchFamily="18" charset="0"/>
              <a:cs typeface="Times New Roman" panose="02020603050405020304" pitchFamily="18" charset="0"/>
            </a:rPr>
            <a:t>πράξεις</a:t>
          </a:r>
          <a:r>
            <a:rPr lang="el-GR" b="0" cap="none" spc="0" dirty="0">
              <a:latin typeface="Times New Roman" panose="02020603050405020304" pitchFamily="18" charset="0"/>
              <a:cs typeface="Times New Roman" panose="02020603050405020304" pitchFamily="18" charset="0"/>
            </a:rPr>
            <a:t>: τυπικοί νόμοι, βεβαιωτικές πράξεις, απλές γνώμες, κυβερνητικές πράξεις</a:t>
          </a:r>
          <a:endParaRPr lang="en-US" dirty="0">
            <a:latin typeface="Times New Roman" panose="02020603050405020304" pitchFamily="18" charset="0"/>
            <a:cs typeface="Times New Roman" panose="02020603050405020304" pitchFamily="18" charset="0"/>
          </a:endParaRPr>
        </a:p>
      </dgm:t>
    </dgm:pt>
    <dgm:pt modelId="{E6598EE6-ED43-4E47-8A07-732DD2727A35}" type="parTrans" cxnId="{D119897A-8778-440A-884D-EEFB48435A5C}">
      <dgm:prSet/>
      <dgm:spPr/>
      <dgm:t>
        <a:bodyPr/>
        <a:lstStyle/>
        <a:p>
          <a:endParaRPr lang="en-US"/>
        </a:p>
      </dgm:t>
    </dgm:pt>
    <dgm:pt modelId="{E507B356-CA4C-4999-8925-A067D9FEE6AF}" type="sibTrans" cxnId="{D119897A-8778-440A-884D-EEFB48435A5C}">
      <dgm:prSet/>
      <dgm:spPr/>
      <dgm:t>
        <a:bodyPr/>
        <a:lstStyle/>
        <a:p>
          <a:endParaRPr lang="en-US"/>
        </a:p>
      </dgm:t>
    </dgm:pt>
    <dgm:pt modelId="{B1DB5FA7-71C9-46F4-A4B0-B1901937A80E}">
      <dgm:prSet/>
      <dgm:spPr/>
      <dgm:t>
        <a:bodyPr/>
        <a:lstStyle/>
        <a:p>
          <a:pPr>
            <a:lnSpc>
              <a:spcPct val="100000"/>
            </a:lnSpc>
            <a:defRPr b="1"/>
          </a:pPr>
          <a:endParaRPr lang="en-US" dirty="0"/>
        </a:p>
      </dgm:t>
    </dgm:pt>
    <dgm:pt modelId="{265ACAC7-D8FD-46C3-9DD3-44141AE62EA1}" type="parTrans" cxnId="{E578484B-FAA5-4D46-A0EB-72FE0FD29A1E}">
      <dgm:prSet/>
      <dgm:spPr/>
      <dgm:t>
        <a:bodyPr/>
        <a:lstStyle/>
        <a:p>
          <a:endParaRPr lang="en-US"/>
        </a:p>
      </dgm:t>
    </dgm:pt>
    <dgm:pt modelId="{12406344-0A68-4842-94B5-9BFB9EDCDC52}" type="sibTrans" cxnId="{E578484B-FAA5-4D46-A0EB-72FE0FD29A1E}">
      <dgm:prSet/>
      <dgm:spPr/>
      <dgm:t>
        <a:bodyPr/>
        <a:lstStyle/>
        <a:p>
          <a:endParaRPr lang="en-US"/>
        </a:p>
      </dgm:t>
    </dgm:pt>
    <dgm:pt modelId="{3DFF282F-1F2D-4179-866E-6BB3E0773F1C}">
      <dgm:prSet/>
      <dgm:spPr/>
      <dgm:t>
        <a:bodyPr/>
        <a:lstStyle/>
        <a:p>
          <a:pPr>
            <a:lnSpc>
              <a:spcPct val="100000"/>
            </a:lnSpc>
          </a:pPr>
          <a:r>
            <a:rPr lang="el-GR" b="1" dirty="0">
              <a:latin typeface="Times New Roman" panose="02020603050405020304" pitchFamily="18" charset="0"/>
              <a:cs typeface="Times New Roman" panose="02020603050405020304" pitchFamily="18" charset="0"/>
            </a:rPr>
            <a:t>Να θυμηθούμε λίγο την </a:t>
          </a:r>
          <a:r>
            <a:rPr lang="el-GR" b="1" dirty="0">
              <a:solidFill>
                <a:srgbClr val="FF0000"/>
              </a:solidFill>
              <a:latin typeface="Times New Roman" panose="02020603050405020304" pitchFamily="18" charset="0"/>
              <a:cs typeface="Times New Roman" panose="02020603050405020304" pitchFamily="18" charset="0"/>
            </a:rPr>
            <a:t>Π.Ο.Ν.Ε</a:t>
          </a:r>
        </a:p>
        <a:p>
          <a:pPr>
            <a:lnSpc>
              <a:spcPct val="100000"/>
            </a:lnSpc>
          </a:pPr>
          <a:r>
            <a:rPr lang="el-GR" dirty="0">
              <a:latin typeface="Times New Roman" panose="02020603050405020304" pitchFamily="18" charset="0"/>
              <a:cs typeface="Times New Roman" panose="02020603050405020304" pitchFamily="18" charset="0"/>
            </a:rPr>
            <a:t>Α) Αίτημα για έκδοση πράξης</a:t>
          </a:r>
        </a:p>
        <a:p>
          <a:pPr>
            <a:lnSpc>
              <a:spcPct val="100000"/>
            </a:lnSpc>
          </a:pPr>
          <a:r>
            <a:rPr lang="el-GR" dirty="0">
              <a:latin typeface="Times New Roman" panose="02020603050405020304" pitchFamily="18" charset="0"/>
              <a:cs typeface="Times New Roman" panose="02020603050405020304" pitchFamily="18" charset="0"/>
            </a:rPr>
            <a:t>Β) Πλήρης αίτηση</a:t>
          </a:r>
        </a:p>
        <a:p>
          <a:pPr>
            <a:lnSpc>
              <a:spcPct val="100000"/>
            </a:lnSpc>
          </a:pPr>
          <a:r>
            <a:rPr lang="el-GR" dirty="0">
              <a:latin typeface="Times New Roman" panose="02020603050405020304" pitchFamily="18" charset="0"/>
              <a:cs typeface="Times New Roman" panose="02020603050405020304" pitchFamily="18" charset="0"/>
            </a:rPr>
            <a:t>Γ) Στο αρμόδιο όργανο. Αλλιώς ο χρόνος τρέχει απ’ την διαβίβαση στο αρμόδιο</a:t>
          </a:r>
        </a:p>
        <a:p>
          <a:pPr>
            <a:lnSpc>
              <a:spcPct val="100000"/>
            </a:lnSpc>
          </a:pPr>
          <a:r>
            <a:rPr lang="el-GR" dirty="0">
              <a:latin typeface="Times New Roman" panose="02020603050405020304" pitchFamily="18" charset="0"/>
              <a:cs typeface="Times New Roman" panose="02020603050405020304" pitchFamily="18" charset="0"/>
            </a:rPr>
            <a:t>Δ) Δέσμια αρμοδιότητα για έκδοση πράξης</a:t>
          </a:r>
        </a:p>
        <a:p>
          <a:pPr>
            <a:lnSpc>
              <a:spcPct val="100000"/>
            </a:lnSpc>
          </a:pPr>
          <a:r>
            <a:rPr lang="el-GR" dirty="0">
              <a:latin typeface="Times New Roman" panose="02020603050405020304" pitchFamily="18" charset="0"/>
              <a:cs typeface="Times New Roman" panose="02020603050405020304" pitchFamily="18" charset="0"/>
            </a:rPr>
            <a:t>- Στις κανονιστικές έχουμε κατά κανόνα διακριτική ευχέρεια</a:t>
          </a:r>
        </a:p>
        <a:p>
          <a:pPr>
            <a:lnSpc>
              <a:spcPct val="100000"/>
            </a:lnSpc>
          </a:pPr>
          <a:r>
            <a:rPr lang="el-GR" dirty="0">
              <a:latin typeface="Times New Roman" panose="02020603050405020304" pitchFamily="18" charset="0"/>
              <a:cs typeface="Times New Roman" panose="02020603050405020304" pitchFamily="18" charset="0"/>
            </a:rPr>
            <a:t>Προθεσμία: </a:t>
          </a:r>
          <a:r>
            <a:rPr lang="el-GR" b="1" dirty="0">
              <a:latin typeface="Times New Roman" panose="02020603050405020304" pitchFamily="18" charset="0"/>
              <a:cs typeface="Times New Roman" panose="02020603050405020304" pitchFamily="18" charset="0"/>
            </a:rPr>
            <a:t>3μηνο </a:t>
          </a:r>
        </a:p>
        <a:p>
          <a:pPr>
            <a:lnSpc>
              <a:spcPct val="100000"/>
            </a:lnSpc>
          </a:pPr>
          <a:r>
            <a:rPr lang="el-GR" b="1" i="1" dirty="0">
              <a:latin typeface="Times New Roman" panose="02020603050405020304" pitchFamily="18" charset="0"/>
              <a:cs typeface="Times New Roman" panose="02020603050405020304" pitchFamily="18" charset="0"/>
            </a:rPr>
            <a:t>Μπορούμε να ασκήσουμε πρόωρη αίτηση ακύρωσης ή προσφυγή</a:t>
          </a:r>
          <a:r>
            <a:rPr lang="el-GR" dirty="0">
              <a:latin typeface="Times New Roman" panose="02020603050405020304" pitchFamily="18" charset="0"/>
              <a:cs typeface="Times New Roman" panose="02020603050405020304" pitchFamily="18" charset="0"/>
            </a:rPr>
            <a:t>;</a:t>
          </a:r>
        </a:p>
        <a:p>
          <a:pPr>
            <a:lnSpc>
              <a:spcPct val="100000"/>
            </a:lnSpc>
          </a:pPr>
          <a:r>
            <a:rPr lang="el-GR" dirty="0">
              <a:latin typeface="Times New Roman" panose="02020603050405020304" pitchFamily="18" charset="0"/>
              <a:cs typeface="Times New Roman" panose="02020603050405020304" pitchFamily="18" charset="0"/>
            </a:rPr>
            <a:t>1. Ακυρωτικές: Απαράδεκτη</a:t>
          </a:r>
        </a:p>
        <a:p>
          <a:pPr>
            <a:lnSpc>
              <a:spcPct val="100000"/>
            </a:lnSpc>
          </a:pPr>
          <a:r>
            <a:rPr lang="el-GR" dirty="0">
              <a:latin typeface="Times New Roman" panose="02020603050405020304" pitchFamily="18" charset="0"/>
              <a:cs typeface="Times New Roman" panose="02020603050405020304" pitchFamily="18" charset="0"/>
            </a:rPr>
            <a:t>2. Ουσίας: Αρ. 63 παρ. 5 ΚΔΔ, επιτρέπεται εφόσον η παράλειψη συντελεστεί μέχρι την α’ συζήτηση. </a:t>
          </a:r>
        </a:p>
      </dgm:t>
    </dgm:pt>
    <dgm:pt modelId="{470F6ECD-D92A-4066-A134-80A60EE31590}" type="parTrans" cxnId="{34CA5565-344F-409D-94C1-D83185BD1579}">
      <dgm:prSet/>
      <dgm:spPr/>
      <dgm:t>
        <a:bodyPr/>
        <a:lstStyle/>
        <a:p>
          <a:endParaRPr lang="en-US"/>
        </a:p>
      </dgm:t>
    </dgm:pt>
    <dgm:pt modelId="{217031E6-C713-426A-ADFD-93F83A781DAF}" type="sibTrans" cxnId="{34CA5565-344F-409D-94C1-D83185BD1579}">
      <dgm:prSet/>
      <dgm:spPr/>
      <dgm:t>
        <a:bodyPr/>
        <a:lstStyle/>
        <a:p>
          <a:endParaRPr lang="en-US"/>
        </a:p>
      </dgm:t>
    </dgm:pt>
    <dgm:pt modelId="{707E7EF0-8171-4031-9C82-C8BC34C809D7}">
      <dgm:prSet/>
      <dgm:spPr/>
      <dgm:t>
        <a:bodyPr/>
        <a:lstStyle/>
        <a:p>
          <a:pPr>
            <a:lnSpc>
              <a:spcPct val="100000"/>
            </a:lnSpc>
          </a:pPr>
          <a:r>
            <a:rPr lang="el-GR" b="0" cap="none" spc="0" dirty="0">
              <a:latin typeface="Times New Roman" panose="02020603050405020304" pitchFamily="18" charset="0"/>
              <a:cs typeface="Times New Roman" panose="02020603050405020304" pitchFamily="18" charset="0"/>
            </a:rPr>
            <a:t>ΠΡΟΣΟΧΗ </a:t>
          </a:r>
          <a:r>
            <a:rPr lang="el-GR" b="1" cap="none" spc="0" dirty="0">
              <a:solidFill>
                <a:srgbClr val="FF0000"/>
              </a:solidFill>
              <a:latin typeface="Times New Roman" panose="02020603050405020304" pitchFamily="18" charset="0"/>
              <a:cs typeface="Times New Roman" panose="02020603050405020304" pitchFamily="18" charset="0"/>
            </a:rPr>
            <a:t>ΕΊΝΑΙ ΕΚΤΕΛΕΣΗ</a:t>
          </a:r>
          <a:r>
            <a:rPr lang="el-GR" b="0" cap="none" spc="0" dirty="0">
              <a:latin typeface="Times New Roman" panose="02020603050405020304" pitchFamily="18" charset="0"/>
              <a:cs typeface="Times New Roman" panose="02020603050405020304" pitchFamily="18" charset="0"/>
            </a:rPr>
            <a:t> Η ΣΥΜΦΩΝΗ ΓΝΩΜΗ, η </a:t>
          </a:r>
          <a:r>
            <a:rPr lang="el-GR" b="0" cap="none" spc="0" dirty="0" err="1">
              <a:latin typeface="Times New Roman" panose="02020603050405020304" pitchFamily="18" charset="0"/>
              <a:cs typeface="Times New Roman" panose="02020603050405020304" pitchFamily="18" charset="0"/>
            </a:rPr>
            <a:t>ψευδοερμηνευτική</a:t>
          </a:r>
          <a:r>
            <a:rPr lang="el-GR" b="0" cap="none" spc="0" dirty="0">
              <a:latin typeface="Times New Roman" panose="02020603050405020304" pitchFamily="18" charset="0"/>
              <a:cs typeface="Times New Roman" panose="02020603050405020304" pitchFamily="18" charset="0"/>
            </a:rPr>
            <a:t> εγκύκλιος (κατά το μέρος που εμπεριέχει νέες διατάξεις), ανυπόστατες μόνο για ασφάλεια δικαίου: κανονιστικές σε κάθε περίπτωση, ατομικές μόνο αν τις έχει εφαρμόσει η διοίκηση</a:t>
          </a:r>
        </a:p>
      </dgm:t>
    </dgm:pt>
    <dgm:pt modelId="{8CCE57B5-30DB-468E-9F90-CC62133C1D34}" type="parTrans" cxnId="{DDB571BB-1BEC-48EF-81AA-1E2445BF596C}">
      <dgm:prSet/>
      <dgm:spPr/>
      <dgm:t>
        <a:bodyPr/>
        <a:lstStyle/>
        <a:p>
          <a:endParaRPr lang="el-GR"/>
        </a:p>
      </dgm:t>
    </dgm:pt>
    <dgm:pt modelId="{01AEF0ED-6831-4364-AA60-F945A7B63C93}" type="sibTrans" cxnId="{DDB571BB-1BEC-48EF-81AA-1E2445BF596C}">
      <dgm:prSet/>
      <dgm:spPr/>
      <dgm:t>
        <a:bodyPr/>
        <a:lstStyle/>
        <a:p>
          <a:endParaRPr lang="el-GR"/>
        </a:p>
      </dgm:t>
    </dgm:pt>
    <dgm:pt modelId="{3A3902B6-6651-42A7-9ECE-2AB5214FA706}" type="pres">
      <dgm:prSet presAssocID="{8D72D95C-E4AB-4588-978E-2E878F3CAE75}" presName="Name0" presStyleCnt="0">
        <dgm:presLayoutVars>
          <dgm:dir/>
          <dgm:resizeHandles val="exact"/>
        </dgm:presLayoutVars>
      </dgm:prSet>
      <dgm:spPr/>
    </dgm:pt>
    <dgm:pt modelId="{DE2FE961-60E2-4D29-8D44-827772E0816A}" type="pres">
      <dgm:prSet presAssocID="{27A350DD-EE5B-4E87-8310-7CBAFFAA934C}" presName="compNode" presStyleCnt="0"/>
      <dgm:spPr/>
    </dgm:pt>
    <dgm:pt modelId="{9C7EDDEB-2AD7-4A5A-BD80-4A6CBE7251E4}" type="pres">
      <dgm:prSet presAssocID="{27A350DD-EE5B-4E87-8310-7CBAFFAA934C}" presName="pictRect" presStyleLbl="revTx" presStyleIdx="0" presStyleCnt="4">
        <dgm:presLayoutVars>
          <dgm:chMax val="0"/>
          <dgm:bulletEnabled/>
        </dgm:presLayoutVars>
      </dgm:prSet>
      <dgm:spPr/>
    </dgm:pt>
    <dgm:pt modelId="{A946D50A-3E8D-457C-BB7C-33BC18AA4024}" type="pres">
      <dgm:prSet presAssocID="{27A350DD-EE5B-4E87-8310-7CBAFFAA934C}" presName="textRect" presStyleLbl="revTx" presStyleIdx="1" presStyleCnt="4">
        <dgm:presLayoutVars>
          <dgm:bulletEnabled/>
        </dgm:presLayoutVars>
      </dgm:prSet>
      <dgm:spPr/>
    </dgm:pt>
    <dgm:pt modelId="{34DD7567-9940-4A03-9170-9F6EA4DB4325}" type="pres">
      <dgm:prSet presAssocID="{37888F5E-41E1-47F8-9655-1219BECFF2E6}" presName="sibTrans" presStyleLbl="sibTrans2D1" presStyleIdx="0" presStyleCnt="0"/>
      <dgm:spPr/>
    </dgm:pt>
    <dgm:pt modelId="{3961C8B5-4575-4D1C-9A39-28B2D8207EE1}" type="pres">
      <dgm:prSet presAssocID="{B1DB5FA7-71C9-46F4-A4B0-B1901937A80E}" presName="compNode" presStyleCnt="0"/>
      <dgm:spPr/>
    </dgm:pt>
    <dgm:pt modelId="{740C3E68-B864-44C0-9B5B-ECF386FE4D37}" type="pres">
      <dgm:prSet presAssocID="{B1DB5FA7-71C9-46F4-A4B0-B1901937A80E}" presName="pictRect" presStyleLbl="revTx" presStyleIdx="2" presStyleCnt="4">
        <dgm:presLayoutVars>
          <dgm:chMax val="0"/>
          <dgm:bulletEnabled/>
        </dgm:presLayoutVars>
      </dgm:prSet>
      <dgm:spPr/>
    </dgm:pt>
    <dgm:pt modelId="{97E7673A-763B-4D52-9EDF-43CAEDF896BB}" type="pres">
      <dgm:prSet presAssocID="{B1DB5FA7-71C9-46F4-A4B0-B1901937A80E}" presName="textRect" presStyleLbl="revTx" presStyleIdx="3" presStyleCnt="4">
        <dgm:presLayoutVars>
          <dgm:bulletEnabled/>
        </dgm:presLayoutVars>
      </dgm:prSet>
      <dgm:spPr/>
    </dgm:pt>
  </dgm:ptLst>
  <dgm:cxnLst>
    <dgm:cxn modelId="{D2D04B23-92D3-4D21-8664-2C8F27AD75AC}" type="presOf" srcId="{B1DB5FA7-71C9-46F4-A4B0-B1901937A80E}" destId="{740C3E68-B864-44C0-9B5B-ECF386FE4D37}" srcOrd="0" destOrd="0" presId="urn:microsoft.com/office/officeart/2024/3/layout/hArchList1"/>
    <dgm:cxn modelId="{CE098031-94E0-468C-981F-555AAD0758E8}" type="presOf" srcId="{8D72D95C-E4AB-4588-978E-2E878F3CAE75}" destId="{3A3902B6-6651-42A7-9ECE-2AB5214FA706}" srcOrd="0" destOrd="0" presId="urn:microsoft.com/office/officeart/2024/3/layout/hArchList1"/>
    <dgm:cxn modelId="{6A020B37-D92F-4053-888D-1E8E7B12D938}" type="presOf" srcId="{37888F5E-41E1-47F8-9655-1219BECFF2E6}" destId="{34DD7567-9940-4A03-9170-9F6EA4DB4325}" srcOrd="0" destOrd="0" presId="urn:microsoft.com/office/officeart/2024/3/layout/hArchList1"/>
    <dgm:cxn modelId="{EA708D3D-AC84-44AE-91C3-05A49C69A3B2}" srcId="{8D72D95C-E4AB-4588-978E-2E878F3CAE75}" destId="{27A350DD-EE5B-4E87-8310-7CBAFFAA934C}" srcOrd="0" destOrd="0" parTransId="{D4794308-E472-47D2-A702-82F3AF5AC63E}" sibTransId="{37888F5E-41E1-47F8-9655-1219BECFF2E6}"/>
    <dgm:cxn modelId="{34CA5565-344F-409D-94C1-D83185BD1579}" srcId="{B1DB5FA7-71C9-46F4-A4B0-B1901937A80E}" destId="{3DFF282F-1F2D-4179-866E-6BB3E0773F1C}" srcOrd="0" destOrd="0" parTransId="{470F6ECD-D92A-4066-A134-80A60EE31590}" sibTransId="{217031E6-C713-426A-ADFD-93F83A781DAF}"/>
    <dgm:cxn modelId="{E578484B-FAA5-4D46-A0EB-72FE0FD29A1E}" srcId="{8D72D95C-E4AB-4588-978E-2E878F3CAE75}" destId="{B1DB5FA7-71C9-46F4-A4B0-B1901937A80E}" srcOrd="1" destOrd="0" parTransId="{265ACAC7-D8FD-46C3-9DD3-44141AE62EA1}" sibTransId="{12406344-0A68-4842-94B5-9BFB9EDCDC52}"/>
    <dgm:cxn modelId="{714A344D-F214-4D71-8D70-4F85A683B103}" type="presOf" srcId="{3DFF282F-1F2D-4179-866E-6BB3E0773F1C}" destId="{97E7673A-763B-4D52-9EDF-43CAEDF896BB}" srcOrd="0" destOrd="0" presId="urn:microsoft.com/office/officeart/2024/3/layout/hArchList1"/>
    <dgm:cxn modelId="{D119897A-8778-440A-884D-EEFB48435A5C}" srcId="{27A350DD-EE5B-4E87-8310-7CBAFFAA934C}" destId="{37BA4538-DCC8-45B5-8F53-C57509A468BA}" srcOrd="0" destOrd="0" parTransId="{E6598EE6-ED43-4E47-8A07-732DD2727A35}" sibTransId="{E507B356-CA4C-4999-8925-A067D9FEE6AF}"/>
    <dgm:cxn modelId="{FA3B23B4-093B-489B-BDC5-A794116BC00D}" type="presOf" srcId="{37BA4538-DCC8-45B5-8F53-C57509A468BA}" destId="{A946D50A-3E8D-457C-BB7C-33BC18AA4024}" srcOrd="0" destOrd="0" presId="urn:microsoft.com/office/officeart/2024/3/layout/hArchList1"/>
    <dgm:cxn modelId="{DDB571BB-1BEC-48EF-81AA-1E2445BF596C}" srcId="{27A350DD-EE5B-4E87-8310-7CBAFFAA934C}" destId="{707E7EF0-8171-4031-9C82-C8BC34C809D7}" srcOrd="1" destOrd="0" parTransId="{8CCE57B5-30DB-468E-9F90-CC62133C1D34}" sibTransId="{01AEF0ED-6831-4364-AA60-F945A7B63C93}"/>
    <dgm:cxn modelId="{0FA061DC-EC76-4049-8CF7-09DCD20E52DB}" type="presOf" srcId="{27A350DD-EE5B-4E87-8310-7CBAFFAA934C}" destId="{9C7EDDEB-2AD7-4A5A-BD80-4A6CBE7251E4}" srcOrd="0" destOrd="0" presId="urn:microsoft.com/office/officeart/2024/3/layout/hArchList1"/>
    <dgm:cxn modelId="{CC0FD7EE-0B04-4D35-81A3-BD02919D9E68}" type="presOf" srcId="{707E7EF0-8171-4031-9C82-C8BC34C809D7}" destId="{A946D50A-3E8D-457C-BB7C-33BC18AA4024}" srcOrd="0" destOrd="1" presId="urn:microsoft.com/office/officeart/2024/3/layout/hArchList1"/>
    <dgm:cxn modelId="{BA265F3E-2505-477C-A52F-72277AD9A97C}" type="presParOf" srcId="{3A3902B6-6651-42A7-9ECE-2AB5214FA706}" destId="{DE2FE961-60E2-4D29-8D44-827772E0816A}" srcOrd="0" destOrd="0" presId="urn:microsoft.com/office/officeart/2024/3/layout/hArchList1"/>
    <dgm:cxn modelId="{F6731524-39E3-4F93-8057-CF5922FF0F8A}" type="presParOf" srcId="{DE2FE961-60E2-4D29-8D44-827772E0816A}" destId="{9C7EDDEB-2AD7-4A5A-BD80-4A6CBE7251E4}" srcOrd="0" destOrd="0" presId="urn:microsoft.com/office/officeart/2024/3/layout/hArchList1"/>
    <dgm:cxn modelId="{D41338EB-8223-4618-A376-CCE6F976A787}" type="presParOf" srcId="{DE2FE961-60E2-4D29-8D44-827772E0816A}" destId="{A946D50A-3E8D-457C-BB7C-33BC18AA4024}" srcOrd="1" destOrd="0" presId="urn:microsoft.com/office/officeart/2024/3/layout/hArchList1"/>
    <dgm:cxn modelId="{54DF6892-85FB-4BBF-AF2D-BEC48BC273E8}" type="presParOf" srcId="{3A3902B6-6651-42A7-9ECE-2AB5214FA706}" destId="{34DD7567-9940-4A03-9170-9F6EA4DB4325}" srcOrd="1" destOrd="0" presId="urn:microsoft.com/office/officeart/2024/3/layout/hArchList1"/>
    <dgm:cxn modelId="{8FEFDC8E-6272-4CA7-8820-4AB943BE101C}" type="presParOf" srcId="{3A3902B6-6651-42A7-9ECE-2AB5214FA706}" destId="{3961C8B5-4575-4D1C-9A39-28B2D8207EE1}" srcOrd="2" destOrd="0" presId="urn:microsoft.com/office/officeart/2024/3/layout/hArchList1"/>
    <dgm:cxn modelId="{9BC29873-1B01-4FB9-A96F-57AEA01685EA}" type="presParOf" srcId="{3961C8B5-4575-4D1C-9A39-28B2D8207EE1}" destId="{740C3E68-B864-44C0-9B5B-ECF386FE4D37}" srcOrd="0" destOrd="0" presId="urn:microsoft.com/office/officeart/2024/3/layout/hArchList1"/>
    <dgm:cxn modelId="{DAE47723-5A22-465A-9FA9-92F5341DBE85}" type="presParOf" srcId="{3961C8B5-4575-4D1C-9A39-28B2D8207EE1}" destId="{97E7673A-763B-4D52-9EDF-43CAEDF896BB}" srcOrd="1" destOrd="0" presId="urn:microsoft.com/office/officeart/2024/3/layout/hArc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D72D95C-E4AB-4588-978E-2E878F3CAE75}"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27A350DD-EE5B-4E87-8310-7CBAFFAA934C}">
      <dgm:prSet custT="1"/>
      <dgm:spPr/>
      <dgm:t>
        <a:bodyPr/>
        <a:lstStyle/>
        <a:p>
          <a:pPr>
            <a:lnSpc>
              <a:spcPct val="100000"/>
            </a:lnSpc>
            <a:defRPr b="1"/>
          </a:pPr>
          <a:endParaRPr lang="en-US" sz="1800" dirty="0"/>
        </a:p>
      </dgm:t>
    </dgm:pt>
    <dgm:pt modelId="{D4794308-E472-47D2-A702-82F3AF5AC63E}" type="parTrans" cxnId="{EA708D3D-AC84-44AE-91C3-05A49C69A3B2}">
      <dgm:prSet/>
      <dgm:spPr/>
      <dgm:t>
        <a:bodyPr/>
        <a:lstStyle/>
        <a:p>
          <a:endParaRPr lang="en-US"/>
        </a:p>
      </dgm:t>
    </dgm:pt>
    <dgm:pt modelId="{37888F5E-41E1-47F8-9655-1219BECFF2E6}" type="sibTrans" cxnId="{EA708D3D-AC84-44AE-91C3-05A49C69A3B2}">
      <dgm:prSet/>
      <dgm:spPr/>
      <dgm:t>
        <a:bodyPr/>
        <a:lstStyle/>
        <a:p>
          <a:pPr>
            <a:lnSpc>
              <a:spcPct val="100000"/>
            </a:lnSpc>
            <a:defRPr b="1"/>
          </a:pPr>
          <a:endParaRPr lang="en-US"/>
        </a:p>
      </dgm:t>
    </dgm:pt>
    <dgm:pt modelId="{37BA4538-DCC8-45B5-8F53-C57509A468BA}">
      <dgm:prSet custT="1"/>
      <dgm:spPr/>
      <dgm:t>
        <a:bodyPr/>
        <a:lstStyle/>
        <a:p>
          <a:pPr algn="ctr">
            <a:lnSpc>
              <a:spcPct val="100000"/>
            </a:lnSpc>
          </a:pPr>
          <a:r>
            <a:rPr lang="el-GR" sz="1600" dirty="0">
              <a:latin typeface="Times New Roman" panose="02020603050405020304" pitchFamily="18" charset="0"/>
              <a:cs typeface="Times New Roman" panose="02020603050405020304" pitchFamily="18" charset="0"/>
            </a:rPr>
            <a:t>1. Προσωπικό</a:t>
          </a:r>
        </a:p>
        <a:p>
          <a:pPr algn="ctr">
            <a:lnSpc>
              <a:spcPct val="100000"/>
            </a:lnSpc>
          </a:pPr>
          <a:r>
            <a:rPr lang="el-GR" sz="1600" dirty="0">
              <a:latin typeface="Times New Roman" panose="02020603050405020304" pitchFamily="18" charset="0"/>
              <a:cs typeface="Times New Roman" panose="02020603050405020304" pitchFamily="18" charset="0"/>
            </a:rPr>
            <a:t>2. Άμεσο</a:t>
          </a:r>
        </a:p>
        <a:p>
          <a:pPr algn="ctr">
            <a:lnSpc>
              <a:spcPct val="100000"/>
            </a:lnSpc>
          </a:pPr>
          <a:r>
            <a:rPr lang="el-GR" sz="1600" dirty="0">
              <a:latin typeface="Times New Roman" panose="02020603050405020304" pitchFamily="18" charset="0"/>
              <a:cs typeface="Times New Roman" panose="02020603050405020304" pitchFamily="18" charset="0"/>
            </a:rPr>
            <a:t>3.Ενεστώς </a:t>
          </a:r>
          <a:r>
            <a:rPr lang="el-GR" sz="1200" dirty="0">
              <a:latin typeface="Times New Roman" panose="02020603050405020304" pitchFamily="18" charset="0"/>
              <a:cs typeface="Times New Roman" panose="02020603050405020304" pitchFamily="18" charset="0"/>
            </a:rPr>
            <a:t> </a:t>
          </a:r>
          <a:r>
            <a:rPr lang="el-GR" sz="1600" dirty="0">
              <a:solidFill>
                <a:srgbClr val="FFC000"/>
              </a:solidFill>
              <a:latin typeface="Times New Roman" panose="02020603050405020304" pitchFamily="18" charset="0"/>
              <a:cs typeface="Times New Roman" panose="02020603050405020304" pitchFamily="18" charset="0"/>
            </a:rPr>
            <a:t>κατά τη έκδοση της πράξης</a:t>
          </a:r>
          <a:endParaRPr lang="en-US" sz="1600" dirty="0">
            <a:latin typeface="Times New Roman" panose="02020603050405020304" pitchFamily="18" charset="0"/>
            <a:cs typeface="Times New Roman" panose="02020603050405020304" pitchFamily="18" charset="0"/>
          </a:endParaRPr>
        </a:p>
      </dgm:t>
    </dgm:pt>
    <dgm:pt modelId="{E6598EE6-ED43-4E47-8A07-732DD2727A35}" type="parTrans" cxnId="{D119897A-8778-440A-884D-EEFB48435A5C}">
      <dgm:prSet/>
      <dgm:spPr/>
      <dgm:t>
        <a:bodyPr/>
        <a:lstStyle/>
        <a:p>
          <a:endParaRPr lang="en-US"/>
        </a:p>
      </dgm:t>
    </dgm:pt>
    <dgm:pt modelId="{E507B356-CA4C-4999-8925-A067D9FEE6AF}" type="sibTrans" cxnId="{D119897A-8778-440A-884D-EEFB48435A5C}">
      <dgm:prSet/>
      <dgm:spPr/>
      <dgm:t>
        <a:bodyPr/>
        <a:lstStyle/>
        <a:p>
          <a:endParaRPr lang="en-US"/>
        </a:p>
      </dgm:t>
    </dgm:pt>
    <dgm:pt modelId="{416990EB-353E-44BF-960D-224670D72A58}">
      <dgm:prSet custT="1"/>
      <dgm:spPr/>
      <dgm:t>
        <a:bodyPr/>
        <a:lstStyle/>
        <a:p>
          <a:pPr algn="ctr"/>
          <a:r>
            <a:rPr lang="el-GR" sz="1600" dirty="0">
              <a:solidFill>
                <a:srgbClr val="FFC000"/>
              </a:solidFill>
              <a:latin typeface="Times New Roman" panose="02020603050405020304" pitchFamily="18" charset="0"/>
              <a:cs typeface="Times New Roman" panose="02020603050405020304" pitchFamily="18" charset="0"/>
            </a:rPr>
            <a:t>Κατά την άσκηση του ενδίκου βοηθήματος</a:t>
          </a:r>
          <a:endParaRPr lang="en-US" sz="1600" dirty="0">
            <a:solidFill>
              <a:srgbClr val="FFC000"/>
            </a:solidFill>
            <a:latin typeface="Times New Roman" panose="02020603050405020304" pitchFamily="18" charset="0"/>
            <a:cs typeface="Times New Roman" panose="02020603050405020304" pitchFamily="18" charset="0"/>
          </a:endParaRPr>
        </a:p>
      </dgm:t>
    </dgm:pt>
    <dgm:pt modelId="{60B05C68-349A-407F-9A44-CBE1FA3FAB13}" type="parTrans" cxnId="{D389B12C-BC8D-4878-A99E-28457C70B102}">
      <dgm:prSet/>
      <dgm:spPr/>
      <dgm:t>
        <a:bodyPr/>
        <a:lstStyle/>
        <a:p>
          <a:endParaRPr lang="el-GR"/>
        </a:p>
      </dgm:t>
    </dgm:pt>
    <dgm:pt modelId="{9BD41324-C676-4F96-8DD9-4A7F87C7D100}" type="sibTrans" cxnId="{D389B12C-BC8D-4878-A99E-28457C70B102}">
      <dgm:prSet/>
      <dgm:spPr/>
      <dgm:t>
        <a:bodyPr/>
        <a:lstStyle/>
        <a:p>
          <a:endParaRPr lang="el-GR"/>
        </a:p>
      </dgm:t>
    </dgm:pt>
    <dgm:pt modelId="{8E1DFC4B-AA8B-4D2E-B2F2-4CF9F8A441A9}">
      <dgm:prSet custT="1"/>
      <dgm:spPr/>
      <dgm:t>
        <a:bodyPr/>
        <a:lstStyle/>
        <a:p>
          <a:pPr algn="ctr"/>
          <a:r>
            <a:rPr lang="el-GR" sz="1600" dirty="0">
              <a:solidFill>
                <a:srgbClr val="FFC000"/>
              </a:solidFill>
              <a:latin typeface="Times New Roman" panose="02020603050405020304" pitchFamily="18" charset="0"/>
              <a:cs typeface="Times New Roman" panose="02020603050405020304" pitchFamily="18" charset="0"/>
            </a:rPr>
            <a:t>Κατά τη συζήτηση της υπόθεσης</a:t>
          </a:r>
          <a:endParaRPr lang="en-US" sz="1600" dirty="0">
            <a:solidFill>
              <a:srgbClr val="FFC000"/>
            </a:solidFill>
            <a:latin typeface="Times New Roman" panose="02020603050405020304" pitchFamily="18" charset="0"/>
            <a:cs typeface="Times New Roman" panose="02020603050405020304" pitchFamily="18" charset="0"/>
          </a:endParaRPr>
        </a:p>
      </dgm:t>
    </dgm:pt>
    <dgm:pt modelId="{72B4AF48-CD2D-4320-B94F-49E2D96414D3}" type="parTrans" cxnId="{485A219B-7496-4C6E-98B2-41B0D4539A6E}">
      <dgm:prSet/>
      <dgm:spPr/>
      <dgm:t>
        <a:bodyPr/>
        <a:lstStyle/>
        <a:p>
          <a:endParaRPr lang="el-GR"/>
        </a:p>
      </dgm:t>
    </dgm:pt>
    <dgm:pt modelId="{729553B4-5910-4BC8-ABD1-92D10916EA59}" type="sibTrans" cxnId="{485A219B-7496-4C6E-98B2-41B0D4539A6E}">
      <dgm:prSet/>
      <dgm:spPr/>
      <dgm:t>
        <a:bodyPr/>
        <a:lstStyle/>
        <a:p>
          <a:endParaRPr lang="el-GR"/>
        </a:p>
      </dgm:t>
    </dgm:pt>
    <dgm:pt modelId="{09E9A802-9910-40CA-9A60-5E7EE373B67C}">
      <dgm:prSet custT="1"/>
      <dgm:spPr/>
      <dgm:t>
        <a:bodyPr/>
        <a:lstStyle/>
        <a:p>
          <a:pPr algn="ctr">
            <a:lnSpc>
              <a:spcPct val="100000"/>
            </a:lnSpc>
          </a:pPr>
          <a:endParaRPr lang="el-GR" sz="1600" dirty="0">
            <a:latin typeface="Times New Roman" panose="02020603050405020304" pitchFamily="18" charset="0"/>
            <a:cs typeface="Times New Roman" panose="02020603050405020304" pitchFamily="18" charset="0"/>
          </a:endParaRPr>
        </a:p>
        <a:p>
          <a:pPr algn="ctr">
            <a:lnSpc>
              <a:spcPct val="100000"/>
            </a:lnSpc>
          </a:pPr>
          <a:r>
            <a:rPr lang="el-GR" sz="1600" dirty="0">
              <a:latin typeface="Times New Roman" panose="02020603050405020304" pitchFamily="18" charset="0"/>
              <a:cs typeface="Times New Roman" panose="02020603050405020304" pitchFamily="18" charset="0"/>
            </a:rPr>
            <a:t>- Κανονιστική: Βλάπτεται από μια συγκεκριμένη ιδιότητα ή νομική κατάσταση (δεδομένου ότι η πράξη αυτή δεν απευθύνεται «άμεσα» σε αυτόν)</a:t>
          </a:r>
        </a:p>
        <a:p>
          <a:pPr algn="ctr">
            <a:lnSpc>
              <a:spcPct val="100000"/>
            </a:lnSpc>
          </a:pPr>
          <a:r>
            <a:rPr lang="el-GR" sz="1600" dirty="0">
              <a:latin typeface="Times New Roman" panose="02020603050405020304" pitchFamily="18" charset="0"/>
              <a:cs typeface="Times New Roman" panose="02020603050405020304" pitchFamily="18" charset="0"/>
            </a:rPr>
            <a:t>- Νομικά Πρόσωπα: Βλέπω αν εμπίπτει στον καταστατικό σκοπό. Ακόμα και αν βλάπτεται μόνο 1 μέλος αλλά δεν ευνοείται κάποιο άλλο.  </a:t>
          </a:r>
        </a:p>
        <a:p>
          <a:pPr algn="ctr">
            <a:lnSpc>
              <a:spcPct val="100000"/>
            </a:lnSpc>
          </a:pPr>
          <a:r>
            <a:rPr lang="el-GR" sz="1600" dirty="0">
              <a:latin typeface="Times New Roman" panose="02020603050405020304" pitchFamily="18" charset="0"/>
              <a:cs typeface="Times New Roman" panose="02020603050405020304" pitchFamily="18" charset="0"/>
            </a:rPr>
            <a:t>- Υλική ή ηθική βλάβη </a:t>
          </a:r>
        </a:p>
        <a:p>
          <a:pPr algn="ctr">
            <a:lnSpc>
              <a:spcPct val="100000"/>
            </a:lnSpc>
          </a:pPr>
          <a:r>
            <a:rPr lang="el-GR" sz="1600" dirty="0">
              <a:latin typeface="Times New Roman" panose="02020603050405020304" pitchFamily="18" charset="0"/>
              <a:cs typeface="Times New Roman" panose="02020603050405020304" pitchFamily="18" charset="0"/>
            </a:rPr>
            <a:t>- Δεν υπάρχει έννομο συμφέρον σε περίπτωση αποδοχής της πράξης. Όχι όταν απλώς συμμορφώνεται με επιφύλαξη λόγω επιβολής κυρώσεων (λχ. πλήρωσε το πρόστιμο).</a:t>
          </a:r>
          <a:endParaRPr lang="en-US" sz="1600" dirty="0">
            <a:latin typeface="Times New Roman" panose="02020603050405020304" pitchFamily="18" charset="0"/>
            <a:cs typeface="Times New Roman" panose="02020603050405020304" pitchFamily="18" charset="0"/>
          </a:endParaRPr>
        </a:p>
      </dgm:t>
    </dgm:pt>
    <dgm:pt modelId="{E2482C8A-19DE-43D1-84E7-3665012F5FDF}" type="parTrans" cxnId="{483B63D7-FDCD-4513-B641-6253368836BF}">
      <dgm:prSet/>
      <dgm:spPr/>
      <dgm:t>
        <a:bodyPr/>
        <a:lstStyle/>
        <a:p>
          <a:endParaRPr lang="el-GR"/>
        </a:p>
      </dgm:t>
    </dgm:pt>
    <dgm:pt modelId="{47226E2C-6BF8-4291-80D9-017FAD9BA208}" type="sibTrans" cxnId="{483B63D7-FDCD-4513-B641-6253368836BF}">
      <dgm:prSet/>
      <dgm:spPr/>
      <dgm:t>
        <a:bodyPr/>
        <a:lstStyle/>
        <a:p>
          <a:endParaRPr lang="el-GR"/>
        </a:p>
      </dgm:t>
    </dgm:pt>
    <dgm:pt modelId="{B4D7D57F-60EB-4521-8D2A-CE465C2B902F}" type="pres">
      <dgm:prSet presAssocID="{8D72D95C-E4AB-4588-978E-2E878F3CAE75}" presName="Name0" presStyleCnt="0">
        <dgm:presLayoutVars>
          <dgm:dir/>
          <dgm:resizeHandles val="exact"/>
        </dgm:presLayoutVars>
      </dgm:prSet>
      <dgm:spPr/>
    </dgm:pt>
    <dgm:pt modelId="{C2FA84CD-C9A6-44E6-B353-62C8974D32B2}" type="pres">
      <dgm:prSet presAssocID="{27A350DD-EE5B-4E87-8310-7CBAFFAA934C}" presName="compNode" presStyleCnt="0"/>
      <dgm:spPr/>
    </dgm:pt>
    <dgm:pt modelId="{D8F5A7DC-3870-4DD8-A03A-A057F2D3EE4D}" type="pres">
      <dgm:prSet presAssocID="{27A350DD-EE5B-4E87-8310-7CBAFFAA934C}" presName="pictRect" presStyleLbl="revTx" presStyleIdx="0" presStyleCnt="2">
        <dgm:presLayoutVars>
          <dgm:chMax val="0"/>
          <dgm:bulletEnabled/>
        </dgm:presLayoutVars>
      </dgm:prSet>
      <dgm:spPr/>
    </dgm:pt>
    <dgm:pt modelId="{9D8F5FB5-0FC1-4597-84B0-754CAF760A55}" type="pres">
      <dgm:prSet presAssocID="{27A350DD-EE5B-4E87-8310-7CBAFFAA934C}" presName="textRect" presStyleLbl="revTx" presStyleIdx="1" presStyleCnt="2">
        <dgm:presLayoutVars>
          <dgm:bulletEnabled/>
        </dgm:presLayoutVars>
      </dgm:prSet>
      <dgm:spPr/>
    </dgm:pt>
  </dgm:ptLst>
  <dgm:cxnLst>
    <dgm:cxn modelId="{38A3BD05-9A1F-4440-98F9-9792FB3CA1C0}" type="presOf" srcId="{416990EB-353E-44BF-960D-224670D72A58}" destId="{9D8F5FB5-0FC1-4597-84B0-754CAF760A55}" srcOrd="0" destOrd="1" presId="urn:microsoft.com/office/officeart/2024/3/layout/hArchList1"/>
    <dgm:cxn modelId="{70E3B409-AA7D-4FA0-A847-7ACD398E2A41}" type="presOf" srcId="{8D72D95C-E4AB-4588-978E-2E878F3CAE75}" destId="{B4D7D57F-60EB-4521-8D2A-CE465C2B902F}" srcOrd="0" destOrd="0" presId="urn:microsoft.com/office/officeart/2024/3/layout/hArchList1"/>
    <dgm:cxn modelId="{E4EBC61F-8FFA-4398-8593-FB40704FB745}" type="presOf" srcId="{27A350DD-EE5B-4E87-8310-7CBAFFAA934C}" destId="{D8F5A7DC-3870-4DD8-A03A-A057F2D3EE4D}" srcOrd="0" destOrd="0" presId="urn:microsoft.com/office/officeart/2024/3/layout/hArchList1"/>
    <dgm:cxn modelId="{D389B12C-BC8D-4878-A99E-28457C70B102}" srcId="{37BA4538-DCC8-45B5-8F53-C57509A468BA}" destId="{416990EB-353E-44BF-960D-224670D72A58}" srcOrd="0" destOrd="0" parTransId="{60B05C68-349A-407F-9A44-CBE1FA3FAB13}" sibTransId="{9BD41324-C676-4F96-8DD9-4A7F87C7D100}"/>
    <dgm:cxn modelId="{4C714F32-E7E9-4E89-A929-97B80E908B92}" type="presOf" srcId="{09E9A802-9910-40CA-9A60-5E7EE373B67C}" destId="{9D8F5FB5-0FC1-4597-84B0-754CAF760A55}" srcOrd="0" destOrd="3" presId="urn:microsoft.com/office/officeart/2024/3/layout/hArchList1"/>
    <dgm:cxn modelId="{EA708D3D-AC84-44AE-91C3-05A49C69A3B2}" srcId="{8D72D95C-E4AB-4588-978E-2E878F3CAE75}" destId="{27A350DD-EE5B-4E87-8310-7CBAFFAA934C}" srcOrd="0" destOrd="0" parTransId="{D4794308-E472-47D2-A702-82F3AF5AC63E}" sibTransId="{37888F5E-41E1-47F8-9655-1219BECFF2E6}"/>
    <dgm:cxn modelId="{3DB48F78-D2BA-4258-9E5E-1C5FB735855B}" type="presOf" srcId="{37BA4538-DCC8-45B5-8F53-C57509A468BA}" destId="{9D8F5FB5-0FC1-4597-84B0-754CAF760A55}" srcOrd="0" destOrd="0" presId="urn:microsoft.com/office/officeart/2024/3/layout/hArchList1"/>
    <dgm:cxn modelId="{D119897A-8778-440A-884D-EEFB48435A5C}" srcId="{27A350DD-EE5B-4E87-8310-7CBAFFAA934C}" destId="{37BA4538-DCC8-45B5-8F53-C57509A468BA}" srcOrd="0" destOrd="0" parTransId="{E6598EE6-ED43-4E47-8A07-732DD2727A35}" sibTransId="{E507B356-CA4C-4999-8925-A067D9FEE6AF}"/>
    <dgm:cxn modelId="{485A219B-7496-4C6E-98B2-41B0D4539A6E}" srcId="{37BA4538-DCC8-45B5-8F53-C57509A468BA}" destId="{8E1DFC4B-AA8B-4D2E-B2F2-4CF9F8A441A9}" srcOrd="1" destOrd="0" parTransId="{72B4AF48-CD2D-4320-B94F-49E2D96414D3}" sibTransId="{729553B4-5910-4BC8-ABD1-92D10916EA59}"/>
    <dgm:cxn modelId="{483B63D7-FDCD-4513-B641-6253368836BF}" srcId="{27A350DD-EE5B-4E87-8310-7CBAFFAA934C}" destId="{09E9A802-9910-40CA-9A60-5E7EE373B67C}" srcOrd="1" destOrd="0" parTransId="{E2482C8A-19DE-43D1-84E7-3665012F5FDF}" sibTransId="{47226E2C-6BF8-4291-80D9-017FAD9BA208}"/>
    <dgm:cxn modelId="{2B2DB5ED-4021-4EF8-B555-635B3A5A1A0F}" type="presOf" srcId="{8E1DFC4B-AA8B-4D2E-B2F2-4CF9F8A441A9}" destId="{9D8F5FB5-0FC1-4597-84B0-754CAF760A55}" srcOrd="0" destOrd="2" presId="urn:microsoft.com/office/officeart/2024/3/layout/hArchList1"/>
    <dgm:cxn modelId="{F0C41B13-6C92-418D-A54D-2F724C0AEBE4}" type="presParOf" srcId="{B4D7D57F-60EB-4521-8D2A-CE465C2B902F}" destId="{C2FA84CD-C9A6-44E6-B353-62C8974D32B2}" srcOrd="0" destOrd="0" presId="urn:microsoft.com/office/officeart/2024/3/layout/hArchList1"/>
    <dgm:cxn modelId="{8DA985E8-B431-47AB-B7CE-DEAA49EC8F74}" type="presParOf" srcId="{C2FA84CD-C9A6-44E6-B353-62C8974D32B2}" destId="{D8F5A7DC-3870-4DD8-A03A-A057F2D3EE4D}" srcOrd="0" destOrd="0" presId="urn:microsoft.com/office/officeart/2024/3/layout/hArchList1"/>
    <dgm:cxn modelId="{5103DEE1-CF34-481E-BF52-81BD1EF51350}" type="presParOf" srcId="{C2FA84CD-C9A6-44E6-B353-62C8974D32B2}" destId="{9D8F5FB5-0FC1-4597-84B0-754CAF760A55}" srcOrd="1" destOrd="0" presId="urn:microsoft.com/office/officeart/2024/3/layout/hArc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9F76BE5-6444-4D1E-9130-A8F6356C2659}" type="doc">
      <dgm:prSet loTypeId="urn:microsoft.com/office/officeart/2024/3/layout/BlockTimeline" loCatId="Timeline" qsTypeId="urn:microsoft.com/office/officeart/2005/8/quickstyle/simple5" qsCatId="simple" csTypeId="urn:microsoft.com/office/officeart/2005/8/colors/BlockTimelineDefaultColorVariant" csCatId="other" phldr="1"/>
      <dgm:spPr/>
      <dgm:t>
        <a:bodyPr/>
        <a:lstStyle/>
        <a:p>
          <a:endParaRPr lang="el-GR"/>
        </a:p>
      </dgm:t>
    </dgm:pt>
    <dgm:pt modelId="{098B5973-4A55-459C-AD9A-E6ADBBBBDDA6}">
      <dgm:prSet custT="1"/>
      <dgm:spPr/>
      <dgm:t>
        <a:bodyPr/>
        <a:lstStyle/>
        <a:p>
          <a:pPr>
            <a:defRPr b="1"/>
          </a:pPr>
          <a:r>
            <a:rPr lang="el-GR" sz="900" dirty="0"/>
            <a:t>ΑΙΤΗΣΗ ΘΕΡΑΠΕΙΑΣ</a:t>
          </a:r>
        </a:p>
      </dgm:t>
    </dgm:pt>
    <dgm:pt modelId="{CD45CD32-E4BD-4502-9866-8EE9C49C87CA}" type="parTrans" cxnId="{FE04A9B2-9B1F-4494-B039-3798737FC963}">
      <dgm:prSet/>
      <dgm:spPr/>
      <dgm:t>
        <a:bodyPr/>
        <a:lstStyle/>
        <a:p>
          <a:endParaRPr lang="el-GR" sz="2000"/>
        </a:p>
      </dgm:t>
    </dgm:pt>
    <dgm:pt modelId="{B1305FD2-70F3-4AD2-A09F-A406D8CFA03E}" type="sibTrans" cxnId="{FE04A9B2-9B1F-4494-B039-3798737FC963}">
      <dgm:prSet/>
      <dgm:spPr/>
      <dgm:t>
        <a:bodyPr/>
        <a:lstStyle/>
        <a:p>
          <a:endParaRPr lang="el-GR"/>
        </a:p>
      </dgm:t>
    </dgm:pt>
    <dgm:pt modelId="{9CBDACC1-1E8D-4223-B5A7-288BCAE414A9}">
      <dgm:prSet custT="1"/>
      <dgm:spPr/>
      <dgm:t>
        <a:bodyPr/>
        <a:lstStyle/>
        <a:p>
          <a:r>
            <a:rPr lang="el-GR" sz="1400" dirty="0">
              <a:latin typeface="Times New Roman" panose="02020603050405020304" pitchFamily="18" charset="0"/>
              <a:cs typeface="Times New Roman" panose="02020603050405020304" pitchFamily="18" charset="0"/>
            </a:rPr>
            <a:t>Α. </a:t>
          </a:r>
          <a:r>
            <a:rPr lang="el-GR" sz="1400" b="1" dirty="0">
              <a:latin typeface="Times New Roman" panose="02020603050405020304" pitchFamily="18" charset="0"/>
              <a:cs typeface="Times New Roman" panose="02020603050405020304" pitchFamily="18" charset="0"/>
            </a:rPr>
            <a:t>ΑΠΟΡΡΙΠΤΕΙ</a:t>
          </a:r>
          <a:r>
            <a:rPr lang="el-GR" sz="1400" dirty="0">
              <a:latin typeface="Times New Roman" panose="02020603050405020304" pitchFamily="18" charset="0"/>
              <a:cs typeface="Times New Roman" panose="02020603050405020304" pitchFamily="18" charset="0"/>
            </a:rPr>
            <a:t>: </a:t>
          </a:r>
        </a:p>
        <a:p>
          <a:r>
            <a:rPr lang="el-GR" sz="1400" dirty="0">
              <a:latin typeface="Times New Roman" panose="02020603050405020304" pitchFamily="18" charset="0"/>
              <a:cs typeface="Times New Roman" panose="02020603050405020304" pitchFamily="18" charset="0"/>
            </a:rPr>
            <a:t>1. Νέα έρευνα: νέα εκτελεστή</a:t>
          </a:r>
        </a:p>
        <a:p>
          <a:r>
            <a:rPr lang="el-GR" sz="1400" dirty="0">
              <a:latin typeface="Times New Roman" panose="02020603050405020304" pitchFamily="18" charset="0"/>
              <a:cs typeface="Times New Roman" panose="02020603050405020304" pitchFamily="18" charset="0"/>
            </a:rPr>
            <a:t>2. Όχι έρευνα: βεβαιωτική</a:t>
          </a:r>
        </a:p>
        <a:p>
          <a:r>
            <a:rPr lang="el-GR" sz="1400" dirty="0">
              <a:latin typeface="Times New Roman" panose="02020603050405020304" pitchFamily="18" charset="0"/>
              <a:cs typeface="Times New Roman" panose="02020603050405020304" pitchFamily="18" charset="0"/>
            </a:rPr>
            <a:t>Β. </a:t>
          </a:r>
          <a:r>
            <a:rPr lang="el-GR" sz="1400" b="1" dirty="0">
              <a:latin typeface="Times New Roman" panose="02020603050405020304" pitchFamily="18" charset="0"/>
              <a:cs typeface="Times New Roman" panose="02020603050405020304" pitchFamily="18" charset="0"/>
            </a:rPr>
            <a:t>ΔΕΧΕΤΑΙ</a:t>
          </a:r>
          <a:r>
            <a:rPr lang="el-GR" sz="1400" dirty="0">
              <a:latin typeface="Times New Roman" panose="02020603050405020304" pitchFamily="18" charset="0"/>
              <a:cs typeface="Times New Roman" panose="02020603050405020304" pitchFamily="18" charset="0"/>
            </a:rPr>
            <a:t>:</a:t>
          </a:r>
        </a:p>
        <a:p>
          <a:r>
            <a:rPr lang="el-GR" sz="1400" dirty="0">
              <a:latin typeface="Times New Roman" panose="02020603050405020304" pitchFamily="18" charset="0"/>
              <a:cs typeface="Times New Roman" panose="02020603050405020304" pitchFamily="18" charset="0"/>
            </a:rPr>
            <a:t>Νέα εκτελεστή</a:t>
          </a:r>
          <a:endParaRPr lang="el-GR" sz="1100" dirty="0">
            <a:latin typeface="Times New Roman" panose="02020603050405020304" pitchFamily="18" charset="0"/>
            <a:cs typeface="Times New Roman" panose="02020603050405020304" pitchFamily="18" charset="0"/>
          </a:endParaRPr>
        </a:p>
      </dgm:t>
    </dgm:pt>
    <dgm:pt modelId="{F50FDE62-7657-4F14-B4EF-D111548B82CC}" type="parTrans" cxnId="{E02461EC-8367-42F1-99F5-58D1DF726413}">
      <dgm:prSet/>
      <dgm:spPr/>
      <dgm:t>
        <a:bodyPr/>
        <a:lstStyle/>
        <a:p>
          <a:endParaRPr lang="el-GR" sz="2000"/>
        </a:p>
      </dgm:t>
    </dgm:pt>
    <dgm:pt modelId="{D8914682-8FD0-4041-9C29-071B975495B9}" type="sibTrans" cxnId="{E02461EC-8367-42F1-99F5-58D1DF726413}">
      <dgm:prSet/>
      <dgm:spPr/>
      <dgm:t>
        <a:bodyPr/>
        <a:lstStyle/>
        <a:p>
          <a:endParaRPr lang="el-GR"/>
        </a:p>
      </dgm:t>
    </dgm:pt>
    <dgm:pt modelId="{25D6ECCE-2448-4CC4-AA0F-24C1C1C39595}">
      <dgm:prSet/>
      <dgm:spPr/>
      <dgm:t>
        <a:bodyPr/>
        <a:lstStyle/>
        <a:p>
          <a:pPr>
            <a:defRPr b="1"/>
          </a:pPr>
          <a:r>
            <a:rPr lang="el-GR" dirty="0"/>
            <a:t>ΙΕΡΑΡΧΙΚΗ ΠΡΟΣΦΥΓΗ</a:t>
          </a:r>
        </a:p>
      </dgm:t>
    </dgm:pt>
    <dgm:pt modelId="{58A2D2F2-6492-4783-A5C8-85EC121B88E4}" type="parTrans" cxnId="{7CC4D65C-67EF-42A8-B1D1-A1983CC41175}">
      <dgm:prSet/>
      <dgm:spPr/>
      <dgm:t>
        <a:bodyPr/>
        <a:lstStyle/>
        <a:p>
          <a:endParaRPr lang="el-GR" sz="2000"/>
        </a:p>
      </dgm:t>
    </dgm:pt>
    <dgm:pt modelId="{58FE5A9C-21D7-48E6-97E2-63887E867024}" type="sibTrans" cxnId="{7CC4D65C-67EF-42A8-B1D1-A1983CC41175}">
      <dgm:prSet/>
      <dgm:spPr/>
      <dgm:t>
        <a:bodyPr/>
        <a:lstStyle/>
        <a:p>
          <a:endParaRPr lang="el-GR"/>
        </a:p>
      </dgm:t>
    </dgm:pt>
    <dgm:pt modelId="{97A122B0-226F-467A-B27E-972ADC75D826}">
      <dgm:prSet custT="1"/>
      <dgm:spPr/>
      <dgm:t>
        <a:bodyPr/>
        <a:lstStyle/>
        <a:p>
          <a:r>
            <a:rPr lang="el-GR" sz="1400" dirty="0">
              <a:latin typeface="Times New Roman" panose="02020603050405020304" pitchFamily="18" charset="0"/>
              <a:cs typeface="Times New Roman" panose="02020603050405020304" pitchFamily="18" charset="0"/>
            </a:rPr>
            <a:t>Α. </a:t>
          </a:r>
          <a:r>
            <a:rPr lang="el-GR" sz="1400" b="1" dirty="0">
              <a:latin typeface="Times New Roman" panose="02020603050405020304" pitchFamily="18" charset="0"/>
              <a:cs typeface="Times New Roman" panose="02020603050405020304" pitchFamily="18" charset="0"/>
            </a:rPr>
            <a:t>ΑΠΟΡΡΙΠΤΕΙ</a:t>
          </a:r>
          <a:r>
            <a:rPr lang="el-GR" sz="1400" dirty="0">
              <a:latin typeface="Times New Roman" panose="02020603050405020304" pitchFamily="18" charset="0"/>
              <a:cs typeface="Times New Roman" panose="02020603050405020304" pitchFamily="18" charset="0"/>
            </a:rPr>
            <a:t>:</a:t>
          </a:r>
        </a:p>
        <a:p>
          <a:r>
            <a:rPr lang="el-GR" sz="1400" dirty="0">
              <a:latin typeface="Times New Roman" panose="02020603050405020304" pitchFamily="18" charset="0"/>
              <a:cs typeface="Times New Roman" panose="02020603050405020304" pitchFamily="18" charset="0"/>
            </a:rPr>
            <a:t>1. Νέα έρευνα: ΔΥΟ εκτελεστές (γιατί έγινε μόνο έλεγχος νομιμότητας)</a:t>
          </a:r>
        </a:p>
        <a:p>
          <a:r>
            <a:rPr lang="el-GR" sz="1400" dirty="0">
              <a:latin typeface="Times New Roman" panose="02020603050405020304" pitchFamily="18" charset="0"/>
              <a:cs typeface="Times New Roman" panose="02020603050405020304" pitchFamily="18" charset="0"/>
            </a:rPr>
            <a:t>2. Όχι έρευνα: βεβαιωτική</a:t>
          </a:r>
        </a:p>
        <a:p>
          <a:r>
            <a:rPr lang="el-GR" sz="1400" dirty="0">
              <a:latin typeface="Times New Roman" panose="02020603050405020304" pitchFamily="18" charset="0"/>
              <a:cs typeface="Times New Roman" panose="02020603050405020304" pitchFamily="18" charset="0"/>
            </a:rPr>
            <a:t>Β. </a:t>
          </a:r>
          <a:r>
            <a:rPr lang="el-GR" sz="1400" b="1" dirty="0">
              <a:latin typeface="Times New Roman" panose="02020603050405020304" pitchFamily="18" charset="0"/>
              <a:cs typeface="Times New Roman" panose="02020603050405020304" pitchFamily="18" charset="0"/>
            </a:rPr>
            <a:t>ΔΕΧΕΤΑΙ</a:t>
          </a:r>
          <a:r>
            <a:rPr lang="el-GR" sz="1400" dirty="0">
              <a:latin typeface="Times New Roman" panose="02020603050405020304" pitchFamily="18" charset="0"/>
              <a:cs typeface="Times New Roman" panose="02020603050405020304" pitchFamily="18" charset="0"/>
            </a:rPr>
            <a:t>:</a:t>
          </a:r>
        </a:p>
        <a:p>
          <a:r>
            <a:rPr lang="el-GR" sz="1400" dirty="0">
              <a:latin typeface="Times New Roman" panose="02020603050405020304" pitchFamily="18" charset="0"/>
              <a:cs typeface="Times New Roman" panose="02020603050405020304" pitchFamily="18" charset="0"/>
            </a:rPr>
            <a:t>Νέα εκτελεστή</a:t>
          </a:r>
          <a:endParaRPr lang="el-GR" sz="1100" dirty="0">
            <a:latin typeface="Times New Roman" panose="02020603050405020304" pitchFamily="18" charset="0"/>
            <a:cs typeface="Times New Roman" panose="02020603050405020304" pitchFamily="18" charset="0"/>
          </a:endParaRPr>
        </a:p>
      </dgm:t>
    </dgm:pt>
    <dgm:pt modelId="{FF5019E9-8FF5-4D1D-8885-3B56AE4DC30E}" type="parTrans" cxnId="{80B529A0-FC15-4342-BF45-561C3F6B7BDF}">
      <dgm:prSet/>
      <dgm:spPr/>
      <dgm:t>
        <a:bodyPr/>
        <a:lstStyle/>
        <a:p>
          <a:endParaRPr lang="el-GR" sz="2000"/>
        </a:p>
      </dgm:t>
    </dgm:pt>
    <dgm:pt modelId="{626F657E-DB6B-469A-A20E-42E4DD63377B}" type="sibTrans" cxnId="{80B529A0-FC15-4342-BF45-561C3F6B7BDF}">
      <dgm:prSet/>
      <dgm:spPr/>
      <dgm:t>
        <a:bodyPr/>
        <a:lstStyle/>
        <a:p>
          <a:endParaRPr lang="el-GR"/>
        </a:p>
      </dgm:t>
    </dgm:pt>
    <dgm:pt modelId="{30185E5B-AEF8-4D0E-A0E5-AEC2A68F16E0}">
      <dgm:prSet/>
      <dgm:spPr/>
      <dgm:t>
        <a:bodyPr/>
        <a:lstStyle/>
        <a:p>
          <a:pPr>
            <a:defRPr b="1"/>
          </a:pPr>
          <a:r>
            <a:rPr lang="el-GR" dirty="0"/>
            <a:t>ΕΙΔΙΚΗ ΠΡΟΣΦΥΓΗ</a:t>
          </a:r>
        </a:p>
      </dgm:t>
    </dgm:pt>
    <dgm:pt modelId="{06C0CB57-5A2A-4C7E-9775-F69B5F529D8E}" type="parTrans" cxnId="{97D6CCCC-EA78-4CC1-B219-ADF230BB8248}">
      <dgm:prSet/>
      <dgm:spPr/>
      <dgm:t>
        <a:bodyPr/>
        <a:lstStyle/>
        <a:p>
          <a:endParaRPr lang="el-GR" sz="2000"/>
        </a:p>
      </dgm:t>
    </dgm:pt>
    <dgm:pt modelId="{87A56D83-0975-4FC6-9908-565DEAE372CE}" type="sibTrans" cxnId="{97D6CCCC-EA78-4CC1-B219-ADF230BB8248}">
      <dgm:prSet/>
      <dgm:spPr/>
      <dgm:t>
        <a:bodyPr/>
        <a:lstStyle/>
        <a:p>
          <a:endParaRPr lang="el-GR"/>
        </a:p>
      </dgm:t>
    </dgm:pt>
    <dgm:pt modelId="{3D34528D-FD4E-451B-B7FA-4865A08CB8F8}">
      <dgm:prSet custT="1"/>
      <dgm:spPr/>
      <dgm:t>
        <a:bodyPr/>
        <a:lstStyle/>
        <a:p>
          <a:r>
            <a:rPr lang="el-GR" sz="1400" dirty="0">
              <a:latin typeface="Times New Roman" panose="02020603050405020304" pitchFamily="18" charset="0"/>
              <a:cs typeface="Times New Roman" panose="02020603050405020304" pitchFamily="18" charset="0"/>
            </a:rPr>
            <a:t>Α. </a:t>
          </a:r>
          <a:r>
            <a:rPr lang="el-GR" sz="1400" b="1" dirty="0">
              <a:latin typeface="Times New Roman" panose="02020603050405020304" pitchFamily="18" charset="0"/>
              <a:cs typeface="Times New Roman" panose="02020603050405020304" pitchFamily="18" charset="0"/>
            </a:rPr>
            <a:t>ΑΠΟΡΡΙΠΤΕΙ</a:t>
          </a:r>
          <a:r>
            <a:rPr lang="el-GR" sz="1400" dirty="0">
              <a:latin typeface="Times New Roman" panose="02020603050405020304" pitchFamily="18" charset="0"/>
              <a:cs typeface="Times New Roman" panose="02020603050405020304" pitchFamily="18" charset="0"/>
            </a:rPr>
            <a:t>: 2 εκτελεστές</a:t>
          </a:r>
        </a:p>
        <a:p>
          <a:endParaRPr lang="el-GR" sz="1400" dirty="0">
            <a:latin typeface="Times New Roman" panose="02020603050405020304" pitchFamily="18" charset="0"/>
            <a:cs typeface="Times New Roman" panose="02020603050405020304" pitchFamily="18" charset="0"/>
          </a:endParaRPr>
        </a:p>
        <a:p>
          <a:r>
            <a:rPr lang="el-GR" sz="1400" dirty="0">
              <a:latin typeface="Times New Roman" panose="02020603050405020304" pitchFamily="18" charset="0"/>
              <a:cs typeface="Times New Roman" panose="02020603050405020304" pitchFamily="18" charset="0"/>
            </a:rPr>
            <a:t>Β. </a:t>
          </a:r>
          <a:r>
            <a:rPr lang="el-GR" sz="1400" b="1" dirty="0">
              <a:latin typeface="Times New Roman" panose="02020603050405020304" pitchFamily="18" charset="0"/>
              <a:cs typeface="Times New Roman" panose="02020603050405020304" pitchFamily="18" charset="0"/>
            </a:rPr>
            <a:t>ΔΕΧΕΤΑΙ</a:t>
          </a:r>
          <a:r>
            <a:rPr lang="el-GR" sz="1400" dirty="0">
              <a:latin typeface="Times New Roman" panose="02020603050405020304" pitchFamily="18" charset="0"/>
              <a:cs typeface="Times New Roman" panose="02020603050405020304" pitchFamily="18" charset="0"/>
            </a:rPr>
            <a:t>: νέα εκτελεστή</a:t>
          </a:r>
        </a:p>
        <a:p>
          <a:endParaRPr lang="el-GR" sz="1100" dirty="0"/>
        </a:p>
      </dgm:t>
    </dgm:pt>
    <dgm:pt modelId="{0DF94AE4-FA14-44C3-86FE-FBB3ED808739}" type="parTrans" cxnId="{E685AF60-3B9D-4792-B6DD-80BFDA296B4B}">
      <dgm:prSet/>
      <dgm:spPr/>
      <dgm:t>
        <a:bodyPr/>
        <a:lstStyle/>
        <a:p>
          <a:endParaRPr lang="el-GR" sz="2000"/>
        </a:p>
      </dgm:t>
    </dgm:pt>
    <dgm:pt modelId="{A068B149-33C8-4F93-8F22-4DB65C8CC797}" type="sibTrans" cxnId="{E685AF60-3B9D-4792-B6DD-80BFDA296B4B}">
      <dgm:prSet/>
      <dgm:spPr/>
      <dgm:t>
        <a:bodyPr/>
        <a:lstStyle/>
        <a:p>
          <a:endParaRPr lang="el-GR"/>
        </a:p>
      </dgm:t>
    </dgm:pt>
    <dgm:pt modelId="{E9A3E5B4-9D26-4356-8E3A-106C1C8D6293}">
      <dgm:prSet/>
      <dgm:spPr/>
      <dgm:t>
        <a:bodyPr/>
        <a:lstStyle/>
        <a:p>
          <a:pPr>
            <a:defRPr b="1"/>
          </a:pPr>
          <a:r>
            <a:rPr lang="el-GR" dirty="0"/>
            <a:t>ΕΝΔΙΚΟΦΑΝΗΣ</a:t>
          </a:r>
        </a:p>
      </dgm:t>
    </dgm:pt>
    <dgm:pt modelId="{1187FE0A-4EF5-4BF0-B3B8-EFC37EE18823}" type="parTrans" cxnId="{E52D8251-012F-47FD-BEDA-B0F839163418}">
      <dgm:prSet/>
      <dgm:spPr/>
      <dgm:t>
        <a:bodyPr/>
        <a:lstStyle/>
        <a:p>
          <a:endParaRPr lang="el-GR" sz="2000"/>
        </a:p>
      </dgm:t>
    </dgm:pt>
    <dgm:pt modelId="{95B29D15-0C26-4112-900C-7E2E57754B3F}" type="sibTrans" cxnId="{E52D8251-012F-47FD-BEDA-B0F839163418}">
      <dgm:prSet/>
      <dgm:spPr/>
      <dgm:t>
        <a:bodyPr/>
        <a:lstStyle/>
        <a:p>
          <a:endParaRPr lang="el-GR"/>
        </a:p>
      </dgm:t>
    </dgm:pt>
    <dgm:pt modelId="{F32AD981-734D-47CE-B7D3-6C143AAFDF20}">
      <dgm:prSet custT="1"/>
      <dgm:spPr/>
      <dgm:t>
        <a:bodyPr/>
        <a:lstStyle/>
        <a:p>
          <a:r>
            <a:rPr lang="el-GR" sz="1400" b="1" dirty="0">
              <a:highlight>
                <a:srgbClr val="FFFF00"/>
              </a:highlight>
              <a:latin typeface="Times New Roman" panose="02020603050405020304" pitchFamily="18" charset="0"/>
              <a:cs typeface="Times New Roman" panose="02020603050405020304" pitchFamily="18" charset="0"/>
            </a:rPr>
            <a:t>ΠΑΝΤΑ ΕΚΤΕΛΕΣΤΗ!!!!!!</a:t>
          </a:r>
        </a:p>
      </dgm:t>
    </dgm:pt>
    <dgm:pt modelId="{D8D89206-B737-424A-A348-6EEE27B9753C}" type="parTrans" cxnId="{C7F266AE-4E1A-46EA-91AF-12E263C33E23}">
      <dgm:prSet/>
      <dgm:spPr/>
      <dgm:t>
        <a:bodyPr/>
        <a:lstStyle/>
        <a:p>
          <a:endParaRPr lang="el-GR" sz="2000"/>
        </a:p>
      </dgm:t>
    </dgm:pt>
    <dgm:pt modelId="{1DDAC254-3098-4348-90B3-E47D36FFEF6B}" type="sibTrans" cxnId="{C7F266AE-4E1A-46EA-91AF-12E263C33E23}">
      <dgm:prSet/>
      <dgm:spPr/>
      <dgm:t>
        <a:bodyPr/>
        <a:lstStyle/>
        <a:p>
          <a:endParaRPr lang="el-GR"/>
        </a:p>
      </dgm:t>
    </dgm:pt>
    <dgm:pt modelId="{EF3D9167-4734-4A30-A3E1-ED4C94D5ECFF}" type="pres">
      <dgm:prSet presAssocID="{39F76BE5-6444-4D1E-9130-A8F6356C2659}" presName="Name0" presStyleCnt="0">
        <dgm:presLayoutVars>
          <dgm:chMax/>
          <dgm:chPref/>
          <dgm:animLvl val="lvl"/>
        </dgm:presLayoutVars>
      </dgm:prSet>
      <dgm:spPr/>
    </dgm:pt>
    <dgm:pt modelId="{C35E4354-1AC2-4FAD-8741-8A44251A6EEA}" type="pres">
      <dgm:prSet presAssocID="{098B5973-4A55-459C-AD9A-E6ADBBBBDDA6}" presName="composite" presStyleCnt="0"/>
      <dgm:spPr/>
    </dgm:pt>
    <dgm:pt modelId="{FE11FD7E-CD78-41B5-8CB7-93634F1413A9}" type="pres">
      <dgm:prSet presAssocID="{098B5973-4A55-459C-AD9A-E6ADBBBBDDA6}" presName="Parent1" presStyleLbl="alignNode1" presStyleIdx="0" presStyleCnt="4">
        <dgm:presLayoutVars>
          <dgm:chMax val="1"/>
          <dgm:chPref val="1"/>
          <dgm:bulletEnabled val="1"/>
        </dgm:presLayoutVars>
      </dgm:prSet>
      <dgm:spPr/>
    </dgm:pt>
    <dgm:pt modelId="{94F51597-BDCE-427A-A058-C0CE032C49F1}" type="pres">
      <dgm:prSet presAssocID="{098B5973-4A55-459C-AD9A-E6ADBBBBDDA6}" presName="Childtext1" presStyleLbl="revTx" presStyleIdx="0" presStyleCnt="4">
        <dgm:presLayoutVars>
          <dgm:chMax val="0"/>
          <dgm:chPref val="0"/>
          <dgm:bulletEnabled/>
        </dgm:presLayoutVars>
      </dgm:prSet>
      <dgm:spPr/>
    </dgm:pt>
    <dgm:pt modelId="{9C327EB7-50DC-4247-9278-0A1E95E555BF}" type="pres">
      <dgm:prSet presAssocID="{098B5973-4A55-459C-AD9A-E6ADBBBBDDA6}" presName="ConnectLine" presStyleLbl="sibTrans1D1" presStyleIdx="0" presStyleCnt="4"/>
      <dgm:spPr>
        <a:noFill/>
        <a:ln w="9525" cap="flat" cmpd="sng" algn="ctr">
          <a:solidFill>
            <a:schemeClr val="dk1">
              <a:hueOff val="0"/>
              <a:satOff val="0"/>
              <a:lumOff val="0"/>
              <a:alphaOff val="0"/>
            </a:schemeClr>
          </a:solidFill>
          <a:prstDash val="solid"/>
        </a:ln>
        <a:effectLst/>
      </dgm:spPr>
    </dgm:pt>
    <dgm:pt modelId="{9605815E-D8FA-44F9-B7EB-836D95119C55}" type="pres">
      <dgm:prSet presAssocID="{098B5973-4A55-459C-AD9A-E6ADBBBBDDA6}" presName="EmptyPane" presStyleCnt="0"/>
      <dgm:spPr/>
    </dgm:pt>
    <dgm:pt modelId="{98A94EDE-460D-4EF0-B1F8-8BAAC643A472}" type="pres">
      <dgm:prSet presAssocID="{B1305FD2-70F3-4AD2-A09F-A406D8CFA03E}" presName="spaceBetweenRectangles" presStyleLbl="fgAcc1" presStyleIdx="0" presStyleCnt="3"/>
      <dgm:spPr>
        <a:solidFill>
          <a:schemeClr val="lt1">
            <a:alpha val="90000"/>
            <a:hueOff val="0"/>
            <a:satOff val="0"/>
            <a:lumOff val="0"/>
            <a:alphaOff val="0"/>
          </a:schemeClr>
        </a:solidFill>
        <a:ln w="12700" cap="flat" cmpd="sng" algn="ctr">
          <a:solidFill>
            <a:schemeClr val="dk1">
              <a:hueOff val="0"/>
              <a:satOff val="0"/>
              <a:lumOff val="0"/>
              <a:alphaOff val="0"/>
            </a:schemeClr>
          </a:solidFill>
          <a:prstDash val="solid"/>
        </a:ln>
        <a:effectLst>
          <a:outerShdw blurRad="50800" dist="15875" dir="5400000" algn="ctr" rotWithShape="0">
            <a:srgbClr val="000000">
              <a:alpha val="68000"/>
            </a:srgbClr>
          </a:outerShdw>
        </a:effectLst>
      </dgm:spPr>
    </dgm:pt>
    <dgm:pt modelId="{648663EF-CFE2-48AD-9789-3C8FFCAEF588}" type="pres">
      <dgm:prSet presAssocID="{25D6ECCE-2448-4CC4-AA0F-24C1C1C39595}" presName="composite" presStyleCnt="0"/>
      <dgm:spPr/>
    </dgm:pt>
    <dgm:pt modelId="{8FA8278E-0B3D-4B52-8B06-230EA32B332D}" type="pres">
      <dgm:prSet presAssocID="{25D6ECCE-2448-4CC4-AA0F-24C1C1C39595}" presName="Parent1" presStyleLbl="alignNode1" presStyleIdx="1" presStyleCnt="4">
        <dgm:presLayoutVars>
          <dgm:chMax val="1"/>
          <dgm:chPref val="1"/>
          <dgm:bulletEnabled val="1"/>
        </dgm:presLayoutVars>
      </dgm:prSet>
      <dgm:spPr/>
    </dgm:pt>
    <dgm:pt modelId="{41F6B9A8-5580-44A8-82F3-32E9E18157FB}" type="pres">
      <dgm:prSet presAssocID="{25D6ECCE-2448-4CC4-AA0F-24C1C1C39595}" presName="Childtext1" presStyleLbl="revTx" presStyleIdx="1" presStyleCnt="4">
        <dgm:presLayoutVars>
          <dgm:chMax val="0"/>
          <dgm:chPref val="0"/>
          <dgm:bulletEnabled/>
        </dgm:presLayoutVars>
      </dgm:prSet>
      <dgm:spPr/>
    </dgm:pt>
    <dgm:pt modelId="{D335C072-24D3-4D4D-B5CA-3DA840A60064}" type="pres">
      <dgm:prSet presAssocID="{25D6ECCE-2448-4CC4-AA0F-24C1C1C39595}" presName="ConnectLine" presStyleLbl="sibTrans1D1" presStyleIdx="1" presStyleCnt="4"/>
      <dgm:spPr>
        <a:noFill/>
        <a:ln w="9525" cap="flat" cmpd="sng" algn="ctr">
          <a:solidFill>
            <a:schemeClr val="dk1">
              <a:hueOff val="0"/>
              <a:satOff val="0"/>
              <a:lumOff val="0"/>
              <a:alphaOff val="0"/>
            </a:schemeClr>
          </a:solidFill>
          <a:prstDash val="solid"/>
        </a:ln>
        <a:effectLst/>
      </dgm:spPr>
    </dgm:pt>
    <dgm:pt modelId="{E059B4E0-78FE-4090-A23A-3ACA09406774}" type="pres">
      <dgm:prSet presAssocID="{25D6ECCE-2448-4CC4-AA0F-24C1C1C39595}" presName="EmptyPane" presStyleCnt="0"/>
      <dgm:spPr/>
    </dgm:pt>
    <dgm:pt modelId="{AA2F4E1C-39B2-463A-81F6-F19BD29D7C60}" type="pres">
      <dgm:prSet presAssocID="{58FE5A9C-21D7-48E6-97E2-63887E867024}" presName="spaceBetweenRectangles" presStyleLbl="fgAcc1" presStyleIdx="1" presStyleCnt="3"/>
      <dgm:spPr>
        <a:solidFill>
          <a:schemeClr val="lt1">
            <a:alpha val="90000"/>
            <a:hueOff val="0"/>
            <a:satOff val="0"/>
            <a:lumOff val="0"/>
            <a:alphaOff val="0"/>
          </a:schemeClr>
        </a:solidFill>
        <a:ln w="12700" cap="flat" cmpd="sng" algn="ctr">
          <a:solidFill>
            <a:schemeClr val="dk1">
              <a:hueOff val="0"/>
              <a:satOff val="0"/>
              <a:lumOff val="0"/>
              <a:alphaOff val="0"/>
            </a:schemeClr>
          </a:solidFill>
          <a:prstDash val="solid"/>
        </a:ln>
        <a:effectLst>
          <a:outerShdw blurRad="50800" dist="15875" dir="5400000" algn="ctr" rotWithShape="0">
            <a:srgbClr val="000000">
              <a:alpha val="68000"/>
            </a:srgbClr>
          </a:outerShdw>
        </a:effectLst>
      </dgm:spPr>
    </dgm:pt>
    <dgm:pt modelId="{D8675A87-AE38-405B-92BD-2D6602F326DE}" type="pres">
      <dgm:prSet presAssocID="{30185E5B-AEF8-4D0E-A0E5-AEC2A68F16E0}" presName="composite" presStyleCnt="0"/>
      <dgm:spPr/>
    </dgm:pt>
    <dgm:pt modelId="{9589FA79-8D4D-4712-BD13-B3733363CB9B}" type="pres">
      <dgm:prSet presAssocID="{30185E5B-AEF8-4D0E-A0E5-AEC2A68F16E0}" presName="Parent1" presStyleLbl="alignNode1" presStyleIdx="2" presStyleCnt="4">
        <dgm:presLayoutVars>
          <dgm:chMax val="1"/>
          <dgm:chPref val="1"/>
          <dgm:bulletEnabled val="1"/>
        </dgm:presLayoutVars>
      </dgm:prSet>
      <dgm:spPr/>
    </dgm:pt>
    <dgm:pt modelId="{D901CBAA-3F58-4DC0-8384-390BBC59F21E}" type="pres">
      <dgm:prSet presAssocID="{30185E5B-AEF8-4D0E-A0E5-AEC2A68F16E0}" presName="Childtext1" presStyleLbl="revTx" presStyleIdx="2" presStyleCnt="4">
        <dgm:presLayoutVars>
          <dgm:chMax val="0"/>
          <dgm:chPref val="0"/>
          <dgm:bulletEnabled/>
        </dgm:presLayoutVars>
      </dgm:prSet>
      <dgm:spPr/>
    </dgm:pt>
    <dgm:pt modelId="{BBC5F466-67E1-4437-A8CF-D854429ED76F}" type="pres">
      <dgm:prSet presAssocID="{30185E5B-AEF8-4D0E-A0E5-AEC2A68F16E0}" presName="ConnectLine" presStyleLbl="sibTrans1D1" presStyleIdx="2" presStyleCnt="4"/>
      <dgm:spPr>
        <a:noFill/>
        <a:ln w="9525" cap="flat" cmpd="sng" algn="ctr">
          <a:solidFill>
            <a:schemeClr val="dk1">
              <a:hueOff val="0"/>
              <a:satOff val="0"/>
              <a:lumOff val="0"/>
              <a:alphaOff val="0"/>
            </a:schemeClr>
          </a:solidFill>
          <a:prstDash val="solid"/>
        </a:ln>
        <a:effectLst/>
      </dgm:spPr>
    </dgm:pt>
    <dgm:pt modelId="{56CF5D6C-1309-4588-B308-AC251D525068}" type="pres">
      <dgm:prSet presAssocID="{30185E5B-AEF8-4D0E-A0E5-AEC2A68F16E0}" presName="EmptyPane" presStyleCnt="0"/>
      <dgm:spPr/>
    </dgm:pt>
    <dgm:pt modelId="{21D0B01E-1955-47AF-AB1F-C3758559E851}" type="pres">
      <dgm:prSet presAssocID="{87A56D83-0975-4FC6-9908-565DEAE372CE}" presName="spaceBetweenRectangles" presStyleLbl="fgAcc1" presStyleIdx="2" presStyleCnt="3"/>
      <dgm:spPr>
        <a:solidFill>
          <a:schemeClr val="lt1">
            <a:alpha val="90000"/>
            <a:hueOff val="0"/>
            <a:satOff val="0"/>
            <a:lumOff val="0"/>
            <a:alphaOff val="0"/>
          </a:schemeClr>
        </a:solidFill>
        <a:ln w="12700" cap="flat" cmpd="sng" algn="ctr">
          <a:solidFill>
            <a:schemeClr val="dk1">
              <a:hueOff val="0"/>
              <a:satOff val="0"/>
              <a:lumOff val="0"/>
              <a:alphaOff val="0"/>
            </a:schemeClr>
          </a:solidFill>
          <a:prstDash val="solid"/>
        </a:ln>
        <a:effectLst>
          <a:outerShdw blurRad="50800" dist="15875" dir="5400000" algn="ctr" rotWithShape="0">
            <a:srgbClr val="000000">
              <a:alpha val="68000"/>
            </a:srgbClr>
          </a:outerShdw>
        </a:effectLst>
      </dgm:spPr>
    </dgm:pt>
    <dgm:pt modelId="{DD58B140-DA69-4D78-B101-BF6F62CF44C2}" type="pres">
      <dgm:prSet presAssocID="{E9A3E5B4-9D26-4356-8E3A-106C1C8D6293}" presName="composite" presStyleCnt="0"/>
      <dgm:spPr/>
    </dgm:pt>
    <dgm:pt modelId="{6683238F-CFD1-4BBC-B921-E9CD52ACE44E}" type="pres">
      <dgm:prSet presAssocID="{E9A3E5B4-9D26-4356-8E3A-106C1C8D6293}" presName="Parent1" presStyleLbl="alignNode1" presStyleIdx="3" presStyleCnt="4">
        <dgm:presLayoutVars>
          <dgm:chMax val="1"/>
          <dgm:chPref val="1"/>
          <dgm:bulletEnabled val="1"/>
        </dgm:presLayoutVars>
      </dgm:prSet>
      <dgm:spPr/>
    </dgm:pt>
    <dgm:pt modelId="{C850A374-5FCD-4A47-9EDA-90C0C717CF1D}" type="pres">
      <dgm:prSet presAssocID="{E9A3E5B4-9D26-4356-8E3A-106C1C8D6293}" presName="Childtext1" presStyleLbl="revTx" presStyleIdx="3" presStyleCnt="4">
        <dgm:presLayoutVars>
          <dgm:chMax val="0"/>
          <dgm:chPref val="0"/>
          <dgm:bulletEnabled/>
        </dgm:presLayoutVars>
      </dgm:prSet>
      <dgm:spPr/>
    </dgm:pt>
    <dgm:pt modelId="{C05EC54A-2C75-4392-BC9D-98C661448EA7}" type="pres">
      <dgm:prSet presAssocID="{E9A3E5B4-9D26-4356-8E3A-106C1C8D6293}" presName="ConnectLine" presStyleLbl="sibTrans1D1" presStyleIdx="3" presStyleCnt="4"/>
      <dgm:spPr>
        <a:noFill/>
        <a:ln w="9525" cap="flat" cmpd="sng" algn="ctr">
          <a:solidFill>
            <a:schemeClr val="dk1">
              <a:hueOff val="0"/>
              <a:satOff val="0"/>
              <a:lumOff val="0"/>
              <a:alphaOff val="0"/>
            </a:schemeClr>
          </a:solidFill>
          <a:prstDash val="solid"/>
        </a:ln>
        <a:effectLst/>
      </dgm:spPr>
    </dgm:pt>
    <dgm:pt modelId="{EB8F84E3-903A-497C-A0A0-3D2B63F0C777}" type="pres">
      <dgm:prSet presAssocID="{E9A3E5B4-9D26-4356-8E3A-106C1C8D6293}" presName="EmptyPane" presStyleCnt="0"/>
      <dgm:spPr/>
    </dgm:pt>
  </dgm:ptLst>
  <dgm:cxnLst>
    <dgm:cxn modelId="{6F1FDE05-7238-430C-99CF-02B74CCAF468}" type="presOf" srcId="{9CBDACC1-1E8D-4223-B5A7-288BCAE414A9}" destId="{94F51597-BDCE-427A-A058-C0CE032C49F1}" srcOrd="0" destOrd="0" presId="urn:microsoft.com/office/officeart/2024/3/layout/BlockTimeline"/>
    <dgm:cxn modelId="{8E0CF018-4E6D-4380-B867-9BC6437E54A9}" type="presOf" srcId="{39F76BE5-6444-4D1E-9130-A8F6356C2659}" destId="{EF3D9167-4734-4A30-A3E1-ED4C94D5ECFF}" srcOrd="0" destOrd="0" presId="urn:microsoft.com/office/officeart/2024/3/layout/BlockTimeline"/>
    <dgm:cxn modelId="{7CC4D65C-67EF-42A8-B1D1-A1983CC41175}" srcId="{39F76BE5-6444-4D1E-9130-A8F6356C2659}" destId="{25D6ECCE-2448-4CC4-AA0F-24C1C1C39595}" srcOrd="1" destOrd="0" parTransId="{58A2D2F2-6492-4783-A5C8-85EC121B88E4}" sibTransId="{58FE5A9C-21D7-48E6-97E2-63887E867024}"/>
    <dgm:cxn modelId="{E685AF60-3B9D-4792-B6DD-80BFDA296B4B}" srcId="{30185E5B-AEF8-4D0E-A0E5-AEC2A68F16E0}" destId="{3D34528D-FD4E-451B-B7FA-4865A08CB8F8}" srcOrd="0" destOrd="0" parTransId="{0DF94AE4-FA14-44C3-86FE-FBB3ED808739}" sibTransId="{A068B149-33C8-4F93-8F22-4DB65C8CC797}"/>
    <dgm:cxn modelId="{E52D8251-012F-47FD-BEDA-B0F839163418}" srcId="{39F76BE5-6444-4D1E-9130-A8F6356C2659}" destId="{E9A3E5B4-9D26-4356-8E3A-106C1C8D6293}" srcOrd="3" destOrd="0" parTransId="{1187FE0A-4EF5-4BF0-B3B8-EFC37EE18823}" sibTransId="{95B29D15-0C26-4112-900C-7E2E57754B3F}"/>
    <dgm:cxn modelId="{0D4EE471-2DE0-4D9F-B5F9-A01794D55A3E}" type="presOf" srcId="{098B5973-4A55-459C-AD9A-E6ADBBBBDDA6}" destId="{FE11FD7E-CD78-41B5-8CB7-93634F1413A9}" srcOrd="0" destOrd="0" presId="urn:microsoft.com/office/officeart/2024/3/layout/BlockTimeline"/>
    <dgm:cxn modelId="{43490A80-3164-4142-82AE-0102558B63D2}" type="presOf" srcId="{25D6ECCE-2448-4CC4-AA0F-24C1C1C39595}" destId="{8FA8278E-0B3D-4B52-8B06-230EA32B332D}" srcOrd="0" destOrd="0" presId="urn:microsoft.com/office/officeart/2024/3/layout/BlockTimeline"/>
    <dgm:cxn modelId="{80B529A0-FC15-4342-BF45-561C3F6B7BDF}" srcId="{25D6ECCE-2448-4CC4-AA0F-24C1C1C39595}" destId="{97A122B0-226F-467A-B27E-972ADC75D826}" srcOrd="0" destOrd="0" parTransId="{FF5019E9-8FF5-4D1D-8885-3B56AE4DC30E}" sibTransId="{626F657E-DB6B-469A-A20E-42E4DD63377B}"/>
    <dgm:cxn modelId="{C077C7A9-FBB2-4916-8C0E-9B29389EE21D}" type="presOf" srcId="{3D34528D-FD4E-451B-B7FA-4865A08CB8F8}" destId="{D901CBAA-3F58-4DC0-8384-390BBC59F21E}" srcOrd="0" destOrd="0" presId="urn:microsoft.com/office/officeart/2024/3/layout/BlockTimeline"/>
    <dgm:cxn modelId="{C7F266AE-4E1A-46EA-91AF-12E263C33E23}" srcId="{E9A3E5B4-9D26-4356-8E3A-106C1C8D6293}" destId="{F32AD981-734D-47CE-B7D3-6C143AAFDF20}" srcOrd="0" destOrd="0" parTransId="{D8D89206-B737-424A-A348-6EEE27B9753C}" sibTransId="{1DDAC254-3098-4348-90B3-E47D36FFEF6B}"/>
    <dgm:cxn modelId="{FE04A9B2-9B1F-4494-B039-3798737FC963}" srcId="{39F76BE5-6444-4D1E-9130-A8F6356C2659}" destId="{098B5973-4A55-459C-AD9A-E6ADBBBBDDA6}" srcOrd="0" destOrd="0" parTransId="{CD45CD32-E4BD-4502-9866-8EE9C49C87CA}" sibTransId="{B1305FD2-70F3-4AD2-A09F-A406D8CFA03E}"/>
    <dgm:cxn modelId="{3B9F42B6-8A91-4620-9A10-31F897B95918}" type="presOf" srcId="{E9A3E5B4-9D26-4356-8E3A-106C1C8D6293}" destId="{6683238F-CFD1-4BBC-B921-E9CD52ACE44E}" srcOrd="0" destOrd="0" presId="urn:microsoft.com/office/officeart/2024/3/layout/BlockTimeline"/>
    <dgm:cxn modelId="{689BBCB8-16E7-495C-8F1B-C5648AAC5854}" type="presOf" srcId="{F32AD981-734D-47CE-B7D3-6C143AAFDF20}" destId="{C850A374-5FCD-4A47-9EDA-90C0C717CF1D}" srcOrd="0" destOrd="0" presId="urn:microsoft.com/office/officeart/2024/3/layout/BlockTimeline"/>
    <dgm:cxn modelId="{24C6B7BF-A4A4-4D42-B369-91C2A9A01F61}" type="presOf" srcId="{97A122B0-226F-467A-B27E-972ADC75D826}" destId="{41F6B9A8-5580-44A8-82F3-32E9E18157FB}" srcOrd="0" destOrd="0" presId="urn:microsoft.com/office/officeart/2024/3/layout/BlockTimeline"/>
    <dgm:cxn modelId="{97D6CCCC-EA78-4CC1-B219-ADF230BB8248}" srcId="{39F76BE5-6444-4D1E-9130-A8F6356C2659}" destId="{30185E5B-AEF8-4D0E-A0E5-AEC2A68F16E0}" srcOrd="2" destOrd="0" parTransId="{06C0CB57-5A2A-4C7E-9775-F69B5F529D8E}" sibTransId="{87A56D83-0975-4FC6-9908-565DEAE372CE}"/>
    <dgm:cxn modelId="{95DA2DD4-A975-4451-B08F-6B18D4322360}" type="presOf" srcId="{30185E5B-AEF8-4D0E-A0E5-AEC2A68F16E0}" destId="{9589FA79-8D4D-4712-BD13-B3733363CB9B}" srcOrd="0" destOrd="0" presId="urn:microsoft.com/office/officeart/2024/3/layout/BlockTimeline"/>
    <dgm:cxn modelId="{E02461EC-8367-42F1-99F5-58D1DF726413}" srcId="{098B5973-4A55-459C-AD9A-E6ADBBBBDDA6}" destId="{9CBDACC1-1E8D-4223-B5A7-288BCAE414A9}" srcOrd="0" destOrd="0" parTransId="{F50FDE62-7657-4F14-B4EF-D111548B82CC}" sibTransId="{D8914682-8FD0-4041-9C29-071B975495B9}"/>
    <dgm:cxn modelId="{3AC16316-55F5-414C-A912-5D02E3AB8010}" type="presParOf" srcId="{EF3D9167-4734-4A30-A3E1-ED4C94D5ECFF}" destId="{C35E4354-1AC2-4FAD-8741-8A44251A6EEA}" srcOrd="0" destOrd="0" presId="urn:microsoft.com/office/officeart/2024/3/layout/BlockTimeline"/>
    <dgm:cxn modelId="{50F3AB68-C57B-458A-8982-02388F8E70BF}" type="presParOf" srcId="{C35E4354-1AC2-4FAD-8741-8A44251A6EEA}" destId="{FE11FD7E-CD78-41B5-8CB7-93634F1413A9}" srcOrd="0" destOrd="0" presId="urn:microsoft.com/office/officeart/2024/3/layout/BlockTimeline"/>
    <dgm:cxn modelId="{B6042446-2AE4-4DD0-B7DA-8889A40A19B3}" type="presParOf" srcId="{C35E4354-1AC2-4FAD-8741-8A44251A6EEA}" destId="{94F51597-BDCE-427A-A058-C0CE032C49F1}" srcOrd="1" destOrd="0" presId="urn:microsoft.com/office/officeart/2024/3/layout/BlockTimeline"/>
    <dgm:cxn modelId="{728AAEF6-E31A-4965-BF3D-CD1F0EB40B0D}" type="presParOf" srcId="{C35E4354-1AC2-4FAD-8741-8A44251A6EEA}" destId="{9C327EB7-50DC-4247-9278-0A1E95E555BF}" srcOrd="2" destOrd="0" presId="urn:microsoft.com/office/officeart/2024/3/layout/BlockTimeline"/>
    <dgm:cxn modelId="{11F32760-A997-43B9-ACCE-7C7A3FC5F05A}" type="presParOf" srcId="{C35E4354-1AC2-4FAD-8741-8A44251A6EEA}" destId="{9605815E-D8FA-44F9-B7EB-836D95119C55}" srcOrd="3" destOrd="0" presId="urn:microsoft.com/office/officeart/2024/3/layout/BlockTimeline"/>
    <dgm:cxn modelId="{981361BB-84AB-4E9E-8853-836B374963C1}" type="presParOf" srcId="{EF3D9167-4734-4A30-A3E1-ED4C94D5ECFF}" destId="{98A94EDE-460D-4EF0-B1F8-8BAAC643A472}" srcOrd="1" destOrd="0" presId="urn:microsoft.com/office/officeart/2024/3/layout/BlockTimeline"/>
    <dgm:cxn modelId="{6B73978C-8104-452E-AAA8-A977EA8B782E}" type="presParOf" srcId="{EF3D9167-4734-4A30-A3E1-ED4C94D5ECFF}" destId="{648663EF-CFE2-48AD-9789-3C8FFCAEF588}" srcOrd="2" destOrd="0" presId="urn:microsoft.com/office/officeart/2024/3/layout/BlockTimeline"/>
    <dgm:cxn modelId="{739C146F-5412-4513-8A5F-023391254699}" type="presParOf" srcId="{648663EF-CFE2-48AD-9789-3C8FFCAEF588}" destId="{8FA8278E-0B3D-4B52-8B06-230EA32B332D}" srcOrd="0" destOrd="0" presId="urn:microsoft.com/office/officeart/2024/3/layout/BlockTimeline"/>
    <dgm:cxn modelId="{260611A2-C459-49CD-B041-2266A3961E6A}" type="presParOf" srcId="{648663EF-CFE2-48AD-9789-3C8FFCAEF588}" destId="{41F6B9A8-5580-44A8-82F3-32E9E18157FB}" srcOrd="1" destOrd="0" presId="urn:microsoft.com/office/officeart/2024/3/layout/BlockTimeline"/>
    <dgm:cxn modelId="{DDAB4DDD-D24D-44FD-81D5-5872641E4961}" type="presParOf" srcId="{648663EF-CFE2-48AD-9789-3C8FFCAEF588}" destId="{D335C072-24D3-4D4D-B5CA-3DA840A60064}" srcOrd="2" destOrd="0" presId="urn:microsoft.com/office/officeart/2024/3/layout/BlockTimeline"/>
    <dgm:cxn modelId="{B3C97DE6-93FA-4C53-B1EE-49EA8D60AB16}" type="presParOf" srcId="{648663EF-CFE2-48AD-9789-3C8FFCAEF588}" destId="{E059B4E0-78FE-4090-A23A-3ACA09406774}" srcOrd="3" destOrd="0" presId="urn:microsoft.com/office/officeart/2024/3/layout/BlockTimeline"/>
    <dgm:cxn modelId="{CE8EF95B-20A5-4743-8409-47FD5F9B0867}" type="presParOf" srcId="{EF3D9167-4734-4A30-A3E1-ED4C94D5ECFF}" destId="{AA2F4E1C-39B2-463A-81F6-F19BD29D7C60}" srcOrd="3" destOrd="0" presId="urn:microsoft.com/office/officeart/2024/3/layout/BlockTimeline"/>
    <dgm:cxn modelId="{3A7E0EDF-8B00-4C0F-9976-7DE2BEBEED2E}" type="presParOf" srcId="{EF3D9167-4734-4A30-A3E1-ED4C94D5ECFF}" destId="{D8675A87-AE38-405B-92BD-2D6602F326DE}" srcOrd="4" destOrd="0" presId="urn:microsoft.com/office/officeart/2024/3/layout/BlockTimeline"/>
    <dgm:cxn modelId="{C4E8C944-CB58-4533-9F94-74727B9EC4C3}" type="presParOf" srcId="{D8675A87-AE38-405B-92BD-2D6602F326DE}" destId="{9589FA79-8D4D-4712-BD13-B3733363CB9B}" srcOrd="0" destOrd="0" presId="urn:microsoft.com/office/officeart/2024/3/layout/BlockTimeline"/>
    <dgm:cxn modelId="{577E15DC-5360-4A96-8AB9-8B93DC755D71}" type="presParOf" srcId="{D8675A87-AE38-405B-92BD-2D6602F326DE}" destId="{D901CBAA-3F58-4DC0-8384-390BBC59F21E}" srcOrd="1" destOrd="0" presId="urn:microsoft.com/office/officeart/2024/3/layout/BlockTimeline"/>
    <dgm:cxn modelId="{171D76A3-723A-48E3-B274-666C83E1DCF0}" type="presParOf" srcId="{D8675A87-AE38-405B-92BD-2D6602F326DE}" destId="{BBC5F466-67E1-4437-A8CF-D854429ED76F}" srcOrd="2" destOrd="0" presId="urn:microsoft.com/office/officeart/2024/3/layout/BlockTimeline"/>
    <dgm:cxn modelId="{D603329D-3417-4AC7-80C8-640A4CA59BD0}" type="presParOf" srcId="{D8675A87-AE38-405B-92BD-2D6602F326DE}" destId="{56CF5D6C-1309-4588-B308-AC251D525068}" srcOrd="3" destOrd="0" presId="urn:microsoft.com/office/officeart/2024/3/layout/BlockTimeline"/>
    <dgm:cxn modelId="{254B12AE-D527-499B-9C1A-37B3EBD6EF9B}" type="presParOf" srcId="{EF3D9167-4734-4A30-A3E1-ED4C94D5ECFF}" destId="{21D0B01E-1955-47AF-AB1F-C3758559E851}" srcOrd="5" destOrd="0" presId="urn:microsoft.com/office/officeart/2024/3/layout/BlockTimeline"/>
    <dgm:cxn modelId="{99F4547D-D934-4B99-9D36-28A274853469}" type="presParOf" srcId="{EF3D9167-4734-4A30-A3E1-ED4C94D5ECFF}" destId="{DD58B140-DA69-4D78-B101-BF6F62CF44C2}" srcOrd="6" destOrd="0" presId="urn:microsoft.com/office/officeart/2024/3/layout/BlockTimeline"/>
    <dgm:cxn modelId="{44C685B0-C0E3-4009-8077-B75DE6833DBD}" type="presParOf" srcId="{DD58B140-DA69-4D78-B101-BF6F62CF44C2}" destId="{6683238F-CFD1-4BBC-B921-E9CD52ACE44E}" srcOrd="0" destOrd="0" presId="urn:microsoft.com/office/officeart/2024/3/layout/BlockTimeline"/>
    <dgm:cxn modelId="{B1B14434-A1B3-42FB-938E-2F4FC08E15E6}" type="presParOf" srcId="{DD58B140-DA69-4D78-B101-BF6F62CF44C2}" destId="{C850A374-5FCD-4A47-9EDA-90C0C717CF1D}" srcOrd="1" destOrd="0" presId="urn:microsoft.com/office/officeart/2024/3/layout/BlockTimeline"/>
    <dgm:cxn modelId="{176C11EF-A265-490A-A854-350B1AD8D7E0}" type="presParOf" srcId="{DD58B140-DA69-4D78-B101-BF6F62CF44C2}" destId="{C05EC54A-2C75-4392-BC9D-98C661448EA7}" srcOrd="2" destOrd="0" presId="urn:microsoft.com/office/officeart/2024/3/layout/BlockTimeline"/>
    <dgm:cxn modelId="{37479CBA-7D4D-4FAC-AFFE-3F69EFD4824F}" type="presParOf" srcId="{DD58B140-DA69-4D78-B101-BF6F62CF44C2}" destId="{EB8F84E3-903A-497C-A0A0-3D2B63F0C777}" srcOrd="3" destOrd="0" presId="urn:microsoft.com/office/officeart/2024/3/layout/Block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D72D95C-E4AB-4588-978E-2E878F3CAE75}"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27A350DD-EE5B-4E87-8310-7CBAFFAA934C}">
      <dgm:prSet custT="1"/>
      <dgm:spPr/>
      <dgm:t>
        <a:bodyPr/>
        <a:lstStyle/>
        <a:p>
          <a:pPr>
            <a:lnSpc>
              <a:spcPct val="100000"/>
            </a:lnSpc>
            <a:defRPr b="1"/>
          </a:pPr>
          <a:endParaRPr lang="en-US" sz="1800" dirty="0"/>
        </a:p>
      </dgm:t>
    </dgm:pt>
    <dgm:pt modelId="{D4794308-E472-47D2-A702-82F3AF5AC63E}" type="parTrans" cxnId="{EA708D3D-AC84-44AE-91C3-05A49C69A3B2}">
      <dgm:prSet/>
      <dgm:spPr/>
      <dgm:t>
        <a:bodyPr/>
        <a:lstStyle/>
        <a:p>
          <a:endParaRPr lang="en-US"/>
        </a:p>
      </dgm:t>
    </dgm:pt>
    <dgm:pt modelId="{37888F5E-41E1-47F8-9655-1219BECFF2E6}" type="sibTrans" cxnId="{EA708D3D-AC84-44AE-91C3-05A49C69A3B2}">
      <dgm:prSet/>
      <dgm:spPr/>
      <dgm:t>
        <a:bodyPr/>
        <a:lstStyle/>
        <a:p>
          <a:pPr>
            <a:lnSpc>
              <a:spcPct val="100000"/>
            </a:lnSpc>
            <a:defRPr b="1"/>
          </a:pPr>
          <a:endParaRPr lang="en-US"/>
        </a:p>
      </dgm:t>
    </dgm:pt>
    <dgm:pt modelId="{37BA4538-DCC8-45B5-8F53-C57509A468BA}">
      <dgm:prSet custT="1"/>
      <dgm:spPr/>
      <dgm:t>
        <a:bodyPr/>
        <a:lstStyle/>
        <a:p>
          <a:pPr>
            <a:lnSpc>
              <a:spcPct val="100000"/>
            </a:lnSpc>
          </a:pPr>
          <a:r>
            <a:rPr lang="el-GR" sz="1600" dirty="0">
              <a:latin typeface="Times New Roman" panose="02020603050405020304" pitchFamily="18" charset="0"/>
              <a:cs typeface="Times New Roman" panose="02020603050405020304" pitchFamily="18" charset="0"/>
            </a:rPr>
            <a:t>Πριν ασκήσουμε το ένδικο βοήθημα.</a:t>
          </a:r>
        </a:p>
        <a:p>
          <a:pPr>
            <a:lnSpc>
              <a:spcPct val="100000"/>
            </a:lnSpc>
          </a:pPr>
          <a:r>
            <a:rPr lang="el-GR" sz="1600" dirty="0">
              <a:latin typeface="Times New Roman" panose="02020603050405020304" pitchFamily="18" charset="0"/>
              <a:cs typeface="Times New Roman" panose="02020603050405020304" pitchFamily="18" charset="0"/>
            </a:rPr>
            <a:t>Εφόσον </a:t>
          </a:r>
          <a:r>
            <a:rPr lang="el-GR" sz="1600" b="1" i="1" dirty="0">
              <a:solidFill>
                <a:schemeClr val="tx2"/>
              </a:solidFill>
              <a:latin typeface="Times New Roman" panose="02020603050405020304" pitchFamily="18" charset="0"/>
              <a:cs typeface="Times New Roman" panose="02020603050405020304" pitchFamily="18" charset="0"/>
            </a:rPr>
            <a:t>ενημερώθηκε</a:t>
          </a:r>
          <a:r>
            <a:rPr lang="el-GR" sz="1600" dirty="0">
              <a:latin typeface="Times New Roman" panose="02020603050405020304" pitchFamily="18" charset="0"/>
              <a:cs typeface="Times New Roman" panose="02020603050405020304" pitchFamily="18" charset="0"/>
            </a:rPr>
            <a:t> για τη δυνατότητα άσκησης ενδικοφανούς προσφυγής. </a:t>
          </a:r>
        </a:p>
        <a:p>
          <a:pPr>
            <a:lnSpc>
              <a:spcPct val="100000"/>
            </a:lnSpc>
          </a:pPr>
          <a:r>
            <a:rPr lang="el-GR" sz="1600" dirty="0">
              <a:latin typeface="Times New Roman" panose="02020603050405020304" pitchFamily="18" charset="0"/>
              <a:cs typeface="Times New Roman" panose="02020603050405020304" pitchFamily="18" charset="0"/>
            </a:rPr>
            <a:t>Άρα, κατά παράλειψης είναι προαιρετικό!!! </a:t>
          </a:r>
          <a:endParaRPr lang="en-US" sz="1600" dirty="0">
            <a:latin typeface="Times New Roman" panose="02020603050405020304" pitchFamily="18" charset="0"/>
            <a:cs typeface="Times New Roman" panose="02020603050405020304" pitchFamily="18" charset="0"/>
          </a:endParaRPr>
        </a:p>
      </dgm:t>
    </dgm:pt>
    <dgm:pt modelId="{E6598EE6-ED43-4E47-8A07-732DD2727A35}" type="parTrans" cxnId="{D119897A-8778-440A-884D-EEFB48435A5C}">
      <dgm:prSet/>
      <dgm:spPr/>
      <dgm:t>
        <a:bodyPr/>
        <a:lstStyle/>
        <a:p>
          <a:endParaRPr lang="en-US"/>
        </a:p>
      </dgm:t>
    </dgm:pt>
    <dgm:pt modelId="{E507B356-CA4C-4999-8925-A067D9FEE6AF}" type="sibTrans" cxnId="{D119897A-8778-440A-884D-EEFB48435A5C}">
      <dgm:prSet/>
      <dgm:spPr/>
      <dgm:t>
        <a:bodyPr/>
        <a:lstStyle/>
        <a:p>
          <a:endParaRPr lang="en-US"/>
        </a:p>
      </dgm:t>
    </dgm:pt>
    <dgm:pt modelId="{B1DB5FA7-71C9-46F4-A4B0-B1901937A80E}">
      <dgm:prSet/>
      <dgm:spPr/>
      <dgm:t>
        <a:bodyPr/>
        <a:lstStyle/>
        <a:p>
          <a:pPr>
            <a:lnSpc>
              <a:spcPct val="100000"/>
            </a:lnSpc>
            <a:defRPr b="1"/>
          </a:pPr>
          <a:endParaRPr lang="en-US" dirty="0"/>
        </a:p>
      </dgm:t>
    </dgm:pt>
    <dgm:pt modelId="{265ACAC7-D8FD-46C3-9DD3-44141AE62EA1}" type="parTrans" cxnId="{E578484B-FAA5-4D46-A0EB-72FE0FD29A1E}">
      <dgm:prSet/>
      <dgm:spPr/>
      <dgm:t>
        <a:bodyPr/>
        <a:lstStyle/>
        <a:p>
          <a:endParaRPr lang="en-US"/>
        </a:p>
      </dgm:t>
    </dgm:pt>
    <dgm:pt modelId="{12406344-0A68-4842-94B5-9BFB9EDCDC52}" type="sibTrans" cxnId="{E578484B-FAA5-4D46-A0EB-72FE0FD29A1E}">
      <dgm:prSet/>
      <dgm:spPr/>
      <dgm:t>
        <a:bodyPr/>
        <a:lstStyle/>
        <a:p>
          <a:endParaRPr lang="en-US"/>
        </a:p>
      </dgm:t>
    </dgm:pt>
    <dgm:pt modelId="{3DFF282F-1F2D-4179-866E-6BB3E0773F1C}">
      <dgm:prSet custT="1"/>
      <dgm:spPr/>
      <dgm:t>
        <a:bodyPr/>
        <a:lstStyle/>
        <a:p>
          <a:pPr>
            <a:lnSpc>
              <a:spcPct val="100000"/>
            </a:lnSpc>
          </a:pPr>
          <a:r>
            <a:rPr lang="el-GR" sz="1600" dirty="0">
              <a:latin typeface="Times New Roman" panose="02020603050405020304" pitchFamily="18" charset="0"/>
              <a:cs typeface="Times New Roman" panose="02020603050405020304" pitchFamily="18" charset="0"/>
            </a:rPr>
            <a:t>Αλλά η ενημέρωση πρέπει να είναι </a:t>
          </a:r>
          <a:r>
            <a:rPr lang="el-GR" sz="1600" b="1" dirty="0">
              <a:solidFill>
                <a:srgbClr val="FF0000"/>
              </a:solidFill>
              <a:latin typeface="Times New Roman" panose="02020603050405020304" pitchFamily="18" charset="0"/>
              <a:cs typeface="Times New Roman" panose="02020603050405020304" pitchFamily="18" charset="0"/>
            </a:rPr>
            <a:t>ΠΛΗΡΗΣ</a:t>
          </a:r>
          <a:r>
            <a:rPr lang="el-GR" sz="1600" dirty="0">
              <a:latin typeface="Times New Roman" panose="02020603050405020304" pitchFamily="18" charset="0"/>
              <a:cs typeface="Times New Roman" panose="02020603050405020304" pitchFamily="18" charset="0"/>
            </a:rPr>
            <a:t>:</a:t>
          </a:r>
        </a:p>
        <a:p>
          <a:pPr>
            <a:lnSpc>
              <a:spcPct val="100000"/>
            </a:lnSpc>
          </a:pPr>
          <a:r>
            <a:rPr lang="el-GR" sz="1600" dirty="0">
              <a:latin typeface="Times New Roman" panose="02020603050405020304" pitchFamily="18" charset="0"/>
              <a:cs typeface="Times New Roman" panose="02020603050405020304" pitchFamily="18" charset="0"/>
            </a:rPr>
            <a:t>1.Υποχρέωση άσκησης</a:t>
          </a:r>
        </a:p>
        <a:p>
          <a:pPr>
            <a:lnSpc>
              <a:spcPct val="100000"/>
            </a:lnSpc>
          </a:pPr>
          <a:r>
            <a:rPr lang="el-GR" sz="1600" dirty="0">
              <a:latin typeface="Times New Roman" panose="02020603050405020304" pitchFamily="18" charset="0"/>
              <a:cs typeface="Times New Roman" panose="02020603050405020304" pitchFamily="18" charset="0"/>
            </a:rPr>
            <a:t>2. Νομοθετικό καθεστώς</a:t>
          </a:r>
        </a:p>
        <a:p>
          <a:pPr>
            <a:lnSpc>
              <a:spcPct val="100000"/>
            </a:lnSpc>
          </a:pPr>
          <a:r>
            <a:rPr lang="el-GR" sz="1600" dirty="0">
              <a:latin typeface="Times New Roman" panose="02020603050405020304" pitchFamily="18" charset="0"/>
              <a:cs typeface="Times New Roman" panose="02020603050405020304" pitchFamily="18" charset="0"/>
            </a:rPr>
            <a:t>3. Αρμόδιο Όργανο</a:t>
          </a:r>
        </a:p>
        <a:p>
          <a:pPr>
            <a:lnSpc>
              <a:spcPct val="100000"/>
            </a:lnSpc>
          </a:pPr>
          <a:r>
            <a:rPr lang="el-GR" sz="1600" dirty="0">
              <a:latin typeface="Times New Roman" panose="02020603050405020304" pitchFamily="18" charset="0"/>
              <a:cs typeface="Times New Roman" panose="02020603050405020304" pitchFamily="18" charset="0"/>
            </a:rPr>
            <a:t>4. Προθεσμία άσκησης</a:t>
          </a:r>
        </a:p>
        <a:p>
          <a:pPr>
            <a:lnSpc>
              <a:spcPct val="100000"/>
            </a:lnSpc>
          </a:pPr>
          <a:r>
            <a:rPr lang="el-GR" sz="1600" dirty="0">
              <a:latin typeface="Times New Roman" panose="02020603050405020304" pitchFamily="18" charset="0"/>
              <a:cs typeface="Times New Roman" panose="02020603050405020304" pitchFamily="18" charset="0"/>
            </a:rPr>
            <a:t>5. Συνέπειες μη άσκησης </a:t>
          </a:r>
        </a:p>
        <a:p>
          <a:pPr>
            <a:lnSpc>
              <a:spcPct val="100000"/>
            </a:lnSpc>
          </a:pPr>
          <a:endParaRPr lang="el-GR" sz="1400" dirty="0">
            <a:latin typeface="Times New Roman" panose="02020603050405020304" pitchFamily="18" charset="0"/>
            <a:cs typeface="Times New Roman" panose="02020603050405020304" pitchFamily="18" charset="0"/>
          </a:endParaRPr>
        </a:p>
      </dgm:t>
    </dgm:pt>
    <dgm:pt modelId="{470F6ECD-D92A-4066-A134-80A60EE31590}" type="parTrans" cxnId="{34CA5565-344F-409D-94C1-D83185BD1579}">
      <dgm:prSet/>
      <dgm:spPr/>
      <dgm:t>
        <a:bodyPr/>
        <a:lstStyle/>
        <a:p>
          <a:endParaRPr lang="en-US"/>
        </a:p>
      </dgm:t>
    </dgm:pt>
    <dgm:pt modelId="{217031E6-C713-426A-ADFD-93F83A781DAF}" type="sibTrans" cxnId="{34CA5565-344F-409D-94C1-D83185BD1579}">
      <dgm:prSet/>
      <dgm:spPr/>
      <dgm:t>
        <a:bodyPr/>
        <a:lstStyle/>
        <a:p>
          <a:endParaRPr lang="en-US"/>
        </a:p>
      </dgm:t>
    </dgm:pt>
    <dgm:pt modelId="{B4D7D57F-60EB-4521-8D2A-CE465C2B902F}" type="pres">
      <dgm:prSet presAssocID="{8D72D95C-E4AB-4588-978E-2E878F3CAE75}" presName="Name0" presStyleCnt="0">
        <dgm:presLayoutVars>
          <dgm:dir/>
          <dgm:resizeHandles val="exact"/>
        </dgm:presLayoutVars>
      </dgm:prSet>
      <dgm:spPr/>
    </dgm:pt>
    <dgm:pt modelId="{C2FA84CD-C9A6-44E6-B353-62C8974D32B2}" type="pres">
      <dgm:prSet presAssocID="{27A350DD-EE5B-4E87-8310-7CBAFFAA934C}" presName="compNode" presStyleCnt="0"/>
      <dgm:spPr/>
    </dgm:pt>
    <dgm:pt modelId="{D8F5A7DC-3870-4DD8-A03A-A057F2D3EE4D}" type="pres">
      <dgm:prSet presAssocID="{27A350DD-EE5B-4E87-8310-7CBAFFAA934C}" presName="pictRect" presStyleLbl="revTx" presStyleIdx="0" presStyleCnt="4">
        <dgm:presLayoutVars>
          <dgm:chMax val="0"/>
          <dgm:bulletEnabled/>
        </dgm:presLayoutVars>
      </dgm:prSet>
      <dgm:spPr/>
    </dgm:pt>
    <dgm:pt modelId="{9D8F5FB5-0FC1-4597-84B0-754CAF760A55}" type="pres">
      <dgm:prSet presAssocID="{27A350DD-EE5B-4E87-8310-7CBAFFAA934C}" presName="textRect" presStyleLbl="revTx" presStyleIdx="1" presStyleCnt="4">
        <dgm:presLayoutVars>
          <dgm:bulletEnabled/>
        </dgm:presLayoutVars>
      </dgm:prSet>
      <dgm:spPr/>
    </dgm:pt>
    <dgm:pt modelId="{1C663A71-08B6-41FE-8EED-36DA86197585}" type="pres">
      <dgm:prSet presAssocID="{37888F5E-41E1-47F8-9655-1219BECFF2E6}" presName="sibTrans" presStyleLbl="sibTrans2D1" presStyleIdx="0" presStyleCnt="0"/>
      <dgm:spPr/>
    </dgm:pt>
    <dgm:pt modelId="{4368EFA8-05AE-40A4-AB10-02B6DBFFF199}" type="pres">
      <dgm:prSet presAssocID="{B1DB5FA7-71C9-46F4-A4B0-B1901937A80E}" presName="compNode" presStyleCnt="0"/>
      <dgm:spPr/>
    </dgm:pt>
    <dgm:pt modelId="{E47CAC26-1BD6-4FC7-AC92-FCE6B24B84D5}" type="pres">
      <dgm:prSet presAssocID="{B1DB5FA7-71C9-46F4-A4B0-B1901937A80E}" presName="pictRect" presStyleLbl="revTx" presStyleIdx="2" presStyleCnt="4">
        <dgm:presLayoutVars>
          <dgm:chMax val="0"/>
          <dgm:bulletEnabled/>
        </dgm:presLayoutVars>
      </dgm:prSet>
      <dgm:spPr/>
    </dgm:pt>
    <dgm:pt modelId="{013FA380-E7C7-43B8-8194-69EF227F8640}" type="pres">
      <dgm:prSet presAssocID="{B1DB5FA7-71C9-46F4-A4B0-B1901937A80E}" presName="textRect" presStyleLbl="revTx" presStyleIdx="3" presStyleCnt="4">
        <dgm:presLayoutVars>
          <dgm:bulletEnabled/>
        </dgm:presLayoutVars>
      </dgm:prSet>
      <dgm:spPr/>
    </dgm:pt>
  </dgm:ptLst>
  <dgm:cxnLst>
    <dgm:cxn modelId="{70E3B409-AA7D-4FA0-A847-7ACD398E2A41}" type="presOf" srcId="{8D72D95C-E4AB-4588-978E-2E878F3CAE75}" destId="{B4D7D57F-60EB-4521-8D2A-CE465C2B902F}" srcOrd="0" destOrd="0" presId="urn:microsoft.com/office/officeart/2024/3/layout/hArchList1"/>
    <dgm:cxn modelId="{71966036-5208-4336-897A-026F48ED6C18}" type="presOf" srcId="{37BA4538-DCC8-45B5-8F53-C57509A468BA}" destId="{9D8F5FB5-0FC1-4597-84B0-754CAF760A55}" srcOrd="0" destOrd="0" presId="urn:microsoft.com/office/officeart/2024/3/layout/hArchList1"/>
    <dgm:cxn modelId="{EA708D3D-AC84-44AE-91C3-05A49C69A3B2}" srcId="{8D72D95C-E4AB-4588-978E-2E878F3CAE75}" destId="{27A350DD-EE5B-4E87-8310-7CBAFFAA934C}" srcOrd="0" destOrd="0" parTransId="{D4794308-E472-47D2-A702-82F3AF5AC63E}" sibTransId="{37888F5E-41E1-47F8-9655-1219BECFF2E6}"/>
    <dgm:cxn modelId="{34CA5565-344F-409D-94C1-D83185BD1579}" srcId="{B1DB5FA7-71C9-46F4-A4B0-B1901937A80E}" destId="{3DFF282F-1F2D-4179-866E-6BB3E0773F1C}" srcOrd="0" destOrd="0" parTransId="{470F6ECD-D92A-4066-A134-80A60EE31590}" sibTransId="{217031E6-C713-426A-ADFD-93F83A781DAF}"/>
    <dgm:cxn modelId="{9392B96A-F9E2-4734-9B8C-5A95569D0E40}" type="presOf" srcId="{37888F5E-41E1-47F8-9655-1219BECFF2E6}" destId="{1C663A71-08B6-41FE-8EED-36DA86197585}" srcOrd="0" destOrd="0" presId="urn:microsoft.com/office/officeart/2024/3/layout/hArchList1"/>
    <dgm:cxn modelId="{E578484B-FAA5-4D46-A0EB-72FE0FD29A1E}" srcId="{8D72D95C-E4AB-4588-978E-2E878F3CAE75}" destId="{B1DB5FA7-71C9-46F4-A4B0-B1901937A80E}" srcOrd="1" destOrd="0" parTransId="{265ACAC7-D8FD-46C3-9DD3-44141AE62EA1}" sibTransId="{12406344-0A68-4842-94B5-9BFB9EDCDC52}"/>
    <dgm:cxn modelId="{D119897A-8778-440A-884D-EEFB48435A5C}" srcId="{27A350DD-EE5B-4E87-8310-7CBAFFAA934C}" destId="{37BA4538-DCC8-45B5-8F53-C57509A468BA}" srcOrd="0" destOrd="0" parTransId="{E6598EE6-ED43-4E47-8A07-732DD2727A35}" sibTransId="{E507B356-CA4C-4999-8925-A067D9FEE6AF}"/>
    <dgm:cxn modelId="{1EA9E87F-64E7-474C-9860-3DAF34A096C2}" type="presOf" srcId="{3DFF282F-1F2D-4179-866E-6BB3E0773F1C}" destId="{013FA380-E7C7-43B8-8194-69EF227F8640}" srcOrd="0" destOrd="0" presId="urn:microsoft.com/office/officeart/2024/3/layout/hArchList1"/>
    <dgm:cxn modelId="{062AEDC3-45A1-4F84-BCC1-F1033C948657}" type="presOf" srcId="{27A350DD-EE5B-4E87-8310-7CBAFFAA934C}" destId="{D8F5A7DC-3870-4DD8-A03A-A057F2D3EE4D}" srcOrd="0" destOrd="0" presId="urn:microsoft.com/office/officeart/2024/3/layout/hArchList1"/>
    <dgm:cxn modelId="{438454F6-9F60-4EB2-BFCA-153CD58C2A34}" type="presOf" srcId="{B1DB5FA7-71C9-46F4-A4B0-B1901937A80E}" destId="{E47CAC26-1BD6-4FC7-AC92-FCE6B24B84D5}" srcOrd="0" destOrd="0" presId="urn:microsoft.com/office/officeart/2024/3/layout/hArchList1"/>
    <dgm:cxn modelId="{E860BFAE-70A2-4B9E-9A4A-8B7B1BDD7DC0}" type="presParOf" srcId="{B4D7D57F-60EB-4521-8D2A-CE465C2B902F}" destId="{C2FA84CD-C9A6-44E6-B353-62C8974D32B2}" srcOrd="0" destOrd="0" presId="urn:microsoft.com/office/officeart/2024/3/layout/hArchList1"/>
    <dgm:cxn modelId="{06036C4C-0AC5-4622-9FD3-4C531D6C410B}" type="presParOf" srcId="{C2FA84CD-C9A6-44E6-B353-62C8974D32B2}" destId="{D8F5A7DC-3870-4DD8-A03A-A057F2D3EE4D}" srcOrd="0" destOrd="0" presId="urn:microsoft.com/office/officeart/2024/3/layout/hArchList1"/>
    <dgm:cxn modelId="{3124ED1E-96EC-4909-9290-CA32D0673149}" type="presParOf" srcId="{C2FA84CD-C9A6-44E6-B353-62C8974D32B2}" destId="{9D8F5FB5-0FC1-4597-84B0-754CAF760A55}" srcOrd="1" destOrd="0" presId="urn:microsoft.com/office/officeart/2024/3/layout/hArchList1"/>
    <dgm:cxn modelId="{FA09E715-DADF-4776-A956-CEC5B7DFADF9}" type="presParOf" srcId="{B4D7D57F-60EB-4521-8D2A-CE465C2B902F}" destId="{1C663A71-08B6-41FE-8EED-36DA86197585}" srcOrd="1" destOrd="0" presId="urn:microsoft.com/office/officeart/2024/3/layout/hArchList1"/>
    <dgm:cxn modelId="{AA9A9CFB-C7B8-41CE-ACDB-613086C46A6B}" type="presParOf" srcId="{B4D7D57F-60EB-4521-8D2A-CE465C2B902F}" destId="{4368EFA8-05AE-40A4-AB10-02B6DBFFF199}" srcOrd="2" destOrd="0" presId="urn:microsoft.com/office/officeart/2024/3/layout/hArchList1"/>
    <dgm:cxn modelId="{8685CEF3-6FC3-4E77-8FD2-69330D703F9A}" type="presParOf" srcId="{4368EFA8-05AE-40A4-AB10-02B6DBFFF199}" destId="{E47CAC26-1BD6-4FC7-AC92-FCE6B24B84D5}" srcOrd="0" destOrd="0" presId="urn:microsoft.com/office/officeart/2024/3/layout/hArchList1"/>
    <dgm:cxn modelId="{6C787B90-B666-4705-8E42-A2F2D8958C2E}" type="presParOf" srcId="{4368EFA8-05AE-40A4-AB10-02B6DBFFF199}" destId="{013FA380-E7C7-43B8-8194-69EF227F8640}" srcOrd="1" destOrd="0" presId="urn:microsoft.com/office/officeart/2024/3/layout/hArc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D72D95C-E4AB-4588-978E-2E878F3CAE75}"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27A350DD-EE5B-4E87-8310-7CBAFFAA934C}">
      <dgm:prSet custT="1"/>
      <dgm:spPr/>
      <dgm:t>
        <a:bodyPr/>
        <a:lstStyle/>
        <a:p>
          <a:pPr>
            <a:lnSpc>
              <a:spcPct val="100000"/>
            </a:lnSpc>
            <a:defRPr b="1"/>
          </a:pPr>
          <a:endParaRPr lang="en-US" sz="1800" dirty="0"/>
        </a:p>
      </dgm:t>
    </dgm:pt>
    <dgm:pt modelId="{D4794308-E472-47D2-A702-82F3AF5AC63E}" type="parTrans" cxnId="{EA708D3D-AC84-44AE-91C3-05A49C69A3B2}">
      <dgm:prSet/>
      <dgm:spPr/>
      <dgm:t>
        <a:bodyPr/>
        <a:lstStyle/>
        <a:p>
          <a:endParaRPr lang="en-US"/>
        </a:p>
      </dgm:t>
    </dgm:pt>
    <dgm:pt modelId="{37888F5E-41E1-47F8-9655-1219BECFF2E6}" type="sibTrans" cxnId="{EA708D3D-AC84-44AE-91C3-05A49C69A3B2}">
      <dgm:prSet/>
      <dgm:spPr/>
      <dgm:t>
        <a:bodyPr/>
        <a:lstStyle/>
        <a:p>
          <a:pPr>
            <a:lnSpc>
              <a:spcPct val="100000"/>
            </a:lnSpc>
            <a:defRPr b="1"/>
          </a:pPr>
          <a:endParaRPr lang="en-US"/>
        </a:p>
      </dgm:t>
    </dgm:pt>
    <dgm:pt modelId="{37BA4538-DCC8-45B5-8F53-C57509A468BA}">
      <dgm:prSet custT="1"/>
      <dgm:spPr/>
      <dgm:t>
        <a:bodyPr/>
        <a:lstStyle/>
        <a:p>
          <a:pPr>
            <a:lnSpc>
              <a:spcPct val="100000"/>
            </a:lnSpc>
          </a:pPr>
          <a:r>
            <a:rPr lang="el-GR" sz="1600" dirty="0">
              <a:latin typeface="Times New Roman" panose="02020603050405020304" pitchFamily="18" charset="0"/>
              <a:cs typeface="Times New Roman" panose="02020603050405020304" pitchFamily="18" charset="0"/>
            </a:rPr>
            <a:t>- </a:t>
          </a:r>
          <a:r>
            <a:rPr lang="el-GR" sz="1600" b="1" i="1" u="sng" dirty="0">
              <a:solidFill>
                <a:schemeClr val="tx2"/>
              </a:solidFill>
              <a:latin typeface="Times New Roman" panose="02020603050405020304" pitchFamily="18" charset="0"/>
              <a:cs typeface="Times New Roman" panose="02020603050405020304" pitchFamily="18" charset="0"/>
            </a:rPr>
            <a:t>Συγκρότηση</a:t>
          </a:r>
          <a:r>
            <a:rPr lang="el-GR" sz="1600" dirty="0">
              <a:latin typeface="Times New Roman" panose="02020603050405020304" pitchFamily="18" charset="0"/>
              <a:cs typeface="Times New Roman" panose="02020603050405020304" pitchFamily="18" charset="0"/>
            </a:rPr>
            <a:t> </a:t>
          </a:r>
          <a:r>
            <a:rPr lang="el-GR" sz="1600" dirty="0">
              <a:solidFill>
                <a:srgbClr val="FF0000"/>
              </a:solidFill>
              <a:latin typeface="Times New Roman" panose="02020603050405020304" pitchFamily="18" charset="0"/>
              <a:cs typeface="Times New Roman" panose="02020603050405020304" pitchFamily="18" charset="0"/>
            </a:rPr>
            <a:t>αποφασιστικού</a:t>
          </a:r>
          <a:r>
            <a:rPr lang="el-GR" sz="1600" dirty="0">
              <a:latin typeface="Times New Roman" panose="02020603050405020304" pitchFamily="18" charset="0"/>
              <a:cs typeface="Times New Roman" panose="02020603050405020304" pitchFamily="18" charset="0"/>
            </a:rPr>
            <a:t> οργάνου</a:t>
          </a:r>
        </a:p>
        <a:p>
          <a:pPr>
            <a:lnSpc>
              <a:spcPct val="100000"/>
            </a:lnSpc>
          </a:pPr>
          <a:r>
            <a:rPr lang="el-GR" sz="1600" dirty="0">
              <a:latin typeface="Times New Roman" panose="02020603050405020304" pitchFamily="18" charset="0"/>
              <a:cs typeface="Times New Roman" panose="02020603050405020304" pitchFamily="18" charset="0"/>
            </a:rPr>
            <a:t>- Νόμιμη σύσταση μονομελούς οργάνου</a:t>
          </a:r>
        </a:p>
      </dgm:t>
    </dgm:pt>
    <dgm:pt modelId="{E6598EE6-ED43-4E47-8A07-732DD2727A35}" type="parTrans" cxnId="{D119897A-8778-440A-884D-EEFB48435A5C}">
      <dgm:prSet/>
      <dgm:spPr/>
      <dgm:t>
        <a:bodyPr/>
        <a:lstStyle/>
        <a:p>
          <a:endParaRPr lang="en-US"/>
        </a:p>
      </dgm:t>
    </dgm:pt>
    <dgm:pt modelId="{E507B356-CA4C-4999-8925-A067D9FEE6AF}" type="sibTrans" cxnId="{D119897A-8778-440A-884D-EEFB48435A5C}">
      <dgm:prSet/>
      <dgm:spPr/>
      <dgm:t>
        <a:bodyPr/>
        <a:lstStyle/>
        <a:p>
          <a:endParaRPr lang="en-US"/>
        </a:p>
      </dgm:t>
    </dgm:pt>
    <dgm:pt modelId="{3C4CEE23-465E-4163-8B47-03B5E4AB994F}">
      <dgm:prSet/>
      <dgm:spPr/>
      <dgm:t>
        <a:bodyPr/>
        <a:lstStyle/>
        <a:p>
          <a:r>
            <a:rPr lang="el-GR" sz="1600" i="1" dirty="0">
              <a:solidFill>
                <a:schemeClr val="tx2"/>
              </a:solidFill>
              <a:latin typeface="Times New Roman" panose="02020603050405020304" pitchFamily="18" charset="0"/>
              <a:cs typeface="Times New Roman" panose="02020603050405020304" pitchFamily="18" charset="0"/>
            </a:rPr>
            <a:t>	Αλλά αν υφίσταται πράξη διορισμού, η οποία είναι παράνομη, τότε έχουμε </a:t>
          </a:r>
          <a:r>
            <a:rPr lang="en-US" sz="1600" i="1" dirty="0">
              <a:solidFill>
                <a:schemeClr val="tx2"/>
              </a:solidFill>
              <a:latin typeface="Times New Roman" panose="02020603050405020304" pitchFamily="18" charset="0"/>
              <a:cs typeface="Times New Roman" panose="02020603050405020304" pitchFamily="18" charset="0"/>
            </a:rPr>
            <a:t>de facto </a:t>
          </a:r>
          <a:r>
            <a:rPr lang="el-GR" sz="1600" i="1" dirty="0">
              <a:solidFill>
                <a:schemeClr val="tx2"/>
              </a:solidFill>
              <a:latin typeface="Times New Roman" panose="02020603050405020304" pitchFamily="18" charset="0"/>
              <a:cs typeface="Times New Roman" panose="02020603050405020304" pitchFamily="18" charset="0"/>
            </a:rPr>
            <a:t>διοικητικό όργανο και δεν υφίσταται λόγος ακύρωσης</a:t>
          </a:r>
        </a:p>
      </dgm:t>
    </dgm:pt>
    <dgm:pt modelId="{0AC4021B-3922-43F1-ADB4-B1BFBB1FC864}" type="parTrans" cxnId="{E62CD9E1-FFFD-4DC5-95E8-EAE6517C1BEF}">
      <dgm:prSet/>
      <dgm:spPr/>
      <dgm:t>
        <a:bodyPr/>
        <a:lstStyle/>
        <a:p>
          <a:endParaRPr lang="el-GR"/>
        </a:p>
      </dgm:t>
    </dgm:pt>
    <dgm:pt modelId="{4885DBB0-16EF-4BF2-9C82-90FB9F94DCE0}" type="sibTrans" cxnId="{E62CD9E1-FFFD-4DC5-95E8-EAE6517C1BEF}">
      <dgm:prSet/>
      <dgm:spPr/>
      <dgm:t>
        <a:bodyPr/>
        <a:lstStyle/>
        <a:p>
          <a:endParaRPr lang="el-GR"/>
        </a:p>
      </dgm:t>
    </dgm:pt>
    <dgm:pt modelId="{80BD6BCA-2FF3-4646-9453-D6AA83BBDB07}">
      <dgm:prSet/>
      <dgm:spPr/>
      <dgm:t>
        <a:bodyPr/>
        <a:lstStyle/>
        <a:p>
          <a:pPr>
            <a:lnSpc>
              <a:spcPct val="100000"/>
            </a:lnSpc>
          </a:pPr>
          <a:r>
            <a:rPr lang="el-GR" sz="1600" dirty="0">
              <a:latin typeface="Times New Roman" panose="02020603050405020304" pitchFamily="18" charset="0"/>
              <a:cs typeface="Times New Roman" panose="02020603050405020304" pitchFamily="18" charset="0"/>
            </a:rPr>
            <a:t>- Καθ’ ύλην αναρμοδιότητα</a:t>
          </a:r>
        </a:p>
        <a:p>
          <a:pPr>
            <a:lnSpc>
              <a:spcPct val="100000"/>
            </a:lnSpc>
          </a:pPr>
          <a:r>
            <a:rPr lang="el-GR" sz="1600" dirty="0">
              <a:latin typeface="Times New Roman" panose="02020603050405020304" pitchFamily="18" charset="0"/>
              <a:cs typeface="Times New Roman" panose="02020603050405020304" pitchFamily="18" charset="0"/>
            </a:rPr>
            <a:t>	</a:t>
          </a:r>
          <a:r>
            <a:rPr lang="el-GR" sz="1600" i="1" dirty="0">
              <a:solidFill>
                <a:schemeClr val="tx2"/>
              </a:solidFill>
              <a:latin typeface="Times New Roman" panose="02020603050405020304" pitchFamily="18" charset="0"/>
              <a:cs typeface="Times New Roman" panose="02020603050405020304" pitchFamily="18" charset="0"/>
            </a:rPr>
            <a:t>Διαφέρει από την κατά κλάδον = ανυπόστατη πράξη. Επίσης, κατά νόσφιση εξουσίας (από ιδιώτη) και καθ’ υπέρβαση εξουσίας</a:t>
          </a:r>
        </a:p>
        <a:p>
          <a:pPr>
            <a:lnSpc>
              <a:spcPct val="100000"/>
            </a:lnSpc>
          </a:pPr>
          <a:r>
            <a:rPr lang="el-GR" sz="1600" dirty="0">
              <a:latin typeface="Times New Roman" panose="02020603050405020304" pitchFamily="18" charset="0"/>
              <a:cs typeface="Times New Roman" panose="02020603050405020304" pitchFamily="18" charset="0"/>
            </a:rPr>
            <a:t>- Κατά χρόνο αναρμοδιότητα</a:t>
          </a:r>
        </a:p>
        <a:p>
          <a:pPr>
            <a:lnSpc>
              <a:spcPct val="100000"/>
            </a:lnSpc>
          </a:pPr>
          <a:r>
            <a:rPr lang="el-GR" sz="1600" dirty="0">
              <a:latin typeface="Times New Roman" panose="02020603050405020304" pitchFamily="18" charset="0"/>
              <a:cs typeface="Times New Roman" panose="02020603050405020304" pitchFamily="18" charset="0"/>
            </a:rPr>
            <a:t>- Κατά τόπο αναρμοδιότητα</a:t>
          </a:r>
        </a:p>
      </dgm:t>
    </dgm:pt>
    <dgm:pt modelId="{CF5A4DE1-0852-4A4A-9740-8D9E98E1A1C5}" type="parTrans" cxnId="{BAF37568-EB55-4302-A88B-FDC9433DF57D}">
      <dgm:prSet/>
      <dgm:spPr/>
      <dgm:t>
        <a:bodyPr/>
        <a:lstStyle/>
        <a:p>
          <a:endParaRPr lang="el-GR"/>
        </a:p>
      </dgm:t>
    </dgm:pt>
    <dgm:pt modelId="{D9FF1319-D775-4D1E-BFCE-7BED6A695E5E}" type="sibTrans" cxnId="{BAF37568-EB55-4302-A88B-FDC9433DF57D}">
      <dgm:prSet/>
      <dgm:spPr/>
      <dgm:t>
        <a:bodyPr/>
        <a:lstStyle/>
        <a:p>
          <a:endParaRPr lang="el-GR"/>
        </a:p>
      </dgm:t>
    </dgm:pt>
    <dgm:pt modelId="{B4D7D57F-60EB-4521-8D2A-CE465C2B902F}" type="pres">
      <dgm:prSet presAssocID="{8D72D95C-E4AB-4588-978E-2E878F3CAE75}" presName="Name0" presStyleCnt="0">
        <dgm:presLayoutVars>
          <dgm:dir/>
          <dgm:resizeHandles val="exact"/>
        </dgm:presLayoutVars>
      </dgm:prSet>
      <dgm:spPr/>
    </dgm:pt>
    <dgm:pt modelId="{C2FA84CD-C9A6-44E6-B353-62C8974D32B2}" type="pres">
      <dgm:prSet presAssocID="{27A350DD-EE5B-4E87-8310-7CBAFFAA934C}" presName="compNode" presStyleCnt="0"/>
      <dgm:spPr/>
    </dgm:pt>
    <dgm:pt modelId="{D8F5A7DC-3870-4DD8-A03A-A057F2D3EE4D}" type="pres">
      <dgm:prSet presAssocID="{27A350DD-EE5B-4E87-8310-7CBAFFAA934C}" presName="pictRect" presStyleLbl="revTx" presStyleIdx="0" presStyleCnt="2">
        <dgm:presLayoutVars>
          <dgm:chMax val="0"/>
          <dgm:bulletEnabled/>
        </dgm:presLayoutVars>
      </dgm:prSet>
      <dgm:spPr/>
    </dgm:pt>
    <dgm:pt modelId="{9D8F5FB5-0FC1-4597-84B0-754CAF760A55}" type="pres">
      <dgm:prSet presAssocID="{27A350DD-EE5B-4E87-8310-7CBAFFAA934C}" presName="textRect" presStyleLbl="revTx" presStyleIdx="1" presStyleCnt="2">
        <dgm:presLayoutVars>
          <dgm:bulletEnabled/>
        </dgm:presLayoutVars>
      </dgm:prSet>
      <dgm:spPr/>
    </dgm:pt>
  </dgm:ptLst>
  <dgm:cxnLst>
    <dgm:cxn modelId="{70E3B409-AA7D-4FA0-A847-7ACD398E2A41}" type="presOf" srcId="{8D72D95C-E4AB-4588-978E-2E878F3CAE75}" destId="{B4D7D57F-60EB-4521-8D2A-CE465C2B902F}" srcOrd="0" destOrd="0" presId="urn:microsoft.com/office/officeart/2024/3/layout/hArchList1"/>
    <dgm:cxn modelId="{EA708D3D-AC84-44AE-91C3-05A49C69A3B2}" srcId="{8D72D95C-E4AB-4588-978E-2E878F3CAE75}" destId="{27A350DD-EE5B-4E87-8310-7CBAFFAA934C}" srcOrd="0" destOrd="0" parTransId="{D4794308-E472-47D2-A702-82F3AF5AC63E}" sibTransId="{37888F5E-41E1-47F8-9655-1219BECFF2E6}"/>
    <dgm:cxn modelId="{7CD5E33D-6602-4325-A6CC-71DD70073DC6}" type="presOf" srcId="{80BD6BCA-2FF3-4646-9453-D6AA83BBDB07}" destId="{9D8F5FB5-0FC1-4597-84B0-754CAF760A55}" srcOrd="0" destOrd="2" presId="urn:microsoft.com/office/officeart/2024/3/layout/hArchList1"/>
    <dgm:cxn modelId="{BAF37568-EB55-4302-A88B-FDC9433DF57D}" srcId="{27A350DD-EE5B-4E87-8310-7CBAFFAA934C}" destId="{80BD6BCA-2FF3-4646-9453-D6AA83BBDB07}" srcOrd="1" destOrd="0" parTransId="{CF5A4DE1-0852-4A4A-9740-8D9E98E1A1C5}" sibTransId="{D9FF1319-D775-4D1E-BFCE-7BED6A695E5E}"/>
    <dgm:cxn modelId="{D119897A-8778-440A-884D-EEFB48435A5C}" srcId="{27A350DD-EE5B-4E87-8310-7CBAFFAA934C}" destId="{37BA4538-DCC8-45B5-8F53-C57509A468BA}" srcOrd="0" destOrd="0" parTransId="{E6598EE6-ED43-4E47-8A07-732DD2727A35}" sibTransId="{E507B356-CA4C-4999-8925-A067D9FEE6AF}"/>
    <dgm:cxn modelId="{41C3C57F-10AA-45D6-893E-DB9904950E6B}" type="presOf" srcId="{27A350DD-EE5B-4E87-8310-7CBAFFAA934C}" destId="{D8F5A7DC-3870-4DD8-A03A-A057F2D3EE4D}" srcOrd="0" destOrd="0" presId="urn:microsoft.com/office/officeart/2024/3/layout/hArchList1"/>
    <dgm:cxn modelId="{E62CD9E1-FFFD-4DC5-95E8-EAE6517C1BEF}" srcId="{37BA4538-DCC8-45B5-8F53-C57509A468BA}" destId="{3C4CEE23-465E-4163-8B47-03B5E4AB994F}" srcOrd="0" destOrd="0" parTransId="{0AC4021B-3922-43F1-ADB4-B1BFBB1FC864}" sibTransId="{4885DBB0-16EF-4BF2-9C82-90FB9F94DCE0}"/>
    <dgm:cxn modelId="{1DCE62F2-BF4E-42F6-8F00-269CCF3A8B80}" type="presOf" srcId="{3C4CEE23-465E-4163-8B47-03B5E4AB994F}" destId="{9D8F5FB5-0FC1-4597-84B0-754CAF760A55}" srcOrd="0" destOrd="1" presId="urn:microsoft.com/office/officeart/2024/3/layout/hArchList1"/>
    <dgm:cxn modelId="{D0B1E1F2-D912-41CC-B262-2C00A086CA09}" type="presOf" srcId="{37BA4538-DCC8-45B5-8F53-C57509A468BA}" destId="{9D8F5FB5-0FC1-4597-84B0-754CAF760A55}" srcOrd="0" destOrd="0" presId="urn:microsoft.com/office/officeart/2024/3/layout/hArchList1"/>
    <dgm:cxn modelId="{FF67D0A4-F09B-455B-8BC9-662E3092094D}" type="presParOf" srcId="{B4D7D57F-60EB-4521-8D2A-CE465C2B902F}" destId="{C2FA84CD-C9A6-44E6-B353-62C8974D32B2}" srcOrd="0" destOrd="0" presId="urn:microsoft.com/office/officeart/2024/3/layout/hArchList1"/>
    <dgm:cxn modelId="{27CDDC73-AC3C-4D3B-8D24-B2D7C193B1EB}" type="presParOf" srcId="{C2FA84CD-C9A6-44E6-B353-62C8974D32B2}" destId="{D8F5A7DC-3870-4DD8-A03A-A057F2D3EE4D}" srcOrd="0" destOrd="0" presId="urn:microsoft.com/office/officeart/2024/3/layout/hArchList1"/>
    <dgm:cxn modelId="{FE90FEEA-9047-4667-AA82-53FADFB1D4B5}" type="presParOf" srcId="{C2FA84CD-C9A6-44E6-B353-62C8974D32B2}" destId="{9D8F5FB5-0FC1-4597-84B0-754CAF760A55}" srcOrd="1" destOrd="0" presId="urn:microsoft.com/office/officeart/2024/3/layout/hArc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D72D95C-E4AB-4588-978E-2E878F3CAE75}"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27A350DD-EE5B-4E87-8310-7CBAFFAA934C}">
      <dgm:prSet custT="1"/>
      <dgm:spPr/>
      <dgm:t>
        <a:bodyPr/>
        <a:lstStyle/>
        <a:p>
          <a:pPr>
            <a:lnSpc>
              <a:spcPct val="100000"/>
            </a:lnSpc>
            <a:defRPr b="1"/>
          </a:pPr>
          <a:endParaRPr lang="en-US" sz="1800" dirty="0"/>
        </a:p>
      </dgm:t>
    </dgm:pt>
    <dgm:pt modelId="{D4794308-E472-47D2-A702-82F3AF5AC63E}" type="parTrans" cxnId="{EA708D3D-AC84-44AE-91C3-05A49C69A3B2}">
      <dgm:prSet/>
      <dgm:spPr/>
      <dgm:t>
        <a:bodyPr/>
        <a:lstStyle/>
        <a:p>
          <a:endParaRPr lang="en-US"/>
        </a:p>
      </dgm:t>
    </dgm:pt>
    <dgm:pt modelId="{37888F5E-41E1-47F8-9655-1219BECFF2E6}" type="sibTrans" cxnId="{EA708D3D-AC84-44AE-91C3-05A49C69A3B2}">
      <dgm:prSet/>
      <dgm:spPr/>
      <dgm:t>
        <a:bodyPr/>
        <a:lstStyle/>
        <a:p>
          <a:pPr>
            <a:lnSpc>
              <a:spcPct val="100000"/>
            </a:lnSpc>
            <a:defRPr b="1"/>
          </a:pPr>
          <a:endParaRPr lang="en-US"/>
        </a:p>
      </dgm:t>
    </dgm:pt>
    <dgm:pt modelId="{37BA4538-DCC8-45B5-8F53-C57509A468BA}">
      <dgm:prSet custT="1"/>
      <dgm:spPr/>
      <dgm:t>
        <a:bodyPr/>
        <a:lstStyle/>
        <a:p>
          <a:pPr>
            <a:lnSpc>
              <a:spcPct val="100000"/>
            </a:lnSpc>
          </a:pPr>
          <a:r>
            <a:rPr lang="el-GR" sz="1600" dirty="0">
              <a:latin typeface="Times New Roman" panose="02020603050405020304" pitchFamily="18" charset="0"/>
              <a:cs typeface="Times New Roman" panose="02020603050405020304" pitchFamily="18" charset="0"/>
            </a:rPr>
            <a:t>- Σύνθεση και λειτουργία συλλογικού </a:t>
          </a:r>
          <a:r>
            <a:rPr lang="el-GR" sz="1600" dirty="0">
              <a:solidFill>
                <a:srgbClr val="FF0000"/>
              </a:solidFill>
              <a:latin typeface="Times New Roman" panose="02020603050405020304" pitchFamily="18" charset="0"/>
              <a:cs typeface="Times New Roman" panose="02020603050405020304" pitchFamily="18" charset="0"/>
            </a:rPr>
            <a:t>αποφασιστικού</a:t>
          </a:r>
          <a:r>
            <a:rPr lang="el-GR" sz="1600" dirty="0">
              <a:latin typeface="Times New Roman" panose="02020603050405020304" pitchFamily="18" charset="0"/>
              <a:cs typeface="Times New Roman" panose="02020603050405020304" pitchFamily="18" charset="0"/>
            </a:rPr>
            <a:t> οργάνου</a:t>
          </a:r>
        </a:p>
        <a:p>
          <a:pPr>
            <a:lnSpc>
              <a:spcPct val="100000"/>
            </a:lnSpc>
          </a:pPr>
          <a:r>
            <a:rPr lang="el-GR" sz="1600" dirty="0">
              <a:latin typeface="Times New Roman" panose="02020603050405020304" pitchFamily="18" charset="0"/>
              <a:cs typeface="Times New Roman" panose="02020603050405020304" pitchFamily="18" charset="0"/>
            </a:rPr>
            <a:t>- </a:t>
          </a:r>
          <a:r>
            <a:rPr lang="el-GR" sz="1600" b="1" u="sng" dirty="0">
              <a:latin typeface="Times New Roman" panose="02020603050405020304" pitchFamily="18" charset="0"/>
              <a:cs typeface="Times New Roman" panose="02020603050405020304" pitchFamily="18" charset="0"/>
            </a:rPr>
            <a:t>Συγκρότηση</a:t>
          </a:r>
          <a:r>
            <a:rPr lang="el-GR" sz="1600" dirty="0">
              <a:latin typeface="Times New Roman" panose="02020603050405020304" pitchFamily="18" charset="0"/>
              <a:cs typeface="Times New Roman" panose="02020603050405020304" pitchFamily="18" charset="0"/>
            </a:rPr>
            <a:t>, σύνθεση, λειτουργία </a:t>
          </a:r>
          <a:r>
            <a:rPr lang="el-GR" sz="1600" u="sng" dirty="0">
              <a:solidFill>
                <a:srgbClr val="FFFF00"/>
              </a:solidFill>
              <a:latin typeface="Times New Roman" panose="02020603050405020304" pitchFamily="18" charset="0"/>
              <a:cs typeface="Times New Roman" panose="02020603050405020304" pitchFamily="18" charset="0"/>
            </a:rPr>
            <a:t>γνωμοδοτικού</a:t>
          </a:r>
          <a:r>
            <a:rPr lang="el-GR" sz="1600" dirty="0">
              <a:latin typeface="Times New Roman" panose="02020603050405020304" pitchFamily="18" charset="0"/>
              <a:cs typeface="Times New Roman" panose="02020603050405020304" pitchFamily="18" charset="0"/>
            </a:rPr>
            <a:t> οργάνου</a:t>
          </a:r>
        </a:p>
        <a:p>
          <a:pPr>
            <a:lnSpc>
              <a:spcPct val="100000"/>
            </a:lnSpc>
          </a:pPr>
          <a:r>
            <a:rPr lang="el-GR" sz="1600" dirty="0">
              <a:latin typeface="Times New Roman" panose="02020603050405020304" pitchFamily="18" charset="0"/>
              <a:cs typeface="Times New Roman" panose="02020603050405020304" pitchFamily="18" charset="0"/>
            </a:rPr>
            <a:t>- Παρανομίες γνωμοδότησης</a:t>
          </a:r>
        </a:p>
        <a:p>
          <a:pPr>
            <a:lnSpc>
              <a:spcPct val="100000"/>
            </a:lnSpc>
          </a:pPr>
          <a:r>
            <a:rPr lang="el-GR" sz="1600" dirty="0">
              <a:latin typeface="Times New Roman" panose="02020603050405020304" pitchFamily="18" charset="0"/>
              <a:cs typeface="Times New Roman" panose="02020603050405020304" pitchFamily="18" charset="0"/>
            </a:rPr>
            <a:t>- Μη επεξεργασία προεδρικού διατάγματος από το ΣτΕ</a:t>
          </a:r>
        </a:p>
        <a:p>
          <a:pPr>
            <a:lnSpc>
              <a:spcPct val="100000"/>
            </a:lnSpc>
          </a:pPr>
          <a:r>
            <a:rPr lang="el-GR" sz="1600" dirty="0">
              <a:latin typeface="Times New Roman" panose="02020603050405020304" pitchFamily="18" charset="0"/>
              <a:cs typeface="Times New Roman" panose="02020603050405020304" pitchFamily="18" charset="0"/>
            </a:rPr>
            <a:t>- Άσκηση δικαιώματος προηγούμενης ακρόασης (</a:t>
          </a:r>
          <a:r>
            <a:rPr lang="el-GR" sz="1600" b="1" dirty="0">
              <a:solidFill>
                <a:schemeClr val="bg1"/>
              </a:solidFill>
              <a:highlight>
                <a:srgbClr val="FFFF00"/>
              </a:highlight>
              <a:latin typeface="Times New Roman" panose="02020603050405020304" pitchFamily="18" charset="0"/>
              <a:cs typeface="Times New Roman" panose="02020603050405020304" pitchFamily="18" charset="0"/>
            </a:rPr>
            <a:t>ΠΡΟΣΟΧΗ</a:t>
          </a:r>
          <a:r>
            <a:rPr lang="el-GR" sz="1600" dirty="0">
              <a:latin typeface="Times New Roman" panose="02020603050405020304" pitchFamily="18" charset="0"/>
              <a:cs typeface="Times New Roman" panose="02020603050405020304" pitchFamily="18" charset="0"/>
            </a:rPr>
            <a:t>: </a:t>
          </a:r>
          <a:r>
            <a:rPr lang="el-GR" sz="1600" i="1" dirty="0">
              <a:solidFill>
                <a:schemeClr val="tx2"/>
              </a:solidFill>
              <a:latin typeface="Times New Roman" panose="02020603050405020304" pitchFamily="18" charset="0"/>
              <a:cs typeface="Times New Roman" panose="02020603050405020304" pitchFamily="18" charset="0"/>
            </a:rPr>
            <a:t>Λυσιτέλεια λόγου: πρέπει να αναφέρει στο ένδικο βοήθημα και τους λόγους που θα </a:t>
          </a:r>
          <a:r>
            <a:rPr lang="el-GR" sz="1600" i="1" dirty="0" err="1">
              <a:solidFill>
                <a:schemeClr val="tx2"/>
              </a:solidFill>
              <a:latin typeface="Times New Roman" panose="02020603050405020304" pitchFamily="18" charset="0"/>
              <a:cs typeface="Times New Roman" panose="02020603050405020304" pitchFamily="18" charset="0"/>
            </a:rPr>
            <a:t>προέβαλε</a:t>
          </a:r>
          <a:r>
            <a:rPr lang="el-GR" sz="1600" i="1" dirty="0">
              <a:solidFill>
                <a:schemeClr val="tx2"/>
              </a:solidFill>
              <a:latin typeface="Times New Roman" panose="02020603050405020304" pitchFamily="18" charset="0"/>
              <a:cs typeface="Times New Roman" panose="02020603050405020304" pitchFamily="18" charset="0"/>
            </a:rPr>
            <a:t> αν είχε κληθεί για να μπορέσει να εξεταστεί το ένδικο βοήθημα</a:t>
          </a:r>
          <a:r>
            <a:rPr lang="el-GR" sz="1600" dirty="0">
              <a:latin typeface="Times New Roman" panose="02020603050405020304" pitchFamily="18" charset="0"/>
              <a:cs typeface="Times New Roman" panose="02020603050405020304" pitchFamily="18" charset="0"/>
            </a:rPr>
            <a:t>)</a:t>
          </a:r>
        </a:p>
        <a:p>
          <a:pPr>
            <a:lnSpc>
              <a:spcPct val="100000"/>
            </a:lnSpc>
          </a:pPr>
          <a:r>
            <a:rPr lang="el-GR" sz="1600" dirty="0">
              <a:latin typeface="Times New Roman" panose="02020603050405020304" pitchFamily="18" charset="0"/>
              <a:cs typeface="Times New Roman" panose="02020603050405020304" pitchFamily="18" charset="0"/>
            </a:rPr>
            <a:t>- Έλλειψη εκ του νόμου αιτιολογίας </a:t>
          </a:r>
        </a:p>
        <a:p>
          <a:pPr>
            <a:lnSpc>
              <a:spcPct val="100000"/>
            </a:lnSpc>
          </a:pPr>
          <a:r>
            <a:rPr lang="el-GR" sz="1600" dirty="0">
              <a:latin typeface="Times New Roman" panose="02020603050405020304" pitchFamily="18" charset="0"/>
              <a:cs typeface="Times New Roman" panose="02020603050405020304" pitchFamily="18" charset="0"/>
            </a:rPr>
            <a:t>- Αμεροληψία οργάνου </a:t>
          </a:r>
        </a:p>
      </dgm:t>
    </dgm:pt>
    <dgm:pt modelId="{E6598EE6-ED43-4E47-8A07-732DD2727A35}" type="parTrans" cxnId="{D119897A-8778-440A-884D-EEFB48435A5C}">
      <dgm:prSet/>
      <dgm:spPr/>
      <dgm:t>
        <a:bodyPr/>
        <a:lstStyle/>
        <a:p>
          <a:endParaRPr lang="en-US"/>
        </a:p>
      </dgm:t>
    </dgm:pt>
    <dgm:pt modelId="{E507B356-CA4C-4999-8925-A067D9FEE6AF}" type="sibTrans" cxnId="{D119897A-8778-440A-884D-EEFB48435A5C}">
      <dgm:prSet/>
      <dgm:spPr/>
      <dgm:t>
        <a:bodyPr/>
        <a:lstStyle/>
        <a:p>
          <a:endParaRPr lang="en-US"/>
        </a:p>
      </dgm:t>
    </dgm:pt>
    <dgm:pt modelId="{B4D7D57F-60EB-4521-8D2A-CE465C2B902F}" type="pres">
      <dgm:prSet presAssocID="{8D72D95C-E4AB-4588-978E-2E878F3CAE75}" presName="Name0" presStyleCnt="0">
        <dgm:presLayoutVars>
          <dgm:dir/>
          <dgm:resizeHandles val="exact"/>
        </dgm:presLayoutVars>
      </dgm:prSet>
      <dgm:spPr/>
    </dgm:pt>
    <dgm:pt modelId="{C2FA84CD-C9A6-44E6-B353-62C8974D32B2}" type="pres">
      <dgm:prSet presAssocID="{27A350DD-EE5B-4E87-8310-7CBAFFAA934C}" presName="compNode" presStyleCnt="0"/>
      <dgm:spPr/>
    </dgm:pt>
    <dgm:pt modelId="{D8F5A7DC-3870-4DD8-A03A-A057F2D3EE4D}" type="pres">
      <dgm:prSet presAssocID="{27A350DD-EE5B-4E87-8310-7CBAFFAA934C}" presName="pictRect" presStyleLbl="revTx" presStyleIdx="0" presStyleCnt="2">
        <dgm:presLayoutVars>
          <dgm:chMax val="0"/>
          <dgm:bulletEnabled/>
        </dgm:presLayoutVars>
      </dgm:prSet>
      <dgm:spPr/>
    </dgm:pt>
    <dgm:pt modelId="{9D8F5FB5-0FC1-4597-84B0-754CAF760A55}" type="pres">
      <dgm:prSet presAssocID="{27A350DD-EE5B-4E87-8310-7CBAFFAA934C}" presName="textRect" presStyleLbl="revTx" presStyleIdx="1" presStyleCnt="2">
        <dgm:presLayoutVars>
          <dgm:bulletEnabled/>
        </dgm:presLayoutVars>
      </dgm:prSet>
      <dgm:spPr/>
    </dgm:pt>
  </dgm:ptLst>
  <dgm:cxnLst>
    <dgm:cxn modelId="{70E3B409-AA7D-4FA0-A847-7ACD398E2A41}" type="presOf" srcId="{8D72D95C-E4AB-4588-978E-2E878F3CAE75}" destId="{B4D7D57F-60EB-4521-8D2A-CE465C2B902F}" srcOrd="0" destOrd="0" presId="urn:microsoft.com/office/officeart/2024/3/layout/hArchList1"/>
    <dgm:cxn modelId="{EA708D3D-AC84-44AE-91C3-05A49C69A3B2}" srcId="{8D72D95C-E4AB-4588-978E-2E878F3CAE75}" destId="{27A350DD-EE5B-4E87-8310-7CBAFFAA934C}" srcOrd="0" destOrd="0" parTransId="{D4794308-E472-47D2-A702-82F3AF5AC63E}" sibTransId="{37888F5E-41E1-47F8-9655-1219BECFF2E6}"/>
    <dgm:cxn modelId="{D119897A-8778-440A-884D-EEFB48435A5C}" srcId="{27A350DD-EE5B-4E87-8310-7CBAFFAA934C}" destId="{37BA4538-DCC8-45B5-8F53-C57509A468BA}" srcOrd="0" destOrd="0" parTransId="{E6598EE6-ED43-4E47-8A07-732DD2727A35}" sibTransId="{E507B356-CA4C-4999-8925-A067D9FEE6AF}"/>
    <dgm:cxn modelId="{41C3C57F-10AA-45D6-893E-DB9904950E6B}" type="presOf" srcId="{27A350DD-EE5B-4E87-8310-7CBAFFAA934C}" destId="{D8F5A7DC-3870-4DD8-A03A-A057F2D3EE4D}" srcOrd="0" destOrd="0" presId="urn:microsoft.com/office/officeart/2024/3/layout/hArchList1"/>
    <dgm:cxn modelId="{D0B1E1F2-D912-41CC-B262-2C00A086CA09}" type="presOf" srcId="{37BA4538-DCC8-45B5-8F53-C57509A468BA}" destId="{9D8F5FB5-0FC1-4597-84B0-754CAF760A55}" srcOrd="0" destOrd="0" presId="urn:microsoft.com/office/officeart/2024/3/layout/hArchList1"/>
    <dgm:cxn modelId="{FF67D0A4-F09B-455B-8BC9-662E3092094D}" type="presParOf" srcId="{B4D7D57F-60EB-4521-8D2A-CE465C2B902F}" destId="{C2FA84CD-C9A6-44E6-B353-62C8974D32B2}" srcOrd="0" destOrd="0" presId="urn:microsoft.com/office/officeart/2024/3/layout/hArchList1"/>
    <dgm:cxn modelId="{27CDDC73-AC3C-4D3B-8D24-B2D7C193B1EB}" type="presParOf" srcId="{C2FA84CD-C9A6-44E6-B353-62C8974D32B2}" destId="{D8F5A7DC-3870-4DD8-A03A-A057F2D3EE4D}" srcOrd="0" destOrd="0" presId="urn:microsoft.com/office/officeart/2024/3/layout/hArchList1"/>
    <dgm:cxn modelId="{FE90FEEA-9047-4667-AA82-53FADFB1D4B5}" type="presParOf" srcId="{C2FA84CD-C9A6-44E6-B353-62C8974D32B2}" destId="{9D8F5FB5-0FC1-4597-84B0-754CAF760A55}" srcOrd="1" destOrd="0" presId="urn:microsoft.com/office/officeart/2024/3/layout/hArc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D72D95C-E4AB-4588-978E-2E878F3CAE75}"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27A350DD-EE5B-4E87-8310-7CBAFFAA934C}">
      <dgm:prSet custT="1"/>
      <dgm:spPr/>
      <dgm:t>
        <a:bodyPr/>
        <a:lstStyle/>
        <a:p>
          <a:pPr>
            <a:lnSpc>
              <a:spcPct val="100000"/>
            </a:lnSpc>
            <a:defRPr b="1"/>
          </a:pPr>
          <a:endParaRPr lang="en-US" sz="1800" dirty="0"/>
        </a:p>
      </dgm:t>
    </dgm:pt>
    <dgm:pt modelId="{D4794308-E472-47D2-A702-82F3AF5AC63E}" type="parTrans" cxnId="{EA708D3D-AC84-44AE-91C3-05A49C69A3B2}">
      <dgm:prSet/>
      <dgm:spPr/>
      <dgm:t>
        <a:bodyPr/>
        <a:lstStyle/>
        <a:p>
          <a:endParaRPr lang="en-US"/>
        </a:p>
      </dgm:t>
    </dgm:pt>
    <dgm:pt modelId="{37888F5E-41E1-47F8-9655-1219BECFF2E6}" type="sibTrans" cxnId="{EA708D3D-AC84-44AE-91C3-05A49C69A3B2}">
      <dgm:prSet/>
      <dgm:spPr/>
      <dgm:t>
        <a:bodyPr/>
        <a:lstStyle/>
        <a:p>
          <a:pPr>
            <a:lnSpc>
              <a:spcPct val="100000"/>
            </a:lnSpc>
            <a:defRPr b="1"/>
          </a:pPr>
          <a:endParaRPr lang="en-US"/>
        </a:p>
      </dgm:t>
    </dgm:pt>
    <dgm:pt modelId="{37BA4538-DCC8-45B5-8F53-C57509A468BA}">
      <dgm:prSet custT="1"/>
      <dgm:spPr/>
      <dgm:t>
        <a:bodyPr/>
        <a:lstStyle/>
        <a:p>
          <a:pPr>
            <a:lnSpc>
              <a:spcPct val="100000"/>
            </a:lnSpc>
          </a:pPr>
          <a:r>
            <a:rPr lang="el-GR" sz="1600" dirty="0">
              <a:latin typeface="Times New Roman" panose="02020603050405020304" pitchFamily="18" charset="0"/>
              <a:cs typeface="Times New Roman" panose="02020603050405020304" pitchFamily="18" charset="0"/>
            </a:rPr>
            <a:t>- Δεδικασμένο</a:t>
          </a:r>
        </a:p>
        <a:p>
          <a:pPr>
            <a:lnSpc>
              <a:spcPct val="100000"/>
            </a:lnSpc>
          </a:pPr>
          <a:r>
            <a:rPr lang="el-GR" sz="1600" dirty="0">
              <a:latin typeface="Times New Roman" panose="02020603050405020304" pitchFamily="18" charset="0"/>
              <a:cs typeface="Times New Roman" panose="02020603050405020304" pitchFamily="18" charset="0"/>
            </a:rPr>
            <a:t>- Εσφαλμένη ερμηνεία νόμου</a:t>
          </a:r>
        </a:p>
        <a:p>
          <a:pPr>
            <a:lnSpc>
              <a:spcPct val="100000"/>
            </a:lnSpc>
          </a:pPr>
          <a:r>
            <a:rPr lang="el-GR" sz="1600" dirty="0">
              <a:latin typeface="Times New Roman" panose="02020603050405020304" pitchFamily="18" charset="0"/>
              <a:cs typeface="Times New Roman" panose="02020603050405020304" pitchFamily="18" charset="0"/>
            </a:rPr>
            <a:t>- Διακριτική ευχέρεια (άκρα όρια στις ακυρωτικές / κακή χρήση στις ουσίας)</a:t>
          </a:r>
        </a:p>
        <a:p>
          <a:pPr>
            <a:lnSpc>
              <a:spcPct val="100000"/>
            </a:lnSpc>
          </a:pPr>
          <a:r>
            <a:rPr lang="el-GR" sz="1600" dirty="0">
              <a:latin typeface="Times New Roman" panose="02020603050405020304" pitchFamily="18" charset="0"/>
              <a:cs typeface="Times New Roman" panose="02020603050405020304" pitchFamily="18" charset="0"/>
            </a:rPr>
            <a:t>- Πλάνη περί τα πράγματα</a:t>
          </a:r>
        </a:p>
        <a:p>
          <a:pPr>
            <a:lnSpc>
              <a:spcPct val="100000"/>
            </a:lnSpc>
          </a:pPr>
          <a:r>
            <a:rPr lang="el-GR" sz="1600" dirty="0">
              <a:latin typeface="Times New Roman" panose="02020603050405020304" pitchFamily="18" charset="0"/>
              <a:cs typeface="Times New Roman" panose="02020603050405020304" pitchFamily="18" charset="0"/>
            </a:rPr>
            <a:t>- Έλλειψη / σφάλμα εκ φύσεως αιτιολογίας</a:t>
          </a:r>
        </a:p>
        <a:p>
          <a:pPr>
            <a:lnSpc>
              <a:spcPct val="100000"/>
            </a:lnSpc>
          </a:pPr>
          <a:r>
            <a:rPr lang="el-GR" sz="1600" dirty="0">
              <a:latin typeface="Times New Roman" panose="02020603050405020304" pitchFamily="18" charset="0"/>
              <a:cs typeface="Times New Roman" panose="02020603050405020304" pitchFamily="18" charset="0"/>
            </a:rPr>
            <a:t>- Σφάλμα εκ νόμου αιτιολογίας (υπάρχει δηλαδή αλλά) </a:t>
          </a:r>
        </a:p>
      </dgm:t>
    </dgm:pt>
    <dgm:pt modelId="{E6598EE6-ED43-4E47-8A07-732DD2727A35}" type="parTrans" cxnId="{D119897A-8778-440A-884D-EEFB48435A5C}">
      <dgm:prSet/>
      <dgm:spPr/>
      <dgm:t>
        <a:bodyPr/>
        <a:lstStyle/>
        <a:p>
          <a:endParaRPr lang="en-US"/>
        </a:p>
      </dgm:t>
    </dgm:pt>
    <dgm:pt modelId="{E507B356-CA4C-4999-8925-A067D9FEE6AF}" type="sibTrans" cxnId="{D119897A-8778-440A-884D-EEFB48435A5C}">
      <dgm:prSet/>
      <dgm:spPr/>
      <dgm:t>
        <a:bodyPr/>
        <a:lstStyle/>
        <a:p>
          <a:endParaRPr lang="en-US"/>
        </a:p>
      </dgm:t>
    </dgm:pt>
    <dgm:pt modelId="{B4D7D57F-60EB-4521-8D2A-CE465C2B902F}" type="pres">
      <dgm:prSet presAssocID="{8D72D95C-E4AB-4588-978E-2E878F3CAE75}" presName="Name0" presStyleCnt="0">
        <dgm:presLayoutVars>
          <dgm:dir/>
          <dgm:resizeHandles val="exact"/>
        </dgm:presLayoutVars>
      </dgm:prSet>
      <dgm:spPr/>
    </dgm:pt>
    <dgm:pt modelId="{C2FA84CD-C9A6-44E6-B353-62C8974D32B2}" type="pres">
      <dgm:prSet presAssocID="{27A350DD-EE5B-4E87-8310-7CBAFFAA934C}" presName="compNode" presStyleCnt="0"/>
      <dgm:spPr/>
    </dgm:pt>
    <dgm:pt modelId="{D8F5A7DC-3870-4DD8-A03A-A057F2D3EE4D}" type="pres">
      <dgm:prSet presAssocID="{27A350DD-EE5B-4E87-8310-7CBAFFAA934C}" presName="pictRect" presStyleLbl="revTx" presStyleIdx="0" presStyleCnt="2">
        <dgm:presLayoutVars>
          <dgm:chMax val="0"/>
          <dgm:bulletEnabled/>
        </dgm:presLayoutVars>
      </dgm:prSet>
      <dgm:spPr/>
    </dgm:pt>
    <dgm:pt modelId="{9D8F5FB5-0FC1-4597-84B0-754CAF760A55}" type="pres">
      <dgm:prSet presAssocID="{27A350DD-EE5B-4E87-8310-7CBAFFAA934C}" presName="textRect" presStyleLbl="revTx" presStyleIdx="1" presStyleCnt="2">
        <dgm:presLayoutVars>
          <dgm:bulletEnabled/>
        </dgm:presLayoutVars>
      </dgm:prSet>
      <dgm:spPr/>
    </dgm:pt>
  </dgm:ptLst>
  <dgm:cxnLst>
    <dgm:cxn modelId="{70E3B409-AA7D-4FA0-A847-7ACD398E2A41}" type="presOf" srcId="{8D72D95C-E4AB-4588-978E-2E878F3CAE75}" destId="{B4D7D57F-60EB-4521-8D2A-CE465C2B902F}" srcOrd="0" destOrd="0" presId="urn:microsoft.com/office/officeart/2024/3/layout/hArchList1"/>
    <dgm:cxn modelId="{EA708D3D-AC84-44AE-91C3-05A49C69A3B2}" srcId="{8D72D95C-E4AB-4588-978E-2E878F3CAE75}" destId="{27A350DD-EE5B-4E87-8310-7CBAFFAA934C}" srcOrd="0" destOrd="0" parTransId="{D4794308-E472-47D2-A702-82F3AF5AC63E}" sibTransId="{37888F5E-41E1-47F8-9655-1219BECFF2E6}"/>
    <dgm:cxn modelId="{D119897A-8778-440A-884D-EEFB48435A5C}" srcId="{27A350DD-EE5B-4E87-8310-7CBAFFAA934C}" destId="{37BA4538-DCC8-45B5-8F53-C57509A468BA}" srcOrd="0" destOrd="0" parTransId="{E6598EE6-ED43-4E47-8A07-732DD2727A35}" sibTransId="{E507B356-CA4C-4999-8925-A067D9FEE6AF}"/>
    <dgm:cxn modelId="{41C3C57F-10AA-45D6-893E-DB9904950E6B}" type="presOf" srcId="{27A350DD-EE5B-4E87-8310-7CBAFFAA934C}" destId="{D8F5A7DC-3870-4DD8-A03A-A057F2D3EE4D}" srcOrd="0" destOrd="0" presId="urn:microsoft.com/office/officeart/2024/3/layout/hArchList1"/>
    <dgm:cxn modelId="{D0B1E1F2-D912-41CC-B262-2C00A086CA09}" type="presOf" srcId="{37BA4538-DCC8-45B5-8F53-C57509A468BA}" destId="{9D8F5FB5-0FC1-4597-84B0-754CAF760A55}" srcOrd="0" destOrd="0" presId="urn:microsoft.com/office/officeart/2024/3/layout/hArchList1"/>
    <dgm:cxn modelId="{FF67D0A4-F09B-455B-8BC9-662E3092094D}" type="presParOf" srcId="{B4D7D57F-60EB-4521-8D2A-CE465C2B902F}" destId="{C2FA84CD-C9A6-44E6-B353-62C8974D32B2}" srcOrd="0" destOrd="0" presId="urn:microsoft.com/office/officeart/2024/3/layout/hArchList1"/>
    <dgm:cxn modelId="{27CDDC73-AC3C-4D3B-8D24-B2D7C193B1EB}" type="presParOf" srcId="{C2FA84CD-C9A6-44E6-B353-62C8974D32B2}" destId="{D8F5A7DC-3870-4DD8-A03A-A057F2D3EE4D}" srcOrd="0" destOrd="0" presId="urn:microsoft.com/office/officeart/2024/3/layout/hArchList1"/>
    <dgm:cxn modelId="{FE90FEEA-9047-4667-AA82-53FADFB1D4B5}" type="presParOf" srcId="{C2FA84CD-C9A6-44E6-B353-62C8974D32B2}" destId="{9D8F5FB5-0FC1-4597-84B0-754CAF760A55}" srcOrd="1" destOrd="0" presId="urn:microsoft.com/office/officeart/2024/3/layout/hArc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1C5606-5118-4345-8575-21DBA16D29D9}">
      <dsp:nvSpPr>
        <dsp:cNvPr id="0" name=""/>
        <dsp:cNvSpPr/>
      </dsp:nvSpPr>
      <dsp:spPr>
        <a:xfrm>
          <a:off x="0" y="1708102"/>
          <a:ext cx="9783763" cy="0"/>
        </a:xfrm>
        <a:prstGeom prst="line">
          <a:avLst/>
        </a:prstGeom>
        <a:solidFill>
          <a:schemeClr val="dk2">
            <a:alpha val="90000"/>
            <a:hueOff val="0"/>
            <a:satOff val="0"/>
            <a:lumOff val="0"/>
            <a:alphaOff val="0"/>
          </a:schemeClr>
        </a:solidFill>
        <a:ln w="12050" cap="flat" cmpd="sng" algn="ctr">
          <a:solidFill>
            <a:schemeClr val="dk2">
              <a:hueOff val="0"/>
              <a:satOff val="0"/>
              <a:lumOff val="0"/>
              <a:alphaOff val="0"/>
            </a:schemeClr>
          </a:solidFill>
          <a:prstDash val="solid"/>
          <a:tailEnd type="arrow" w="med" len="med"/>
        </a:ln>
        <a:effectLst/>
      </dsp:spPr>
      <dsp:style>
        <a:lnRef idx="2">
          <a:scrgbClr r="0" g="0" b="0"/>
        </a:lnRef>
        <a:fillRef idx="1">
          <a:scrgbClr r="0" g="0" b="0"/>
        </a:fillRef>
        <a:effectRef idx="0">
          <a:scrgbClr r="0" g="0" b="0"/>
        </a:effectRef>
        <a:fontRef idx="minor"/>
      </dsp:style>
    </dsp:sp>
    <dsp:sp modelId="{431FF52A-FAFF-4018-9414-F7DAEA62DBEC}">
      <dsp:nvSpPr>
        <dsp:cNvPr id="0" name=""/>
        <dsp:cNvSpPr/>
      </dsp:nvSpPr>
      <dsp:spPr>
        <a:xfrm>
          <a:off x="358355" y="828088"/>
          <a:ext cx="2712694" cy="880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9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Διαπλαστικό. Μόνο ΣτΕ και Διοικητικό Εφετείο</a:t>
          </a:r>
        </a:p>
        <a:p>
          <a:pPr marL="0" lvl="0" indent="0" algn="l" defTabSz="711200">
            <a:lnSpc>
              <a:spcPct val="9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Κατά ατομικών και κανονιστικών</a:t>
          </a:r>
        </a:p>
      </dsp:txBody>
      <dsp:txXfrm>
        <a:off x="358355" y="828088"/>
        <a:ext cx="2712694" cy="880014"/>
      </dsp:txXfrm>
    </dsp:sp>
    <dsp:sp modelId="{AB2DD6C2-0715-45E1-97E6-4F1939BD9F47}">
      <dsp:nvSpPr>
        <dsp:cNvPr id="0" name=""/>
        <dsp:cNvSpPr/>
      </dsp:nvSpPr>
      <dsp:spPr>
        <a:xfrm>
          <a:off x="358355" y="368950"/>
          <a:ext cx="2712694" cy="459137"/>
        </a:xfrm>
        <a:prstGeom prst="rect">
          <a:avLst/>
        </a:prstGeom>
        <a:solidFill>
          <a:schemeClr val="accent1">
            <a:alpha val="0"/>
            <a:hueOff val="0"/>
            <a:satOff val="0"/>
            <a:lumOff val="0"/>
            <a:alphaOff val="0"/>
          </a:schemeClr>
        </a:solidFill>
        <a:ln w="12700" cap="flat" cmpd="sng" algn="ctr">
          <a:solidFill>
            <a:schemeClr val="accen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l" defTabSz="1244600">
            <a:lnSpc>
              <a:spcPct val="90000"/>
            </a:lnSpc>
            <a:spcBef>
              <a:spcPct val="0"/>
            </a:spcBef>
            <a:spcAft>
              <a:spcPct val="35000"/>
            </a:spcAft>
            <a:buNone/>
            <a:defRPr b="1"/>
          </a:pPr>
          <a:r>
            <a:rPr lang="el-GR" sz="2800" kern="1200" cap="all" baseline="0" dirty="0">
              <a:solidFill>
                <a:schemeClr val="accent1"/>
              </a:solidFill>
              <a:latin typeface="Bahnschrift SemiBold Condensed" panose="020B0502040204020203" pitchFamily="34" charset="0"/>
              <a:ea typeface="+mj-ea"/>
              <a:cs typeface="+mj-cs"/>
            </a:rPr>
            <a:t>ΑΙΤΗΣΗ ΑΚΥΡΩΣΗΣ</a:t>
          </a:r>
        </a:p>
      </dsp:txBody>
      <dsp:txXfrm>
        <a:off x="358355" y="368950"/>
        <a:ext cx="2712694" cy="459137"/>
      </dsp:txXfrm>
    </dsp:sp>
    <dsp:sp modelId="{29825555-02BD-4509-AA73-D76881FBD5AE}">
      <dsp:nvSpPr>
        <dsp:cNvPr id="0" name=""/>
        <dsp:cNvSpPr/>
      </dsp:nvSpPr>
      <dsp:spPr>
        <a:xfrm>
          <a:off x="180712" y="341620"/>
          <a:ext cx="0" cy="1366482"/>
        </a:xfrm>
        <a:prstGeom prst="line">
          <a:avLst/>
        </a:pr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59594AD-C13E-4042-8257-C7A35835793E}">
      <dsp:nvSpPr>
        <dsp:cNvPr id="0" name=""/>
        <dsp:cNvSpPr/>
      </dsp:nvSpPr>
      <dsp:spPr>
        <a:xfrm>
          <a:off x="139854" y="1667244"/>
          <a:ext cx="81715" cy="81715"/>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F70F0B-AE78-4E00-A30F-B977FD32215A}">
      <dsp:nvSpPr>
        <dsp:cNvPr id="0" name=""/>
        <dsp:cNvSpPr/>
      </dsp:nvSpPr>
      <dsp:spPr>
        <a:xfrm>
          <a:off x="1985684" y="2331218"/>
          <a:ext cx="2712694" cy="7433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9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Είναι κατά της εκτέλεσης (μεταξύ μας δεν θα πέσει)</a:t>
          </a:r>
        </a:p>
      </dsp:txBody>
      <dsp:txXfrm>
        <a:off x="1985684" y="2331218"/>
        <a:ext cx="2712694" cy="743366"/>
      </dsp:txXfrm>
    </dsp:sp>
    <dsp:sp modelId="{EFFCE821-B33A-41C2-9930-47DD9678DBE0}">
      <dsp:nvSpPr>
        <dsp:cNvPr id="0" name=""/>
        <dsp:cNvSpPr/>
      </dsp:nvSpPr>
      <dsp:spPr>
        <a:xfrm>
          <a:off x="1985684" y="1844750"/>
          <a:ext cx="2712694" cy="486467"/>
        </a:xfrm>
        <a:prstGeom prst="rect">
          <a:avLst/>
        </a:prstGeom>
        <a:solidFill>
          <a:schemeClr val="accent1">
            <a:alpha val="0"/>
            <a:hueOff val="0"/>
            <a:satOff val="0"/>
            <a:lumOff val="0"/>
            <a:alphaOff val="0"/>
          </a:schemeClr>
        </a:solidFill>
        <a:ln w="12700" cap="flat" cmpd="sng" algn="ctr">
          <a:solidFill>
            <a:schemeClr val="accen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l" defTabSz="1244600">
            <a:lnSpc>
              <a:spcPct val="90000"/>
            </a:lnSpc>
            <a:spcBef>
              <a:spcPct val="0"/>
            </a:spcBef>
            <a:spcAft>
              <a:spcPct val="35000"/>
            </a:spcAft>
            <a:buNone/>
            <a:defRPr b="1"/>
          </a:pPr>
          <a:r>
            <a:rPr lang="el-GR" sz="2800" b="1" kern="1200" cap="all" baseline="0" dirty="0">
              <a:solidFill>
                <a:srgbClr val="4A66AC"/>
              </a:solidFill>
              <a:latin typeface="Bahnschrift SemiBold Condensed" panose="020B0502040204020203" pitchFamily="34" charset="0"/>
              <a:ea typeface="+mn-ea"/>
              <a:cs typeface="+mn-cs"/>
            </a:rPr>
            <a:t>ΑΝΑΚΟΠΗ</a:t>
          </a:r>
        </a:p>
      </dsp:txBody>
      <dsp:txXfrm>
        <a:off x="1985684" y="1844750"/>
        <a:ext cx="2712694" cy="486467"/>
      </dsp:txXfrm>
    </dsp:sp>
    <dsp:sp modelId="{7848491C-11BB-43A2-8BFB-28DE3AAF532E}">
      <dsp:nvSpPr>
        <dsp:cNvPr id="0" name=""/>
        <dsp:cNvSpPr/>
      </dsp:nvSpPr>
      <dsp:spPr>
        <a:xfrm>
          <a:off x="1808041" y="1708102"/>
          <a:ext cx="0" cy="1366482"/>
        </a:xfrm>
        <a:prstGeom prst="line">
          <a:avLst/>
        </a:pr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3E64AE4-8D47-4AF8-B100-CF6EAC53E3B8}">
      <dsp:nvSpPr>
        <dsp:cNvPr id="0" name=""/>
        <dsp:cNvSpPr/>
      </dsp:nvSpPr>
      <dsp:spPr>
        <a:xfrm>
          <a:off x="1767183" y="1667244"/>
          <a:ext cx="81715" cy="81715"/>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052BC02-71E1-4B80-91DB-AE354C21A2DB}">
      <dsp:nvSpPr>
        <dsp:cNvPr id="0" name=""/>
        <dsp:cNvSpPr/>
      </dsp:nvSpPr>
      <dsp:spPr>
        <a:xfrm>
          <a:off x="3613013" y="828088"/>
          <a:ext cx="2712694" cy="880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9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Διοικητικό Εφετείο και Πρωτοδικείο</a:t>
          </a:r>
        </a:p>
        <a:p>
          <a:pPr marL="0" lvl="0" indent="0" algn="l" defTabSz="711200">
            <a:lnSpc>
              <a:spcPct val="9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Κατά ατομικών</a:t>
          </a:r>
        </a:p>
        <a:p>
          <a:pPr marL="0" lvl="0" indent="0" algn="l" defTabSz="711200">
            <a:lnSpc>
              <a:spcPct val="90000"/>
            </a:lnSpc>
            <a:spcBef>
              <a:spcPct val="0"/>
            </a:spcBef>
            <a:spcAft>
              <a:spcPct val="35000"/>
            </a:spcAft>
            <a:buNone/>
          </a:pPr>
          <a:endParaRPr lang="el-GR" sz="1600" kern="1200" dirty="0"/>
        </a:p>
      </dsp:txBody>
      <dsp:txXfrm>
        <a:off x="3613013" y="828088"/>
        <a:ext cx="2712694" cy="880014"/>
      </dsp:txXfrm>
    </dsp:sp>
    <dsp:sp modelId="{CDEF36C0-4B49-4CBC-984D-A0D70065B14D}">
      <dsp:nvSpPr>
        <dsp:cNvPr id="0" name=""/>
        <dsp:cNvSpPr/>
      </dsp:nvSpPr>
      <dsp:spPr>
        <a:xfrm>
          <a:off x="3613013" y="368950"/>
          <a:ext cx="2712694" cy="459137"/>
        </a:xfrm>
        <a:prstGeom prst="rect">
          <a:avLst/>
        </a:prstGeom>
        <a:solidFill>
          <a:schemeClr val="accent1">
            <a:alpha val="0"/>
            <a:hueOff val="0"/>
            <a:satOff val="0"/>
            <a:lumOff val="0"/>
            <a:alphaOff val="0"/>
          </a:schemeClr>
        </a:solidFill>
        <a:ln w="12700" cap="flat" cmpd="sng" algn="ctr">
          <a:solidFill>
            <a:schemeClr val="accen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l" defTabSz="1244600">
            <a:lnSpc>
              <a:spcPct val="90000"/>
            </a:lnSpc>
            <a:spcBef>
              <a:spcPct val="0"/>
            </a:spcBef>
            <a:spcAft>
              <a:spcPct val="35000"/>
            </a:spcAft>
            <a:buNone/>
            <a:defRPr b="1"/>
          </a:pPr>
          <a:r>
            <a:rPr lang="el-GR" sz="2800" b="1" kern="1200" cap="all" baseline="0" dirty="0">
              <a:solidFill>
                <a:srgbClr val="4A66AC"/>
              </a:solidFill>
              <a:latin typeface="Bahnschrift SemiBold Condensed" panose="020B0502040204020203" pitchFamily="34" charset="0"/>
              <a:ea typeface="+mn-ea"/>
              <a:cs typeface="+mn-cs"/>
            </a:rPr>
            <a:t>ΠΡΟΣΦΥΓΗ ΟΥΣΙΑΣ</a:t>
          </a:r>
        </a:p>
      </dsp:txBody>
      <dsp:txXfrm>
        <a:off x="3613013" y="368950"/>
        <a:ext cx="2712694" cy="459137"/>
      </dsp:txXfrm>
    </dsp:sp>
    <dsp:sp modelId="{823BFEBD-34CA-48A6-ACB6-C7C8052E7B29}">
      <dsp:nvSpPr>
        <dsp:cNvPr id="0" name=""/>
        <dsp:cNvSpPr/>
      </dsp:nvSpPr>
      <dsp:spPr>
        <a:xfrm>
          <a:off x="3435370" y="341620"/>
          <a:ext cx="0" cy="1366482"/>
        </a:xfrm>
        <a:prstGeom prst="line">
          <a:avLst/>
        </a:pr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1A7A31B-BE4E-4097-B358-D8DA6AE75AB5}">
      <dsp:nvSpPr>
        <dsp:cNvPr id="0" name=""/>
        <dsp:cNvSpPr/>
      </dsp:nvSpPr>
      <dsp:spPr>
        <a:xfrm>
          <a:off x="3394512" y="1667244"/>
          <a:ext cx="81715" cy="81715"/>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91037B-2AC1-424C-87C2-F835F087A7F1}">
      <dsp:nvSpPr>
        <dsp:cNvPr id="0" name=""/>
        <dsp:cNvSpPr/>
      </dsp:nvSpPr>
      <dsp:spPr>
        <a:xfrm>
          <a:off x="5240342" y="2331218"/>
          <a:ext cx="2712694" cy="7433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90000"/>
            </a:lnSpc>
            <a:spcBef>
              <a:spcPct val="0"/>
            </a:spcBef>
            <a:spcAft>
              <a:spcPct val="35000"/>
            </a:spcAft>
            <a:buNone/>
          </a:pPr>
          <a:endParaRPr lang="el-GR" sz="1600" kern="1200" dirty="0"/>
        </a:p>
      </dsp:txBody>
      <dsp:txXfrm>
        <a:off x="5240342" y="2331218"/>
        <a:ext cx="2712694" cy="743366"/>
      </dsp:txXfrm>
    </dsp:sp>
    <dsp:sp modelId="{87002F42-FD32-4C9D-8BFF-E47BA32D4DC9}">
      <dsp:nvSpPr>
        <dsp:cNvPr id="0" name=""/>
        <dsp:cNvSpPr/>
      </dsp:nvSpPr>
      <dsp:spPr>
        <a:xfrm>
          <a:off x="5240342" y="1844750"/>
          <a:ext cx="2712694" cy="486467"/>
        </a:xfrm>
        <a:prstGeom prst="rect">
          <a:avLst/>
        </a:prstGeom>
        <a:solidFill>
          <a:schemeClr val="accent1">
            <a:alpha val="0"/>
            <a:hueOff val="0"/>
            <a:satOff val="0"/>
            <a:lumOff val="0"/>
            <a:alphaOff val="0"/>
          </a:schemeClr>
        </a:solidFill>
        <a:ln w="12700" cap="flat" cmpd="sng" algn="ctr">
          <a:solidFill>
            <a:schemeClr val="accen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l" defTabSz="1244600">
            <a:lnSpc>
              <a:spcPct val="90000"/>
            </a:lnSpc>
            <a:spcBef>
              <a:spcPct val="0"/>
            </a:spcBef>
            <a:spcAft>
              <a:spcPct val="35000"/>
            </a:spcAft>
            <a:buNone/>
            <a:defRPr b="1"/>
          </a:pPr>
          <a:r>
            <a:rPr lang="el-GR" sz="2800" b="1" kern="1200" cap="all" baseline="0" dirty="0">
              <a:solidFill>
                <a:srgbClr val="4A66AC"/>
              </a:solidFill>
              <a:latin typeface="Bahnschrift SemiBold Condensed" panose="020B0502040204020203" pitchFamily="34" charset="0"/>
              <a:ea typeface="+mn-ea"/>
              <a:cs typeface="+mn-cs"/>
            </a:rPr>
            <a:t>ΕΝΣΤΑΣΗ</a:t>
          </a:r>
        </a:p>
      </dsp:txBody>
      <dsp:txXfrm>
        <a:off x="5240342" y="1844750"/>
        <a:ext cx="2712694" cy="486467"/>
      </dsp:txXfrm>
    </dsp:sp>
    <dsp:sp modelId="{584172A3-10F3-41AC-88DC-6D7CFD39DD67}">
      <dsp:nvSpPr>
        <dsp:cNvPr id="0" name=""/>
        <dsp:cNvSpPr/>
      </dsp:nvSpPr>
      <dsp:spPr>
        <a:xfrm>
          <a:off x="5082364" y="2012896"/>
          <a:ext cx="0" cy="1366482"/>
        </a:xfrm>
        <a:prstGeom prst="line">
          <a:avLst/>
        </a:pr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42015FF-8D74-4242-8793-D31FD3AFBBE4}">
      <dsp:nvSpPr>
        <dsp:cNvPr id="0" name=""/>
        <dsp:cNvSpPr/>
      </dsp:nvSpPr>
      <dsp:spPr>
        <a:xfrm>
          <a:off x="5041506" y="1972038"/>
          <a:ext cx="81715" cy="81715"/>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EAD32F-3C35-417E-BC32-A8766736E6BA}">
      <dsp:nvSpPr>
        <dsp:cNvPr id="0" name=""/>
        <dsp:cNvSpPr/>
      </dsp:nvSpPr>
      <dsp:spPr>
        <a:xfrm>
          <a:off x="6867671" y="828088"/>
          <a:ext cx="2712694" cy="880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9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105 </a:t>
          </a:r>
          <a:r>
            <a:rPr lang="el-GR" sz="1600" kern="1200" dirty="0" err="1">
              <a:latin typeface="Times New Roman" panose="02020603050405020304" pitchFamily="18" charset="0"/>
              <a:cs typeface="Times New Roman" panose="02020603050405020304" pitchFamily="18" charset="0"/>
            </a:rPr>
            <a:t>ΕισΝΑΚ</a:t>
          </a:r>
          <a:r>
            <a:rPr lang="el-GR" sz="1600" kern="1200" dirty="0">
              <a:latin typeface="Times New Roman" panose="02020603050405020304" pitchFamily="18" charset="0"/>
              <a:cs typeface="Times New Roman" panose="02020603050405020304" pitchFamily="18" charset="0"/>
            </a:rPr>
            <a:t> κυρίως – αναζήτηση από δημόσιο χρηματικής παροχής (αναγνωριστικά ή </a:t>
          </a:r>
          <a:r>
            <a:rPr lang="el-GR" sz="1600" kern="1200" dirty="0" err="1">
              <a:latin typeface="Times New Roman" panose="02020603050405020304" pitchFamily="18" charset="0"/>
              <a:cs typeface="Times New Roman" panose="02020603050405020304" pitchFamily="18" charset="0"/>
            </a:rPr>
            <a:t>καταψηφιστικά</a:t>
          </a:r>
          <a:r>
            <a:rPr lang="el-GR" sz="1600" kern="1200" dirty="0">
              <a:latin typeface="Times New Roman" panose="02020603050405020304" pitchFamily="18" charset="0"/>
              <a:cs typeface="Times New Roman" panose="02020603050405020304" pitchFamily="18" charset="0"/>
            </a:rPr>
            <a:t>)</a:t>
          </a:r>
        </a:p>
      </dsp:txBody>
      <dsp:txXfrm>
        <a:off x="6867671" y="828088"/>
        <a:ext cx="2712694" cy="880014"/>
      </dsp:txXfrm>
    </dsp:sp>
    <dsp:sp modelId="{46AC5F70-1CB8-435B-BD7D-F7697E4157B6}">
      <dsp:nvSpPr>
        <dsp:cNvPr id="0" name=""/>
        <dsp:cNvSpPr/>
      </dsp:nvSpPr>
      <dsp:spPr>
        <a:xfrm>
          <a:off x="6867671" y="368950"/>
          <a:ext cx="2712694" cy="459137"/>
        </a:xfrm>
        <a:prstGeom prst="rect">
          <a:avLst/>
        </a:prstGeom>
        <a:solidFill>
          <a:schemeClr val="accent1">
            <a:alpha val="0"/>
            <a:hueOff val="0"/>
            <a:satOff val="0"/>
            <a:lumOff val="0"/>
            <a:alphaOff val="0"/>
          </a:schemeClr>
        </a:solidFill>
        <a:ln w="12700" cap="flat" cmpd="sng" algn="ctr">
          <a:solidFill>
            <a:schemeClr val="accen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l" defTabSz="1244600">
            <a:lnSpc>
              <a:spcPct val="90000"/>
            </a:lnSpc>
            <a:spcBef>
              <a:spcPct val="0"/>
            </a:spcBef>
            <a:spcAft>
              <a:spcPct val="35000"/>
            </a:spcAft>
            <a:buNone/>
            <a:defRPr b="1"/>
          </a:pPr>
          <a:r>
            <a:rPr lang="el-GR" sz="2800" b="1" kern="1200" cap="all" baseline="0" dirty="0">
              <a:solidFill>
                <a:srgbClr val="4A66AC"/>
              </a:solidFill>
              <a:latin typeface="Bahnschrift SemiBold Condensed" panose="020B0502040204020203" pitchFamily="34" charset="0"/>
              <a:ea typeface="+mn-ea"/>
              <a:cs typeface="+mn-cs"/>
            </a:rPr>
            <a:t>ΑΓΩΓΗ</a:t>
          </a:r>
        </a:p>
      </dsp:txBody>
      <dsp:txXfrm>
        <a:off x="6867671" y="368950"/>
        <a:ext cx="2712694" cy="459137"/>
      </dsp:txXfrm>
    </dsp:sp>
    <dsp:sp modelId="{3912541C-318D-487C-B5D4-B28C3577D67C}">
      <dsp:nvSpPr>
        <dsp:cNvPr id="0" name=""/>
        <dsp:cNvSpPr/>
      </dsp:nvSpPr>
      <dsp:spPr>
        <a:xfrm>
          <a:off x="6690028" y="341620"/>
          <a:ext cx="0" cy="1366482"/>
        </a:xfrm>
        <a:prstGeom prst="line">
          <a:avLst/>
        </a:pr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9BD661F-AC2C-44AC-868C-D72CD3D5180C}">
      <dsp:nvSpPr>
        <dsp:cNvPr id="0" name=""/>
        <dsp:cNvSpPr/>
      </dsp:nvSpPr>
      <dsp:spPr>
        <a:xfrm>
          <a:off x="6649171" y="1667244"/>
          <a:ext cx="81715" cy="81715"/>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F5A7DC-3870-4DD8-A03A-A057F2D3EE4D}">
      <dsp:nvSpPr>
        <dsp:cNvPr id="0" name=""/>
        <dsp:cNvSpPr/>
      </dsp:nvSpPr>
      <dsp:spPr>
        <a:xfrm>
          <a:off x="0" y="0"/>
          <a:ext cx="10644952" cy="404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endParaRPr lang="en-US" sz="1800" kern="1200" dirty="0"/>
        </a:p>
      </dsp:txBody>
      <dsp:txXfrm>
        <a:off x="0" y="0"/>
        <a:ext cx="10644952" cy="404164"/>
      </dsp:txXfrm>
    </dsp:sp>
    <dsp:sp modelId="{9D8F5FB5-0FC1-4597-84B0-754CAF760A55}">
      <dsp:nvSpPr>
        <dsp:cNvPr id="0" name=""/>
        <dsp:cNvSpPr/>
      </dsp:nvSpPr>
      <dsp:spPr>
        <a:xfrm>
          <a:off x="0" y="404164"/>
          <a:ext cx="10644952" cy="3637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0320" rIns="20320" bIns="20320" numCol="1" spcCol="1270" anchor="t" anchorCtr="0">
          <a:noAutofit/>
        </a:bodyPr>
        <a:lstStyle/>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Πρέπει να αποδεικνύεται </a:t>
          </a:r>
          <a:r>
            <a:rPr lang="el-GR" sz="1600" kern="1200" dirty="0" err="1">
              <a:latin typeface="Times New Roman" panose="02020603050405020304" pitchFamily="18" charset="0"/>
              <a:cs typeface="Times New Roman" panose="02020603050405020304" pitchFamily="18" charset="0"/>
            </a:rPr>
            <a:t>προαποδεικτικώς</a:t>
          </a:r>
          <a:endParaRPr lang="el-GR" sz="1600" kern="1200" dirty="0">
            <a:latin typeface="Times New Roman" panose="02020603050405020304" pitchFamily="18" charset="0"/>
            <a:cs typeface="Times New Roman" panose="02020603050405020304" pitchFamily="18" charset="0"/>
          </a:endParaRP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Επιδίωξη σκοπού προδήλως διαφορετικού για τον οποίο χορηγήθηκε διακριτική ευχέρεια</a:t>
          </a:r>
        </a:p>
      </dsp:txBody>
      <dsp:txXfrm>
        <a:off x="0" y="404164"/>
        <a:ext cx="10644952" cy="36374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DECA7F-49E6-48CA-97BD-12AF0C1660E7}">
      <dsp:nvSpPr>
        <dsp:cNvPr id="0" name=""/>
        <dsp:cNvSpPr/>
      </dsp:nvSpPr>
      <dsp:spPr>
        <a:xfrm>
          <a:off x="0" y="0"/>
          <a:ext cx="3265095" cy="3780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ctr" defTabSz="800100">
            <a:lnSpc>
              <a:spcPct val="100000"/>
            </a:lnSpc>
            <a:spcBef>
              <a:spcPct val="0"/>
            </a:spcBef>
            <a:spcAft>
              <a:spcPct val="35000"/>
            </a:spcAft>
            <a:buNone/>
            <a:defRPr b="1"/>
          </a:pPr>
          <a:r>
            <a:rPr lang="el-GR" sz="1800" kern="1200" dirty="0">
              <a:latin typeface="Times New Roman" panose="02020603050405020304" pitchFamily="18" charset="0"/>
              <a:cs typeface="Times New Roman" panose="02020603050405020304" pitchFamily="18" charset="0"/>
            </a:rPr>
            <a:t>ΑΚΥΡΩΤΙΚΕΣ ΔΙΑΦΟΡΕΣ</a:t>
          </a:r>
          <a:endParaRPr lang="en-US" sz="1800" kern="1200" dirty="0">
            <a:latin typeface="Times New Roman" panose="02020603050405020304" pitchFamily="18" charset="0"/>
            <a:cs typeface="Times New Roman" panose="02020603050405020304" pitchFamily="18" charset="0"/>
          </a:endParaRPr>
        </a:p>
      </dsp:txBody>
      <dsp:txXfrm>
        <a:off x="0" y="0"/>
        <a:ext cx="3265095" cy="378050"/>
      </dsp:txXfrm>
    </dsp:sp>
    <dsp:sp modelId="{BD2CAA4D-B437-4FEE-A1EA-BBBC3E33E0D6}">
      <dsp:nvSpPr>
        <dsp:cNvPr id="0" name=""/>
        <dsp:cNvSpPr/>
      </dsp:nvSpPr>
      <dsp:spPr>
        <a:xfrm>
          <a:off x="0" y="378050"/>
          <a:ext cx="3265095" cy="34024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0320" rIns="20320" bIns="20320" numCol="1" spcCol="1270" anchor="t" anchorCtr="0">
          <a:noAutofit/>
        </a:bodyPr>
        <a:lstStyle/>
        <a:p>
          <a:pPr marL="0" lvl="0" indent="0" algn="ctr"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Ελέγχουμε τη νομιμότητα της πράξης, ελέγχοντας την αιτιολογία της. Ο δικαστής ακυρώνει εν </a:t>
          </a:r>
          <a:r>
            <a:rPr lang="el-GR" sz="1600" kern="1200" dirty="0" err="1">
              <a:latin typeface="Times New Roman" panose="02020603050405020304" pitchFamily="18" charset="0"/>
              <a:cs typeface="Times New Roman" panose="02020603050405020304" pitchFamily="18" charset="0"/>
            </a:rPr>
            <a:t>όλω</a:t>
          </a:r>
          <a:r>
            <a:rPr lang="el-GR" sz="1600" kern="1200" dirty="0">
              <a:latin typeface="Times New Roman" panose="02020603050405020304" pitchFamily="18" charset="0"/>
              <a:cs typeface="Times New Roman" panose="02020603050405020304" pitchFamily="18" charset="0"/>
            </a:rPr>
            <a:t> ή εν μέρει την πράξη ή παράλειψη. </a:t>
          </a:r>
        </a:p>
        <a:p>
          <a:pPr marL="0" lvl="0" indent="0" algn="ctr"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Καταρχήν, δέσμευση για τα πραγματικά περιστατικά απ’ την εκτίμηση της διοίκησης. Εξαίρεση η πλάνη περί τα πράγματα όταν προκύπτει προδήλως απ’ τα στοιχεία του φακέλου</a:t>
          </a:r>
          <a:r>
            <a:rPr lang="el-GR" sz="1600" kern="1200" dirty="0"/>
            <a:t>. </a:t>
          </a:r>
          <a:endParaRPr lang="en-US" sz="1600" kern="1200" dirty="0"/>
        </a:p>
      </dsp:txBody>
      <dsp:txXfrm>
        <a:off x="0" y="378050"/>
        <a:ext cx="3265095" cy="3402452"/>
      </dsp:txXfrm>
    </dsp:sp>
    <dsp:sp modelId="{44E3B783-358A-4BC6-99D6-2E7814D543B8}">
      <dsp:nvSpPr>
        <dsp:cNvPr id="0" name=""/>
        <dsp:cNvSpPr/>
      </dsp:nvSpPr>
      <dsp:spPr>
        <a:xfrm>
          <a:off x="3591605" y="0"/>
          <a:ext cx="3265095" cy="3780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endParaRPr lang="en-US" sz="1800" kern="1200" dirty="0"/>
        </a:p>
      </dsp:txBody>
      <dsp:txXfrm>
        <a:off x="3591605" y="0"/>
        <a:ext cx="3265095" cy="378050"/>
      </dsp:txXfrm>
    </dsp:sp>
    <dsp:sp modelId="{52B508F8-1B78-4AAE-8D28-BFCD92F6F759}">
      <dsp:nvSpPr>
        <dsp:cNvPr id="0" name=""/>
        <dsp:cNvSpPr/>
      </dsp:nvSpPr>
      <dsp:spPr>
        <a:xfrm>
          <a:off x="3591605" y="378050"/>
          <a:ext cx="3265095" cy="34024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endParaRPr lang="en-US" sz="1400" kern="1200" dirty="0"/>
        </a:p>
      </dsp:txBody>
      <dsp:txXfrm>
        <a:off x="3591605" y="378050"/>
        <a:ext cx="3265095" cy="3402452"/>
      </dsp:txXfrm>
    </dsp:sp>
    <dsp:sp modelId="{4051E424-46CB-46D1-A8BE-89F46CB6123F}">
      <dsp:nvSpPr>
        <dsp:cNvPr id="0" name=""/>
        <dsp:cNvSpPr/>
      </dsp:nvSpPr>
      <dsp:spPr>
        <a:xfrm>
          <a:off x="7183211" y="0"/>
          <a:ext cx="3265095" cy="3780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ctr" defTabSz="800100">
            <a:lnSpc>
              <a:spcPct val="100000"/>
            </a:lnSpc>
            <a:spcBef>
              <a:spcPct val="0"/>
            </a:spcBef>
            <a:spcAft>
              <a:spcPct val="35000"/>
            </a:spcAft>
            <a:buNone/>
            <a:defRPr b="1"/>
          </a:pPr>
          <a:r>
            <a:rPr lang="el-GR" sz="1800" kern="1200" dirty="0">
              <a:latin typeface="Times New Roman" panose="02020603050405020304" pitchFamily="18" charset="0"/>
              <a:cs typeface="Times New Roman" panose="02020603050405020304" pitchFamily="18" charset="0"/>
            </a:rPr>
            <a:t>ΔΙΑΦΟΡΕΣ ΟΥΣΙΑΣ</a:t>
          </a:r>
          <a:endParaRPr lang="en-US" sz="1800" kern="1200" dirty="0">
            <a:latin typeface="Times New Roman" panose="02020603050405020304" pitchFamily="18" charset="0"/>
            <a:cs typeface="Times New Roman" panose="02020603050405020304" pitchFamily="18" charset="0"/>
          </a:endParaRPr>
        </a:p>
      </dsp:txBody>
      <dsp:txXfrm>
        <a:off x="7183211" y="0"/>
        <a:ext cx="3265095" cy="378050"/>
      </dsp:txXfrm>
    </dsp:sp>
    <dsp:sp modelId="{608620EF-B779-422F-875A-17EDC4B4ED8A}">
      <dsp:nvSpPr>
        <dsp:cNvPr id="0" name=""/>
        <dsp:cNvSpPr/>
      </dsp:nvSpPr>
      <dsp:spPr>
        <a:xfrm>
          <a:off x="7183211" y="378050"/>
          <a:ext cx="3265095" cy="34024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0320" rIns="20320" bIns="20320" numCol="1" spcCol="1270" anchor="t" anchorCtr="0">
          <a:noAutofit/>
        </a:bodyPr>
        <a:lstStyle/>
        <a:p>
          <a:pPr marL="0" lvl="0" indent="0" algn="ctr"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Ελέγχει και την ουσία της υπόθεσης δηλαδή κάνει πλήρη επανέλεγχο κρίσεως διοίκησης. </a:t>
          </a:r>
        </a:p>
        <a:p>
          <a:pPr marL="0" lvl="0" indent="0" algn="ctr"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Ελέγχει αυτεπαγγέλτως τα:</a:t>
          </a:r>
        </a:p>
        <a:p>
          <a:pPr marL="0" lvl="0" indent="0" algn="ctr"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Α. Πασίδηλα</a:t>
          </a:r>
        </a:p>
        <a:p>
          <a:pPr marL="0" lvl="0" indent="0" algn="ctr"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Β. διδάγματα κοινής πείρας</a:t>
          </a:r>
        </a:p>
        <a:p>
          <a:pPr marL="0" lvl="0" indent="0" algn="ctr"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Γ. έθιμα κ.λπ. </a:t>
          </a:r>
        </a:p>
        <a:p>
          <a:pPr marL="0" lvl="0" indent="0" algn="ctr" defTabSz="711200">
            <a:lnSpc>
              <a:spcPct val="100000"/>
            </a:lnSpc>
            <a:spcBef>
              <a:spcPct val="0"/>
            </a:spcBef>
            <a:spcAft>
              <a:spcPct val="35000"/>
            </a:spcAft>
            <a:buNone/>
          </a:pPr>
          <a:endParaRPr lang="el-GR" sz="1600" kern="1200" dirty="0">
            <a:latin typeface="Times New Roman" panose="02020603050405020304" pitchFamily="18" charset="0"/>
            <a:cs typeface="Times New Roman" panose="02020603050405020304" pitchFamily="18" charset="0"/>
          </a:endParaRPr>
        </a:p>
        <a:p>
          <a:pPr marL="0" lvl="0" indent="0" algn="ctr"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Θα ακυρώσει ή τροποποιήσει.</a:t>
          </a:r>
        </a:p>
        <a:p>
          <a:pPr marL="0" lvl="0" indent="0" algn="ctr"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Μπορεί να αναπέμψει στη διοίκηση</a:t>
          </a:r>
          <a:endParaRPr lang="en-US" sz="1600" kern="1200" dirty="0">
            <a:latin typeface="Times New Roman" panose="02020603050405020304" pitchFamily="18" charset="0"/>
            <a:cs typeface="Times New Roman" panose="02020603050405020304" pitchFamily="18" charset="0"/>
          </a:endParaRPr>
        </a:p>
      </dsp:txBody>
      <dsp:txXfrm>
        <a:off x="7183211" y="378050"/>
        <a:ext cx="3265095" cy="34024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7EDDEB-2AD7-4A5A-BD80-4A6CBE7251E4}">
      <dsp:nvSpPr>
        <dsp:cNvPr id="0" name=""/>
        <dsp:cNvSpPr/>
      </dsp:nvSpPr>
      <dsp:spPr>
        <a:xfrm>
          <a:off x="0" y="0"/>
          <a:ext cx="4875722" cy="4100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endParaRPr lang="en-US" sz="1800" kern="1200"/>
        </a:p>
      </dsp:txBody>
      <dsp:txXfrm>
        <a:off x="0" y="0"/>
        <a:ext cx="4875722" cy="410036"/>
      </dsp:txXfrm>
    </dsp:sp>
    <dsp:sp modelId="{A946D50A-3E8D-457C-BB7C-33BC18AA4024}">
      <dsp:nvSpPr>
        <dsp:cNvPr id="0" name=""/>
        <dsp:cNvSpPr/>
      </dsp:nvSpPr>
      <dsp:spPr>
        <a:xfrm>
          <a:off x="0" y="410036"/>
          <a:ext cx="4875722" cy="36903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l-GR" sz="1400" b="0" kern="1200" cap="none" spc="0" dirty="0">
              <a:latin typeface="Times New Roman" panose="02020603050405020304" pitchFamily="18" charset="0"/>
              <a:cs typeface="Times New Roman" panose="02020603050405020304" pitchFamily="18" charset="0"/>
            </a:rPr>
            <a:t>Όχι όταν η πράξη δεν προέρχεται από διοικητικό όργανο ή δεν επέρχεται κάποια μεταβολή στον εξωτερικό κόσμο. Λχ. </a:t>
          </a:r>
          <a:r>
            <a:rPr lang="el-GR" sz="1400" b="0" i="1" kern="1200" cap="none" spc="0" dirty="0">
              <a:solidFill>
                <a:schemeClr val="tx2"/>
              </a:solidFill>
              <a:latin typeface="Times New Roman" panose="02020603050405020304" pitchFamily="18" charset="0"/>
              <a:cs typeface="Times New Roman" panose="02020603050405020304" pitchFamily="18" charset="0"/>
            </a:rPr>
            <a:t>δεν είναι εκτελεστές </a:t>
          </a:r>
          <a:r>
            <a:rPr lang="el-GR" sz="1400" b="0" kern="1200" cap="none" spc="0" dirty="0">
              <a:solidFill>
                <a:schemeClr val="tx2"/>
              </a:solidFill>
              <a:latin typeface="Times New Roman" panose="02020603050405020304" pitchFamily="18" charset="0"/>
              <a:cs typeface="Times New Roman" panose="02020603050405020304" pitchFamily="18" charset="0"/>
            </a:rPr>
            <a:t>πράξεις</a:t>
          </a:r>
          <a:r>
            <a:rPr lang="el-GR" sz="1400" b="0" kern="1200" cap="none" spc="0" dirty="0">
              <a:latin typeface="Times New Roman" panose="02020603050405020304" pitchFamily="18" charset="0"/>
              <a:cs typeface="Times New Roman" panose="02020603050405020304" pitchFamily="18" charset="0"/>
            </a:rPr>
            <a:t>: τυπικοί νόμοι, βεβαιωτικές πράξεις, απλές γνώμες, κυβερνητικές πράξεις</a:t>
          </a:r>
          <a:endParaRPr lang="en-US" sz="1400" kern="1200" dirty="0">
            <a:latin typeface="Times New Roman" panose="02020603050405020304" pitchFamily="18" charset="0"/>
            <a:cs typeface="Times New Roman" panose="02020603050405020304" pitchFamily="18" charset="0"/>
          </a:endParaRPr>
        </a:p>
        <a:p>
          <a:pPr marL="0" lvl="0" indent="0" algn="l" defTabSz="622300">
            <a:lnSpc>
              <a:spcPct val="100000"/>
            </a:lnSpc>
            <a:spcBef>
              <a:spcPct val="0"/>
            </a:spcBef>
            <a:spcAft>
              <a:spcPct val="35000"/>
            </a:spcAft>
            <a:buNone/>
          </a:pPr>
          <a:r>
            <a:rPr lang="el-GR" sz="1400" b="0" kern="1200" cap="none" spc="0" dirty="0">
              <a:latin typeface="Times New Roman" panose="02020603050405020304" pitchFamily="18" charset="0"/>
              <a:cs typeface="Times New Roman" panose="02020603050405020304" pitchFamily="18" charset="0"/>
            </a:rPr>
            <a:t>ΠΡΟΣΟΧΗ </a:t>
          </a:r>
          <a:r>
            <a:rPr lang="el-GR" sz="1400" b="1" kern="1200" cap="none" spc="0" dirty="0">
              <a:solidFill>
                <a:srgbClr val="FF0000"/>
              </a:solidFill>
              <a:latin typeface="Times New Roman" panose="02020603050405020304" pitchFamily="18" charset="0"/>
              <a:cs typeface="Times New Roman" panose="02020603050405020304" pitchFamily="18" charset="0"/>
            </a:rPr>
            <a:t>ΕΊΝΑΙ ΕΚΤΕΛΕΣΗ</a:t>
          </a:r>
          <a:r>
            <a:rPr lang="el-GR" sz="1400" b="0" kern="1200" cap="none" spc="0" dirty="0">
              <a:latin typeface="Times New Roman" panose="02020603050405020304" pitchFamily="18" charset="0"/>
              <a:cs typeface="Times New Roman" panose="02020603050405020304" pitchFamily="18" charset="0"/>
            </a:rPr>
            <a:t> Η ΣΥΜΦΩΝΗ ΓΝΩΜΗ, η </a:t>
          </a:r>
          <a:r>
            <a:rPr lang="el-GR" sz="1400" b="0" kern="1200" cap="none" spc="0" dirty="0" err="1">
              <a:latin typeface="Times New Roman" panose="02020603050405020304" pitchFamily="18" charset="0"/>
              <a:cs typeface="Times New Roman" panose="02020603050405020304" pitchFamily="18" charset="0"/>
            </a:rPr>
            <a:t>ψευδοερμηνευτική</a:t>
          </a:r>
          <a:r>
            <a:rPr lang="el-GR" sz="1400" b="0" kern="1200" cap="none" spc="0" dirty="0">
              <a:latin typeface="Times New Roman" panose="02020603050405020304" pitchFamily="18" charset="0"/>
              <a:cs typeface="Times New Roman" panose="02020603050405020304" pitchFamily="18" charset="0"/>
            </a:rPr>
            <a:t> εγκύκλιος (κατά το μέρος που εμπεριέχει νέες διατάξεις), ανυπόστατες μόνο για ασφάλεια δικαίου: κανονιστικές σε κάθε περίπτωση, ατομικές μόνο αν τις έχει εφαρμόσει η διοίκηση</a:t>
          </a:r>
        </a:p>
      </dsp:txBody>
      <dsp:txXfrm>
        <a:off x="0" y="410036"/>
        <a:ext cx="4875722" cy="3690325"/>
      </dsp:txXfrm>
    </dsp:sp>
    <dsp:sp modelId="{740C3E68-B864-44C0-9B5B-ECF386FE4D37}">
      <dsp:nvSpPr>
        <dsp:cNvPr id="0" name=""/>
        <dsp:cNvSpPr/>
      </dsp:nvSpPr>
      <dsp:spPr>
        <a:xfrm>
          <a:off x="5363294" y="0"/>
          <a:ext cx="4875722" cy="4100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endParaRPr lang="en-US" sz="1800" kern="1200" dirty="0"/>
        </a:p>
      </dsp:txBody>
      <dsp:txXfrm>
        <a:off x="5363294" y="0"/>
        <a:ext cx="4875722" cy="410036"/>
      </dsp:txXfrm>
    </dsp:sp>
    <dsp:sp modelId="{97E7673A-763B-4D52-9EDF-43CAEDF896BB}">
      <dsp:nvSpPr>
        <dsp:cNvPr id="0" name=""/>
        <dsp:cNvSpPr/>
      </dsp:nvSpPr>
      <dsp:spPr>
        <a:xfrm>
          <a:off x="5363294" y="410036"/>
          <a:ext cx="4875722" cy="36903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l-GR" sz="1400" b="1" kern="1200" dirty="0">
              <a:latin typeface="Times New Roman" panose="02020603050405020304" pitchFamily="18" charset="0"/>
              <a:cs typeface="Times New Roman" panose="02020603050405020304" pitchFamily="18" charset="0"/>
            </a:rPr>
            <a:t>Να θυμηθούμε λίγο την </a:t>
          </a:r>
          <a:r>
            <a:rPr lang="el-GR" sz="1400" b="1" kern="1200" dirty="0">
              <a:solidFill>
                <a:srgbClr val="FF0000"/>
              </a:solidFill>
              <a:latin typeface="Times New Roman" panose="02020603050405020304" pitchFamily="18" charset="0"/>
              <a:cs typeface="Times New Roman" panose="02020603050405020304" pitchFamily="18" charset="0"/>
            </a:rPr>
            <a:t>Π.Ο.Ν.Ε</a:t>
          </a:r>
        </a:p>
        <a:p>
          <a:pPr marL="0" lvl="0" indent="0" algn="l" defTabSz="622300">
            <a:lnSpc>
              <a:spcPct val="10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Α) Αίτημα για έκδοση πράξης</a:t>
          </a:r>
        </a:p>
        <a:p>
          <a:pPr marL="0" lvl="0" indent="0" algn="l" defTabSz="622300">
            <a:lnSpc>
              <a:spcPct val="10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Β) Πλήρης αίτηση</a:t>
          </a:r>
        </a:p>
        <a:p>
          <a:pPr marL="0" lvl="0" indent="0" algn="l" defTabSz="622300">
            <a:lnSpc>
              <a:spcPct val="10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Γ) Στο αρμόδιο όργανο. Αλλιώς ο χρόνος τρέχει απ’ την διαβίβαση στο αρμόδιο</a:t>
          </a:r>
        </a:p>
        <a:p>
          <a:pPr marL="0" lvl="0" indent="0" algn="l" defTabSz="622300">
            <a:lnSpc>
              <a:spcPct val="10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Δ) Δέσμια αρμοδιότητα για έκδοση πράξης</a:t>
          </a:r>
        </a:p>
        <a:p>
          <a:pPr marL="0" lvl="0" indent="0" algn="l" defTabSz="622300">
            <a:lnSpc>
              <a:spcPct val="10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 Στις κανονιστικές έχουμε κατά κανόνα διακριτική ευχέρεια</a:t>
          </a:r>
        </a:p>
        <a:p>
          <a:pPr marL="0" lvl="0" indent="0" algn="l" defTabSz="622300">
            <a:lnSpc>
              <a:spcPct val="10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Προθεσμία: </a:t>
          </a:r>
          <a:r>
            <a:rPr lang="el-GR" sz="1400" b="1" kern="1200" dirty="0">
              <a:latin typeface="Times New Roman" panose="02020603050405020304" pitchFamily="18" charset="0"/>
              <a:cs typeface="Times New Roman" panose="02020603050405020304" pitchFamily="18" charset="0"/>
            </a:rPr>
            <a:t>3μηνο </a:t>
          </a:r>
        </a:p>
        <a:p>
          <a:pPr marL="0" lvl="0" indent="0" algn="l" defTabSz="622300">
            <a:lnSpc>
              <a:spcPct val="100000"/>
            </a:lnSpc>
            <a:spcBef>
              <a:spcPct val="0"/>
            </a:spcBef>
            <a:spcAft>
              <a:spcPct val="35000"/>
            </a:spcAft>
            <a:buNone/>
          </a:pPr>
          <a:r>
            <a:rPr lang="el-GR" sz="1400" b="1" i="1" kern="1200" dirty="0">
              <a:latin typeface="Times New Roman" panose="02020603050405020304" pitchFamily="18" charset="0"/>
              <a:cs typeface="Times New Roman" panose="02020603050405020304" pitchFamily="18" charset="0"/>
            </a:rPr>
            <a:t>Μπορούμε να ασκήσουμε πρόωρη αίτηση ακύρωσης ή προσφυγή</a:t>
          </a:r>
          <a:r>
            <a:rPr lang="el-GR" sz="1400" kern="1200" dirty="0">
              <a:latin typeface="Times New Roman" panose="02020603050405020304" pitchFamily="18" charset="0"/>
              <a:cs typeface="Times New Roman" panose="02020603050405020304" pitchFamily="18" charset="0"/>
            </a:rPr>
            <a:t>;</a:t>
          </a:r>
        </a:p>
        <a:p>
          <a:pPr marL="0" lvl="0" indent="0" algn="l" defTabSz="622300">
            <a:lnSpc>
              <a:spcPct val="10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1. Ακυρωτικές: Απαράδεκτη</a:t>
          </a:r>
        </a:p>
        <a:p>
          <a:pPr marL="0" lvl="0" indent="0" algn="l" defTabSz="622300">
            <a:lnSpc>
              <a:spcPct val="10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2. Ουσίας: Αρ. 63 παρ. 5 ΚΔΔ, επιτρέπεται εφόσον η παράλειψη συντελεστεί μέχρι την α’ συζήτηση. </a:t>
          </a:r>
        </a:p>
      </dsp:txBody>
      <dsp:txXfrm>
        <a:off x="5363294" y="410036"/>
        <a:ext cx="4875722" cy="369032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F5A7DC-3870-4DD8-A03A-A057F2D3EE4D}">
      <dsp:nvSpPr>
        <dsp:cNvPr id="0" name=""/>
        <dsp:cNvSpPr/>
      </dsp:nvSpPr>
      <dsp:spPr>
        <a:xfrm>
          <a:off x="0" y="0"/>
          <a:ext cx="10624171" cy="404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endParaRPr lang="en-US" sz="1800" kern="1200" dirty="0"/>
        </a:p>
      </dsp:txBody>
      <dsp:txXfrm>
        <a:off x="0" y="0"/>
        <a:ext cx="10624171" cy="404164"/>
      </dsp:txXfrm>
    </dsp:sp>
    <dsp:sp modelId="{9D8F5FB5-0FC1-4597-84B0-754CAF760A55}">
      <dsp:nvSpPr>
        <dsp:cNvPr id="0" name=""/>
        <dsp:cNvSpPr/>
      </dsp:nvSpPr>
      <dsp:spPr>
        <a:xfrm>
          <a:off x="0" y="404164"/>
          <a:ext cx="10624171" cy="3637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0320" rIns="20320" bIns="20320" numCol="1" spcCol="1270" anchor="t" anchorCtr="0">
          <a:noAutofit/>
        </a:bodyPr>
        <a:lstStyle/>
        <a:p>
          <a:pPr marL="0" lvl="0" indent="0" algn="ctr"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1. Προσωπικό</a:t>
          </a:r>
        </a:p>
        <a:p>
          <a:pPr marL="0" lvl="0" indent="0" algn="ctr"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2. Άμεσο</a:t>
          </a:r>
        </a:p>
        <a:p>
          <a:pPr marL="0" lvl="0" indent="0" algn="ctr"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3.Ενεστώς </a:t>
          </a:r>
          <a:r>
            <a:rPr lang="el-GR" sz="1200" kern="1200" dirty="0">
              <a:latin typeface="Times New Roman" panose="02020603050405020304" pitchFamily="18" charset="0"/>
              <a:cs typeface="Times New Roman" panose="02020603050405020304" pitchFamily="18" charset="0"/>
            </a:rPr>
            <a:t> </a:t>
          </a:r>
          <a:r>
            <a:rPr lang="el-GR" sz="1600" kern="1200" dirty="0">
              <a:solidFill>
                <a:srgbClr val="FFC000"/>
              </a:solidFill>
              <a:latin typeface="Times New Roman" panose="02020603050405020304" pitchFamily="18" charset="0"/>
              <a:cs typeface="Times New Roman" panose="02020603050405020304" pitchFamily="18" charset="0"/>
            </a:rPr>
            <a:t>κατά τη έκδοση της πράξης</a:t>
          </a:r>
          <a:endParaRPr lang="en-US" sz="1600" kern="1200" dirty="0">
            <a:latin typeface="Times New Roman" panose="02020603050405020304" pitchFamily="18" charset="0"/>
            <a:cs typeface="Times New Roman" panose="02020603050405020304" pitchFamily="18" charset="0"/>
          </a:endParaRPr>
        </a:p>
        <a:p>
          <a:pPr marL="171450" lvl="1" indent="-171450" algn="ctr" defTabSz="711200">
            <a:lnSpc>
              <a:spcPct val="90000"/>
            </a:lnSpc>
            <a:spcBef>
              <a:spcPct val="0"/>
            </a:spcBef>
            <a:spcAft>
              <a:spcPct val="15000"/>
            </a:spcAft>
            <a:buChar char="•"/>
          </a:pPr>
          <a:r>
            <a:rPr lang="el-GR" sz="1600" kern="1200" dirty="0">
              <a:solidFill>
                <a:srgbClr val="FFC000"/>
              </a:solidFill>
              <a:latin typeface="Times New Roman" panose="02020603050405020304" pitchFamily="18" charset="0"/>
              <a:cs typeface="Times New Roman" panose="02020603050405020304" pitchFamily="18" charset="0"/>
            </a:rPr>
            <a:t>Κατά την άσκηση του ενδίκου βοηθήματος</a:t>
          </a:r>
          <a:endParaRPr lang="en-US" sz="1600" kern="1200" dirty="0">
            <a:solidFill>
              <a:srgbClr val="FFC000"/>
            </a:solidFill>
            <a:latin typeface="Times New Roman" panose="02020603050405020304" pitchFamily="18" charset="0"/>
            <a:cs typeface="Times New Roman" panose="02020603050405020304" pitchFamily="18" charset="0"/>
          </a:endParaRPr>
        </a:p>
        <a:p>
          <a:pPr marL="171450" lvl="1" indent="-171450" algn="ctr" defTabSz="711200">
            <a:lnSpc>
              <a:spcPct val="90000"/>
            </a:lnSpc>
            <a:spcBef>
              <a:spcPct val="0"/>
            </a:spcBef>
            <a:spcAft>
              <a:spcPct val="15000"/>
            </a:spcAft>
            <a:buChar char="•"/>
          </a:pPr>
          <a:r>
            <a:rPr lang="el-GR" sz="1600" kern="1200" dirty="0">
              <a:solidFill>
                <a:srgbClr val="FFC000"/>
              </a:solidFill>
              <a:latin typeface="Times New Roman" panose="02020603050405020304" pitchFamily="18" charset="0"/>
              <a:cs typeface="Times New Roman" panose="02020603050405020304" pitchFamily="18" charset="0"/>
            </a:rPr>
            <a:t>Κατά τη συζήτηση της υπόθεσης</a:t>
          </a:r>
          <a:endParaRPr lang="en-US" sz="1600" kern="1200" dirty="0">
            <a:solidFill>
              <a:srgbClr val="FFC000"/>
            </a:solidFill>
            <a:latin typeface="Times New Roman" panose="02020603050405020304" pitchFamily="18" charset="0"/>
            <a:cs typeface="Times New Roman" panose="02020603050405020304" pitchFamily="18" charset="0"/>
          </a:endParaRPr>
        </a:p>
        <a:p>
          <a:pPr marL="0" lvl="0" indent="0" algn="ctr" defTabSz="711200">
            <a:lnSpc>
              <a:spcPct val="100000"/>
            </a:lnSpc>
            <a:spcBef>
              <a:spcPct val="0"/>
            </a:spcBef>
            <a:spcAft>
              <a:spcPct val="35000"/>
            </a:spcAft>
            <a:buNone/>
          </a:pPr>
          <a:endParaRPr lang="el-GR" sz="1600" kern="1200" dirty="0">
            <a:latin typeface="Times New Roman" panose="02020603050405020304" pitchFamily="18" charset="0"/>
            <a:cs typeface="Times New Roman" panose="02020603050405020304" pitchFamily="18" charset="0"/>
          </a:endParaRPr>
        </a:p>
        <a:p>
          <a:pPr marL="0" lvl="0" indent="0" algn="ctr"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Κανονιστική: Βλάπτεται από μια συγκεκριμένη ιδιότητα ή νομική κατάσταση (δεδομένου ότι η πράξη αυτή δεν απευθύνεται «άμεσα» σε αυτόν)</a:t>
          </a:r>
        </a:p>
        <a:p>
          <a:pPr marL="0" lvl="0" indent="0" algn="ctr"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Νομικά Πρόσωπα: Βλέπω αν εμπίπτει στον καταστατικό σκοπό. Ακόμα και αν βλάπτεται μόνο 1 μέλος αλλά δεν ευνοείται κάποιο άλλο.  </a:t>
          </a:r>
        </a:p>
        <a:p>
          <a:pPr marL="0" lvl="0" indent="0" algn="ctr"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Υλική ή ηθική βλάβη </a:t>
          </a:r>
        </a:p>
        <a:p>
          <a:pPr marL="0" lvl="0" indent="0" algn="ctr"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Δεν υπάρχει έννομο συμφέρον σε περίπτωση αποδοχής της πράξης. Όχι όταν απλώς συμμορφώνεται με επιφύλαξη λόγω επιβολής κυρώσεων (λχ. πλήρωσε το πρόστιμο).</a:t>
          </a:r>
          <a:endParaRPr lang="en-US" sz="1600" kern="1200" dirty="0">
            <a:latin typeface="Times New Roman" panose="02020603050405020304" pitchFamily="18" charset="0"/>
            <a:cs typeface="Times New Roman" panose="02020603050405020304" pitchFamily="18" charset="0"/>
          </a:endParaRPr>
        </a:p>
      </dsp:txBody>
      <dsp:txXfrm>
        <a:off x="0" y="404164"/>
        <a:ext cx="10624171" cy="363748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11FD7E-CD78-41B5-8CB7-93634F1413A9}">
      <dsp:nvSpPr>
        <dsp:cNvPr id="0" name=""/>
        <dsp:cNvSpPr/>
      </dsp:nvSpPr>
      <dsp:spPr>
        <a:xfrm>
          <a:off x="240609" y="2671510"/>
          <a:ext cx="1237421" cy="728593"/>
        </a:xfrm>
        <a:prstGeom prst="roundRect">
          <a:avLst/>
        </a:prstGeom>
        <a:gradFill rotWithShape="0">
          <a:gsLst>
            <a:gs pos="0">
              <a:schemeClr val="accent1">
                <a:hueOff val="0"/>
                <a:satOff val="0"/>
                <a:lumOff val="0"/>
                <a:alphaOff val="0"/>
                <a:tint val="85000"/>
                <a:shade val="98000"/>
                <a:satMod val="110000"/>
                <a:lumMod val="103000"/>
              </a:schemeClr>
            </a:gs>
            <a:gs pos="50000">
              <a:schemeClr val="accent1">
                <a:hueOff val="0"/>
                <a:satOff val="0"/>
                <a:lumOff val="0"/>
                <a:alphaOff val="0"/>
                <a:shade val="85000"/>
                <a:satMod val="105000"/>
                <a:lumMod val="100000"/>
              </a:schemeClr>
            </a:gs>
            <a:gs pos="100000">
              <a:schemeClr val="accent1">
                <a:hueOff val="0"/>
                <a:satOff val="0"/>
                <a:lumOff val="0"/>
                <a:alphaOff val="0"/>
                <a:shade val="60000"/>
                <a:satMod val="120000"/>
                <a:lumMod val="100000"/>
              </a:schemeClr>
            </a:gs>
          </a:gsLst>
          <a:lin ang="5400000" scaled="0"/>
        </a:gradFill>
        <a:ln w="9525" cap="flat" cmpd="sng" algn="ctr">
          <a:solidFill>
            <a:schemeClr val="accent1">
              <a:hueOff val="0"/>
              <a:satOff val="0"/>
              <a:lumOff val="0"/>
              <a:alphaOff val="0"/>
            </a:schemeClr>
          </a:solidFill>
          <a:prstDash val="solid"/>
        </a:ln>
        <a:effectLst>
          <a:outerShdw blurRad="88900" dist="2794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400050">
            <a:lnSpc>
              <a:spcPct val="90000"/>
            </a:lnSpc>
            <a:spcBef>
              <a:spcPct val="0"/>
            </a:spcBef>
            <a:spcAft>
              <a:spcPct val="35000"/>
            </a:spcAft>
            <a:buNone/>
            <a:defRPr b="1"/>
          </a:pPr>
          <a:r>
            <a:rPr lang="el-GR" sz="900" kern="1200" dirty="0"/>
            <a:t>ΑΙΤΗΣΗ ΘΕΡΑΠΕΙΑΣ</a:t>
          </a:r>
        </a:p>
      </dsp:txBody>
      <dsp:txXfrm>
        <a:off x="276176" y="2707077"/>
        <a:ext cx="1166287" cy="657459"/>
      </dsp:txXfrm>
    </dsp:sp>
    <dsp:sp modelId="{94F51597-BDCE-427A-A058-C0CE032C49F1}">
      <dsp:nvSpPr>
        <dsp:cNvPr id="0" name=""/>
        <dsp:cNvSpPr/>
      </dsp:nvSpPr>
      <dsp:spPr>
        <a:xfrm>
          <a:off x="0" y="0"/>
          <a:ext cx="1718641" cy="19429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622300">
            <a:lnSpc>
              <a:spcPct val="9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Α. </a:t>
          </a:r>
          <a:r>
            <a:rPr lang="el-GR" sz="1400" b="1" kern="1200" dirty="0">
              <a:latin typeface="Times New Roman" panose="02020603050405020304" pitchFamily="18" charset="0"/>
              <a:cs typeface="Times New Roman" panose="02020603050405020304" pitchFamily="18" charset="0"/>
            </a:rPr>
            <a:t>ΑΠΟΡΡΙΠΤΕΙ</a:t>
          </a:r>
          <a:r>
            <a:rPr lang="el-GR" sz="1400" kern="1200" dirty="0">
              <a:latin typeface="Times New Roman" panose="02020603050405020304" pitchFamily="18" charset="0"/>
              <a:cs typeface="Times New Roman" panose="02020603050405020304" pitchFamily="18" charset="0"/>
            </a:rPr>
            <a:t>: </a:t>
          </a:r>
        </a:p>
        <a:p>
          <a:pPr marL="0" lvl="0" indent="0" algn="ctr" defTabSz="622300">
            <a:lnSpc>
              <a:spcPct val="9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1. Νέα έρευνα: νέα εκτελεστή</a:t>
          </a:r>
        </a:p>
        <a:p>
          <a:pPr marL="0" lvl="0" indent="0" algn="ctr" defTabSz="622300">
            <a:lnSpc>
              <a:spcPct val="9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2. Όχι έρευνα: βεβαιωτική</a:t>
          </a:r>
        </a:p>
        <a:p>
          <a:pPr marL="0" lvl="0" indent="0" algn="ctr" defTabSz="622300">
            <a:lnSpc>
              <a:spcPct val="9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Β. </a:t>
          </a:r>
          <a:r>
            <a:rPr lang="el-GR" sz="1400" b="1" kern="1200" dirty="0">
              <a:latin typeface="Times New Roman" panose="02020603050405020304" pitchFamily="18" charset="0"/>
              <a:cs typeface="Times New Roman" panose="02020603050405020304" pitchFamily="18" charset="0"/>
            </a:rPr>
            <a:t>ΔΕΧΕΤΑΙ</a:t>
          </a:r>
          <a:r>
            <a:rPr lang="el-GR" sz="1400" kern="1200" dirty="0">
              <a:latin typeface="Times New Roman" panose="02020603050405020304" pitchFamily="18" charset="0"/>
              <a:cs typeface="Times New Roman" panose="02020603050405020304" pitchFamily="18" charset="0"/>
            </a:rPr>
            <a:t>:</a:t>
          </a:r>
        </a:p>
        <a:p>
          <a:pPr marL="0" lvl="0" indent="0" algn="ctr" defTabSz="622300">
            <a:lnSpc>
              <a:spcPct val="9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Νέα εκτελεστή</a:t>
          </a:r>
          <a:endParaRPr lang="el-GR" sz="1100" kern="1200" dirty="0">
            <a:latin typeface="Times New Roman" panose="02020603050405020304" pitchFamily="18" charset="0"/>
            <a:cs typeface="Times New Roman" panose="02020603050405020304" pitchFamily="18" charset="0"/>
          </a:endParaRPr>
        </a:p>
      </dsp:txBody>
      <dsp:txXfrm>
        <a:off x="0" y="0"/>
        <a:ext cx="1718641" cy="1942916"/>
      </dsp:txXfrm>
    </dsp:sp>
    <dsp:sp modelId="{98A94EDE-460D-4EF0-B1F8-8BAAC643A472}">
      <dsp:nvSpPr>
        <dsp:cNvPr id="0" name=""/>
        <dsp:cNvSpPr/>
      </dsp:nvSpPr>
      <dsp:spPr>
        <a:xfrm>
          <a:off x="1478031" y="3035807"/>
          <a:ext cx="481219" cy="0"/>
        </a:xfrm>
        <a:custGeom>
          <a:avLst/>
          <a:gdLst/>
          <a:ahLst/>
          <a:cxnLst/>
          <a:rect l="0" t="0" r="0" b="0"/>
          <a:pathLst>
            <a:path>
              <a:moveTo>
                <a:pt x="0" y="0"/>
              </a:moveTo>
              <a:lnTo>
                <a:pt x="481219" y="0"/>
              </a:lnTo>
            </a:path>
          </a:pathLst>
        </a:custGeom>
        <a:noFill/>
        <a:ln w="12700" cap="flat" cmpd="sng" algn="ctr">
          <a:solidFill>
            <a:schemeClr val="dk1">
              <a:hueOff val="0"/>
              <a:satOff val="0"/>
              <a:lumOff val="0"/>
              <a:alphaOff val="0"/>
            </a:schemeClr>
          </a:solidFill>
          <a:prstDash val="solid"/>
        </a:ln>
        <a:effectLst>
          <a:outerShdw blurRad="50800" dist="15875" dir="5400000" algn="ctr" rotWithShape="0">
            <a:srgbClr val="000000">
              <a:alpha val="68000"/>
            </a:srgbClr>
          </a:outerShdw>
        </a:effectLst>
      </dsp:spPr>
      <dsp:style>
        <a:lnRef idx="1">
          <a:scrgbClr r="0" g="0" b="0"/>
        </a:lnRef>
        <a:fillRef idx="1">
          <a:scrgbClr r="0" g="0" b="0"/>
        </a:fillRef>
        <a:effectRef idx="2">
          <a:scrgbClr r="0" g="0" b="0"/>
        </a:effectRef>
        <a:fontRef idx="minor"/>
      </dsp:style>
    </dsp:sp>
    <dsp:sp modelId="{9C327EB7-50DC-4247-9278-0A1E95E555BF}">
      <dsp:nvSpPr>
        <dsp:cNvPr id="0" name=""/>
        <dsp:cNvSpPr/>
      </dsp:nvSpPr>
      <dsp:spPr>
        <a:xfrm>
          <a:off x="859320" y="2064349"/>
          <a:ext cx="0" cy="607161"/>
        </a:xfrm>
        <a:prstGeom prst="line">
          <a:avLst/>
        </a:prstGeom>
        <a:noFill/>
        <a:ln w="9525" cap="flat" cmpd="sng" algn="ctr">
          <a:solidFill>
            <a:schemeClr val="dk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FA8278E-0B3D-4B52-8B06-230EA32B332D}">
      <dsp:nvSpPr>
        <dsp:cNvPr id="0" name=""/>
        <dsp:cNvSpPr/>
      </dsp:nvSpPr>
      <dsp:spPr>
        <a:xfrm>
          <a:off x="1959250" y="2671510"/>
          <a:ext cx="1237421" cy="728593"/>
        </a:xfrm>
        <a:prstGeom prst="roundRect">
          <a:avLst/>
        </a:prstGeom>
        <a:gradFill rotWithShape="0">
          <a:gsLst>
            <a:gs pos="0">
              <a:schemeClr val="accent1">
                <a:hueOff val="0"/>
                <a:satOff val="0"/>
                <a:lumOff val="0"/>
                <a:alphaOff val="0"/>
                <a:tint val="85000"/>
                <a:shade val="98000"/>
                <a:satMod val="110000"/>
                <a:lumMod val="103000"/>
              </a:schemeClr>
            </a:gs>
            <a:gs pos="50000">
              <a:schemeClr val="accent1">
                <a:hueOff val="0"/>
                <a:satOff val="0"/>
                <a:lumOff val="0"/>
                <a:alphaOff val="0"/>
                <a:shade val="85000"/>
                <a:satMod val="105000"/>
                <a:lumMod val="100000"/>
              </a:schemeClr>
            </a:gs>
            <a:gs pos="100000">
              <a:schemeClr val="accent1">
                <a:hueOff val="0"/>
                <a:satOff val="0"/>
                <a:lumOff val="0"/>
                <a:alphaOff val="0"/>
                <a:shade val="60000"/>
                <a:satMod val="120000"/>
                <a:lumMod val="100000"/>
              </a:schemeClr>
            </a:gs>
          </a:gsLst>
          <a:lin ang="5400000" scaled="0"/>
        </a:gradFill>
        <a:ln w="9525" cap="flat" cmpd="sng" algn="ctr">
          <a:solidFill>
            <a:schemeClr val="accent1">
              <a:hueOff val="0"/>
              <a:satOff val="0"/>
              <a:lumOff val="0"/>
              <a:alphaOff val="0"/>
            </a:schemeClr>
          </a:solidFill>
          <a:prstDash val="solid"/>
        </a:ln>
        <a:effectLst>
          <a:outerShdw blurRad="88900" dist="2794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488950">
            <a:lnSpc>
              <a:spcPct val="90000"/>
            </a:lnSpc>
            <a:spcBef>
              <a:spcPct val="0"/>
            </a:spcBef>
            <a:spcAft>
              <a:spcPct val="35000"/>
            </a:spcAft>
            <a:buNone/>
            <a:defRPr b="1"/>
          </a:pPr>
          <a:r>
            <a:rPr lang="el-GR" sz="1100" kern="1200" dirty="0"/>
            <a:t>ΙΕΡΑΡΧΙΚΗ ΠΡΟΣΦΥΓΗ</a:t>
          </a:r>
        </a:p>
      </dsp:txBody>
      <dsp:txXfrm>
        <a:off x="1994817" y="2707077"/>
        <a:ext cx="1166287" cy="657459"/>
      </dsp:txXfrm>
    </dsp:sp>
    <dsp:sp modelId="{41F6B9A8-5580-44A8-82F3-32E9E18157FB}">
      <dsp:nvSpPr>
        <dsp:cNvPr id="0" name=""/>
        <dsp:cNvSpPr/>
      </dsp:nvSpPr>
      <dsp:spPr>
        <a:xfrm>
          <a:off x="1718641" y="4128698"/>
          <a:ext cx="1718641" cy="19429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622300">
            <a:lnSpc>
              <a:spcPct val="9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Α. </a:t>
          </a:r>
          <a:r>
            <a:rPr lang="el-GR" sz="1400" b="1" kern="1200" dirty="0">
              <a:latin typeface="Times New Roman" panose="02020603050405020304" pitchFamily="18" charset="0"/>
              <a:cs typeface="Times New Roman" panose="02020603050405020304" pitchFamily="18" charset="0"/>
            </a:rPr>
            <a:t>ΑΠΟΡΡΙΠΤΕΙ</a:t>
          </a:r>
          <a:r>
            <a:rPr lang="el-GR" sz="1400" kern="1200" dirty="0">
              <a:latin typeface="Times New Roman" panose="02020603050405020304" pitchFamily="18" charset="0"/>
              <a:cs typeface="Times New Roman" panose="02020603050405020304" pitchFamily="18" charset="0"/>
            </a:rPr>
            <a:t>:</a:t>
          </a:r>
        </a:p>
        <a:p>
          <a:pPr marL="0" lvl="0" indent="0" algn="ctr" defTabSz="622300">
            <a:lnSpc>
              <a:spcPct val="9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1. Νέα έρευνα: ΔΥΟ εκτελεστές (γιατί έγινε μόνο έλεγχος νομιμότητας)</a:t>
          </a:r>
        </a:p>
        <a:p>
          <a:pPr marL="0" lvl="0" indent="0" algn="ctr" defTabSz="622300">
            <a:lnSpc>
              <a:spcPct val="9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2. Όχι έρευνα: βεβαιωτική</a:t>
          </a:r>
        </a:p>
        <a:p>
          <a:pPr marL="0" lvl="0" indent="0" algn="ctr" defTabSz="622300">
            <a:lnSpc>
              <a:spcPct val="9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Β. </a:t>
          </a:r>
          <a:r>
            <a:rPr lang="el-GR" sz="1400" b="1" kern="1200" dirty="0">
              <a:latin typeface="Times New Roman" panose="02020603050405020304" pitchFamily="18" charset="0"/>
              <a:cs typeface="Times New Roman" panose="02020603050405020304" pitchFamily="18" charset="0"/>
            </a:rPr>
            <a:t>ΔΕΧΕΤΑΙ</a:t>
          </a:r>
          <a:r>
            <a:rPr lang="el-GR" sz="1400" kern="1200" dirty="0">
              <a:latin typeface="Times New Roman" panose="02020603050405020304" pitchFamily="18" charset="0"/>
              <a:cs typeface="Times New Roman" panose="02020603050405020304" pitchFamily="18" charset="0"/>
            </a:rPr>
            <a:t>:</a:t>
          </a:r>
        </a:p>
        <a:p>
          <a:pPr marL="0" lvl="0" indent="0" algn="ctr" defTabSz="622300">
            <a:lnSpc>
              <a:spcPct val="9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Νέα εκτελεστή</a:t>
          </a:r>
          <a:endParaRPr lang="el-GR" sz="1100" kern="1200" dirty="0">
            <a:latin typeface="Times New Roman" panose="02020603050405020304" pitchFamily="18" charset="0"/>
            <a:cs typeface="Times New Roman" panose="02020603050405020304" pitchFamily="18" charset="0"/>
          </a:endParaRPr>
        </a:p>
      </dsp:txBody>
      <dsp:txXfrm>
        <a:off x="1718641" y="4128698"/>
        <a:ext cx="1718641" cy="1942916"/>
      </dsp:txXfrm>
    </dsp:sp>
    <dsp:sp modelId="{AA2F4E1C-39B2-463A-81F6-F19BD29D7C60}">
      <dsp:nvSpPr>
        <dsp:cNvPr id="0" name=""/>
        <dsp:cNvSpPr/>
      </dsp:nvSpPr>
      <dsp:spPr>
        <a:xfrm>
          <a:off x="3196672" y="3035807"/>
          <a:ext cx="481219" cy="0"/>
        </a:xfrm>
        <a:custGeom>
          <a:avLst/>
          <a:gdLst/>
          <a:ahLst/>
          <a:cxnLst/>
          <a:rect l="0" t="0" r="0" b="0"/>
          <a:pathLst>
            <a:path>
              <a:moveTo>
                <a:pt x="0" y="0"/>
              </a:moveTo>
              <a:lnTo>
                <a:pt x="481219" y="0"/>
              </a:lnTo>
            </a:path>
          </a:pathLst>
        </a:custGeom>
        <a:noFill/>
        <a:ln w="12700" cap="flat" cmpd="sng" algn="ctr">
          <a:solidFill>
            <a:schemeClr val="dk1">
              <a:hueOff val="0"/>
              <a:satOff val="0"/>
              <a:lumOff val="0"/>
              <a:alphaOff val="0"/>
            </a:schemeClr>
          </a:solidFill>
          <a:prstDash val="solid"/>
        </a:ln>
        <a:effectLst>
          <a:outerShdw blurRad="50800" dist="15875" dir="5400000" algn="ctr" rotWithShape="0">
            <a:srgbClr val="000000">
              <a:alpha val="68000"/>
            </a:srgbClr>
          </a:outerShdw>
        </a:effectLst>
      </dsp:spPr>
      <dsp:style>
        <a:lnRef idx="1">
          <a:scrgbClr r="0" g="0" b="0"/>
        </a:lnRef>
        <a:fillRef idx="1">
          <a:scrgbClr r="0" g="0" b="0"/>
        </a:fillRef>
        <a:effectRef idx="2">
          <a:scrgbClr r="0" g="0" b="0"/>
        </a:effectRef>
        <a:fontRef idx="minor"/>
      </dsp:style>
    </dsp:sp>
    <dsp:sp modelId="{D335C072-24D3-4D4D-B5CA-3DA840A60064}">
      <dsp:nvSpPr>
        <dsp:cNvPr id="0" name=""/>
        <dsp:cNvSpPr/>
      </dsp:nvSpPr>
      <dsp:spPr>
        <a:xfrm>
          <a:off x="2577961" y="3400104"/>
          <a:ext cx="0" cy="607161"/>
        </a:xfrm>
        <a:prstGeom prst="line">
          <a:avLst/>
        </a:prstGeom>
        <a:noFill/>
        <a:ln w="9525" cap="flat" cmpd="sng" algn="ctr">
          <a:solidFill>
            <a:schemeClr val="dk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589FA79-8D4D-4712-BD13-B3733363CB9B}">
      <dsp:nvSpPr>
        <dsp:cNvPr id="0" name=""/>
        <dsp:cNvSpPr/>
      </dsp:nvSpPr>
      <dsp:spPr>
        <a:xfrm>
          <a:off x="3677891" y="2671510"/>
          <a:ext cx="1237421" cy="728593"/>
        </a:xfrm>
        <a:prstGeom prst="roundRect">
          <a:avLst/>
        </a:prstGeom>
        <a:gradFill rotWithShape="0">
          <a:gsLst>
            <a:gs pos="0">
              <a:schemeClr val="accent1">
                <a:hueOff val="0"/>
                <a:satOff val="0"/>
                <a:lumOff val="0"/>
                <a:alphaOff val="0"/>
                <a:tint val="85000"/>
                <a:shade val="98000"/>
                <a:satMod val="110000"/>
                <a:lumMod val="103000"/>
              </a:schemeClr>
            </a:gs>
            <a:gs pos="50000">
              <a:schemeClr val="accent1">
                <a:hueOff val="0"/>
                <a:satOff val="0"/>
                <a:lumOff val="0"/>
                <a:alphaOff val="0"/>
                <a:shade val="85000"/>
                <a:satMod val="105000"/>
                <a:lumMod val="100000"/>
              </a:schemeClr>
            </a:gs>
            <a:gs pos="100000">
              <a:schemeClr val="accent1">
                <a:hueOff val="0"/>
                <a:satOff val="0"/>
                <a:lumOff val="0"/>
                <a:alphaOff val="0"/>
                <a:shade val="60000"/>
                <a:satMod val="120000"/>
                <a:lumMod val="100000"/>
              </a:schemeClr>
            </a:gs>
          </a:gsLst>
          <a:lin ang="5400000" scaled="0"/>
        </a:gradFill>
        <a:ln w="9525" cap="flat" cmpd="sng" algn="ctr">
          <a:solidFill>
            <a:schemeClr val="accent1">
              <a:hueOff val="0"/>
              <a:satOff val="0"/>
              <a:lumOff val="0"/>
              <a:alphaOff val="0"/>
            </a:schemeClr>
          </a:solidFill>
          <a:prstDash val="solid"/>
        </a:ln>
        <a:effectLst>
          <a:outerShdw blurRad="88900" dist="2794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488950">
            <a:lnSpc>
              <a:spcPct val="90000"/>
            </a:lnSpc>
            <a:spcBef>
              <a:spcPct val="0"/>
            </a:spcBef>
            <a:spcAft>
              <a:spcPct val="35000"/>
            </a:spcAft>
            <a:buNone/>
            <a:defRPr b="1"/>
          </a:pPr>
          <a:r>
            <a:rPr lang="el-GR" sz="1100" kern="1200" dirty="0"/>
            <a:t>ΕΙΔΙΚΗ ΠΡΟΣΦΥΓΗ</a:t>
          </a:r>
        </a:p>
      </dsp:txBody>
      <dsp:txXfrm>
        <a:off x="3713458" y="2707077"/>
        <a:ext cx="1166287" cy="657459"/>
      </dsp:txXfrm>
    </dsp:sp>
    <dsp:sp modelId="{D901CBAA-3F58-4DC0-8384-390BBC59F21E}">
      <dsp:nvSpPr>
        <dsp:cNvPr id="0" name=""/>
        <dsp:cNvSpPr/>
      </dsp:nvSpPr>
      <dsp:spPr>
        <a:xfrm>
          <a:off x="3437282" y="0"/>
          <a:ext cx="1718640" cy="19429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622300">
            <a:lnSpc>
              <a:spcPct val="9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Α. </a:t>
          </a:r>
          <a:r>
            <a:rPr lang="el-GR" sz="1400" b="1" kern="1200" dirty="0">
              <a:latin typeface="Times New Roman" panose="02020603050405020304" pitchFamily="18" charset="0"/>
              <a:cs typeface="Times New Roman" panose="02020603050405020304" pitchFamily="18" charset="0"/>
            </a:rPr>
            <a:t>ΑΠΟΡΡΙΠΤΕΙ</a:t>
          </a:r>
          <a:r>
            <a:rPr lang="el-GR" sz="1400" kern="1200" dirty="0">
              <a:latin typeface="Times New Roman" panose="02020603050405020304" pitchFamily="18" charset="0"/>
              <a:cs typeface="Times New Roman" panose="02020603050405020304" pitchFamily="18" charset="0"/>
            </a:rPr>
            <a:t>: 2 εκτελεστές</a:t>
          </a:r>
        </a:p>
        <a:p>
          <a:pPr marL="0" lvl="0" indent="0" algn="ctr" defTabSz="622300">
            <a:lnSpc>
              <a:spcPct val="90000"/>
            </a:lnSpc>
            <a:spcBef>
              <a:spcPct val="0"/>
            </a:spcBef>
            <a:spcAft>
              <a:spcPct val="35000"/>
            </a:spcAft>
            <a:buNone/>
          </a:pPr>
          <a:endParaRPr lang="el-GR" sz="1400" kern="1200" dirty="0">
            <a:latin typeface="Times New Roman" panose="02020603050405020304" pitchFamily="18" charset="0"/>
            <a:cs typeface="Times New Roman" panose="02020603050405020304" pitchFamily="18" charset="0"/>
          </a:endParaRPr>
        </a:p>
        <a:p>
          <a:pPr marL="0" lvl="0" indent="0" algn="ctr" defTabSz="622300">
            <a:lnSpc>
              <a:spcPct val="90000"/>
            </a:lnSpc>
            <a:spcBef>
              <a:spcPct val="0"/>
            </a:spcBef>
            <a:spcAft>
              <a:spcPct val="35000"/>
            </a:spcAft>
            <a:buNone/>
          </a:pPr>
          <a:r>
            <a:rPr lang="el-GR" sz="1400" kern="1200" dirty="0">
              <a:latin typeface="Times New Roman" panose="02020603050405020304" pitchFamily="18" charset="0"/>
              <a:cs typeface="Times New Roman" panose="02020603050405020304" pitchFamily="18" charset="0"/>
            </a:rPr>
            <a:t>Β. </a:t>
          </a:r>
          <a:r>
            <a:rPr lang="el-GR" sz="1400" b="1" kern="1200" dirty="0">
              <a:latin typeface="Times New Roman" panose="02020603050405020304" pitchFamily="18" charset="0"/>
              <a:cs typeface="Times New Roman" panose="02020603050405020304" pitchFamily="18" charset="0"/>
            </a:rPr>
            <a:t>ΔΕΧΕΤΑΙ</a:t>
          </a:r>
          <a:r>
            <a:rPr lang="el-GR" sz="1400" kern="1200" dirty="0">
              <a:latin typeface="Times New Roman" panose="02020603050405020304" pitchFamily="18" charset="0"/>
              <a:cs typeface="Times New Roman" panose="02020603050405020304" pitchFamily="18" charset="0"/>
            </a:rPr>
            <a:t>: νέα εκτελεστή</a:t>
          </a:r>
        </a:p>
        <a:p>
          <a:pPr marL="0" lvl="0" indent="0" algn="ctr" defTabSz="622300">
            <a:lnSpc>
              <a:spcPct val="90000"/>
            </a:lnSpc>
            <a:spcBef>
              <a:spcPct val="0"/>
            </a:spcBef>
            <a:spcAft>
              <a:spcPct val="35000"/>
            </a:spcAft>
            <a:buNone/>
          </a:pPr>
          <a:endParaRPr lang="el-GR" sz="1100" kern="1200" dirty="0"/>
        </a:p>
      </dsp:txBody>
      <dsp:txXfrm>
        <a:off x="3437282" y="0"/>
        <a:ext cx="1718640" cy="1942916"/>
      </dsp:txXfrm>
    </dsp:sp>
    <dsp:sp modelId="{21D0B01E-1955-47AF-AB1F-C3758559E851}">
      <dsp:nvSpPr>
        <dsp:cNvPr id="0" name=""/>
        <dsp:cNvSpPr/>
      </dsp:nvSpPr>
      <dsp:spPr>
        <a:xfrm>
          <a:off x="4915313" y="3035807"/>
          <a:ext cx="481219" cy="0"/>
        </a:xfrm>
        <a:custGeom>
          <a:avLst/>
          <a:gdLst/>
          <a:ahLst/>
          <a:cxnLst/>
          <a:rect l="0" t="0" r="0" b="0"/>
          <a:pathLst>
            <a:path>
              <a:moveTo>
                <a:pt x="0" y="0"/>
              </a:moveTo>
              <a:lnTo>
                <a:pt x="481219" y="0"/>
              </a:lnTo>
            </a:path>
          </a:pathLst>
        </a:custGeom>
        <a:noFill/>
        <a:ln w="12700" cap="flat" cmpd="sng" algn="ctr">
          <a:solidFill>
            <a:schemeClr val="dk1">
              <a:hueOff val="0"/>
              <a:satOff val="0"/>
              <a:lumOff val="0"/>
              <a:alphaOff val="0"/>
            </a:schemeClr>
          </a:solidFill>
          <a:prstDash val="solid"/>
        </a:ln>
        <a:effectLst>
          <a:outerShdw blurRad="50800" dist="15875" dir="5400000" algn="ctr" rotWithShape="0">
            <a:srgbClr val="000000">
              <a:alpha val="68000"/>
            </a:srgbClr>
          </a:outerShdw>
        </a:effectLst>
      </dsp:spPr>
      <dsp:style>
        <a:lnRef idx="1">
          <a:scrgbClr r="0" g="0" b="0"/>
        </a:lnRef>
        <a:fillRef idx="1">
          <a:scrgbClr r="0" g="0" b="0"/>
        </a:fillRef>
        <a:effectRef idx="2">
          <a:scrgbClr r="0" g="0" b="0"/>
        </a:effectRef>
        <a:fontRef idx="minor"/>
      </dsp:style>
    </dsp:sp>
    <dsp:sp modelId="{BBC5F466-67E1-4437-A8CF-D854429ED76F}">
      <dsp:nvSpPr>
        <dsp:cNvPr id="0" name=""/>
        <dsp:cNvSpPr/>
      </dsp:nvSpPr>
      <dsp:spPr>
        <a:xfrm>
          <a:off x="4296602" y="2064349"/>
          <a:ext cx="0" cy="607161"/>
        </a:xfrm>
        <a:prstGeom prst="line">
          <a:avLst/>
        </a:prstGeom>
        <a:noFill/>
        <a:ln w="9525" cap="flat" cmpd="sng" algn="ctr">
          <a:solidFill>
            <a:schemeClr val="dk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683238F-CFD1-4BBC-B921-E9CD52ACE44E}">
      <dsp:nvSpPr>
        <dsp:cNvPr id="0" name=""/>
        <dsp:cNvSpPr/>
      </dsp:nvSpPr>
      <dsp:spPr>
        <a:xfrm>
          <a:off x="5396532" y="2671510"/>
          <a:ext cx="1237421" cy="728593"/>
        </a:xfrm>
        <a:prstGeom prst="roundRect">
          <a:avLst/>
        </a:prstGeom>
        <a:gradFill rotWithShape="0">
          <a:gsLst>
            <a:gs pos="0">
              <a:schemeClr val="accent1">
                <a:hueOff val="0"/>
                <a:satOff val="0"/>
                <a:lumOff val="0"/>
                <a:alphaOff val="0"/>
                <a:tint val="85000"/>
                <a:shade val="98000"/>
                <a:satMod val="110000"/>
                <a:lumMod val="103000"/>
              </a:schemeClr>
            </a:gs>
            <a:gs pos="50000">
              <a:schemeClr val="accent1">
                <a:hueOff val="0"/>
                <a:satOff val="0"/>
                <a:lumOff val="0"/>
                <a:alphaOff val="0"/>
                <a:shade val="85000"/>
                <a:satMod val="105000"/>
                <a:lumMod val="100000"/>
              </a:schemeClr>
            </a:gs>
            <a:gs pos="100000">
              <a:schemeClr val="accent1">
                <a:hueOff val="0"/>
                <a:satOff val="0"/>
                <a:lumOff val="0"/>
                <a:alphaOff val="0"/>
                <a:shade val="60000"/>
                <a:satMod val="120000"/>
                <a:lumMod val="100000"/>
              </a:schemeClr>
            </a:gs>
          </a:gsLst>
          <a:lin ang="5400000" scaled="0"/>
        </a:gradFill>
        <a:ln w="9525" cap="flat" cmpd="sng" algn="ctr">
          <a:solidFill>
            <a:schemeClr val="accent1">
              <a:hueOff val="0"/>
              <a:satOff val="0"/>
              <a:lumOff val="0"/>
              <a:alphaOff val="0"/>
            </a:schemeClr>
          </a:solidFill>
          <a:prstDash val="solid"/>
        </a:ln>
        <a:effectLst>
          <a:outerShdw blurRad="88900" dist="2794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488950">
            <a:lnSpc>
              <a:spcPct val="90000"/>
            </a:lnSpc>
            <a:spcBef>
              <a:spcPct val="0"/>
            </a:spcBef>
            <a:spcAft>
              <a:spcPct val="35000"/>
            </a:spcAft>
            <a:buNone/>
            <a:defRPr b="1"/>
          </a:pPr>
          <a:r>
            <a:rPr lang="el-GR" sz="1100" kern="1200" dirty="0"/>
            <a:t>ΕΝΔΙΚΟΦΑΝΗΣ</a:t>
          </a:r>
        </a:p>
      </dsp:txBody>
      <dsp:txXfrm>
        <a:off x="5432099" y="2707077"/>
        <a:ext cx="1166287" cy="657459"/>
      </dsp:txXfrm>
    </dsp:sp>
    <dsp:sp modelId="{C850A374-5FCD-4A47-9EDA-90C0C717CF1D}">
      <dsp:nvSpPr>
        <dsp:cNvPr id="0" name=""/>
        <dsp:cNvSpPr/>
      </dsp:nvSpPr>
      <dsp:spPr>
        <a:xfrm>
          <a:off x="5155922" y="4128698"/>
          <a:ext cx="1718641" cy="19429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622300">
            <a:lnSpc>
              <a:spcPct val="90000"/>
            </a:lnSpc>
            <a:spcBef>
              <a:spcPct val="0"/>
            </a:spcBef>
            <a:spcAft>
              <a:spcPct val="35000"/>
            </a:spcAft>
            <a:buNone/>
          </a:pPr>
          <a:r>
            <a:rPr lang="el-GR" sz="1400" b="1" kern="1200" dirty="0">
              <a:highlight>
                <a:srgbClr val="FFFF00"/>
              </a:highlight>
              <a:latin typeface="Times New Roman" panose="02020603050405020304" pitchFamily="18" charset="0"/>
              <a:cs typeface="Times New Roman" panose="02020603050405020304" pitchFamily="18" charset="0"/>
            </a:rPr>
            <a:t>ΠΑΝΤΑ ΕΚΤΕΛΕΣΤΗ!!!!!!</a:t>
          </a:r>
        </a:p>
      </dsp:txBody>
      <dsp:txXfrm>
        <a:off x="5155922" y="4128698"/>
        <a:ext cx="1718641" cy="1942916"/>
      </dsp:txXfrm>
    </dsp:sp>
    <dsp:sp modelId="{C05EC54A-2C75-4392-BC9D-98C661448EA7}">
      <dsp:nvSpPr>
        <dsp:cNvPr id="0" name=""/>
        <dsp:cNvSpPr/>
      </dsp:nvSpPr>
      <dsp:spPr>
        <a:xfrm>
          <a:off x="6015243" y="3400104"/>
          <a:ext cx="0" cy="607161"/>
        </a:xfrm>
        <a:prstGeom prst="line">
          <a:avLst/>
        </a:prstGeom>
        <a:noFill/>
        <a:ln w="9525" cap="flat" cmpd="sng" algn="ctr">
          <a:solidFill>
            <a:schemeClr val="dk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F5A7DC-3870-4DD8-A03A-A057F2D3EE4D}">
      <dsp:nvSpPr>
        <dsp:cNvPr id="0" name=""/>
        <dsp:cNvSpPr/>
      </dsp:nvSpPr>
      <dsp:spPr>
        <a:xfrm>
          <a:off x="0" y="0"/>
          <a:ext cx="5067787" cy="404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endParaRPr lang="en-US" sz="1800" kern="1200" dirty="0"/>
        </a:p>
      </dsp:txBody>
      <dsp:txXfrm>
        <a:off x="0" y="0"/>
        <a:ext cx="5067787" cy="404164"/>
      </dsp:txXfrm>
    </dsp:sp>
    <dsp:sp modelId="{9D8F5FB5-0FC1-4597-84B0-754CAF760A55}">
      <dsp:nvSpPr>
        <dsp:cNvPr id="0" name=""/>
        <dsp:cNvSpPr/>
      </dsp:nvSpPr>
      <dsp:spPr>
        <a:xfrm>
          <a:off x="0" y="404164"/>
          <a:ext cx="5067787" cy="3637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0320" rIns="20320" bIns="20320" numCol="1" spcCol="1270" anchor="t" anchorCtr="0">
          <a:noAutofit/>
        </a:bodyPr>
        <a:lstStyle/>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Πριν ασκήσουμε το ένδικο βοήθημα.</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Εφόσον </a:t>
          </a:r>
          <a:r>
            <a:rPr lang="el-GR" sz="1600" b="1" i="1" kern="1200" dirty="0">
              <a:solidFill>
                <a:schemeClr val="tx2"/>
              </a:solidFill>
              <a:latin typeface="Times New Roman" panose="02020603050405020304" pitchFamily="18" charset="0"/>
              <a:cs typeface="Times New Roman" panose="02020603050405020304" pitchFamily="18" charset="0"/>
            </a:rPr>
            <a:t>ενημερώθηκε</a:t>
          </a:r>
          <a:r>
            <a:rPr lang="el-GR" sz="1600" kern="1200" dirty="0">
              <a:latin typeface="Times New Roman" panose="02020603050405020304" pitchFamily="18" charset="0"/>
              <a:cs typeface="Times New Roman" panose="02020603050405020304" pitchFamily="18" charset="0"/>
            </a:rPr>
            <a:t> για τη δυνατότητα άσκησης ενδικοφανούς προσφυγής. </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Άρα, κατά παράλειψης είναι προαιρετικό!!! </a:t>
          </a:r>
          <a:endParaRPr lang="en-US" sz="1600" kern="1200" dirty="0">
            <a:latin typeface="Times New Roman" panose="02020603050405020304" pitchFamily="18" charset="0"/>
            <a:cs typeface="Times New Roman" panose="02020603050405020304" pitchFamily="18" charset="0"/>
          </a:endParaRPr>
        </a:p>
      </dsp:txBody>
      <dsp:txXfrm>
        <a:off x="0" y="404164"/>
        <a:ext cx="5067787" cy="3637482"/>
      </dsp:txXfrm>
    </dsp:sp>
    <dsp:sp modelId="{E47CAC26-1BD6-4FC7-AC92-FCE6B24B84D5}">
      <dsp:nvSpPr>
        <dsp:cNvPr id="0" name=""/>
        <dsp:cNvSpPr/>
      </dsp:nvSpPr>
      <dsp:spPr>
        <a:xfrm>
          <a:off x="5574565" y="0"/>
          <a:ext cx="5067787" cy="404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endParaRPr lang="en-US" sz="1800" kern="1200" dirty="0"/>
        </a:p>
      </dsp:txBody>
      <dsp:txXfrm>
        <a:off x="5574565" y="0"/>
        <a:ext cx="5067787" cy="404164"/>
      </dsp:txXfrm>
    </dsp:sp>
    <dsp:sp modelId="{013FA380-E7C7-43B8-8194-69EF227F8640}">
      <dsp:nvSpPr>
        <dsp:cNvPr id="0" name=""/>
        <dsp:cNvSpPr/>
      </dsp:nvSpPr>
      <dsp:spPr>
        <a:xfrm>
          <a:off x="5574565" y="404164"/>
          <a:ext cx="5067787" cy="3637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0320" rIns="20320" bIns="20320" numCol="1" spcCol="1270" anchor="t" anchorCtr="0">
          <a:noAutofit/>
        </a:bodyPr>
        <a:lstStyle/>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Αλλά η ενημέρωση πρέπει να είναι </a:t>
          </a:r>
          <a:r>
            <a:rPr lang="el-GR" sz="1600" b="1" kern="1200" dirty="0">
              <a:solidFill>
                <a:srgbClr val="FF0000"/>
              </a:solidFill>
              <a:latin typeface="Times New Roman" panose="02020603050405020304" pitchFamily="18" charset="0"/>
              <a:cs typeface="Times New Roman" panose="02020603050405020304" pitchFamily="18" charset="0"/>
            </a:rPr>
            <a:t>ΠΛΗΡΗΣ</a:t>
          </a:r>
          <a:r>
            <a:rPr lang="el-GR" sz="1600" kern="1200" dirty="0">
              <a:latin typeface="Times New Roman" panose="02020603050405020304" pitchFamily="18" charset="0"/>
              <a:cs typeface="Times New Roman" panose="02020603050405020304" pitchFamily="18" charset="0"/>
            </a:rPr>
            <a:t>:</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1.Υποχρέωση άσκησης</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2. Νομοθετικό καθεστώς</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3. Αρμόδιο Όργανο</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4. Προθεσμία άσκησης</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5. Συνέπειες μη άσκησης </a:t>
          </a:r>
        </a:p>
        <a:p>
          <a:pPr marL="0" lvl="0" indent="0" algn="l" defTabSz="711200">
            <a:lnSpc>
              <a:spcPct val="100000"/>
            </a:lnSpc>
            <a:spcBef>
              <a:spcPct val="0"/>
            </a:spcBef>
            <a:spcAft>
              <a:spcPct val="35000"/>
            </a:spcAft>
            <a:buNone/>
          </a:pPr>
          <a:endParaRPr lang="el-GR" sz="1400" kern="1200" dirty="0">
            <a:latin typeface="Times New Roman" panose="02020603050405020304" pitchFamily="18" charset="0"/>
            <a:cs typeface="Times New Roman" panose="02020603050405020304" pitchFamily="18" charset="0"/>
          </a:endParaRPr>
        </a:p>
      </dsp:txBody>
      <dsp:txXfrm>
        <a:off x="5574565" y="404164"/>
        <a:ext cx="5067787" cy="363748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F5A7DC-3870-4DD8-A03A-A057F2D3EE4D}">
      <dsp:nvSpPr>
        <dsp:cNvPr id="0" name=""/>
        <dsp:cNvSpPr/>
      </dsp:nvSpPr>
      <dsp:spPr>
        <a:xfrm>
          <a:off x="0" y="0"/>
          <a:ext cx="10644952" cy="404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endParaRPr lang="en-US" sz="1800" kern="1200" dirty="0"/>
        </a:p>
      </dsp:txBody>
      <dsp:txXfrm>
        <a:off x="0" y="0"/>
        <a:ext cx="10644952" cy="404164"/>
      </dsp:txXfrm>
    </dsp:sp>
    <dsp:sp modelId="{9D8F5FB5-0FC1-4597-84B0-754CAF760A55}">
      <dsp:nvSpPr>
        <dsp:cNvPr id="0" name=""/>
        <dsp:cNvSpPr/>
      </dsp:nvSpPr>
      <dsp:spPr>
        <a:xfrm>
          <a:off x="0" y="404164"/>
          <a:ext cx="10644952" cy="3637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0320" rIns="20320" bIns="20320" numCol="1" spcCol="1270" anchor="t" anchorCtr="0">
          <a:noAutofit/>
        </a:bodyPr>
        <a:lstStyle/>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a:t>
          </a:r>
          <a:r>
            <a:rPr lang="el-GR" sz="1600" b="1" i="1" u="sng" kern="1200" dirty="0">
              <a:solidFill>
                <a:schemeClr val="tx2"/>
              </a:solidFill>
              <a:latin typeface="Times New Roman" panose="02020603050405020304" pitchFamily="18" charset="0"/>
              <a:cs typeface="Times New Roman" panose="02020603050405020304" pitchFamily="18" charset="0"/>
            </a:rPr>
            <a:t>Συγκρότηση</a:t>
          </a:r>
          <a:r>
            <a:rPr lang="el-GR" sz="1600" kern="1200" dirty="0">
              <a:latin typeface="Times New Roman" panose="02020603050405020304" pitchFamily="18" charset="0"/>
              <a:cs typeface="Times New Roman" panose="02020603050405020304" pitchFamily="18" charset="0"/>
            </a:rPr>
            <a:t> </a:t>
          </a:r>
          <a:r>
            <a:rPr lang="el-GR" sz="1600" kern="1200" dirty="0">
              <a:solidFill>
                <a:srgbClr val="FF0000"/>
              </a:solidFill>
              <a:latin typeface="Times New Roman" panose="02020603050405020304" pitchFamily="18" charset="0"/>
              <a:cs typeface="Times New Roman" panose="02020603050405020304" pitchFamily="18" charset="0"/>
            </a:rPr>
            <a:t>αποφασιστικού</a:t>
          </a:r>
          <a:r>
            <a:rPr lang="el-GR" sz="1600" kern="1200" dirty="0">
              <a:latin typeface="Times New Roman" panose="02020603050405020304" pitchFamily="18" charset="0"/>
              <a:cs typeface="Times New Roman" panose="02020603050405020304" pitchFamily="18" charset="0"/>
            </a:rPr>
            <a:t> οργάνου</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Νόμιμη σύσταση μονομελούς οργάνου</a:t>
          </a:r>
        </a:p>
        <a:p>
          <a:pPr marL="171450" lvl="1" indent="-171450" algn="l" defTabSz="711200">
            <a:lnSpc>
              <a:spcPct val="90000"/>
            </a:lnSpc>
            <a:spcBef>
              <a:spcPct val="0"/>
            </a:spcBef>
            <a:spcAft>
              <a:spcPct val="15000"/>
            </a:spcAft>
            <a:buChar char="•"/>
          </a:pPr>
          <a:r>
            <a:rPr lang="el-GR" sz="1600" i="1" kern="1200" dirty="0">
              <a:solidFill>
                <a:schemeClr val="tx2"/>
              </a:solidFill>
              <a:latin typeface="Times New Roman" panose="02020603050405020304" pitchFamily="18" charset="0"/>
              <a:cs typeface="Times New Roman" panose="02020603050405020304" pitchFamily="18" charset="0"/>
            </a:rPr>
            <a:t>	Αλλά αν υφίσταται πράξη διορισμού, η οποία είναι παράνομη, τότε έχουμε </a:t>
          </a:r>
          <a:r>
            <a:rPr lang="en-US" sz="1600" i="1" kern="1200" dirty="0">
              <a:solidFill>
                <a:schemeClr val="tx2"/>
              </a:solidFill>
              <a:latin typeface="Times New Roman" panose="02020603050405020304" pitchFamily="18" charset="0"/>
              <a:cs typeface="Times New Roman" panose="02020603050405020304" pitchFamily="18" charset="0"/>
            </a:rPr>
            <a:t>de facto </a:t>
          </a:r>
          <a:r>
            <a:rPr lang="el-GR" sz="1600" i="1" kern="1200" dirty="0">
              <a:solidFill>
                <a:schemeClr val="tx2"/>
              </a:solidFill>
              <a:latin typeface="Times New Roman" panose="02020603050405020304" pitchFamily="18" charset="0"/>
              <a:cs typeface="Times New Roman" panose="02020603050405020304" pitchFamily="18" charset="0"/>
            </a:rPr>
            <a:t>διοικητικό όργανο και δεν υφίσταται λόγος ακύρωσης</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Καθ’ ύλην αναρμοδιότητα</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a:t>
          </a:r>
          <a:r>
            <a:rPr lang="el-GR" sz="1600" i="1" kern="1200" dirty="0">
              <a:solidFill>
                <a:schemeClr val="tx2"/>
              </a:solidFill>
              <a:latin typeface="Times New Roman" panose="02020603050405020304" pitchFamily="18" charset="0"/>
              <a:cs typeface="Times New Roman" panose="02020603050405020304" pitchFamily="18" charset="0"/>
            </a:rPr>
            <a:t>Διαφέρει από την κατά κλάδον = ανυπόστατη πράξη. Επίσης, κατά νόσφιση εξουσίας (από ιδιώτη) και καθ’ υπέρβαση εξουσίας</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Κατά χρόνο αναρμοδιότητα</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Κατά τόπο αναρμοδιότητα</a:t>
          </a:r>
        </a:p>
      </dsp:txBody>
      <dsp:txXfrm>
        <a:off x="0" y="404164"/>
        <a:ext cx="10644952" cy="363748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F5A7DC-3870-4DD8-A03A-A057F2D3EE4D}">
      <dsp:nvSpPr>
        <dsp:cNvPr id="0" name=""/>
        <dsp:cNvSpPr/>
      </dsp:nvSpPr>
      <dsp:spPr>
        <a:xfrm>
          <a:off x="0" y="0"/>
          <a:ext cx="10644952" cy="404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endParaRPr lang="en-US" sz="1800" kern="1200" dirty="0"/>
        </a:p>
      </dsp:txBody>
      <dsp:txXfrm>
        <a:off x="0" y="0"/>
        <a:ext cx="10644952" cy="404164"/>
      </dsp:txXfrm>
    </dsp:sp>
    <dsp:sp modelId="{9D8F5FB5-0FC1-4597-84B0-754CAF760A55}">
      <dsp:nvSpPr>
        <dsp:cNvPr id="0" name=""/>
        <dsp:cNvSpPr/>
      </dsp:nvSpPr>
      <dsp:spPr>
        <a:xfrm>
          <a:off x="0" y="404164"/>
          <a:ext cx="10644952" cy="3637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0320" rIns="20320" bIns="20320" numCol="1" spcCol="1270" anchor="t" anchorCtr="0">
          <a:noAutofit/>
        </a:bodyPr>
        <a:lstStyle/>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Σύνθεση και λειτουργία συλλογικού </a:t>
          </a:r>
          <a:r>
            <a:rPr lang="el-GR" sz="1600" kern="1200" dirty="0">
              <a:solidFill>
                <a:srgbClr val="FF0000"/>
              </a:solidFill>
              <a:latin typeface="Times New Roman" panose="02020603050405020304" pitchFamily="18" charset="0"/>
              <a:cs typeface="Times New Roman" panose="02020603050405020304" pitchFamily="18" charset="0"/>
            </a:rPr>
            <a:t>αποφασιστικού</a:t>
          </a:r>
          <a:r>
            <a:rPr lang="el-GR" sz="1600" kern="1200" dirty="0">
              <a:latin typeface="Times New Roman" panose="02020603050405020304" pitchFamily="18" charset="0"/>
              <a:cs typeface="Times New Roman" panose="02020603050405020304" pitchFamily="18" charset="0"/>
            </a:rPr>
            <a:t> οργάνου</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a:t>
          </a:r>
          <a:r>
            <a:rPr lang="el-GR" sz="1600" b="1" u="sng" kern="1200" dirty="0">
              <a:latin typeface="Times New Roman" panose="02020603050405020304" pitchFamily="18" charset="0"/>
              <a:cs typeface="Times New Roman" panose="02020603050405020304" pitchFamily="18" charset="0"/>
            </a:rPr>
            <a:t>Συγκρότηση</a:t>
          </a:r>
          <a:r>
            <a:rPr lang="el-GR" sz="1600" kern="1200" dirty="0">
              <a:latin typeface="Times New Roman" panose="02020603050405020304" pitchFamily="18" charset="0"/>
              <a:cs typeface="Times New Roman" panose="02020603050405020304" pitchFamily="18" charset="0"/>
            </a:rPr>
            <a:t>, σύνθεση, λειτουργία </a:t>
          </a:r>
          <a:r>
            <a:rPr lang="el-GR" sz="1600" u="sng" kern="1200" dirty="0">
              <a:solidFill>
                <a:srgbClr val="FFFF00"/>
              </a:solidFill>
              <a:latin typeface="Times New Roman" panose="02020603050405020304" pitchFamily="18" charset="0"/>
              <a:cs typeface="Times New Roman" panose="02020603050405020304" pitchFamily="18" charset="0"/>
            </a:rPr>
            <a:t>γνωμοδοτικού</a:t>
          </a:r>
          <a:r>
            <a:rPr lang="el-GR" sz="1600" kern="1200" dirty="0">
              <a:latin typeface="Times New Roman" panose="02020603050405020304" pitchFamily="18" charset="0"/>
              <a:cs typeface="Times New Roman" panose="02020603050405020304" pitchFamily="18" charset="0"/>
            </a:rPr>
            <a:t> οργάνου</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Παρανομίες γνωμοδότησης</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Μη επεξεργασία προεδρικού διατάγματος από το ΣτΕ</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Άσκηση δικαιώματος προηγούμενης ακρόασης (</a:t>
          </a:r>
          <a:r>
            <a:rPr lang="el-GR" sz="1600" b="1" kern="1200" dirty="0">
              <a:solidFill>
                <a:schemeClr val="bg1"/>
              </a:solidFill>
              <a:highlight>
                <a:srgbClr val="FFFF00"/>
              </a:highlight>
              <a:latin typeface="Times New Roman" panose="02020603050405020304" pitchFamily="18" charset="0"/>
              <a:cs typeface="Times New Roman" panose="02020603050405020304" pitchFamily="18" charset="0"/>
            </a:rPr>
            <a:t>ΠΡΟΣΟΧΗ</a:t>
          </a:r>
          <a:r>
            <a:rPr lang="el-GR" sz="1600" kern="1200" dirty="0">
              <a:latin typeface="Times New Roman" panose="02020603050405020304" pitchFamily="18" charset="0"/>
              <a:cs typeface="Times New Roman" panose="02020603050405020304" pitchFamily="18" charset="0"/>
            </a:rPr>
            <a:t>: </a:t>
          </a:r>
          <a:r>
            <a:rPr lang="el-GR" sz="1600" i="1" kern="1200" dirty="0">
              <a:solidFill>
                <a:schemeClr val="tx2"/>
              </a:solidFill>
              <a:latin typeface="Times New Roman" panose="02020603050405020304" pitchFamily="18" charset="0"/>
              <a:cs typeface="Times New Roman" panose="02020603050405020304" pitchFamily="18" charset="0"/>
            </a:rPr>
            <a:t>Λυσιτέλεια λόγου: πρέπει να αναφέρει στο ένδικο βοήθημα και τους λόγους που θα </a:t>
          </a:r>
          <a:r>
            <a:rPr lang="el-GR" sz="1600" i="1" kern="1200" dirty="0" err="1">
              <a:solidFill>
                <a:schemeClr val="tx2"/>
              </a:solidFill>
              <a:latin typeface="Times New Roman" panose="02020603050405020304" pitchFamily="18" charset="0"/>
              <a:cs typeface="Times New Roman" panose="02020603050405020304" pitchFamily="18" charset="0"/>
            </a:rPr>
            <a:t>προέβαλε</a:t>
          </a:r>
          <a:r>
            <a:rPr lang="el-GR" sz="1600" i="1" kern="1200" dirty="0">
              <a:solidFill>
                <a:schemeClr val="tx2"/>
              </a:solidFill>
              <a:latin typeface="Times New Roman" panose="02020603050405020304" pitchFamily="18" charset="0"/>
              <a:cs typeface="Times New Roman" panose="02020603050405020304" pitchFamily="18" charset="0"/>
            </a:rPr>
            <a:t> αν είχε κληθεί για να μπορέσει να εξεταστεί το ένδικο βοήθημα</a:t>
          </a:r>
          <a:r>
            <a:rPr lang="el-GR" sz="1600" kern="1200" dirty="0">
              <a:latin typeface="Times New Roman" panose="02020603050405020304" pitchFamily="18" charset="0"/>
              <a:cs typeface="Times New Roman" panose="02020603050405020304" pitchFamily="18" charset="0"/>
            </a:rPr>
            <a:t>)</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Έλλειψη εκ του νόμου αιτιολογίας </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Αμεροληψία οργάνου </a:t>
          </a:r>
        </a:p>
      </dsp:txBody>
      <dsp:txXfrm>
        <a:off x="0" y="404164"/>
        <a:ext cx="10644952" cy="363748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F5A7DC-3870-4DD8-A03A-A057F2D3EE4D}">
      <dsp:nvSpPr>
        <dsp:cNvPr id="0" name=""/>
        <dsp:cNvSpPr/>
      </dsp:nvSpPr>
      <dsp:spPr>
        <a:xfrm>
          <a:off x="0" y="0"/>
          <a:ext cx="10644952" cy="404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endParaRPr lang="en-US" sz="1800" kern="1200" dirty="0"/>
        </a:p>
      </dsp:txBody>
      <dsp:txXfrm>
        <a:off x="0" y="0"/>
        <a:ext cx="10644952" cy="404164"/>
      </dsp:txXfrm>
    </dsp:sp>
    <dsp:sp modelId="{9D8F5FB5-0FC1-4597-84B0-754CAF760A55}">
      <dsp:nvSpPr>
        <dsp:cNvPr id="0" name=""/>
        <dsp:cNvSpPr/>
      </dsp:nvSpPr>
      <dsp:spPr>
        <a:xfrm>
          <a:off x="0" y="404164"/>
          <a:ext cx="10644952" cy="3637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0320" rIns="20320" bIns="20320" numCol="1" spcCol="1270" anchor="t" anchorCtr="0">
          <a:noAutofit/>
        </a:bodyPr>
        <a:lstStyle/>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Δεδικασμένο</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Εσφαλμένη ερμηνεία νόμου</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Διακριτική ευχέρεια (άκρα όρια στις ακυρωτικές / κακή χρήση στις ουσίας)</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Πλάνη περί τα πράγματα</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Έλλειψη / σφάλμα εκ φύσεως αιτιολογίας</a:t>
          </a:r>
        </a:p>
        <a:p>
          <a:pPr marL="0" lvl="0" indent="0" algn="l" defTabSz="711200">
            <a:lnSpc>
              <a:spcPct val="100000"/>
            </a:lnSpc>
            <a:spcBef>
              <a:spcPct val="0"/>
            </a:spcBef>
            <a:spcAft>
              <a:spcPct val="35000"/>
            </a:spcAft>
            <a:buNone/>
          </a:pPr>
          <a:r>
            <a:rPr lang="el-GR" sz="1600" kern="1200" dirty="0">
              <a:latin typeface="Times New Roman" panose="02020603050405020304" pitchFamily="18" charset="0"/>
              <a:cs typeface="Times New Roman" panose="02020603050405020304" pitchFamily="18" charset="0"/>
            </a:rPr>
            <a:t>- Σφάλμα εκ νόμου αιτιολογίας (υπάρχει δηλαδή αλλά) </a:t>
          </a:r>
        </a:p>
      </dsp:txBody>
      <dsp:txXfrm>
        <a:off x="0" y="404164"/>
        <a:ext cx="10644952" cy="3637482"/>
      </dsp:txXfrm>
    </dsp:sp>
  </dsp:spTree>
</dsp:drawing>
</file>

<file path=ppt/diagrams/layout1.xml><?xml version="1.0" encoding="utf-8"?>
<dgm:layoutDef xmlns:dgm="http://schemas.openxmlformats.org/drawingml/2006/diagram" xmlns:a="http://schemas.openxmlformats.org/drawingml/2006/main" uniqueId="urn:microsoft.com/office/officeart/2024/3/layout/SimpleTimelineDefaultVariant">
  <dgm:title val="Simple Timeline"/>
  <dgm:desc val="Displays events in chronological order. Each event should have a date or name up to medium length and the option to add a description that can be medium or a bit longer in length."/>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align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2050">
                    <a:solidFill>
                      <a:srgbClr val="000000"/>
                    </a:solidFill>
                    <a:tailEnd type="arrow" w="med" len="med"/>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arrow" w="med" len="med"/>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h" fact="0.178"/>
                        <dgm:constr type="b" for="ch" forName="L2TextContainer1" refType="h" fact="0.5"/>
                        <dgm:constr type="w" for="ch" forName="L1TextContainer1" refType="w" fact="0.83"/>
                        <dgm:constr type="l" for="ch" forName="L1TextContainer1" refType="r" refFor="ch" refForName="DropPinPlaceHolder1"/>
                        <dgm:constr type="t" for="ch" forName="L1TextContainer1" refType="h" fact="0.01"/>
                        <dgm:constr type="b" for="ch" forName="L1TextContainer1" refType="h" fact="0.178"/>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fact="0"/>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1TextContainer1" refType="w" fact="0.83"/>
                        <dgm:constr type="l" for="ch" forName="L1TextContainer1" refType="r" refFor="ch" refForName="DropPinPlaceHolder1"/>
                        <dgm:constr type="b" for="ch" forName="L1TextContainer1" refType="h" fact="0.728"/>
                        <dgm:constr type="t" for="ch" forName="L1TextContainer1" refType="h" fact="0.55"/>
                        <dgm:constr type="w" for="ch" forName="L2TextContainer1" refType="w" fact="0.83"/>
                        <dgm:constr type="l" for="ch" forName="L2TextContainer1" refType="r" refFor="ch" refForName="DropPinPlaceHolder1"/>
                        <dgm:constr type="b" for="ch" forName="L2TextContainer1" refType="b" refFor="ch" refForName="DropPinPlaceHolder1"/>
                        <dgm:constr type="t" for="ch" forName="L2TextContainer1" refType="h" fact="0.728"/>
                        <dgm:constr type="w" for="ch" forName="ConnectLine1"/>
                        <dgm:constr type="ctrX" for="ch" forName="ConnectLine1" refType="ctrX" refFor="ch" refForName="DropPinPlaceHolder1"/>
                        <dgm:constr type="t" for="ch" forName="ConnectLine1" refType="h" fact="0.5"/>
                        <dgm:constr type="b" for="ch" forName="ConnectLine1" refType="b"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h" fact="0.178"/>
                        <dgm:constr type="b" for="ch" forName="L2TextContainer1" refType="h" fact="0.5"/>
                        <dgm:constr type="w" for="ch" forName="L1TextContainer1" refType="w" fact="0.83"/>
                        <dgm:constr type="l" for="ch" forName="L1TextContainer1" refType="r" refFor="ch" refForName="DropPinPlaceHolder1"/>
                        <dgm:constr type="t" for="ch" forName="L1TextContainer1" refType="h" fact="0.01"/>
                        <dgm:constr type="b" for="ch" forName="L1TextContainer1" refType="h" fact="0.178"/>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fact="0"/>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1TextContainer1" refType="w" fact="0.83"/>
                        <dgm:constr type="l" for="ch" forName="L1TextContainer1" refType="r" refFor="ch" refForName="DropPinPlaceHolder1"/>
                        <dgm:constr type="b" for="ch" forName="L1TextContainer1" refType="h" fact="0.728"/>
                        <dgm:constr type="t" for="ch" forName="L1TextContainer1" refType="h" fact="0.55"/>
                        <dgm:constr type="w" for="ch" forName="L2TextContainer1" refType="w" fact="0.83"/>
                        <dgm:constr type="l" for="ch" forName="L2TextContainer1" refType="r" refFor="ch" refForName="DropPinPlaceHolder1"/>
                        <dgm:constr type="b" for="ch" forName="L2TextContainer1" refType="b" refFor="ch" refForName="DropPinPlaceHolder1"/>
                        <dgm:constr type="t" for="ch" forName="L2TextContainer1" refType="h" fact="0.728"/>
                        <dgm:constr type="w" for="ch" forName="ConnectLine1"/>
                        <dgm:constr type="ctrX" for="ch" forName="ConnectLine1" refType="ctrX" refFor="ch" refForName="DropPinPlaceHolder1"/>
                        <dgm:constr type="t" for="ch" forName="ConnectLine1" refType="h" fact="0.5"/>
                        <dgm:constr type="b" for="ch" forName="ConnectLine1" refType="b"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fact="0"/>
                  <dgm:constr type="h" for="ch" forName="DropPin1" refType="h" fact="0"/>
                  <dgm:constr type="ctrX" for="ch" forName="DropPin1" refType="w" fact="0"/>
                  <dgm:constr type="ctrY" for="ch" forName="DropPin1" refType="h" fact="0"/>
                  <dgm:constr type="w" for="ch" forName="Ellipse1" refType="w" refFor="ch" refForName="DropPin1" fact="0"/>
                  <dgm:constr type="h" for="ch" forName="Ellipse1" refType="w" refFor="ch" refForName="DropPin1" fact="0"/>
                  <dgm:constr type="ctrX" for="ch" forName="Ellipse1" refType="ctrX" refFor="ch" refForName="DropPin1" fact="0"/>
                  <dgm:constr type="ctrY" for="ch" forName="Ellipse1" refType="ctrY" refFor="ch" refForName="DropPin1" fact="0"/>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if>
                  <dgm:else name="Name88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else>
                </dgm:choose>
                <dgm:shape xmlns:r="http://schemas.openxmlformats.org/officeDocument/2006/relationships" type="rect" r:blip="">
                  <dgm:adjLst/>
                </dgm:shape>
                <dgm:presOf axis="des" ptType="node"/>
                <dgm:ruleLst>
                  <dgm:rule type="primFontSz" val="5" fact="NaN" max="NaN"/>
                </dgm:ruleLst>
              </dgm:layoutNode>
              <dgm:layoutNode name="L1TextContainer1" styleLbl="alignNode1">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dgm:constr type="tMarg"/>
                  <dgm:constr type="bMarg"/>
                </dgm:constrLst>
                <dgm:ruleLst>
                  <dgm:rule type="primFontSz" val="5" fact="NaN" max="NaN"/>
                </dgm:ruleLst>
              </dgm:layoutNode>
              <dgm:layoutNode name="ConnectLine1" styleLbl="sibTrans1D1">
                <dgm:alg type="sp"/>
                <dgm:shape xmlns:r="http://schemas.openxmlformats.org/officeDocument/2006/relationships" type="line" r:blip="">
                  <dgm:adj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h" fact="0.178"/>
                        <dgm:constr type="b" for="ch" forName="L2TextContainer" refType="h" fact="0.5"/>
                        <dgm:constr type="w" for="ch" forName="L1TextContainer" refType="w" fact="0.83"/>
                        <dgm:constr type="l" for="ch" forName="L1TextContainer" refType="r" refFor="ch" refForName="DropPinPlaceHolder"/>
                        <dgm:constr type="t" for="ch" forName="L1TextContainer" refType="h" fact="0.01"/>
                        <dgm:constr type="b" for="ch" forName="L1TextContainer" refType="h" fact="0.178"/>
                        <dgm:constr type="w" for="ch" forName="ConnectLine" fact="2"/>
                        <dgm:constr type="ctrX" for="ch" forName="ConnectLine" refType="ctrX" refFor="ch" refForName="DropPinPlaceHolder"/>
                        <dgm:constr type="b" for="ch" forName="ConnectLine" refType="h" fact="0.5"/>
                        <dgm:constr type="t" for="ch" forName="ConnectLine" refType="b" refFor="ch" refForName="DropPinPlaceHolder" fact="0"/>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1TextContainer" refType="w" fact="0.83"/>
                        <dgm:constr type="l" for="ch" forName="L1TextContainer" refType="r" refFor="ch" refForName="DropPinPlaceHolder"/>
                        <dgm:constr type="b" for="ch" forName="L1TextContainer" refType="h" fact="0.728"/>
                        <dgm:constr type="t" for="ch" forName="L1TextContainer" refType="h" fact="0.55"/>
                        <dgm:constr type="w" for="ch" forName="L2TextContainer" refType="w" fact="0.83"/>
                        <dgm:constr type="l" for="ch" forName="L2TextContainer" refType="r" refFor="ch" refForName="DropPinPlaceHolder"/>
                        <dgm:constr type="b" for="ch" forName="L2TextContainer" refType="b" refFor="ch" refForName="DropPinPlaceHolder"/>
                        <dgm:constr type="t" for="ch" forName="L2TextContainer" refType="h" fact="0.728"/>
                        <dgm:constr type="w" for="ch" forName="ConnectLine"/>
                        <dgm:constr type="ctrX" for="ch" forName="ConnectLine" refType="ctrX" refFor="ch" refForName="DropPinPlaceHolder"/>
                        <dgm:constr type="t" for="ch" forName="ConnectLine" refType="h" fact="0.5"/>
                        <dgm:constr type="b" for="ch" forName="ConnectLine" refType="b"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h" fact="0.178"/>
                        <dgm:constr type="b" for="ch" forName="L2TextContainer" refType="h" fact="0.5"/>
                        <dgm:constr type="w" for="ch" forName="L1TextContainer" refType="w" fact="0.83"/>
                        <dgm:constr type="l" for="ch" forName="L1TextContainer" refType="r" refFor="ch" refForName="DropPinPlaceHolder"/>
                        <dgm:constr type="t" for="ch" forName="L1TextContainer" refType="h" fact="0.01"/>
                        <dgm:constr type="b" for="ch" forName="L1TextContainer" refType="h" fact="0.178"/>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fact="0"/>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1TextContainer" refType="w" fact="0.83"/>
                        <dgm:constr type="l" for="ch" forName="L1TextContainer" refType="r" refFor="ch" refForName="DropPinPlaceHolder"/>
                        <dgm:constr type="b" for="ch" forName="L1TextContainer" refType="h" fact="0.728"/>
                        <dgm:constr type="t" for="ch" forName="L1TextContainer" refType="h" fact="0.55"/>
                        <dgm:constr type="w" for="ch" forName="L2TextContainer" refType="w" fact="0.83"/>
                        <dgm:constr type="l" for="ch" forName="L2TextContainer" refType="r" refFor="ch" refForName="DropPinPlaceHolder"/>
                        <dgm:constr type="b" for="ch" forName="L2TextContainer" refType="b" refFor="ch" refForName="DropPinPlaceHolder"/>
                        <dgm:constr type="t" for="ch" forName="L2TextContainer" refType="h" fact="0.728"/>
                        <dgm:constr type="w" for="ch" forName="ConnectLine"/>
                        <dgm:constr type="ctrX" for="ch" forName="ConnectLine" refType="ctrX" refFor="ch" refForName="DropPinPlaceHolder"/>
                        <dgm:constr type="t" for="ch" forName="ConnectLine" refType="h" fact="0.5"/>
                        <dgm:constr type="b" for="ch" forName="ConnectLine" refType="b"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fact="0"/>
                  <dgm:constr type="h" for="ch" forName="DropPin" refType="h" fact="0"/>
                  <dgm:constr type="ctrX" for="ch" forName="DropPin" refType="w" fact="0"/>
                  <dgm:constr type="ctrY" for="ch" forName="DropPin" refType="h" fact="0"/>
                  <dgm:constr type="w" for="ch" forName="Ellipse" refType="w" refFor="ch" refForName="DropPin" fact="0"/>
                  <dgm:constr type="h" for="ch" forName="Ellipse" refType="w" refFor="ch" refForName="DropPin" fact="0"/>
                  <dgm:constr type="ctrX" for="ch" forName="Ellipse" refType="ctrX" refFor="ch" refForName="DropPin" fact="0"/>
                  <dgm:constr type="ctrY" for="ch" forName="Ellipse" refType="ctrY" refFor="ch" refForName="DropPin" fact="0"/>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if>
                  <dgm:else name="Name88">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else>
                </dgm:choose>
                <dgm:shape xmlns:r="http://schemas.openxmlformats.org/officeDocument/2006/relationships" type="rect" r:blip="">
                  <dgm:adjLst/>
                </dgm:shape>
                <dgm:presOf axis="des" ptType="node"/>
                <dgm:ruleLst>
                  <dgm:rule type="primFontSz" val="5" fact="NaN" max="NaN"/>
                </dgm:ruleLst>
              </dgm:layoutNode>
              <dgm:layoutNode name="L1TextContainer" styleLbl="alignNode1">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dgm:constr type="tMarg"/>
                  <dgm:constr type="bMarg"/>
                </dgm:constrLst>
                <dgm:ruleLst>
                  <dgm:rule type="primFontSz" val="5" fact="NaN" max="NaN"/>
                </dgm:ruleLst>
              </dgm:layoutNode>
              <dgm:layoutNode name="ConnectLine" styleLbl="sibTrans1D1">
                <dgm:alg type="sp"/>
                <dgm:shape xmlns:r="http://schemas.openxmlformats.org/officeDocument/2006/relationships" type="line" r:blip="">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10.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24/3/layout/BlockTimeline">
  <dgm:title val="Block Timeline"/>
  <dgm:desc val="Displays events in chronological order. Each event should have a date of name up to medium length and the option to add a description that can be medium or a bit longer in length."/>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1" val="16"/>
      <dgm:constr type="primFontSz" for="des" forName="Childtext1" val="14"/>
      <dgm:constr type="primFontSz" for="des" forName="Childtext1" refType="primFontSz" refFor="des" refForName="Parent1" op="lte"/>
      <dgm:constr type="w" for="ch" forName="composite" refType="w"/>
      <dgm:constr type="h" for="ch" forName="composite" refType="h"/>
      <dgm:constr type="w" for="ch" forName="spaceBetweenRectangles" refType="w" fact="0"/>
      <dgm:constr type="h" for="ch" forName="spaceBetweenRectangles" refType="h" fact="0"/>
      <dgm:constr type="primFontSz" for="des" forName="Parent1" op="equ"/>
      <dgm:constr type="primFontSz" for="des" forName="Childtext1" op="equ"/>
    </dgm:constrLst>
    <dgm:forEach name="nodesForEach" axis="ch" ptType="node">
      <dgm:layoutNode name="composite">
        <dgm:alg type="composite"/>
        <dgm:shape xmlns:r="http://schemas.openxmlformats.org/officeDocument/2006/relationships" r:blip="">
          <dgm:adjLst/>
        </dgm:shape>
        <dgm:choose name="casesForSnakingLogic">
          <dgm:if name="Name7" axis="self" ptType="node" func="posOdd" op="equ" val="1">
            <dgm:constrLst>
              <dgm:constr type="w" for="ch" forName="Parent1" refType="w" fact="0.72"/>
              <dgm:constr type="ctrY" for="ch" forName="Parent1" refType="h" fact="0.5"/>
              <dgm:constr type="h" for="ch" forName="Parent1" refType="h" fact="0.12"/>
              <dgm:constr type="l" for="ch" forName="Parent1" refType="w" fact="0.14"/>
              <dgm:constr type="w" for="ch" forName="Childtext1" refType="w"/>
              <dgm:constr type="h" for="ch" forName="Childtext1" refType="h" fact="0.32"/>
              <dgm:constr type="t" for="ch" forName="Childtext1" refType="h" fact="0"/>
              <dgm:constr type="w" for="ch" forName="ConnectLine"/>
              <dgm:constr type="h" for="ch" forName="ConnectLine" refType="h" fact="0.1"/>
              <dgm:constr type="b" for="ch" forName="ConnectLine" refType="t" refFor="ch" refForName="Parent1"/>
              <dgm:constr type="ctrX" for="ch" forName="ConnectLine" refType="w" fact="0.5"/>
              <dgm:constr type="w" for="ch" forName="EmptyPane" refType="w"/>
              <dgm:constr type="b" for="ch" forName="EmptyPane" refType="h"/>
              <dgm:constr type="h" for="ch" forName="EmptyPane" refType="h" fact="0.44"/>
            </dgm:constrLst>
          </dgm:if>
          <dgm:else name="Name8">
            <dgm:constrLst>
              <dgm:constr type="w" for="ch" forName="Parent1" refType="w" fact="0.72"/>
              <dgm:constr type="ctrY" for="ch" forName="Parent1" refType="h" fact="0.5"/>
              <dgm:constr type="h" for="ch" forName="Parent1" refType="h" fact="0.12"/>
              <dgm:constr type="l" for="ch" forName="Parent1" refType="w" fact="0.14"/>
              <dgm:constr type="w" for="ch" forName="Childtext1" refType="w"/>
              <dgm:constr type="h" for="ch" forName="Childtext1" refType="h" fact="0.32"/>
              <dgm:constr type="b" for="ch" forName="Childtext1" refType="h"/>
              <dgm:constr type="w" for="ch" forName="ConnectLine"/>
              <dgm:constr type="h" for="ch" forName="ConnectLine" refType="h" fact="0.1"/>
              <dgm:constr type="t" for="ch" forName="ConnectLine" refType="b" refFor="ch" refForName="Parent1"/>
              <dgm:constr type="ctrX" for="ch" forName="ConnectLine" refType="w" fact="0.5"/>
              <dgm:constr type="w" for="ch" forName="EmptyPane" refType="w"/>
              <dgm:constr type="h" for="ch" forName="EmptyPane" refType="h" fact="0.44"/>
            </dgm:constrLst>
          </dgm:else>
        </dgm:choose>
        <dgm:layoutNode name="Parent1" styleLbl="alignNode1">
          <dgm:varLst>
            <dgm:chMax val="1"/>
            <dgm:chPref val="1"/>
            <dgm:bulletEnabled val="1"/>
          </dgm:varLst>
          <dgm:alg type="tx"/>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ect" r:blip="">
                    <dgm:adjLst/>
                  </dgm:shape>
                </dgm:if>
                <dgm:else name="ifMoreThanOneNode">
                  <dgm:choose name="Name18">
                    <dgm:if name="Name19" func="var" arg="dir" op="equ" val="norm">
                      <dgm:shape xmlns:r="http://schemas.openxmlformats.org/officeDocument/2006/relationships" type="roundRect" r:blip="">
                        <dgm:adjLst/>
                      </dgm:shape>
                    </dgm:if>
                    <dgm:else name="Name20">
                      <dgm:shape xmlns:r="http://schemas.openxmlformats.org/officeDocument/2006/relationships" type="round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type="roundRect" r:blip="">
                        <dgm:adjLst/>
                      </dgm:shape>
                    </dgm:if>
                    <dgm:else name="Name26">
                      <dgm:shape xmlns:r="http://schemas.openxmlformats.org/officeDocument/2006/relationships" type="roundRect" r:blip="">
                        <dgm:adjLst/>
                      </dgm:shape>
                    </dgm:else>
                  </dgm:choose>
                </dgm:if>
                <dgm:else name="Name27">
                  <dgm:shape xmlns:r="http://schemas.openxmlformats.org/officeDocument/2006/relationships" type="round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5" fact="NaN" max="NaN"/>
          </dgm:ruleLst>
        </dgm:layoutNode>
        <dgm:layoutNode name="Childtext1" styleLbl="revTx" moveWith="Parent1">
          <dgm:varLst>
            <dgm:chMax val="0"/>
            <dgm:chPref val="0"/>
            <dgm:bulletEnabled/>
          </dgm:varLst>
          <dgm:choose name="casesForTxtDirLogic1">
            <dgm:if name="Name77" axis="self" ptType="node" func="posOdd" op="equ" val="1">
              <dgm:alg type="tx">
                <dgm:param type="txAnchorVert" val="b"/>
                <dgm:param type="txAnchorHorz" val="ctr"/>
                <dgm:param type="parTxRTLAlign" val="ctr"/>
                <dgm:param type="parTxLTRAlign" val="ctr"/>
              </dgm:alg>
            </dgm:if>
            <dgm:else name="Name88">
              <dgm:alg type="tx">
                <dgm:param type="txAnchorVert" val="t"/>
                <dgm:param type="txAnchorHorz" val="ctr"/>
                <dgm:param type="parTxRTLAlign" val="ctr"/>
                <dgm:param type="parTxLTRAlign" val="ctr"/>
              </dgm:alg>
            </dgm:else>
          </dgm:choose>
          <dgm:shape xmlns:r="http://schemas.openxmlformats.org/officeDocument/2006/relationships" type="rect" r:blip="">
            <dgm:adjLst/>
          </dgm:shape>
          <dgm:constrLst>
            <dgm:constr type="lMarg"/>
            <dgm:constr type="rMarg"/>
            <dgm:constr type="tMarg" refType="primFontSz" fact="0"/>
            <dgm:constr type="bMarg" refType="primFontSz" fact="0"/>
          </dgm:constrLst>
          <dgm:presOf axis="ch" ptType="node"/>
          <dgm:ruleLst>
            <dgm:rule type="primFontSz" val="5" fact="NaN" max="NaN"/>
          </dgm:ruleLst>
        </dgm:layoutNode>
        <dgm:layoutNode name="ConnectLine" styleLbl="sibTrans1D1" moveWith="Parent1">
          <dgm:alg type="sp"/>
          <dgm:shape xmlns:r="http://schemas.openxmlformats.org/officeDocument/2006/relationships" type="line" r:blip="">
            <dgm:adjLst/>
            <dgm:extLst>
              <a:ext uri="{B698B0E9-8C71-41B9-8309-B3DCBF30829C}">
                <dgm1612:spPr xmlns:dgm1612="http://schemas.microsoft.com/office/drawing/2016/12/diagram">
                  <a:ln w="9525"/>
                </dgm1612:spPr>
              </a:ext>
            </dgm:extLst>
          </dgm:shape>
          <dgm:presOf/>
          <dgm:constrLst/>
        </dgm:layoutNode>
        <dgm:layoutNode name="EmptyPane" moveWith="Parent1">
          <dgm:alg type="sp"/>
          <dgm:shape xmlns:r="http://schemas.openxmlformats.org/officeDocument/2006/relationships" r:blip="">
            <dgm:adjLst/>
          </dgm:shape>
          <dgm:presOf/>
          <dgm:constrLst/>
        </dgm:layoutNode>
      </dgm:layoutNode>
      <dgm:forEach name="Name28" axis="followSib" ptType="sibTrans" cnt="1">
        <dgm:layoutNode name="spaceBetweenRectangles" styleLbl="fgAcc1">
          <dgm:alg type="conn">
            <dgm:param type="dim" val="1D"/>
            <dgm:param type="srcNode" val="Parent1"/>
            <dgm:param type="dstNode" val="Parent1"/>
            <dgm:param type="begPts" val="midR"/>
            <dgm:param type="endPts" val="midL"/>
            <dgm:param type="endSty" val="noArr"/>
          </dgm:alg>
          <dgm:shape xmlns:r="http://schemas.openxmlformats.org/officeDocument/2006/relationships" type="conn" r:blip="" zOrderOff="-2">
            <dgm:adjLst/>
            <dgm:extLst>
              <a:ext uri="{B698B0E9-8C71-41B9-8309-B3DCBF30829C}">
                <dgm1612:spPr xmlns:dgm1612="http://schemas.microsoft.com/office/drawing/2016/12/diagram">
                  <a:ln w="12700"/>
                </dgm1612:spPr>
              </a:ext>
            </dgm:extLst>
          </dgm:shape>
          <dgm:presOf/>
          <dgm:constrLst>
            <dgm:constr type="connDist"/>
            <dgm:constr type="begPad"/>
            <dgm:constr type="endPad"/>
          </dgm:constrLst>
          <dgm:ruleLst/>
        </dgm:layoutNode>
      </dgm:forEach>
    </dgm:forEach>
  </dgm:layoutNode>
  <dgm:extLst>
    <a:ext uri="{68A01E43-0DF5-4B5B-8FA6-DAF915123BFB}">
      <dgm1612:lstStyle xmlns:dgm1612="http://schemas.microsoft.com/office/drawing/2016/12/diagram">
        <a:lvl1pPr>
          <a:defRPr b="1"/>
        </a:lvl1pPr>
      </dgm1612:lstStyle>
    </a:ext>
  </dgm:extLst>
</dgm:layoutDef>
</file>

<file path=ppt/diagrams/layout6.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9.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9756D1-04DB-4C2F-98D8-5D20061270A9}" type="datetimeFigureOut">
              <a:rPr lang="el-GR" smtClean="0"/>
              <a:t>6/5/2026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11E8DC-3091-4B4F-920A-6C413E2FF1B3}" type="slidenum">
              <a:rPr lang="el-GR" smtClean="0"/>
              <a:t>‹#›</a:t>
            </a:fld>
            <a:endParaRPr lang="el-GR"/>
          </a:p>
        </p:txBody>
      </p:sp>
    </p:spTree>
    <p:extLst>
      <p:ext uri="{BB962C8B-B14F-4D97-AF65-F5344CB8AC3E}">
        <p14:creationId xmlns:p14="http://schemas.microsoft.com/office/powerpoint/2010/main" val="517596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txBody>
          <a:bodyPr/>
          <a:lstStyle/>
          <a:p>
            <a:endParaRPr lang="el-GR"/>
          </a:p>
        </p:txBody>
      </p:sp>
      <p:sp>
        <p:nvSpPr>
          <p:cNvPr id="3" name="Θέση σημειώσεων 2"/>
          <p:cNvSpPr>
            <a:spLocks noGrp="1"/>
          </p:cNvSpPr>
          <p:nvPr>
            <p:ph type="body" idx="1"/>
          </p:nvPr>
        </p:nvSpPr>
        <p:spPr/>
        <p:txBody>
          <a:bodyPr/>
          <a:lstStyle/>
          <a:p>
            <a:r>
              <a:rPr lang="el-GR" dirty="0"/>
              <a:t>Σύμφωνα με τις νέες διατάξεις που ισχύουν στη δίκη ενώπιον του ΣτΕ, δεν προβλέπεται πλέον παροχή πληρεξουσιότητας με αυτοπρόσωπη παράσταση του διαδίκου ή με </a:t>
            </a:r>
            <a:r>
              <a:rPr lang="el-GR" dirty="0" err="1"/>
              <a:t>συνυπογραφή</a:t>
            </a:r>
            <a:r>
              <a:rPr lang="el-GR" dirty="0"/>
              <a:t> του ενδίκου βοηθήματος (ή μέσου), αλλά επιτρέπεται μόνον η υποβολή συμβολαιογραφικού πληρεξουσίου από τον αιτούντα.</a:t>
            </a:r>
          </a:p>
        </p:txBody>
      </p:sp>
      <p:sp>
        <p:nvSpPr>
          <p:cNvPr id="4" name="Θέση αριθμού διαφάνειας 3"/>
          <p:cNvSpPr>
            <a:spLocks noGrp="1"/>
          </p:cNvSpPr>
          <p:nvPr>
            <p:ph type="sldNum" sz="quarter" idx="5"/>
          </p:nvPr>
        </p:nvSpPr>
        <p:spPr/>
        <p:txBody>
          <a:bodyPr/>
          <a:lstStyle/>
          <a:p>
            <a:fld id="{DB11E8DC-3091-4B4F-920A-6C413E2FF1B3}" type="slidenum">
              <a:rPr lang="el-GR" smtClean="0"/>
              <a:t>23</a:t>
            </a:fld>
            <a:endParaRPr lang="el-GR"/>
          </a:p>
        </p:txBody>
      </p:sp>
    </p:spTree>
    <p:extLst>
      <p:ext uri="{BB962C8B-B14F-4D97-AF65-F5344CB8AC3E}">
        <p14:creationId xmlns:p14="http://schemas.microsoft.com/office/powerpoint/2010/main" val="825800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A53EC61B-7BE1-452B-B0DB-88B32D157D2D}" type="datetimeFigureOut">
              <a:rPr lang="el-GR" smtClean="0"/>
              <a:t>6/5/2026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ACCD638-8AF0-4CAE-99AD-D40B8CAE24AC}" type="slidenum">
              <a:rPr lang="el-GR" smtClean="0"/>
              <a:t>‹#›</a:t>
            </a:fld>
            <a:endParaRPr lang="el-GR"/>
          </a:p>
        </p:txBody>
      </p:sp>
    </p:spTree>
    <p:extLst>
      <p:ext uri="{BB962C8B-B14F-4D97-AF65-F5344CB8AC3E}">
        <p14:creationId xmlns:p14="http://schemas.microsoft.com/office/powerpoint/2010/main" val="1078207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53EC61B-7BE1-452B-B0DB-88B32D157D2D}" type="datetimeFigureOut">
              <a:rPr lang="el-GR" smtClean="0"/>
              <a:t>6/5/2026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ACCD638-8AF0-4CAE-99AD-D40B8CAE24AC}" type="slidenum">
              <a:rPr lang="el-GR" smtClean="0"/>
              <a:t>‹#›</a:t>
            </a:fld>
            <a:endParaRPr lang="el-GR"/>
          </a:p>
        </p:txBody>
      </p:sp>
    </p:spTree>
    <p:extLst>
      <p:ext uri="{BB962C8B-B14F-4D97-AF65-F5344CB8AC3E}">
        <p14:creationId xmlns:p14="http://schemas.microsoft.com/office/powerpoint/2010/main" val="845491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Vertical Title 1"/>
          <p:cNvSpPr>
            <a:spLocks noGrp="1"/>
          </p:cNvSpPr>
          <p:nvPr>
            <p:ph type="title" orient="vert"/>
          </p:nvPr>
        </p:nvSpPr>
        <p:spPr>
          <a:xfrm>
            <a:off x="9160624" y="274638"/>
            <a:ext cx="2402380" cy="5897562"/>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838200" y="6422854"/>
            <a:ext cx="2743196" cy="365125"/>
          </a:xfrm>
        </p:spPr>
        <p:txBody>
          <a:bodyPr/>
          <a:lstStyle/>
          <a:p>
            <a:fld id="{A53EC61B-7BE1-452B-B0DB-88B32D157D2D}" type="datetimeFigureOut">
              <a:rPr lang="el-GR" smtClean="0"/>
              <a:t>6/5/2026</a:t>
            </a:fld>
            <a:endParaRPr lang="el-GR"/>
          </a:p>
        </p:txBody>
      </p:sp>
      <p:sp>
        <p:nvSpPr>
          <p:cNvPr id="5" name="Footer Placeholder 4"/>
          <p:cNvSpPr>
            <a:spLocks noGrp="1"/>
          </p:cNvSpPr>
          <p:nvPr>
            <p:ph type="ftr" sz="quarter" idx="11"/>
          </p:nvPr>
        </p:nvSpPr>
        <p:spPr>
          <a:xfrm>
            <a:off x="3776135" y="6422854"/>
            <a:ext cx="4279669" cy="365125"/>
          </a:xfrm>
        </p:spPr>
        <p:txBody>
          <a:bodyPr/>
          <a:lstStyle/>
          <a:p>
            <a:endParaRPr lang="el-GR"/>
          </a:p>
        </p:txBody>
      </p:sp>
      <p:sp>
        <p:nvSpPr>
          <p:cNvPr id="6" name="Slide Number Placeholder 5"/>
          <p:cNvSpPr>
            <a:spLocks noGrp="1"/>
          </p:cNvSpPr>
          <p:nvPr>
            <p:ph type="sldNum" sz="quarter" idx="12"/>
          </p:nvPr>
        </p:nvSpPr>
        <p:spPr>
          <a:xfrm>
            <a:off x="8073048" y="6422854"/>
            <a:ext cx="879759" cy="365125"/>
          </a:xfrm>
        </p:spPr>
        <p:txBody>
          <a:bodyPr/>
          <a:lstStyle/>
          <a:p>
            <a:fld id="{6ACCD638-8AF0-4CAE-99AD-D40B8CAE24AC}" type="slidenum">
              <a:rPr lang="el-GR" smtClean="0"/>
              <a:t>‹#›</a:t>
            </a:fld>
            <a:endParaRPr lang="el-GR"/>
          </a:p>
        </p:txBody>
      </p:sp>
    </p:spTree>
    <p:extLst>
      <p:ext uri="{BB962C8B-B14F-4D97-AF65-F5344CB8AC3E}">
        <p14:creationId xmlns:p14="http://schemas.microsoft.com/office/powerpoint/2010/main" val="1270864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53EC61B-7BE1-452B-B0DB-88B32D157D2D}" type="datetimeFigureOut">
              <a:rPr lang="el-GR" smtClean="0"/>
              <a:t>6/5/2026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ACCD638-8AF0-4CAE-99AD-D40B8CAE24AC}" type="slidenum">
              <a:rPr lang="el-GR" smtClean="0"/>
              <a:t>‹#›</a:t>
            </a:fld>
            <a:endParaRPr lang="el-GR"/>
          </a:p>
        </p:txBody>
      </p:sp>
    </p:spTree>
    <p:extLst>
      <p:ext uri="{BB962C8B-B14F-4D97-AF65-F5344CB8AC3E}">
        <p14:creationId xmlns:p14="http://schemas.microsoft.com/office/powerpoint/2010/main" val="1336784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lvl1pPr>
              <a:defRPr>
                <a:solidFill>
                  <a:schemeClr val="tx2"/>
                </a:solidFill>
              </a:defRPr>
            </a:lvl1pPr>
          </a:lstStyle>
          <a:p>
            <a:fld id="{A53EC61B-7BE1-452B-B0DB-88B32D157D2D}" type="datetimeFigureOut">
              <a:rPr lang="el-GR" smtClean="0"/>
              <a:t>6/5/2026</a:t>
            </a:fld>
            <a:endParaRPr lang="el-G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l-G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6ACCD638-8AF0-4CAE-99AD-D40B8CAE24AC}" type="slidenum">
              <a:rPr lang="el-GR" smtClean="0"/>
              <a:t>‹#›</a:t>
            </a:fld>
            <a:endParaRPr lang="el-GR"/>
          </a:p>
        </p:txBody>
      </p:sp>
    </p:spTree>
    <p:extLst>
      <p:ext uri="{BB962C8B-B14F-4D97-AF65-F5344CB8AC3E}">
        <p14:creationId xmlns:p14="http://schemas.microsoft.com/office/powerpoint/2010/main" val="175937443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A53EC61B-7BE1-452B-B0DB-88B32D157D2D}" type="datetimeFigureOut">
              <a:rPr lang="el-GR" smtClean="0"/>
              <a:t>6/5/2026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ACCD638-8AF0-4CAE-99AD-D40B8CAE24AC}" type="slidenum">
              <a:rPr lang="el-GR" smtClean="0"/>
              <a:t>‹#›</a:t>
            </a:fld>
            <a:endParaRPr lang="el-GR"/>
          </a:p>
        </p:txBody>
      </p:sp>
    </p:spTree>
    <p:extLst>
      <p:ext uri="{BB962C8B-B14F-4D97-AF65-F5344CB8AC3E}">
        <p14:creationId xmlns:p14="http://schemas.microsoft.com/office/powerpoint/2010/main" val="3132144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A53EC61B-7BE1-452B-B0DB-88B32D157D2D}" type="datetimeFigureOut">
              <a:rPr lang="el-GR" smtClean="0"/>
              <a:t>6/5/2026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6ACCD638-8AF0-4CAE-99AD-D40B8CAE24AC}" type="slidenum">
              <a:rPr lang="el-GR" smtClean="0"/>
              <a:t>‹#›</a:t>
            </a:fld>
            <a:endParaRPr lang="el-GR"/>
          </a:p>
        </p:txBody>
      </p:sp>
    </p:spTree>
    <p:extLst>
      <p:ext uri="{BB962C8B-B14F-4D97-AF65-F5344CB8AC3E}">
        <p14:creationId xmlns:p14="http://schemas.microsoft.com/office/powerpoint/2010/main" val="305836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A53EC61B-7BE1-452B-B0DB-88B32D157D2D}" type="datetimeFigureOut">
              <a:rPr lang="el-GR" smtClean="0"/>
              <a:t>6/5/2026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6ACCD638-8AF0-4CAE-99AD-D40B8CAE24AC}" type="slidenum">
              <a:rPr lang="el-GR" smtClean="0"/>
              <a:t>‹#›</a:t>
            </a:fld>
            <a:endParaRPr lang="el-GR"/>
          </a:p>
        </p:txBody>
      </p:sp>
    </p:spTree>
    <p:extLst>
      <p:ext uri="{BB962C8B-B14F-4D97-AF65-F5344CB8AC3E}">
        <p14:creationId xmlns:p14="http://schemas.microsoft.com/office/powerpoint/2010/main" val="3094353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EC61B-7BE1-452B-B0DB-88B32D157D2D}" type="datetimeFigureOut">
              <a:rPr lang="el-GR" smtClean="0"/>
              <a:t>6/5/2026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6ACCD638-8AF0-4CAE-99AD-D40B8CAE24AC}" type="slidenum">
              <a:rPr lang="el-GR" smtClean="0"/>
              <a:t>‹#›</a:t>
            </a:fld>
            <a:endParaRPr lang="el-GR"/>
          </a:p>
        </p:txBody>
      </p:sp>
    </p:spTree>
    <p:extLst>
      <p:ext uri="{BB962C8B-B14F-4D97-AF65-F5344CB8AC3E}">
        <p14:creationId xmlns:p14="http://schemas.microsoft.com/office/powerpoint/2010/main" val="1374719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A53EC61B-7BE1-452B-B0DB-88B32D157D2D}" type="datetimeFigureOut">
              <a:rPr lang="el-GR" smtClean="0"/>
              <a:t>6/5/2026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ACCD638-8AF0-4CAE-99AD-D40B8CAE24AC}" type="slidenum">
              <a:rPr lang="el-GR" smtClean="0"/>
              <a:t>‹#›</a:t>
            </a:fld>
            <a:endParaRPr lang="el-GR"/>
          </a:p>
        </p:txBody>
      </p:sp>
    </p:spTree>
    <p:extLst>
      <p:ext uri="{BB962C8B-B14F-4D97-AF65-F5344CB8AC3E}">
        <p14:creationId xmlns:p14="http://schemas.microsoft.com/office/powerpoint/2010/main" val="338967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A53EC61B-7BE1-452B-B0DB-88B32D157D2D}" type="datetimeFigureOut">
              <a:rPr lang="el-GR" smtClean="0"/>
              <a:t>6/5/2026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ACCD638-8AF0-4CAE-99AD-D40B8CAE24AC}" type="slidenum">
              <a:rPr lang="el-GR" smtClean="0"/>
              <a:t>‹#›</a:t>
            </a:fld>
            <a:endParaRPr lang="el-GR"/>
          </a:p>
        </p:txBody>
      </p:sp>
    </p:spTree>
    <p:extLst>
      <p:ext uri="{BB962C8B-B14F-4D97-AF65-F5344CB8AC3E}">
        <p14:creationId xmlns:p14="http://schemas.microsoft.com/office/powerpoint/2010/main" val="479140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A53EC61B-7BE1-452B-B0DB-88B32D157D2D}" type="datetimeFigureOut">
              <a:rPr lang="el-GR" smtClean="0"/>
              <a:t>6/5/2026</a:t>
            </a:fld>
            <a:endParaRPr lang="el-GR"/>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l-GR"/>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6ACCD638-8AF0-4CAE-99AD-D40B8CAE24AC}" type="slidenum">
              <a:rPr lang="el-GR" smtClean="0"/>
              <a:t>‹#›</a:t>
            </a:fld>
            <a:endParaRPr lang="el-GR"/>
          </a:p>
        </p:txBody>
      </p:sp>
    </p:spTree>
    <p:extLst>
      <p:ext uri="{BB962C8B-B14F-4D97-AF65-F5344CB8AC3E}">
        <p14:creationId xmlns:p14="http://schemas.microsoft.com/office/powerpoint/2010/main" val="111324541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mailto:xrisanthi2000@gmail.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ltVert">
          <a:fgClr>
            <a:schemeClr val="bg2"/>
          </a:fgClr>
          <a:bgClr>
            <a:schemeClr val="bg1"/>
          </a:bgClr>
        </a:patt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DDCC80-056C-11C0-C846-8BA4ED8E632F}"/>
              </a:ext>
            </a:extLst>
          </p:cNvPr>
          <p:cNvSpPr>
            <a:spLocks noGrp="1"/>
          </p:cNvSpPr>
          <p:nvPr>
            <p:ph type="ctrTitle"/>
          </p:nvPr>
        </p:nvSpPr>
        <p:spPr/>
        <p:txBody>
          <a:bodyPr>
            <a:normAutofit/>
          </a:bodyPr>
          <a:lstStyle/>
          <a:p>
            <a:r>
              <a:rPr lang="el-GR" sz="7200" dirty="0" err="1">
                <a:solidFill>
                  <a:schemeClr val="bg1"/>
                </a:solidFill>
                <a:latin typeface="Bahnschrift SemiBold Condensed" panose="020B0502040204020203" pitchFamily="34" charset="0"/>
              </a:rPr>
              <a:t>Διοικητικη</a:t>
            </a:r>
            <a:r>
              <a:rPr lang="el-GR" sz="7200" dirty="0">
                <a:solidFill>
                  <a:schemeClr val="bg1"/>
                </a:solidFill>
                <a:latin typeface="Bahnschrift SemiBold Condensed" panose="020B0502040204020203" pitchFamily="34" charset="0"/>
              </a:rPr>
              <a:t> </a:t>
            </a:r>
            <a:r>
              <a:rPr lang="el-GR" sz="7200" dirty="0" err="1">
                <a:solidFill>
                  <a:schemeClr val="bg1"/>
                </a:solidFill>
                <a:latin typeface="Bahnschrift SemiBold Condensed" panose="020B0502040204020203" pitchFamily="34" charset="0"/>
              </a:rPr>
              <a:t>δικονομια</a:t>
            </a:r>
            <a:endParaRPr lang="el-GR" sz="7200" dirty="0">
              <a:solidFill>
                <a:schemeClr val="bg1"/>
              </a:solidFill>
              <a:latin typeface="Bahnschrift SemiBold Condensed" panose="020B0502040204020203" pitchFamily="34" charset="0"/>
            </a:endParaRPr>
          </a:p>
        </p:txBody>
      </p:sp>
      <p:sp>
        <p:nvSpPr>
          <p:cNvPr id="3" name="Υπότιτλος 2">
            <a:extLst>
              <a:ext uri="{FF2B5EF4-FFF2-40B4-BE49-F238E27FC236}">
                <a16:creationId xmlns:a16="http://schemas.microsoft.com/office/drawing/2014/main" id="{4D9C7FEC-91EF-20F4-647B-00BE279267D9}"/>
              </a:ext>
            </a:extLst>
          </p:cNvPr>
          <p:cNvSpPr>
            <a:spLocks noGrp="1"/>
          </p:cNvSpPr>
          <p:nvPr>
            <p:ph type="subTitle" idx="1"/>
          </p:nvPr>
        </p:nvSpPr>
        <p:spPr/>
        <p:txBody>
          <a:bodyPr/>
          <a:lstStyle/>
          <a:p>
            <a:r>
              <a:rPr lang="el-GR" dirty="0">
                <a:latin typeface="Times New Roman" panose="02020603050405020304" pitchFamily="18" charset="0"/>
                <a:cs typeface="Times New Roman" panose="02020603050405020304" pitchFamily="18" charset="0"/>
              </a:rPr>
              <a:t>Σεμινάριο ΕΑΝΔΑ 2026 </a:t>
            </a:r>
          </a:p>
          <a:p>
            <a:r>
              <a:rPr lang="el-GR" dirty="0">
                <a:latin typeface="Times New Roman" panose="02020603050405020304" pitchFamily="18" charset="0"/>
                <a:cs typeface="Times New Roman" panose="02020603050405020304" pitchFamily="18" charset="0"/>
              </a:rPr>
              <a:t>Παπαδοπούλου Χρυσάνθη</a:t>
            </a:r>
          </a:p>
        </p:txBody>
      </p:sp>
    </p:spTree>
    <p:extLst>
      <p:ext uri="{BB962C8B-B14F-4D97-AF65-F5344CB8AC3E}">
        <p14:creationId xmlns:p14="http://schemas.microsoft.com/office/powerpoint/2010/main" val="3246275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3E4F62C-A058-4250-16B2-04494245D0F1}"/>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3EC245-C9B2-41DB-AC99-41DB7FC148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DD006CB6-41D0-433B-A9A4-C3C0695FD1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0"/>
            <a:ext cx="465164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6B085380-27CE-4E71-AA77-81E6A0399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2224216"/>
            <a:ext cx="4651642" cy="173818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B33CA0F4-1359-9C5B-CAC6-62CFA86F0522}"/>
              </a:ext>
            </a:extLst>
          </p:cNvPr>
          <p:cNvSpPr>
            <a:spLocks noGrp="1"/>
          </p:cNvSpPr>
          <p:nvPr>
            <p:ph type="title"/>
          </p:nvPr>
        </p:nvSpPr>
        <p:spPr>
          <a:xfrm>
            <a:off x="7663070" y="2338928"/>
            <a:ext cx="4134677" cy="1508760"/>
          </a:xfrm>
        </p:spPr>
        <p:txBody>
          <a:bodyPr>
            <a:normAutofit/>
          </a:bodyPr>
          <a:lstStyle/>
          <a:p>
            <a:pPr algn="ctr"/>
            <a:r>
              <a:rPr lang="el-GR" dirty="0" err="1">
                <a:solidFill>
                  <a:schemeClr val="tx2"/>
                </a:solidFill>
                <a:latin typeface="Bahnschrift SemiBold Condensed" panose="020B0502040204020203" pitchFamily="34" charset="0"/>
              </a:rPr>
              <a:t>Ασκηση</a:t>
            </a:r>
            <a:r>
              <a:rPr lang="el-GR" dirty="0">
                <a:solidFill>
                  <a:schemeClr val="tx2"/>
                </a:solidFill>
                <a:latin typeface="Bahnschrift SemiBold Condensed" panose="020B0502040204020203" pitchFamily="34" charset="0"/>
              </a:rPr>
              <a:t> </a:t>
            </a:r>
            <a:r>
              <a:rPr lang="el-GR" dirty="0" err="1">
                <a:solidFill>
                  <a:schemeClr val="tx2"/>
                </a:solidFill>
                <a:latin typeface="Bahnschrift SemiBold Condensed" panose="020B0502040204020203" pitchFamily="34" charset="0"/>
              </a:rPr>
              <a:t>διοικητικησ</a:t>
            </a:r>
            <a:r>
              <a:rPr lang="el-GR" dirty="0">
                <a:solidFill>
                  <a:schemeClr val="tx2"/>
                </a:solidFill>
                <a:latin typeface="Bahnschrift SemiBold Condensed" panose="020B0502040204020203" pitchFamily="34" charset="0"/>
              </a:rPr>
              <a:t> </a:t>
            </a:r>
            <a:r>
              <a:rPr lang="el-GR" dirty="0" err="1">
                <a:solidFill>
                  <a:schemeClr val="tx2"/>
                </a:solidFill>
                <a:latin typeface="Bahnschrift SemiBold Condensed" panose="020B0502040204020203" pitchFamily="34" charset="0"/>
              </a:rPr>
              <a:t>προσφυγησ</a:t>
            </a:r>
            <a:endParaRPr lang="el-GR" dirty="0">
              <a:solidFill>
                <a:schemeClr val="tx2"/>
              </a:solidFill>
              <a:latin typeface="Bahnschrift SemiBold Condensed" panose="020B0502040204020203" pitchFamily="34" charset="0"/>
            </a:endParaRPr>
          </a:p>
        </p:txBody>
      </p:sp>
      <p:graphicFrame>
        <p:nvGraphicFramePr>
          <p:cNvPr id="5" name="Θέση περιεχομένου 4" descr="Basic Timeline">
            <a:extLst>
              <a:ext uri="{FF2B5EF4-FFF2-40B4-BE49-F238E27FC236}">
                <a16:creationId xmlns:a16="http://schemas.microsoft.com/office/drawing/2014/main" id="{AF03F018-8652-BACD-CA55-1AFEF6753F6E}"/>
              </a:ext>
            </a:extLst>
          </p:cNvPr>
          <p:cNvGraphicFramePr>
            <a:graphicFrameLocks noGrp="1"/>
          </p:cNvGraphicFramePr>
          <p:nvPr>
            <p:ph idx="1"/>
            <p:extLst>
              <p:ext uri="{D42A27DB-BD31-4B8C-83A1-F6EECF244321}">
                <p14:modId xmlns:p14="http://schemas.microsoft.com/office/powerpoint/2010/main" val="1398786601"/>
              </p:ext>
              <p:ext uri="{E7BDC344-281C-4309-B0C6-D0EE65EED2A8}">
                <p202:designPr xmlns:p202="http://schemas.microsoft.com/office/powerpoint/2020/02/main">
                  <p202:designTagLst>
                    <p202:designTag name="ARCH:1:CLS" val="SmartArt"/>
                    <p202:designTag name="ARCH:1:VSVAR" val="Timeline"/>
                  </p202:designTagLst>
                </p202:designPr>
              </p:ext>
            </p:extLst>
          </p:nvPr>
        </p:nvGraphicFramePr>
        <p:xfrm>
          <a:off x="394253" y="393192"/>
          <a:ext cx="6874564" cy="60716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64CC130A-4092-6142-DBA5-D42C849204C7}"/>
              </a:ext>
            </a:extLst>
          </p:cNvPr>
          <p:cNvSpPr txBox="1"/>
          <p:nvPr/>
        </p:nvSpPr>
        <p:spPr>
          <a:xfrm>
            <a:off x="7909560" y="4343400"/>
            <a:ext cx="3822192" cy="1200329"/>
          </a:xfrm>
          <a:prstGeom prst="rect">
            <a:avLst/>
          </a:prstGeom>
          <a:noFill/>
        </p:spPr>
        <p:txBody>
          <a:bodyPr wrap="square" rtlCol="0">
            <a:spAutoFit/>
          </a:bodyPr>
          <a:lstStyle/>
          <a:p>
            <a:pPr algn="ctr"/>
            <a:r>
              <a:rPr lang="el-GR" dirty="0">
                <a:solidFill>
                  <a:schemeClr val="bg1"/>
                </a:solidFill>
                <a:latin typeface="Times New Roman" panose="02020603050405020304" pitchFamily="18" charset="0"/>
                <a:cs typeface="Times New Roman" panose="02020603050405020304" pitchFamily="18" charset="0"/>
              </a:rPr>
              <a:t>ΕΚΤΟΣ ΑΠΟ ΤΗΝ ΕΝΔΙΚΟΦΑΝΗ, </a:t>
            </a:r>
            <a:r>
              <a:rPr lang="el-GR" dirty="0">
                <a:solidFill>
                  <a:schemeClr val="accent1"/>
                </a:solidFill>
                <a:highlight>
                  <a:srgbClr val="00FFFF"/>
                </a:highlight>
                <a:latin typeface="Times New Roman" panose="02020603050405020304" pitchFamily="18" charset="0"/>
                <a:cs typeface="Times New Roman" panose="02020603050405020304" pitchFamily="18" charset="0"/>
              </a:rPr>
              <a:t>ΔΙΑΚΟΠΤΕΤΑΙ</a:t>
            </a:r>
            <a:r>
              <a:rPr lang="el-GR" dirty="0">
                <a:solidFill>
                  <a:schemeClr val="bg1"/>
                </a:solidFill>
                <a:latin typeface="Times New Roman" panose="02020603050405020304" pitchFamily="18" charset="0"/>
                <a:cs typeface="Times New Roman" panose="02020603050405020304" pitchFamily="18" charset="0"/>
              </a:rPr>
              <a:t> Η ΠΡΟΘΕΣΜΙΑ ΓΙΑ </a:t>
            </a:r>
            <a:r>
              <a:rPr lang="el-GR" dirty="0">
                <a:solidFill>
                  <a:schemeClr val="tx2"/>
                </a:solidFill>
                <a:highlight>
                  <a:srgbClr val="FFFF00"/>
                </a:highlight>
                <a:latin typeface="Times New Roman" panose="02020603050405020304" pitchFamily="18" charset="0"/>
                <a:cs typeface="Times New Roman" panose="02020603050405020304" pitchFamily="18" charset="0"/>
              </a:rPr>
              <a:t>30 ΗΜΕΡΕΣ </a:t>
            </a:r>
            <a:r>
              <a:rPr lang="el-GR" dirty="0">
                <a:solidFill>
                  <a:schemeClr val="bg1"/>
                </a:solidFill>
                <a:latin typeface="Times New Roman" panose="02020603050405020304" pitchFamily="18" charset="0"/>
                <a:cs typeface="Times New Roman" panose="02020603050405020304" pitchFamily="18" charset="0"/>
              </a:rPr>
              <a:t>– δηλαδή μετά μετράμε πάλι από την αρχή.</a:t>
            </a:r>
          </a:p>
        </p:txBody>
      </p:sp>
      <p:sp>
        <p:nvSpPr>
          <p:cNvPr id="4" name="TextBox 3">
            <a:extLst>
              <a:ext uri="{FF2B5EF4-FFF2-40B4-BE49-F238E27FC236}">
                <a16:creationId xmlns:a16="http://schemas.microsoft.com/office/drawing/2014/main" id="{B1E46E5D-5E93-A776-38B9-767B8699ECE0}"/>
              </a:ext>
            </a:extLst>
          </p:cNvPr>
          <p:cNvSpPr txBox="1"/>
          <p:nvPr/>
        </p:nvSpPr>
        <p:spPr>
          <a:xfrm>
            <a:off x="7663070" y="320040"/>
            <a:ext cx="4324714" cy="1200329"/>
          </a:xfrm>
          <a:prstGeom prst="rect">
            <a:avLst/>
          </a:prstGeom>
          <a:noFill/>
        </p:spPr>
        <p:txBody>
          <a:bodyPr wrap="square" rtlCol="0">
            <a:spAutoFit/>
          </a:bodyPr>
          <a:lstStyle/>
          <a:p>
            <a:r>
              <a:rPr lang="el-GR" dirty="0">
                <a:solidFill>
                  <a:schemeClr val="accent6">
                    <a:lumMod val="60000"/>
                    <a:lumOff val="40000"/>
                  </a:schemeClr>
                </a:solidFill>
                <a:latin typeface="Times New Roman" panose="02020603050405020304" pitchFamily="18" charset="0"/>
                <a:cs typeface="Times New Roman" panose="02020603050405020304" pitchFamily="18" charset="0"/>
              </a:rPr>
              <a:t>Στις </a:t>
            </a:r>
            <a:r>
              <a:rPr lang="el-GR" i="1" dirty="0">
                <a:solidFill>
                  <a:schemeClr val="accent3">
                    <a:lumMod val="40000"/>
                    <a:lumOff val="60000"/>
                  </a:schemeClr>
                </a:solidFill>
                <a:latin typeface="Times New Roman" panose="02020603050405020304" pitchFamily="18" charset="0"/>
                <a:cs typeface="Times New Roman" panose="02020603050405020304" pitchFamily="18" charset="0"/>
              </a:rPr>
              <a:t>δικαστικές διακοπές </a:t>
            </a:r>
            <a:r>
              <a:rPr lang="el-GR" dirty="0">
                <a:solidFill>
                  <a:schemeClr val="accent6">
                    <a:lumMod val="60000"/>
                    <a:lumOff val="40000"/>
                  </a:schemeClr>
                </a:solidFill>
                <a:latin typeface="Times New Roman" panose="02020603050405020304" pitchFamily="18" charset="0"/>
                <a:cs typeface="Times New Roman" panose="02020603050405020304" pitchFamily="18" charset="0"/>
              </a:rPr>
              <a:t>έχουμε </a:t>
            </a:r>
            <a:r>
              <a:rPr lang="el-GR" dirty="0">
                <a:highlight>
                  <a:srgbClr val="00FFFF"/>
                </a:highlight>
                <a:latin typeface="Times New Roman" panose="02020603050405020304" pitchFamily="18" charset="0"/>
                <a:cs typeface="Times New Roman" panose="02020603050405020304" pitchFamily="18" charset="0"/>
              </a:rPr>
              <a:t>αναστολή</a:t>
            </a:r>
            <a:r>
              <a:rPr lang="el-GR" dirty="0">
                <a:solidFill>
                  <a:schemeClr val="accent6">
                    <a:lumMod val="60000"/>
                    <a:lumOff val="40000"/>
                  </a:schemeClr>
                </a:solidFill>
                <a:latin typeface="Times New Roman" panose="02020603050405020304" pitchFamily="18" charset="0"/>
                <a:cs typeface="Times New Roman" panose="02020603050405020304" pitchFamily="18" charset="0"/>
              </a:rPr>
              <a:t> (δεν μετράμε απ’ την αρχή) από 1/7 – 15/9 και 1/8 – 31/8 για φορολογικές</a:t>
            </a:r>
          </a:p>
          <a:p>
            <a:r>
              <a:rPr lang="el-GR" dirty="0">
                <a:solidFill>
                  <a:schemeClr val="accent6">
                    <a:lumMod val="60000"/>
                    <a:lumOff val="40000"/>
                  </a:schemeClr>
                </a:solidFill>
                <a:latin typeface="Times New Roman" panose="02020603050405020304" pitchFamily="18" charset="0"/>
                <a:cs typeface="Times New Roman" panose="02020603050405020304" pitchFamily="18" charset="0"/>
              </a:rPr>
              <a:t>Και ανωτέρα βία </a:t>
            </a:r>
            <a:r>
              <a:rPr lang="el-G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524937343"/>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7816D-0CE2-AABE-C49E-26929E235097}"/>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D65B83D-3310-C02B-8D44-EC04574B1C24}"/>
              </a:ext>
            </a:extLst>
          </p:cNvPr>
          <p:cNvSpPr>
            <a:spLocks noGrp="1"/>
          </p:cNvSpPr>
          <p:nvPr>
            <p:ph type="title"/>
          </p:nvPr>
        </p:nvSpPr>
        <p:spPr>
          <a:xfrm>
            <a:off x="1202919" y="284176"/>
            <a:ext cx="9784080" cy="1508760"/>
          </a:xfrm>
        </p:spPr>
        <p:txBody>
          <a:bodyPr>
            <a:normAutofit/>
          </a:bodyPr>
          <a:lstStyle/>
          <a:p>
            <a:pPr lvl="0" algn="ctr"/>
            <a:r>
              <a:rPr lang="el-GR" sz="6000" dirty="0">
                <a:solidFill>
                  <a:schemeClr val="bg1"/>
                </a:solidFill>
                <a:latin typeface="Bahnschrift SemiBold Condensed" panose="020B0502040204020203" pitchFamily="34" charset="0"/>
              </a:rPr>
              <a:t>ΕΝΔΙΚΟΦΑΝΗΣ ΠΡΟΣΦΥΓΗ</a:t>
            </a:r>
            <a:endParaRPr lang="el-GR" sz="4800" dirty="0">
              <a:solidFill>
                <a:schemeClr val="bg1"/>
              </a:solidFill>
              <a:latin typeface="Bahnschrift SemiBold Condensed" panose="020B0502040204020203" pitchFamily="34" charset="0"/>
            </a:endParaRPr>
          </a:p>
        </p:txBody>
      </p:sp>
      <p:graphicFrame>
        <p:nvGraphicFramePr>
          <p:cNvPr id="11" name="Θέση περιεχομένου 2">
            <a:extLst>
              <a:ext uri="{FF2B5EF4-FFF2-40B4-BE49-F238E27FC236}">
                <a16:creationId xmlns:a16="http://schemas.microsoft.com/office/drawing/2014/main" id="{7A396ACD-A7A3-883D-FEDC-6C7087290199}"/>
              </a:ext>
            </a:extLst>
          </p:cNvPr>
          <p:cNvGraphicFramePr>
            <a:graphicFrameLocks noGrp="1"/>
          </p:cNvGraphicFramePr>
          <p:nvPr>
            <p:ph idx="1"/>
            <p:extLst>
              <p:ext uri="{D42A27DB-BD31-4B8C-83A1-F6EECF244321}">
                <p14:modId xmlns:p14="http://schemas.microsoft.com/office/powerpoint/2010/main" val="1508233430"/>
              </p:ex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202919" y="2286000"/>
          <a:ext cx="10644952" cy="40416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1867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F9F1D-0B64-805C-B850-FA71F784DA2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ECE41C5E-FD92-2675-FBC6-CD136B1B4032}"/>
              </a:ext>
            </a:extLst>
          </p:cNvPr>
          <p:cNvSpPr>
            <a:spLocks noGrp="1"/>
          </p:cNvSpPr>
          <p:nvPr>
            <p:ph type="title"/>
          </p:nvPr>
        </p:nvSpPr>
        <p:spPr>
          <a:xfrm>
            <a:off x="7663070" y="2338928"/>
            <a:ext cx="4134677" cy="1508760"/>
          </a:xfrm>
        </p:spPr>
        <p:txBody>
          <a:bodyPr vert="horz" lIns="91440" tIns="45720" rIns="91440" bIns="45720" rtlCol="0">
            <a:normAutofit fontScale="90000"/>
          </a:bodyPr>
          <a:lstStyle/>
          <a:p>
            <a:pPr algn="ctr"/>
            <a:r>
              <a:rPr lang="el-GR" sz="6000" dirty="0">
                <a:solidFill>
                  <a:schemeClr val="tx2"/>
                </a:solidFill>
                <a:latin typeface="Bahnschrift SemiBold Condensed" panose="020B0502040204020203" pitchFamily="34" charset="0"/>
              </a:rPr>
              <a:t>Λογοι ακυρωσησ</a:t>
            </a:r>
            <a:endParaRPr lang="en-US" sz="6000" dirty="0">
              <a:solidFill>
                <a:schemeClr val="tx2"/>
              </a:solidFill>
              <a:latin typeface="Bahnschrift SemiBold Condensed" panose="020B0502040204020203" pitchFamily="34" charset="0"/>
            </a:endParaRPr>
          </a:p>
        </p:txBody>
      </p:sp>
      <p:graphicFrame>
        <p:nvGraphicFramePr>
          <p:cNvPr id="5" name="Θέση περιεχομένου 4">
            <a:extLst>
              <a:ext uri="{FF2B5EF4-FFF2-40B4-BE49-F238E27FC236}">
                <a16:creationId xmlns:a16="http://schemas.microsoft.com/office/drawing/2014/main" id="{FFFA5D83-9013-8E1F-7FF7-D67C14AF1604}"/>
              </a:ext>
            </a:extLst>
          </p:cNvPr>
          <p:cNvGraphicFramePr>
            <a:graphicFrameLocks noGrp="1"/>
          </p:cNvGraphicFramePr>
          <p:nvPr>
            <p:ph idx="1"/>
            <p:extLst>
              <p:ext uri="{D42A27DB-BD31-4B8C-83A1-F6EECF244321}">
                <p14:modId xmlns:p14="http://schemas.microsoft.com/office/powerpoint/2010/main" val="1107196877"/>
              </p:ext>
              <p:ext uri="{E7BDC344-281C-4309-B0C6-D0EE65EED2A8}">
                <p202:designPr xmlns:p202="http://schemas.microsoft.com/office/powerpoint/2020/02/main">
                  <p202:designTagLst>
                    <p202:designTag name="ARCH:1:CLS" val="StackedKeyContentTable"/>
                  </p202:designTagLst>
                </p202:designPr>
              </p:ext>
            </p:extLst>
          </p:nvPr>
        </p:nvGraphicFramePr>
        <p:xfrm>
          <a:off x="219456" y="521110"/>
          <a:ext cx="7125241" cy="6096000"/>
        </p:xfrm>
        <a:graphic>
          <a:graphicData uri="http://schemas.openxmlformats.org/drawingml/2006/table">
            <a:tbl>
              <a:tblPr bandRow="1">
                <a:noFill/>
                <a:tableStyleId>{5C22544A-7EE6-4342-B048-85BDC9FD1C3A}</a:tableStyleId>
              </a:tblPr>
              <a:tblGrid>
                <a:gridCol w="3929757">
                  <a:extLst>
                    <a:ext uri="{9D8B030D-6E8A-4147-A177-3AD203B41FA5}">
                      <a16:colId xmlns:a16="http://schemas.microsoft.com/office/drawing/2014/main" val="1830027748"/>
                    </a:ext>
                  </a:extLst>
                </a:gridCol>
                <a:gridCol w="3195484">
                  <a:extLst>
                    <a:ext uri="{9D8B030D-6E8A-4147-A177-3AD203B41FA5}">
                      <a16:colId xmlns:a16="http://schemas.microsoft.com/office/drawing/2014/main" val="725227210"/>
                    </a:ext>
                  </a:extLst>
                </a:gridCol>
              </a:tblGrid>
              <a:tr h="1219200">
                <a:tc>
                  <a:txBody>
                    <a:bodyPr/>
                    <a:lstStyle/>
                    <a:p>
                      <a:pPr>
                        <a:buNone/>
                      </a:pPr>
                      <a:r>
                        <a:rPr lang="el-GR" sz="2000" b="1" cap="none" spc="0" dirty="0">
                          <a:solidFill>
                            <a:schemeClr val="bg1"/>
                          </a:solidFill>
                          <a:latin typeface="Times New Roman" panose="02020603050405020304" pitchFamily="18" charset="0"/>
                          <a:cs typeface="Times New Roman" panose="02020603050405020304" pitchFamily="18" charset="0"/>
                        </a:rPr>
                        <a:t>ΑΝΑΡΜΟΔΙΟΤΗΤΑ</a:t>
                      </a:r>
                    </a:p>
                  </a:txBody>
                  <a:tcPr marL="72518" marR="72518" marT="72518" marB="72518" anchor="ctr">
                    <a:lnL w="12700" cmpd="sng">
                      <a:noFill/>
                      <a:prstDash val="solid"/>
                    </a:lnL>
                    <a:lnR w="12700" cmpd="sng">
                      <a:noFill/>
                      <a:prstDash val="solid"/>
                    </a:lnR>
                    <a:lnT w="12700" cap="flat" cmpd="sng" algn="ctr">
                      <a:noFill/>
                      <a:prstDash val="solid"/>
                    </a:lnT>
                    <a:lnB w="12700" cap="flat" cmpd="sng" algn="ctr">
                      <a:noFill/>
                      <a:prstDash val="solid"/>
                    </a:lnB>
                    <a:lnTlToBr w="12700" cmpd="sng">
                      <a:noFill/>
                      <a:prstDash val="solid"/>
                    </a:lnTlToBr>
                    <a:lnBlToTr w="12700" cmpd="sng">
                      <a:noFill/>
                      <a:prstDash val="solid"/>
                    </a:lnBlToTr>
                    <a:solidFill>
                      <a:schemeClr val="accent1">
                        <a:lumMod val="20000"/>
                        <a:lumOff val="80000"/>
                      </a:schemeClr>
                    </a:solidFill>
                  </a:tcPr>
                </a:tc>
                <a:tc>
                  <a:txBody>
                    <a:bodyPr/>
                    <a:lstStyle/>
                    <a:p>
                      <a:pPr algn="l">
                        <a:buNone/>
                      </a:pPr>
                      <a:endParaRPr lang="el-GR" sz="1100" b="0" cap="none" spc="0" dirty="0">
                        <a:solidFill>
                          <a:schemeClr val="tx1"/>
                        </a:solidFill>
                      </a:endParaRPr>
                    </a:p>
                  </a:txBody>
                  <a:tcPr marL="72518" marR="72518" marT="72518" marB="72518" anchor="ctr">
                    <a:lnL w="12700" cmpd="sng">
                      <a:noFill/>
                      <a:prstDash val="solid"/>
                    </a:lnL>
                    <a:lnR w="12700" cmpd="sng">
                      <a:noFill/>
                      <a:prstDash val="solid"/>
                    </a:lnR>
                    <a:lnT w="12700" cap="flat" cmpd="sng" algn="ctr">
                      <a:noFill/>
                      <a:prstDash val="solid"/>
                    </a:lnT>
                    <a:lnB w="12700" cap="flat" cmpd="sng" algn="ctr">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668823950"/>
                  </a:ext>
                </a:extLst>
              </a:tr>
              <a:tr h="1219200">
                <a:tc>
                  <a:txBody>
                    <a:bodyPr/>
                    <a:lstStyle/>
                    <a:p>
                      <a:pPr>
                        <a:buNone/>
                      </a:pPr>
                      <a:r>
                        <a:rPr lang="el-GR" sz="2000" b="1" kern="1200" cap="none" spc="0" dirty="0">
                          <a:solidFill>
                            <a:schemeClr val="bg1"/>
                          </a:solidFill>
                          <a:latin typeface="Times New Roman" panose="02020603050405020304" pitchFamily="18" charset="0"/>
                          <a:ea typeface="+mn-ea"/>
                          <a:cs typeface="Times New Roman" panose="02020603050405020304" pitchFamily="18" charset="0"/>
                        </a:rPr>
                        <a:t>ΠΑΡΑΒΑΣΗ ΟΥΣΙΩΔΟΥΣ ΤΥΠΟΥ</a:t>
                      </a:r>
                    </a:p>
                  </a:txBody>
                  <a:tcPr marL="72518" marR="72518" marT="72518" marB="72518" anchor="ctr">
                    <a:lnL w="12700" cmpd="sng">
                      <a:noFill/>
                      <a:prstDash val="solid"/>
                    </a:lnL>
                    <a:lnR w="12700" cmpd="sng">
                      <a:noFill/>
                      <a:prstDash val="solid"/>
                    </a:lnR>
                    <a:lnT w="12700" cap="flat" cmpd="sng" algn="ctr">
                      <a:noFill/>
                      <a:prstDash val="solid"/>
                    </a:lnT>
                    <a:lnB w="12700" cap="flat" cmpd="sng" algn="ctr">
                      <a:noFill/>
                      <a:prstDash val="solid"/>
                    </a:lnB>
                    <a:lnTlToBr w="12700" cmpd="sng">
                      <a:noFill/>
                      <a:prstDash val="solid"/>
                    </a:lnTlToBr>
                    <a:lnBlToTr w="12700" cmpd="sng">
                      <a:noFill/>
                      <a:prstDash val="solid"/>
                    </a:lnBlToTr>
                    <a:solidFill>
                      <a:schemeClr val="accent1">
                        <a:lumMod val="20000"/>
                        <a:lumOff val="80000"/>
                      </a:schemeClr>
                    </a:solidFill>
                  </a:tcPr>
                </a:tc>
                <a:tc>
                  <a:txBody>
                    <a:bodyPr/>
                    <a:lstStyle/>
                    <a:p>
                      <a:pPr marL="0" indent="0" algn="l">
                        <a:buNone/>
                      </a:pPr>
                      <a:endParaRPr lang="el-GR" sz="1100" b="0" cap="none" spc="0" dirty="0">
                        <a:solidFill>
                          <a:schemeClr val="tx1"/>
                        </a:solidFill>
                      </a:endParaRPr>
                    </a:p>
                  </a:txBody>
                  <a:tcPr marL="72518" marR="72518" marT="72518" marB="72518" anchor="ctr">
                    <a:lnL w="12700" cmpd="sng">
                      <a:noFill/>
                      <a:prstDash val="solid"/>
                    </a:lnL>
                    <a:lnR w="12700" cmpd="sng">
                      <a:noFill/>
                      <a:prstDash val="solid"/>
                    </a:lnR>
                    <a:lnT w="12700" cap="flat" cmpd="sng" algn="ctr">
                      <a:noFill/>
                      <a:prstDash val="solid"/>
                    </a:lnT>
                    <a:lnB w="12700" cap="flat" cmpd="sng" algn="ctr">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2466585891"/>
                  </a:ext>
                </a:extLst>
              </a:tr>
              <a:tr h="1219200">
                <a:tc>
                  <a:txBody>
                    <a:bodyPr/>
                    <a:lstStyle/>
                    <a:p>
                      <a:pPr>
                        <a:buNone/>
                      </a:pPr>
                      <a:r>
                        <a:rPr lang="el-GR" sz="2000" b="1" cap="none" spc="0" dirty="0">
                          <a:solidFill>
                            <a:schemeClr val="bg1"/>
                          </a:solidFill>
                          <a:latin typeface="Times New Roman" panose="02020603050405020304" pitchFamily="18" charset="0"/>
                          <a:cs typeface="Times New Roman" panose="02020603050405020304" pitchFamily="18" charset="0"/>
                        </a:rPr>
                        <a:t>ΠΑΡΑΒΑΣΗ ΚΑΤ’ ΟΥΣΙΑΝ ΔΙΑΤΑΞΗΣ </a:t>
                      </a:r>
                      <a:r>
                        <a:rPr lang="el-GR" sz="2000" b="1" kern="1200" cap="none" spc="0" dirty="0">
                          <a:solidFill>
                            <a:schemeClr val="bg1"/>
                          </a:solidFill>
                          <a:latin typeface="Times New Roman" panose="02020603050405020304" pitchFamily="18" charset="0"/>
                          <a:ea typeface="+mn-ea"/>
                          <a:cs typeface="Times New Roman" panose="02020603050405020304" pitchFamily="18" charset="0"/>
                        </a:rPr>
                        <a:t>ΝΟΜΟΥ</a:t>
                      </a:r>
                    </a:p>
                  </a:txBody>
                  <a:tcPr marL="72518" marR="72518" marT="72518" marB="72518" anchor="ctr">
                    <a:lnL w="12700" cmpd="sng">
                      <a:noFill/>
                      <a:prstDash val="solid"/>
                    </a:lnL>
                    <a:lnR w="12700" cmpd="sng">
                      <a:noFill/>
                      <a:prstDash val="solid"/>
                    </a:lnR>
                    <a:lnT w="12700" cap="flat" cmpd="sng" algn="ctr">
                      <a:noFill/>
                      <a:prstDash val="solid"/>
                    </a:lnT>
                    <a:lnB w="12700" cap="flat" cmpd="sng" algn="ctr">
                      <a:noFill/>
                      <a:prstDash val="solid"/>
                    </a:lnB>
                    <a:lnTlToBr w="12700" cmpd="sng">
                      <a:noFill/>
                      <a:prstDash val="solid"/>
                    </a:lnTlToBr>
                    <a:lnBlToTr w="12700" cmpd="sng">
                      <a:noFill/>
                      <a:prstDash val="solid"/>
                    </a:lnBlToTr>
                    <a:solidFill>
                      <a:schemeClr val="accent1">
                        <a:lumMod val="20000"/>
                        <a:lumOff val="80000"/>
                      </a:schemeClr>
                    </a:solidFill>
                  </a:tcPr>
                </a:tc>
                <a:tc>
                  <a:txBody>
                    <a:bodyPr/>
                    <a:lstStyle/>
                    <a:p>
                      <a:pPr algn="l">
                        <a:buNone/>
                      </a:pPr>
                      <a:endParaRPr lang="el-GR" sz="1100" b="0" cap="none" spc="0" dirty="0">
                        <a:solidFill>
                          <a:schemeClr val="tx1"/>
                        </a:solidFill>
                      </a:endParaRPr>
                    </a:p>
                  </a:txBody>
                  <a:tcPr marL="72518" marR="72518" marT="72518" marB="72518" anchor="ctr">
                    <a:lnL w="12700" cmpd="sng">
                      <a:noFill/>
                      <a:prstDash val="solid"/>
                    </a:lnL>
                    <a:lnR w="12700" cmpd="sng">
                      <a:noFill/>
                      <a:prstDash val="solid"/>
                    </a:lnR>
                    <a:lnT w="12700" cap="flat" cmpd="sng" algn="ctr">
                      <a:noFill/>
                      <a:prstDash val="solid"/>
                    </a:lnT>
                    <a:lnB w="12700" cap="flat" cmpd="sng" algn="ctr">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3386856236"/>
                  </a:ext>
                </a:extLst>
              </a:tr>
              <a:tr h="1219200">
                <a:tc>
                  <a:txBody>
                    <a:bodyPr/>
                    <a:lstStyle/>
                    <a:p>
                      <a:pPr>
                        <a:buNone/>
                      </a:pPr>
                      <a:r>
                        <a:rPr lang="el-GR" sz="2000" b="1" kern="1200" cap="none" spc="0" dirty="0">
                          <a:solidFill>
                            <a:schemeClr val="bg1"/>
                          </a:solidFill>
                          <a:latin typeface="Times New Roman" panose="02020603050405020304" pitchFamily="18" charset="0"/>
                          <a:ea typeface="+mn-ea"/>
                          <a:cs typeface="Times New Roman" panose="02020603050405020304" pitchFamily="18" charset="0"/>
                        </a:rPr>
                        <a:t>ΚΑΤΑΧΡΗΣΗ ΕΞΟΥΣΙΑΣ</a:t>
                      </a:r>
                    </a:p>
                  </a:txBody>
                  <a:tcPr marL="72518" marR="72518" marT="72518" marB="72518" anchor="ctr">
                    <a:lnL w="12700" cmpd="sng">
                      <a:noFill/>
                      <a:prstDash val="solid"/>
                    </a:lnL>
                    <a:lnR w="12700" cmpd="sng">
                      <a:noFill/>
                      <a:prstDash val="solid"/>
                    </a:lnR>
                    <a:lnT w="12700" cap="flat" cmpd="sng" algn="ctr">
                      <a:noFill/>
                      <a:prstDash val="solid"/>
                    </a:lnT>
                    <a:lnB w="12700" cap="flat" cmpd="sng" algn="ctr">
                      <a:noFill/>
                      <a:prstDash val="solid"/>
                    </a:lnB>
                    <a:lnTlToBr w="12700" cmpd="sng">
                      <a:noFill/>
                      <a:prstDash val="solid"/>
                    </a:lnTlToBr>
                    <a:lnBlToTr w="12700" cmpd="sng">
                      <a:noFill/>
                      <a:prstDash val="solid"/>
                    </a:lnBlToTr>
                    <a:solidFill>
                      <a:schemeClr val="accent1">
                        <a:lumMod val="20000"/>
                        <a:lumOff val="80000"/>
                      </a:schemeClr>
                    </a:solidFill>
                  </a:tcPr>
                </a:tc>
                <a:tc>
                  <a:txBody>
                    <a:bodyPr/>
                    <a:lstStyle/>
                    <a:p>
                      <a:pPr algn="l">
                        <a:buNone/>
                      </a:pPr>
                      <a:endParaRPr lang="el-GR" sz="1100" b="0" cap="none" spc="0" dirty="0">
                        <a:solidFill>
                          <a:schemeClr val="tx1"/>
                        </a:solidFill>
                      </a:endParaRPr>
                    </a:p>
                  </a:txBody>
                  <a:tcPr marL="72518" marR="72518" marT="72518" marB="72518" anchor="ctr">
                    <a:lnL w="12700" cmpd="sng">
                      <a:noFill/>
                      <a:prstDash val="solid"/>
                    </a:lnL>
                    <a:lnR w="12700" cmpd="sng">
                      <a:noFill/>
                      <a:prstDash val="solid"/>
                    </a:lnR>
                    <a:lnT w="12700" cap="flat" cmpd="sng" algn="ctr">
                      <a:noFill/>
                      <a:prstDash val="solid"/>
                    </a:lnT>
                    <a:lnB w="12700" cap="flat" cmpd="sng" algn="ctr">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3193786571"/>
                  </a:ext>
                </a:extLst>
              </a:tr>
              <a:tr h="1219200">
                <a:tc>
                  <a:txBody>
                    <a:bodyPr/>
                    <a:lstStyle/>
                    <a:p>
                      <a:pPr algn="ctr">
                        <a:buNone/>
                      </a:pPr>
                      <a:r>
                        <a:rPr lang="el-GR" sz="1800" b="0" i="1" cap="none" spc="0" dirty="0">
                          <a:solidFill>
                            <a:schemeClr val="bg1"/>
                          </a:solidFill>
                          <a:latin typeface="Times New Roman" panose="02020603050405020304" pitchFamily="18" charset="0"/>
                          <a:cs typeface="Times New Roman" panose="02020603050405020304" pitchFamily="18" charset="0"/>
                        </a:rPr>
                        <a:t>Παραδεκτό λόγου ακύρωσης </a:t>
                      </a:r>
                      <a:r>
                        <a:rPr lang="el-GR" sz="1800" b="0" i="1" cap="none" spc="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a:t>
                      </a:r>
                      <a:endParaRPr lang="el-GR" sz="1800" b="0" i="1" cap="none" spc="0" dirty="0">
                        <a:solidFill>
                          <a:schemeClr val="bg1"/>
                        </a:solidFill>
                        <a:latin typeface="Times New Roman" panose="02020603050405020304" pitchFamily="18" charset="0"/>
                        <a:cs typeface="Times New Roman" panose="02020603050405020304" pitchFamily="18" charset="0"/>
                      </a:endParaRPr>
                    </a:p>
                    <a:p>
                      <a:pPr algn="ctr">
                        <a:buNone/>
                      </a:pPr>
                      <a:r>
                        <a:rPr lang="el-GR" sz="1800" b="0" i="1" cap="none" spc="0" dirty="0">
                          <a:solidFill>
                            <a:schemeClr val="bg1"/>
                          </a:solidFill>
                          <a:latin typeface="Times New Roman" panose="02020603050405020304" pitchFamily="18" charset="0"/>
                          <a:cs typeface="Times New Roman" panose="02020603050405020304" pitchFamily="18" charset="0"/>
                        </a:rPr>
                        <a:t>αν το δικαστήριο θα εξετάσει την ουσία του λόγου</a:t>
                      </a:r>
                    </a:p>
                  </a:txBody>
                  <a:tcPr marL="72518" marR="72518" marT="72518" marB="72518" anchor="ctr">
                    <a:lnL w="12700" cmpd="sng">
                      <a:noFill/>
                      <a:prstDash val="solid"/>
                    </a:lnL>
                    <a:lnR w="12700" cmpd="sng">
                      <a:noFill/>
                      <a:prstDash val="solid"/>
                    </a:lnR>
                    <a:lnT w="12700" cap="flat" cmpd="sng" algn="ctr">
                      <a:noFill/>
                      <a:prstDash val="solid"/>
                    </a:lnT>
                    <a:lnB w="12700" cap="flat" cmpd="sng" algn="ctr">
                      <a:noFill/>
                      <a:prstDash val="solid"/>
                    </a:lnB>
                    <a:lnTlToBr w="12700" cmpd="sng">
                      <a:noFill/>
                      <a:prstDash val="solid"/>
                    </a:lnTlToBr>
                    <a:lnBlToTr w="12700" cmpd="sng">
                      <a:noFill/>
                      <a:prstDash val="solid"/>
                    </a:lnBlToTr>
                    <a:solidFill>
                      <a:schemeClr val="accent1">
                        <a:lumMod val="20000"/>
                        <a:lumOff val="80000"/>
                      </a:schemeClr>
                    </a:solidFill>
                  </a:tcPr>
                </a:tc>
                <a:tc>
                  <a:txBody>
                    <a:bodyPr/>
                    <a:lstStyle/>
                    <a:p>
                      <a:pPr marL="171450" indent="-171450" algn="l">
                        <a:buFontTx/>
                        <a:buChar char="-"/>
                      </a:pPr>
                      <a:r>
                        <a:rPr lang="el-GR" sz="1100" b="0" cap="none" spc="0" dirty="0">
                          <a:solidFill>
                            <a:schemeClr val="tx1"/>
                          </a:solidFill>
                          <a:latin typeface="Times New Roman" panose="02020603050405020304" pitchFamily="18" charset="0"/>
                          <a:cs typeface="Times New Roman" panose="02020603050405020304" pitchFamily="18" charset="0"/>
                        </a:rPr>
                        <a:t>Προηγούμενη ακρόαση</a:t>
                      </a:r>
                    </a:p>
                    <a:p>
                      <a:pPr marL="171450" indent="-171450" algn="l">
                        <a:buFontTx/>
                        <a:buChar char="-"/>
                      </a:pPr>
                      <a:r>
                        <a:rPr lang="el-GR" sz="1100" b="0" cap="none" spc="0" dirty="0">
                          <a:solidFill>
                            <a:schemeClr val="tx1"/>
                          </a:solidFill>
                          <a:latin typeface="Times New Roman" panose="02020603050405020304" pitchFamily="18" charset="0"/>
                          <a:cs typeface="Times New Roman" panose="02020603050405020304" pitchFamily="18" charset="0"/>
                        </a:rPr>
                        <a:t>Λόγος ουσίας σε ακυρωτική διαφορά</a:t>
                      </a:r>
                    </a:p>
                    <a:p>
                      <a:pPr marL="171450" indent="-171450" algn="l">
                        <a:buFontTx/>
                        <a:buChar char="-"/>
                      </a:pPr>
                      <a:r>
                        <a:rPr lang="el-GR" sz="1100" b="0" cap="none" spc="0" dirty="0">
                          <a:solidFill>
                            <a:schemeClr val="tx1"/>
                          </a:solidFill>
                          <a:latin typeface="Times New Roman" panose="02020603050405020304" pitchFamily="18" charset="0"/>
                          <a:cs typeface="Times New Roman" panose="02020603050405020304" pitchFamily="18" charset="0"/>
                        </a:rPr>
                        <a:t>Αόριστος λόγος</a:t>
                      </a:r>
                    </a:p>
                    <a:p>
                      <a:pPr marL="171450" indent="-171450" algn="l">
                        <a:buFontTx/>
                        <a:buChar char="-"/>
                      </a:pPr>
                      <a:r>
                        <a:rPr lang="el-GR" sz="1100" b="0" cap="none" spc="0" dirty="0">
                          <a:solidFill>
                            <a:schemeClr val="tx1"/>
                          </a:solidFill>
                          <a:latin typeface="Times New Roman" panose="02020603050405020304" pitchFamily="18" charset="0"/>
                          <a:cs typeface="Times New Roman" panose="02020603050405020304" pitchFamily="18" charset="0"/>
                        </a:rPr>
                        <a:t>Λόγος ακύρωσης με υπόμνημα</a:t>
                      </a:r>
                    </a:p>
                  </a:txBody>
                  <a:tcPr marL="72518" marR="72518" marT="72518" marB="72518" anchor="ctr">
                    <a:lnL w="12700" cmpd="sng">
                      <a:noFill/>
                      <a:prstDash val="solid"/>
                    </a:lnL>
                    <a:lnR w="12700" cmpd="sng">
                      <a:noFill/>
                      <a:prstDash val="solid"/>
                    </a:lnR>
                    <a:lnT w="12700" cap="flat" cmpd="sng" algn="ctr">
                      <a:noFill/>
                      <a:prstDash val="solid"/>
                    </a:lnT>
                    <a:lnB w="12700" cap="flat" cmpd="sng" algn="ctr">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4076542908"/>
                  </a:ext>
                </a:extLst>
              </a:tr>
            </a:tbl>
          </a:graphicData>
        </a:graphic>
      </p:graphicFrame>
      <p:sp>
        <p:nvSpPr>
          <p:cNvPr id="4" name="Γελαστό πρόσωπο 3">
            <a:extLst>
              <a:ext uri="{FF2B5EF4-FFF2-40B4-BE49-F238E27FC236}">
                <a16:creationId xmlns:a16="http://schemas.microsoft.com/office/drawing/2014/main" id="{FFD7799B-AD84-D045-E6F8-6B4D1B1CF12C}"/>
              </a:ext>
            </a:extLst>
          </p:cNvPr>
          <p:cNvSpPr/>
          <p:nvPr/>
        </p:nvSpPr>
        <p:spPr>
          <a:xfrm>
            <a:off x="11346426" y="4510554"/>
            <a:ext cx="560439" cy="619432"/>
          </a:xfrm>
          <a:prstGeom prst="smileyFac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EF318329-60A3-84CD-0F7C-4F14B3BCA25D}"/>
              </a:ext>
            </a:extLst>
          </p:cNvPr>
          <p:cNvSpPr txBox="1"/>
          <p:nvPr/>
        </p:nvSpPr>
        <p:spPr>
          <a:xfrm>
            <a:off x="10255045" y="4650993"/>
            <a:ext cx="1651820" cy="338554"/>
          </a:xfrm>
          <a:prstGeom prst="rect">
            <a:avLst/>
          </a:prstGeom>
          <a:noFill/>
        </p:spPr>
        <p:txBody>
          <a:bodyPr wrap="square" rtlCol="0">
            <a:spAutoFit/>
          </a:bodyPr>
          <a:lstStyle/>
          <a:p>
            <a:r>
              <a:rPr lang="el-GR" sz="1600" b="1" i="1" dirty="0">
                <a:solidFill>
                  <a:schemeClr val="accent5">
                    <a:lumMod val="20000"/>
                    <a:lumOff val="80000"/>
                  </a:schemeClr>
                </a:solidFill>
                <a:latin typeface="Candara Light" panose="020E0502030303020204" pitchFamily="34" charset="0"/>
              </a:rPr>
              <a:t>ΕΥΑΓΓΕΛΙΟ</a:t>
            </a:r>
            <a:endParaRPr lang="el-GR" sz="1400" b="1" i="1" dirty="0">
              <a:solidFill>
                <a:schemeClr val="accent5">
                  <a:lumMod val="20000"/>
                  <a:lumOff val="80000"/>
                </a:schemeClr>
              </a:solidFill>
              <a:latin typeface="Candara Light" panose="020E0502030303020204" pitchFamily="34" charset="0"/>
            </a:endParaRPr>
          </a:p>
        </p:txBody>
      </p:sp>
      <p:sp>
        <p:nvSpPr>
          <p:cNvPr id="3" name="TextBox 2">
            <a:extLst>
              <a:ext uri="{FF2B5EF4-FFF2-40B4-BE49-F238E27FC236}">
                <a16:creationId xmlns:a16="http://schemas.microsoft.com/office/drawing/2014/main" id="{5E87AEA6-7F9D-75CD-F0A5-06A2B518EABE}"/>
              </a:ext>
            </a:extLst>
          </p:cNvPr>
          <p:cNvSpPr txBox="1"/>
          <p:nvPr/>
        </p:nvSpPr>
        <p:spPr>
          <a:xfrm>
            <a:off x="7862267" y="883714"/>
            <a:ext cx="3218688" cy="923330"/>
          </a:xfrm>
          <a:prstGeom prst="rect">
            <a:avLst/>
          </a:prstGeom>
          <a:noFill/>
        </p:spPr>
        <p:txBody>
          <a:bodyPr wrap="square" rtlCol="0">
            <a:spAutoFit/>
          </a:bodyPr>
          <a:lstStyle/>
          <a:p>
            <a:r>
              <a:rPr lang="el-GR" sz="5400" cap="all" dirty="0">
                <a:solidFill>
                  <a:schemeClr val="bg1"/>
                </a:solidFill>
                <a:latin typeface="Bahnschrift SemiBold Condensed" panose="020B0502040204020203" pitchFamily="34" charset="0"/>
                <a:ea typeface="+mj-ea"/>
                <a:cs typeface="+mj-cs"/>
              </a:rPr>
              <a:t>ΒΗΜΑ 3</a:t>
            </a:r>
          </a:p>
        </p:txBody>
      </p:sp>
    </p:spTree>
    <p:extLst>
      <p:ext uri="{BB962C8B-B14F-4D97-AF65-F5344CB8AC3E}">
        <p14:creationId xmlns:p14="http://schemas.microsoft.com/office/powerpoint/2010/main" val="1044499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4726E-0A9B-620B-E3F4-086A32DDCD0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A1E54BBC-3C33-1092-694D-FA2530CA6CEE}"/>
              </a:ext>
            </a:extLst>
          </p:cNvPr>
          <p:cNvSpPr>
            <a:spLocks noGrp="1"/>
          </p:cNvSpPr>
          <p:nvPr>
            <p:ph type="title"/>
          </p:nvPr>
        </p:nvSpPr>
        <p:spPr>
          <a:xfrm>
            <a:off x="1202919" y="284176"/>
            <a:ext cx="9784080" cy="1508760"/>
          </a:xfrm>
        </p:spPr>
        <p:txBody>
          <a:bodyPr>
            <a:normAutofit/>
          </a:bodyPr>
          <a:lstStyle/>
          <a:p>
            <a:pPr lvl="0" algn="ctr"/>
            <a:r>
              <a:rPr lang="el-GR" sz="6000" dirty="0">
                <a:solidFill>
                  <a:schemeClr val="bg1"/>
                </a:solidFill>
                <a:latin typeface="Bahnschrift SemiBold Condensed" panose="020B0502040204020203" pitchFamily="34" charset="0"/>
              </a:rPr>
              <a:t>ΑΝΑΡΜΟΔΙΟΤΗΤΑ</a:t>
            </a:r>
            <a:endParaRPr lang="el-GR" sz="4800" dirty="0">
              <a:solidFill>
                <a:schemeClr val="bg1"/>
              </a:solidFill>
              <a:latin typeface="Bahnschrift SemiBold Condensed" panose="020B0502040204020203" pitchFamily="34" charset="0"/>
            </a:endParaRPr>
          </a:p>
        </p:txBody>
      </p:sp>
      <p:graphicFrame>
        <p:nvGraphicFramePr>
          <p:cNvPr id="11" name="Θέση περιεχομένου 2">
            <a:extLst>
              <a:ext uri="{FF2B5EF4-FFF2-40B4-BE49-F238E27FC236}">
                <a16:creationId xmlns:a16="http://schemas.microsoft.com/office/drawing/2014/main" id="{707A70C1-9C01-9047-FDFD-6413A0CD57FC}"/>
              </a:ext>
            </a:extLst>
          </p:cNvPr>
          <p:cNvGraphicFramePr>
            <a:graphicFrameLocks noGrp="1"/>
          </p:cNvGraphicFramePr>
          <p:nvPr>
            <p:ph idx="1"/>
            <p:extLst>
              <p:ext uri="{D42A27DB-BD31-4B8C-83A1-F6EECF244321}">
                <p14:modId xmlns:p14="http://schemas.microsoft.com/office/powerpoint/2010/main" val="1927728507"/>
              </p:ex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202919" y="2286000"/>
          <a:ext cx="10644952" cy="40416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004786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C69B5-BB58-AAE2-14BA-AF0E6B95611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88FDC418-3E0E-157E-6EB6-705F2245AB21}"/>
              </a:ext>
            </a:extLst>
          </p:cNvPr>
          <p:cNvSpPr>
            <a:spLocks noGrp="1"/>
          </p:cNvSpPr>
          <p:nvPr>
            <p:ph type="title"/>
          </p:nvPr>
        </p:nvSpPr>
        <p:spPr>
          <a:xfrm>
            <a:off x="1202919" y="284176"/>
            <a:ext cx="9784080" cy="1508760"/>
          </a:xfrm>
        </p:spPr>
        <p:txBody>
          <a:bodyPr>
            <a:normAutofit/>
          </a:bodyPr>
          <a:lstStyle/>
          <a:p>
            <a:pPr lvl="0" algn="ctr"/>
            <a:r>
              <a:rPr lang="el-GR" sz="6000" dirty="0" err="1">
                <a:solidFill>
                  <a:schemeClr val="bg1"/>
                </a:solidFill>
                <a:latin typeface="Bahnschrift SemiBold Condensed" panose="020B0502040204020203" pitchFamily="34" charset="0"/>
              </a:rPr>
              <a:t>Παραβαση</a:t>
            </a:r>
            <a:r>
              <a:rPr lang="el-GR" sz="6000" dirty="0">
                <a:solidFill>
                  <a:schemeClr val="bg1"/>
                </a:solidFill>
                <a:latin typeface="Bahnschrift SemiBold Condensed" panose="020B0502040204020203" pitchFamily="34" charset="0"/>
              </a:rPr>
              <a:t> </a:t>
            </a:r>
            <a:r>
              <a:rPr lang="el-GR" sz="6000" dirty="0" err="1">
                <a:solidFill>
                  <a:schemeClr val="bg1"/>
                </a:solidFill>
                <a:latin typeface="Bahnschrift SemiBold Condensed" panose="020B0502040204020203" pitchFamily="34" charset="0"/>
              </a:rPr>
              <a:t>ουσιωδουσ</a:t>
            </a:r>
            <a:r>
              <a:rPr lang="el-GR" sz="6000" dirty="0">
                <a:solidFill>
                  <a:schemeClr val="bg1"/>
                </a:solidFill>
                <a:latin typeface="Bahnschrift SemiBold Condensed" panose="020B0502040204020203" pitchFamily="34" charset="0"/>
              </a:rPr>
              <a:t> </a:t>
            </a:r>
            <a:r>
              <a:rPr lang="el-GR" sz="6000" dirty="0" err="1">
                <a:solidFill>
                  <a:schemeClr val="bg1"/>
                </a:solidFill>
                <a:latin typeface="Bahnschrift SemiBold Condensed" panose="020B0502040204020203" pitchFamily="34" charset="0"/>
              </a:rPr>
              <a:t>τυπου</a:t>
            </a:r>
            <a:endParaRPr lang="el-GR" sz="4800" dirty="0">
              <a:solidFill>
                <a:schemeClr val="bg1"/>
              </a:solidFill>
              <a:latin typeface="Bahnschrift SemiBold Condensed" panose="020B0502040204020203" pitchFamily="34" charset="0"/>
            </a:endParaRPr>
          </a:p>
        </p:txBody>
      </p:sp>
      <p:graphicFrame>
        <p:nvGraphicFramePr>
          <p:cNvPr id="11" name="Θέση περιεχομένου 2">
            <a:extLst>
              <a:ext uri="{FF2B5EF4-FFF2-40B4-BE49-F238E27FC236}">
                <a16:creationId xmlns:a16="http://schemas.microsoft.com/office/drawing/2014/main" id="{76F8D691-01C2-978F-82EA-6479ECFD73BA}"/>
              </a:ext>
            </a:extLst>
          </p:cNvPr>
          <p:cNvGraphicFramePr>
            <a:graphicFrameLocks noGrp="1"/>
          </p:cNvGraphicFramePr>
          <p:nvPr>
            <p:ph idx="1"/>
            <p:extLst>
              <p:ext uri="{D42A27DB-BD31-4B8C-83A1-F6EECF244321}">
                <p14:modId xmlns:p14="http://schemas.microsoft.com/office/powerpoint/2010/main" val="1054803898"/>
              </p:ex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202919" y="2286000"/>
          <a:ext cx="10644952" cy="40416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4818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29558-C0DE-035F-9F6E-61BF0F3FFCA2}"/>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93CABED-F59F-9A0C-4491-278681A1085F}"/>
              </a:ext>
            </a:extLst>
          </p:cNvPr>
          <p:cNvSpPr>
            <a:spLocks noGrp="1"/>
          </p:cNvSpPr>
          <p:nvPr>
            <p:ph type="title"/>
          </p:nvPr>
        </p:nvSpPr>
        <p:spPr>
          <a:xfrm>
            <a:off x="1202919" y="284176"/>
            <a:ext cx="9784080" cy="1508760"/>
          </a:xfrm>
        </p:spPr>
        <p:txBody>
          <a:bodyPr>
            <a:normAutofit/>
          </a:bodyPr>
          <a:lstStyle/>
          <a:p>
            <a:pPr lvl="0" algn="ctr"/>
            <a:r>
              <a:rPr lang="el-GR" sz="6000" dirty="0" err="1">
                <a:solidFill>
                  <a:schemeClr val="bg1"/>
                </a:solidFill>
                <a:latin typeface="Bahnschrift SemiBold Condensed" panose="020B0502040204020203" pitchFamily="34" charset="0"/>
              </a:rPr>
              <a:t>Παραβαση</a:t>
            </a:r>
            <a:r>
              <a:rPr lang="el-GR" sz="6000" dirty="0">
                <a:solidFill>
                  <a:schemeClr val="bg1"/>
                </a:solidFill>
                <a:latin typeface="Bahnschrift SemiBold Condensed" panose="020B0502040204020203" pitchFamily="34" charset="0"/>
              </a:rPr>
              <a:t> κατ </a:t>
            </a:r>
            <a:r>
              <a:rPr lang="el-GR" sz="6000" dirty="0" err="1">
                <a:solidFill>
                  <a:schemeClr val="bg1"/>
                </a:solidFill>
                <a:latin typeface="Bahnschrift SemiBold Condensed" panose="020B0502040204020203" pitchFamily="34" charset="0"/>
              </a:rPr>
              <a:t>ουσιαν</a:t>
            </a:r>
            <a:r>
              <a:rPr lang="el-GR" sz="6000" dirty="0">
                <a:solidFill>
                  <a:schemeClr val="bg1"/>
                </a:solidFill>
                <a:latin typeface="Bahnschrift SemiBold Condensed" panose="020B0502040204020203" pitchFamily="34" charset="0"/>
              </a:rPr>
              <a:t> </a:t>
            </a:r>
            <a:r>
              <a:rPr lang="el-GR" sz="6000" dirty="0" err="1">
                <a:solidFill>
                  <a:schemeClr val="bg1"/>
                </a:solidFill>
                <a:latin typeface="Bahnschrift SemiBold Condensed" panose="020B0502040204020203" pitchFamily="34" charset="0"/>
              </a:rPr>
              <a:t>διαταξησ</a:t>
            </a:r>
            <a:endParaRPr lang="el-GR" sz="4800" dirty="0">
              <a:solidFill>
                <a:schemeClr val="bg1"/>
              </a:solidFill>
              <a:latin typeface="Bahnschrift SemiBold Condensed" panose="020B0502040204020203" pitchFamily="34" charset="0"/>
            </a:endParaRPr>
          </a:p>
        </p:txBody>
      </p:sp>
      <p:graphicFrame>
        <p:nvGraphicFramePr>
          <p:cNvPr id="11" name="Θέση περιεχομένου 2">
            <a:extLst>
              <a:ext uri="{FF2B5EF4-FFF2-40B4-BE49-F238E27FC236}">
                <a16:creationId xmlns:a16="http://schemas.microsoft.com/office/drawing/2014/main" id="{C37F79F8-18EF-2251-70CE-2CCE995AD89D}"/>
              </a:ext>
            </a:extLst>
          </p:cNvPr>
          <p:cNvGraphicFramePr>
            <a:graphicFrameLocks noGrp="1"/>
          </p:cNvGraphicFramePr>
          <p:nvPr>
            <p:ph idx="1"/>
            <p:extLst>
              <p:ext uri="{D42A27DB-BD31-4B8C-83A1-F6EECF244321}">
                <p14:modId xmlns:p14="http://schemas.microsoft.com/office/powerpoint/2010/main" val="2183823836"/>
              </p:ex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202919" y="2286000"/>
          <a:ext cx="10644952" cy="40416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5072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467AB-E9EA-CEB1-43AD-1E0D4A2587A6}"/>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0D729780-367D-491D-C981-7EBB1509C342}"/>
              </a:ext>
            </a:extLst>
          </p:cNvPr>
          <p:cNvSpPr>
            <a:spLocks noGrp="1"/>
          </p:cNvSpPr>
          <p:nvPr>
            <p:ph type="title"/>
          </p:nvPr>
        </p:nvSpPr>
        <p:spPr>
          <a:xfrm>
            <a:off x="1202919" y="284176"/>
            <a:ext cx="9784080" cy="1508760"/>
          </a:xfrm>
        </p:spPr>
        <p:txBody>
          <a:bodyPr>
            <a:normAutofit/>
          </a:bodyPr>
          <a:lstStyle/>
          <a:p>
            <a:pPr lvl="0" algn="ctr"/>
            <a:r>
              <a:rPr lang="el-GR" sz="6000" dirty="0" err="1">
                <a:solidFill>
                  <a:schemeClr val="bg1"/>
                </a:solidFill>
                <a:latin typeface="Bahnschrift SemiBold Condensed" panose="020B0502040204020203" pitchFamily="34" charset="0"/>
              </a:rPr>
              <a:t>Καταχρηση</a:t>
            </a:r>
            <a:r>
              <a:rPr lang="el-GR" sz="6000" dirty="0">
                <a:solidFill>
                  <a:schemeClr val="bg1"/>
                </a:solidFill>
                <a:latin typeface="Bahnschrift SemiBold Condensed" panose="020B0502040204020203" pitchFamily="34" charset="0"/>
              </a:rPr>
              <a:t> </a:t>
            </a:r>
            <a:r>
              <a:rPr lang="el-GR" sz="6000" dirty="0" err="1">
                <a:solidFill>
                  <a:schemeClr val="bg1"/>
                </a:solidFill>
                <a:latin typeface="Bahnschrift SemiBold Condensed" panose="020B0502040204020203" pitchFamily="34" charset="0"/>
              </a:rPr>
              <a:t>εξουσιασ</a:t>
            </a:r>
            <a:endParaRPr lang="el-GR" sz="4800" dirty="0">
              <a:solidFill>
                <a:schemeClr val="bg1"/>
              </a:solidFill>
              <a:latin typeface="Bahnschrift SemiBold Condensed" panose="020B0502040204020203" pitchFamily="34" charset="0"/>
            </a:endParaRPr>
          </a:p>
        </p:txBody>
      </p:sp>
      <p:graphicFrame>
        <p:nvGraphicFramePr>
          <p:cNvPr id="11" name="Θέση περιεχομένου 2">
            <a:extLst>
              <a:ext uri="{FF2B5EF4-FFF2-40B4-BE49-F238E27FC236}">
                <a16:creationId xmlns:a16="http://schemas.microsoft.com/office/drawing/2014/main" id="{F6026D3D-D984-F450-FFF2-118A90E20986}"/>
              </a:ext>
            </a:extLst>
          </p:cNvPr>
          <p:cNvGraphicFramePr>
            <a:graphicFrameLocks noGrp="1"/>
          </p:cNvGraphicFramePr>
          <p:nvPr>
            <p:ph idx="1"/>
            <p:extLst>
              <p:ext uri="{D42A27DB-BD31-4B8C-83A1-F6EECF244321}">
                <p14:modId xmlns:p14="http://schemas.microsoft.com/office/powerpoint/2010/main" val="4171419721"/>
              </p:ex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202919" y="2286000"/>
          <a:ext cx="10644952" cy="40416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8249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31DBC3-CA8C-36E4-540C-FD7E216C689F}"/>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93468A8-2FFC-B32D-FFB4-A098B36E0E1D}"/>
              </a:ext>
            </a:extLst>
          </p:cNvPr>
          <p:cNvSpPr>
            <a:spLocks noGrp="1"/>
          </p:cNvSpPr>
          <p:nvPr>
            <p:ph type="title"/>
          </p:nvPr>
        </p:nvSpPr>
        <p:spPr/>
        <p:txBody>
          <a:bodyPr/>
          <a:lstStyle/>
          <a:p>
            <a:r>
              <a:rPr lang="el-GR" sz="6000" dirty="0" err="1">
                <a:solidFill>
                  <a:schemeClr val="tx2"/>
                </a:solidFill>
                <a:latin typeface="Bahnschrift SemiBold Condensed" panose="020B0502040204020203" pitchFamily="34" charset="0"/>
              </a:rPr>
              <a:t>Αρμοδιοτητα</a:t>
            </a:r>
            <a:r>
              <a:rPr lang="el-GR" sz="6000" dirty="0">
                <a:solidFill>
                  <a:schemeClr val="tx2"/>
                </a:solidFill>
                <a:latin typeface="Bahnschrift SemiBold Condensed" panose="020B0502040204020203" pitchFamily="34" charset="0"/>
              </a:rPr>
              <a:t> </a:t>
            </a:r>
            <a:r>
              <a:rPr lang="el-GR" sz="6000" dirty="0" err="1">
                <a:solidFill>
                  <a:schemeClr val="tx2"/>
                </a:solidFill>
                <a:latin typeface="Bahnschrift SemiBold Condensed" panose="020B0502040204020203" pitchFamily="34" charset="0"/>
              </a:rPr>
              <a:t>διαφορων</a:t>
            </a:r>
            <a:r>
              <a:rPr lang="el-GR" sz="6000" dirty="0">
                <a:solidFill>
                  <a:schemeClr val="tx2"/>
                </a:solidFill>
                <a:latin typeface="Bahnschrift SemiBold Condensed" panose="020B0502040204020203" pitchFamily="34" charset="0"/>
              </a:rPr>
              <a:t> </a:t>
            </a:r>
            <a:r>
              <a:rPr lang="el-GR" sz="6000" dirty="0" err="1">
                <a:solidFill>
                  <a:schemeClr val="tx2"/>
                </a:solidFill>
                <a:latin typeface="Bahnschrift SemiBold Condensed" panose="020B0502040204020203" pitchFamily="34" charset="0"/>
              </a:rPr>
              <a:t>ουσιασ</a:t>
            </a:r>
            <a:endParaRPr lang="el-GR" sz="6000" dirty="0">
              <a:solidFill>
                <a:schemeClr val="tx2"/>
              </a:solidFill>
              <a:latin typeface="Bahnschrift SemiBold Condensed" panose="020B0502040204020203" pitchFamily="34" charset="0"/>
            </a:endParaRPr>
          </a:p>
        </p:txBody>
      </p:sp>
      <p:sp>
        <p:nvSpPr>
          <p:cNvPr id="3" name="Θέση περιεχομένου 2">
            <a:extLst>
              <a:ext uri="{FF2B5EF4-FFF2-40B4-BE49-F238E27FC236}">
                <a16:creationId xmlns:a16="http://schemas.microsoft.com/office/drawing/2014/main" id="{05772066-DECB-DAF1-8F8D-0D0D91B72095}"/>
              </a:ext>
            </a:extLst>
          </p:cNvPr>
          <p:cNvSpPr>
            <a:spLocks noGrp="1"/>
          </p:cNvSpPr>
          <p:nvPr>
            <p:ph idx="1"/>
          </p:nvPr>
        </p:nvSpPr>
        <p:spPr>
          <a:xfrm>
            <a:off x="1202919" y="2258568"/>
            <a:ext cx="9784080" cy="4206240"/>
          </a:xfrm>
        </p:spPr>
        <p:txBody>
          <a:bodyPr>
            <a:normAutofit/>
          </a:bodyPr>
          <a:lstStyle/>
          <a:p>
            <a:pPr marL="457200" indent="-457200">
              <a:buAutoNum type="arabicPeriod"/>
            </a:pPr>
            <a:r>
              <a:rPr lang="el-GR" dirty="0">
                <a:latin typeface="Times New Roman" panose="02020603050405020304" pitchFamily="18" charset="0"/>
                <a:cs typeface="Times New Roman" panose="02020603050405020304" pitchFamily="18" charset="0"/>
              </a:rPr>
              <a:t>Γενική Αρμοδιότητα </a:t>
            </a:r>
            <a:r>
              <a:rPr lang="el-GR" dirty="0">
                <a:solidFill>
                  <a:schemeClr val="tx2"/>
                </a:solidFill>
                <a:latin typeface="Times New Roman" panose="02020603050405020304" pitchFamily="18" charset="0"/>
                <a:cs typeface="Times New Roman" panose="02020603050405020304" pitchFamily="18" charset="0"/>
              </a:rPr>
              <a:t>Τριμελούς</a:t>
            </a:r>
            <a:r>
              <a:rPr lang="el-GR" dirty="0">
                <a:latin typeface="Times New Roman" panose="02020603050405020304" pitchFamily="18" charset="0"/>
                <a:cs typeface="Times New Roman" panose="02020603050405020304" pitchFamily="18" charset="0"/>
              </a:rPr>
              <a:t> Διοικητικού </a:t>
            </a:r>
            <a:r>
              <a:rPr lang="el-GR" dirty="0">
                <a:solidFill>
                  <a:srgbClr val="FF0000"/>
                </a:solidFill>
                <a:latin typeface="Times New Roman" panose="02020603050405020304" pitchFamily="18" charset="0"/>
                <a:cs typeface="Times New Roman" panose="02020603050405020304" pitchFamily="18" charset="0"/>
              </a:rPr>
              <a:t>Πρωτοδικείου</a:t>
            </a:r>
          </a:p>
          <a:p>
            <a:pPr marL="457200" indent="-457200">
              <a:buAutoNum type="arabicPeriod"/>
            </a:pPr>
            <a:r>
              <a:rPr lang="el-GR" dirty="0">
                <a:solidFill>
                  <a:srgbClr val="FFFF00"/>
                </a:solidFill>
                <a:latin typeface="Times New Roman" panose="02020603050405020304" pitchFamily="18" charset="0"/>
                <a:cs typeface="Times New Roman" panose="02020603050405020304" pitchFamily="18" charset="0"/>
              </a:rPr>
              <a:t>Μονομελές</a:t>
            </a:r>
            <a:r>
              <a:rPr lang="el-GR" dirty="0">
                <a:latin typeface="Times New Roman" panose="02020603050405020304" pitchFamily="18" charset="0"/>
                <a:cs typeface="Times New Roman" panose="02020603050405020304" pitchFamily="18" charset="0"/>
              </a:rPr>
              <a:t> Δ. </a:t>
            </a:r>
            <a:r>
              <a:rPr lang="el-GR" dirty="0">
                <a:solidFill>
                  <a:srgbClr val="FF0000"/>
                </a:solidFill>
                <a:latin typeface="Times New Roman" panose="02020603050405020304" pitchFamily="18" charset="0"/>
                <a:cs typeface="Times New Roman" panose="02020603050405020304" pitchFamily="18" charset="0"/>
              </a:rPr>
              <a:t>Πρωτοδικείο</a:t>
            </a:r>
            <a:r>
              <a:rPr lang="el-GR" dirty="0">
                <a:latin typeface="Times New Roman" panose="02020603050405020304" pitchFamily="18" charset="0"/>
                <a:cs typeface="Times New Roman" panose="02020603050405020304" pitchFamily="18" charset="0"/>
              </a:rPr>
              <a:t>: χρηματικές/φορολογικές έως 40.000 ευρώ</a:t>
            </a:r>
          </a:p>
          <a:p>
            <a:pPr marL="457200" indent="-457200">
              <a:buAutoNum type="arabicPeriod"/>
            </a:pPr>
            <a:r>
              <a:rPr lang="el-GR" dirty="0">
                <a:solidFill>
                  <a:schemeClr val="tx2"/>
                </a:solidFill>
                <a:latin typeface="Times New Roman" panose="02020603050405020304" pitchFamily="18" charset="0"/>
                <a:cs typeface="Times New Roman" panose="02020603050405020304" pitchFamily="18" charset="0"/>
              </a:rPr>
              <a:t>Τριμελές</a:t>
            </a:r>
            <a:r>
              <a:rPr lang="el-GR" dirty="0">
                <a:latin typeface="Times New Roman" panose="02020603050405020304" pitchFamily="18" charset="0"/>
                <a:cs typeface="Times New Roman" panose="02020603050405020304" pitchFamily="18" charset="0"/>
              </a:rPr>
              <a:t> Διοικητικό </a:t>
            </a:r>
            <a:r>
              <a:rPr lang="el-GR" dirty="0">
                <a:solidFill>
                  <a:srgbClr val="00B050"/>
                </a:solidFill>
                <a:latin typeface="Times New Roman" panose="02020603050405020304" pitchFamily="18" charset="0"/>
                <a:cs typeface="Times New Roman" panose="02020603050405020304" pitchFamily="18" charset="0"/>
              </a:rPr>
              <a:t>Εφετείο</a:t>
            </a:r>
            <a:r>
              <a:rPr lang="el-GR" dirty="0">
                <a:latin typeface="Times New Roman" panose="02020603050405020304" pitchFamily="18" charset="0"/>
                <a:cs typeface="Times New Roman" panose="02020603050405020304" pitchFamily="18" charset="0"/>
              </a:rPr>
              <a:t>: δεύτερος βαθμός, δημόσιες συμβάσεις, φορολογικές/τελωνειακές άνω των 250.000 ευρώ </a:t>
            </a:r>
          </a:p>
          <a:p>
            <a:pPr marL="457200" indent="-457200">
              <a:buAutoNum type="arabicPeriod"/>
            </a:pPr>
            <a:r>
              <a:rPr lang="el-GR" dirty="0">
                <a:solidFill>
                  <a:srgbClr val="FFFF00"/>
                </a:solidFill>
                <a:latin typeface="Times New Roman" panose="02020603050405020304" pitchFamily="18" charset="0"/>
                <a:cs typeface="Times New Roman" panose="02020603050405020304" pitchFamily="18" charset="0"/>
              </a:rPr>
              <a:t>Μονομελές</a:t>
            </a:r>
            <a:r>
              <a:rPr lang="el-GR" dirty="0">
                <a:latin typeface="Times New Roman" panose="02020603050405020304" pitchFamily="18" charset="0"/>
                <a:cs typeface="Times New Roman" panose="02020603050405020304" pitchFamily="18" charset="0"/>
              </a:rPr>
              <a:t> διοικητικό </a:t>
            </a:r>
            <a:r>
              <a:rPr lang="el-GR" dirty="0">
                <a:solidFill>
                  <a:srgbClr val="00B050"/>
                </a:solidFill>
                <a:latin typeface="Times New Roman" panose="02020603050405020304" pitchFamily="18" charset="0"/>
                <a:cs typeface="Times New Roman" panose="02020603050405020304" pitchFamily="18" charset="0"/>
              </a:rPr>
              <a:t>εφετείο</a:t>
            </a:r>
            <a:r>
              <a:rPr lang="el-GR" dirty="0">
                <a:latin typeface="Times New Roman" panose="02020603050405020304" pitchFamily="18" charset="0"/>
                <a:cs typeface="Times New Roman" panose="02020603050405020304" pitchFamily="18" charset="0"/>
              </a:rPr>
              <a:t>: δεύτερος βαθμός μονομελούς πρωτοδικείου</a:t>
            </a:r>
          </a:p>
          <a:p>
            <a:pPr marL="457200" indent="-457200">
              <a:buAutoNum type="arabicPeriod"/>
            </a:pPr>
            <a:endParaRPr lang="el-GR" dirty="0">
              <a:latin typeface="Times New Roman" panose="02020603050405020304" pitchFamily="18" charset="0"/>
              <a:cs typeface="Times New Roman" panose="02020603050405020304" pitchFamily="18" charset="0"/>
            </a:endParaRPr>
          </a:p>
          <a:p>
            <a:pPr marL="457200" indent="-457200">
              <a:buAutoNum type="arabicPeriod"/>
            </a:pPr>
            <a:endParaRPr lang="el-GR" dirty="0">
              <a:latin typeface="Times New Roman" panose="02020603050405020304" pitchFamily="18" charset="0"/>
              <a:cs typeface="Times New Roman" panose="02020603050405020304" pitchFamily="18" charset="0"/>
            </a:endParaRPr>
          </a:p>
          <a:p>
            <a:pPr marL="0" indent="0">
              <a:buNone/>
            </a:pPr>
            <a:r>
              <a:rPr lang="el-GR" b="1" u="sng" dirty="0">
                <a:solidFill>
                  <a:srgbClr val="C00000"/>
                </a:solidFill>
                <a:latin typeface="Times New Roman" panose="02020603050405020304" pitchFamily="18" charset="0"/>
                <a:cs typeface="Times New Roman" panose="02020603050405020304" pitchFamily="18" charset="0"/>
              </a:rPr>
              <a:t>Κατά τόπον</a:t>
            </a:r>
            <a:r>
              <a:rPr lang="el-GR" dirty="0">
                <a:latin typeface="Times New Roman" panose="02020603050405020304" pitchFamily="18" charset="0"/>
                <a:cs typeface="Times New Roman" panose="02020603050405020304" pitchFamily="18" charset="0"/>
              </a:rPr>
              <a:t>: </a:t>
            </a:r>
            <a:r>
              <a:rPr lang="el-GR" i="1" dirty="0">
                <a:latin typeface="Times New Roman" panose="02020603050405020304" pitchFamily="18" charset="0"/>
                <a:cs typeface="Times New Roman" panose="02020603050405020304" pitchFamily="18" charset="0"/>
              </a:rPr>
              <a:t>γενικά</a:t>
            </a:r>
            <a:r>
              <a:rPr lang="el-GR" dirty="0">
                <a:latin typeface="Times New Roman" panose="02020603050405020304" pitchFamily="18" charset="0"/>
                <a:cs typeface="Times New Roman" panose="02020603050405020304" pitchFamily="18" charset="0"/>
              </a:rPr>
              <a:t>: Αρμόδιο κατά τόπο είναι το δικαστήριο, στην περιφέρεια του οποίου έχει την έδρα της η διοικητική αρχή, που εξέδωσε την προσβαλλόμενη πράξη ή είναι υπεύθυνη για την προσβαλλόμενη παράλειψη. (</a:t>
            </a:r>
            <a:r>
              <a:rPr lang="el-GR" i="1" dirty="0">
                <a:latin typeface="Times New Roman" panose="02020603050405020304" pitchFamily="18" charset="0"/>
                <a:cs typeface="Times New Roman" panose="02020603050405020304" pitchFamily="18" charset="0"/>
              </a:rPr>
              <a:t>αλλά</a:t>
            </a:r>
            <a:r>
              <a:rPr lang="el-GR" dirty="0">
                <a:latin typeface="Times New Roman" panose="02020603050405020304" pitchFamily="18" charset="0"/>
                <a:cs typeface="Times New Roman" panose="02020603050405020304" pitchFamily="18" charset="0"/>
              </a:rPr>
              <a:t> βλ. 7 παρ.2 ΚΔΔ)</a:t>
            </a:r>
          </a:p>
        </p:txBody>
      </p:sp>
    </p:spTree>
    <p:extLst>
      <p:ext uri="{BB962C8B-B14F-4D97-AF65-F5344CB8AC3E}">
        <p14:creationId xmlns:p14="http://schemas.microsoft.com/office/powerpoint/2010/main" val="30424435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E8FA981-A7EC-2EA6-7566-CFEEDCFEE9D6}"/>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5F9F5EB8-AB42-47FD-8F4A-176C0A4B1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2059012"/>
            <a:ext cx="12188952"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2" name="Rectangle 11">
            <a:extLst>
              <a:ext uri="{FF2B5EF4-FFF2-40B4-BE49-F238E27FC236}">
                <a16:creationId xmlns:a16="http://schemas.microsoft.com/office/drawing/2014/main" id="{8B3AE79A-6B95-44C3-B0A5-80E2F3E60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0"/>
            <a:ext cx="465164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A49FE10-080D-48D7-80FF-9A64D270A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551" y="2054942"/>
            <a:ext cx="4657449" cy="18287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19165128-CBF7-4CCF-22BB-850A49253FAA}"/>
              </a:ext>
            </a:extLst>
          </p:cNvPr>
          <p:cNvSpPr>
            <a:spLocks noGrp="1"/>
          </p:cNvSpPr>
          <p:nvPr>
            <p:ph type="title"/>
          </p:nvPr>
        </p:nvSpPr>
        <p:spPr>
          <a:xfrm>
            <a:off x="7865806" y="2194560"/>
            <a:ext cx="4001729" cy="1739347"/>
          </a:xfrm>
        </p:spPr>
        <p:txBody>
          <a:bodyPr vert="horz" lIns="91440" tIns="45720" rIns="91440" bIns="45720" rtlCol="0" anchor="ctr">
            <a:normAutofit/>
          </a:bodyPr>
          <a:lstStyle/>
          <a:p>
            <a:pPr algn="ctr">
              <a:lnSpc>
                <a:spcPct val="80000"/>
              </a:lnSpc>
            </a:pPr>
            <a:r>
              <a:rPr lang="el-GR" sz="6000" dirty="0">
                <a:solidFill>
                  <a:schemeClr val="tx2"/>
                </a:solidFill>
                <a:latin typeface="Bahnschrift SemiBold Condensed" panose="020B0502040204020203" pitchFamily="34" charset="0"/>
              </a:rPr>
              <a:t>ΔΙΑΔΙΚΑΣΙΑ</a:t>
            </a:r>
            <a:endParaRPr lang="en-US" sz="6000" dirty="0">
              <a:solidFill>
                <a:schemeClr val="tx2"/>
              </a:solidFill>
              <a:latin typeface="Bahnschrift SemiBold Condensed" panose="020B0502040204020203" pitchFamily="34" charset="0"/>
            </a:endParaRPr>
          </a:p>
        </p:txBody>
      </p:sp>
      <p:sp>
        <p:nvSpPr>
          <p:cNvPr id="3" name="TextBox 2">
            <a:extLst>
              <a:ext uri="{FF2B5EF4-FFF2-40B4-BE49-F238E27FC236}">
                <a16:creationId xmlns:a16="http://schemas.microsoft.com/office/drawing/2014/main" id="{8FED9928-B1F8-2304-92C2-EAC9C331AB0F}"/>
              </a:ext>
            </a:extLst>
          </p:cNvPr>
          <p:cNvSpPr txBox="1"/>
          <p:nvPr/>
        </p:nvSpPr>
        <p:spPr>
          <a:xfrm>
            <a:off x="7865806" y="3996250"/>
            <a:ext cx="4003106" cy="1942434"/>
          </a:xfrm>
          <a:prstGeom prst="rect">
            <a:avLst/>
          </a:prstGeom>
        </p:spPr>
        <p:txBody>
          <a:bodyPr vert="horz" lIns="91440" tIns="45720" rIns="91440" bIns="45720" rtlCol="0">
            <a:normAutofit/>
          </a:bodyPr>
          <a:lstStyle/>
          <a:p>
            <a:pPr algn="ctr" defTabSz="914400">
              <a:lnSpc>
                <a:spcPct val="90000"/>
              </a:lnSpc>
              <a:spcBef>
                <a:spcPts val="1200"/>
              </a:spcBef>
              <a:spcAft>
                <a:spcPts val="200"/>
              </a:spcAft>
              <a:buClr>
                <a:schemeClr val="tx1"/>
              </a:buClr>
            </a:pPr>
            <a:r>
              <a:rPr lang="en-US" sz="3200" cap="all" dirty="0">
                <a:solidFill>
                  <a:schemeClr val="bg1"/>
                </a:solidFill>
                <a:latin typeface="Bahnschrift SemiBold Condensed" panose="020B0502040204020203" pitchFamily="34" charset="0"/>
                <a:ea typeface="+mj-ea"/>
                <a:cs typeface="+mj-cs"/>
              </a:rPr>
              <a:t>ΒΗΜΑ </a:t>
            </a:r>
            <a:r>
              <a:rPr lang="el-GR" sz="3200" cap="all" dirty="0">
                <a:solidFill>
                  <a:schemeClr val="bg1"/>
                </a:solidFill>
                <a:latin typeface="Bahnschrift SemiBold Condensed" panose="020B0502040204020203" pitchFamily="34" charset="0"/>
                <a:ea typeface="+mj-ea"/>
                <a:cs typeface="+mj-cs"/>
              </a:rPr>
              <a:t>3</a:t>
            </a:r>
            <a:endParaRPr lang="en-US" sz="3200" cap="all" dirty="0">
              <a:solidFill>
                <a:schemeClr val="bg1"/>
              </a:solidFill>
              <a:latin typeface="Bahnschrift SemiBold Condensed" panose="020B0502040204020203" pitchFamily="34" charset="0"/>
              <a:ea typeface="+mj-ea"/>
              <a:cs typeface="+mj-cs"/>
            </a:endParaRPr>
          </a:p>
        </p:txBody>
      </p:sp>
      <p:sp>
        <p:nvSpPr>
          <p:cNvPr id="16" name="Rectangle 15">
            <a:extLst>
              <a:ext uri="{FF2B5EF4-FFF2-40B4-BE49-F238E27FC236}">
                <a16:creationId xmlns:a16="http://schemas.microsoft.com/office/drawing/2014/main" id="{60A9E987-6859-4A62-922F-51B47D50D7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540358" cy="6858000"/>
          </a:xfrm>
          <a:prstGeom prst="rect">
            <a:avLst/>
          </a:prstGeom>
          <a:solidFill>
            <a:schemeClr val="bg1"/>
          </a:solidFill>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graphicFrame>
        <p:nvGraphicFramePr>
          <p:cNvPr id="5" name="Θέση περιεχομένου 4">
            <a:extLst>
              <a:ext uri="{FF2B5EF4-FFF2-40B4-BE49-F238E27FC236}">
                <a16:creationId xmlns:a16="http://schemas.microsoft.com/office/drawing/2014/main" id="{4CB08F05-60FB-5B2F-D1F9-D8E8A8B5BADA}"/>
              </a:ext>
            </a:extLst>
          </p:cNvPr>
          <p:cNvGraphicFramePr>
            <a:graphicFrameLocks noGrp="1"/>
          </p:cNvGraphicFramePr>
          <p:nvPr>
            <p:ph idx="1"/>
            <p:extLst>
              <p:ext uri="{D42A27DB-BD31-4B8C-83A1-F6EECF244321}">
                <p14:modId xmlns:p14="http://schemas.microsoft.com/office/powerpoint/2010/main" val="3083620037"/>
              </p:ext>
              <p:ext uri="{E7BDC344-281C-4309-B0C6-D0EE65EED2A8}">
                <p202:designPr xmlns:p202="http://schemas.microsoft.com/office/powerpoint/2020/02/main">
                  <p202:designTagLst>
                    <p202:designTag name="ARCH:1:CLS" val="StackedKeyContentTable"/>
                  </p202:designTagLst>
                </p202:designPr>
              </p:ext>
            </p:extLst>
          </p:nvPr>
        </p:nvGraphicFramePr>
        <p:xfrm>
          <a:off x="1105825" y="1866950"/>
          <a:ext cx="6266002" cy="4258600"/>
        </p:xfrm>
        <a:graphic>
          <a:graphicData uri="http://schemas.openxmlformats.org/drawingml/2006/table">
            <a:tbl>
              <a:tblPr bandRow="1">
                <a:noFill/>
                <a:tableStyleId>{5C22544A-7EE6-4342-B048-85BDC9FD1C3A}</a:tableStyleId>
              </a:tblPr>
              <a:tblGrid>
                <a:gridCol w="5675085">
                  <a:extLst>
                    <a:ext uri="{9D8B030D-6E8A-4147-A177-3AD203B41FA5}">
                      <a16:colId xmlns:a16="http://schemas.microsoft.com/office/drawing/2014/main" val="1830027748"/>
                    </a:ext>
                  </a:extLst>
                </a:gridCol>
                <a:gridCol w="590917">
                  <a:extLst>
                    <a:ext uri="{9D8B030D-6E8A-4147-A177-3AD203B41FA5}">
                      <a16:colId xmlns:a16="http://schemas.microsoft.com/office/drawing/2014/main" val="725227210"/>
                    </a:ext>
                  </a:extLst>
                </a:gridCol>
              </a:tblGrid>
              <a:tr h="531903">
                <a:tc>
                  <a:txBody>
                    <a:bodyPr/>
                    <a:lstStyle/>
                    <a:p>
                      <a:pPr>
                        <a:buNone/>
                      </a:pPr>
                      <a:r>
                        <a:rPr lang="el-GR" sz="2600" b="1" cap="none" spc="0" dirty="0">
                          <a:solidFill>
                            <a:schemeClr val="accent1"/>
                          </a:solidFill>
                          <a:latin typeface="Times New Roman" panose="02020603050405020304" pitchFamily="18" charset="0"/>
                          <a:cs typeface="Times New Roman" panose="02020603050405020304" pitchFamily="18" charset="0"/>
                        </a:rPr>
                        <a:t>Τακτικά Διοικητικά Δικαστήρια</a:t>
                      </a:r>
                    </a:p>
                  </a:txBody>
                  <a:tcPr marL="180533" marR="180533" marT="180533" marB="180533" anchor="ctr">
                    <a:lnL w="12700" cmpd="sng">
                      <a:noFill/>
                      <a:prstDash val="solid"/>
                    </a:lnL>
                    <a:lnR w="12700" cmpd="sng">
                      <a:noFill/>
                      <a:prstDash val="solid"/>
                    </a:lnR>
                    <a:lnT w="6350" cap="flat" cmpd="sng" algn="ctr">
                      <a:noFill/>
                      <a:prstDash val="solid"/>
                    </a:lnT>
                    <a:lnB w="6350" cap="flat" cmpd="sng" algn="ctr">
                      <a:noFill/>
                      <a:prstDash val="solid"/>
                    </a:lnB>
                    <a:noFill/>
                  </a:tcPr>
                </a:tc>
                <a:tc>
                  <a:txBody>
                    <a:bodyPr/>
                    <a:lstStyle/>
                    <a:p>
                      <a:pPr algn="l">
                        <a:buNone/>
                      </a:pPr>
                      <a:endParaRPr lang="el-GR" sz="2600" b="0" cap="none" spc="0" dirty="0">
                        <a:solidFill>
                          <a:schemeClr val="tx1"/>
                        </a:solidFill>
                      </a:endParaRPr>
                    </a:p>
                  </a:txBody>
                  <a:tcPr marL="180533" marR="180533" marT="180533" marB="180533" anchor="ctr">
                    <a:lnL w="12700" cmpd="sng">
                      <a:noFill/>
                      <a:prstDash val="solid"/>
                    </a:lnL>
                    <a:lnR w="12700" cmpd="sng">
                      <a:noFill/>
                      <a:prstDash val="solid"/>
                    </a:lnR>
                    <a:lnT w="6350" cap="flat" cmpd="sng" algn="ctr">
                      <a:noFill/>
                      <a:prstDash val="solid"/>
                    </a:lnT>
                    <a:lnB w="6350" cap="flat" cmpd="sng" algn="ctr">
                      <a:noFill/>
                      <a:prstDash val="solid"/>
                    </a:lnB>
                    <a:noFill/>
                  </a:tcPr>
                </a:tc>
                <a:extLst>
                  <a:ext uri="{0D108BD9-81ED-4DB2-BD59-A6C34878D82A}">
                    <a16:rowId xmlns:a16="http://schemas.microsoft.com/office/drawing/2014/main" val="1668823950"/>
                  </a:ext>
                </a:extLst>
              </a:tr>
              <a:tr h="757132">
                <a:tc>
                  <a:txBody>
                    <a:bodyPr/>
                    <a:lstStyle/>
                    <a:p>
                      <a:pPr>
                        <a:buNone/>
                      </a:pPr>
                      <a:r>
                        <a:rPr lang="el-GR" sz="2600" b="1" cap="none" spc="0" dirty="0">
                          <a:solidFill>
                            <a:schemeClr val="accent1"/>
                          </a:solidFill>
                          <a:latin typeface="Times New Roman" panose="02020603050405020304" pitchFamily="18" charset="0"/>
                          <a:cs typeface="Times New Roman" panose="02020603050405020304" pitchFamily="18" charset="0"/>
                        </a:rPr>
                        <a:t>Διοικητικό Εφετείο – ακυρωτικό </a:t>
                      </a:r>
                    </a:p>
                  </a:txBody>
                  <a:tcPr marL="180533" marR="180533" marT="180533" marB="180533" anchor="ctr">
                    <a:lnL w="12700" cmpd="sng">
                      <a:noFill/>
                      <a:prstDash val="solid"/>
                    </a:lnL>
                    <a:lnR w="12700" cmpd="sng">
                      <a:noFill/>
                      <a:prstDash val="solid"/>
                    </a:lnR>
                    <a:lnT w="6350" cap="flat" cmpd="sng" algn="ctr">
                      <a:noFill/>
                      <a:prstDash val="solid"/>
                    </a:lnT>
                    <a:lnB w="6350" cap="flat" cmpd="sng" algn="ctr">
                      <a:noFill/>
                      <a:prstDash val="solid"/>
                    </a:lnB>
                    <a:noFill/>
                  </a:tcPr>
                </a:tc>
                <a:tc>
                  <a:txBody>
                    <a:bodyPr/>
                    <a:lstStyle/>
                    <a:p>
                      <a:pPr marL="0" indent="0" algn="l">
                        <a:buNone/>
                      </a:pPr>
                      <a:endParaRPr lang="el-GR" sz="2600" b="0" cap="none" spc="0" dirty="0">
                        <a:solidFill>
                          <a:schemeClr val="tx1"/>
                        </a:solidFill>
                      </a:endParaRPr>
                    </a:p>
                  </a:txBody>
                  <a:tcPr marL="180533" marR="180533" marT="180533" marB="180533" anchor="ctr">
                    <a:lnL w="12700" cmpd="sng">
                      <a:noFill/>
                      <a:prstDash val="solid"/>
                    </a:lnL>
                    <a:lnR w="12700" cmpd="sng">
                      <a:noFill/>
                      <a:prstDash val="solid"/>
                    </a:lnR>
                    <a:lnT w="6350" cap="flat" cmpd="sng" algn="ctr">
                      <a:noFill/>
                      <a:prstDash val="solid"/>
                    </a:lnT>
                    <a:lnB w="6350" cap="flat" cmpd="sng" algn="ctr">
                      <a:noFill/>
                      <a:prstDash val="solid"/>
                    </a:lnB>
                    <a:noFill/>
                  </a:tcPr>
                </a:tc>
                <a:extLst>
                  <a:ext uri="{0D108BD9-81ED-4DB2-BD59-A6C34878D82A}">
                    <a16:rowId xmlns:a16="http://schemas.microsoft.com/office/drawing/2014/main" val="2466585891"/>
                  </a:ext>
                </a:extLst>
              </a:tr>
              <a:tr h="757132">
                <a:tc>
                  <a:txBody>
                    <a:bodyPr/>
                    <a:lstStyle/>
                    <a:p>
                      <a:pPr>
                        <a:buNone/>
                      </a:pPr>
                      <a:r>
                        <a:rPr lang="el-GR" sz="2600" b="1" cap="none" spc="0" dirty="0">
                          <a:solidFill>
                            <a:schemeClr val="accent1"/>
                          </a:solidFill>
                          <a:latin typeface="Times New Roman" panose="02020603050405020304" pitchFamily="18" charset="0"/>
                          <a:cs typeface="Times New Roman" panose="02020603050405020304" pitchFamily="18" charset="0"/>
                        </a:rPr>
                        <a:t>Συμβούλιο της Επικρατείας – Ν. 5119/24</a:t>
                      </a:r>
                    </a:p>
                  </a:txBody>
                  <a:tcPr marL="180533" marR="180533" marT="180533" marB="180533" anchor="ctr">
                    <a:lnL w="12700" cmpd="sng">
                      <a:noFill/>
                      <a:prstDash val="solid"/>
                    </a:lnL>
                    <a:lnR w="12700" cmpd="sng">
                      <a:noFill/>
                      <a:prstDash val="solid"/>
                    </a:lnR>
                    <a:lnT w="6350" cap="flat" cmpd="sng" algn="ctr">
                      <a:noFill/>
                      <a:prstDash val="solid"/>
                    </a:lnT>
                    <a:lnB w="6350" cap="flat" cmpd="sng" algn="ctr">
                      <a:noFill/>
                      <a:prstDash val="solid"/>
                    </a:lnB>
                    <a:noFill/>
                  </a:tcPr>
                </a:tc>
                <a:tc>
                  <a:txBody>
                    <a:bodyPr/>
                    <a:lstStyle/>
                    <a:p>
                      <a:pPr algn="l">
                        <a:buNone/>
                      </a:pPr>
                      <a:endParaRPr lang="el-GR" sz="2600" b="0" cap="none" spc="0" dirty="0">
                        <a:solidFill>
                          <a:schemeClr val="tx1"/>
                        </a:solidFill>
                      </a:endParaRPr>
                    </a:p>
                  </a:txBody>
                  <a:tcPr marL="180533" marR="180533" marT="180533" marB="180533" anchor="ctr">
                    <a:lnL w="12700" cmpd="sng">
                      <a:noFill/>
                      <a:prstDash val="solid"/>
                    </a:lnL>
                    <a:lnR w="12700" cmpd="sng">
                      <a:noFill/>
                      <a:prstDash val="solid"/>
                    </a:lnR>
                    <a:lnT w="6350" cap="flat" cmpd="sng" algn="ctr">
                      <a:noFill/>
                      <a:prstDash val="solid"/>
                    </a:lnT>
                    <a:lnB w="6350" cap="flat" cmpd="sng" algn="ctr">
                      <a:noFill/>
                      <a:prstDash val="solid"/>
                    </a:lnB>
                    <a:noFill/>
                  </a:tcPr>
                </a:tc>
                <a:extLst>
                  <a:ext uri="{0D108BD9-81ED-4DB2-BD59-A6C34878D82A}">
                    <a16:rowId xmlns:a16="http://schemas.microsoft.com/office/drawing/2014/main" val="3386856236"/>
                  </a:ext>
                </a:extLst>
              </a:tr>
              <a:tr h="795221">
                <a:tc>
                  <a:txBody>
                    <a:bodyPr/>
                    <a:lstStyle/>
                    <a:p>
                      <a:pPr>
                        <a:buNone/>
                      </a:pPr>
                      <a:endParaRPr lang="el-GR" sz="2600" b="1" cap="none" spc="0" dirty="0">
                        <a:solidFill>
                          <a:schemeClr val="accent1"/>
                        </a:solidFill>
                      </a:endParaRPr>
                    </a:p>
                  </a:txBody>
                  <a:tcPr marL="180533" marR="180533" marT="180533" marB="180533" anchor="ctr">
                    <a:lnL w="12700" cmpd="sng">
                      <a:noFill/>
                      <a:prstDash val="solid"/>
                    </a:lnL>
                    <a:lnR w="12700" cmpd="sng">
                      <a:noFill/>
                      <a:prstDash val="solid"/>
                    </a:lnR>
                    <a:lnT w="6350" cap="flat" cmpd="sng" algn="ctr">
                      <a:noFill/>
                      <a:prstDash val="solid"/>
                    </a:lnT>
                    <a:lnB w="6350" cap="flat" cmpd="sng" algn="ctr">
                      <a:noFill/>
                      <a:prstDash val="solid"/>
                    </a:lnB>
                    <a:noFill/>
                  </a:tcPr>
                </a:tc>
                <a:tc>
                  <a:txBody>
                    <a:bodyPr/>
                    <a:lstStyle/>
                    <a:p>
                      <a:pPr algn="l">
                        <a:buNone/>
                      </a:pPr>
                      <a:endParaRPr lang="el-GR" sz="2600" b="0" cap="none" spc="0">
                        <a:solidFill>
                          <a:schemeClr val="tx1"/>
                        </a:solidFill>
                      </a:endParaRPr>
                    </a:p>
                  </a:txBody>
                  <a:tcPr marL="180533" marR="180533" marT="180533" marB="180533" anchor="ctr">
                    <a:lnL w="12700" cmpd="sng">
                      <a:noFill/>
                      <a:prstDash val="solid"/>
                    </a:lnL>
                    <a:lnR w="12700" cmpd="sng">
                      <a:noFill/>
                      <a:prstDash val="solid"/>
                    </a:lnR>
                    <a:lnT w="6350" cap="flat" cmpd="sng" algn="ctr">
                      <a:noFill/>
                      <a:prstDash val="solid"/>
                    </a:lnT>
                    <a:lnB w="6350" cap="flat" cmpd="sng" algn="ctr">
                      <a:noFill/>
                      <a:prstDash val="solid"/>
                    </a:lnB>
                    <a:noFill/>
                  </a:tcPr>
                </a:tc>
                <a:extLst>
                  <a:ext uri="{0D108BD9-81ED-4DB2-BD59-A6C34878D82A}">
                    <a16:rowId xmlns:a16="http://schemas.microsoft.com/office/drawing/2014/main" val="3193786571"/>
                  </a:ext>
                </a:extLst>
              </a:tr>
              <a:tr h="795221">
                <a:tc>
                  <a:txBody>
                    <a:bodyPr/>
                    <a:lstStyle/>
                    <a:p>
                      <a:pPr>
                        <a:buNone/>
                      </a:pPr>
                      <a:endParaRPr lang="el-GR" sz="2600" b="1" cap="none" spc="0" dirty="0">
                        <a:solidFill>
                          <a:schemeClr val="accent1"/>
                        </a:solidFill>
                      </a:endParaRPr>
                    </a:p>
                  </a:txBody>
                  <a:tcPr marL="180533" marR="180533" marT="180533" marB="180533" anchor="ctr">
                    <a:lnL w="12700" cmpd="sng">
                      <a:noFill/>
                      <a:prstDash val="solid"/>
                    </a:lnL>
                    <a:lnR w="12700" cmpd="sng">
                      <a:noFill/>
                      <a:prstDash val="solid"/>
                    </a:lnR>
                    <a:lnT w="6350" cap="flat" cmpd="sng" algn="ctr">
                      <a:noFill/>
                      <a:prstDash val="solid"/>
                    </a:lnT>
                    <a:lnB w="6350" cap="flat" cmpd="sng" algn="ctr">
                      <a:noFill/>
                      <a:prstDash val="solid"/>
                    </a:lnB>
                    <a:noFill/>
                  </a:tcPr>
                </a:tc>
                <a:tc>
                  <a:txBody>
                    <a:bodyPr/>
                    <a:lstStyle/>
                    <a:p>
                      <a:pPr algn="l">
                        <a:buNone/>
                      </a:pPr>
                      <a:endParaRPr lang="el-GR" sz="2600" b="0" cap="none" spc="0" dirty="0">
                        <a:solidFill>
                          <a:schemeClr val="tx1"/>
                        </a:solidFill>
                      </a:endParaRPr>
                    </a:p>
                  </a:txBody>
                  <a:tcPr marL="180533" marR="180533" marT="180533" marB="180533" anchor="ctr">
                    <a:lnL w="12700" cmpd="sng">
                      <a:noFill/>
                      <a:prstDash val="solid"/>
                    </a:lnL>
                    <a:lnR w="12700" cmpd="sng">
                      <a:noFill/>
                      <a:prstDash val="solid"/>
                    </a:lnR>
                    <a:lnT w="6350" cap="flat" cmpd="sng" algn="ctr">
                      <a:noFill/>
                      <a:prstDash val="solid"/>
                    </a:lnT>
                    <a:lnB w="6350" cap="flat" cmpd="sng" algn="ctr">
                      <a:noFill/>
                      <a:prstDash val="solid"/>
                    </a:lnB>
                    <a:noFill/>
                  </a:tcPr>
                </a:tc>
                <a:extLst>
                  <a:ext uri="{0D108BD9-81ED-4DB2-BD59-A6C34878D82A}">
                    <a16:rowId xmlns:a16="http://schemas.microsoft.com/office/drawing/2014/main" val="4076542908"/>
                  </a:ext>
                </a:extLst>
              </a:tr>
            </a:tbl>
          </a:graphicData>
        </a:graphic>
      </p:graphicFrame>
      <p:sp>
        <p:nvSpPr>
          <p:cNvPr id="4" name="TextBox 3">
            <a:extLst>
              <a:ext uri="{FF2B5EF4-FFF2-40B4-BE49-F238E27FC236}">
                <a16:creationId xmlns:a16="http://schemas.microsoft.com/office/drawing/2014/main" id="{8EE23504-63A5-EDDE-1B76-EF1CC279B3A4}"/>
              </a:ext>
            </a:extLst>
          </p:cNvPr>
          <p:cNvSpPr txBox="1"/>
          <p:nvPr/>
        </p:nvSpPr>
        <p:spPr>
          <a:xfrm>
            <a:off x="7708890" y="4709160"/>
            <a:ext cx="4165830" cy="923330"/>
          </a:xfrm>
          <a:prstGeom prst="rect">
            <a:avLst/>
          </a:prstGeom>
          <a:noFill/>
        </p:spPr>
        <p:txBody>
          <a:bodyPr wrap="square" rtlCol="0">
            <a:spAutoFit/>
          </a:bodyPr>
          <a:lstStyle/>
          <a:p>
            <a:pPr algn="ctr"/>
            <a:r>
              <a:rPr lang="el-GR" i="1" dirty="0">
                <a:solidFill>
                  <a:schemeClr val="bg1"/>
                </a:solidFill>
                <a:latin typeface="Bahnschrift Light" panose="020B0502040204020203" pitchFamily="34" charset="0"/>
              </a:rPr>
              <a:t>Στο σημείο αυτό να θυμόμαστε: ακόμα και οι δικαστές συμβουλεύονται τον Κώδικα </a:t>
            </a:r>
          </a:p>
        </p:txBody>
      </p:sp>
    </p:spTree>
    <p:extLst>
      <p:ext uri="{BB962C8B-B14F-4D97-AF65-F5344CB8AC3E}">
        <p14:creationId xmlns:p14="http://schemas.microsoft.com/office/powerpoint/2010/main" val="271598784"/>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ADFDD8-7C50-A37D-247F-4AF2622A216E}"/>
              </a:ext>
            </a:extLst>
          </p:cNvPr>
          <p:cNvSpPr>
            <a:spLocks noGrp="1"/>
          </p:cNvSpPr>
          <p:nvPr>
            <p:ph type="title"/>
          </p:nvPr>
        </p:nvSpPr>
        <p:spPr/>
        <p:txBody>
          <a:bodyPr/>
          <a:lstStyle/>
          <a:p>
            <a:r>
              <a:rPr lang="el-GR" sz="6000" dirty="0">
                <a:solidFill>
                  <a:schemeClr val="tx2"/>
                </a:solidFill>
                <a:latin typeface="Bahnschrift SemiBold Condensed" panose="020B0502040204020203" pitchFamily="34" charset="0"/>
              </a:rPr>
              <a:t>Διαδικασια </a:t>
            </a:r>
            <a:r>
              <a:rPr lang="el-GR" sz="6000" dirty="0" err="1">
                <a:solidFill>
                  <a:schemeClr val="tx2"/>
                </a:solidFill>
                <a:latin typeface="Bahnschrift SemiBold Condensed" panose="020B0502040204020203" pitchFamily="34" charset="0"/>
              </a:rPr>
              <a:t>ενωπιον</a:t>
            </a:r>
            <a:r>
              <a:rPr lang="el-GR" sz="6000" dirty="0">
                <a:solidFill>
                  <a:schemeClr val="tx2"/>
                </a:solidFill>
                <a:latin typeface="Bahnschrift SemiBold Condensed" panose="020B0502040204020203" pitchFamily="34" charset="0"/>
              </a:rPr>
              <a:t> </a:t>
            </a:r>
            <a:r>
              <a:rPr lang="el-GR" sz="6000" dirty="0" err="1">
                <a:solidFill>
                  <a:schemeClr val="tx2"/>
                </a:solidFill>
                <a:latin typeface="Bahnschrift SemiBold Condensed" panose="020B0502040204020203" pitchFamily="34" charset="0"/>
              </a:rPr>
              <a:t>στε</a:t>
            </a:r>
            <a:r>
              <a:rPr lang="el-GR" sz="6000" dirty="0">
                <a:solidFill>
                  <a:schemeClr val="tx2"/>
                </a:solidFill>
                <a:latin typeface="Bahnschrift SemiBold Condensed" panose="020B0502040204020203" pitchFamily="34" charset="0"/>
              </a:rPr>
              <a:t> </a:t>
            </a:r>
          </a:p>
        </p:txBody>
      </p:sp>
      <p:sp>
        <p:nvSpPr>
          <p:cNvPr id="3" name="Θέση περιεχομένου 2">
            <a:extLst>
              <a:ext uri="{FF2B5EF4-FFF2-40B4-BE49-F238E27FC236}">
                <a16:creationId xmlns:a16="http://schemas.microsoft.com/office/drawing/2014/main" id="{A0E37B68-522B-88E9-32E0-FB8B04662CF3}"/>
              </a:ext>
            </a:extLst>
          </p:cNvPr>
          <p:cNvSpPr>
            <a:spLocks noGrp="1"/>
          </p:cNvSpPr>
          <p:nvPr>
            <p:ph idx="1"/>
          </p:nvPr>
        </p:nvSpPr>
        <p:spPr>
          <a:xfrm>
            <a:off x="1202919" y="2258568"/>
            <a:ext cx="9784080" cy="4206240"/>
          </a:xfrm>
        </p:spPr>
        <p:txBody>
          <a:bodyPr/>
          <a:lstStyle/>
          <a:p>
            <a:pPr marL="457200" indent="-457200">
              <a:buAutoNum type="arabicPeriod"/>
            </a:pPr>
            <a:r>
              <a:rPr lang="el-GR" dirty="0">
                <a:latin typeface="Times New Roman" panose="02020603050405020304" pitchFamily="18" charset="0"/>
                <a:cs typeface="Times New Roman" panose="02020603050405020304" pitchFamily="18" charset="0"/>
              </a:rPr>
              <a:t>Κατάθεση Δικογράφου</a:t>
            </a:r>
          </a:p>
          <a:p>
            <a:pPr marL="457200" indent="-457200">
              <a:buAutoNum type="arabicPeriod"/>
            </a:pPr>
            <a:r>
              <a:rPr lang="el-GR" b="1" dirty="0">
                <a:solidFill>
                  <a:srgbClr val="FF0000"/>
                </a:solidFill>
                <a:latin typeface="Times New Roman" panose="02020603050405020304" pitchFamily="18" charset="0"/>
                <a:cs typeface="Times New Roman" panose="02020603050405020304" pitchFamily="18" charset="0"/>
              </a:rPr>
              <a:t>Επίδοση</a:t>
            </a:r>
            <a:r>
              <a:rPr lang="el-GR" dirty="0">
                <a:latin typeface="Times New Roman" panose="02020603050405020304" pitchFamily="18" charset="0"/>
                <a:cs typeface="Times New Roman" panose="02020603050405020304" pitchFamily="18" charset="0"/>
              </a:rPr>
              <a:t> από διάδικο μέσα σε </a:t>
            </a:r>
            <a:r>
              <a:rPr lang="el-GR" b="1" i="1" u="sng" dirty="0">
                <a:latin typeface="Times New Roman" panose="02020603050405020304" pitchFamily="18" charset="0"/>
                <a:cs typeface="Times New Roman" panose="02020603050405020304" pitchFamily="18" charset="0"/>
              </a:rPr>
              <a:t>2 μήνες από κατάθεση </a:t>
            </a:r>
            <a:r>
              <a:rPr lang="el-GR" dirty="0">
                <a:latin typeface="Times New Roman" panose="02020603050405020304" pitchFamily="18" charset="0"/>
                <a:cs typeface="Times New Roman" panose="02020603050405020304" pitchFamily="18" charset="0"/>
              </a:rPr>
              <a:t>(άλλως μη </a:t>
            </a:r>
            <a:r>
              <a:rPr lang="el-GR" dirty="0" err="1">
                <a:latin typeface="Times New Roman" panose="02020603050405020304" pitchFamily="18" charset="0"/>
                <a:cs typeface="Times New Roman" panose="02020603050405020304" pitchFamily="18" charset="0"/>
              </a:rPr>
              <a:t>ασκηθέν</a:t>
            </a:r>
            <a:r>
              <a:rPr lang="el-GR" dirty="0">
                <a:latin typeface="Times New Roman" panose="02020603050405020304" pitchFamily="18" charset="0"/>
                <a:cs typeface="Times New Roman" panose="02020603050405020304" pitchFamily="18" charset="0"/>
              </a:rPr>
              <a:t>)</a:t>
            </a:r>
          </a:p>
          <a:p>
            <a:pPr marL="457200" indent="-457200">
              <a:buAutoNum type="arabicPeriod"/>
            </a:pPr>
            <a:r>
              <a:rPr lang="el-GR" dirty="0">
                <a:latin typeface="Times New Roman" panose="02020603050405020304" pitchFamily="18" charset="0"/>
                <a:cs typeface="Times New Roman" panose="02020603050405020304" pitchFamily="18" charset="0"/>
              </a:rPr>
              <a:t>Προσκόμιση φακέλου υπόθεσης από Διοίκηση μέσα </a:t>
            </a:r>
            <a:r>
              <a:rPr lang="el-GR" b="1" i="1" u="sng" dirty="0">
                <a:latin typeface="Times New Roman" panose="02020603050405020304" pitchFamily="18" charset="0"/>
                <a:cs typeface="Times New Roman" panose="02020603050405020304" pitchFamily="18" charset="0"/>
              </a:rPr>
              <a:t>σε 3 μήνες από επίδοση</a:t>
            </a:r>
          </a:p>
          <a:p>
            <a:pPr marL="457200" indent="-457200">
              <a:buAutoNum type="arabicPeriod"/>
            </a:pPr>
            <a:r>
              <a:rPr lang="el-GR" b="1" dirty="0">
                <a:solidFill>
                  <a:schemeClr val="accent3"/>
                </a:solidFill>
                <a:latin typeface="Times New Roman" panose="02020603050405020304" pitchFamily="18" charset="0"/>
                <a:cs typeface="Times New Roman" panose="02020603050405020304" pitchFamily="18" charset="0"/>
              </a:rPr>
              <a:t>Πρόσθετοι λόγοι</a:t>
            </a:r>
            <a:r>
              <a:rPr lang="el-GR" dirty="0">
                <a:latin typeface="Times New Roman" panose="02020603050405020304" pitchFamily="18" charset="0"/>
                <a:cs typeface="Times New Roman" panose="02020603050405020304" pitchFamily="18" charset="0"/>
              </a:rPr>
              <a:t>: </a:t>
            </a:r>
            <a:r>
              <a:rPr lang="el-GR" b="1" i="1" u="sng" dirty="0">
                <a:latin typeface="Times New Roman" panose="02020603050405020304" pitchFamily="18" charset="0"/>
                <a:cs typeface="Times New Roman" panose="02020603050405020304" pitchFamily="18" charset="0"/>
              </a:rPr>
              <a:t>20 μέρες </a:t>
            </a:r>
            <a:r>
              <a:rPr lang="el-GR" dirty="0">
                <a:latin typeface="Times New Roman" panose="02020603050405020304" pitchFamily="18" charset="0"/>
                <a:cs typeface="Times New Roman" panose="02020603050405020304" pitchFamily="18" charset="0"/>
              </a:rPr>
              <a:t>από την πάροδο 3μηνου + επίδοση</a:t>
            </a:r>
          </a:p>
          <a:p>
            <a:pPr marL="457200" indent="-457200">
              <a:buAutoNum type="arabicPeriod"/>
            </a:pPr>
            <a:r>
              <a:rPr lang="el-GR" dirty="0">
                <a:latin typeface="Times New Roman" panose="02020603050405020304" pitchFamily="18" charset="0"/>
                <a:cs typeface="Times New Roman" panose="02020603050405020304" pitchFamily="18" charset="0"/>
              </a:rPr>
              <a:t>Παρέμβαση: </a:t>
            </a:r>
            <a:r>
              <a:rPr lang="el-GR" b="1" i="1" u="sng" dirty="0">
                <a:latin typeface="Times New Roman" panose="02020603050405020304" pitchFamily="18" charset="0"/>
                <a:cs typeface="Times New Roman" panose="02020603050405020304" pitchFamily="18" charset="0"/>
              </a:rPr>
              <a:t>3 μήνες </a:t>
            </a:r>
            <a:r>
              <a:rPr lang="el-GR" dirty="0">
                <a:latin typeface="Times New Roman" panose="02020603050405020304" pitchFamily="18" charset="0"/>
                <a:cs typeface="Times New Roman" panose="02020603050405020304" pitchFamily="18" charset="0"/>
              </a:rPr>
              <a:t>από επίδοση</a:t>
            </a:r>
          </a:p>
          <a:p>
            <a:pPr marL="457200" indent="-457200">
              <a:buAutoNum type="arabicPeriod"/>
            </a:pPr>
            <a:r>
              <a:rPr lang="el-GR" b="1" dirty="0">
                <a:solidFill>
                  <a:srgbClr val="FFFF00"/>
                </a:solidFill>
                <a:latin typeface="Times New Roman" panose="02020603050405020304" pitchFamily="18" charset="0"/>
                <a:cs typeface="Times New Roman" panose="02020603050405020304" pitchFamily="18" charset="0"/>
              </a:rPr>
              <a:t>Υπόμνημα</a:t>
            </a:r>
            <a:r>
              <a:rPr lang="el-GR" dirty="0">
                <a:latin typeface="Times New Roman" panose="02020603050405020304" pitchFamily="18" charset="0"/>
                <a:cs typeface="Times New Roman" panose="02020603050405020304" pitchFamily="18" charset="0"/>
              </a:rPr>
              <a:t>: </a:t>
            </a:r>
            <a:r>
              <a:rPr lang="el-GR" b="1" i="1" u="sng" dirty="0">
                <a:latin typeface="Times New Roman" panose="02020603050405020304" pitchFamily="18" charset="0"/>
                <a:cs typeface="Times New Roman" panose="02020603050405020304" pitchFamily="18" charset="0"/>
              </a:rPr>
              <a:t>15 πλήρεις μέρες </a:t>
            </a:r>
            <a:r>
              <a:rPr lang="el-GR" dirty="0">
                <a:latin typeface="Times New Roman" panose="02020603050405020304" pitchFamily="18" charset="0"/>
                <a:cs typeface="Times New Roman" panose="02020603050405020304" pitchFamily="18" charset="0"/>
              </a:rPr>
              <a:t>πριν τη δίκη</a:t>
            </a:r>
          </a:p>
          <a:p>
            <a:pPr marL="457200" indent="-457200">
              <a:buAutoNum type="arabicPeriod"/>
            </a:pPr>
            <a:r>
              <a:rPr lang="el-GR" b="1" dirty="0">
                <a:solidFill>
                  <a:srgbClr val="00B050"/>
                </a:solidFill>
                <a:latin typeface="Times New Roman" panose="02020603050405020304" pitchFamily="18" charset="0"/>
                <a:cs typeface="Times New Roman" panose="02020603050405020304" pitchFamily="18" charset="0"/>
              </a:rPr>
              <a:t>Πληρεξουσιότητα</a:t>
            </a:r>
            <a:r>
              <a:rPr lang="el-GR" dirty="0">
                <a:latin typeface="Times New Roman" panose="02020603050405020304" pitchFamily="18" charset="0"/>
                <a:cs typeface="Times New Roman" panose="02020603050405020304" pitchFamily="18" charset="0"/>
              </a:rPr>
              <a:t>: </a:t>
            </a:r>
            <a:r>
              <a:rPr lang="el-GR" b="1" i="1" u="sng" dirty="0">
                <a:latin typeface="Times New Roman" panose="02020603050405020304" pitchFamily="18" charset="0"/>
                <a:cs typeface="Times New Roman" panose="02020603050405020304" pitchFamily="18" charset="0"/>
              </a:rPr>
              <a:t>15 πλήρεις μέρες </a:t>
            </a:r>
            <a:r>
              <a:rPr lang="el-GR" dirty="0">
                <a:latin typeface="Times New Roman" panose="02020603050405020304" pitchFamily="18" charset="0"/>
                <a:cs typeface="Times New Roman" panose="02020603050405020304" pitchFamily="18" charset="0"/>
              </a:rPr>
              <a:t>πριν τη δίκη</a:t>
            </a:r>
          </a:p>
        </p:txBody>
      </p:sp>
      <p:sp>
        <p:nvSpPr>
          <p:cNvPr id="4" name="TextBox 3">
            <a:extLst>
              <a:ext uri="{FF2B5EF4-FFF2-40B4-BE49-F238E27FC236}">
                <a16:creationId xmlns:a16="http://schemas.microsoft.com/office/drawing/2014/main" id="{E3A1A66A-5F5A-9305-96DD-52B9EF604681}"/>
              </a:ext>
            </a:extLst>
          </p:cNvPr>
          <p:cNvSpPr txBox="1"/>
          <p:nvPr/>
        </p:nvSpPr>
        <p:spPr>
          <a:xfrm>
            <a:off x="9171432" y="676656"/>
            <a:ext cx="2651760" cy="584775"/>
          </a:xfrm>
          <a:prstGeom prst="rect">
            <a:avLst/>
          </a:prstGeom>
          <a:noFill/>
        </p:spPr>
        <p:txBody>
          <a:bodyPr wrap="square" rtlCol="0">
            <a:spAutoFit/>
          </a:bodyPr>
          <a:lstStyle/>
          <a:p>
            <a:r>
              <a:rPr lang="el-GR" sz="1600" i="1" dirty="0">
                <a:solidFill>
                  <a:schemeClr val="bg2"/>
                </a:solidFill>
                <a:latin typeface="Times New Roman" panose="02020603050405020304" pitchFamily="18" charset="0"/>
                <a:cs typeface="Times New Roman" panose="02020603050405020304" pitchFamily="18" charset="0"/>
              </a:rPr>
              <a:t>Ένδικα βοηθήματα από 16.09.24 και έπειτα </a:t>
            </a:r>
          </a:p>
        </p:txBody>
      </p:sp>
    </p:spTree>
    <p:extLst>
      <p:ext uri="{BB962C8B-B14F-4D97-AF65-F5344CB8AC3E}">
        <p14:creationId xmlns:p14="http://schemas.microsoft.com/office/powerpoint/2010/main" val="34356276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F5ECB1-4419-4DB3-85AE-958998FC35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E656CBD-FF25-02C4-A318-9B394E1FC3AE}"/>
              </a:ext>
            </a:extLst>
          </p:cNvPr>
          <p:cNvSpPr>
            <a:spLocks noGrp="1"/>
          </p:cNvSpPr>
          <p:nvPr>
            <p:ph type="title"/>
          </p:nvPr>
        </p:nvSpPr>
        <p:spPr>
          <a:xfrm>
            <a:off x="643466" y="1126067"/>
            <a:ext cx="5452533" cy="4597328"/>
          </a:xfrm>
        </p:spPr>
        <p:txBody>
          <a:bodyPr anchor="ctr">
            <a:normAutofit/>
          </a:bodyPr>
          <a:lstStyle/>
          <a:p>
            <a:pPr algn="r"/>
            <a:r>
              <a:rPr lang="el-GR" sz="5400" dirty="0" err="1">
                <a:solidFill>
                  <a:schemeClr val="accent1"/>
                </a:solidFill>
                <a:latin typeface="Bahnschrift SemiBold Condensed" panose="020B0502040204020203" pitchFamily="34" charset="0"/>
              </a:rPr>
              <a:t>Τριχοτομηση</a:t>
            </a:r>
            <a:r>
              <a:rPr lang="el-GR" sz="5400" dirty="0">
                <a:solidFill>
                  <a:schemeClr val="accent1"/>
                </a:solidFill>
                <a:latin typeface="Bahnschrift SemiBold Condensed" panose="020B0502040204020203" pitchFamily="34" charset="0"/>
              </a:rPr>
              <a:t> </a:t>
            </a:r>
            <a:r>
              <a:rPr lang="el-GR" sz="5400" dirty="0" err="1">
                <a:solidFill>
                  <a:schemeClr val="accent1"/>
                </a:solidFill>
                <a:latin typeface="Bahnschrift SemiBold Condensed" panose="020B0502040204020203" pitchFamily="34" charset="0"/>
              </a:rPr>
              <a:t>διοικητικησ</a:t>
            </a:r>
            <a:r>
              <a:rPr lang="el-GR" sz="5400" dirty="0">
                <a:solidFill>
                  <a:schemeClr val="accent1"/>
                </a:solidFill>
                <a:latin typeface="Bahnschrift SemiBold Condensed" panose="020B0502040204020203" pitchFamily="34" charset="0"/>
              </a:rPr>
              <a:t> </a:t>
            </a:r>
            <a:r>
              <a:rPr lang="el-GR" sz="5400" dirty="0" err="1">
                <a:solidFill>
                  <a:schemeClr val="accent1"/>
                </a:solidFill>
                <a:latin typeface="Bahnschrift SemiBold Condensed" panose="020B0502040204020203" pitchFamily="34" charset="0"/>
              </a:rPr>
              <a:t>δικονομιασ</a:t>
            </a:r>
            <a:endParaRPr lang="el-GR" sz="5400" dirty="0">
              <a:solidFill>
                <a:schemeClr val="accent1"/>
              </a:solidFill>
              <a:latin typeface="Bahnschrift SemiBold Condensed" panose="020B0502040204020203" pitchFamily="34" charset="0"/>
            </a:endParaRPr>
          </a:p>
        </p:txBody>
      </p:sp>
      <p:sp>
        <p:nvSpPr>
          <p:cNvPr id="10" name="Rectangle 9">
            <a:extLst>
              <a:ext uri="{FF2B5EF4-FFF2-40B4-BE49-F238E27FC236}">
                <a16:creationId xmlns:a16="http://schemas.microsoft.com/office/drawing/2014/main" id="{74DA5342-C972-4828-9B36-4A2510251F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3" name="Θέση περιεχομένου 2">
            <a:extLst>
              <a:ext uri="{FF2B5EF4-FFF2-40B4-BE49-F238E27FC236}">
                <a16:creationId xmlns:a16="http://schemas.microsoft.com/office/drawing/2014/main" id="{54C8D1CC-A00B-7D20-BBE1-203948407570}"/>
              </a:ext>
            </a:extLst>
          </p:cNvPr>
          <p:cNvSpPr>
            <a:spLocks noGrp="1"/>
          </p:cNvSpPr>
          <p:nvPr>
            <p:ph idx="1"/>
            <p:extLst>
              <p:ext uri="{E7BDC344-281C-4309-B0C6-D0EE65EED2A8}">
                <p202:designPr xmlns:p202="http://schemas.microsoft.com/office/powerpoint/2020/02/main">
                  <p202:designTagLst>
                    <p202:designTag name="ARCH:1:VSVAR" val="TitledTextBox"/>
                    <p202:designTag name="ARCH:1:CLS" val="InformationBlock"/>
                  </p202:designTagLst>
                </p202:designPr>
              </p:ext>
            </p:extLst>
          </p:nvPr>
        </p:nvSpPr>
        <p:spPr>
          <a:xfrm>
            <a:off x="6763627" y="1126068"/>
            <a:ext cx="4781238" cy="4597328"/>
          </a:xfrm>
        </p:spPr>
        <p:txBody>
          <a:bodyPr>
            <a:normAutofit/>
          </a:bodyPr>
          <a:lstStyle/>
          <a:p>
            <a:pPr marL="0" indent="0">
              <a:spcBef>
                <a:spcPts val="2500"/>
              </a:spcBef>
              <a:buFont typeface="Arial" panose="020B0604020202020204" pitchFamily="34" charset="0"/>
              <a:buNone/>
            </a:pPr>
            <a:r>
              <a:rPr lang="el-GR" sz="1800" b="1" dirty="0">
                <a:latin typeface="Times New Roman" panose="02020603050405020304" pitchFamily="18" charset="0"/>
                <a:cs typeface="Times New Roman" panose="02020603050405020304" pitchFamily="18" charset="0"/>
              </a:rPr>
              <a:t>Ελεγκτικού Συνεδρίου	</a:t>
            </a:r>
          </a:p>
          <a:p>
            <a:pPr marL="0" lvl="1" indent="0">
              <a:buFont typeface="Arial" panose="020B0604020202020204" pitchFamily="34" charset="0"/>
              <a:buNone/>
            </a:pPr>
            <a:r>
              <a:rPr lang="el-GR" sz="1800" dirty="0">
                <a:latin typeface="Times New Roman" panose="02020603050405020304" pitchFamily="18" charset="0"/>
                <a:cs typeface="Times New Roman" panose="02020603050405020304" pitchFamily="18" charset="0"/>
              </a:rPr>
              <a:t>Πρόκειται για διαφορές (όπως για παράδειγμα στο πλαίσιο </a:t>
            </a:r>
            <a:r>
              <a:rPr lang="el-GR" sz="1800" dirty="0" err="1">
                <a:latin typeface="Times New Roman" panose="02020603050405020304" pitchFamily="18" charset="0"/>
                <a:cs typeface="Times New Roman" panose="02020603050405020304" pitchFamily="18" charset="0"/>
              </a:rPr>
              <a:t>προσυμβατικού</a:t>
            </a:r>
            <a:r>
              <a:rPr lang="el-GR" sz="1800" dirty="0">
                <a:latin typeface="Times New Roman" panose="02020603050405020304" pitchFamily="18" charset="0"/>
                <a:cs typeface="Times New Roman" panose="02020603050405020304" pitchFamily="18" charset="0"/>
              </a:rPr>
              <a:t> ελέγχου) με τις οποίες δεν θα ασχοληθούμε ΚΑΘΟΛΟΥ</a:t>
            </a:r>
          </a:p>
          <a:p>
            <a:pPr marL="0" indent="0">
              <a:spcBef>
                <a:spcPts val="2500"/>
              </a:spcBef>
              <a:buFont typeface="Arial" panose="020B0604020202020204" pitchFamily="34" charset="0"/>
              <a:buNone/>
            </a:pPr>
            <a:r>
              <a:rPr lang="el-GR" sz="1800" b="1" dirty="0">
                <a:latin typeface="Times New Roman" panose="02020603050405020304" pitchFamily="18" charset="0"/>
                <a:cs typeface="Times New Roman" panose="02020603050405020304" pitchFamily="18" charset="0"/>
              </a:rPr>
              <a:t>Ακυρωτικές Διαφορές</a:t>
            </a:r>
          </a:p>
          <a:p>
            <a:pPr marL="0" lvl="1" indent="0">
              <a:buFont typeface="Arial" panose="020B0604020202020204" pitchFamily="34" charset="0"/>
              <a:buNone/>
            </a:pPr>
            <a:r>
              <a:rPr lang="el-GR" sz="1800" dirty="0">
                <a:latin typeface="Times New Roman" panose="02020603050405020304" pitchFamily="18" charset="0"/>
                <a:cs typeface="Times New Roman" panose="02020603050405020304" pitchFamily="18" charset="0"/>
              </a:rPr>
              <a:t>Πλέον, έχουμε 2 δικονομίες. Μία για το Συμβούλιο της Επικρατείας και μία για το Διοικητικό Εφετείο. </a:t>
            </a:r>
          </a:p>
          <a:p>
            <a:pPr marL="0" indent="0">
              <a:spcBef>
                <a:spcPts val="2500"/>
              </a:spcBef>
              <a:buFont typeface="Arial" panose="020B0604020202020204" pitchFamily="34" charset="0"/>
              <a:buNone/>
            </a:pPr>
            <a:r>
              <a:rPr lang="el-GR" sz="1800" b="1" dirty="0">
                <a:latin typeface="Times New Roman" panose="02020603050405020304" pitchFamily="18" charset="0"/>
                <a:cs typeface="Times New Roman" panose="02020603050405020304" pitchFamily="18" charset="0"/>
              </a:rPr>
              <a:t>Διαφορές Ουσίας</a:t>
            </a:r>
          </a:p>
          <a:p>
            <a:pPr marL="0" lvl="1" indent="0">
              <a:buFont typeface="Arial" panose="020B0604020202020204" pitchFamily="34" charset="0"/>
              <a:buNone/>
            </a:pPr>
            <a:r>
              <a:rPr lang="el-GR" sz="1800" dirty="0">
                <a:latin typeface="Times New Roman" panose="02020603050405020304" pitchFamily="18" charset="0"/>
                <a:cs typeface="Times New Roman" panose="02020603050405020304" pitchFamily="18" charset="0"/>
              </a:rPr>
              <a:t>Εφαρμόζεται ο Κώδικας Διοικητικής Διαδικασίας</a:t>
            </a:r>
          </a:p>
        </p:txBody>
      </p:sp>
      <p:sp>
        <p:nvSpPr>
          <p:cNvPr id="12" name="Rectangle 11">
            <a:extLst>
              <a:ext uri="{FF2B5EF4-FFF2-40B4-BE49-F238E27FC236}">
                <a16:creationId xmlns:a16="http://schemas.microsoft.com/office/drawing/2014/main" id="{97587600-1122-4831-93EE-54000FCEB0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33758992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CDA44F-50E5-55B7-4F82-9298796B78CD}"/>
              </a:ext>
            </a:extLst>
          </p:cNvPr>
          <p:cNvSpPr>
            <a:spLocks noGrp="1"/>
          </p:cNvSpPr>
          <p:nvPr>
            <p:ph type="title"/>
          </p:nvPr>
        </p:nvSpPr>
        <p:spPr/>
        <p:txBody>
          <a:bodyPr>
            <a:normAutofit/>
          </a:bodyPr>
          <a:lstStyle/>
          <a:p>
            <a:r>
              <a:rPr lang="el-GR" sz="4800" dirty="0" err="1">
                <a:solidFill>
                  <a:schemeClr val="tx2"/>
                </a:solidFill>
                <a:latin typeface="Bahnschrift SemiBold Condensed" panose="020B0502040204020203" pitchFamily="34" charset="0"/>
              </a:rPr>
              <a:t>Ακυρωτικη</a:t>
            </a:r>
            <a:r>
              <a:rPr lang="el-GR" sz="4800" dirty="0">
                <a:solidFill>
                  <a:schemeClr val="tx2"/>
                </a:solidFill>
                <a:latin typeface="Bahnschrift SemiBold Condensed" panose="020B0502040204020203" pitchFamily="34" charset="0"/>
              </a:rPr>
              <a:t> </a:t>
            </a:r>
            <a:r>
              <a:rPr lang="el-GR" sz="4800" dirty="0" err="1">
                <a:solidFill>
                  <a:schemeClr val="tx2"/>
                </a:solidFill>
                <a:latin typeface="Bahnschrift SemiBold Condensed" panose="020B0502040204020203" pitchFamily="34" charset="0"/>
              </a:rPr>
              <a:t>διαδικασια</a:t>
            </a:r>
            <a:r>
              <a:rPr lang="el-GR" sz="4800" dirty="0">
                <a:solidFill>
                  <a:schemeClr val="tx2"/>
                </a:solidFill>
                <a:latin typeface="Bahnschrift SemiBold Condensed" panose="020B0502040204020203" pitchFamily="34" charset="0"/>
              </a:rPr>
              <a:t> </a:t>
            </a:r>
            <a:r>
              <a:rPr lang="el-GR" sz="4800" dirty="0" err="1">
                <a:solidFill>
                  <a:schemeClr val="tx2"/>
                </a:solidFill>
                <a:latin typeface="Bahnschrift SemiBold Condensed" panose="020B0502040204020203" pitchFamily="34" charset="0"/>
              </a:rPr>
              <a:t>ενωπιον</a:t>
            </a:r>
            <a:r>
              <a:rPr lang="el-GR" sz="4800" dirty="0">
                <a:solidFill>
                  <a:schemeClr val="tx2"/>
                </a:solidFill>
                <a:latin typeface="Bahnschrift SemiBold Condensed" panose="020B0502040204020203" pitchFamily="34" charset="0"/>
              </a:rPr>
              <a:t> </a:t>
            </a:r>
            <a:r>
              <a:rPr lang="el-GR" sz="4800" dirty="0" err="1">
                <a:solidFill>
                  <a:schemeClr val="tx2"/>
                </a:solidFill>
                <a:latin typeface="Bahnschrift SemiBold Condensed" panose="020B0502040204020203" pitchFamily="34" charset="0"/>
              </a:rPr>
              <a:t>τακτικων</a:t>
            </a:r>
            <a:endParaRPr lang="el-GR" sz="4800" dirty="0"/>
          </a:p>
        </p:txBody>
      </p:sp>
      <p:sp>
        <p:nvSpPr>
          <p:cNvPr id="3" name="Θέση περιεχομένου 2">
            <a:extLst>
              <a:ext uri="{FF2B5EF4-FFF2-40B4-BE49-F238E27FC236}">
                <a16:creationId xmlns:a16="http://schemas.microsoft.com/office/drawing/2014/main" id="{A94C38F1-9E25-A9E7-5F7F-1ECD2A6115C0}"/>
              </a:ext>
            </a:extLst>
          </p:cNvPr>
          <p:cNvSpPr>
            <a:spLocks noGrp="1"/>
          </p:cNvSpPr>
          <p:nvPr>
            <p:ph idx="1"/>
          </p:nvPr>
        </p:nvSpPr>
        <p:spPr/>
        <p:txBody>
          <a:bodyPr/>
          <a:lstStyle/>
          <a:p>
            <a:pPr marL="457200" indent="-457200">
              <a:buAutoNum type="arabicPeriod"/>
            </a:pPr>
            <a:r>
              <a:rPr lang="el-GR" dirty="0">
                <a:latin typeface="Times New Roman" panose="02020603050405020304" pitchFamily="18" charset="0"/>
                <a:cs typeface="Times New Roman" panose="02020603050405020304" pitchFamily="18" charset="0"/>
              </a:rPr>
              <a:t>Κατάθεση δικογράφου</a:t>
            </a:r>
          </a:p>
          <a:p>
            <a:pPr marL="457200" indent="-457200">
              <a:buAutoNum type="arabicPeriod"/>
            </a:pPr>
            <a:r>
              <a:rPr lang="el-GR" b="1" dirty="0">
                <a:solidFill>
                  <a:schemeClr val="accent2"/>
                </a:solidFill>
                <a:latin typeface="Times New Roman" panose="02020603050405020304" pitchFamily="18" charset="0"/>
                <a:cs typeface="Times New Roman" panose="02020603050405020304" pitchFamily="18" charset="0"/>
              </a:rPr>
              <a:t>Πρόσθετοι</a:t>
            </a:r>
            <a:r>
              <a:rPr lang="el-GR" dirty="0">
                <a:latin typeface="Times New Roman" panose="02020603050405020304" pitchFamily="18" charset="0"/>
                <a:cs typeface="Times New Roman" panose="02020603050405020304" pitchFamily="18" charset="0"/>
              </a:rPr>
              <a:t> λόγοι: </a:t>
            </a:r>
            <a:r>
              <a:rPr lang="el-GR" b="1" i="1" u="sng" dirty="0">
                <a:latin typeface="Times New Roman" panose="02020603050405020304" pitchFamily="18" charset="0"/>
                <a:cs typeface="Times New Roman" panose="02020603050405020304" pitchFamily="18" charset="0"/>
              </a:rPr>
              <a:t>15 πλήρεις </a:t>
            </a:r>
            <a:r>
              <a:rPr lang="el-GR" dirty="0">
                <a:latin typeface="Times New Roman" panose="02020603050405020304" pitchFamily="18" charset="0"/>
                <a:cs typeface="Times New Roman" panose="02020603050405020304" pitchFamily="18" charset="0"/>
              </a:rPr>
              <a:t>μέρες πριν τη δίκη</a:t>
            </a:r>
          </a:p>
          <a:p>
            <a:pPr marL="457200" indent="-457200">
              <a:buAutoNum type="arabicPeriod"/>
            </a:pPr>
            <a:r>
              <a:rPr lang="el-GR" dirty="0">
                <a:latin typeface="Times New Roman" panose="02020603050405020304" pitchFamily="18" charset="0"/>
                <a:cs typeface="Times New Roman" panose="02020603050405020304" pitchFamily="18" charset="0"/>
              </a:rPr>
              <a:t>Ορισμός εισηγητή και δικασίμου: από δικαστήριο </a:t>
            </a:r>
            <a:r>
              <a:rPr lang="el-GR" b="1" i="1" u="sng" dirty="0">
                <a:latin typeface="Times New Roman" panose="02020603050405020304" pitchFamily="18" charset="0"/>
                <a:cs typeface="Times New Roman" panose="02020603050405020304" pitchFamily="18" charset="0"/>
              </a:rPr>
              <a:t>20 μέρες πριν τη δίκη </a:t>
            </a:r>
            <a:r>
              <a:rPr lang="el-GR" sz="2000" i="1" dirty="0">
                <a:latin typeface="Times New Roman" panose="02020603050405020304" pitchFamily="18" charset="0"/>
                <a:cs typeface="Times New Roman" panose="02020603050405020304" pitchFamily="18" charset="0"/>
              </a:rPr>
              <a:t>(θεραπεία αν οι διάδικοι παρασταθούν και δεν αντιλέξουν) </a:t>
            </a:r>
          </a:p>
          <a:p>
            <a:pPr marL="457200" indent="-457200">
              <a:buAutoNum type="arabicPeriod"/>
            </a:pPr>
            <a:r>
              <a:rPr lang="el-GR" b="1" dirty="0">
                <a:solidFill>
                  <a:srgbClr val="FFFF00"/>
                </a:solidFill>
                <a:latin typeface="Times New Roman" panose="02020603050405020304" pitchFamily="18" charset="0"/>
                <a:cs typeface="Times New Roman" panose="02020603050405020304" pitchFamily="18" charset="0"/>
              </a:rPr>
              <a:t>Υπόμνημα</a:t>
            </a:r>
            <a:r>
              <a:rPr lang="el-GR" dirty="0">
                <a:latin typeface="Times New Roman" panose="02020603050405020304" pitchFamily="18" charset="0"/>
                <a:cs typeface="Times New Roman" panose="02020603050405020304" pitchFamily="18" charset="0"/>
              </a:rPr>
              <a:t>: </a:t>
            </a:r>
            <a:r>
              <a:rPr lang="el-GR" b="1" i="1" u="sng" dirty="0">
                <a:latin typeface="Times New Roman" panose="02020603050405020304" pitchFamily="18" charset="0"/>
                <a:cs typeface="Times New Roman" panose="02020603050405020304" pitchFamily="18" charset="0"/>
              </a:rPr>
              <a:t>6 πλήρεις μέρες </a:t>
            </a:r>
            <a:r>
              <a:rPr lang="el-GR" dirty="0">
                <a:latin typeface="Times New Roman" panose="02020603050405020304" pitchFamily="18" charset="0"/>
                <a:cs typeface="Times New Roman" panose="02020603050405020304" pitchFamily="18" charset="0"/>
              </a:rPr>
              <a:t>πριν τη δίκη + δυνατότητα για 2</a:t>
            </a:r>
            <a:r>
              <a:rPr lang="el-GR" baseline="30000" dirty="0">
                <a:latin typeface="Times New Roman" panose="02020603050405020304" pitchFamily="18" charset="0"/>
                <a:cs typeface="Times New Roman" panose="02020603050405020304" pitchFamily="18" charset="0"/>
              </a:rPr>
              <a:t>ο</a:t>
            </a:r>
            <a:r>
              <a:rPr lang="el-GR" dirty="0">
                <a:latin typeface="Times New Roman" panose="02020603050405020304" pitchFamily="18" charset="0"/>
                <a:cs typeface="Times New Roman" panose="02020603050405020304" pitchFamily="18" charset="0"/>
              </a:rPr>
              <a:t> υπόμνημα </a:t>
            </a:r>
            <a:r>
              <a:rPr lang="el-GR" sz="2000" i="1" dirty="0">
                <a:latin typeface="Times New Roman" panose="02020603050405020304" pitchFamily="18" charset="0"/>
                <a:cs typeface="Times New Roman" panose="02020603050405020304" pitchFamily="18" charset="0"/>
              </a:rPr>
              <a:t>(όχι νέους λόγους ακύρωσης, ναι για αυτεπαγγέλτως εξεταζόμενα, κατάθεση σχετικών εγγράφων)</a:t>
            </a:r>
          </a:p>
          <a:p>
            <a:pPr marL="457200" indent="-457200">
              <a:buAutoNum type="arabicPeriod"/>
            </a:pPr>
            <a:r>
              <a:rPr lang="el-GR" dirty="0">
                <a:latin typeface="Times New Roman" panose="02020603050405020304" pitchFamily="18" charset="0"/>
                <a:cs typeface="Times New Roman" panose="02020603050405020304" pitchFamily="18" charset="0"/>
              </a:rPr>
              <a:t>Απόψεις Διοίκησης: </a:t>
            </a:r>
            <a:r>
              <a:rPr lang="el-GR" b="1" i="1" u="sng" dirty="0">
                <a:latin typeface="Times New Roman" panose="02020603050405020304" pitchFamily="18" charset="0"/>
                <a:cs typeface="Times New Roman" panose="02020603050405020304" pitchFamily="18" charset="0"/>
              </a:rPr>
              <a:t>30 μέρες πριν </a:t>
            </a:r>
            <a:r>
              <a:rPr lang="el-GR" dirty="0">
                <a:latin typeface="Times New Roman" panose="02020603050405020304" pitchFamily="18" charset="0"/>
                <a:cs typeface="Times New Roman" panose="02020603050405020304" pitchFamily="18" charset="0"/>
              </a:rPr>
              <a:t>τη δίκη </a:t>
            </a:r>
          </a:p>
          <a:p>
            <a:pPr marL="457200" indent="-457200">
              <a:buAutoNum type="arabicPeriod"/>
            </a:pPr>
            <a:r>
              <a:rPr lang="el-GR" b="1" dirty="0">
                <a:solidFill>
                  <a:srgbClr val="92D050"/>
                </a:solidFill>
                <a:latin typeface="Times New Roman" panose="02020603050405020304" pitchFamily="18" charset="0"/>
                <a:cs typeface="Times New Roman" panose="02020603050405020304" pitchFamily="18" charset="0"/>
              </a:rPr>
              <a:t>Παρέμβαση</a:t>
            </a:r>
            <a:r>
              <a:rPr lang="el-GR" dirty="0">
                <a:latin typeface="Times New Roman" panose="02020603050405020304" pitchFamily="18" charset="0"/>
                <a:cs typeface="Times New Roman" panose="02020603050405020304" pitchFamily="18" charset="0"/>
              </a:rPr>
              <a:t>: </a:t>
            </a:r>
            <a:r>
              <a:rPr lang="el-GR" b="1" i="1" u="sng" dirty="0">
                <a:latin typeface="Times New Roman" panose="02020603050405020304" pitchFamily="18" charset="0"/>
                <a:cs typeface="Times New Roman" panose="02020603050405020304" pitchFamily="18" charset="0"/>
              </a:rPr>
              <a:t>6 πλήρεις μέρες </a:t>
            </a:r>
            <a:r>
              <a:rPr lang="el-GR" dirty="0">
                <a:latin typeface="Times New Roman" panose="02020603050405020304" pitchFamily="18" charset="0"/>
                <a:cs typeface="Times New Roman" panose="02020603050405020304" pitchFamily="18" charset="0"/>
              </a:rPr>
              <a:t>πριν τη δίκη </a:t>
            </a:r>
          </a:p>
        </p:txBody>
      </p:sp>
    </p:spTree>
    <p:extLst>
      <p:ext uri="{BB962C8B-B14F-4D97-AF65-F5344CB8AC3E}">
        <p14:creationId xmlns:p14="http://schemas.microsoft.com/office/powerpoint/2010/main" val="1056946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2E8AC1-ACAB-5ED6-794E-794878523D61}"/>
              </a:ext>
            </a:extLst>
          </p:cNvPr>
          <p:cNvSpPr>
            <a:spLocks noGrp="1"/>
          </p:cNvSpPr>
          <p:nvPr>
            <p:ph type="title"/>
          </p:nvPr>
        </p:nvSpPr>
        <p:spPr/>
        <p:txBody>
          <a:bodyPr/>
          <a:lstStyle/>
          <a:p>
            <a:pPr algn="ctr"/>
            <a:r>
              <a:rPr lang="el-GR" sz="6000" dirty="0">
                <a:solidFill>
                  <a:schemeClr val="tx2"/>
                </a:solidFill>
                <a:latin typeface="Bahnschrift SemiBold Condensed" panose="020B0502040204020203" pitchFamily="34" charset="0"/>
              </a:rPr>
              <a:t>Γενικα</a:t>
            </a:r>
            <a:r>
              <a:rPr lang="el-GR" dirty="0"/>
              <a:t>	</a:t>
            </a:r>
          </a:p>
        </p:txBody>
      </p:sp>
      <p:sp>
        <p:nvSpPr>
          <p:cNvPr id="4" name="Θέση περιεχομένου 3">
            <a:extLst>
              <a:ext uri="{FF2B5EF4-FFF2-40B4-BE49-F238E27FC236}">
                <a16:creationId xmlns:a16="http://schemas.microsoft.com/office/drawing/2014/main" id="{C160E436-DFF6-A280-5F5B-04BB0E41213E}"/>
              </a:ext>
            </a:extLst>
          </p:cNvPr>
          <p:cNvSpPr txBox="1">
            <a:spLocks noGrp="1"/>
          </p:cNvSpPr>
          <p:nvPr>
            <p:ph idx="1"/>
          </p:nvPr>
        </p:nvSpPr>
        <p:spPr>
          <a:xfrm>
            <a:off x="4047745" y="3645106"/>
            <a:ext cx="3377819" cy="923330"/>
          </a:xfrm>
          <a:prstGeom prst="rect">
            <a:avLst/>
          </a:prstGeom>
          <a:solidFill>
            <a:schemeClr val="tx2"/>
          </a:solidFill>
        </p:spPr>
        <p:txBody>
          <a:bodyPr wrap="square" rtlCol="0">
            <a:spAutoFit/>
          </a:bodyPr>
          <a:lstStyle/>
          <a:p>
            <a:pPr marL="0" indent="0" algn="ctr">
              <a:buNone/>
            </a:pPr>
            <a:r>
              <a:rPr lang="el-GR" sz="2000" dirty="0">
                <a:solidFill>
                  <a:schemeClr val="bg2"/>
                </a:solidFill>
                <a:latin typeface="Times New Roman" panose="02020603050405020304" pitchFamily="18" charset="0"/>
                <a:cs typeface="Times New Roman" panose="02020603050405020304" pitchFamily="18" charset="0"/>
              </a:rPr>
              <a:t>Γενικά, η </a:t>
            </a:r>
            <a:r>
              <a:rPr lang="el-GR" sz="2000" dirty="0">
                <a:solidFill>
                  <a:srgbClr val="FF0000"/>
                </a:solidFill>
                <a:latin typeface="Times New Roman" panose="02020603050405020304" pitchFamily="18" charset="0"/>
                <a:cs typeface="Times New Roman" panose="02020603050405020304" pitchFamily="18" charset="0"/>
              </a:rPr>
              <a:t>έκθεση απόψεων </a:t>
            </a:r>
            <a:r>
              <a:rPr lang="el-GR" sz="2000" dirty="0">
                <a:solidFill>
                  <a:schemeClr val="bg2"/>
                </a:solidFill>
                <a:latin typeface="Times New Roman" panose="02020603050405020304" pitchFamily="18" charset="0"/>
                <a:cs typeface="Times New Roman" panose="02020603050405020304" pitchFamily="18" charset="0"/>
              </a:rPr>
              <a:t>δεν θεραπεύει τις πλημμέλειες της πράξης (λχ. αιτιολογία).</a:t>
            </a:r>
          </a:p>
        </p:txBody>
      </p:sp>
      <p:sp>
        <p:nvSpPr>
          <p:cNvPr id="5" name="TextBox 4">
            <a:extLst>
              <a:ext uri="{FF2B5EF4-FFF2-40B4-BE49-F238E27FC236}">
                <a16:creationId xmlns:a16="http://schemas.microsoft.com/office/drawing/2014/main" id="{B59EEB70-0172-126E-967A-906C9263FCEE}"/>
              </a:ext>
            </a:extLst>
          </p:cNvPr>
          <p:cNvSpPr txBox="1"/>
          <p:nvPr/>
        </p:nvSpPr>
        <p:spPr>
          <a:xfrm>
            <a:off x="390145" y="2205306"/>
            <a:ext cx="3657600" cy="1200329"/>
          </a:xfrm>
          <a:prstGeom prst="rect">
            <a:avLst/>
          </a:prstGeom>
          <a:solidFill>
            <a:schemeClr val="tx2"/>
          </a:solidFill>
        </p:spPr>
        <p:txBody>
          <a:bodyPr wrap="square" rtlCol="0">
            <a:spAutoFit/>
          </a:bodyPr>
          <a:lstStyle/>
          <a:p>
            <a:pPr algn="ctr"/>
            <a:r>
              <a:rPr lang="el-GR" dirty="0">
                <a:solidFill>
                  <a:srgbClr val="FF0000"/>
                </a:solidFill>
                <a:latin typeface="Times New Roman" panose="02020603050405020304" pitchFamily="18" charset="0"/>
                <a:cs typeface="Times New Roman" panose="02020603050405020304" pitchFamily="18" charset="0"/>
              </a:rPr>
              <a:t>Πρόσθετοι</a:t>
            </a:r>
            <a:r>
              <a:rPr lang="el-GR" dirty="0">
                <a:solidFill>
                  <a:schemeClr val="bg2"/>
                </a:solidFill>
                <a:latin typeface="Times New Roman" panose="02020603050405020304" pitchFamily="18" charset="0"/>
                <a:cs typeface="Times New Roman" panose="02020603050405020304" pitchFamily="18" charset="0"/>
              </a:rPr>
              <a:t>: κατάθεση και επίδοση. Η εκπρόθεσμη επίδοση θεραπεύεται αν παρασταθούν και δεν αντιλέξουν. Δεν ισχύει για εκπρόθεσμη κατάθεση</a:t>
            </a:r>
          </a:p>
        </p:txBody>
      </p:sp>
      <p:sp>
        <p:nvSpPr>
          <p:cNvPr id="6" name="TextBox 5">
            <a:extLst>
              <a:ext uri="{FF2B5EF4-FFF2-40B4-BE49-F238E27FC236}">
                <a16:creationId xmlns:a16="http://schemas.microsoft.com/office/drawing/2014/main" id="{84F0996F-BD5F-AF71-104D-CE82D3B626F3}"/>
              </a:ext>
            </a:extLst>
          </p:cNvPr>
          <p:cNvSpPr txBox="1"/>
          <p:nvPr/>
        </p:nvSpPr>
        <p:spPr>
          <a:xfrm>
            <a:off x="7987928" y="4791132"/>
            <a:ext cx="3657600" cy="1477328"/>
          </a:xfrm>
          <a:prstGeom prst="rect">
            <a:avLst/>
          </a:prstGeom>
          <a:solidFill>
            <a:schemeClr val="tx2"/>
          </a:solidFill>
        </p:spPr>
        <p:txBody>
          <a:bodyPr wrap="square" rtlCol="0">
            <a:spAutoFit/>
          </a:bodyPr>
          <a:lstStyle/>
          <a:p>
            <a:pPr algn="ctr"/>
            <a:r>
              <a:rPr lang="el-GR" dirty="0">
                <a:solidFill>
                  <a:schemeClr val="bg2"/>
                </a:solidFill>
                <a:latin typeface="Times New Roman" panose="02020603050405020304" pitchFamily="18" charset="0"/>
                <a:cs typeface="Times New Roman" panose="02020603050405020304" pitchFamily="18" charset="0"/>
              </a:rPr>
              <a:t>Με τους </a:t>
            </a:r>
            <a:r>
              <a:rPr lang="el-GR" dirty="0">
                <a:solidFill>
                  <a:srgbClr val="FF0000"/>
                </a:solidFill>
                <a:latin typeface="Times New Roman" panose="02020603050405020304" pitchFamily="18" charset="0"/>
                <a:cs typeface="Times New Roman" panose="02020603050405020304" pitchFamily="18" charset="0"/>
              </a:rPr>
              <a:t>πρόσθετους</a:t>
            </a:r>
            <a:r>
              <a:rPr lang="el-GR" dirty="0">
                <a:solidFill>
                  <a:schemeClr val="bg2"/>
                </a:solidFill>
                <a:latin typeface="Times New Roman" panose="02020603050405020304" pitchFamily="18" charset="0"/>
                <a:cs typeface="Times New Roman" panose="02020603050405020304" pitchFamily="18" charset="0"/>
              </a:rPr>
              <a:t> δεν προσβάλλω νέες πράξεις (εκτός αν έχω </a:t>
            </a:r>
            <a:r>
              <a:rPr lang="el-GR" dirty="0" err="1">
                <a:solidFill>
                  <a:schemeClr val="bg2"/>
                </a:solidFill>
                <a:latin typeface="Times New Roman" panose="02020603050405020304" pitchFamily="18" charset="0"/>
                <a:cs typeface="Times New Roman" panose="02020603050405020304" pitchFamily="18" charset="0"/>
              </a:rPr>
              <a:t>συμπροσβαλλόμενη</a:t>
            </a:r>
            <a:r>
              <a:rPr lang="el-GR" dirty="0">
                <a:solidFill>
                  <a:schemeClr val="bg2"/>
                </a:solidFill>
                <a:latin typeface="Times New Roman" panose="02020603050405020304" pitchFamily="18" charset="0"/>
                <a:cs typeface="Times New Roman" panose="02020603050405020304" pitchFamily="18" charset="0"/>
              </a:rPr>
              <a:t>) και δεν απαιτείται το εισαγωγικό δικόγραφο να έχει βάσιμο λόγο</a:t>
            </a:r>
          </a:p>
        </p:txBody>
      </p:sp>
      <p:sp>
        <p:nvSpPr>
          <p:cNvPr id="8" name="Θέση περιεχομένου 3">
            <a:extLst>
              <a:ext uri="{FF2B5EF4-FFF2-40B4-BE49-F238E27FC236}">
                <a16:creationId xmlns:a16="http://schemas.microsoft.com/office/drawing/2014/main" id="{01499B2A-E7C4-BD97-3184-672683FF562F}"/>
              </a:ext>
            </a:extLst>
          </p:cNvPr>
          <p:cNvSpPr txBox="1">
            <a:spLocks/>
          </p:cNvSpPr>
          <p:nvPr/>
        </p:nvSpPr>
        <p:spPr>
          <a:xfrm>
            <a:off x="529634" y="4807908"/>
            <a:ext cx="3831653" cy="1588127"/>
          </a:xfrm>
          <a:prstGeom prst="rect">
            <a:avLst/>
          </a:prstGeom>
          <a:solidFill>
            <a:schemeClr val="tx2"/>
          </a:solidFill>
        </p:spPr>
        <p:txBody>
          <a:bodyPr vert="horz" wrap="square" lIns="91440" tIns="45720" rIns="91440" bIns="45720" rtlCol="0">
            <a:sp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pPr marL="0" indent="0" algn="ctr">
              <a:buFont typeface="Wingdings" pitchFamily="2" charset="2"/>
              <a:buNone/>
            </a:pPr>
            <a:r>
              <a:rPr lang="el-GR" sz="1800" dirty="0">
                <a:solidFill>
                  <a:schemeClr val="bg2"/>
                </a:solidFill>
                <a:latin typeface="Times New Roman" panose="02020603050405020304" pitchFamily="18" charset="0"/>
                <a:cs typeface="Times New Roman" panose="02020603050405020304" pitchFamily="18" charset="0"/>
              </a:rPr>
              <a:t>Το πληρεξούσιο ενεργεί αναδρομικά και ισχύει για 5 χρόνια. Αν παύσει κατά τη συζήτηση της υπόθεσης, δεν λαμβάνεται υπόψη για τη νομιμοποίηση. Απόρριψη </a:t>
            </a:r>
            <a:r>
              <a:rPr lang="el-GR" sz="1800" dirty="0" err="1">
                <a:solidFill>
                  <a:schemeClr val="bg2"/>
                </a:solidFill>
                <a:latin typeface="Times New Roman" panose="02020603050405020304" pitchFamily="18" charset="0"/>
                <a:cs typeface="Times New Roman" panose="02020603050405020304" pitchFamily="18" charset="0"/>
              </a:rPr>
              <a:t>ενδ</a:t>
            </a:r>
            <a:r>
              <a:rPr lang="el-GR" sz="1800" dirty="0">
                <a:solidFill>
                  <a:schemeClr val="bg2"/>
                </a:solidFill>
                <a:latin typeface="Times New Roman" panose="02020603050405020304" pitchFamily="18" charset="0"/>
                <a:cs typeface="Times New Roman" panose="02020603050405020304" pitchFamily="18" charset="0"/>
              </a:rPr>
              <a:t> </a:t>
            </a:r>
            <a:r>
              <a:rPr lang="el-GR" sz="1800" dirty="0" err="1">
                <a:solidFill>
                  <a:schemeClr val="bg2"/>
                </a:solidFill>
                <a:latin typeface="Times New Roman" panose="02020603050405020304" pitchFamily="18" charset="0"/>
                <a:cs typeface="Times New Roman" panose="02020603050405020304" pitchFamily="18" charset="0"/>
              </a:rPr>
              <a:t>βοηθ</a:t>
            </a:r>
            <a:r>
              <a:rPr lang="el-GR" sz="1800" dirty="0">
                <a:solidFill>
                  <a:schemeClr val="bg2"/>
                </a:solidFill>
                <a:latin typeface="Times New Roman" panose="02020603050405020304" pitchFamily="18" charset="0"/>
                <a:cs typeface="Times New Roman" panose="02020603050405020304" pitchFamily="18" charset="0"/>
              </a:rPr>
              <a:t> ως απαράδεκτου. </a:t>
            </a:r>
          </a:p>
        </p:txBody>
      </p:sp>
      <p:sp>
        <p:nvSpPr>
          <p:cNvPr id="9" name="Θέση περιεχομένου 3">
            <a:extLst>
              <a:ext uri="{FF2B5EF4-FFF2-40B4-BE49-F238E27FC236}">
                <a16:creationId xmlns:a16="http://schemas.microsoft.com/office/drawing/2014/main" id="{CF1DC912-95CC-03FC-81CD-775380AE0214}"/>
              </a:ext>
            </a:extLst>
          </p:cNvPr>
          <p:cNvSpPr txBox="1">
            <a:spLocks/>
          </p:cNvSpPr>
          <p:nvPr/>
        </p:nvSpPr>
        <p:spPr>
          <a:xfrm>
            <a:off x="7629471" y="2205306"/>
            <a:ext cx="4374514" cy="1655838"/>
          </a:xfrm>
          <a:prstGeom prst="rect">
            <a:avLst/>
          </a:prstGeom>
          <a:solidFill>
            <a:schemeClr val="tx2"/>
          </a:solidFill>
        </p:spPr>
        <p:txBody>
          <a:bodyPr vert="horz" wrap="square" lIns="91440" tIns="45720" rIns="91440" bIns="45720" rtlCol="0">
            <a:sp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pPr marL="0" indent="0" algn="ctr">
              <a:buFont typeface="Wingdings" pitchFamily="2" charset="2"/>
              <a:buNone/>
            </a:pPr>
            <a:r>
              <a:rPr lang="el-GR" sz="2000" b="1" u="sng" dirty="0">
                <a:solidFill>
                  <a:srgbClr val="00B050"/>
                </a:solidFill>
                <a:latin typeface="Times New Roman" panose="02020603050405020304" pitchFamily="18" charset="0"/>
                <a:cs typeface="Times New Roman" panose="02020603050405020304" pitchFamily="18" charset="0"/>
              </a:rPr>
              <a:t>Παραίτηση</a:t>
            </a:r>
            <a:r>
              <a:rPr lang="el-GR" sz="2000" dirty="0">
                <a:solidFill>
                  <a:schemeClr val="bg2"/>
                </a:solidFill>
                <a:latin typeface="Times New Roman" panose="02020603050405020304" pitchFamily="18" charset="0"/>
                <a:cs typeface="Times New Roman" panose="02020603050405020304" pitchFamily="18" charset="0"/>
              </a:rPr>
              <a:t>: </a:t>
            </a:r>
            <a:r>
              <a:rPr lang="el-GR" sz="2000" dirty="0">
                <a:solidFill>
                  <a:srgbClr val="FFFF00"/>
                </a:solidFill>
                <a:latin typeface="Times New Roman" panose="02020603050405020304" pitchFamily="18" charset="0"/>
                <a:cs typeface="Times New Roman" panose="02020603050405020304" pitchFamily="18" charset="0"/>
              </a:rPr>
              <a:t>ΕΩΣ ΤΗ ΣΥΖΗΤΗΣΗ</a:t>
            </a:r>
          </a:p>
          <a:p>
            <a:pPr marL="457200" indent="-457200" algn="ctr">
              <a:buFont typeface="Wingdings" pitchFamily="2" charset="2"/>
              <a:buAutoNum type="arabicPeriod"/>
            </a:pPr>
            <a:r>
              <a:rPr lang="el-GR" sz="1800" dirty="0">
                <a:solidFill>
                  <a:schemeClr val="bg2"/>
                </a:solidFill>
                <a:latin typeface="Times New Roman" panose="02020603050405020304" pitchFamily="18" charset="0"/>
                <a:cs typeface="Times New Roman" panose="02020603050405020304" pitchFamily="18" charset="0"/>
              </a:rPr>
              <a:t>Με δήλωση στη γραμματεία</a:t>
            </a:r>
          </a:p>
          <a:p>
            <a:pPr marL="457200" indent="-457200" algn="ctr">
              <a:buFont typeface="Wingdings" pitchFamily="2" charset="2"/>
              <a:buAutoNum type="arabicPeriod"/>
            </a:pPr>
            <a:r>
              <a:rPr lang="el-GR" sz="1800" dirty="0">
                <a:solidFill>
                  <a:schemeClr val="bg2"/>
                </a:solidFill>
                <a:latin typeface="Times New Roman" panose="02020603050405020304" pitchFamily="18" charset="0"/>
                <a:cs typeface="Times New Roman" panose="02020603050405020304" pitchFamily="18" charset="0"/>
              </a:rPr>
              <a:t>Προφορικά στο ακροατήριο</a:t>
            </a:r>
          </a:p>
          <a:p>
            <a:pPr marL="457200" indent="-457200" algn="ctr">
              <a:buFont typeface="Wingdings" pitchFamily="2" charset="2"/>
              <a:buAutoNum type="arabicPeriod"/>
            </a:pPr>
            <a:r>
              <a:rPr lang="el-GR" sz="1800" dirty="0">
                <a:solidFill>
                  <a:schemeClr val="bg2"/>
                </a:solidFill>
                <a:latin typeface="Times New Roman" panose="02020603050405020304" pitchFamily="18" charset="0"/>
                <a:cs typeface="Times New Roman" panose="02020603050405020304" pitchFamily="18" charset="0"/>
              </a:rPr>
              <a:t>Ενώπιον συμβολαιογράφου</a:t>
            </a:r>
          </a:p>
        </p:txBody>
      </p:sp>
    </p:spTree>
    <p:extLst>
      <p:ext uri="{BB962C8B-B14F-4D97-AF65-F5344CB8AC3E}">
        <p14:creationId xmlns:p14="http://schemas.microsoft.com/office/powerpoint/2010/main" val="36822188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2A7FA6-30B2-73C3-5648-26316A9E6DB7}"/>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DA598ED5-4599-A781-376A-CBE8D91D434F}"/>
              </a:ext>
            </a:extLst>
          </p:cNvPr>
          <p:cNvSpPr>
            <a:spLocks noGrp="1"/>
          </p:cNvSpPr>
          <p:nvPr>
            <p:ph type="title"/>
          </p:nvPr>
        </p:nvSpPr>
        <p:spPr/>
        <p:txBody>
          <a:bodyPr/>
          <a:lstStyle/>
          <a:p>
            <a:pPr algn="ctr"/>
            <a:r>
              <a:rPr lang="el-GR" sz="6000" dirty="0">
                <a:solidFill>
                  <a:schemeClr val="tx2"/>
                </a:solidFill>
                <a:latin typeface="Bahnschrift SemiBold Condensed" panose="020B0502040204020203" pitchFamily="34" charset="0"/>
              </a:rPr>
              <a:t>Γενικα</a:t>
            </a:r>
            <a:r>
              <a:rPr lang="el-GR" dirty="0"/>
              <a:t>	</a:t>
            </a:r>
          </a:p>
        </p:txBody>
      </p:sp>
      <p:sp>
        <p:nvSpPr>
          <p:cNvPr id="7" name="Θέση περιεχομένου 3">
            <a:extLst>
              <a:ext uri="{FF2B5EF4-FFF2-40B4-BE49-F238E27FC236}">
                <a16:creationId xmlns:a16="http://schemas.microsoft.com/office/drawing/2014/main" id="{00026F97-AF59-4994-E845-61F1A37ECC3D}"/>
              </a:ext>
            </a:extLst>
          </p:cNvPr>
          <p:cNvSpPr txBox="1">
            <a:spLocks/>
          </p:cNvSpPr>
          <p:nvPr/>
        </p:nvSpPr>
        <p:spPr>
          <a:xfrm>
            <a:off x="1006006" y="2088870"/>
            <a:ext cx="10177906" cy="4411464"/>
          </a:xfrm>
          <a:prstGeom prst="rect">
            <a:avLst/>
          </a:prstGeom>
          <a:solidFill>
            <a:schemeClr val="tx2"/>
          </a:solidFill>
        </p:spPr>
        <p:txBody>
          <a:bodyPr vert="horz" wrap="square" lIns="91440" tIns="45720" rIns="91440" bIns="45720" rtlCol="0">
            <a:sp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pPr marL="0" indent="0" algn="ctr">
              <a:buFont typeface="Wingdings" pitchFamily="2" charset="2"/>
              <a:buNone/>
            </a:pPr>
            <a:r>
              <a:rPr lang="el-GR" sz="2400" b="1" u="sng" dirty="0">
                <a:solidFill>
                  <a:srgbClr val="FF0000"/>
                </a:solidFill>
                <a:latin typeface="Times New Roman" panose="02020603050405020304" pitchFamily="18" charset="0"/>
                <a:cs typeface="Times New Roman" panose="02020603050405020304" pitchFamily="18" charset="0"/>
              </a:rPr>
              <a:t>Κατάργηση Δίκης</a:t>
            </a:r>
          </a:p>
          <a:p>
            <a:pPr marL="0" indent="0" algn="ctr">
              <a:buFont typeface="Wingdings" pitchFamily="2" charset="2"/>
              <a:buNone/>
            </a:pPr>
            <a:r>
              <a:rPr lang="el-GR" sz="2400" b="1" dirty="0">
                <a:solidFill>
                  <a:schemeClr val="bg2"/>
                </a:solidFill>
                <a:latin typeface="Times New Roman" panose="02020603050405020304" pitchFamily="18" charset="0"/>
                <a:cs typeface="Times New Roman" panose="02020603050405020304" pitchFamily="18" charset="0"/>
              </a:rPr>
              <a:t>32 παρ.1</a:t>
            </a:r>
            <a:r>
              <a:rPr lang="el-GR" sz="2400" dirty="0">
                <a:solidFill>
                  <a:schemeClr val="bg2"/>
                </a:solidFill>
                <a:latin typeface="Times New Roman" panose="02020603050405020304" pitchFamily="18" charset="0"/>
                <a:cs typeface="Times New Roman" panose="02020603050405020304" pitchFamily="18" charset="0"/>
              </a:rPr>
              <a:t>: Μετά την άσκηση </a:t>
            </a:r>
            <a:r>
              <a:rPr lang="el-GR" sz="2400" dirty="0" err="1">
                <a:solidFill>
                  <a:schemeClr val="bg2"/>
                </a:solidFill>
                <a:latin typeface="Times New Roman" panose="02020603050405020304" pitchFamily="18" charset="0"/>
                <a:cs typeface="Times New Roman" panose="02020603050405020304" pitchFamily="18" charset="0"/>
              </a:rPr>
              <a:t>ενδ</a:t>
            </a:r>
            <a:r>
              <a:rPr lang="el-GR" sz="2400" dirty="0">
                <a:solidFill>
                  <a:schemeClr val="bg2"/>
                </a:solidFill>
                <a:latin typeface="Times New Roman" panose="02020603050405020304" pitchFamily="18" charset="0"/>
                <a:cs typeface="Times New Roman" panose="02020603050405020304" pitchFamily="18" charset="0"/>
              </a:rPr>
              <a:t>. βοηθ. και μέχρι την α’ συζήτηση </a:t>
            </a:r>
            <a:r>
              <a:rPr lang="el-GR" sz="2400" dirty="0">
                <a:solidFill>
                  <a:schemeClr val="bg2"/>
                </a:solidFill>
                <a:latin typeface="Times New Roman" panose="02020603050405020304" pitchFamily="18" charset="0"/>
                <a:cs typeface="Times New Roman" panose="02020603050405020304" pitchFamily="18" charset="0"/>
                <a:sym typeface="Wingdings" panose="05000000000000000000" pitchFamily="2" charset="2"/>
              </a:rPr>
              <a:t> </a:t>
            </a:r>
            <a:r>
              <a:rPr lang="el-GR" sz="2400" b="1" dirty="0">
                <a:solidFill>
                  <a:srgbClr val="7030A0"/>
                </a:solidFill>
                <a:latin typeface="Times New Roman" panose="02020603050405020304" pitchFamily="18" charset="0"/>
                <a:cs typeface="Times New Roman" panose="02020603050405020304" pitchFamily="18" charset="0"/>
                <a:sym typeface="Wingdings" panose="05000000000000000000" pitchFamily="2" charset="2"/>
              </a:rPr>
              <a:t>αναδρομική κατάργηση</a:t>
            </a:r>
          </a:p>
          <a:p>
            <a:pPr marL="0" indent="0" algn="ctr">
              <a:buFont typeface="Wingdings" pitchFamily="2" charset="2"/>
              <a:buNone/>
            </a:pPr>
            <a:r>
              <a:rPr lang="el-GR" sz="2400" b="1" dirty="0">
                <a:solidFill>
                  <a:schemeClr val="bg2"/>
                </a:solidFill>
                <a:latin typeface="Times New Roman" panose="02020603050405020304" pitchFamily="18" charset="0"/>
                <a:cs typeface="Times New Roman" panose="02020603050405020304" pitchFamily="18" charset="0"/>
                <a:sym typeface="Wingdings" panose="05000000000000000000" pitchFamily="2" charset="2"/>
              </a:rPr>
              <a:t>32 παρ.2</a:t>
            </a:r>
            <a:r>
              <a:rPr lang="el-GR" sz="2400" dirty="0">
                <a:solidFill>
                  <a:schemeClr val="bg2"/>
                </a:solidFill>
                <a:latin typeface="Times New Roman" panose="02020603050405020304" pitchFamily="18" charset="0"/>
                <a:cs typeface="Times New Roman" panose="02020603050405020304" pitchFamily="18" charset="0"/>
                <a:sym typeface="Wingdings" panose="05000000000000000000" pitchFamily="2" charset="2"/>
              </a:rPr>
              <a:t>: </a:t>
            </a:r>
            <a:r>
              <a:rPr lang="el-GR" sz="2400" b="1" dirty="0">
                <a:solidFill>
                  <a:srgbClr val="7030A0"/>
                </a:solidFill>
                <a:latin typeface="Times New Roman" panose="02020603050405020304" pitchFamily="18" charset="0"/>
                <a:cs typeface="Times New Roman" panose="02020603050405020304" pitchFamily="18" charset="0"/>
                <a:sym typeface="Wingdings" panose="05000000000000000000" pitchFamily="2" charset="2"/>
              </a:rPr>
              <a:t>Κατάργηση για το μέλλον  </a:t>
            </a:r>
            <a:r>
              <a:rPr lang="el-GR" sz="2400" dirty="0">
                <a:solidFill>
                  <a:schemeClr val="bg2"/>
                </a:solidFill>
                <a:latin typeface="Times New Roman" panose="02020603050405020304" pitchFamily="18" charset="0"/>
                <a:cs typeface="Times New Roman" panose="02020603050405020304" pitchFamily="18" charset="0"/>
                <a:sym typeface="Wingdings" panose="05000000000000000000" pitchFamily="2" charset="2"/>
              </a:rPr>
              <a:t> επίκληση ιδιαίτερου εννόμου συμφέροντος για συνέχιση δίκης (με υπόμνημα αν εκτέθηκε στο ακροατήριο + ιδιαίτερη γραπτή δήλωση)</a:t>
            </a:r>
          </a:p>
          <a:p>
            <a:pPr marL="0" indent="0" algn="ctr">
              <a:buNone/>
            </a:pPr>
            <a:r>
              <a:rPr lang="el-GR" sz="2400" b="1" dirty="0">
                <a:solidFill>
                  <a:schemeClr val="bg2"/>
                </a:solidFill>
                <a:latin typeface="Times New Roman" panose="02020603050405020304" pitchFamily="18" charset="0"/>
                <a:cs typeface="Times New Roman" panose="02020603050405020304" pitchFamily="18" charset="0"/>
                <a:sym typeface="Wingdings" panose="05000000000000000000" pitchFamily="2" charset="2"/>
              </a:rPr>
              <a:t>32 παρ.3</a:t>
            </a:r>
            <a:r>
              <a:rPr lang="el-GR" sz="2400" dirty="0">
                <a:solidFill>
                  <a:schemeClr val="bg2"/>
                </a:solidFill>
                <a:latin typeface="Times New Roman" panose="02020603050405020304" pitchFamily="18" charset="0"/>
                <a:cs typeface="Times New Roman" panose="02020603050405020304" pitchFamily="18" charset="0"/>
                <a:sym typeface="Wingdings" panose="05000000000000000000" pitchFamily="2" charset="2"/>
              </a:rPr>
              <a:t>: Εξειδικεύει την παρ. 2 και εμπίπτουν καταρχάς οι περιπτώσεις στις οποίες η προσβαλλόμενη πράξη ήταν περιορισμένης χρονικής ισχύος και τη </a:t>
            </a:r>
            <a:r>
              <a:rPr lang="el-GR" sz="2400" b="1" dirty="0">
                <a:solidFill>
                  <a:srgbClr val="7030A0"/>
                </a:solidFill>
                <a:latin typeface="Times New Roman" panose="02020603050405020304" pitchFamily="18" charset="0"/>
                <a:cs typeface="Times New Roman" panose="02020603050405020304" pitchFamily="18" charset="0"/>
                <a:sym typeface="Wingdings" panose="05000000000000000000" pitchFamily="2" charset="2"/>
              </a:rPr>
              <a:t>διαδέχθηκε νεότερη πράξη όμοιου περιεχομένου</a:t>
            </a:r>
            <a:r>
              <a:rPr lang="el-GR" sz="2400" dirty="0">
                <a:solidFill>
                  <a:schemeClr val="bg2"/>
                </a:solidFill>
                <a:latin typeface="Times New Roman" panose="02020603050405020304" pitchFamily="18" charset="0"/>
                <a:cs typeface="Times New Roman" panose="02020603050405020304" pitchFamily="18" charset="0"/>
                <a:sym typeface="Wingdings" panose="05000000000000000000" pitchFamily="2" charset="2"/>
              </a:rPr>
              <a:t>.  συνέχιση δίκης (έως 6 πλήρεις μέρες πριν)</a:t>
            </a:r>
          </a:p>
          <a:p>
            <a:pPr marL="0" indent="0" algn="ctr">
              <a:buNone/>
            </a:pPr>
            <a:endParaRPr lang="el-GR" sz="2000" dirty="0">
              <a:solidFill>
                <a:schemeClr val="bg2"/>
              </a:solidFill>
              <a:latin typeface="Times New Roman" panose="02020603050405020304" pitchFamily="18" charset="0"/>
              <a:cs typeface="Times New Roman" panose="02020603050405020304" pitchFamily="18" charset="0"/>
              <a:sym typeface="Wingdings" panose="05000000000000000000" pitchFamily="2" charset="2"/>
            </a:endParaRPr>
          </a:p>
        </p:txBody>
      </p:sp>
    </p:spTree>
    <p:extLst>
      <p:ext uri="{BB962C8B-B14F-4D97-AF65-F5344CB8AC3E}">
        <p14:creationId xmlns:p14="http://schemas.microsoft.com/office/powerpoint/2010/main" val="4536724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2B765-028B-45DA-7116-D1A39EE14A77}"/>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813A3471-8278-3DC6-B4C0-053B88579F29}"/>
              </a:ext>
            </a:extLst>
          </p:cNvPr>
          <p:cNvSpPr>
            <a:spLocks noGrp="1"/>
          </p:cNvSpPr>
          <p:nvPr>
            <p:ph type="title"/>
          </p:nvPr>
        </p:nvSpPr>
        <p:spPr/>
        <p:txBody>
          <a:bodyPr/>
          <a:lstStyle/>
          <a:p>
            <a:pPr algn="ctr"/>
            <a:r>
              <a:rPr lang="el-GR" sz="6000" dirty="0">
                <a:solidFill>
                  <a:schemeClr val="tx2"/>
                </a:solidFill>
                <a:latin typeface="Bahnschrift SemiBold Condensed" panose="020B0502040204020203" pitchFamily="34" charset="0"/>
              </a:rPr>
              <a:t>Γενικα</a:t>
            </a:r>
            <a:r>
              <a:rPr lang="el-GR" dirty="0"/>
              <a:t>	</a:t>
            </a:r>
          </a:p>
        </p:txBody>
      </p:sp>
      <p:sp>
        <p:nvSpPr>
          <p:cNvPr id="3" name="TextBox 2">
            <a:extLst>
              <a:ext uri="{FF2B5EF4-FFF2-40B4-BE49-F238E27FC236}">
                <a16:creationId xmlns:a16="http://schemas.microsoft.com/office/drawing/2014/main" id="{F56695A0-EB0B-3503-4D6F-D13ED86C14E6}"/>
              </a:ext>
            </a:extLst>
          </p:cNvPr>
          <p:cNvSpPr txBox="1"/>
          <p:nvPr/>
        </p:nvSpPr>
        <p:spPr>
          <a:xfrm>
            <a:off x="295738" y="2025873"/>
            <a:ext cx="11598442" cy="4431983"/>
          </a:xfrm>
          <a:prstGeom prst="rect">
            <a:avLst/>
          </a:prstGeom>
          <a:noFill/>
        </p:spPr>
        <p:txBody>
          <a:bodyPr wrap="square" rtlCol="0">
            <a:spAutoFit/>
          </a:bodyPr>
          <a:lstStyle/>
          <a:p>
            <a:r>
              <a:rPr lang="el-GR" sz="2400" b="1" u="sng" dirty="0">
                <a:solidFill>
                  <a:schemeClr val="tx2"/>
                </a:solidFill>
                <a:latin typeface="Times New Roman" panose="02020603050405020304" pitchFamily="18" charset="0"/>
                <a:cs typeface="Times New Roman" panose="02020603050405020304" pitchFamily="18" charset="0"/>
              </a:rPr>
              <a:t>Η πληρεξουσιότητα στην ακυρωτική δίκη</a:t>
            </a:r>
            <a:r>
              <a:rPr lang="el-GR" sz="2400" dirty="0">
                <a:latin typeface="Times New Roman" panose="02020603050405020304" pitchFamily="18" charset="0"/>
                <a:cs typeface="Times New Roman" panose="02020603050405020304" pitchFamily="18" charset="0"/>
              </a:rPr>
              <a:t>:</a:t>
            </a:r>
          </a:p>
          <a:p>
            <a:pPr marL="342900" indent="-342900">
              <a:buAutoNum type="arabicPeriod"/>
            </a:pPr>
            <a:r>
              <a:rPr lang="el-GR" sz="2400" dirty="0">
                <a:latin typeface="Times New Roman" panose="02020603050405020304" pitchFamily="18" charset="0"/>
                <a:cs typeface="Times New Roman" panose="02020603050405020304" pitchFamily="18" charset="0"/>
              </a:rPr>
              <a:t>με </a:t>
            </a:r>
            <a:r>
              <a:rPr lang="el-GR" sz="2400" dirty="0">
                <a:solidFill>
                  <a:srgbClr val="FF0000"/>
                </a:solidFill>
                <a:latin typeface="Times New Roman" panose="02020603050405020304" pitchFamily="18" charset="0"/>
                <a:cs typeface="Times New Roman" panose="02020603050405020304" pitchFamily="18" charset="0"/>
              </a:rPr>
              <a:t>συμβολαιογραφική πράξη </a:t>
            </a:r>
            <a:r>
              <a:rPr lang="el-GR" sz="2400" dirty="0">
                <a:latin typeface="Times New Roman" panose="02020603050405020304" pitchFamily="18" charset="0"/>
                <a:cs typeface="Times New Roman" panose="02020603050405020304" pitchFamily="18" charset="0"/>
              </a:rPr>
              <a:t>(γραμματεία, επί της έδρας, κατόπιν προθεσμίας)</a:t>
            </a:r>
          </a:p>
          <a:p>
            <a:pPr marL="342900" indent="-342900">
              <a:buAutoNum type="arabicPeriod"/>
            </a:pPr>
            <a:r>
              <a:rPr lang="el-GR" sz="2400" dirty="0">
                <a:latin typeface="Times New Roman" panose="02020603050405020304" pitchFamily="18" charset="0"/>
                <a:cs typeface="Times New Roman" panose="02020603050405020304" pitchFamily="18" charset="0"/>
              </a:rPr>
              <a:t>με αυτοπρόσωπη υποβολή σχετικής δήλωσης από τον διάδικο στο ακροατήριο</a:t>
            </a:r>
          </a:p>
          <a:p>
            <a:pPr marL="342900" indent="-342900">
              <a:buAutoNum type="arabicPeriod"/>
            </a:pPr>
            <a:r>
              <a:rPr lang="el-GR" sz="2400" dirty="0" err="1">
                <a:latin typeface="Times New Roman" panose="02020603050405020304" pitchFamily="18" charset="0"/>
                <a:cs typeface="Times New Roman" panose="02020603050405020304" pitchFamily="18" charset="0"/>
              </a:rPr>
              <a:t>Συνυπογραφή</a:t>
            </a:r>
            <a:r>
              <a:rPr lang="el-GR" sz="2400" dirty="0">
                <a:latin typeface="Times New Roman" panose="02020603050405020304" pitchFamily="18" charset="0"/>
                <a:cs typeface="Times New Roman" panose="02020603050405020304" pitchFamily="18" charset="0"/>
              </a:rPr>
              <a:t> από τον διάδικο – παράσταση του ίδιου δικηγόρου στην προφορική συζήτηση -- &gt; δεν αφορά νομικά πρόσωπα</a:t>
            </a:r>
          </a:p>
          <a:p>
            <a:pPr marL="342900" indent="-342900">
              <a:buAutoNum type="arabicPeriod"/>
            </a:pPr>
            <a:endParaRPr lang="el-GR" sz="2400" dirty="0">
              <a:latin typeface="Times New Roman" panose="02020603050405020304" pitchFamily="18" charset="0"/>
              <a:cs typeface="Times New Roman" panose="02020603050405020304" pitchFamily="18" charset="0"/>
            </a:endParaRPr>
          </a:p>
          <a:p>
            <a:r>
              <a:rPr lang="el-GR" sz="2400" b="1" u="sng" dirty="0">
                <a:solidFill>
                  <a:schemeClr val="tx2"/>
                </a:solidFill>
                <a:latin typeface="Times New Roman" panose="02020603050405020304" pitchFamily="18" charset="0"/>
                <a:cs typeface="Times New Roman" panose="02020603050405020304" pitchFamily="18" charset="0"/>
              </a:rPr>
              <a:t>Η πληρεξουσιότητα στην δίκη ουσίας:</a:t>
            </a:r>
          </a:p>
          <a:p>
            <a:r>
              <a:rPr lang="el-GR" sz="2400" dirty="0">
                <a:latin typeface="Times New Roman" panose="02020603050405020304" pitchFamily="18" charset="0"/>
                <a:cs typeface="Times New Roman" panose="02020603050405020304" pitchFamily="18" charset="0"/>
              </a:rPr>
              <a:t>δεν απαιτείται κατ’ ανάγκη συμβολαιογραφική πράξη, αλλά αρκεί ιδιωτικό έγγραφο εξουσιοδότησης, στο οποίο βεβαιώνεται από δημόσια αρχή το γνήσιο της υπογραφής του εξουσιοδοτούντος</a:t>
            </a:r>
          </a:p>
          <a:p>
            <a:endParaRPr lang="el-GR" sz="2400"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23E31C15-9AA4-FC7E-422F-0551D120A967}"/>
              </a:ext>
            </a:extLst>
          </p:cNvPr>
          <p:cNvSpPr txBox="1"/>
          <p:nvPr/>
        </p:nvSpPr>
        <p:spPr>
          <a:xfrm>
            <a:off x="8685759" y="5767463"/>
            <a:ext cx="3208421" cy="923330"/>
          </a:xfrm>
          <a:prstGeom prst="rect">
            <a:avLst/>
          </a:prstGeom>
          <a:noFill/>
        </p:spPr>
        <p:txBody>
          <a:bodyPr wrap="square" rtlCol="0">
            <a:spAutoFit/>
          </a:bodyPr>
          <a:lstStyle/>
          <a:p>
            <a:pPr algn="r"/>
            <a:r>
              <a:rPr lang="el-GR" i="1" dirty="0"/>
              <a:t>Για νομικά πρόσωπα απαιτείται επιπλέον και επικαιροποιημένο καταστατικό</a:t>
            </a:r>
          </a:p>
        </p:txBody>
      </p:sp>
    </p:spTree>
    <p:extLst>
      <p:ext uri="{BB962C8B-B14F-4D97-AF65-F5344CB8AC3E}">
        <p14:creationId xmlns:p14="http://schemas.microsoft.com/office/powerpoint/2010/main" val="40770415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9835CF-23DE-BE56-A10D-B50D609B6D68}"/>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Αναστολη</a:t>
            </a:r>
            <a:r>
              <a:rPr lang="el-GR" sz="4400" dirty="0">
                <a:solidFill>
                  <a:schemeClr val="tx2"/>
                </a:solidFill>
                <a:latin typeface="Bahnschrift SemiBold Condensed" panose="020B0502040204020203" pitchFamily="34" charset="0"/>
              </a:rPr>
              <a:t> </a:t>
            </a:r>
            <a:r>
              <a:rPr lang="el-GR" sz="4400" dirty="0" err="1">
                <a:solidFill>
                  <a:schemeClr val="tx2"/>
                </a:solidFill>
                <a:latin typeface="Bahnschrift SemiBold Condensed" panose="020B0502040204020203" pitchFamily="34" charset="0"/>
              </a:rPr>
              <a:t>εκτελεσησ</a:t>
            </a:r>
            <a:r>
              <a:rPr lang="el-GR" sz="4400" dirty="0">
                <a:solidFill>
                  <a:schemeClr val="tx2"/>
                </a:solidFill>
                <a:latin typeface="Bahnschrift SemiBold Condensed" panose="020B0502040204020203" pitchFamily="34" charset="0"/>
              </a:rPr>
              <a:t> (ΑΡ. 52 ΠΔ)</a:t>
            </a:r>
            <a:endParaRPr lang="el-GR" sz="4400" dirty="0"/>
          </a:p>
        </p:txBody>
      </p:sp>
      <p:sp>
        <p:nvSpPr>
          <p:cNvPr id="3" name="Θέση περιεχομένου 2">
            <a:extLst>
              <a:ext uri="{FF2B5EF4-FFF2-40B4-BE49-F238E27FC236}">
                <a16:creationId xmlns:a16="http://schemas.microsoft.com/office/drawing/2014/main" id="{976C4AE9-2CD1-AB23-6D8B-B332122CC7B5}"/>
              </a:ext>
            </a:extLst>
          </p:cNvPr>
          <p:cNvSpPr>
            <a:spLocks noGrp="1"/>
          </p:cNvSpPr>
          <p:nvPr>
            <p:ph idx="1"/>
          </p:nvPr>
        </p:nvSpPr>
        <p:spPr/>
        <p:txBody>
          <a:bodyPr/>
          <a:lstStyle/>
          <a:p>
            <a:r>
              <a:rPr lang="el-GR" dirty="0"/>
              <a:t>Αναστέλλεται η εκτέλεση και όχι η ισχύς της πράξης</a:t>
            </a:r>
          </a:p>
          <a:p>
            <a:r>
              <a:rPr lang="el-GR" dirty="0"/>
              <a:t>Παρεπόμενος χαρακτήρας (απορρίπτεται η αίτηση αν καταργηθεί η κύρια δίκη)</a:t>
            </a:r>
          </a:p>
          <a:p>
            <a:r>
              <a:rPr lang="el-GR" dirty="0"/>
              <a:t>Προδικασία: απαιτείται κοινοποίηση από αιτούντα </a:t>
            </a:r>
          </a:p>
          <a:p>
            <a:r>
              <a:rPr lang="el-GR" b="1" i="1" u="sng" dirty="0">
                <a:solidFill>
                  <a:srgbClr val="FF0000"/>
                </a:solidFill>
              </a:rPr>
              <a:t>Λόγοι</a:t>
            </a:r>
            <a:r>
              <a:rPr lang="el-GR" dirty="0"/>
              <a:t>:</a:t>
            </a:r>
          </a:p>
          <a:p>
            <a:pPr marL="0" indent="0">
              <a:buNone/>
            </a:pPr>
            <a:r>
              <a:rPr lang="el-GR" dirty="0"/>
              <a:t>Α) </a:t>
            </a:r>
            <a:r>
              <a:rPr lang="el-GR" i="1" dirty="0">
                <a:solidFill>
                  <a:schemeClr val="tx2"/>
                </a:solidFill>
              </a:rPr>
              <a:t>Ανεπανόρθωτη ή δυσχερώς επανορθώσιμη βλάβη (λχ. κατεδάφιση κτίσματος, διακοπή σπουδών, ουσιώδης περιορισμός βιοπορισμού κ.λπ.)</a:t>
            </a:r>
          </a:p>
          <a:p>
            <a:pPr marL="0" indent="0">
              <a:buNone/>
            </a:pPr>
            <a:r>
              <a:rPr lang="el-GR" dirty="0"/>
              <a:t>Β) </a:t>
            </a:r>
            <a:r>
              <a:rPr lang="el-GR" i="1" dirty="0">
                <a:solidFill>
                  <a:schemeClr val="tx2"/>
                </a:solidFill>
              </a:rPr>
              <a:t>Προδήλως βάσιμο + απλή βλάβη </a:t>
            </a:r>
          </a:p>
          <a:p>
            <a:pPr marL="0" indent="0">
              <a:buNone/>
            </a:pPr>
            <a:r>
              <a:rPr lang="el-GR" i="1" dirty="0">
                <a:solidFill>
                  <a:schemeClr val="tx2"/>
                </a:solidFill>
              </a:rPr>
              <a:t>- </a:t>
            </a:r>
            <a:r>
              <a:rPr lang="el-GR" i="1" dirty="0"/>
              <a:t>Η αποκατάσταση να είναι δυσχερής, όχι απλή οικονομική ζημία ή επιβολή κυρώσεων. Όχι επί αρνητικών πράξεων διοίκησης. </a:t>
            </a:r>
          </a:p>
        </p:txBody>
      </p:sp>
    </p:spTree>
    <p:extLst>
      <p:ext uri="{BB962C8B-B14F-4D97-AF65-F5344CB8AC3E}">
        <p14:creationId xmlns:p14="http://schemas.microsoft.com/office/powerpoint/2010/main" val="12048666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8B8DD1-0135-449C-3419-F6869CCBB897}"/>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5F9F5EB8-AB42-47FD-8F4A-176C0A4B1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2059012"/>
            <a:ext cx="12188952"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2" name="Rectangle 11">
            <a:extLst>
              <a:ext uri="{FF2B5EF4-FFF2-40B4-BE49-F238E27FC236}">
                <a16:creationId xmlns:a16="http://schemas.microsoft.com/office/drawing/2014/main" id="{8B3AE79A-6B95-44C3-B0A5-80E2F3E60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0"/>
            <a:ext cx="465164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A49FE10-080D-48D7-80FF-9A64D270A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551" y="2054942"/>
            <a:ext cx="4657449" cy="18287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DB307F74-3BE4-EDA4-087A-4532B8DF91A3}"/>
              </a:ext>
            </a:extLst>
          </p:cNvPr>
          <p:cNvSpPr>
            <a:spLocks noGrp="1"/>
          </p:cNvSpPr>
          <p:nvPr>
            <p:ph type="title"/>
          </p:nvPr>
        </p:nvSpPr>
        <p:spPr>
          <a:xfrm>
            <a:off x="7865806" y="2194560"/>
            <a:ext cx="4001729" cy="1739347"/>
          </a:xfrm>
        </p:spPr>
        <p:txBody>
          <a:bodyPr vert="horz" lIns="91440" tIns="45720" rIns="91440" bIns="45720" rtlCol="0" anchor="ctr">
            <a:normAutofit/>
          </a:bodyPr>
          <a:lstStyle/>
          <a:p>
            <a:pPr algn="ctr">
              <a:lnSpc>
                <a:spcPct val="80000"/>
              </a:lnSpc>
            </a:pPr>
            <a:r>
              <a:rPr lang="el-GR" sz="4400" dirty="0" err="1">
                <a:solidFill>
                  <a:schemeClr val="tx2"/>
                </a:solidFill>
                <a:latin typeface="Bahnschrift SemiBold Condensed" panose="020B0502040204020203" pitchFamily="34" charset="0"/>
              </a:rPr>
              <a:t>Ενδικα</a:t>
            </a:r>
            <a:r>
              <a:rPr lang="el-GR" sz="4400" dirty="0">
                <a:solidFill>
                  <a:schemeClr val="tx2"/>
                </a:solidFill>
                <a:latin typeface="Bahnschrift SemiBold Condensed" panose="020B0502040204020203" pitchFamily="34" charset="0"/>
              </a:rPr>
              <a:t> </a:t>
            </a:r>
            <a:r>
              <a:rPr lang="el-GR" sz="4400" dirty="0" err="1">
                <a:solidFill>
                  <a:schemeClr val="tx2"/>
                </a:solidFill>
                <a:latin typeface="Bahnschrift SemiBold Condensed" panose="020B0502040204020203" pitchFamily="34" charset="0"/>
              </a:rPr>
              <a:t>μεσα</a:t>
            </a:r>
            <a:endParaRPr lang="en-US" sz="4400" dirty="0">
              <a:solidFill>
                <a:schemeClr val="tx2"/>
              </a:solidFill>
              <a:latin typeface="Bahnschrift SemiBold Condensed" panose="020B0502040204020203" pitchFamily="34" charset="0"/>
            </a:endParaRPr>
          </a:p>
        </p:txBody>
      </p:sp>
      <p:sp>
        <p:nvSpPr>
          <p:cNvPr id="3" name="TextBox 2">
            <a:extLst>
              <a:ext uri="{FF2B5EF4-FFF2-40B4-BE49-F238E27FC236}">
                <a16:creationId xmlns:a16="http://schemas.microsoft.com/office/drawing/2014/main" id="{89704C9A-5FF9-89E0-38AB-94DB4F358B4E}"/>
              </a:ext>
            </a:extLst>
          </p:cNvPr>
          <p:cNvSpPr txBox="1"/>
          <p:nvPr/>
        </p:nvSpPr>
        <p:spPr>
          <a:xfrm>
            <a:off x="7865806" y="3996250"/>
            <a:ext cx="4003106" cy="1942434"/>
          </a:xfrm>
          <a:prstGeom prst="rect">
            <a:avLst/>
          </a:prstGeom>
        </p:spPr>
        <p:txBody>
          <a:bodyPr vert="horz" lIns="91440" tIns="45720" rIns="91440" bIns="45720" rtlCol="0">
            <a:normAutofit/>
          </a:bodyPr>
          <a:lstStyle/>
          <a:p>
            <a:pPr algn="ctr" defTabSz="914400">
              <a:lnSpc>
                <a:spcPct val="90000"/>
              </a:lnSpc>
              <a:spcBef>
                <a:spcPts val="1200"/>
              </a:spcBef>
              <a:spcAft>
                <a:spcPts val="200"/>
              </a:spcAft>
              <a:buClr>
                <a:schemeClr val="tx1"/>
              </a:buClr>
            </a:pPr>
            <a:r>
              <a:rPr lang="en-US" cap="all" dirty="0">
                <a:solidFill>
                  <a:schemeClr val="bg2"/>
                </a:solidFill>
                <a:latin typeface="Times New Roman" panose="02020603050405020304" pitchFamily="18" charset="0"/>
                <a:cs typeface="Times New Roman" panose="02020603050405020304" pitchFamily="18" charset="0"/>
              </a:rPr>
              <a:t>ΒΗΜΑ </a:t>
            </a:r>
            <a:r>
              <a:rPr lang="el-GR" cap="all" dirty="0">
                <a:solidFill>
                  <a:schemeClr val="bg2"/>
                </a:solidFill>
                <a:latin typeface="Times New Roman" panose="02020603050405020304" pitchFamily="18" charset="0"/>
                <a:cs typeface="Times New Roman" panose="02020603050405020304" pitchFamily="18" charset="0"/>
              </a:rPr>
              <a:t>4</a:t>
            </a:r>
            <a:endParaRPr lang="en-US" cap="all" dirty="0">
              <a:solidFill>
                <a:schemeClr val="bg2"/>
              </a:solidFill>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60A9E987-6859-4A62-922F-51B47D50D7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540358" cy="6858000"/>
          </a:xfrm>
          <a:prstGeom prst="rect">
            <a:avLst/>
          </a:prstGeom>
          <a:solidFill>
            <a:schemeClr val="bg1"/>
          </a:solidFill>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graphicFrame>
        <p:nvGraphicFramePr>
          <p:cNvPr id="5" name="Θέση περιεχομένου 4">
            <a:extLst>
              <a:ext uri="{FF2B5EF4-FFF2-40B4-BE49-F238E27FC236}">
                <a16:creationId xmlns:a16="http://schemas.microsoft.com/office/drawing/2014/main" id="{0E5C3F01-6BAD-98FA-326E-F4400E0AEBC3}"/>
              </a:ext>
            </a:extLst>
          </p:cNvPr>
          <p:cNvGraphicFramePr>
            <a:graphicFrameLocks noGrp="1"/>
          </p:cNvGraphicFramePr>
          <p:nvPr>
            <p:ph idx="1"/>
            <p:extLst>
              <p:ext uri="{D42A27DB-BD31-4B8C-83A1-F6EECF244321}">
                <p14:modId xmlns:p14="http://schemas.microsoft.com/office/powerpoint/2010/main" val="2947541446"/>
              </p:ext>
              <p:ext uri="{E7BDC344-281C-4309-B0C6-D0EE65EED2A8}">
                <p202:designPr xmlns:p202="http://schemas.microsoft.com/office/powerpoint/2020/02/main">
                  <p202:designTagLst>
                    <p202:designTag name="ARCH:1:CLS" val="StackedKeyContentTable"/>
                  </p202:designTagLst>
                </p202:designPr>
              </p:ext>
            </p:extLst>
          </p:nvPr>
        </p:nvGraphicFramePr>
        <p:xfrm>
          <a:off x="634275" y="631707"/>
          <a:ext cx="6266002" cy="5553140"/>
        </p:xfrm>
        <a:graphic>
          <a:graphicData uri="http://schemas.openxmlformats.org/drawingml/2006/table">
            <a:tbl>
              <a:tblPr bandRow="1">
                <a:noFill/>
                <a:tableStyleId>{5C22544A-7EE6-4342-B048-85BDC9FD1C3A}</a:tableStyleId>
              </a:tblPr>
              <a:tblGrid>
                <a:gridCol w="4862787">
                  <a:extLst>
                    <a:ext uri="{9D8B030D-6E8A-4147-A177-3AD203B41FA5}">
                      <a16:colId xmlns:a16="http://schemas.microsoft.com/office/drawing/2014/main" val="1830027748"/>
                    </a:ext>
                  </a:extLst>
                </a:gridCol>
                <a:gridCol w="1403215">
                  <a:extLst>
                    <a:ext uri="{9D8B030D-6E8A-4147-A177-3AD203B41FA5}">
                      <a16:colId xmlns:a16="http://schemas.microsoft.com/office/drawing/2014/main" val="725227210"/>
                    </a:ext>
                  </a:extLst>
                </a:gridCol>
              </a:tblGrid>
              <a:tr h="1235510">
                <a:tc>
                  <a:txBody>
                    <a:bodyPr/>
                    <a:lstStyle/>
                    <a:p>
                      <a:pPr>
                        <a:buNone/>
                      </a:pPr>
                      <a:r>
                        <a:rPr lang="el-GR" sz="2700" b="1" cap="none" spc="0" dirty="0">
                          <a:solidFill>
                            <a:schemeClr val="accent1"/>
                          </a:solidFill>
                          <a:latin typeface="Times New Roman" panose="02020603050405020304" pitchFamily="18" charset="0"/>
                          <a:cs typeface="Times New Roman" panose="02020603050405020304" pitchFamily="18" charset="0"/>
                        </a:rPr>
                        <a:t>Έφεση</a:t>
                      </a:r>
                    </a:p>
                  </a:txBody>
                  <a:tcPr marL="187418" marR="187418" marT="187418" marB="187418" anchor="ctr">
                    <a:lnL w="12700" cmpd="sng">
                      <a:noFill/>
                      <a:prstDash val="solid"/>
                    </a:lnL>
                    <a:lnR w="12700" cmpd="sng">
                      <a:noFill/>
                      <a:prstDash val="solid"/>
                    </a:lnR>
                    <a:lnT w="6350" cap="flat" cmpd="sng" algn="ctr">
                      <a:noFill/>
                      <a:prstDash val="solid"/>
                    </a:lnT>
                    <a:lnB w="6350" cap="flat" cmpd="sng" algn="ctr">
                      <a:noFill/>
                      <a:prstDash val="solid"/>
                    </a:lnB>
                    <a:noFill/>
                  </a:tcPr>
                </a:tc>
                <a:tc>
                  <a:txBody>
                    <a:bodyPr/>
                    <a:lstStyle/>
                    <a:p>
                      <a:pPr algn="l">
                        <a:buNone/>
                      </a:pPr>
                      <a:endParaRPr lang="el-GR" sz="2700" b="0" cap="none" spc="0">
                        <a:solidFill>
                          <a:schemeClr val="tx1"/>
                        </a:solidFill>
                      </a:endParaRPr>
                    </a:p>
                  </a:txBody>
                  <a:tcPr marL="187418" marR="187418" marT="187418" marB="187418" anchor="ctr">
                    <a:lnL w="12700" cmpd="sng">
                      <a:noFill/>
                      <a:prstDash val="solid"/>
                    </a:lnL>
                    <a:lnR w="12700" cmpd="sng">
                      <a:noFill/>
                      <a:prstDash val="solid"/>
                    </a:lnR>
                    <a:lnT w="6350" cap="flat" cmpd="sng" algn="ctr">
                      <a:noFill/>
                      <a:prstDash val="solid"/>
                    </a:lnT>
                    <a:lnB w="6350" cap="flat" cmpd="sng" algn="ctr">
                      <a:noFill/>
                      <a:prstDash val="solid"/>
                    </a:lnB>
                    <a:noFill/>
                  </a:tcPr>
                </a:tc>
                <a:extLst>
                  <a:ext uri="{0D108BD9-81ED-4DB2-BD59-A6C34878D82A}">
                    <a16:rowId xmlns:a16="http://schemas.microsoft.com/office/drawing/2014/main" val="1668823950"/>
                  </a:ext>
                </a:extLst>
              </a:tr>
              <a:tr h="1235510">
                <a:tc>
                  <a:txBody>
                    <a:bodyPr/>
                    <a:lstStyle/>
                    <a:p>
                      <a:pPr>
                        <a:buNone/>
                      </a:pPr>
                      <a:r>
                        <a:rPr lang="el-GR" sz="2700" b="1" cap="none" spc="0" dirty="0">
                          <a:solidFill>
                            <a:schemeClr val="accent1"/>
                          </a:solidFill>
                          <a:latin typeface="Times New Roman" panose="02020603050405020304" pitchFamily="18" charset="0"/>
                          <a:cs typeface="Times New Roman" panose="02020603050405020304" pitchFamily="18" charset="0"/>
                        </a:rPr>
                        <a:t>Τριτανακοπή</a:t>
                      </a:r>
                    </a:p>
                  </a:txBody>
                  <a:tcPr marL="187418" marR="187418" marT="187418" marB="187418" anchor="ctr">
                    <a:lnL w="12700" cmpd="sng">
                      <a:noFill/>
                      <a:prstDash val="solid"/>
                    </a:lnL>
                    <a:lnR w="12700" cmpd="sng">
                      <a:noFill/>
                      <a:prstDash val="solid"/>
                    </a:lnR>
                    <a:lnT w="6350" cap="flat" cmpd="sng" algn="ctr">
                      <a:noFill/>
                      <a:prstDash val="solid"/>
                    </a:lnT>
                    <a:lnB w="6350" cap="flat" cmpd="sng" algn="ctr">
                      <a:noFill/>
                      <a:prstDash val="solid"/>
                    </a:lnB>
                    <a:noFill/>
                  </a:tcPr>
                </a:tc>
                <a:tc>
                  <a:txBody>
                    <a:bodyPr/>
                    <a:lstStyle/>
                    <a:p>
                      <a:pPr marL="0" indent="0" algn="l">
                        <a:buNone/>
                      </a:pPr>
                      <a:endParaRPr lang="el-GR" sz="2700" b="0" cap="none" spc="0">
                        <a:solidFill>
                          <a:schemeClr val="tx1"/>
                        </a:solidFill>
                      </a:endParaRPr>
                    </a:p>
                  </a:txBody>
                  <a:tcPr marL="187418" marR="187418" marT="187418" marB="187418" anchor="ctr">
                    <a:lnL w="12700" cmpd="sng">
                      <a:noFill/>
                      <a:prstDash val="solid"/>
                    </a:lnL>
                    <a:lnR w="12700" cmpd="sng">
                      <a:noFill/>
                      <a:prstDash val="solid"/>
                    </a:lnR>
                    <a:lnT w="6350" cap="flat" cmpd="sng" algn="ctr">
                      <a:noFill/>
                      <a:prstDash val="solid"/>
                    </a:lnT>
                    <a:lnB w="6350" cap="flat" cmpd="sng" algn="ctr">
                      <a:noFill/>
                      <a:prstDash val="solid"/>
                    </a:lnB>
                    <a:noFill/>
                  </a:tcPr>
                </a:tc>
                <a:extLst>
                  <a:ext uri="{0D108BD9-81ED-4DB2-BD59-A6C34878D82A}">
                    <a16:rowId xmlns:a16="http://schemas.microsoft.com/office/drawing/2014/main" val="2466585891"/>
                  </a:ext>
                </a:extLst>
              </a:tr>
              <a:tr h="1235510">
                <a:tc>
                  <a:txBody>
                    <a:bodyPr/>
                    <a:lstStyle/>
                    <a:p>
                      <a:pPr>
                        <a:buNone/>
                      </a:pPr>
                      <a:r>
                        <a:rPr lang="el-GR" sz="2700" b="1" cap="none" spc="0" dirty="0">
                          <a:solidFill>
                            <a:schemeClr val="tx1"/>
                          </a:solidFill>
                          <a:latin typeface="Times New Roman" panose="02020603050405020304" pitchFamily="18" charset="0"/>
                          <a:cs typeface="Times New Roman" panose="02020603050405020304" pitchFamily="18" charset="0"/>
                        </a:rPr>
                        <a:t>- </a:t>
                      </a:r>
                      <a:r>
                        <a:rPr lang="el-GR" sz="2700" b="1" i="1" cap="none" spc="0" dirty="0">
                          <a:solidFill>
                            <a:schemeClr val="tx1"/>
                          </a:solidFill>
                          <a:latin typeface="Times New Roman" panose="02020603050405020304" pitchFamily="18" charset="0"/>
                          <a:cs typeface="Times New Roman" panose="02020603050405020304" pitchFamily="18" charset="0"/>
                        </a:rPr>
                        <a:t>Σε δίκη ακυρωτική</a:t>
                      </a:r>
                    </a:p>
                  </a:txBody>
                  <a:tcPr marL="187418" marR="187418" marT="187418" marB="187418" anchor="ctr">
                    <a:lnL w="12700" cmpd="sng">
                      <a:noFill/>
                      <a:prstDash val="solid"/>
                    </a:lnL>
                    <a:lnR w="12700" cmpd="sng">
                      <a:noFill/>
                      <a:prstDash val="solid"/>
                    </a:lnR>
                    <a:lnT w="6350" cap="flat" cmpd="sng" algn="ctr">
                      <a:noFill/>
                      <a:prstDash val="solid"/>
                    </a:lnT>
                    <a:lnB w="6350" cap="flat" cmpd="sng" algn="ctr">
                      <a:noFill/>
                      <a:prstDash val="solid"/>
                    </a:lnB>
                    <a:noFill/>
                  </a:tcPr>
                </a:tc>
                <a:tc>
                  <a:txBody>
                    <a:bodyPr/>
                    <a:lstStyle/>
                    <a:p>
                      <a:pPr algn="l">
                        <a:buNone/>
                      </a:pPr>
                      <a:endParaRPr lang="el-GR" sz="2700" b="0" cap="none" spc="0">
                        <a:solidFill>
                          <a:schemeClr val="tx1"/>
                        </a:solidFill>
                      </a:endParaRPr>
                    </a:p>
                  </a:txBody>
                  <a:tcPr marL="187418" marR="187418" marT="187418" marB="187418" anchor="ctr">
                    <a:lnL w="12700" cmpd="sng">
                      <a:noFill/>
                      <a:prstDash val="solid"/>
                    </a:lnL>
                    <a:lnR w="12700" cmpd="sng">
                      <a:noFill/>
                      <a:prstDash val="solid"/>
                    </a:lnR>
                    <a:lnT w="6350" cap="flat" cmpd="sng" algn="ctr">
                      <a:noFill/>
                      <a:prstDash val="solid"/>
                    </a:lnT>
                    <a:lnB w="6350" cap="flat" cmpd="sng" algn="ctr">
                      <a:noFill/>
                      <a:prstDash val="solid"/>
                    </a:lnB>
                    <a:noFill/>
                  </a:tcPr>
                </a:tc>
                <a:extLst>
                  <a:ext uri="{0D108BD9-81ED-4DB2-BD59-A6C34878D82A}">
                    <a16:rowId xmlns:a16="http://schemas.microsoft.com/office/drawing/2014/main" val="3386856236"/>
                  </a:ext>
                </a:extLst>
              </a:tr>
              <a:tr h="923305">
                <a:tc>
                  <a:txBody>
                    <a:bodyPr/>
                    <a:lstStyle/>
                    <a:p>
                      <a:pPr>
                        <a:buNone/>
                      </a:pPr>
                      <a:endParaRPr lang="el-GR" sz="2700" b="1" cap="none" spc="0" dirty="0">
                        <a:solidFill>
                          <a:schemeClr val="accent1"/>
                        </a:solidFill>
                      </a:endParaRPr>
                    </a:p>
                  </a:txBody>
                  <a:tcPr marL="187418" marR="187418" marT="187418" marB="187418" anchor="ctr">
                    <a:lnL w="12700" cmpd="sng">
                      <a:noFill/>
                      <a:prstDash val="solid"/>
                    </a:lnL>
                    <a:lnR w="12700" cmpd="sng">
                      <a:noFill/>
                      <a:prstDash val="solid"/>
                    </a:lnR>
                    <a:lnT w="6350" cap="flat" cmpd="sng" algn="ctr">
                      <a:noFill/>
                      <a:prstDash val="solid"/>
                    </a:lnT>
                    <a:lnB w="6350" cap="flat" cmpd="sng" algn="ctr">
                      <a:noFill/>
                      <a:prstDash val="solid"/>
                    </a:lnB>
                    <a:noFill/>
                  </a:tcPr>
                </a:tc>
                <a:tc>
                  <a:txBody>
                    <a:bodyPr/>
                    <a:lstStyle/>
                    <a:p>
                      <a:pPr algn="l">
                        <a:buNone/>
                      </a:pPr>
                      <a:endParaRPr lang="el-GR" sz="2700" b="0" cap="none" spc="0" dirty="0">
                        <a:solidFill>
                          <a:schemeClr val="tx1"/>
                        </a:solidFill>
                      </a:endParaRPr>
                    </a:p>
                  </a:txBody>
                  <a:tcPr marL="187418" marR="187418" marT="187418" marB="187418" anchor="ctr">
                    <a:lnL w="12700" cmpd="sng">
                      <a:noFill/>
                      <a:prstDash val="solid"/>
                    </a:lnL>
                    <a:lnR w="12700" cmpd="sng">
                      <a:noFill/>
                      <a:prstDash val="solid"/>
                    </a:lnR>
                    <a:lnT w="6350" cap="flat" cmpd="sng" algn="ctr">
                      <a:noFill/>
                      <a:prstDash val="solid"/>
                    </a:lnT>
                    <a:lnB w="6350" cap="flat" cmpd="sng" algn="ctr">
                      <a:noFill/>
                      <a:prstDash val="solid"/>
                    </a:lnB>
                    <a:noFill/>
                  </a:tcPr>
                </a:tc>
                <a:extLst>
                  <a:ext uri="{0D108BD9-81ED-4DB2-BD59-A6C34878D82A}">
                    <a16:rowId xmlns:a16="http://schemas.microsoft.com/office/drawing/2014/main" val="3193786571"/>
                  </a:ext>
                </a:extLst>
              </a:tr>
              <a:tr h="923305">
                <a:tc>
                  <a:txBody>
                    <a:bodyPr/>
                    <a:lstStyle/>
                    <a:p>
                      <a:pPr>
                        <a:buNone/>
                      </a:pPr>
                      <a:endParaRPr lang="el-GR" sz="2700" b="1" cap="none" spc="0">
                        <a:solidFill>
                          <a:schemeClr val="accent1"/>
                        </a:solidFill>
                      </a:endParaRPr>
                    </a:p>
                  </a:txBody>
                  <a:tcPr marL="187418" marR="187418" marT="187418" marB="187418" anchor="ctr">
                    <a:lnL w="12700" cmpd="sng">
                      <a:noFill/>
                      <a:prstDash val="solid"/>
                    </a:lnL>
                    <a:lnR w="12700" cmpd="sng">
                      <a:noFill/>
                      <a:prstDash val="solid"/>
                    </a:lnR>
                    <a:lnT w="6350" cap="flat" cmpd="sng" algn="ctr">
                      <a:noFill/>
                      <a:prstDash val="solid"/>
                    </a:lnT>
                    <a:lnB w="6350" cap="flat" cmpd="sng" algn="ctr">
                      <a:noFill/>
                      <a:prstDash val="solid"/>
                    </a:lnB>
                    <a:noFill/>
                  </a:tcPr>
                </a:tc>
                <a:tc>
                  <a:txBody>
                    <a:bodyPr/>
                    <a:lstStyle/>
                    <a:p>
                      <a:pPr algn="l">
                        <a:buNone/>
                      </a:pPr>
                      <a:endParaRPr lang="el-GR" sz="2700" b="0" cap="none" spc="0" dirty="0">
                        <a:solidFill>
                          <a:schemeClr val="tx1"/>
                        </a:solidFill>
                      </a:endParaRPr>
                    </a:p>
                  </a:txBody>
                  <a:tcPr marL="187418" marR="187418" marT="187418" marB="187418" anchor="ctr">
                    <a:lnL w="12700" cmpd="sng">
                      <a:noFill/>
                      <a:prstDash val="solid"/>
                    </a:lnL>
                    <a:lnR w="12700" cmpd="sng">
                      <a:noFill/>
                      <a:prstDash val="solid"/>
                    </a:lnR>
                    <a:lnT w="6350" cap="flat" cmpd="sng" algn="ctr">
                      <a:noFill/>
                      <a:prstDash val="solid"/>
                    </a:lnT>
                    <a:lnB w="6350" cap="flat" cmpd="sng" algn="ctr">
                      <a:noFill/>
                      <a:prstDash val="solid"/>
                    </a:lnB>
                    <a:noFill/>
                  </a:tcPr>
                </a:tc>
                <a:extLst>
                  <a:ext uri="{0D108BD9-81ED-4DB2-BD59-A6C34878D82A}">
                    <a16:rowId xmlns:a16="http://schemas.microsoft.com/office/drawing/2014/main" val="4076542908"/>
                  </a:ext>
                </a:extLst>
              </a:tr>
            </a:tbl>
          </a:graphicData>
        </a:graphic>
      </p:graphicFrame>
    </p:spTree>
    <p:extLst>
      <p:ext uri="{BB962C8B-B14F-4D97-AF65-F5344CB8AC3E}">
        <p14:creationId xmlns:p14="http://schemas.microsoft.com/office/powerpoint/2010/main" val="1059666791"/>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9FD7AD4-C3C9-7FE1-A560-A6C718DFA8C2}"/>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FB2836FF-945C-48EA-A449-7EDFC73F67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19691" y="0"/>
            <a:ext cx="606974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83BC7947-FCF0-4F53-A871-5E847286C3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25497" cy="6858000"/>
          </a:xfrm>
          <a:prstGeom prst="rect">
            <a:avLst/>
          </a:prstGeom>
          <a:solidFill>
            <a:schemeClr val="bg1"/>
          </a:solidFill>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C5E04DFB-DE39-4410-A457-DD1B62DE06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19691" y="176109"/>
            <a:ext cx="6069743" cy="16459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solidFill>
                <a:srgbClr val="FFFFFF"/>
              </a:solidFill>
            </a:endParaRPr>
          </a:p>
        </p:txBody>
      </p:sp>
      <p:sp>
        <p:nvSpPr>
          <p:cNvPr id="2" name="Τίτλος 1">
            <a:extLst>
              <a:ext uri="{FF2B5EF4-FFF2-40B4-BE49-F238E27FC236}">
                <a16:creationId xmlns:a16="http://schemas.microsoft.com/office/drawing/2014/main" id="{9352FC0E-9C4E-DB11-ABBF-9A58348F2818}"/>
              </a:ext>
            </a:extLst>
          </p:cNvPr>
          <p:cNvSpPr>
            <a:spLocks noGrp="1"/>
          </p:cNvSpPr>
          <p:nvPr>
            <p:ph type="title"/>
          </p:nvPr>
        </p:nvSpPr>
        <p:spPr>
          <a:xfrm>
            <a:off x="6607072" y="244688"/>
            <a:ext cx="5094980" cy="1508760"/>
          </a:xfrm>
        </p:spPr>
        <p:txBody>
          <a:bodyPr vert="horz" lIns="91440" tIns="45720" rIns="91440" bIns="45720" rtlCol="0" anchor="ctr">
            <a:normAutofit/>
          </a:bodyPr>
          <a:lstStyle/>
          <a:p>
            <a:pPr algn="ctr">
              <a:lnSpc>
                <a:spcPct val="80000"/>
              </a:lnSpc>
            </a:pPr>
            <a:r>
              <a:rPr lang="en-US" sz="4400" dirty="0" err="1">
                <a:solidFill>
                  <a:schemeClr val="tx2"/>
                </a:solidFill>
                <a:latin typeface="Bahnschrift SemiBold Condensed" panose="020B0502040204020203" pitchFamily="34" charset="0"/>
              </a:rPr>
              <a:t>Ενδικ</a:t>
            </a:r>
            <a:r>
              <a:rPr lang="en-US" sz="4400" dirty="0">
                <a:solidFill>
                  <a:schemeClr val="tx2"/>
                </a:solidFill>
                <a:latin typeface="Bahnschrift SemiBold Condensed" panose="020B0502040204020203" pitchFamily="34" charset="0"/>
              </a:rPr>
              <a:t>α μεσα</a:t>
            </a:r>
          </a:p>
        </p:txBody>
      </p:sp>
      <p:sp>
        <p:nvSpPr>
          <p:cNvPr id="3" name="TextBox 2">
            <a:extLst>
              <a:ext uri="{FF2B5EF4-FFF2-40B4-BE49-F238E27FC236}">
                <a16:creationId xmlns:a16="http://schemas.microsoft.com/office/drawing/2014/main" id="{2DBED4F6-552C-B23C-5E2E-90EDE33B2FF9}"/>
              </a:ext>
            </a:extLst>
          </p:cNvPr>
          <p:cNvSpPr txBox="1"/>
          <p:nvPr/>
        </p:nvSpPr>
        <p:spPr>
          <a:xfrm>
            <a:off x="6454363" y="2011680"/>
            <a:ext cx="5090578" cy="4206240"/>
          </a:xfrm>
          <a:prstGeom prst="rect">
            <a:avLst/>
          </a:prstGeom>
        </p:spPr>
        <p:txBody>
          <a:bodyPr vert="horz" lIns="91440" tIns="45720" rIns="91440" bIns="45720" rtlCol="0">
            <a:normAutofit/>
          </a:bodyPr>
          <a:lstStyle/>
          <a:p>
            <a:pPr indent="-182880" algn="ctr" defTabSz="914400">
              <a:lnSpc>
                <a:spcPct val="90000"/>
              </a:lnSpc>
              <a:spcBef>
                <a:spcPts val="1200"/>
              </a:spcBef>
              <a:spcAft>
                <a:spcPts val="200"/>
              </a:spcAft>
              <a:buClr>
                <a:schemeClr val="tx1"/>
              </a:buClr>
              <a:buFont typeface="Wingdings" pitchFamily="2" charset="2"/>
              <a:buChar char=""/>
            </a:pPr>
            <a:r>
              <a:rPr lang="en-US" cap="all" dirty="0">
                <a:solidFill>
                  <a:schemeClr val="bg1"/>
                </a:solidFill>
                <a:latin typeface="Times New Roman" panose="02020603050405020304" pitchFamily="18" charset="0"/>
                <a:cs typeface="Times New Roman" panose="02020603050405020304" pitchFamily="18" charset="0"/>
              </a:rPr>
              <a:t>Β</a:t>
            </a:r>
            <a:r>
              <a:rPr lang="en-US" b="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Σε</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δίκη</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ουσί</a:t>
            </a:r>
            <a:r>
              <a:rPr lang="en-US" b="1" i="1" dirty="0">
                <a:solidFill>
                  <a:schemeClr val="bg1"/>
                </a:solidFill>
                <a:latin typeface="Times New Roman" panose="02020603050405020304" pitchFamily="18" charset="0"/>
                <a:cs typeface="Times New Roman" panose="02020603050405020304" pitchFamily="18" charset="0"/>
              </a:rPr>
              <a:t>ας</a:t>
            </a:r>
          </a:p>
        </p:txBody>
      </p:sp>
      <p:graphicFrame>
        <p:nvGraphicFramePr>
          <p:cNvPr id="5" name="Θέση περιεχομένου 4">
            <a:extLst>
              <a:ext uri="{FF2B5EF4-FFF2-40B4-BE49-F238E27FC236}">
                <a16:creationId xmlns:a16="http://schemas.microsoft.com/office/drawing/2014/main" id="{7E7F272C-F75D-CB1A-808A-E5C3ED500596}"/>
              </a:ext>
            </a:extLst>
          </p:cNvPr>
          <p:cNvGraphicFramePr>
            <a:graphicFrameLocks noGrp="1"/>
          </p:cNvGraphicFramePr>
          <p:nvPr>
            <p:ph idx="1"/>
            <p:extLst>
              <p:ext uri="{D42A27DB-BD31-4B8C-83A1-F6EECF244321}">
                <p14:modId xmlns:p14="http://schemas.microsoft.com/office/powerpoint/2010/main" val="1332279017"/>
              </p:ext>
              <p:ext uri="{E7BDC344-281C-4309-B0C6-D0EE65EED2A8}">
                <p202:designPr xmlns:p202="http://schemas.microsoft.com/office/powerpoint/2020/02/main">
                  <p202:designTagLst>
                    <p202:designTag name="ARCH:1:CLS" val="StackedKeyContentTable"/>
                  </p202:designTagLst>
                </p202:designPr>
              </p:ext>
            </p:extLst>
          </p:nvPr>
        </p:nvGraphicFramePr>
        <p:xfrm>
          <a:off x="672547" y="707597"/>
          <a:ext cx="4774597" cy="5401362"/>
        </p:xfrm>
        <a:graphic>
          <a:graphicData uri="http://schemas.openxmlformats.org/drawingml/2006/table">
            <a:tbl>
              <a:tblPr bandRow="1">
                <a:noFill/>
                <a:tableStyleId>{5C22544A-7EE6-4342-B048-85BDC9FD1C3A}</a:tableStyleId>
              </a:tblPr>
              <a:tblGrid>
                <a:gridCol w="3064669">
                  <a:extLst>
                    <a:ext uri="{9D8B030D-6E8A-4147-A177-3AD203B41FA5}">
                      <a16:colId xmlns:a16="http://schemas.microsoft.com/office/drawing/2014/main" val="1830027748"/>
                    </a:ext>
                  </a:extLst>
                </a:gridCol>
                <a:gridCol w="1709928">
                  <a:extLst>
                    <a:ext uri="{9D8B030D-6E8A-4147-A177-3AD203B41FA5}">
                      <a16:colId xmlns:a16="http://schemas.microsoft.com/office/drawing/2014/main" val="725227210"/>
                    </a:ext>
                  </a:extLst>
                </a:gridCol>
              </a:tblGrid>
              <a:tr h="1015899">
                <a:tc>
                  <a:txBody>
                    <a:bodyPr/>
                    <a:lstStyle/>
                    <a:p>
                      <a:pPr>
                        <a:buNone/>
                      </a:pPr>
                      <a:r>
                        <a:rPr lang="el-GR" sz="2000" b="1" cap="none" spc="0" dirty="0">
                          <a:solidFill>
                            <a:schemeClr val="accent1"/>
                          </a:solidFill>
                          <a:latin typeface="Times New Roman" panose="02020603050405020304" pitchFamily="18" charset="0"/>
                          <a:cs typeface="Times New Roman" panose="02020603050405020304" pitchFamily="18" charset="0"/>
                        </a:rPr>
                        <a:t>Έφεση</a:t>
                      </a:r>
                    </a:p>
                  </a:txBody>
                  <a:tcPr marL="226314" marR="226314" marT="226314" marB="226314" anchor="ctr">
                    <a:lnL w="12700" cmpd="sng">
                      <a:noFill/>
                      <a:prstDash val="solid"/>
                    </a:lnL>
                    <a:lnR w="12700" cmpd="sng">
                      <a:noFill/>
                      <a:prstDash val="solid"/>
                    </a:lnR>
                    <a:lnT w="6350" cap="flat" cmpd="sng" algn="ctr">
                      <a:noFill/>
                      <a:prstDash val="solid"/>
                    </a:lnT>
                    <a:lnB w="6350" cap="flat" cmpd="sng" algn="ctr">
                      <a:noFill/>
                      <a:prstDash val="solid"/>
                    </a:lnB>
                    <a:noFill/>
                  </a:tcPr>
                </a:tc>
                <a:tc>
                  <a:txBody>
                    <a:bodyPr/>
                    <a:lstStyle/>
                    <a:p>
                      <a:pPr algn="l">
                        <a:buNone/>
                      </a:pPr>
                      <a:endParaRPr lang="el-GR" sz="3300" b="0" cap="none" spc="0">
                        <a:solidFill>
                          <a:schemeClr val="tx1"/>
                        </a:solidFill>
                      </a:endParaRPr>
                    </a:p>
                  </a:txBody>
                  <a:tcPr marL="226314" marR="226314" marT="226314" marB="226314" anchor="ctr">
                    <a:lnL w="12700" cmpd="sng">
                      <a:noFill/>
                      <a:prstDash val="solid"/>
                    </a:lnL>
                    <a:lnR w="12700" cmpd="sng">
                      <a:noFill/>
                      <a:prstDash val="solid"/>
                    </a:lnR>
                    <a:lnT w="6350" cap="flat" cmpd="sng" algn="ctr">
                      <a:noFill/>
                      <a:prstDash val="solid"/>
                    </a:lnT>
                    <a:lnB w="6350" cap="flat" cmpd="sng" algn="ctr">
                      <a:noFill/>
                      <a:prstDash val="solid"/>
                    </a:lnB>
                    <a:noFill/>
                  </a:tcPr>
                </a:tc>
                <a:extLst>
                  <a:ext uri="{0D108BD9-81ED-4DB2-BD59-A6C34878D82A}">
                    <a16:rowId xmlns:a16="http://schemas.microsoft.com/office/drawing/2014/main" val="1668823950"/>
                  </a:ext>
                </a:extLst>
              </a:tr>
              <a:tr h="1015899">
                <a:tc>
                  <a:txBody>
                    <a:bodyPr/>
                    <a:lstStyle/>
                    <a:p>
                      <a:pPr>
                        <a:buNone/>
                      </a:pPr>
                      <a:r>
                        <a:rPr lang="el-GR" sz="2000" b="1" cap="none" spc="0" dirty="0">
                          <a:solidFill>
                            <a:schemeClr val="accent1"/>
                          </a:solidFill>
                          <a:latin typeface="Times New Roman" panose="02020603050405020304" pitchFamily="18" charset="0"/>
                          <a:cs typeface="Times New Roman" panose="02020603050405020304" pitchFamily="18" charset="0"/>
                        </a:rPr>
                        <a:t>Τριτανακοπή</a:t>
                      </a:r>
                    </a:p>
                  </a:txBody>
                  <a:tcPr marL="226314" marR="226314" marT="226314" marB="226314" anchor="ctr">
                    <a:lnL w="12700" cmpd="sng">
                      <a:noFill/>
                      <a:prstDash val="solid"/>
                    </a:lnL>
                    <a:lnR w="12700" cmpd="sng">
                      <a:noFill/>
                      <a:prstDash val="solid"/>
                    </a:lnR>
                    <a:lnT w="6350" cap="flat" cmpd="sng" algn="ctr">
                      <a:noFill/>
                      <a:prstDash val="solid"/>
                    </a:lnT>
                    <a:lnB w="6350" cap="flat" cmpd="sng" algn="ctr">
                      <a:noFill/>
                      <a:prstDash val="solid"/>
                    </a:lnB>
                    <a:noFill/>
                  </a:tcPr>
                </a:tc>
                <a:tc>
                  <a:txBody>
                    <a:bodyPr/>
                    <a:lstStyle/>
                    <a:p>
                      <a:pPr marL="0" indent="0" algn="l">
                        <a:buNone/>
                      </a:pPr>
                      <a:endParaRPr lang="el-GR" sz="3300" b="0" cap="none" spc="0" dirty="0">
                        <a:solidFill>
                          <a:schemeClr val="tx1"/>
                        </a:solidFill>
                      </a:endParaRPr>
                    </a:p>
                  </a:txBody>
                  <a:tcPr marL="226314" marR="226314" marT="226314" marB="226314" anchor="ctr">
                    <a:lnL w="12700" cmpd="sng">
                      <a:noFill/>
                      <a:prstDash val="solid"/>
                    </a:lnL>
                    <a:lnR w="12700" cmpd="sng">
                      <a:noFill/>
                      <a:prstDash val="solid"/>
                    </a:lnR>
                    <a:lnT w="6350" cap="flat" cmpd="sng" algn="ctr">
                      <a:noFill/>
                      <a:prstDash val="solid"/>
                    </a:lnT>
                    <a:lnB w="6350" cap="flat" cmpd="sng" algn="ctr">
                      <a:noFill/>
                      <a:prstDash val="solid"/>
                    </a:lnB>
                    <a:noFill/>
                  </a:tcPr>
                </a:tc>
                <a:extLst>
                  <a:ext uri="{0D108BD9-81ED-4DB2-BD59-A6C34878D82A}">
                    <a16:rowId xmlns:a16="http://schemas.microsoft.com/office/drawing/2014/main" val="2466585891"/>
                  </a:ext>
                </a:extLst>
              </a:tr>
              <a:tr h="1123188">
                <a:tc>
                  <a:txBody>
                    <a:bodyPr/>
                    <a:lstStyle/>
                    <a:p>
                      <a:pPr>
                        <a:buNone/>
                      </a:pPr>
                      <a:r>
                        <a:rPr lang="el-GR" sz="2000" b="1" i="1" cap="none" spc="0" dirty="0">
                          <a:solidFill>
                            <a:schemeClr val="accent1"/>
                          </a:solidFill>
                          <a:latin typeface="Times New Roman" panose="02020603050405020304" pitchFamily="18" charset="0"/>
                          <a:cs typeface="Times New Roman" panose="02020603050405020304" pitchFamily="18" charset="0"/>
                        </a:rPr>
                        <a:t>Ανακοπή Ερημοδικίας</a:t>
                      </a:r>
                    </a:p>
                  </a:txBody>
                  <a:tcPr marL="226314" marR="226314" marT="226314" marB="226314" anchor="ctr">
                    <a:lnL w="12700" cmpd="sng">
                      <a:noFill/>
                      <a:prstDash val="solid"/>
                    </a:lnL>
                    <a:lnR w="12700" cmpd="sng">
                      <a:noFill/>
                      <a:prstDash val="solid"/>
                    </a:lnR>
                    <a:lnT w="6350" cap="flat" cmpd="sng" algn="ctr">
                      <a:noFill/>
                      <a:prstDash val="solid"/>
                    </a:lnT>
                    <a:lnB w="6350" cap="flat" cmpd="sng" algn="ctr">
                      <a:noFill/>
                      <a:prstDash val="solid"/>
                    </a:lnB>
                    <a:noFill/>
                  </a:tcPr>
                </a:tc>
                <a:tc>
                  <a:txBody>
                    <a:bodyPr/>
                    <a:lstStyle/>
                    <a:p>
                      <a:pPr algn="l">
                        <a:buNone/>
                      </a:pPr>
                      <a:endParaRPr lang="el-GR" sz="3300" b="0" cap="none" spc="0" dirty="0">
                        <a:solidFill>
                          <a:schemeClr val="tx1"/>
                        </a:solidFill>
                      </a:endParaRPr>
                    </a:p>
                  </a:txBody>
                  <a:tcPr marL="226314" marR="226314" marT="226314" marB="226314" anchor="ctr">
                    <a:lnL w="12700" cmpd="sng">
                      <a:noFill/>
                      <a:prstDash val="solid"/>
                    </a:lnL>
                    <a:lnR w="12700" cmpd="sng">
                      <a:noFill/>
                      <a:prstDash val="solid"/>
                    </a:lnR>
                    <a:lnT w="6350" cap="flat" cmpd="sng" algn="ctr">
                      <a:noFill/>
                      <a:prstDash val="solid"/>
                    </a:lnT>
                    <a:lnB w="6350" cap="flat" cmpd="sng" algn="ctr">
                      <a:noFill/>
                      <a:prstDash val="solid"/>
                    </a:lnB>
                    <a:noFill/>
                  </a:tcPr>
                </a:tc>
                <a:extLst>
                  <a:ext uri="{0D108BD9-81ED-4DB2-BD59-A6C34878D82A}">
                    <a16:rowId xmlns:a16="http://schemas.microsoft.com/office/drawing/2014/main" val="3386856236"/>
                  </a:ext>
                </a:extLst>
              </a:tr>
              <a:tr h="1123188">
                <a:tc>
                  <a:txBody>
                    <a:bodyPr/>
                    <a:lstStyle/>
                    <a:p>
                      <a:pPr>
                        <a:buNone/>
                      </a:pPr>
                      <a:r>
                        <a:rPr lang="el-GR" sz="2000" b="1" cap="none" spc="0" dirty="0">
                          <a:solidFill>
                            <a:schemeClr val="accent1"/>
                          </a:solidFill>
                          <a:latin typeface="Times New Roman" panose="02020603050405020304" pitchFamily="18" charset="0"/>
                          <a:cs typeface="Times New Roman" panose="02020603050405020304" pitchFamily="18" charset="0"/>
                        </a:rPr>
                        <a:t>Αναθεώρηση</a:t>
                      </a:r>
                    </a:p>
                  </a:txBody>
                  <a:tcPr marL="226314" marR="226314" marT="226314" marB="226314" anchor="ctr">
                    <a:lnL w="12700" cmpd="sng">
                      <a:noFill/>
                      <a:prstDash val="solid"/>
                    </a:lnL>
                    <a:lnR w="12700" cmpd="sng">
                      <a:noFill/>
                      <a:prstDash val="solid"/>
                    </a:lnR>
                    <a:lnT w="6350" cap="flat" cmpd="sng" algn="ctr">
                      <a:noFill/>
                      <a:prstDash val="solid"/>
                    </a:lnT>
                    <a:lnB w="6350" cap="flat" cmpd="sng" algn="ctr">
                      <a:noFill/>
                      <a:prstDash val="solid"/>
                    </a:lnB>
                    <a:noFill/>
                  </a:tcPr>
                </a:tc>
                <a:tc>
                  <a:txBody>
                    <a:bodyPr/>
                    <a:lstStyle/>
                    <a:p>
                      <a:pPr algn="l">
                        <a:buNone/>
                      </a:pPr>
                      <a:endParaRPr lang="el-GR" sz="3300" b="0" cap="none" spc="0" dirty="0">
                        <a:solidFill>
                          <a:schemeClr val="tx1"/>
                        </a:solidFill>
                      </a:endParaRPr>
                    </a:p>
                  </a:txBody>
                  <a:tcPr marL="226314" marR="226314" marT="226314" marB="226314" anchor="ctr">
                    <a:lnL w="12700" cmpd="sng">
                      <a:noFill/>
                      <a:prstDash val="solid"/>
                    </a:lnL>
                    <a:lnR w="12700" cmpd="sng">
                      <a:noFill/>
                      <a:prstDash val="solid"/>
                    </a:lnR>
                    <a:lnT w="6350" cap="flat" cmpd="sng" algn="ctr">
                      <a:noFill/>
                      <a:prstDash val="solid"/>
                    </a:lnT>
                    <a:lnB w="6350" cap="flat" cmpd="sng" algn="ctr">
                      <a:noFill/>
                      <a:prstDash val="solid"/>
                    </a:lnB>
                    <a:noFill/>
                  </a:tcPr>
                </a:tc>
                <a:extLst>
                  <a:ext uri="{0D108BD9-81ED-4DB2-BD59-A6C34878D82A}">
                    <a16:rowId xmlns:a16="http://schemas.microsoft.com/office/drawing/2014/main" val="3193786571"/>
                  </a:ext>
                </a:extLst>
              </a:tr>
              <a:tr h="1123188">
                <a:tc>
                  <a:txBody>
                    <a:bodyPr/>
                    <a:lstStyle/>
                    <a:p>
                      <a:pPr>
                        <a:buNone/>
                      </a:pPr>
                      <a:r>
                        <a:rPr lang="el-GR" sz="2000" b="1" cap="none" spc="0" dirty="0">
                          <a:solidFill>
                            <a:schemeClr val="accent1"/>
                          </a:solidFill>
                          <a:latin typeface="Times New Roman" panose="02020603050405020304" pitchFamily="18" charset="0"/>
                          <a:cs typeface="Times New Roman" panose="02020603050405020304" pitchFamily="18" charset="0"/>
                        </a:rPr>
                        <a:t>Διόρθωση/ερμηνεία απόφασης</a:t>
                      </a:r>
                    </a:p>
                  </a:txBody>
                  <a:tcPr marL="226314" marR="226314" marT="226314" marB="226314" anchor="ctr">
                    <a:lnL w="12700" cmpd="sng">
                      <a:noFill/>
                      <a:prstDash val="solid"/>
                    </a:lnL>
                    <a:lnR w="12700" cmpd="sng">
                      <a:noFill/>
                      <a:prstDash val="solid"/>
                    </a:lnR>
                    <a:lnT w="6350" cap="flat" cmpd="sng" algn="ctr">
                      <a:noFill/>
                      <a:prstDash val="solid"/>
                    </a:lnT>
                    <a:lnB w="6350" cap="flat" cmpd="sng" algn="ctr">
                      <a:noFill/>
                      <a:prstDash val="solid"/>
                    </a:lnB>
                    <a:noFill/>
                  </a:tcPr>
                </a:tc>
                <a:tc>
                  <a:txBody>
                    <a:bodyPr/>
                    <a:lstStyle/>
                    <a:p>
                      <a:pPr algn="l">
                        <a:buNone/>
                      </a:pPr>
                      <a:endParaRPr lang="el-GR" sz="3300" b="0" cap="none" spc="0" dirty="0">
                        <a:solidFill>
                          <a:schemeClr val="tx1"/>
                        </a:solidFill>
                      </a:endParaRPr>
                    </a:p>
                  </a:txBody>
                  <a:tcPr marL="226314" marR="226314" marT="226314" marB="226314" anchor="ctr">
                    <a:lnL w="12700" cmpd="sng">
                      <a:noFill/>
                      <a:prstDash val="solid"/>
                    </a:lnL>
                    <a:lnR w="12700" cmpd="sng">
                      <a:noFill/>
                      <a:prstDash val="solid"/>
                    </a:lnR>
                    <a:lnT w="6350" cap="flat" cmpd="sng" algn="ctr">
                      <a:noFill/>
                      <a:prstDash val="solid"/>
                    </a:lnT>
                    <a:lnB w="6350" cap="flat" cmpd="sng" algn="ctr">
                      <a:noFill/>
                      <a:prstDash val="solid"/>
                    </a:lnB>
                    <a:noFill/>
                  </a:tcPr>
                </a:tc>
                <a:extLst>
                  <a:ext uri="{0D108BD9-81ED-4DB2-BD59-A6C34878D82A}">
                    <a16:rowId xmlns:a16="http://schemas.microsoft.com/office/drawing/2014/main" val="4076542908"/>
                  </a:ext>
                </a:extLst>
              </a:tr>
            </a:tbl>
          </a:graphicData>
        </a:graphic>
      </p:graphicFrame>
    </p:spTree>
    <p:extLst>
      <p:ext uri="{BB962C8B-B14F-4D97-AF65-F5344CB8AC3E}">
        <p14:creationId xmlns:p14="http://schemas.microsoft.com/office/powerpoint/2010/main" val="3695989689"/>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B0BDE-B3DB-FF58-DE50-25651181927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C3FE38F-EDDB-851E-EDDB-A5EB16E2EA68}"/>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Εφεση</a:t>
            </a:r>
            <a:r>
              <a:rPr lang="el-GR" sz="4400" dirty="0">
                <a:solidFill>
                  <a:schemeClr val="tx2"/>
                </a:solidFill>
                <a:latin typeface="Bahnschrift SemiBold Condensed" panose="020B0502040204020203" pitchFamily="34" charset="0"/>
              </a:rPr>
              <a:t> </a:t>
            </a:r>
            <a:r>
              <a:rPr lang="el-GR" sz="4400" dirty="0" err="1">
                <a:solidFill>
                  <a:schemeClr val="tx2"/>
                </a:solidFill>
                <a:latin typeface="Bahnschrift SemiBold Condensed" panose="020B0502040204020203" pitchFamily="34" charset="0"/>
              </a:rPr>
              <a:t>ακυρωτικη</a:t>
            </a:r>
            <a:endParaRPr lang="el-GR" sz="4400" dirty="0"/>
          </a:p>
        </p:txBody>
      </p:sp>
      <p:sp>
        <p:nvSpPr>
          <p:cNvPr id="3" name="Θέση περιεχομένου 2">
            <a:extLst>
              <a:ext uri="{FF2B5EF4-FFF2-40B4-BE49-F238E27FC236}">
                <a16:creationId xmlns:a16="http://schemas.microsoft.com/office/drawing/2014/main" id="{448CBEE4-D7DF-175D-05E5-216746DB0F89}"/>
              </a:ext>
            </a:extLst>
          </p:cNvPr>
          <p:cNvSpPr>
            <a:spLocks noGrp="1"/>
          </p:cNvSpPr>
          <p:nvPr>
            <p:ph idx="1"/>
          </p:nvPr>
        </p:nvSpPr>
        <p:spPr>
          <a:xfrm>
            <a:off x="411480" y="2011680"/>
            <a:ext cx="11649456" cy="4677878"/>
          </a:xfrm>
          <a:solidFill>
            <a:schemeClr val="bg2">
              <a:lumMod val="20000"/>
              <a:lumOff val="80000"/>
            </a:schemeClr>
          </a:solidFill>
        </p:spPr>
        <p:txBody>
          <a:bodyPr>
            <a:normAutofit/>
          </a:bodyPr>
          <a:lstStyle/>
          <a:p>
            <a:pPr marL="0" indent="0" algn="just">
              <a:buNone/>
            </a:pPr>
            <a:r>
              <a:rPr lang="el-GR" sz="2000" dirty="0">
                <a:solidFill>
                  <a:schemeClr val="bg2"/>
                </a:solidFill>
                <a:latin typeface="Times New Roman" panose="02020603050405020304" pitchFamily="18" charset="0"/>
                <a:cs typeface="Times New Roman" panose="02020603050405020304" pitchFamily="18" charset="0"/>
              </a:rPr>
              <a:t>Σε έφεση ενώπιον του Συμβουλίου της Επικρατείας υπόκεινται οι οριστικές αποφάσεις του Διοικητικού Εφετείου και του Τριμελούς Διοικητικού Πρωτοδικείου, οι οποίες εκδίδονται επί αιτήσεων ακυρώσεως ή τριτανακοπής, δηλαδή όταν τα εν λόγω δικαστήρια δικάζουν ακυρωτικές διαφορές (άρθρο 5 παρ. 1 </a:t>
            </a:r>
            <a:r>
              <a:rPr lang="el-GR" sz="2000" dirty="0" err="1">
                <a:solidFill>
                  <a:schemeClr val="bg2"/>
                </a:solidFill>
                <a:latin typeface="Times New Roman" panose="02020603050405020304" pitchFamily="18" charset="0"/>
                <a:cs typeface="Times New Roman" panose="02020603050405020304" pitchFamily="18" charset="0"/>
              </a:rPr>
              <a:t>π.δ.</a:t>
            </a:r>
            <a:r>
              <a:rPr lang="el-GR" sz="2000" dirty="0">
                <a:solidFill>
                  <a:schemeClr val="bg2"/>
                </a:solidFill>
                <a:latin typeface="Times New Roman" panose="02020603050405020304" pitchFamily="18" charset="0"/>
                <a:cs typeface="Times New Roman" panose="02020603050405020304" pitchFamily="18" charset="0"/>
              </a:rPr>
              <a:t> 18/1989). Η οριστική απόφαση του Συμβουλίου της είναι αμετάκλητη και δεν προσβάλλεται με ένδικα μέσα. </a:t>
            </a:r>
          </a:p>
          <a:p>
            <a:pPr marL="0" indent="0" algn="just">
              <a:buNone/>
            </a:pPr>
            <a:r>
              <a:rPr lang="el-GR" sz="2000" b="1" u="sng" dirty="0">
                <a:solidFill>
                  <a:srgbClr val="FF0000"/>
                </a:solidFill>
                <a:latin typeface="Times New Roman" panose="02020603050405020304" pitchFamily="18" charset="0"/>
                <a:cs typeface="Times New Roman" panose="02020603050405020304" pitchFamily="18" charset="0"/>
              </a:rPr>
              <a:t>Δεν υπόκεινται σε έφεση οι αποφάσεις των Διοικητικών Εφετείων που εκδίδονται επί των διαφορών των περιπτώσεων α΄, β΄, γ΄, δ΄, ε΄, </a:t>
            </a:r>
            <a:r>
              <a:rPr lang="el-GR" sz="2000" b="1" u="sng" dirty="0" err="1">
                <a:solidFill>
                  <a:srgbClr val="FF0000"/>
                </a:solidFill>
                <a:latin typeface="Times New Roman" panose="02020603050405020304" pitchFamily="18" charset="0"/>
                <a:cs typeface="Times New Roman" panose="02020603050405020304" pitchFamily="18" charset="0"/>
              </a:rPr>
              <a:t>ια</a:t>
            </a:r>
            <a:r>
              <a:rPr lang="el-GR" sz="2000" b="1" u="sng" dirty="0">
                <a:solidFill>
                  <a:srgbClr val="FF0000"/>
                </a:solidFill>
                <a:latin typeface="Times New Roman" panose="02020603050405020304" pitchFamily="18" charset="0"/>
                <a:cs typeface="Times New Roman" panose="02020603050405020304" pitchFamily="18" charset="0"/>
              </a:rPr>
              <a:t>΄ και </a:t>
            </a:r>
            <a:r>
              <a:rPr lang="el-GR" sz="2000" b="1" u="sng" dirty="0" err="1">
                <a:solidFill>
                  <a:srgbClr val="FF0000"/>
                </a:solidFill>
                <a:latin typeface="Times New Roman" panose="02020603050405020304" pitchFamily="18" charset="0"/>
                <a:cs typeface="Times New Roman" panose="02020603050405020304" pitchFamily="18" charset="0"/>
              </a:rPr>
              <a:t>ιγ</a:t>
            </a:r>
            <a:r>
              <a:rPr lang="el-GR" sz="2000" b="1" u="sng" dirty="0">
                <a:solidFill>
                  <a:srgbClr val="FF0000"/>
                </a:solidFill>
                <a:latin typeface="Times New Roman" panose="02020603050405020304" pitchFamily="18" charset="0"/>
                <a:cs typeface="Times New Roman" panose="02020603050405020304" pitchFamily="18" charset="0"/>
              </a:rPr>
              <a:t>΄ της παραγράφου 1 του άρθρου 1 του ν. 702/1977 (βλ. αρ. 5</a:t>
            </a:r>
            <a:r>
              <a:rPr lang="el-GR" sz="2000" b="1" u="sng" baseline="30000" dirty="0">
                <a:solidFill>
                  <a:srgbClr val="FF0000"/>
                </a:solidFill>
                <a:latin typeface="Times New Roman" panose="02020603050405020304" pitchFamily="18" charset="0"/>
                <a:cs typeface="Times New Roman" panose="02020603050405020304" pitchFamily="18" charset="0"/>
              </a:rPr>
              <a:t>Α</a:t>
            </a:r>
            <a:r>
              <a:rPr lang="el-GR" sz="2000" b="1" u="sng" dirty="0">
                <a:solidFill>
                  <a:srgbClr val="FF0000"/>
                </a:solidFill>
                <a:latin typeface="Times New Roman" panose="02020603050405020304" pitchFamily="18" charset="0"/>
                <a:cs typeface="Times New Roman" panose="02020603050405020304" pitchFamily="18" charset="0"/>
              </a:rPr>
              <a:t>). </a:t>
            </a:r>
          </a:p>
          <a:p>
            <a:pPr marL="0" indent="0" algn="just">
              <a:buNone/>
            </a:pPr>
            <a:r>
              <a:rPr lang="el-GR" sz="2000" b="1" u="sng" dirty="0">
                <a:solidFill>
                  <a:schemeClr val="bg2"/>
                </a:solidFill>
                <a:latin typeface="Times New Roman" panose="02020603050405020304" pitchFamily="18" charset="0"/>
                <a:cs typeface="Times New Roman" panose="02020603050405020304" pitchFamily="18" charset="0"/>
              </a:rPr>
              <a:t>Λόγοι: </a:t>
            </a:r>
            <a:endParaRPr lang="en-US" sz="2000" b="1" u="sng" dirty="0">
              <a:solidFill>
                <a:schemeClr val="bg2"/>
              </a:solidFill>
              <a:latin typeface="Times New Roman" panose="02020603050405020304" pitchFamily="18" charset="0"/>
              <a:cs typeface="Times New Roman" panose="02020603050405020304" pitchFamily="18" charset="0"/>
            </a:endParaRPr>
          </a:p>
          <a:p>
            <a:pPr marL="457200" indent="-457200" algn="just">
              <a:buAutoNum type="arabicPeriod"/>
            </a:pPr>
            <a:r>
              <a:rPr lang="el-GR" sz="2000" b="1" u="sng" dirty="0">
                <a:solidFill>
                  <a:schemeClr val="bg2"/>
                </a:solidFill>
                <a:latin typeface="Times New Roman" panose="02020603050405020304" pitchFamily="18" charset="0"/>
                <a:cs typeface="Times New Roman" panose="02020603050405020304" pitchFamily="18" charset="0"/>
              </a:rPr>
              <a:t>Δεν υπάρχει νομολογία του Συμβουλίου της Επικρατείας</a:t>
            </a:r>
          </a:p>
          <a:p>
            <a:pPr marL="457200" indent="-457200" algn="just">
              <a:buAutoNum type="arabicPeriod"/>
            </a:pPr>
            <a:r>
              <a:rPr lang="el-GR" sz="2000" b="1" u="sng" dirty="0">
                <a:solidFill>
                  <a:schemeClr val="bg2"/>
                </a:solidFill>
                <a:latin typeface="Times New Roman" panose="02020603050405020304" pitchFamily="18" charset="0"/>
                <a:cs typeface="Times New Roman" panose="02020603050405020304" pitchFamily="18" charset="0"/>
              </a:rPr>
              <a:t>Υπάρχει αντίθεση της προσβαλλομένης απόφασης προς τη νομολογία του Συμβουλίου της Επικρατείας ή άλλου </a:t>
            </a:r>
            <a:r>
              <a:rPr lang="el-GR" sz="2000" b="1" u="sng" dirty="0" err="1">
                <a:solidFill>
                  <a:schemeClr val="bg2"/>
                </a:solidFill>
                <a:latin typeface="Times New Roman" panose="02020603050405020304" pitchFamily="18" charset="0"/>
                <a:cs typeface="Times New Roman" panose="02020603050405020304" pitchFamily="18" charset="0"/>
              </a:rPr>
              <a:t>ανωτάτου</a:t>
            </a:r>
            <a:r>
              <a:rPr lang="el-GR" sz="2000" b="1" u="sng" dirty="0">
                <a:solidFill>
                  <a:schemeClr val="bg2"/>
                </a:solidFill>
                <a:latin typeface="Times New Roman" panose="02020603050405020304" pitchFamily="18" charset="0"/>
                <a:cs typeface="Times New Roman" panose="02020603050405020304" pitchFamily="18" charset="0"/>
              </a:rPr>
              <a:t> δικαστηρίου είτε προς ανέκκλητη απόφαση διοικητικού δικαστηρίου</a:t>
            </a:r>
          </a:p>
          <a:p>
            <a:pPr marL="0" indent="0" algn="just">
              <a:buNone/>
            </a:pPr>
            <a:r>
              <a:rPr lang="el-GR" b="1" u="sng" dirty="0">
                <a:solidFill>
                  <a:srgbClr val="7030A0"/>
                </a:solidFill>
                <a:latin typeface="Times New Roman" panose="02020603050405020304" pitchFamily="18" charset="0"/>
                <a:cs typeface="Times New Roman" panose="02020603050405020304" pitchFamily="18" charset="0"/>
              </a:rPr>
              <a:t>Προθεσμία</a:t>
            </a:r>
            <a:r>
              <a:rPr lang="el-GR" b="1" u="sng" dirty="0">
                <a:solidFill>
                  <a:schemeClr val="bg2"/>
                </a:solidFill>
                <a:latin typeface="Times New Roman" panose="02020603050405020304" pitchFamily="18" charset="0"/>
                <a:cs typeface="Times New Roman" panose="02020603050405020304" pitchFamily="18" charset="0"/>
              </a:rPr>
              <a:t>: </a:t>
            </a:r>
            <a:r>
              <a:rPr lang="el-GR" b="1" dirty="0">
                <a:solidFill>
                  <a:schemeClr val="bg2"/>
                </a:solidFill>
                <a:latin typeface="Times New Roman" panose="02020603050405020304" pitchFamily="18" charset="0"/>
                <a:cs typeface="Times New Roman" panose="02020603050405020304" pitchFamily="18" charset="0"/>
              </a:rPr>
              <a:t>60 ημέρες από επόμενη κοινοποίησης απόφασης ή 1 έτος από δημοσίευση (καταχρηστική)</a:t>
            </a:r>
          </a:p>
          <a:p>
            <a:pPr marL="0" indent="0" algn="just">
              <a:buNone/>
            </a:pPr>
            <a:endParaRPr lang="el-GR" dirty="0">
              <a:solidFill>
                <a:schemeClr val="bg2"/>
              </a:solidFill>
              <a:latin typeface="Times New Roman" panose="02020603050405020304" pitchFamily="18"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34236082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A672C9-4A6D-A958-4A22-1FC9EDFB06FE}"/>
              </a:ext>
            </a:extLst>
          </p:cNvPr>
          <p:cNvSpPr>
            <a:spLocks noGrp="1"/>
          </p:cNvSpPr>
          <p:nvPr>
            <p:ph type="title"/>
          </p:nvPr>
        </p:nvSpPr>
        <p:spPr/>
        <p:txBody>
          <a:bodyPr/>
          <a:lstStyle/>
          <a:p>
            <a:pPr algn="ctr"/>
            <a:r>
              <a:rPr lang="el-GR" sz="4400" dirty="0" err="1">
                <a:latin typeface="Bahnschrift SemiBold Condensed" panose="020B0502040204020203" pitchFamily="34" charset="0"/>
              </a:rPr>
              <a:t>Δικαστικη</a:t>
            </a:r>
            <a:r>
              <a:rPr lang="el-GR" sz="4400" dirty="0">
                <a:latin typeface="Bahnschrift SemiBold Condensed" panose="020B0502040204020203" pitchFamily="34" charset="0"/>
              </a:rPr>
              <a:t> </a:t>
            </a:r>
            <a:r>
              <a:rPr lang="el-GR" sz="4400" dirty="0" err="1">
                <a:latin typeface="Bahnschrift SemiBold Condensed" panose="020B0502040204020203" pitchFamily="34" charset="0"/>
              </a:rPr>
              <a:t>αποφαση</a:t>
            </a:r>
            <a:endParaRPr lang="el-GR" sz="4400" dirty="0">
              <a:latin typeface="Bahnschrift SemiBold Condensed" panose="020B0502040204020203" pitchFamily="34" charset="0"/>
            </a:endParaRPr>
          </a:p>
        </p:txBody>
      </p:sp>
      <p:sp>
        <p:nvSpPr>
          <p:cNvPr id="3" name="Θέση περιεχομένου 2">
            <a:extLst>
              <a:ext uri="{FF2B5EF4-FFF2-40B4-BE49-F238E27FC236}">
                <a16:creationId xmlns:a16="http://schemas.microsoft.com/office/drawing/2014/main" id="{848BC31C-E17E-830A-AF3A-9E91C3F01E25}"/>
              </a:ext>
            </a:extLst>
          </p:cNvPr>
          <p:cNvSpPr>
            <a:spLocks noGrp="1"/>
          </p:cNvSpPr>
          <p:nvPr>
            <p:ph idx="1"/>
          </p:nvPr>
        </p:nvSpPr>
        <p:spPr>
          <a:xfrm>
            <a:off x="628650" y="2011680"/>
            <a:ext cx="11087100" cy="4206240"/>
          </a:xfrm>
        </p:spPr>
        <p:txBody>
          <a:bodyPr numCol="2">
            <a:normAutofit fontScale="85000" lnSpcReduction="20000"/>
          </a:bodyPr>
          <a:lstStyle/>
          <a:p>
            <a:r>
              <a:rPr lang="el-GR" dirty="0">
                <a:latin typeface="Times New Roman" panose="02020603050405020304" pitchFamily="18" charset="0"/>
                <a:cs typeface="Times New Roman" panose="02020603050405020304" pitchFamily="18" charset="0"/>
              </a:rPr>
              <a:t>Η </a:t>
            </a:r>
            <a:r>
              <a:rPr lang="el-GR" b="1" dirty="0">
                <a:solidFill>
                  <a:srgbClr val="FF0000"/>
                </a:solidFill>
                <a:latin typeface="Times New Roman" panose="02020603050405020304" pitchFamily="18" charset="0"/>
                <a:cs typeface="Times New Roman" panose="02020603050405020304" pitchFamily="18" charset="0"/>
              </a:rPr>
              <a:t>διαπλαστική ενέργεια της ακυρωτικής απόφασης</a:t>
            </a:r>
            <a:r>
              <a:rPr lang="el-GR" dirty="0">
                <a:latin typeface="Times New Roman" panose="02020603050405020304" pitchFamily="18" charset="0"/>
                <a:cs typeface="Times New Roman" panose="02020603050405020304" pitchFamily="18" charset="0"/>
              </a:rPr>
              <a:t>, είτε αυτή εκδίδεται σε ακυρωτική διαφορά, είτε σε διαφορά ουσίας, δρα </a:t>
            </a:r>
            <a:r>
              <a:rPr lang="el-GR" dirty="0">
                <a:solidFill>
                  <a:schemeClr val="bg2"/>
                </a:solidFill>
                <a:highlight>
                  <a:srgbClr val="FFFF00"/>
                </a:highlight>
                <a:latin typeface="Times New Roman" panose="02020603050405020304" pitchFamily="18" charset="0"/>
                <a:cs typeface="Times New Roman" panose="02020603050405020304" pitchFamily="18" charset="0"/>
              </a:rPr>
              <a:t>έναντι όλων (</a:t>
            </a:r>
            <a:r>
              <a:rPr lang="el-GR" dirty="0" err="1">
                <a:solidFill>
                  <a:schemeClr val="bg2"/>
                </a:solidFill>
                <a:highlight>
                  <a:srgbClr val="FFFF00"/>
                </a:highlight>
                <a:latin typeface="Times New Roman" panose="02020603050405020304" pitchFamily="18" charset="0"/>
                <a:cs typeface="Times New Roman" panose="02020603050405020304" pitchFamily="18" charset="0"/>
              </a:rPr>
              <a:t>erga</a:t>
            </a:r>
            <a:r>
              <a:rPr lang="el-GR" dirty="0">
                <a:solidFill>
                  <a:schemeClr val="bg2"/>
                </a:solidFill>
                <a:highlight>
                  <a:srgbClr val="FFFF00"/>
                </a:highlight>
                <a:latin typeface="Times New Roman" panose="02020603050405020304" pitchFamily="18" charset="0"/>
                <a:cs typeface="Times New Roman" panose="02020603050405020304" pitchFamily="18" charset="0"/>
              </a:rPr>
              <a:t> </a:t>
            </a:r>
            <a:r>
              <a:rPr lang="el-GR" dirty="0" err="1">
                <a:solidFill>
                  <a:schemeClr val="bg2"/>
                </a:solidFill>
                <a:highlight>
                  <a:srgbClr val="FFFF00"/>
                </a:highlight>
                <a:latin typeface="Times New Roman" panose="02020603050405020304" pitchFamily="18" charset="0"/>
                <a:cs typeface="Times New Roman" panose="02020603050405020304" pitchFamily="18" charset="0"/>
              </a:rPr>
              <a:t>omnes</a:t>
            </a:r>
            <a:r>
              <a:rPr lang="el-GR" dirty="0">
                <a:solidFill>
                  <a:schemeClr val="bg2"/>
                </a:solidFill>
                <a:highlight>
                  <a:srgbClr val="FFFF00"/>
                </a:highlight>
                <a:latin typeface="Times New Roman" panose="02020603050405020304" pitchFamily="18" charset="0"/>
                <a:cs typeface="Times New Roman" panose="02020603050405020304" pitchFamily="18" charset="0"/>
              </a:rPr>
              <a:t>).</a:t>
            </a:r>
          </a:p>
          <a:p>
            <a:r>
              <a:rPr lang="el-GR" dirty="0">
                <a:latin typeface="Times New Roman" panose="02020603050405020304" pitchFamily="18" charset="0"/>
                <a:cs typeface="Times New Roman" panose="02020603050405020304" pitchFamily="18" charset="0"/>
              </a:rPr>
              <a:t>Π.Ο.Ν.Ε.: το αρμόδιο διοικητικό όργανο να εκδώσει την </a:t>
            </a:r>
            <a:r>
              <a:rPr lang="el-GR" dirty="0" err="1">
                <a:latin typeface="Times New Roman" panose="02020603050405020304" pitchFamily="18" charset="0"/>
                <a:cs typeface="Times New Roman" panose="02020603050405020304" pitchFamily="18" charset="0"/>
              </a:rPr>
              <a:t>παραλειφθείσα</a:t>
            </a:r>
            <a:r>
              <a:rPr lang="el-GR" dirty="0">
                <a:latin typeface="Times New Roman" panose="02020603050405020304" pitchFamily="18" charset="0"/>
                <a:cs typeface="Times New Roman" panose="02020603050405020304" pitchFamily="18" charset="0"/>
              </a:rPr>
              <a:t> πράξη</a:t>
            </a:r>
          </a:p>
          <a:p>
            <a:r>
              <a:rPr lang="el-GR" dirty="0">
                <a:latin typeface="Times New Roman" panose="02020603050405020304" pitchFamily="18" charset="0"/>
                <a:cs typeface="Times New Roman" panose="02020603050405020304" pitchFamily="18" charset="0"/>
              </a:rPr>
              <a:t>50 παρ. 3β ΠΔ: Περιορισμός αναδρομικότητας ακύρωσης</a:t>
            </a:r>
          </a:p>
          <a:p>
            <a:r>
              <a:rPr lang="el-GR" dirty="0">
                <a:latin typeface="Times New Roman" panose="02020603050405020304" pitchFamily="18" charset="0"/>
                <a:cs typeface="Times New Roman" panose="02020603050405020304" pitchFamily="18" charset="0"/>
              </a:rPr>
              <a:t>Στις διαφορές ουσίες μπορεί να ακυρώσει ή μεταρρυθμίσει (τροποποιήσει) την πράξη, όχι όμως αν αυτή εκδόθηκε κατ’ ενάσκηση διακριτικής ευχέρειας</a:t>
            </a:r>
          </a:p>
          <a:p>
            <a:endParaRPr lang="el-GR" dirty="0">
              <a:latin typeface="Times New Roman" panose="02020603050405020304" pitchFamily="18" charset="0"/>
              <a:cs typeface="Times New Roman" panose="02020603050405020304" pitchFamily="18" charset="0"/>
            </a:endParaRPr>
          </a:p>
          <a:p>
            <a:r>
              <a:rPr lang="el-GR" b="1" dirty="0">
                <a:solidFill>
                  <a:srgbClr val="00B050"/>
                </a:solidFill>
                <a:latin typeface="Times New Roman" panose="02020603050405020304" pitchFamily="18" charset="0"/>
                <a:cs typeface="Times New Roman" panose="02020603050405020304" pitchFamily="18" charset="0"/>
              </a:rPr>
              <a:t>Δεδικασμένο</a:t>
            </a:r>
            <a:r>
              <a:rPr lang="el-GR" dirty="0">
                <a:latin typeface="Times New Roman" panose="02020603050405020304" pitchFamily="18" charset="0"/>
                <a:cs typeface="Times New Roman" panose="02020603050405020304" pitchFamily="18" charset="0"/>
              </a:rPr>
              <a:t>: δεσμευτική ενέργεια που αναπτύσσει η δικαστική απόφαση ως προς το διοικητικής φύσεως ζήτημα που κρίθηκε, για κάθε δικαστήριο, το οποίο θα επιληφθεί της ίδιας διαφοράς μεταξύ των αυτών διαδίκων· αυτό σημαίνει ότι το δικαστήριο που θα επιληφθεί της ίδιας υπόθεσης οφείλει να ακολουθήσει τα κριθέντα και δεν δικαιούνται να αποφανθεί διαφορετικά. </a:t>
            </a:r>
            <a:r>
              <a:rPr lang="el-GR" dirty="0">
                <a:latin typeface="Times New Roman" panose="02020603050405020304" pitchFamily="18" charset="0"/>
                <a:cs typeface="Times New Roman" panose="02020603050405020304" pitchFamily="18" charset="0"/>
                <a:sym typeface="Wingdings" panose="05000000000000000000" pitchFamily="2" charset="2"/>
              </a:rPr>
              <a:t> </a:t>
            </a:r>
            <a:r>
              <a:rPr lang="el-GR" dirty="0">
                <a:solidFill>
                  <a:schemeClr val="bg2"/>
                </a:solidFill>
                <a:highlight>
                  <a:srgbClr val="FFFF00"/>
                </a:highlight>
                <a:latin typeface="Times New Roman" panose="02020603050405020304" pitchFamily="18" charset="0"/>
                <a:cs typeface="Times New Roman" panose="02020603050405020304" pitchFamily="18" charset="0"/>
                <a:sym typeface="Wingdings" panose="05000000000000000000" pitchFamily="2" charset="2"/>
              </a:rPr>
              <a:t>αφορά μόνο τους διαδίκους + καθολικούς/ειδικούς διαδόχους (</a:t>
            </a:r>
            <a:r>
              <a:rPr lang="en-US" dirty="0">
                <a:solidFill>
                  <a:schemeClr val="bg2"/>
                </a:solidFill>
                <a:highlight>
                  <a:srgbClr val="FFFF00"/>
                </a:highlight>
                <a:latin typeface="Times New Roman" panose="02020603050405020304" pitchFamily="18" charset="0"/>
                <a:cs typeface="Times New Roman" panose="02020603050405020304" pitchFamily="18" charset="0"/>
                <a:sym typeface="Wingdings" panose="05000000000000000000" pitchFamily="2" charset="2"/>
              </a:rPr>
              <a:t>inter partes). </a:t>
            </a:r>
          </a:p>
          <a:p>
            <a:r>
              <a:rPr lang="el-GR" dirty="0">
                <a:latin typeface="Times New Roman" panose="02020603050405020304" pitchFamily="18" charset="0"/>
                <a:cs typeface="Times New Roman" panose="02020603050405020304" pitchFamily="18" charset="0"/>
              </a:rPr>
              <a:t>Με τον ν. 3068/2002, όπως ισχύει, προβλέφθηκε η συγκρότηση στο ΣτΕ και τα λοιπά διοικητικά δικαστήρια της χώρας </a:t>
            </a:r>
            <a:r>
              <a:rPr lang="el-GR" b="1" dirty="0">
                <a:solidFill>
                  <a:schemeClr val="bg2"/>
                </a:solidFill>
                <a:highlight>
                  <a:srgbClr val="00FFFF"/>
                </a:highlight>
                <a:latin typeface="Times New Roman" panose="02020603050405020304" pitchFamily="18" charset="0"/>
                <a:cs typeface="Times New Roman" panose="02020603050405020304" pitchFamily="18" charset="0"/>
              </a:rPr>
              <a:t>τριμελών συμβουλίων συμμόρφωσης</a:t>
            </a:r>
            <a:r>
              <a:rPr lang="el-GR" dirty="0">
                <a:latin typeface="Times New Roman" panose="02020603050405020304" pitchFamily="18" charset="0"/>
                <a:cs typeface="Times New Roman" panose="02020603050405020304" pitchFamily="18" charset="0"/>
              </a:rPr>
              <a:t>, τα οποία επιλαμβάνονται αίτησης συμμόρφωσης που υποβάλει πρόσωπο με έννομο συμφέρον, ήτοι καταρχήν ο </a:t>
            </a:r>
            <a:r>
              <a:rPr lang="el-GR" dirty="0" err="1">
                <a:latin typeface="Times New Roman" panose="02020603050405020304" pitchFamily="18" charset="0"/>
                <a:cs typeface="Times New Roman" panose="02020603050405020304" pitchFamily="18" charset="0"/>
              </a:rPr>
              <a:t>νικήσας</a:t>
            </a:r>
            <a:r>
              <a:rPr lang="el-GR" dirty="0">
                <a:latin typeface="Times New Roman" panose="02020603050405020304" pitchFamily="18" charset="0"/>
                <a:cs typeface="Times New Roman" panose="02020603050405020304" pitchFamily="18" charset="0"/>
              </a:rPr>
              <a:t> διάδικος, και καλούν την αρμόδια διοικητική αρχή να διατυπώσει τις απόψεις της μέσα σε έναν</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μήνα. </a:t>
            </a:r>
          </a:p>
          <a:p>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30802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0F163-D3C6-C682-2349-12525CE4F7E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9C4DAA14-6BA0-F040-6DE0-36090E7DA144}"/>
              </a:ext>
            </a:extLst>
          </p:cNvPr>
          <p:cNvSpPr>
            <a:spLocks noGrp="1"/>
          </p:cNvSpPr>
          <p:nvPr>
            <p:ph type="title"/>
          </p:nvPr>
        </p:nvSpPr>
        <p:spPr>
          <a:xfrm>
            <a:off x="903280" y="3246383"/>
            <a:ext cx="6280927" cy="2523219"/>
          </a:xfrm>
        </p:spPr>
        <p:txBody>
          <a:bodyPr vert="horz" lIns="91440" tIns="45720" rIns="91440" bIns="45720" rtlCol="0" anchor="ctr">
            <a:normAutofit fontScale="90000"/>
          </a:bodyPr>
          <a:lstStyle/>
          <a:p>
            <a:pPr>
              <a:lnSpc>
                <a:spcPct val="80000"/>
              </a:lnSpc>
            </a:pPr>
            <a:r>
              <a:rPr lang="el-GR" sz="6700" u="sng" dirty="0">
                <a:solidFill>
                  <a:schemeClr val="tx2"/>
                </a:solidFill>
                <a:latin typeface="Bahnschrift SemiBold Condensed" panose="020B0502040204020203" pitchFamily="34" charset="0"/>
              </a:rPr>
              <a:t>Στο </a:t>
            </a:r>
            <a:r>
              <a:rPr lang="el-GR" sz="6700" u="sng" dirty="0" err="1">
                <a:solidFill>
                  <a:schemeClr val="tx2"/>
                </a:solidFill>
                <a:latin typeface="Bahnschrift SemiBold Condensed" panose="020B0502040204020203" pitchFamily="34" charset="0"/>
              </a:rPr>
              <a:t>σημειο</a:t>
            </a:r>
            <a:r>
              <a:rPr lang="el-GR" sz="6700" u="sng" dirty="0">
                <a:solidFill>
                  <a:schemeClr val="tx2"/>
                </a:solidFill>
                <a:latin typeface="Bahnschrift SemiBold Condensed" panose="020B0502040204020203" pitchFamily="34" charset="0"/>
              </a:rPr>
              <a:t> </a:t>
            </a:r>
            <a:r>
              <a:rPr lang="el-GR" sz="6700" u="sng" dirty="0" err="1">
                <a:solidFill>
                  <a:schemeClr val="tx2"/>
                </a:solidFill>
                <a:latin typeface="Bahnschrift SemiBold Condensed" panose="020B0502040204020203" pitchFamily="34" charset="0"/>
              </a:rPr>
              <a:t>αυτο</a:t>
            </a:r>
            <a:r>
              <a:rPr lang="el-GR" sz="6700" u="sng" dirty="0">
                <a:solidFill>
                  <a:schemeClr val="tx2"/>
                </a:solidFill>
                <a:latin typeface="Bahnschrift SemiBold Condensed" panose="020B0502040204020203" pitchFamily="34" charset="0"/>
              </a:rPr>
              <a:t>: </a:t>
            </a:r>
            <a:r>
              <a:rPr lang="el-GR" sz="2000" u="sng" dirty="0"/>
              <a:t>«</a:t>
            </a:r>
            <a:r>
              <a:rPr lang="el-GR" sz="2000" dirty="0"/>
              <a:t>Δεν </a:t>
            </a:r>
            <a:br>
              <a:rPr lang="el-GR" sz="2000" dirty="0"/>
            </a:br>
            <a:r>
              <a:rPr lang="el-GR" sz="6700" dirty="0" err="1">
                <a:solidFill>
                  <a:schemeClr val="tx2"/>
                </a:solidFill>
                <a:latin typeface="Bahnschrift SemiBold Condensed" panose="020B0502040204020203" pitchFamily="34" charset="0"/>
              </a:rPr>
              <a:t>ΔΕΝ</a:t>
            </a:r>
            <a:r>
              <a:rPr lang="el-GR" sz="6700" dirty="0">
                <a:solidFill>
                  <a:schemeClr val="tx2"/>
                </a:solidFill>
                <a:latin typeface="Bahnschrift SemiBold Condensed" panose="020B0502040204020203" pitchFamily="34" charset="0"/>
              </a:rPr>
              <a:t> </a:t>
            </a:r>
            <a:r>
              <a:rPr lang="el-GR" sz="6700" dirty="0" err="1">
                <a:solidFill>
                  <a:schemeClr val="tx2"/>
                </a:solidFill>
                <a:latin typeface="Bahnschrift SemiBold Condensed" panose="020B0502040204020203" pitchFamily="34" charset="0"/>
              </a:rPr>
              <a:t>χρειΑζεται</a:t>
            </a:r>
            <a:r>
              <a:rPr lang="el-GR" sz="6700" dirty="0">
                <a:solidFill>
                  <a:schemeClr val="tx2"/>
                </a:solidFill>
                <a:latin typeface="Bahnschrift SemiBold Condensed" panose="020B0502040204020203" pitchFamily="34" charset="0"/>
              </a:rPr>
              <a:t> να </a:t>
            </a:r>
            <a:r>
              <a:rPr lang="el-GR" sz="6700" dirty="0" err="1">
                <a:solidFill>
                  <a:schemeClr val="tx2"/>
                </a:solidFill>
                <a:latin typeface="Bahnschrift SemiBold Condensed" panose="020B0502040204020203" pitchFamily="34" charset="0"/>
              </a:rPr>
              <a:t>εΙναι</a:t>
            </a:r>
            <a:r>
              <a:rPr lang="el-GR" sz="6700" dirty="0">
                <a:solidFill>
                  <a:schemeClr val="tx2"/>
                </a:solidFill>
                <a:latin typeface="Bahnschrift SemiBold Condensed" panose="020B0502040204020203" pitchFamily="34" charset="0"/>
              </a:rPr>
              <a:t> </a:t>
            </a:r>
            <a:r>
              <a:rPr lang="el-GR" sz="6700" dirty="0" err="1">
                <a:solidFill>
                  <a:schemeClr val="tx2"/>
                </a:solidFill>
                <a:latin typeface="Bahnschrift SemiBold Condensed" panose="020B0502040204020203" pitchFamily="34" charset="0"/>
              </a:rPr>
              <a:t>σωστΟ</a:t>
            </a:r>
            <a:r>
              <a:rPr lang="el-GR" sz="6700" dirty="0">
                <a:solidFill>
                  <a:schemeClr val="tx2"/>
                </a:solidFill>
                <a:latin typeface="Bahnschrift SemiBold Condensed" panose="020B0502040204020203" pitchFamily="34" charset="0"/>
              </a:rPr>
              <a:t> — </a:t>
            </a:r>
            <a:br>
              <a:rPr lang="el-GR" sz="6700" dirty="0">
                <a:solidFill>
                  <a:schemeClr val="tx2"/>
                </a:solidFill>
                <a:latin typeface="Bahnschrift SemiBold Condensed" panose="020B0502040204020203" pitchFamily="34" charset="0"/>
              </a:rPr>
            </a:br>
            <a:r>
              <a:rPr lang="el-GR" sz="6700" dirty="0" err="1">
                <a:solidFill>
                  <a:schemeClr val="tx2"/>
                </a:solidFill>
                <a:latin typeface="Bahnschrift SemiBold Condensed" panose="020B0502040204020203" pitchFamily="34" charset="0"/>
              </a:rPr>
              <a:t>αρκεΙ</a:t>
            </a:r>
            <a:r>
              <a:rPr lang="el-GR" sz="6700" dirty="0">
                <a:solidFill>
                  <a:schemeClr val="tx2"/>
                </a:solidFill>
                <a:latin typeface="Bahnschrift SemiBold Condensed" panose="020B0502040204020203" pitchFamily="34" charset="0"/>
              </a:rPr>
              <a:t> να </a:t>
            </a:r>
            <a:r>
              <a:rPr lang="el-GR" sz="6700" dirty="0" err="1">
                <a:solidFill>
                  <a:schemeClr val="tx2"/>
                </a:solidFill>
                <a:latin typeface="Bahnschrift SemiBold Condensed" panose="020B0502040204020203" pitchFamily="34" charset="0"/>
              </a:rPr>
              <a:t>Εχει</a:t>
            </a:r>
            <a:r>
              <a:rPr lang="el-GR" sz="6700" dirty="0">
                <a:solidFill>
                  <a:schemeClr val="tx2"/>
                </a:solidFill>
                <a:latin typeface="Bahnschrift SemiBold Condensed" panose="020B0502040204020203" pitchFamily="34" charset="0"/>
              </a:rPr>
              <a:t> </a:t>
            </a:r>
            <a:r>
              <a:rPr lang="el-GR" sz="6700" dirty="0" err="1">
                <a:solidFill>
                  <a:schemeClr val="tx2"/>
                </a:solidFill>
                <a:latin typeface="Bahnschrift SemiBold Condensed" panose="020B0502040204020203" pitchFamily="34" charset="0"/>
              </a:rPr>
              <a:t>επαρκΗ</a:t>
            </a:r>
            <a:r>
              <a:rPr lang="el-GR" sz="6700" dirty="0">
                <a:solidFill>
                  <a:schemeClr val="tx2"/>
                </a:solidFill>
                <a:latin typeface="Bahnschrift SemiBold Condensed" panose="020B0502040204020203" pitchFamily="34" charset="0"/>
              </a:rPr>
              <a:t> </a:t>
            </a:r>
            <a:r>
              <a:rPr lang="el-GR" sz="6700" dirty="0" err="1">
                <a:solidFill>
                  <a:schemeClr val="tx2"/>
                </a:solidFill>
                <a:latin typeface="Bahnschrift SemiBold Condensed" panose="020B0502040204020203" pitchFamily="34" charset="0"/>
              </a:rPr>
              <a:t>αιτιολογΙα</a:t>
            </a:r>
            <a:r>
              <a:rPr lang="el-GR" sz="6700" dirty="0">
                <a:solidFill>
                  <a:schemeClr val="tx2"/>
                </a:solidFill>
                <a:latin typeface="Bahnschrift SemiBold Condensed" panose="020B0502040204020203" pitchFamily="34" charset="0"/>
              </a:rPr>
              <a:t> </a:t>
            </a:r>
            <a:br>
              <a:rPr lang="el-GR" sz="11600" dirty="0">
                <a:solidFill>
                  <a:schemeClr val="tx2"/>
                </a:solidFill>
                <a:latin typeface="Bahnschrift SemiBold Condensed" panose="020B0502040204020203" pitchFamily="34" charset="0"/>
              </a:rPr>
            </a:br>
            <a:endParaRPr lang="en-US" sz="11600" dirty="0">
              <a:solidFill>
                <a:schemeClr val="tx2"/>
              </a:solidFill>
              <a:latin typeface="Bahnschrift SemiBold Condensed" panose="020B0502040204020203" pitchFamily="34" charset="0"/>
            </a:endParaRPr>
          </a:p>
        </p:txBody>
      </p:sp>
    </p:spTree>
    <p:extLst>
      <p:ext uri="{BB962C8B-B14F-4D97-AF65-F5344CB8AC3E}">
        <p14:creationId xmlns:p14="http://schemas.microsoft.com/office/powerpoint/2010/main" val="4025227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4C4032-6319-F467-6C67-5485F367ECA4}"/>
              </a:ext>
            </a:extLst>
          </p:cNvPr>
          <p:cNvSpPr>
            <a:spLocks noGrp="1"/>
          </p:cNvSpPr>
          <p:nvPr>
            <p:ph type="title"/>
          </p:nvPr>
        </p:nvSpPr>
        <p:spPr>
          <a:xfrm>
            <a:off x="1202919" y="284176"/>
            <a:ext cx="9784080" cy="1508760"/>
          </a:xfrm>
        </p:spPr>
        <p:txBody>
          <a:bodyPr>
            <a:normAutofit/>
          </a:bodyPr>
          <a:lstStyle/>
          <a:p>
            <a:pPr algn="ctr"/>
            <a:r>
              <a:rPr lang="el-GR" sz="6000" dirty="0" err="1">
                <a:latin typeface="Bahnschrift SemiBold Condensed" panose="020B0502040204020203" pitchFamily="34" charset="0"/>
              </a:rPr>
              <a:t>Ενδικα</a:t>
            </a:r>
            <a:r>
              <a:rPr lang="el-GR" sz="6000" dirty="0">
                <a:latin typeface="Bahnschrift SemiBold Condensed" panose="020B0502040204020203" pitchFamily="34" charset="0"/>
              </a:rPr>
              <a:t> </a:t>
            </a:r>
            <a:r>
              <a:rPr lang="el-GR" sz="6000" dirty="0" err="1">
                <a:latin typeface="Bahnschrift SemiBold Condensed" panose="020B0502040204020203" pitchFamily="34" charset="0"/>
              </a:rPr>
              <a:t>βοηθηματα</a:t>
            </a:r>
            <a:endParaRPr lang="el-GR" sz="6000" dirty="0">
              <a:latin typeface="Bahnschrift SemiBold Condensed" panose="020B0502040204020203" pitchFamily="34" charset="0"/>
            </a:endParaRPr>
          </a:p>
        </p:txBody>
      </p:sp>
      <p:graphicFrame>
        <p:nvGraphicFramePr>
          <p:cNvPr id="5" name="Θέση περιεχομένου 4" descr="Basic Timeline">
            <a:extLst>
              <a:ext uri="{FF2B5EF4-FFF2-40B4-BE49-F238E27FC236}">
                <a16:creationId xmlns:a16="http://schemas.microsoft.com/office/drawing/2014/main" id="{782A741F-63DF-D76F-A707-4CF969D20F29}"/>
              </a:ext>
            </a:extLst>
          </p:cNvPr>
          <p:cNvGraphicFramePr>
            <a:graphicFrameLocks noGrp="1"/>
          </p:cNvGraphicFramePr>
          <p:nvPr>
            <p:ph idx="1"/>
            <p:extLst>
              <p:ext uri="{D42A27DB-BD31-4B8C-83A1-F6EECF244321}">
                <p14:modId xmlns:p14="http://schemas.microsoft.com/office/powerpoint/2010/main" val="4283699616"/>
              </p:ext>
              <p:ext uri="{E7BDC344-281C-4309-B0C6-D0EE65EED2A8}">
                <p202:designPr xmlns:p202="http://schemas.microsoft.com/office/powerpoint/2020/02/main">
                  <p202:designTagLst>
                    <p202:designTag name="ARCH:1:CLS" val="SmartArt"/>
                    <p202:designTag name="ARCH:1:VSVAR" val="Timeline"/>
                  </p202:designTagLst>
                </p202:designPr>
              </p:ext>
            </p:extLst>
          </p:nvPr>
        </p:nvGraphicFramePr>
        <p:xfrm>
          <a:off x="1203325" y="2476595"/>
          <a:ext cx="9783763" cy="34162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88321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3E75778-8865-451E-A418-58B337FE5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useBgFill="1">
        <p:nvSpPr>
          <p:cNvPr id="9" name="Rectangle 8">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D83DE53-ED54-294C-78FC-927FD798798D}"/>
              </a:ext>
            </a:extLst>
          </p:cNvPr>
          <p:cNvSpPr>
            <a:spLocks noGrp="1"/>
          </p:cNvSpPr>
          <p:nvPr>
            <p:ph type="title"/>
          </p:nvPr>
        </p:nvSpPr>
        <p:spPr>
          <a:xfrm>
            <a:off x="4378000" y="2167391"/>
            <a:ext cx="6280927" cy="2523219"/>
          </a:xfrm>
        </p:spPr>
        <p:txBody>
          <a:bodyPr vert="horz" lIns="91440" tIns="45720" rIns="91440" bIns="45720" rtlCol="0" anchor="ctr">
            <a:normAutofit/>
          </a:bodyPr>
          <a:lstStyle/>
          <a:p>
            <a:pPr>
              <a:lnSpc>
                <a:spcPct val="80000"/>
              </a:lnSpc>
            </a:pPr>
            <a:r>
              <a:rPr lang="el-GR" sz="11500" dirty="0">
                <a:solidFill>
                  <a:schemeClr val="tx2"/>
                </a:solidFill>
                <a:latin typeface="Bahnschrift SemiBold Condensed" panose="020B0502040204020203" pitchFamily="34" charset="0"/>
              </a:rPr>
              <a:t>πρακτικα</a:t>
            </a:r>
            <a:endParaRPr lang="en-US" sz="4400" dirty="0">
              <a:solidFill>
                <a:schemeClr val="tx2"/>
              </a:solidFill>
              <a:latin typeface="Bahnschrift SemiBold Condensed" panose="020B0502040204020203" pitchFamily="34" charset="0"/>
            </a:endParaRPr>
          </a:p>
        </p:txBody>
      </p:sp>
      <p:sp>
        <p:nvSpPr>
          <p:cNvPr id="11" name="Rectangle 10">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cxnSp>
        <p:nvCxnSpPr>
          <p:cNvPr id="13" name="Straight Connector 12">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3" name="TextBox 2">
            <a:extLst>
              <a:ext uri="{FF2B5EF4-FFF2-40B4-BE49-F238E27FC236}">
                <a16:creationId xmlns:a16="http://schemas.microsoft.com/office/drawing/2014/main" id="{E75C60F4-AC40-1764-AF23-729E0558C885}"/>
              </a:ext>
            </a:extLst>
          </p:cNvPr>
          <p:cNvSpPr txBox="1"/>
          <p:nvPr/>
        </p:nvSpPr>
        <p:spPr>
          <a:xfrm>
            <a:off x="8046720" y="4690610"/>
            <a:ext cx="3867907" cy="923330"/>
          </a:xfrm>
          <a:prstGeom prst="rect">
            <a:avLst/>
          </a:prstGeom>
          <a:noFill/>
        </p:spPr>
        <p:txBody>
          <a:bodyPr wrap="square" rtlCol="0">
            <a:spAutoFit/>
          </a:bodyPr>
          <a:lstStyle/>
          <a:p>
            <a:r>
              <a:rPr lang="el-GR" i="1" dirty="0">
                <a:latin typeface="Bahnschrift Light" panose="020B0502040204020203" pitchFamily="34" charset="0"/>
              </a:rPr>
              <a:t>Σε περίπτωση αμφιβολίας… </a:t>
            </a:r>
          </a:p>
          <a:p>
            <a:r>
              <a:rPr lang="el-GR" i="1" dirty="0">
                <a:latin typeface="Bahnschrift Light" panose="020B0502040204020203" pitchFamily="34" charset="0"/>
              </a:rPr>
              <a:t>«κατά τη νομολογία και τη θεωρία» καλύπτει πολλά</a:t>
            </a:r>
          </a:p>
        </p:txBody>
      </p:sp>
    </p:spTree>
    <p:extLst>
      <p:ext uri="{BB962C8B-B14F-4D97-AF65-F5344CB8AC3E}">
        <p14:creationId xmlns:p14="http://schemas.microsoft.com/office/powerpoint/2010/main" val="4012388360"/>
      </p:ext>
    </p:extLst>
  </p:cSld>
  <p:clrMapOvr>
    <a:overrideClrMapping bg1="lt1" tx1="dk1" bg2="lt2" tx2="dk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DDCE9-DBB8-73A6-FC12-6F59079C82A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F73C778-A68A-2D61-F8F8-B981D4053624}"/>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1 </a:t>
            </a:r>
            <a:endParaRPr lang="el-GR" sz="4400" dirty="0"/>
          </a:p>
        </p:txBody>
      </p:sp>
      <p:sp>
        <p:nvSpPr>
          <p:cNvPr id="3" name="Θέση περιεχομένου 2">
            <a:extLst>
              <a:ext uri="{FF2B5EF4-FFF2-40B4-BE49-F238E27FC236}">
                <a16:creationId xmlns:a16="http://schemas.microsoft.com/office/drawing/2014/main" id="{155B592A-4D06-88FD-B7C9-FD562A87B0F6}"/>
              </a:ext>
            </a:extLst>
          </p:cNvPr>
          <p:cNvSpPr>
            <a:spLocks noGrp="1"/>
          </p:cNvSpPr>
          <p:nvPr>
            <p:ph idx="1"/>
          </p:nvPr>
        </p:nvSpPr>
        <p:spPr>
          <a:xfrm>
            <a:off x="118872" y="2011680"/>
            <a:ext cx="11942064" cy="4677878"/>
          </a:xfrm>
          <a:solidFill>
            <a:schemeClr val="bg2">
              <a:lumMod val="20000"/>
              <a:lumOff val="80000"/>
            </a:schemeClr>
          </a:solidFill>
        </p:spPr>
        <p:txBody>
          <a:bodyPr>
            <a:normAutofit fontScale="25000" lnSpcReduction="20000"/>
          </a:bodyPr>
          <a:lstStyle/>
          <a:p>
            <a:pPr marL="0" indent="0">
              <a:lnSpc>
                <a:spcPct val="170000"/>
              </a:lnSpc>
              <a:buNone/>
            </a:pPr>
            <a:r>
              <a:rPr lang="el-GR" sz="4000" dirty="0">
                <a:solidFill>
                  <a:schemeClr val="bg2"/>
                </a:solidFill>
                <a:latin typeface="Times New Roman" panose="02020603050405020304" pitchFamily="18" charset="0"/>
                <a:cs typeface="Times New Roman" panose="02020603050405020304" pitchFamily="18" charset="0"/>
              </a:rPr>
              <a:t>Η Διεύθυνση Πολεοδομίας του Δήμου Κηφισιάς προέβη στη σύνταξη της 1/20.2.2023 εκθέσεως αυτοψίας, με την οποία διαπιστώθηκαν αυθαίρετες κατασκευές σε γήπεδο ιδιοκτησίας της κατασκευαστικής εταιρείας «ΑΤΛΑΣ ΑΕ». Η έκθεση αυτοψίας επικυρώθηκε με την 1/8-7-2024 απόφαση της Επιτροπής Κρίσεως Αυθαιρέτων του ως άνω Δήμου, η οποία κοινοποιήθηκε στον νόμιμο εκπρόσωπο της εταιρείας την 1</a:t>
            </a:r>
            <a:r>
              <a:rPr lang="el-GR" sz="4000" baseline="30000" dirty="0">
                <a:solidFill>
                  <a:schemeClr val="bg2"/>
                </a:solidFill>
                <a:latin typeface="Times New Roman" panose="02020603050405020304" pitchFamily="18" charset="0"/>
                <a:cs typeface="Times New Roman" panose="02020603050405020304" pitchFamily="18" charset="0"/>
              </a:rPr>
              <a:t>η</a:t>
            </a:r>
            <a:r>
              <a:rPr lang="el-GR" sz="4000" dirty="0">
                <a:solidFill>
                  <a:schemeClr val="bg2"/>
                </a:solidFill>
                <a:latin typeface="Times New Roman" panose="02020603050405020304" pitchFamily="18" charset="0"/>
                <a:cs typeface="Times New Roman" panose="02020603050405020304" pitchFamily="18" charset="0"/>
              </a:rPr>
              <a:t>-8-2024. Με την απόφαση αυτή, μεταξύ άλλων, επιβλήθηκε στην εταιρεία </a:t>
            </a:r>
            <a:r>
              <a:rPr lang="el-GR" sz="4000" b="1" dirty="0">
                <a:solidFill>
                  <a:srgbClr val="FF0000"/>
                </a:solidFill>
                <a:latin typeface="Times New Roman" panose="02020603050405020304" pitchFamily="18" charset="0"/>
                <a:cs typeface="Times New Roman" panose="02020603050405020304" pitchFamily="18" charset="0"/>
              </a:rPr>
              <a:t>πρόστιμο</a:t>
            </a:r>
            <a:r>
              <a:rPr lang="el-GR" sz="4000" dirty="0">
                <a:solidFill>
                  <a:schemeClr val="bg2"/>
                </a:solidFill>
                <a:latin typeface="Times New Roman" panose="02020603050405020304" pitchFamily="18" charset="0"/>
                <a:cs typeface="Times New Roman" panose="02020603050405020304" pitchFamily="18" charset="0"/>
              </a:rPr>
              <a:t> ανεγέρσεως και διατηρήσεως για τις ως άνω κατασκευές συνολικού ύψους 150.000 €. Στη συνέχεια, η Υπηρεσία Δομήσεως του Δήμου, απέστειλε στην Δ.Ο.Υ. Φ.Α.Ε. Αθηνών τον υπ’ αριθ. 3/2024 χρηματικό κατάλογο </a:t>
            </a:r>
            <a:r>
              <a:rPr lang="el-GR" sz="4000" dirty="0" err="1">
                <a:solidFill>
                  <a:schemeClr val="bg2"/>
                </a:solidFill>
                <a:latin typeface="Times New Roman" panose="02020603050405020304" pitchFamily="18" charset="0"/>
                <a:cs typeface="Times New Roman" panose="02020603050405020304" pitchFamily="18" charset="0"/>
              </a:rPr>
              <a:t>παραγγέλοντας</a:t>
            </a:r>
            <a:r>
              <a:rPr lang="el-GR" sz="4000" dirty="0">
                <a:solidFill>
                  <a:schemeClr val="bg2"/>
                </a:solidFill>
                <a:latin typeface="Times New Roman" panose="02020603050405020304" pitchFamily="18" charset="0"/>
                <a:cs typeface="Times New Roman" panose="02020603050405020304" pitchFamily="18" charset="0"/>
              </a:rPr>
              <a:t> την ταμειακή βεβαίωση του προστίμου. Πράγματι, η ως άνω Δ.Ο.Υ προέβη, βάσει του εν λόγω χρηματικού καταλόγου, στη διενέργεια της 11/26-9-2024 ταμειακής </a:t>
            </a:r>
            <a:r>
              <a:rPr lang="el-GR" sz="4000" dirty="0" err="1">
                <a:solidFill>
                  <a:schemeClr val="bg2"/>
                </a:solidFill>
                <a:latin typeface="Times New Roman" panose="02020603050405020304" pitchFamily="18" charset="0"/>
                <a:cs typeface="Times New Roman" panose="02020603050405020304" pitchFamily="18" charset="0"/>
              </a:rPr>
              <a:t>βεβαίωσεως</a:t>
            </a:r>
            <a:r>
              <a:rPr lang="el-GR" sz="4000" dirty="0">
                <a:solidFill>
                  <a:schemeClr val="bg2"/>
                </a:solidFill>
                <a:latin typeface="Times New Roman" panose="02020603050405020304" pitchFamily="18" charset="0"/>
                <a:cs typeface="Times New Roman" panose="02020603050405020304" pitchFamily="18" charset="0"/>
              </a:rPr>
              <a:t> και απέστειλε στην εταιρεία την Χ/1-11-2024 ατομική ειδοποίηση καταβολής οφειλών, η οποία παρελήφθη από τον νόμιμο εκπρόσωπό της στις 10-11-2024. Στη συνέχεια και αφού, η εταιρεία εξακολουθούσε να μην καταβάλλει το ως άνω πρόστιμο, η Δ.Ο.Υ. προέβη στην αναγκαστική κατάσχεση του ως άνω γηπέδου ιδιοκτησίας της εταιρείας, με τη σύνταξη της 1/28-8-2025 εκθέσεως αναγκαστικής κατασχέσεως, η οποία επιδόθηκε σε αυτήν στις 2-10-2025.</a:t>
            </a:r>
          </a:p>
          <a:p>
            <a:pPr marL="0" indent="0">
              <a:lnSpc>
                <a:spcPct val="120000"/>
              </a:lnSpc>
              <a:buNone/>
            </a:pPr>
            <a:r>
              <a:rPr lang="el-GR" sz="4000" b="1" dirty="0">
                <a:solidFill>
                  <a:schemeClr val="bg2"/>
                </a:solidFill>
                <a:latin typeface="Times New Roman" panose="02020603050405020304" pitchFamily="18" charset="0"/>
                <a:cs typeface="Times New Roman" panose="02020603050405020304" pitchFamily="18" charset="0"/>
              </a:rPr>
              <a:t>Ερωτάται:</a:t>
            </a:r>
            <a:endParaRPr lang="el-GR" sz="4000" dirty="0">
              <a:solidFill>
                <a:schemeClr val="bg2"/>
              </a:solidFill>
              <a:latin typeface="Times New Roman" panose="02020603050405020304" pitchFamily="18" charset="0"/>
              <a:cs typeface="Times New Roman" panose="02020603050405020304" pitchFamily="18" charset="0"/>
            </a:endParaRPr>
          </a:p>
          <a:p>
            <a:pPr marL="0" indent="0">
              <a:lnSpc>
                <a:spcPct val="120000"/>
              </a:lnSpc>
              <a:buNone/>
            </a:pPr>
            <a:r>
              <a:rPr lang="el-GR" sz="4000" dirty="0">
                <a:solidFill>
                  <a:schemeClr val="bg2"/>
                </a:solidFill>
                <a:latin typeface="Times New Roman" panose="02020603050405020304" pitchFamily="18" charset="0"/>
                <a:cs typeface="Times New Roman" panose="02020603050405020304" pitchFamily="18" charset="0"/>
              </a:rPr>
              <a:t>1. Με ποιο ένδικο βοήθημα, ενώπιον </a:t>
            </a:r>
            <a:r>
              <a:rPr lang="el-GR" sz="4000" dirty="0" err="1">
                <a:solidFill>
                  <a:schemeClr val="bg2"/>
                </a:solidFill>
                <a:latin typeface="Times New Roman" panose="02020603050405020304" pitchFamily="18" charset="0"/>
                <a:cs typeface="Times New Roman" panose="02020603050405020304" pitchFamily="18" charset="0"/>
              </a:rPr>
              <a:t>ποιού</a:t>
            </a:r>
            <a:r>
              <a:rPr lang="el-GR" sz="4000" dirty="0">
                <a:solidFill>
                  <a:schemeClr val="bg2"/>
                </a:solidFill>
                <a:latin typeface="Times New Roman" panose="02020603050405020304" pitchFamily="18" charset="0"/>
                <a:cs typeface="Times New Roman" panose="02020603050405020304" pitchFamily="18" charset="0"/>
              </a:rPr>
              <a:t> δικαστηρίου, στρεφόμενη κατά </a:t>
            </a:r>
            <a:r>
              <a:rPr lang="el-GR" sz="4000" dirty="0" err="1">
                <a:solidFill>
                  <a:schemeClr val="bg2"/>
                </a:solidFill>
                <a:latin typeface="Times New Roman" panose="02020603050405020304" pitchFamily="18" charset="0"/>
                <a:cs typeface="Times New Roman" panose="02020603050405020304" pitchFamily="18" charset="0"/>
              </a:rPr>
              <a:t>ποιού</a:t>
            </a:r>
            <a:r>
              <a:rPr lang="el-GR" sz="4000" dirty="0">
                <a:solidFill>
                  <a:schemeClr val="bg2"/>
                </a:solidFill>
                <a:latin typeface="Times New Roman" panose="02020603050405020304" pitchFamily="18" charset="0"/>
                <a:cs typeface="Times New Roman" panose="02020603050405020304" pitchFamily="18" charset="0"/>
              </a:rPr>
              <a:t> και ως πότε δύναται η Α να αναζητήσει δικαστική προστασία κατά της αποφάσεως επιβολής προστίμου; </a:t>
            </a:r>
          </a:p>
          <a:p>
            <a:pPr marL="0" indent="0">
              <a:lnSpc>
                <a:spcPct val="120000"/>
              </a:lnSpc>
              <a:buNone/>
            </a:pPr>
            <a:r>
              <a:rPr lang="el-GR" sz="4000" b="1" dirty="0">
                <a:solidFill>
                  <a:schemeClr val="bg2"/>
                </a:solidFill>
                <a:latin typeface="Times New Roman" panose="02020603050405020304" pitchFamily="18" charset="0"/>
                <a:cs typeface="Times New Roman" panose="02020603050405020304" pitchFamily="18" charset="0"/>
              </a:rPr>
              <a:t>2.</a:t>
            </a:r>
            <a:r>
              <a:rPr lang="el-GR" sz="4000" dirty="0">
                <a:solidFill>
                  <a:schemeClr val="bg2"/>
                </a:solidFill>
                <a:latin typeface="Times New Roman" panose="02020603050405020304" pitchFamily="18" charset="0"/>
                <a:cs typeface="Times New Roman" panose="02020603050405020304" pitchFamily="18" charset="0"/>
              </a:rPr>
              <a:t> Θεωρήσατε ότι η πρωτοβάθμια δικαστική απόφαση επί του ενδίκου βοηθήματος του προηγούμενου ερωτήματος δημοσιεύθηκε την Δευτέρα 1.12.2025 και κοινοποιήθηκε στην εταιρεία την Παρασκευή 12.12.2025.</a:t>
            </a:r>
          </a:p>
          <a:p>
            <a:pPr marL="0" indent="0">
              <a:lnSpc>
                <a:spcPct val="120000"/>
              </a:lnSpc>
              <a:buNone/>
            </a:pPr>
            <a:r>
              <a:rPr lang="el-GR" sz="4000" dirty="0">
                <a:solidFill>
                  <a:schemeClr val="bg2"/>
                </a:solidFill>
                <a:latin typeface="Times New Roman" panose="02020603050405020304" pitchFamily="18" charset="0"/>
                <a:cs typeface="Times New Roman" panose="02020603050405020304" pitchFamily="18" charset="0"/>
              </a:rPr>
              <a:t>3.Τί ένδικο μέσο μπορούν να ασκήσει κατ’ αυτής η εταιρεία, αν η απόφαση απορρίπτει το ένδικο βοήθημα, με ποιόν ακριβώς τρόπο (αρμόδιο δικαστήριο, τρόπος καταθέσεως, αναγκαίες επιδόσεις), ενώπιον </a:t>
            </a:r>
            <a:r>
              <a:rPr lang="el-GR" sz="4000" dirty="0" err="1">
                <a:solidFill>
                  <a:schemeClr val="bg2"/>
                </a:solidFill>
                <a:latin typeface="Times New Roman" panose="02020603050405020304" pitchFamily="18" charset="0"/>
                <a:cs typeface="Times New Roman" panose="02020603050405020304" pitchFamily="18" charset="0"/>
              </a:rPr>
              <a:t>ποιού</a:t>
            </a:r>
            <a:r>
              <a:rPr lang="el-GR" sz="4000" dirty="0">
                <a:solidFill>
                  <a:schemeClr val="bg2"/>
                </a:solidFill>
                <a:latin typeface="Times New Roman" panose="02020603050405020304" pitchFamily="18" charset="0"/>
                <a:cs typeface="Times New Roman" panose="02020603050405020304" pitchFamily="18" charset="0"/>
              </a:rPr>
              <a:t> δικαστηρίου και σε τί προθεσμίες; </a:t>
            </a:r>
            <a:endParaRPr lang="el-GR" sz="4000" b="1" dirty="0">
              <a:solidFill>
                <a:schemeClr val="bg2"/>
              </a:solidFill>
              <a:latin typeface="Times New Roman" panose="02020603050405020304" pitchFamily="18" charset="0"/>
              <a:cs typeface="Times New Roman" panose="02020603050405020304" pitchFamily="18" charset="0"/>
            </a:endParaRPr>
          </a:p>
          <a:p>
            <a:pPr marL="0" indent="0">
              <a:lnSpc>
                <a:spcPct val="120000"/>
              </a:lnSpc>
              <a:buNone/>
            </a:pPr>
            <a:r>
              <a:rPr lang="el-GR" sz="4000" dirty="0">
                <a:solidFill>
                  <a:schemeClr val="bg2"/>
                </a:solidFill>
                <a:latin typeface="Times New Roman" panose="02020603050405020304" pitchFamily="18" charset="0"/>
                <a:cs typeface="Times New Roman" panose="02020603050405020304" pitchFamily="18" charset="0"/>
              </a:rPr>
              <a:t>4. Με ποιο ένδικο βοήθημα, ενώπιον </a:t>
            </a:r>
            <a:r>
              <a:rPr lang="el-GR" sz="4000" dirty="0" err="1">
                <a:solidFill>
                  <a:schemeClr val="bg2"/>
                </a:solidFill>
                <a:latin typeface="Times New Roman" panose="02020603050405020304" pitchFamily="18" charset="0"/>
                <a:cs typeface="Times New Roman" panose="02020603050405020304" pitchFamily="18" charset="0"/>
              </a:rPr>
              <a:t>ποιού</a:t>
            </a:r>
            <a:r>
              <a:rPr lang="el-GR" sz="4000" dirty="0">
                <a:solidFill>
                  <a:schemeClr val="bg2"/>
                </a:solidFill>
                <a:latin typeface="Times New Roman" panose="02020603050405020304" pitchFamily="18" charset="0"/>
                <a:cs typeface="Times New Roman" panose="02020603050405020304" pitchFamily="18" charset="0"/>
              </a:rPr>
              <a:t> δικαστηρίου, στρεφόμενη κατά </a:t>
            </a:r>
            <a:r>
              <a:rPr lang="el-GR" sz="4000" dirty="0" err="1">
                <a:solidFill>
                  <a:schemeClr val="bg2"/>
                </a:solidFill>
                <a:latin typeface="Times New Roman" panose="02020603050405020304" pitchFamily="18" charset="0"/>
                <a:cs typeface="Times New Roman" panose="02020603050405020304" pitchFamily="18" charset="0"/>
              </a:rPr>
              <a:t>ποιού</a:t>
            </a:r>
            <a:r>
              <a:rPr lang="el-GR" sz="4000" dirty="0">
                <a:solidFill>
                  <a:schemeClr val="bg2"/>
                </a:solidFill>
                <a:latin typeface="Times New Roman" panose="02020603050405020304" pitchFamily="18" charset="0"/>
                <a:cs typeface="Times New Roman" panose="02020603050405020304" pitchFamily="18" charset="0"/>
              </a:rPr>
              <a:t> και ως πότε δύναται η Α να αναζητήσει δικαστική προστασία κατά της 1/28-8-2025 εκθέσεως αναγκαστικής κατασχέσεως της Δ.Ο.Υ. Φ.Α.Ε. Αθηνών;</a:t>
            </a:r>
            <a:r>
              <a:rPr lang="el-GR" sz="4000" b="1" dirty="0">
                <a:solidFill>
                  <a:schemeClr val="bg2"/>
                </a:solidFill>
                <a:latin typeface="Times New Roman" panose="02020603050405020304" pitchFamily="18" charset="0"/>
                <a:cs typeface="Times New Roman" panose="02020603050405020304" pitchFamily="18" charset="0"/>
              </a:rPr>
              <a:t> </a:t>
            </a:r>
          </a:p>
          <a:p>
            <a:pPr marL="0" indent="0">
              <a:lnSpc>
                <a:spcPct val="120000"/>
              </a:lnSpc>
              <a:buNone/>
            </a:pPr>
            <a:r>
              <a:rPr lang="el-GR" sz="4000" b="1" dirty="0">
                <a:solidFill>
                  <a:schemeClr val="bg2"/>
                </a:solidFill>
                <a:latin typeface="Times New Roman" panose="02020603050405020304" pitchFamily="18" charset="0"/>
                <a:cs typeface="Times New Roman" panose="02020603050405020304" pitchFamily="18" charset="0"/>
              </a:rPr>
              <a:t>5. </a:t>
            </a:r>
            <a:r>
              <a:rPr lang="el-GR" sz="4000" dirty="0">
                <a:solidFill>
                  <a:schemeClr val="bg2"/>
                </a:solidFill>
                <a:latin typeface="Times New Roman" panose="02020603050405020304" pitchFamily="18" charset="0"/>
                <a:cs typeface="Times New Roman" panose="02020603050405020304" pitchFamily="18" charset="0"/>
              </a:rPr>
              <a:t>Με το ένδικο βοήθημα του προηγούμενου ερωτήματος η εταιρεία μπορεί να προβάλλει ως πλημμέλεια εσφαλμένη αναγραφή του ακριβούς ύψους της βεβαιώσεως, σε σχέση με το ύψος του προστίμου που αναφερόταν στο χρηματικό κατάλογο;</a:t>
            </a:r>
            <a:r>
              <a:rPr lang="el-GR" sz="4000" b="1" dirty="0">
                <a:solidFill>
                  <a:schemeClr val="bg2"/>
                </a:solidFill>
                <a:latin typeface="Times New Roman" panose="02020603050405020304" pitchFamily="18" charset="0"/>
                <a:cs typeface="Times New Roman" panose="02020603050405020304" pitchFamily="18" charset="0"/>
              </a:rPr>
              <a:t> </a:t>
            </a:r>
            <a:endParaRPr lang="el-GR" sz="4000" dirty="0">
              <a:solidFill>
                <a:schemeClr val="bg2"/>
              </a:solidFill>
              <a:latin typeface="Times New Roman" panose="02020603050405020304" pitchFamily="18" charset="0"/>
              <a:cs typeface="Times New Roman" panose="02020603050405020304" pitchFamily="18" charset="0"/>
            </a:endParaRPr>
          </a:p>
          <a:p>
            <a:pPr marL="0" indent="0">
              <a:lnSpc>
                <a:spcPct val="170000"/>
              </a:lnSpc>
              <a:buNone/>
            </a:pPr>
            <a:r>
              <a:rPr lang="el-GR" sz="4000" dirty="0">
                <a:solidFill>
                  <a:schemeClr val="bg2"/>
                </a:solidFill>
                <a:latin typeface="Times New Roman" panose="02020603050405020304" pitchFamily="18" charset="0"/>
                <a:cs typeface="Times New Roman" panose="02020603050405020304" pitchFamily="18" charset="0"/>
              </a:rPr>
              <a:t>6. Ποια επιχειρήματα μπορεί να προβάλλει η εταιρεία με το ένδικο βοήθημα του ερωτήματος 3;</a:t>
            </a:r>
            <a:r>
              <a:rPr lang="el-GR" sz="4000" b="1" dirty="0">
                <a:solidFill>
                  <a:schemeClr val="bg2"/>
                </a:solidFill>
                <a:latin typeface="Times New Roman" panose="02020603050405020304" pitchFamily="18" charset="0"/>
                <a:cs typeface="Times New Roman" panose="02020603050405020304" pitchFamily="18" charset="0"/>
              </a:rPr>
              <a:t> </a:t>
            </a:r>
            <a:endParaRPr lang="el-GR" sz="4000" dirty="0">
              <a:solidFill>
                <a:schemeClr val="bg2"/>
              </a:solidFill>
              <a:latin typeface="Times New Roman" panose="02020603050405020304" pitchFamily="18"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35332814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34D7E-1A36-1ED5-2338-01711DFCE399}"/>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F0D6AA15-83CD-743D-4BD0-5DEBE5514F3D}"/>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1 </a:t>
            </a:r>
            <a:endParaRPr lang="el-GR" sz="4400" dirty="0"/>
          </a:p>
        </p:txBody>
      </p:sp>
      <p:sp>
        <p:nvSpPr>
          <p:cNvPr id="3" name="Θέση περιεχομένου 2">
            <a:extLst>
              <a:ext uri="{FF2B5EF4-FFF2-40B4-BE49-F238E27FC236}">
                <a16:creationId xmlns:a16="http://schemas.microsoft.com/office/drawing/2014/main" id="{38DFA715-8EE2-3B3B-2EC2-9793592BFDF2}"/>
              </a:ext>
            </a:extLst>
          </p:cNvPr>
          <p:cNvSpPr>
            <a:spLocks noGrp="1"/>
          </p:cNvSpPr>
          <p:nvPr>
            <p:ph idx="1"/>
          </p:nvPr>
        </p:nvSpPr>
        <p:spPr>
          <a:xfrm>
            <a:off x="118872" y="2011680"/>
            <a:ext cx="11942064" cy="4677878"/>
          </a:xfrm>
          <a:solidFill>
            <a:schemeClr val="bg2">
              <a:lumMod val="20000"/>
              <a:lumOff val="80000"/>
            </a:schemeClr>
          </a:solidFill>
        </p:spPr>
        <p:txBody>
          <a:bodyPr>
            <a:normAutofit fontScale="77500" lnSpcReduction="20000"/>
          </a:bodyPr>
          <a:lstStyle/>
          <a:p>
            <a:pPr marL="0" indent="0">
              <a:buNone/>
            </a:pPr>
            <a:r>
              <a:rPr lang="el-GR" b="1" dirty="0">
                <a:solidFill>
                  <a:schemeClr val="bg2"/>
                </a:solidFill>
                <a:latin typeface="Times New Roman" panose="02020603050405020304" pitchFamily="18" charset="0"/>
                <a:cs typeface="Times New Roman" panose="02020603050405020304" pitchFamily="18" charset="0"/>
              </a:rPr>
              <a:t>1. Με ποιο ένδικο βοήθημα, ενώπιον </a:t>
            </a:r>
            <a:r>
              <a:rPr lang="el-GR" b="1" dirty="0" err="1">
                <a:solidFill>
                  <a:schemeClr val="bg2"/>
                </a:solidFill>
                <a:latin typeface="Times New Roman" panose="02020603050405020304" pitchFamily="18" charset="0"/>
                <a:cs typeface="Times New Roman" panose="02020603050405020304" pitchFamily="18" charset="0"/>
              </a:rPr>
              <a:t>ποιού</a:t>
            </a:r>
            <a:r>
              <a:rPr lang="el-GR" b="1" dirty="0">
                <a:solidFill>
                  <a:schemeClr val="bg2"/>
                </a:solidFill>
                <a:latin typeface="Times New Roman" panose="02020603050405020304" pitchFamily="18" charset="0"/>
                <a:cs typeface="Times New Roman" panose="02020603050405020304" pitchFamily="18" charset="0"/>
              </a:rPr>
              <a:t> δικαστηρίου, στρεφόμενη κατά </a:t>
            </a:r>
            <a:r>
              <a:rPr lang="el-GR" b="1" dirty="0" err="1">
                <a:solidFill>
                  <a:schemeClr val="bg2"/>
                </a:solidFill>
                <a:latin typeface="Times New Roman" panose="02020603050405020304" pitchFamily="18" charset="0"/>
                <a:cs typeface="Times New Roman" panose="02020603050405020304" pitchFamily="18" charset="0"/>
              </a:rPr>
              <a:t>ποιού</a:t>
            </a:r>
            <a:r>
              <a:rPr lang="el-GR" b="1" dirty="0">
                <a:solidFill>
                  <a:schemeClr val="bg2"/>
                </a:solidFill>
                <a:latin typeface="Times New Roman" panose="02020603050405020304" pitchFamily="18" charset="0"/>
                <a:cs typeface="Times New Roman" panose="02020603050405020304" pitchFamily="18" charset="0"/>
              </a:rPr>
              <a:t> προσώπου και ως πότε δύναται η Α να αναζητήσει δικαστική προστασία κατά της αποφάσεως επιβολής προστίμου; (2,5 Μονάδες)</a:t>
            </a:r>
            <a:endParaRPr lang="el-GR" dirty="0">
              <a:solidFill>
                <a:schemeClr val="bg2"/>
              </a:solidFill>
              <a:latin typeface="Times New Roman" panose="02020603050405020304" pitchFamily="18" charset="0"/>
              <a:cs typeface="Times New Roman" panose="02020603050405020304" pitchFamily="18" charset="0"/>
            </a:endParaRPr>
          </a:p>
          <a:p>
            <a:r>
              <a:rPr lang="el-GR" dirty="0">
                <a:solidFill>
                  <a:schemeClr val="bg2"/>
                </a:solidFill>
                <a:latin typeface="Times New Roman" panose="02020603050405020304" pitchFamily="18" charset="0"/>
                <a:cs typeface="Times New Roman" panose="02020603050405020304" pitchFamily="18" charset="0"/>
              </a:rPr>
              <a:t>Πρόκειται για διοικητική διαφορά από το χαρακτηρισμό κατασκευών ως αυθαιρέτων και την επιβολή προστίμων αυθαιρέτων, η οποία υπάγεται στην ακυρωτική αρμοδιότητα του Τριμελούς Διοικητικού Εφετείου Αθηνών (άρθρο 1 § 1 περ. η του ν. 702/1977 για την καθ’ ύλην αρμοδιότητα και άρθρο 3 § 1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α΄ του αυτού νόμου για την κατά τόπον αρμοδιότητα). </a:t>
            </a:r>
          </a:p>
          <a:p>
            <a:r>
              <a:rPr lang="el-GR" dirty="0">
                <a:solidFill>
                  <a:schemeClr val="bg2"/>
                </a:solidFill>
                <a:latin typeface="Times New Roman" panose="02020603050405020304" pitchFamily="18" charset="0"/>
                <a:cs typeface="Times New Roman" panose="02020603050405020304" pitchFamily="18" charset="0"/>
              </a:rPr>
              <a:t>Η αίτηση ακυρώσεως στρέφεται παραδεκτώς αποκλειστικά κατά της 1/8-7-2024 αποφάσεως της Επιτροπής Κρίσεως Αυθαιρέτων του Δήμου Κηφισιάς, με την οποία επιβλήθηκε στην εταιρεία το πρόστιμο ανεγέρσεως και διατηρήσεως αυθαιρέτου, καθόσον η 1/20.2.2023 έκθεση αυτοψίας αποτελεί προπαρασκευαστική πράξη στερούμενη </a:t>
            </a:r>
            <a:r>
              <a:rPr lang="el-GR" dirty="0" err="1">
                <a:solidFill>
                  <a:schemeClr val="bg2"/>
                </a:solidFill>
                <a:latin typeface="Times New Roman" panose="02020603050405020304" pitchFamily="18" charset="0"/>
                <a:cs typeface="Times New Roman" panose="02020603050405020304" pitchFamily="18" charset="0"/>
              </a:rPr>
              <a:t>εκτελεστότητας</a:t>
            </a:r>
            <a:r>
              <a:rPr lang="el-GR" dirty="0">
                <a:solidFill>
                  <a:schemeClr val="bg2"/>
                </a:solidFill>
                <a:latin typeface="Times New Roman" panose="02020603050405020304" pitchFamily="18" charset="0"/>
                <a:cs typeface="Times New Roman" panose="02020603050405020304" pitchFamily="18" charset="0"/>
              </a:rPr>
              <a:t>.</a:t>
            </a:r>
          </a:p>
          <a:p>
            <a:r>
              <a:rPr lang="el-GR" dirty="0">
                <a:solidFill>
                  <a:schemeClr val="bg2"/>
                </a:solidFill>
                <a:latin typeface="Times New Roman" panose="02020603050405020304" pitchFamily="18" charset="0"/>
                <a:cs typeface="Times New Roman" panose="02020603050405020304" pitchFamily="18" charset="0"/>
              </a:rPr>
              <a:t>Εφόσον η αίτηση ακυρώσεως στρέφεται κατά πράξεως οργάνου του Δήμου Κηφισιάς, παθητικά νομιμοποιείται το εν λόγω νομικό πρόσωπο δημοσίου δικαίου (άρθρο 21 παρ. 2 β του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το οποίο εφαρμόζεται αναλόγως δυνάμει του άρθρου 4 του ν. 702/1977).</a:t>
            </a:r>
          </a:p>
          <a:p>
            <a:r>
              <a:rPr lang="el-GR" dirty="0">
                <a:solidFill>
                  <a:schemeClr val="bg2"/>
                </a:solidFill>
                <a:latin typeface="Times New Roman" panose="02020603050405020304" pitchFamily="18" charset="0"/>
                <a:cs typeface="Times New Roman" panose="02020603050405020304" pitchFamily="18" charset="0"/>
              </a:rPr>
              <a:t>Η προθεσμία ασκήσεως της αιτήσεως ακυρώσεως εκκινεί την επόμενη από την κοινοποίηση της 1/8-7-2024 αποφάσεως στον νόμιμο εκπρόσωπο της εταιρείας (1-8-2024), δεδομένου όμως ότι οι δικονομικές προθεσμίες αναστέλλονται κατά τη διάρκεια των δικαστικών διακοπών, ήτοι από 1.7.2024 έως και 15.9.2024 (άρθρο 11 του διατάγματος της 26.6/10.7.1944 για τον κώδικα νόμων περί δικών του Δημοσίου), η προθεσμία εκκίνησε στις 16.9.2024 και εξέπνευσε στις 14.11.2024 (Πέμπτη).</a:t>
            </a:r>
          </a:p>
          <a:p>
            <a:r>
              <a:rPr lang="el-GR" dirty="0">
                <a:solidFill>
                  <a:schemeClr val="bg2"/>
                </a:solidFill>
                <a:latin typeface="Times New Roman" panose="02020603050405020304" pitchFamily="18" charset="0"/>
                <a:cs typeface="Times New Roman" panose="02020603050405020304" pitchFamily="18" charset="0"/>
              </a:rPr>
              <a:t>Για τις υποθέσεις ακυρωτικής αρμοδιότητας των τακτικών διοικητικών δικαστηρίων εξακολουθούν να εφαρμόζονται οι διατάξεις του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όπως ίσχυαν πριν από τη 16η.9.2024 (άρθρο 23 παρ. 2 του ν. 5119/2024 και άρθρο 4 του ν. 702/1977).</a:t>
            </a:r>
          </a:p>
          <a:p>
            <a:pPr marL="0" indent="0">
              <a:buNone/>
            </a:pPr>
            <a:endParaRPr lang="el-GR" dirty="0"/>
          </a:p>
        </p:txBody>
      </p:sp>
    </p:spTree>
    <p:extLst>
      <p:ext uri="{BB962C8B-B14F-4D97-AF65-F5344CB8AC3E}">
        <p14:creationId xmlns:p14="http://schemas.microsoft.com/office/powerpoint/2010/main" val="32385661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E68C0-030D-6515-1820-5167B4159413}"/>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5A3E41F8-7E54-0945-B6F5-310E8804BEDF}"/>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1 </a:t>
            </a:r>
            <a:endParaRPr lang="el-GR" sz="4400" dirty="0"/>
          </a:p>
        </p:txBody>
      </p:sp>
      <p:sp>
        <p:nvSpPr>
          <p:cNvPr id="3" name="Θέση περιεχομένου 2">
            <a:extLst>
              <a:ext uri="{FF2B5EF4-FFF2-40B4-BE49-F238E27FC236}">
                <a16:creationId xmlns:a16="http://schemas.microsoft.com/office/drawing/2014/main" id="{25513B21-75DD-6CB4-42D6-6BC8DB9F2413}"/>
              </a:ext>
            </a:extLst>
          </p:cNvPr>
          <p:cNvSpPr>
            <a:spLocks noGrp="1"/>
          </p:cNvSpPr>
          <p:nvPr>
            <p:ph idx="1"/>
          </p:nvPr>
        </p:nvSpPr>
        <p:spPr>
          <a:xfrm>
            <a:off x="118872" y="2011680"/>
            <a:ext cx="11942064" cy="4677878"/>
          </a:xfrm>
          <a:solidFill>
            <a:schemeClr val="bg2">
              <a:lumMod val="20000"/>
              <a:lumOff val="80000"/>
            </a:schemeClr>
          </a:solidFill>
        </p:spPr>
        <p:txBody>
          <a:bodyPr>
            <a:normAutofit fontScale="70000" lnSpcReduction="20000"/>
          </a:bodyPr>
          <a:lstStyle/>
          <a:p>
            <a:pPr marL="0" indent="0">
              <a:buNone/>
            </a:pPr>
            <a:r>
              <a:rPr lang="el-GR" b="1" dirty="0">
                <a:solidFill>
                  <a:schemeClr val="bg2"/>
                </a:solidFill>
                <a:latin typeface="Times New Roman" panose="02020603050405020304" pitchFamily="18" charset="0"/>
                <a:cs typeface="Times New Roman" panose="02020603050405020304" pitchFamily="18" charset="0"/>
              </a:rPr>
              <a:t>Θεωρήσατε ότι η πρωτοβάθμια δικαστική απόφαση επί του ενδίκου βοηθήματος του προηγούμενου ερωτήματος δημοσιεύθηκε την Δευτέρα 1.12.2025 και κοινοποιήθηκε στην εταιρεία την Παρασκευή 12.12.2025.</a:t>
            </a:r>
            <a:r>
              <a:rPr lang="el-GR" dirty="0">
                <a:solidFill>
                  <a:schemeClr val="bg2"/>
                </a:solidFill>
                <a:latin typeface="Times New Roman" panose="02020603050405020304" pitchFamily="18" charset="0"/>
                <a:cs typeface="Times New Roman" panose="02020603050405020304" pitchFamily="18" charset="0"/>
              </a:rPr>
              <a:t> </a:t>
            </a:r>
            <a:r>
              <a:rPr lang="el-GR" b="1" dirty="0">
                <a:solidFill>
                  <a:schemeClr val="bg2"/>
                </a:solidFill>
                <a:latin typeface="Times New Roman" panose="02020603050405020304" pitchFamily="18" charset="0"/>
                <a:cs typeface="Times New Roman" panose="02020603050405020304" pitchFamily="18" charset="0"/>
              </a:rPr>
              <a:t>Τί ένδικο μέσο μπορούν να ασκήσει κατ’ αυτής η εταιρεία, αν η απόφαση απορρίπτει το ένδικο βοήθημα, με ποιόν ακριβώς τρόπο (αρμόδιο δικαστήριο, τρόπος καταθέσεως, αναγκαίες επιδόσεις), ενώπιον </a:t>
            </a:r>
            <a:r>
              <a:rPr lang="el-GR" b="1" dirty="0" err="1">
                <a:solidFill>
                  <a:schemeClr val="bg2"/>
                </a:solidFill>
                <a:latin typeface="Times New Roman" panose="02020603050405020304" pitchFamily="18" charset="0"/>
                <a:cs typeface="Times New Roman" panose="02020603050405020304" pitchFamily="18" charset="0"/>
              </a:rPr>
              <a:t>ποιού</a:t>
            </a:r>
            <a:r>
              <a:rPr lang="el-GR" b="1" dirty="0">
                <a:solidFill>
                  <a:schemeClr val="bg2"/>
                </a:solidFill>
                <a:latin typeface="Times New Roman" panose="02020603050405020304" pitchFamily="18" charset="0"/>
                <a:cs typeface="Times New Roman" panose="02020603050405020304" pitchFamily="18" charset="0"/>
              </a:rPr>
              <a:t> Δικαστηρίου και σε τί προθεσμίες;</a:t>
            </a:r>
            <a:r>
              <a:rPr lang="el-GR" dirty="0">
                <a:solidFill>
                  <a:schemeClr val="bg2"/>
                </a:solidFill>
                <a:latin typeface="Times New Roman" panose="02020603050405020304" pitchFamily="18" charset="0"/>
                <a:cs typeface="Times New Roman" panose="02020603050405020304" pitchFamily="18" charset="0"/>
              </a:rPr>
              <a:t> </a:t>
            </a:r>
            <a:r>
              <a:rPr lang="el-GR" b="1" dirty="0">
                <a:solidFill>
                  <a:schemeClr val="bg2"/>
                </a:solidFill>
                <a:latin typeface="Times New Roman" panose="02020603050405020304" pitchFamily="18" charset="0"/>
                <a:cs typeface="Times New Roman" panose="02020603050405020304" pitchFamily="18" charset="0"/>
              </a:rPr>
              <a:t>(2,5 μονάδες)</a:t>
            </a:r>
            <a:endParaRPr lang="el-GR" dirty="0">
              <a:solidFill>
                <a:schemeClr val="bg2"/>
              </a:solidFill>
              <a:latin typeface="Times New Roman" panose="02020603050405020304" pitchFamily="18" charset="0"/>
              <a:cs typeface="Times New Roman" panose="02020603050405020304" pitchFamily="18" charset="0"/>
            </a:endParaRPr>
          </a:p>
          <a:p>
            <a:r>
              <a:rPr lang="el-GR" dirty="0">
                <a:solidFill>
                  <a:schemeClr val="bg2"/>
                </a:solidFill>
                <a:latin typeface="Times New Roman" panose="02020603050405020304" pitchFamily="18" charset="0"/>
                <a:cs typeface="Times New Roman" panose="02020603050405020304" pitchFamily="18" charset="0"/>
              </a:rPr>
              <a:t>Η οριστική απόφαση του διοικητικού εφετείου προσβάλλεται με (ακυρωτική) έφεση ενώπιον του Συμβουλίου της Επικρατείας (άρθρα 58 </a:t>
            </a:r>
            <a:r>
              <a:rPr lang="el-GR" dirty="0" err="1">
                <a:solidFill>
                  <a:schemeClr val="bg2"/>
                </a:solidFill>
                <a:latin typeface="Times New Roman" panose="02020603050405020304" pitchFamily="18" charset="0"/>
                <a:cs typeface="Times New Roman" panose="02020603050405020304" pitchFamily="18" charset="0"/>
              </a:rPr>
              <a:t>επ</a:t>
            </a:r>
            <a:r>
              <a:rPr lang="el-GR" dirty="0">
                <a:solidFill>
                  <a:schemeClr val="bg2"/>
                </a:solidFill>
                <a:latin typeface="Times New Roman" panose="02020603050405020304" pitchFamily="18" charset="0"/>
                <a:cs typeface="Times New Roman" panose="02020603050405020304" pitchFamily="18" charset="0"/>
              </a:rPr>
              <a:t>.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εφαρμόζονται δε αναλόγως οι διατάξεις που αφορούν  το  ένδικο  μέσο  της  αίτησης  ακυρώσεως όπως ισχύουν κάθε φορά (άρθρο 66 του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a:t>
            </a:r>
            <a:r>
              <a:rPr lang="el-GR" dirty="0" err="1">
                <a:solidFill>
                  <a:schemeClr val="bg2"/>
                </a:solidFill>
                <a:latin typeface="Times New Roman" panose="02020603050405020304" pitchFamily="18" charset="0"/>
                <a:cs typeface="Times New Roman" panose="02020603050405020304" pitchFamily="18" charset="0"/>
              </a:rPr>
              <a:t>Επιτρεπτώς</a:t>
            </a:r>
            <a:r>
              <a:rPr lang="el-GR" dirty="0">
                <a:solidFill>
                  <a:schemeClr val="bg2"/>
                </a:solidFill>
                <a:latin typeface="Times New Roman" panose="02020603050405020304" pitchFamily="18" charset="0"/>
                <a:cs typeface="Times New Roman" panose="02020603050405020304" pitchFamily="18" charset="0"/>
              </a:rPr>
              <a:t> ασκείται έφεση καθόσον η απόφαση του Τριμελούς Διοικητικού Εφετείου εκδόθηκε επί διαφοράς (άρθρο 1 § 1 περ. η του ν. 702/1977)  που δεν αποκλείεται η άσκηση ενδίκου μέσου σύμφωνα με τα οριζόμενα στο άρθρο 5Α του ν. 702/1977. Δεδομένου ότι το ένδικο μέσο κατατίθεται μετά την 15</a:t>
            </a:r>
            <a:r>
              <a:rPr lang="el-GR" baseline="30000" dirty="0">
                <a:solidFill>
                  <a:schemeClr val="bg2"/>
                </a:solidFill>
                <a:latin typeface="Times New Roman" panose="02020603050405020304" pitchFamily="18" charset="0"/>
                <a:cs typeface="Times New Roman" panose="02020603050405020304" pitchFamily="18" charset="0"/>
              </a:rPr>
              <a:t>η</a:t>
            </a:r>
            <a:r>
              <a:rPr lang="el-GR" dirty="0">
                <a:solidFill>
                  <a:schemeClr val="bg2"/>
                </a:solidFill>
                <a:latin typeface="Times New Roman" panose="02020603050405020304" pitchFamily="18" charset="0"/>
                <a:cs typeface="Times New Roman" panose="02020603050405020304" pitchFamily="18" charset="0"/>
              </a:rPr>
              <a:t>.09.2024, εφαρμόζεται το νέο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(ν. 5119/2024), σύμφωνα με τη μεταβατική διάταξη του άρθρου 23 παρ. 1 ν. 5119/2024 (a </a:t>
            </a:r>
            <a:r>
              <a:rPr lang="el-GR" dirty="0" err="1">
                <a:solidFill>
                  <a:schemeClr val="bg2"/>
                </a:solidFill>
                <a:latin typeface="Times New Roman" panose="02020603050405020304" pitchFamily="18" charset="0"/>
                <a:cs typeface="Times New Roman" panose="02020603050405020304" pitchFamily="18" charset="0"/>
              </a:rPr>
              <a:t>contrario</a:t>
            </a:r>
            <a:r>
              <a:rPr lang="el-GR" dirty="0">
                <a:solidFill>
                  <a:schemeClr val="bg2"/>
                </a:solidFill>
                <a:latin typeface="Times New Roman" panose="02020603050405020304" pitchFamily="18" charset="0"/>
                <a:cs typeface="Times New Roman" panose="02020603050405020304" pitchFamily="18" charset="0"/>
              </a:rPr>
              <a:t>) και το άρθρο 36 παρ. 1 ν. 5119/2024.</a:t>
            </a:r>
          </a:p>
          <a:p>
            <a:r>
              <a:rPr lang="el-GR" dirty="0">
                <a:solidFill>
                  <a:schemeClr val="bg2"/>
                </a:solidFill>
                <a:latin typeface="Times New Roman" panose="02020603050405020304" pitchFamily="18" charset="0"/>
                <a:cs typeface="Times New Roman" panose="02020603050405020304" pitchFamily="18" charset="0"/>
              </a:rPr>
              <a:t>Η έφεση ασκείται δια καταθέσεως του δικογράφου στην γραμματεία του </a:t>
            </a:r>
            <a:r>
              <a:rPr lang="el-GR" dirty="0" err="1">
                <a:solidFill>
                  <a:schemeClr val="bg2"/>
                </a:solidFill>
                <a:latin typeface="Times New Roman" panose="02020603050405020304" pitchFamily="18" charset="0"/>
                <a:cs typeface="Times New Roman" panose="02020603050405020304" pitchFamily="18" charset="0"/>
              </a:rPr>
              <a:t>εκδόντος</a:t>
            </a:r>
            <a:r>
              <a:rPr lang="el-GR" dirty="0">
                <a:solidFill>
                  <a:schemeClr val="bg2"/>
                </a:solidFill>
                <a:latin typeface="Times New Roman" panose="02020603050405020304" pitchFamily="18" charset="0"/>
                <a:cs typeface="Times New Roman" panose="02020603050405020304" pitchFamily="18" charset="0"/>
              </a:rPr>
              <a:t> την εκκαλουμένη απόφαση (Τριμελούς Διοικητικού Εφετείου Αθηνών) και διαβιβάζεται αμελλητί μετά του οικείου φακέλου στο Συμβούλιο της Επικρατείας (άρθρο 5 παρ. 5 του ν. 702/1977). Για το παραδεκτό της εφέσεως θα πρέπει να προβληθεί από τους διαδίκους, με συγκεκριμένους ισχυρισμούς, που περιέχονται στο σχετικό δικόγραφο, ότι δεν υπάρχει νομολογία του Συμβουλίου της Επικρατείας ή ότι υπάρχει αντίθεση της προσβαλλομένης αποφάσεως προς τη νομολογία του Συμβουλίου της Επικρατείας ή άλλου </a:t>
            </a:r>
            <a:r>
              <a:rPr lang="el-GR" dirty="0" err="1">
                <a:solidFill>
                  <a:schemeClr val="bg2"/>
                </a:solidFill>
                <a:latin typeface="Times New Roman" panose="02020603050405020304" pitchFamily="18" charset="0"/>
                <a:cs typeface="Times New Roman" panose="02020603050405020304" pitchFamily="18" charset="0"/>
              </a:rPr>
              <a:t>ανωτάτου</a:t>
            </a:r>
            <a:r>
              <a:rPr lang="el-GR" dirty="0">
                <a:solidFill>
                  <a:schemeClr val="bg2"/>
                </a:solidFill>
                <a:latin typeface="Times New Roman" panose="02020603050405020304" pitchFamily="18" charset="0"/>
                <a:cs typeface="Times New Roman" panose="02020603050405020304" pitchFamily="18" charset="0"/>
              </a:rPr>
              <a:t> δικαστηρίου είτε προς ανέκκλητη απόφαση διοικητικού δικαστηρίου.</a:t>
            </a:r>
          </a:p>
          <a:p>
            <a:r>
              <a:rPr lang="el-GR" dirty="0">
                <a:solidFill>
                  <a:schemeClr val="bg2"/>
                </a:solidFill>
                <a:latin typeface="Times New Roman" panose="02020603050405020304" pitchFamily="18" charset="0"/>
                <a:cs typeface="Times New Roman" panose="02020603050405020304" pitchFamily="18" charset="0"/>
              </a:rPr>
              <a:t>Η έφεση ασκείται εντός προθεσμίας εξήντα ημερών που αρχίζει από την επομένη της  ημέρας που κοινοποιήθηκε η εκκαλουμένη απόφαση (12.12.2025), ήτοι από 13.12.2025 και εκπνέει στις 10.2.2026 (άρθρο 5 παρ. 2 του ν. 702/1977, άρθρα 58 παρ. 1 και 3, 70 παρ. 1 του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και 144 παρ. 1 </a:t>
            </a:r>
            <a:r>
              <a:rPr lang="el-GR" dirty="0" err="1">
                <a:solidFill>
                  <a:schemeClr val="bg2"/>
                </a:solidFill>
                <a:latin typeface="Times New Roman" panose="02020603050405020304" pitchFamily="18" charset="0"/>
                <a:cs typeface="Times New Roman" panose="02020603050405020304" pitchFamily="18" charset="0"/>
              </a:rPr>
              <a:t>ΚΠολΔ</a:t>
            </a:r>
            <a:r>
              <a:rPr lang="el-GR" dirty="0">
                <a:solidFill>
                  <a:schemeClr val="bg2"/>
                </a:solidFill>
                <a:latin typeface="Times New Roman" panose="02020603050405020304" pitchFamily="18" charset="0"/>
                <a:cs typeface="Times New Roman" panose="02020603050405020304" pitchFamily="18" charset="0"/>
              </a:rPr>
              <a:t>). Η εταιρεία θα πρέπει όμως όχι μόνο να καταθέσει το δικόγραφο της εφέσεως, αλλά και να το επιδώσει στον Δήμο Κηφισιάς μέσα σε 2 μήνες από την κατάθεση της εφέσεως (άρθρο 21 παρ. 1 α΄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β΄ και παρ. 2 β΄ του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Άλλως το ένδικο μέσο θα λογισθεί κατά πλάσμα δικαίου ως μη </a:t>
            </a:r>
            <a:r>
              <a:rPr lang="el-GR" dirty="0" err="1">
                <a:solidFill>
                  <a:schemeClr val="bg2"/>
                </a:solidFill>
                <a:latin typeface="Times New Roman" panose="02020603050405020304" pitchFamily="18" charset="0"/>
                <a:cs typeface="Times New Roman" panose="02020603050405020304" pitchFamily="18" charset="0"/>
              </a:rPr>
              <a:t>ασκηθέν</a:t>
            </a:r>
            <a:r>
              <a:rPr lang="el-GR" dirty="0">
                <a:solidFill>
                  <a:schemeClr val="bg2"/>
                </a:solidFill>
                <a:latin typeface="Times New Roman" panose="02020603050405020304" pitchFamily="18" charset="0"/>
                <a:cs typeface="Times New Roman" panose="02020603050405020304" pitchFamily="18" charset="0"/>
              </a:rPr>
              <a:t> και θα τεθεί στο αρχείο με απόφαση του δικαστικού σχηματισμού σε Συμβούλιο του άρθρου 34 Γ, η οποία εκδίδεται σύμφωνα με το άρθρο 34 Α του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(άρθρο 21 § 1 α΄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δ΄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a:t>
            </a:r>
          </a:p>
          <a:p>
            <a:r>
              <a:rPr lang="el-GR" dirty="0">
                <a:solidFill>
                  <a:schemeClr val="bg2"/>
                </a:solidFill>
              </a:rPr>
              <a:t> </a:t>
            </a:r>
          </a:p>
          <a:p>
            <a:pPr marL="0" indent="0">
              <a:buNone/>
            </a:pPr>
            <a:endParaRPr lang="el-GR" dirty="0"/>
          </a:p>
        </p:txBody>
      </p:sp>
    </p:spTree>
    <p:extLst>
      <p:ext uri="{BB962C8B-B14F-4D97-AF65-F5344CB8AC3E}">
        <p14:creationId xmlns:p14="http://schemas.microsoft.com/office/powerpoint/2010/main" val="7298418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943A6-3519-97D7-12AC-C5AA73AE00B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D56EDB2-995D-7A16-21C8-5D5D739A825F}"/>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1 </a:t>
            </a:r>
            <a:endParaRPr lang="el-GR" sz="4400" dirty="0"/>
          </a:p>
        </p:txBody>
      </p:sp>
      <p:sp>
        <p:nvSpPr>
          <p:cNvPr id="3" name="Θέση περιεχομένου 2">
            <a:extLst>
              <a:ext uri="{FF2B5EF4-FFF2-40B4-BE49-F238E27FC236}">
                <a16:creationId xmlns:a16="http://schemas.microsoft.com/office/drawing/2014/main" id="{CFB57713-33EF-3D1B-5B9B-27A850FB4607}"/>
              </a:ext>
            </a:extLst>
          </p:cNvPr>
          <p:cNvSpPr>
            <a:spLocks noGrp="1"/>
          </p:cNvSpPr>
          <p:nvPr>
            <p:ph idx="1"/>
          </p:nvPr>
        </p:nvSpPr>
        <p:spPr>
          <a:xfrm>
            <a:off x="118872" y="2011680"/>
            <a:ext cx="11942064" cy="4677878"/>
          </a:xfrm>
          <a:solidFill>
            <a:schemeClr val="bg2">
              <a:lumMod val="20000"/>
              <a:lumOff val="80000"/>
            </a:schemeClr>
          </a:solidFill>
        </p:spPr>
        <p:txBody>
          <a:bodyPr>
            <a:normAutofit fontScale="70000" lnSpcReduction="20000"/>
          </a:bodyPr>
          <a:lstStyle/>
          <a:p>
            <a:pPr marL="0" indent="0">
              <a:buNone/>
            </a:pPr>
            <a:r>
              <a:rPr lang="el-GR" b="1" dirty="0">
                <a:solidFill>
                  <a:schemeClr val="bg2"/>
                </a:solidFill>
                <a:latin typeface="Times New Roman" panose="02020603050405020304" pitchFamily="18" charset="0"/>
                <a:cs typeface="Times New Roman" panose="02020603050405020304" pitchFamily="18" charset="0"/>
              </a:rPr>
              <a:t>Με ποιο ένδικο βοήθημα, ενώπιον </a:t>
            </a:r>
            <a:r>
              <a:rPr lang="el-GR" b="1" dirty="0" err="1">
                <a:solidFill>
                  <a:schemeClr val="bg2"/>
                </a:solidFill>
                <a:latin typeface="Times New Roman" panose="02020603050405020304" pitchFamily="18" charset="0"/>
                <a:cs typeface="Times New Roman" panose="02020603050405020304" pitchFamily="18" charset="0"/>
              </a:rPr>
              <a:t>ποιού</a:t>
            </a:r>
            <a:r>
              <a:rPr lang="el-GR" b="1" dirty="0">
                <a:solidFill>
                  <a:schemeClr val="bg2"/>
                </a:solidFill>
                <a:latin typeface="Times New Roman" panose="02020603050405020304" pitchFamily="18" charset="0"/>
                <a:cs typeface="Times New Roman" panose="02020603050405020304" pitchFamily="18" charset="0"/>
              </a:rPr>
              <a:t> δικαστηρίου, στρεφόμενη κατά </a:t>
            </a:r>
            <a:r>
              <a:rPr lang="el-GR" b="1" dirty="0" err="1">
                <a:solidFill>
                  <a:schemeClr val="bg2"/>
                </a:solidFill>
                <a:latin typeface="Times New Roman" panose="02020603050405020304" pitchFamily="18" charset="0"/>
                <a:cs typeface="Times New Roman" panose="02020603050405020304" pitchFamily="18" charset="0"/>
              </a:rPr>
              <a:t>ποιού</a:t>
            </a:r>
            <a:r>
              <a:rPr lang="el-GR" b="1" dirty="0">
                <a:solidFill>
                  <a:schemeClr val="bg2"/>
                </a:solidFill>
                <a:latin typeface="Times New Roman" panose="02020603050405020304" pitchFamily="18" charset="0"/>
                <a:cs typeface="Times New Roman" panose="02020603050405020304" pitchFamily="18" charset="0"/>
              </a:rPr>
              <a:t> και ως πότε δύναται η Α να αναζητήσει δικαστική προστασία κατά της 1/28-8-2025 εκθέσεως αναγκαστικής κατασχέσεως της Δ.Ο.Υ. Φ.Α.Ε. Αθηνών; </a:t>
            </a:r>
          </a:p>
          <a:p>
            <a:pPr marL="0" indent="0">
              <a:buNone/>
            </a:pPr>
            <a:r>
              <a:rPr lang="el-GR" dirty="0">
                <a:solidFill>
                  <a:schemeClr val="bg2"/>
                </a:solidFill>
                <a:latin typeface="Times New Roman" panose="02020603050405020304" pitchFamily="18" charset="0"/>
                <a:cs typeface="Times New Roman" panose="02020603050405020304" pitchFamily="18" charset="0"/>
              </a:rPr>
              <a:t>Η 1/28-8-2025 έκθεση αναγκαστικής κατασχέσεως εκδόθηκε στο πλαίσιο της διαδικασίας διοικητικής εκτελέσεως με υποκείμενη αιτία έννομη σχέση δημοσίου δικαίου (επιβολή προστίμου) και επομένως χωρεί κατά αυτής ανακοπή κατ’ άρθρο 217 του Κ.Δ.Δ.. Καθ’ ύλην αρμόδιο δικαστήριο προς εκδίκαση είναι το τριμελές διοικητικό πρωτοδικείο, εφόσον η απαίτηση υπερβαίνει το ποσό των 40.000 € και κατά τόπον το δικαστήριο του τόπου της εκτελέσεως (Κηφισιά), ήτοι το Τριμελές Διοικητικό Πρωτοδικείο Αθηνών (άρθρο 218 του Κ.Δ.Δ.) </a:t>
            </a:r>
          </a:p>
          <a:p>
            <a:r>
              <a:rPr lang="el-GR" dirty="0">
                <a:solidFill>
                  <a:schemeClr val="bg2"/>
                </a:solidFill>
                <a:latin typeface="Times New Roman" panose="02020603050405020304" pitchFamily="18" charset="0"/>
                <a:cs typeface="Times New Roman" panose="02020603050405020304" pitchFamily="18" charset="0"/>
              </a:rPr>
              <a:t>Η ανακοπή στρέφεται κατά του Δημοσίου, το οποίο εκπροσωπείται από τον προϊστάμενο της</a:t>
            </a:r>
            <a:r>
              <a:rPr lang="el-GR" b="1" dirty="0">
                <a:solidFill>
                  <a:schemeClr val="bg2"/>
                </a:solidFill>
                <a:latin typeface="Times New Roman" panose="02020603050405020304" pitchFamily="18" charset="0"/>
                <a:cs typeface="Times New Roman" panose="02020603050405020304" pitchFamily="18" charset="0"/>
              </a:rPr>
              <a:t> </a:t>
            </a:r>
            <a:r>
              <a:rPr lang="el-GR" dirty="0">
                <a:solidFill>
                  <a:schemeClr val="bg2"/>
                </a:solidFill>
                <a:latin typeface="Times New Roman" panose="02020603050405020304" pitchFamily="18" charset="0"/>
                <a:cs typeface="Times New Roman" panose="02020603050405020304" pitchFamily="18" charset="0"/>
              </a:rPr>
              <a:t>Δ.Ο.Υ. Φ.Α.Ε. Αθηνών που επισπεύδει την εκτέλεση, στον οποίο και επιδίδεται η ανακοπή (άρθρο 219 παρ.2 α του Κ.Δ.Δ.).</a:t>
            </a:r>
          </a:p>
          <a:p>
            <a:r>
              <a:rPr lang="el-GR" dirty="0">
                <a:solidFill>
                  <a:schemeClr val="bg2"/>
                </a:solidFill>
                <a:latin typeface="Times New Roman" panose="02020603050405020304" pitchFamily="18" charset="0"/>
                <a:cs typeface="Times New Roman" panose="02020603050405020304" pitchFamily="18" charset="0"/>
              </a:rPr>
              <a:t>Η ανακοπή οφείλει να ασκηθεί μέσα σε προθεσμία τριάντα (30) ημερών, η οποία αρχίζει από την επίδοση (2-10-2025) της κατασχετήριας εκθέσεως (άρθρο 220 παρ.1 α του Κ.Δ.Δ.), ήτοι εν προκειμένω στις 3-10-2025 και εκπνέει στις 3-11-2025 (Δευτέρα), δεδομένου ότι η 30</a:t>
            </a:r>
            <a:r>
              <a:rPr lang="el-GR" baseline="30000" dirty="0">
                <a:solidFill>
                  <a:schemeClr val="bg2"/>
                </a:solidFill>
                <a:latin typeface="Times New Roman" panose="02020603050405020304" pitchFamily="18" charset="0"/>
                <a:cs typeface="Times New Roman" panose="02020603050405020304" pitchFamily="18" charset="0"/>
              </a:rPr>
              <a:t>η</a:t>
            </a:r>
            <a:r>
              <a:rPr lang="el-GR" dirty="0">
                <a:solidFill>
                  <a:schemeClr val="bg2"/>
                </a:solidFill>
                <a:latin typeface="Times New Roman" panose="02020603050405020304" pitchFamily="18" charset="0"/>
                <a:cs typeface="Times New Roman" panose="02020603050405020304" pitchFamily="18" charset="0"/>
              </a:rPr>
              <a:t> ημέρα τυγχάνει αργία (Κυριακή).</a:t>
            </a:r>
            <a:endParaRPr lang="el-GR" b="1" dirty="0">
              <a:solidFill>
                <a:schemeClr val="bg2"/>
              </a:solidFill>
              <a:latin typeface="Times New Roman" panose="02020603050405020304" pitchFamily="18" charset="0"/>
              <a:cs typeface="Times New Roman" panose="02020603050405020304" pitchFamily="18" charset="0"/>
            </a:endParaRPr>
          </a:p>
          <a:p>
            <a:pPr marL="0" indent="0">
              <a:buNone/>
            </a:pPr>
            <a:r>
              <a:rPr lang="el-GR" b="1" dirty="0">
                <a:solidFill>
                  <a:schemeClr val="bg2"/>
                </a:solidFill>
                <a:latin typeface="Times New Roman" panose="02020603050405020304" pitchFamily="18" charset="0"/>
                <a:cs typeface="Times New Roman" panose="02020603050405020304" pitchFamily="18" charset="0"/>
              </a:rPr>
              <a:t>Με το ένδικο βοήθημα του προηγούμενου ερωτήματος η εταιρεία μπορεί να προβάλλει ως πλημμέλεια εσφαλμένη αναγραφή του ακριβούς ύψους της βεβαιώσεως, σε σχέση με το ύψος του προστίμου που αναφερόταν στο χρηματικό κατάλογο; </a:t>
            </a:r>
          </a:p>
          <a:p>
            <a:pPr marL="0" indent="0">
              <a:buNone/>
            </a:pPr>
            <a:r>
              <a:rPr lang="el-GR" dirty="0">
                <a:solidFill>
                  <a:schemeClr val="bg2"/>
                </a:solidFill>
                <a:latin typeface="Times New Roman" panose="02020603050405020304" pitchFamily="18" charset="0"/>
                <a:cs typeface="Times New Roman" panose="02020603050405020304" pitchFamily="18" charset="0"/>
              </a:rPr>
              <a:t>Κατά τον έλεγχο του κύρους των προσβαλλόμενων με την ανακοπή πράξεων της εκτελέσεως, δεν επιτρέπεται ο παρεμπίπτων έλεγχος της νομιμότητας προηγούμενων πράξεων της διαδικασίας (άρθρο 224 παρ. 3 του Κ.Δ.Δ.). Επομένως, </a:t>
            </a:r>
            <a:r>
              <a:rPr lang="el-GR" dirty="0" err="1">
                <a:solidFill>
                  <a:schemeClr val="bg2"/>
                </a:solidFill>
                <a:latin typeface="Times New Roman" panose="02020603050405020304" pitchFamily="18" charset="0"/>
                <a:cs typeface="Times New Roman" panose="02020603050405020304" pitchFamily="18" charset="0"/>
              </a:rPr>
              <a:t>απαραδέκτως</a:t>
            </a:r>
            <a:r>
              <a:rPr lang="el-GR" dirty="0">
                <a:solidFill>
                  <a:schemeClr val="bg2"/>
                </a:solidFill>
                <a:latin typeface="Times New Roman" panose="02020603050405020304" pitchFamily="18" charset="0"/>
                <a:cs typeface="Times New Roman" panose="02020603050405020304" pitchFamily="18" charset="0"/>
              </a:rPr>
              <a:t> ο λόγος αυτός προβάλλεται το πρώτον με την ανακοπή κατά της ένδικης εκθέσεως  αναγκαστικής κατασχέσεως και θα έπρεπε να είχε προβληθεί </a:t>
            </a:r>
            <a:r>
              <a:rPr lang="el-GR" dirty="0" err="1">
                <a:solidFill>
                  <a:schemeClr val="bg2"/>
                </a:solidFill>
                <a:latin typeface="Times New Roman" panose="02020603050405020304" pitchFamily="18" charset="0"/>
                <a:cs typeface="Times New Roman" panose="02020603050405020304" pitchFamily="18" charset="0"/>
              </a:rPr>
              <a:t>επικαίρως</a:t>
            </a:r>
            <a:r>
              <a:rPr lang="el-GR" dirty="0">
                <a:solidFill>
                  <a:schemeClr val="bg2"/>
                </a:solidFill>
                <a:latin typeface="Times New Roman" panose="02020603050405020304" pitchFamily="18" charset="0"/>
                <a:cs typeface="Times New Roman" panose="02020603050405020304" pitchFamily="18" charset="0"/>
              </a:rPr>
              <a:t> με την άσκηση ανακοπής κατά της ταμειακής βεβαιώσεως του προϊστάμενου της</a:t>
            </a:r>
            <a:r>
              <a:rPr lang="el-GR" b="1" dirty="0">
                <a:solidFill>
                  <a:schemeClr val="bg2"/>
                </a:solidFill>
                <a:latin typeface="Times New Roman" panose="02020603050405020304" pitchFamily="18" charset="0"/>
                <a:cs typeface="Times New Roman" panose="02020603050405020304" pitchFamily="18" charset="0"/>
              </a:rPr>
              <a:t> </a:t>
            </a:r>
            <a:r>
              <a:rPr lang="el-GR" dirty="0">
                <a:solidFill>
                  <a:schemeClr val="bg2"/>
                </a:solidFill>
                <a:latin typeface="Times New Roman" panose="02020603050405020304" pitchFamily="18" charset="0"/>
                <a:cs typeface="Times New Roman" panose="02020603050405020304" pitchFamily="18" charset="0"/>
              </a:rPr>
              <a:t>Δ.Ο.Υ. Φ.Α.Ε. Αθηνών.</a:t>
            </a:r>
          </a:p>
          <a:p>
            <a:r>
              <a:rPr lang="el-GR" dirty="0">
                <a:solidFill>
                  <a:schemeClr val="bg2"/>
                </a:solidFill>
                <a:latin typeface="Times New Roman" panose="02020603050405020304" pitchFamily="18" charset="0"/>
                <a:cs typeface="Times New Roman" panose="02020603050405020304" pitchFamily="18" charset="0"/>
              </a:rPr>
              <a:t>Ως ορθή εκλαμβάνεται και η απάντηση μονομελές διοικητικό πρωτοδικείο, ως οριζόταν η καθ’ ύλην αρμοδιότητα πριν την μεταβολή του άρθρου 218 του Κ.Δ.Δ. με το Ν. 5172/2025 (Α΄ 10/29.01.2025), ο οποίος καταλαμβάνει τα ένδικα βοηθήματα και μέσα που ασκούνται μετά τη δημοσίευση του (άρθρο 96 παρ. 2).</a:t>
            </a:r>
          </a:p>
          <a:p>
            <a:pPr marL="0" indent="0">
              <a:buNone/>
            </a:pPr>
            <a:endParaRPr lang="el-GR" dirty="0"/>
          </a:p>
        </p:txBody>
      </p:sp>
    </p:spTree>
    <p:extLst>
      <p:ext uri="{BB962C8B-B14F-4D97-AF65-F5344CB8AC3E}">
        <p14:creationId xmlns:p14="http://schemas.microsoft.com/office/powerpoint/2010/main" val="31507779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FFB4D2-CB52-FCF0-1B4B-14238D75C792}"/>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D0CA6A91-7968-C319-EB78-4969ACAB76BF}"/>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1 </a:t>
            </a:r>
            <a:endParaRPr lang="el-GR" sz="4400" dirty="0"/>
          </a:p>
        </p:txBody>
      </p:sp>
      <p:sp>
        <p:nvSpPr>
          <p:cNvPr id="3" name="Θέση περιεχομένου 2">
            <a:extLst>
              <a:ext uri="{FF2B5EF4-FFF2-40B4-BE49-F238E27FC236}">
                <a16:creationId xmlns:a16="http://schemas.microsoft.com/office/drawing/2014/main" id="{FC657449-8C81-EA44-9519-A66BD932A0DF}"/>
              </a:ext>
            </a:extLst>
          </p:cNvPr>
          <p:cNvSpPr>
            <a:spLocks noGrp="1"/>
          </p:cNvSpPr>
          <p:nvPr>
            <p:ph idx="1"/>
          </p:nvPr>
        </p:nvSpPr>
        <p:spPr>
          <a:xfrm>
            <a:off x="118872" y="2011680"/>
            <a:ext cx="11942064" cy="4677878"/>
          </a:xfrm>
          <a:solidFill>
            <a:schemeClr val="bg2">
              <a:lumMod val="20000"/>
              <a:lumOff val="80000"/>
            </a:schemeClr>
          </a:solidFill>
        </p:spPr>
        <p:txBody>
          <a:bodyPr>
            <a:normAutofit fontScale="70000" lnSpcReduction="20000"/>
          </a:bodyPr>
          <a:lstStyle/>
          <a:p>
            <a:pPr marL="0" indent="0">
              <a:buNone/>
            </a:pPr>
            <a:r>
              <a:rPr lang="el-GR" b="1" dirty="0">
                <a:solidFill>
                  <a:schemeClr val="bg2"/>
                </a:solidFill>
                <a:latin typeface="Times New Roman" panose="02020603050405020304" pitchFamily="18" charset="0"/>
                <a:cs typeface="Times New Roman" panose="02020603050405020304" pitchFamily="18" charset="0"/>
              </a:rPr>
              <a:t>Ποια επιχειρήματα μπορεί να προβάλλει η εταιρεία με το ένδικο βοήθημα του ερωτήματος 3; (Μονάδα 1,5)</a:t>
            </a:r>
            <a:endParaRPr lang="el-GR" dirty="0">
              <a:solidFill>
                <a:schemeClr val="bg2"/>
              </a:solidFill>
              <a:latin typeface="Times New Roman" panose="02020603050405020304" pitchFamily="18" charset="0"/>
              <a:cs typeface="Times New Roman" panose="02020603050405020304" pitchFamily="18" charset="0"/>
            </a:endParaRPr>
          </a:p>
          <a:p>
            <a:r>
              <a:rPr lang="el-GR" dirty="0">
                <a:solidFill>
                  <a:schemeClr val="bg2"/>
                </a:solidFill>
                <a:latin typeface="Times New Roman" panose="02020603050405020304" pitchFamily="18" charset="0"/>
                <a:cs typeface="Times New Roman" panose="02020603050405020304" pitchFamily="18" charset="0"/>
              </a:rPr>
              <a:t>Με την ένδικη ανακοπή, η εταιρεία μπορεί να προβάλλει ισχυρισμούς που βάλλουν αποκλειστικά κατά της νομιμότητας της εκθέσεως  αναγκαστικής κατασχέσεως (π.χ. μη ορθό προσδιορισμό των στοιχείων του κατασχεθέντος γηπέδου ή της αξίας του). </a:t>
            </a:r>
          </a:p>
          <a:p>
            <a:r>
              <a:rPr lang="el-GR" dirty="0">
                <a:solidFill>
                  <a:schemeClr val="bg2"/>
                </a:solidFill>
                <a:latin typeface="Times New Roman" panose="02020603050405020304" pitchFamily="18" charset="0"/>
                <a:cs typeface="Times New Roman" panose="02020603050405020304" pitchFamily="18" charset="0"/>
              </a:rPr>
              <a:t>Σύμφωνα με το άρθρο 224 παρ. 5 του Κ.Δ.Δ., η εταιρεία μπορεί, κατ’ εξαίρεση, να προβάλλει ισχυρισμούς που αφορούν την απόσβεση της απαιτήσεως, αρκεί να αποδεικνύονται αμέσως. Τέτοιοι είναι οι ισχυρισμοί που αφορούν την μη ύπαρξη νόμιμου τίτλου ή η περίπτωση κατά την οποία ο συννόμως εκδοθείς νόμιμος τίτλος ακυρώθηκε ή μεταρρυθμίστηκε με δικαστική απόφαση.</a:t>
            </a:r>
          </a:p>
          <a:p>
            <a:r>
              <a:rPr lang="el-GR" dirty="0">
                <a:solidFill>
                  <a:schemeClr val="bg2"/>
                </a:solidFill>
                <a:latin typeface="Times New Roman" panose="02020603050405020304" pitchFamily="18" charset="0"/>
                <a:cs typeface="Times New Roman" panose="02020603050405020304" pitchFamily="18" charset="0"/>
              </a:rPr>
              <a:t>Η διάταξη του άρθρου 224 παρ. 5 ΚΔΔ εφαρμόζεται ενίοτε αναλογικώς με κάποιες διαφοροποιήσεις και στις ακόλουθες έξι περιπτώσεις:</a:t>
            </a:r>
          </a:p>
          <a:p>
            <a:r>
              <a:rPr lang="el-GR" dirty="0">
                <a:solidFill>
                  <a:schemeClr val="bg2"/>
                </a:solidFill>
                <a:latin typeface="Times New Roman" panose="02020603050405020304" pitchFamily="18" charset="0"/>
                <a:cs typeface="Times New Roman" panose="02020603050405020304" pitchFamily="18" charset="0"/>
              </a:rPr>
              <a:t>α) όταν δεν επιδόθηκε η αρχική πράξη (με συνέπεια τη μη οριστικοποίηση της οφειλής) . </a:t>
            </a:r>
          </a:p>
          <a:p>
            <a:r>
              <a:rPr lang="el-GR" dirty="0">
                <a:solidFill>
                  <a:schemeClr val="bg2"/>
                </a:solidFill>
                <a:latin typeface="Times New Roman" panose="02020603050405020304" pitchFamily="18" charset="0"/>
                <a:cs typeface="Times New Roman" panose="02020603050405020304" pitchFamily="18" charset="0"/>
              </a:rPr>
              <a:t>β) δεν επιδόθηκε η ατομική ειδοποίηση. </a:t>
            </a:r>
          </a:p>
          <a:p>
            <a:r>
              <a:rPr lang="el-GR" dirty="0">
                <a:solidFill>
                  <a:schemeClr val="bg2"/>
                </a:solidFill>
                <a:latin typeface="Times New Roman" panose="02020603050405020304" pitchFamily="18" charset="0"/>
                <a:cs typeface="Times New Roman" panose="02020603050405020304" pitchFamily="18" charset="0"/>
              </a:rPr>
              <a:t>γ) επί παραβάσεως της αρχής της αναλογικότητας . </a:t>
            </a:r>
          </a:p>
          <a:p>
            <a:r>
              <a:rPr lang="el-GR" dirty="0">
                <a:solidFill>
                  <a:schemeClr val="bg2"/>
                </a:solidFill>
                <a:latin typeface="Times New Roman" panose="02020603050405020304" pitchFamily="18" charset="0"/>
                <a:cs typeface="Times New Roman" panose="02020603050405020304" pitchFamily="18" charset="0"/>
              </a:rPr>
              <a:t>δ) επί παραγραφής της οφειλής (ειδικώς η δυνατότητα να προβάλλει ο </a:t>
            </a:r>
            <a:r>
              <a:rPr lang="el-GR" dirty="0" err="1">
                <a:solidFill>
                  <a:schemeClr val="bg2"/>
                </a:solidFill>
                <a:latin typeface="Times New Roman" panose="02020603050405020304" pitchFamily="18" charset="0"/>
                <a:cs typeface="Times New Roman" panose="02020603050405020304" pitchFamily="18" charset="0"/>
              </a:rPr>
              <a:t>ανακόπτων</a:t>
            </a:r>
            <a:r>
              <a:rPr lang="el-GR" dirty="0">
                <a:solidFill>
                  <a:schemeClr val="bg2"/>
                </a:solidFill>
                <a:latin typeface="Times New Roman" panose="02020603050405020304" pitchFamily="18" charset="0"/>
                <a:cs typeface="Times New Roman" panose="02020603050405020304" pitchFamily="18" charset="0"/>
              </a:rPr>
              <a:t> την  παραγραφή της αξίωσης του Δημοσίου για επιβολή φόρου ή τέλους προβλέπεται ρητώς, εφόσον δεν έχει προταθεί και κριθεί από άλλο δικαστήριο με ισχύ δεδικασμένου - βλ. άρθρο 224 παρ. 5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β΄ του Κ.Δ.Δ.). </a:t>
            </a:r>
          </a:p>
          <a:p>
            <a:r>
              <a:rPr lang="el-GR" dirty="0">
                <a:solidFill>
                  <a:schemeClr val="bg2"/>
                </a:solidFill>
                <a:latin typeface="Times New Roman" panose="02020603050405020304" pitchFamily="18" charset="0"/>
                <a:cs typeface="Times New Roman" panose="02020603050405020304" pitchFamily="18" charset="0"/>
              </a:rPr>
              <a:t>ε) όταν, με αποφάσεις ανωτάτων δικαστηρίων ή επί τη βάσει πάγιας νομολογίας, έχουν κηρυχθεί αντισυνταγματικές οι διατάξεις που βασίζουν τον νόμιμο τίτλο. </a:t>
            </a:r>
          </a:p>
          <a:p>
            <a:r>
              <a:rPr lang="el-GR" dirty="0" err="1">
                <a:solidFill>
                  <a:schemeClr val="bg2"/>
                </a:solidFill>
                <a:latin typeface="Times New Roman" panose="02020603050405020304" pitchFamily="18" charset="0"/>
                <a:cs typeface="Times New Roman" panose="02020603050405020304" pitchFamily="18" charset="0"/>
              </a:rPr>
              <a:t>στ</a:t>
            </a:r>
            <a:r>
              <a:rPr lang="el-GR" dirty="0">
                <a:solidFill>
                  <a:schemeClr val="bg2"/>
                </a:solidFill>
                <a:latin typeface="Times New Roman" panose="02020603050405020304" pitchFamily="18" charset="0"/>
                <a:cs typeface="Times New Roman" panose="02020603050405020304" pitchFamily="18" charset="0"/>
              </a:rPr>
              <a:t>) επί παραβάσεως της αρχής </a:t>
            </a:r>
            <a:r>
              <a:rPr lang="el-GR" dirty="0" err="1">
                <a:solidFill>
                  <a:schemeClr val="bg2"/>
                </a:solidFill>
                <a:latin typeface="Times New Roman" panose="02020603050405020304" pitchFamily="18" charset="0"/>
                <a:cs typeface="Times New Roman" panose="02020603050405020304" pitchFamily="18" charset="0"/>
              </a:rPr>
              <a:t>ne</a:t>
            </a:r>
            <a:r>
              <a:rPr lang="el-GR" dirty="0">
                <a:solidFill>
                  <a:schemeClr val="bg2"/>
                </a:solidFill>
                <a:latin typeface="Times New Roman" panose="02020603050405020304" pitchFamily="18" charset="0"/>
                <a:cs typeface="Times New Roman" panose="02020603050405020304" pitchFamily="18" charset="0"/>
              </a:rPr>
              <a:t> </a:t>
            </a:r>
            <a:r>
              <a:rPr lang="el-GR" dirty="0" err="1">
                <a:solidFill>
                  <a:schemeClr val="bg2"/>
                </a:solidFill>
                <a:latin typeface="Times New Roman" panose="02020603050405020304" pitchFamily="18" charset="0"/>
                <a:cs typeface="Times New Roman" panose="02020603050405020304" pitchFamily="18" charset="0"/>
              </a:rPr>
              <a:t>bis</a:t>
            </a:r>
            <a:r>
              <a:rPr lang="el-GR" dirty="0">
                <a:solidFill>
                  <a:schemeClr val="bg2"/>
                </a:solidFill>
                <a:latin typeface="Times New Roman" panose="02020603050405020304" pitchFamily="18" charset="0"/>
                <a:cs typeface="Times New Roman" panose="02020603050405020304" pitchFamily="18" charset="0"/>
              </a:rPr>
              <a:t> in </a:t>
            </a:r>
            <a:r>
              <a:rPr lang="el-GR" dirty="0" err="1">
                <a:solidFill>
                  <a:schemeClr val="bg2"/>
                </a:solidFill>
                <a:latin typeface="Times New Roman" panose="02020603050405020304" pitchFamily="18" charset="0"/>
                <a:cs typeface="Times New Roman" panose="02020603050405020304" pitchFamily="18" charset="0"/>
              </a:rPr>
              <a:t>idem</a:t>
            </a:r>
            <a:r>
              <a:rPr lang="el-GR" dirty="0">
                <a:solidFill>
                  <a:schemeClr val="bg2"/>
                </a:solidFill>
                <a:latin typeface="Times New Roman" panose="02020603050405020304" pitchFamily="18" charset="0"/>
                <a:cs typeface="Times New Roman" panose="02020603050405020304" pitchFamily="18" charset="0"/>
              </a:rPr>
              <a:t>.</a:t>
            </a:r>
          </a:p>
          <a:p>
            <a:pPr marL="0" indent="0">
              <a:buNone/>
            </a:pPr>
            <a:endParaRPr lang="el-GR" dirty="0">
              <a:solidFill>
                <a:schemeClr val="bg2"/>
              </a:solidFill>
              <a:latin typeface="Times New Roman" panose="02020603050405020304" pitchFamily="18"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5393262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4C0C0B-E2D5-1AB0-DCA6-1F276A77E43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FF640FA6-6E28-CAA1-C545-42F19680CE71}"/>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2</a:t>
            </a:r>
            <a:endParaRPr lang="el-GR" sz="4400" dirty="0"/>
          </a:p>
        </p:txBody>
      </p:sp>
      <p:sp>
        <p:nvSpPr>
          <p:cNvPr id="3" name="Θέση περιεχομένου 2">
            <a:extLst>
              <a:ext uri="{FF2B5EF4-FFF2-40B4-BE49-F238E27FC236}">
                <a16:creationId xmlns:a16="http://schemas.microsoft.com/office/drawing/2014/main" id="{D29B7A2E-4FD4-4D6A-DBF4-9000F600F2D3}"/>
              </a:ext>
            </a:extLst>
          </p:cNvPr>
          <p:cNvSpPr>
            <a:spLocks noGrp="1"/>
          </p:cNvSpPr>
          <p:nvPr>
            <p:ph idx="1"/>
          </p:nvPr>
        </p:nvSpPr>
        <p:spPr>
          <a:xfrm>
            <a:off x="118872" y="2011680"/>
            <a:ext cx="11942064" cy="4677878"/>
          </a:xfrm>
          <a:solidFill>
            <a:schemeClr val="bg2">
              <a:lumMod val="20000"/>
              <a:lumOff val="80000"/>
            </a:schemeClr>
          </a:solidFill>
        </p:spPr>
        <p:txBody>
          <a:bodyPr>
            <a:normAutofit fontScale="62500" lnSpcReduction="20000"/>
          </a:bodyPr>
          <a:lstStyle/>
          <a:p>
            <a:pPr marL="0" indent="0">
              <a:buNone/>
            </a:pPr>
            <a:endParaRPr lang="el-GR" dirty="0">
              <a:solidFill>
                <a:schemeClr val="bg2"/>
              </a:solidFill>
              <a:latin typeface="Times New Roman" panose="02020603050405020304" pitchFamily="18" charset="0"/>
              <a:cs typeface="Times New Roman" panose="02020603050405020304" pitchFamily="18" charset="0"/>
            </a:endParaRPr>
          </a:p>
          <a:p>
            <a:pPr marL="0" indent="0">
              <a:buNone/>
            </a:pPr>
            <a:r>
              <a:rPr lang="el-GR" dirty="0">
                <a:solidFill>
                  <a:schemeClr val="bg2"/>
                </a:solidFill>
                <a:latin typeface="Times New Roman" panose="02020603050405020304" pitchFamily="18" charset="0"/>
                <a:cs typeface="Times New Roman" panose="02020603050405020304" pitchFamily="18" charset="0"/>
              </a:rPr>
              <a:t>Με </a:t>
            </a:r>
            <a:r>
              <a:rPr lang="el-GR" dirty="0">
                <a:solidFill>
                  <a:srgbClr val="FF0000"/>
                </a:solidFill>
                <a:latin typeface="Times New Roman" panose="02020603050405020304" pitchFamily="18" charset="0"/>
                <a:cs typeface="Times New Roman" panose="02020603050405020304" pitchFamily="18" charset="0"/>
              </a:rPr>
              <a:t>απόφαση Χ1 του ΥΠΕΝ </a:t>
            </a:r>
            <a:r>
              <a:rPr lang="el-GR" dirty="0">
                <a:solidFill>
                  <a:schemeClr val="bg2"/>
                </a:solidFill>
                <a:latin typeface="Times New Roman" panose="02020603050405020304" pitchFamily="18" charset="0"/>
                <a:cs typeface="Times New Roman" panose="02020603050405020304" pitchFamily="18" charset="0"/>
              </a:rPr>
              <a:t>(Υπουργού Περιβάλλοντος και Ενέργειας) από 1.9.2023, </a:t>
            </a:r>
            <a:r>
              <a:rPr lang="el-GR" dirty="0" err="1">
                <a:solidFill>
                  <a:schemeClr val="bg2"/>
                </a:solidFill>
                <a:latin typeface="Times New Roman" panose="02020603050405020304" pitchFamily="18" charset="0"/>
                <a:cs typeface="Times New Roman" panose="02020603050405020304" pitchFamily="18" charset="0"/>
              </a:rPr>
              <a:t>κοινοποιηθείσα</a:t>
            </a:r>
            <a:r>
              <a:rPr lang="el-GR" dirty="0">
                <a:solidFill>
                  <a:schemeClr val="bg2"/>
                </a:solidFill>
                <a:latin typeface="Times New Roman" panose="02020603050405020304" pitchFamily="18" charset="0"/>
                <a:cs typeface="Times New Roman" panose="02020603050405020304" pitchFamily="18" charset="0"/>
              </a:rPr>
              <a:t> αυθημερόν, ανακαλείται η άδεια λειτουργίας της εταιρείας ΛΑΤΟΜΙΚΗ Α.Ε , λόγω παραβιάσεως της λατομικής νομοθεσίας. </a:t>
            </a:r>
          </a:p>
          <a:p>
            <a:pPr marL="0" indent="0">
              <a:buNone/>
            </a:pPr>
            <a:r>
              <a:rPr lang="el-GR" dirty="0">
                <a:solidFill>
                  <a:schemeClr val="bg2"/>
                </a:solidFill>
                <a:latin typeface="Times New Roman" panose="02020603050405020304" pitchFamily="18" charset="0"/>
                <a:cs typeface="Times New Roman" panose="02020603050405020304" pitchFamily="18" charset="0"/>
              </a:rPr>
              <a:t>Η εταιρεία ασκεί αίτηση θεραπείας στον Υπουργό η οποία απαντάται αρνητικά από τον Υπουργό , </a:t>
            </a:r>
            <a:r>
              <a:rPr lang="el-GR" b="1" dirty="0">
                <a:solidFill>
                  <a:srgbClr val="FF0000"/>
                </a:solidFill>
                <a:latin typeface="Times New Roman" panose="02020603050405020304" pitchFamily="18" charset="0"/>
                <a:cs typeface="Times New Roman" panose="02020603050405020304" pitchFamily="18" charset="0"/>
              </a:rPr>
              <a:t>με απόφαση Χ2</a:t>
            </a:r>
            <a:r>
              <a:rPr lang="el-GR" dirty="0">
                <a:solidFill>
                  <a:schemeClr val="bg2"/>
                </a:solidFill>
                <a:latin typeface="Times New Roman" panose="02020603050405020304" pitchFamily="18" charset="0"/>
                <a:cs typeface="Times New Roman" panose="02020603050405020304" pitchFamily="18" charset="0"/>
              </a:rPr>
              <a:t>, μετά νέα νομική έρευνα της υποθέσεως και μόνο, την 18.9.2023, με το ίδιο σκεπτικό με την αρχική πράξη Χ1. </a:t>
            </a:r>
          </a:p>
          <a:p>
            <a:pPr marL="0" indent="0">
              <a:buNone/>
            </a:pPr>
            <a:r>
              <a:rPr lang="el-GR" dirty="0">
                <a:solidFill>
                  <a:schemeClr val="bg2"/>
                </a:solidFill>
                <a:latin typeface="Times New Roman" panose="02020603050405020304" pitchFamily="18" charset="0"/>
                <a:cs typeface="Times New Roman" panose="02020603050405020304" pitchFamily="18" charset="0"/>
              </a:rPr>
              <a:t>Η απόφαση Χ2 κοινοποιείται στη ΛΑΤΟΜΙΚΗ Α.Ε την 20.10.2023. </a:t>
            </a:r>
          </a:p>
          <a:p>
            <a:pPr marL="0" indent="0">
              <a:buNone/>
            </a:pPr>
            <a:r>
              <a:rPr lang="el-GR" dirty="0">
                <a:solidFill>
                  <a:schemeClr val="bg2"/>
                </a:solidFill>
                <a:latin typeface="Times New Roman" panose="02020603050405020304" pitchFamily="18" charset="0"/>
                <a:cs typeface="Times New Roman" panose="02020603050405020304" pitchFamily="18" charset="0"/>
              </a:rPr>
              <a:t> </a:t>
            </a:r>
          </a:p>
          <a:p>
            <a:pPr marL="0" indent="0">
              <a:buNone/>
            </a:pPr>
            <a:r>
              <a:rPr lang="el-GR" b="1" dirty="0">
                <a:solidFill>
                  <a:schemeClr val="bg2"/>
                </a:solidFill>
                <a:latin typeface="Times New Roman" panose="02020603050405020304" pitchFamily="18" charset="0"/>
                <a:cs typeface="Times New Roman" panose="02020603050405020304" pitchFamily="18" charset="0"/>
              </a:rPr>
              <a:t>ΕΡΩΤΑΤΑΙ</a:t>
            </a:r>
            <a:endParaRPr lang="el-GR" dirty="0">
              <a:solidFill>
                <a:schemeClr val="bg2"/>
              </a:solidFill>
              <a:latin typeface="Times New Roman" panose="02020603050405020304" pitchFamily="18" charset="0"/>
              <a:cs typeface="Times New Roman" panose="02020603050405020304" pitchFamily="18" charset="0"/>
            </a:endParaRPr>
          </a:p>
          <a:p>
            <a:endParaRPr lang="el-GR" dirty="0">
              <a:solidFill>
                <a:schemeClr val="bg2"/>
              </a:solidFill>
              <a:latin typeface="Times New Roman" panose="02020603050405020304" pitchFamily="18" charset="0"/>
              <a:cs typeface="Times New Roman" panose="02020603050405020304" pitchFamily="18" charset="0"/>
            </a:endParaRPr>
          </a:p>
          <a:p>
            <a:pPr lvl="0"/>
            <a:r>
              <a:rPr lang="el-GR" dirty="0">
                <a:solidFill>
                  <a:schemeClr val="bg2"/>
                </a:solidFill>
                <a:latin typeface="Times New Roman" panose="02020603050405020304" pitchFamily="18" charset="0"/>
                <a:cs typeface="Times New Roman" panose="02020603050405020304" pitchFamily="18" charset="0"/>
              </a:rPr>
              <a:t>Με τι ένδικο βοήθημα, ενώπιον </a:t>
            </a:r>
            <a:r>
              <a:rPr lang="el-GR" dirty="0" err="1">
                <a:solidFill>
                  <a:schemeClr val="bg2"/>
                </a:solidFill>
                <a:latin typeface="Times New Roman" panose="02020603050405020304" pitchFamily="18" charset="0"/>
                <a:cs typeface="Times New Roman" panose="02020603050405020304" pitchFamily="18" charset="0"/>
              </a:rPr>
              <a:t>ποίου</a:t>
            </a:r>
            <a:r>
              <a:rPr lang="el-GR" dirty="0">
                <a:solidFill>
                  <a:schemeClr val="bg2"/>
                </a:solidFill>
                <a:latin typeface="Times New Roman" panose="02020603050405020304" pitchFamily="18" charset="0"/>
                <a:cs typeface="Times New Roman" panose="02020603050405020304" pitchFamily="18" charset="0"/>
              </a:rPr>
              <a:t> δικαστηρίου , στρεφόμενο κατά </a:t>
            </a:r>
            <a:r>
              <a:rPr lang="el-GR" dirty="0" err="1">
                <a:solidFill>
                  <a:schemeClr val="bg2"/>
                </a:solidFill>
                <a:latin typeface="Times New Roman" panose="02020603050405020304" pitchFamily="18" charset="0"/>
                <a:cs typeface="Times New Roman" panose="02020603050405020304" pitchFamily="18" charset="0"/>
              </a:rPr>
              <a:t>ποίου</a:t>
            </a:r>
            <a:r>
              <a:rPr lang="el-GR" dirty="0">
                <a:solidFill>
                  <a:schemeClr val="bg2"/>
                </a:solidFill>
                <a:latin typeface="Times New Roman" panose="02020603050405020304" pitchFamily="18" charset="0"/>
                <a:cs typeface="Times New Roman" panose="02020603050405020304" pitchFamily="18" charset="0"/>
              </a:rPr>
              <a:t> και ως πότε μπορεί να ζητήσει δικαστική προστασία η ΛΑΤΟΜΙΚΗ Α.Ε ; </a:t>
            </a:r>
            <a:r>
              <a:rPr lang="el-GR" b="1" dirty="0">
                <a:solidFill>
                  <a:schemeClr val="bg2"/>
                </a:solidFill>
                <a:latin typeface="Times New Roman" panose="02020603050405020304" pitchFamily="18" charset="0"/>
                <a:cs typeface="Times New Roman" panose="02020603050405020304" pitchFamily="18" charset="0"/>
              </a:rPr>
              <a:t>(3 μονάδες)</a:t>
            </a:r>
            <a:endParaRPr lang="el-GR" dirty="0">
              <a:solidFill>
                <a:schemeClr val="bg2"/>
              </a:solidFill>
              <a:latin typeface="Times New Roman" panose="02020603050405020304" pitchFamily="18" charset="0"/>
              <a:cs typeface="Times New Roman" panose="02020603050405020304" pitchFamily="18" charset="0"/>
            </a:endParaRPr>
          </a:p>
          <a:p>
            <a:pPr lvl="0"/>
            <a:r>
              <a:rPr lang="el-GR" dirty="0">
                <a:solidFill>
                  <a:schemeClr val="bg2"/>
                </a:solidFill>
                <a:latin typeface="Times New Roman" panose="02020603050405020304" pitchFamily="18" charset="0"/>
                <a:cs typeface="Times New Roman" panose="02020603050405020304" pitchFamily="18" charset="0"/>
              </a:rPr>
              <a:t>Μπορεί η ΛΑΤΟΜΙΚΗ Α.Ε να υποβάλει αίτηση προσωρινής δικαστικής προστασίας; (Αναφέρατε την διάταξη, τους δυνατούς λόγους της αιτήσεως αναστολής και τις πιθανότητες επιτυχίας της, λαμβάνοντας υπόψη ότι η ευδοκίμηση της αιτήσεως θα συνεπάγεται προσωρινή </a:t>
            </a:r>
            <a:r>
              <a:rPr lang="el-GR" dirty="0" err="1">
                <a:solidFill>
                  <a:schemeClr val="bg2"/>
                </a:solidFill>
                <a:latin typeface="Times New Roman" panose="02020603050405020304" pitchFamily="18" charset="0"/>
                <a:cs typeface="Times New Roman" panose="02020603050405020304" pitchFamily="18" charset="0"/>
              </a:rPr>
              <a:t>επαναχορήγηση</a:t>
            </a:r>
            <a:r>
              <a:rPr lang="el-GR" dirty="0">
                <a:solidFill>
                  <a:schemeClr val="bg2"/>
                </a:solidFill>
                <a:latin typeface="Times New Roman" panose="02020603050405020304" pitchFamily="18" charset="0"/>
                <a:cs typeface="Times New Roman" panose="02020603050405020304" pitchFamily="18" charset="0"/>
              </a:rPr>
              <a:t> της άδειας). </a:t>
            </a:r>
            <a:r>
              <a:rPr lang="el-GR" b="1" dirty="0">
                <a:solidFill>
                  <a:schemeClr val="bg2"/>
                </a:solidFill>
                <a:latin typeface="Times New Roman" panose="02020603050405020304" pitchFamily="18" charset="0"/>
                <a:cs typeface="Times New Roman" panose="02020603050405020304" pitchFamily="18" charset="0"/>
              </a:rPr>
              <a:t>(2,5 μονάδες)</a:t>
            </a:r>
            <a:endParaRPr lang="el-GR" dirty="0">
              <a:solidFill>
                <a:schemeClr val="bg2"/>
              </a:solidFill>
              <a:latin typeface="Times New Roman" panose="02020603050405020304" pitchFamily="18" charset="0"/>
              <a:cs typeface="Times New Roman" panose="02020603050405020304" pitchFamily="18" charset="0"/>
            </a:endParaRPr>
          </a:p>
          <a:p>
            <a:pPr lvl="0"/>
            <a:r>
              <a:rPr lang="el-GR" dirty="0">
                <a:solidFill>
                  <a:schemeClr val="bg2"/>
                </a:solidFill>
                <a:latin typeface="Times New Roman" panose="02020603050405020304" pitchFamily="18" charset="0"/>
                <a:cs typeface="Times New Roman" panose="02020603050405020304" pitchFamily="18" charset="0"/>
              </a:rPr>
              <a:t>Αν η εταιρεία στη δικάσιμο της υποθέσεως δεν προσκομίσει το καταστατικό της, θα πρέπει να κληθεί από το Δικαστήριο να το προσκομίσει; </a:t>
            </a:r>
            <a:r>
              <a:rPr lang="el-GR" b="1" dirty="0">
                <a:solidFill>
                  <a:schemeClr val="bg2"/>
                </a:solidFill>
                <a:latin typeface="Times New Roman" panose="02020603050405020304" pitchFamily="18" charset="0"/>
                <a:cs typeface="Times New Roman" panose="02020603050405020304" pitchFamily="18" charset="0"/>
              </a:rPr>
              <a:t>(2,5 μονάδες)</a:t>
            </a:r>
            <a:endParaRPr lang="el-GR" dirty="0">
              <a:solidFill>
                <a:schemeClr val="bg2"/>
              </a:solidFill>
              <a:latin typeface="Times New Roman" panose="02020603050405020304" pitchFamily="18" charset="0"/>
              <a:cs typeface="Times New Roman" panose="02020603050405020304" pitchFamily="18" charset="0"/>
            </a:endParaRPr>
          </a:p>
          <a:p>
            <a:pPr lvl="0"/>
            <a:r>
              <a:rPr lang="el-GR" dirty="0">
                <a:solidFill>
                  <a:schemeClr val="bg2"/>
                </a:solidFill>
                <a:latin typeface="Times New Roman" panose="02020603050405020304" pitchFamily="18" charset="0"/>
                <a:cs typeface="Times New Roman" panose="02020603050405020304" pitchFamily="18" charset="0"/>
              </a:rPr>
              <a:t>Στην περίπτωση του ερωτήματος 3,  αν το ένδικο βοήθημα της εταιρείας απορριφθεί ως ανομιμοποίητο μπορεί η ΛΑΤΟΜΙΚΗ Α.Ε να επανέλθει με το ίδιο βοήθημα, και ως πότε;</a:t>
            </a:r>
            <a:r>
              <a:rPr lang="el-GR" b="1" dirty="0">
                <a:solidFill>
                  <a:schemeClr val="bg2"/>
                </a:solidFill>
                <a:latin typeface="Times New Roman" panose="02020603050405020304" pitchFamily="18" charset="0"/>
                <a:cs typeface="Times New Roman" panose="02020603050405020304" pitchFamily="18" charset="0"/>
              </a:rPr>
              <a:t> (1 μονάδα)</a:t>
            </a:r>
            <a:endParaRPr lang="el-GR" dirty="0">
              <a:solidFill>
                <a:schemeClr val="bg2"/>
              </a:solidFill>
              <a:latin typeface="Times New Roman" panose="02020603050405020304" pitchFamily="18" charset="0"/>
              <a:cs typeface="Times New Roman" panose="02020603050405020304" pitchFamily="18" charset="0"/>
            </a:endParaRPr>
          </a:p>
          <a:p>
            <a:pPr lvl="0"/>
            <a:r>
              <a:rPr lang="el-GR" dirty="0">
                <a:solidFill>
                  <a:schemeClr val="bg2"/>
                </a:solidFill>
                <a:latin typeface="Times New Roman" panose="02020603050405020304" pitchFamily="18" charset="0"/>
                <a:cs typeface="Times New Roman" panose="02020603050405020304" pitchFamily="18" charset="0"/>
              </a:rPr>
              <a:t>Αν η εταιρεία ΛΑΤΟΜΙΚΗ Α.Ε ασκήσει κατά της πρωτοδίκου αποφάσεως έφεση στο ΣτΕ, τι θα πράξει το τελευταίο;</a:t>
            </a:r>
            <a:r>
              <a:rPr lang="el-GR" b="1" dirty="0">
                <a:solidFill>
                  <a:schemeClr val="bg2"/>
                </a:solidFill>
                <a:latin typeface="Times New Roman" panose="02020603050405020304" pitchFamily="18" charset="0"/>
                <a:cs typeface="Times New Roman" panose="02020603050405020304" pitchFamily="18" charset="0"/>
              </a:rPr>
              <a:t> (1 μονάδα) </a:t>
            </a:r>
            <a:endParaRPr lang="el-GR" dirty="0">
              <a:solidFill>
                <a:schemeClr val="bg2"/>
              </a:solidFill>
              <a:latin typeface="Times New Roman" panose="02020603050405020304" pitchFamily="18"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771714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B67B6-10CE-4B98-2985-D6CDE6B39C6B}"/>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C66B1891-D785-A151-550E-4ACCB37F1242}"/>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2</a:t>
            </a:r>
            <a:endParaRPr lang="el-GR" sz="4400" dirty="0"/>
          </a:p>
        </p:txBody>
      </p:sp>
      <p:sp>
        <p:nvSpPr>
          <p:cNvPr id="3" name="Θέση περιεχομένου 2">
            <a:extLst>
              <a:ext uri="{FF2B5EF4-FFF2-40B4-BE49-F238E27FC236}">
                <a16:creationId xmlns:a16="http://schemas.microsoft.com/office/drawing/2014/main" id="{71AF3BFD-E1DD-0B9D-65C1-644F0D2804B8}"/>
              </a:ext>
            </a:extLst>
          </p:cNvPr>
          <p:cNvSpPr>
            <a:spLocks noGrp="1"/>
          </p:cNvSpPr>
          <p:nvPr>
            <p:ph idx="1"/>
          </p:nvPr>
        </p:nvSpPr>
        <p:spPr>
          <a:xfrm>
            <a:off x="118872" y="2011680"/>
            <a:ext cx="11942064" cy="4677878"/>
          </a:xfrm>
          <a:solidFill>
            <a:schemeClr val="bg2">
              <a:lumMod val="20000"/>
              <a:lumOff val="80000"/>
            </a:schemeClr>
          </a:solidFill>
        </p:spPr>
        <p:txBody>
          <a:bodyPr numCol="2">
            <a:normAutofit fontScale="47500" lnSpcReduction="20000"/>
          </a:bodyPr>
          <a:lstStyle/>
          <a:p>
            <a:pPr marL="0" lvl="0" indent="0">
              <a:buNone/>
            </a:pPr>
            <a:r>
              <a:rPr lang="el-GR" sz="2900" dirty="0">
                <a:solidFill>
                  <a:schemeClr val="bg2"/>
                </a:solidFill>
                <a:latin typeface="Times New Roman" panose="02020603050405020304" pitchFamily="18" charset="0"/>
                <a:cs typeface="Times New Roman" panose="02020603050405020304" pitchFamily="18" charset="0"/>
              </a:rPr>
              <a:t>1. Πρόκειται για </a:t>
            </a:r>
            <a:r>
              <a:rPr lang="el-GR" sz="2900" b="1" dirty="0">
                <a:solidFill>
                  <a:srgbClr val="FF0000"/>
                </a:solidFill>
                <a:latin typeface="Times New Roman" panose="02020603050405020304" pitchFamily="18" charset="0"/>
                <a:cs typeface="Times New Roman" panose="02020603050405020304" pitchFamily="18" charset="0"/>
              </a:rPr>
              <a:t>διαφορά ουσίας </a:t>
            </a:r>
            <a:r>
              <a:rPr lang="el-GR" sz="2900" dirty="0">
                <a:solidFill>
                  <a:schemeClr val="bg2"/>
                </a:solidFill>
                <a:latin typeface="Times New Roman" panose="02020603050405020304" pitchFamily="18" charset="0"/>
                <a:cs typeface="Times New Roman" panose="02020603050405020304" pitchFamily="18" charset="0"/>
              </a:rPr>
              <a:t>( άρθρο 1§2 δ ν. 1406/1983), εισαγόμενη με το ειδικό ένδικο βοήθημα της προσφυγής (άρθρα 63 </a:t>
            </a:r>
            <a:r>
              <a:rPr lang="el-GR" sz="2900" dirty="0" err="1">
                <a:solidFill>
                  <a:schemeClr val="bg2"/>
                </a:solidFill>
                <a:latin typeface="Times New Roman" panose="02020603050405020304" pitchFamily="18" charset="0"/>
                <a:cs typeface="Times New Roman" panose="02020603050405020304" pitchFamily="18" charset="0"/>
              </a:rPr>
              <a:t>επ</a:t>
            </a:r>
            <a:r>
              <a:rPr lang="el-GR" sz="2900" dirty="0">
                <a:solidFill>
                  <a:schemeClr val="bg2"/>
                </a:solidFill>
                <a:latin typeface="Times New Roman" panose="02020603050405020304" pitchFamily="18" charset="0"/>
                <a:cs typeface="Times New Roman" panose="02020603050405020304" pitchFamily="18" charset="0"/>
              </a:rPr>
              <a:t>. </a:t>
            </a:r>
            <a:r>
              <a:rPr lang="el-GR" sz="2900" dirty="0" err="1">
                <a:solidFill>
                  <a:schemeClr val="bg2"/>
                </a:solidFill>
                <a:latin typeface="Times New Roman" panose="02020603050405020304" pitchFamily="18" charset="0"/>
                <a:cs typeface="Times New Roman" panose="02020603050405020304" pitchFamily="18" charset="0"/>
              </a:rPr>
              <a:t>ΚΔΔικ</a:t>
            </a:r>
            <a:r>
              <a:rPr lang="el-GR" sz="2900" dirty="0">
                <a:solidFill>
                  <a:schemeClr val="bg2"/>
                </a:solidFill>
                <a:latin typeface="Times New Roman" panose="02020603050405020304" pitchFamily="18" charset="0"/>
                <a:cs typeface="Times New Roman" panose="02020603050405020304" pitchFamily="18" charset="0"/>
              </a:rPr>
              <a:t>) ενώπιον του </a:t>
            </a:r>
            <a:r>
              <a:rPr lang="el-GR" sz="2900" b="1" dirty="0">
                <a:solidFill>
                  <a:srgbClr val="FF0000"/>
                </a:solidFill>
                <a:latin typeface="Times New Roman" panose="02020603050405020304" pitchFamily="18" charset="0"/>
                <a:cs typeface="Times New Roman" panose="02020603050405020304" pitchFamily="18" charset="0"/>
              </a:rPr>
              <a:t>Τριμελούς Διοικητικού Πρωτοδικείου Αθηνών </a:t>
            </a:r>
            <a:r>
              <a:rPr lang="el-GR" sz="2900" dirty="0">
                <a:solidFill>
                  <a:schemeClr val="bg2"/>
                </a:solidFill>
                <a:latin typeface="Times New Roman" panose="02020603050405020304" pitchFamily="18" charset="0"/>
                <a:cs typeface="Times New Roman" panose="02020603050405020304" pitchFamily="18" charset="0"/>
              </a:rPr>
              <a:t>(άρθρα 6§1, 7§1 </a:t>
            </a:r>
            <a:r>
              <a:rPr lang="el-GR" sz="2900" dirty="0" err="1">
                <a:solidFill>
                  <a:schemeClr val="bg2"/>
                </a:solidFill>
                <a:latin typeface="Times New Roman" panose="02020603050405020304" pitchFamily="18" charset="0"/>
                <a:cs typeface="Times New Roman" panose="02020603050405020304" pitchFamily="18" charset="0"/>
              </a:rPr>
              <a:t>ΚΔΔικ</a:t>
            </a:r>
            <a:r>
              <a:rPr lang="el-GR" sz="2900" dirty="0">
                <a:solidFill>
                  <a:schemeClr val="bg2"/>
                </a:solidFill>
                <a:latin typeface="Times New Roman" panose="02020603050405020304" pitchFamily="18" charset="0"/>
                <a:cs typeface="Times New Roman" panose="02020603050405020304" pitchFamily="18" charset="0"/>
              </a:rPr>
              <a:t>). Το βοήθημα πρέπει να στρέφεται κατά του Ελληνικού Δημοσίου, όπως εκπροσωπείται από τον Υπουργό Οικονομικών (άρθρο 25§1 </a:t>
            </a:r>
            <a:r>
              <a:rPr lang="el-GR" sz="2900" dirty="0" err="1">
                <a:solidFill>
                  <a:schemeClr val="bg2"/>
                </a:solidFill>
                <a:latin typeface="Times New Roman" panose="02020603050405020304" pitchFamily="18" charset="0"/>
                <a:cs typeface="Times New Roman" panose="02020603050405020304" pitchFamily="18" charset="0"/>
              </a:rPr>
              <a:t>ΚΔΔικ</a:t>
            </a:r>
            <a:r>
              <a:rPr lang="el-GR" sz="2900" dirty="0">
                <a:solidFill>
                  <a:schemeClr val="bg2"/>
                </a:solidFill>
                <a:latin typeface="Times New Roman" panose="02020603050405020304" pitchFamily="18" charset="0"/>
                <a:cs typeface="Times New Roman" panose="02020603050405020304" pitchFamily="18" charset="0"/>
              </a:rPr>
              <a:t>). </a:t>
            </a:r>
          </a:p>
          <a:p>
            <a:pPr marL="0" lvl="0" indent="0">
              <a:buNone/>
            </a:pPr>
            <a:r>
              <a:rPr lang="el-GR" sz="2900" dirty="0">
                <a:solidFill>
                  <a:schemeClr val="bg2"/>
                </a:solidFill>
                <a:latin typeface="Times New Roman" panose="02020603050405020304" pitchFamily="18" charset="0"/>
                <a:cs typeface="Times New Roman" panose="02020603050405020304" pitchFamily="18" charset="0"/>
              </a:rPr>
              <a:t>Ως προς την προθεσμία προσβολής της πράξεως, η αίτηση θεραπείας διακόπτει την 60νθήμερη προθεσμία για 30 ημέρες, δεδομένου ότι η πράξη Χ2 κοινοποιήθηκε στην ΛΑΤΟΜΙΚΗ ΑΕ, μετά την πάροδο των 30 αυτών ημερών από την υποβολή της αιτήσεως θεραπείας (άρθρο 67§2 </a:t>
            </a:r>
            <a:r>
              <a:rPr lang="el-GR" sz="2900" dirty="0" err="1">
                <a:solidFill>
                  <a:schemeClr val="bg2"/>
                </a:solidFill>
                <a:latin typeface="Times New Roman" panose="02020603050405020304" pitchFamily="18" charset="0"/>
                <a:cs typeface="Times New Roman" panose="02020603050405020304" pitchFamily="18" charset="0"/>
              </a:rPr>
              <a:t>ΚΔΔικ</a:t>
            </a:r>
            <a:r>
              <a:rPr lang="el-GR" sz="2900" dirty="0">
                <a:solidFill>
                  <a:schemeClr val="bg2"/>
                </a:solidFill>
                <a:latin typeface="Times New Roman" panose="02020603050405020304" pitchFamily="18" charset="0"/>
                <a:cs typeface="Times New Roman" panose="02020603050405020304" pitchFamily="18" charset="0"/>
              </a:rPr>
              <a:t>). Άρα, η προθεσμία προσφυγής διακόπηκε μέχρι την 18.10.2023 και </a:t>
            </a:r>
            <a:r>
              <a:rPr lang="el-GR" sz="2900" dirty="0" err="1">
                <a:solidFill>
                  <a:schemeClr val="bg2"/>
                </a:solidFill>
                <a:latin typeface="Times New Roman" panose="02020603050405020304" pitchFamily="18" charset="0"/>
                <a:cs typeface="Times New Roman" panose="02020603050405020304" pitchFamily="18" charset="0"/>
              </a:rPr>
              <a:t>επανεκκίνησε</a:t>
            </a:r>
            <a:r>
              <a:rPr lang="el-GR" sz="2900" dirty="0">
                <a:solidFill>
                  <a:schemeClr val="bg2"/>
                </a:solidFill>
                <a:latin typeface="Times New Roman" panose="02020603050405020304" pitchFamily="18" charset="0"/>
                <a:cs typeface="Times New Roman" panose="02020603050405020304" pitchFamily="18" charset="0"/>
              </a:rPr>
              <a:t> την επομένη, ήτοι της 19.10.2023. Λήγει δε μετά από 60 ημέρες, ήτοι την 18.12.2023.</a:t>
            </a:r>
          </a:p>
          <a:p>
            <a:pPr marL="0" indent="0">
              <a:buNone/>
            </a:pPr>
            <a:r>
              <a:rPr lang="el-GR" sz="2900" dirty="0">
                <a:solidFill>
                  <a:schemeClr val="bg2"/>
                </a:solidFill>
                <a:latin typeface="Times New Roman" panose="02020603050405020304" pitchFamily="18" charset="0"/>
                <a:cs typeface="Times New Roman" panose="02020603050405020304" pitchFamily="18" charset="0"/>
              </a:rPr>
              <a:t>Συνεπώς, η ΛΑΤΟΜΙΚΗ ΑΕ θα πρέπει να ασκήσει προσφυγή κατά της πράξεως Χ1 και μόνο ( δεδομένου ότι η Χ2 είναι βεβαιωτική αυτής, αφού έχει εκδοθεί μόνο μετά από νέα νομική και όχι πραγματική έρευνα) καθώς και κατά του Ελληνικού Δημοσίου, όπως εκπροσωπείται από τον Υπουργό Οικονομικών μέχρι την 18.12.2023.</a:t>
            </a:r>
          </a:p>
          <a:p>
            <a:endParaRPr lang="el-GR" sz="2900" dirty="0">
              <a:solidFill>
                <a:schemeClr val="bg2"/>
              </a:solidFill>
              <a:latin typeface="Times New Roman" panose="02020603050405020304" pitchFamily="18" charset="0"/>
              <a:cs typeface="Times New Roman" panose="02020603050405020304" pitchFamily="18" charset="0"/>
            </a:endParaRPr>
          </a:p>
          <a:p>
            <a:pPr marL="0" lvl="0" indent="0">
              <a:buNone/>
            </a:pPr>
            <a:r>
              <a:rPr lang="el-GR" sz="2900" dirty="0">
                <a:solidFill>
                  <a:schemeClr val="bg2"/>
                </a:solidFill>
                <a:latin typeface="Times New Roman" panose="02020603050405020304" pitchFamily="18" charset="0"/>
                <a:cs typeface="Times New Roman" panose="02020603050405020304" pitchFamily="18" charset="0"/>
              </a:rPr>
              <a:t>2. Η ΛΑΤΟΜΙΚΗ ΑΕ μπορεί να υποβάλει μετά την προσφυγή, ως παρεπόμενο βοήθημα, </a:t>
            </a:r>
            <a:r>
              <a:rPr lang="el-GR" sz="2900" b="1" dirty="0">
                <a:solidFill>
                  <a:srgbClr val="FF0000"/>
                </a:solidFill>
                <a:latin typeface="Times New Roman" panose="02020603050405020304" pitchFamily="18" charset="0"/>
                <a:cs typeface="Times New Roman" panose="02020603050405020304" pitchFamily="18" charset="0"/>
              </a:rPr>
              <a:t>αίτηση αναστολής εκτελέσεως </a:t>
            </a:r>
            <a:r>
              <a:rPr lang="el-GR" sz="2900" dirty="0">
                <a:solidFill>
                  <a:schemeClr val="bg2"/>
                </a:solidFill>
                <a:latin typeface="Times New Roman" panose="02020603050405020304" pitchFamily="18" charset="0"/>
                <a:cs typeface="Times New Roman" panose="02020603050405020304" pitchFamily="18" charset="0"/>
              </a:rPr>
              <a:t>σύμφωνα με τα άρθρα 200-205 </a:t>
            </a:r>
            <a:r>
              <a:rPr lang="el-GR" sz="2900" dirty="0" err="1">
                <a:solidFill>
                  <a:schemeClr val="bg2"/>
                </a:solidFill>
                <a:latin typeface="Times New Roman" panose="02020603050405020304" pitchFamily="18" charset="0"/>
                <a:cs typeface="Times New Roman" panose="02020603050405020304" pitchFamily="18" charset="0"/>
              </a:rPr>
              <a:t>ΚΔΔικ</a:t>
            </a:r>
            <a:r>
              <a:rPr lang="el-GR" sz="2900" dirty="0">
                <a:solidFill>
                  <a:schemeClr val="bg2"/>
                </a:solidFill>
                <a:latin typeface="Times New Roman" panose="02020603050405020304" pitchFamily="18" charset="0"/>
                <a:cs typeface="Times New Roman" panose="02020603050405020304" pitchFamily="18" charset="0"/>
              </a:rPr>
              <a:t>.</a:t>
            </a:r>
          </a:p>
          <a:p>
            <a:pPr marL="0" indent="0">
              <a:buNone/>
            </a:pPr>
            <a:r>
              <a:rPr lang="el-GR" sz="2900" dirty="0">
                <a:solidFill>
                  <a:schemeClr val="bg2"/>
                </a:solidFill>
                <a:latin typeface="Times New Roman" panose="02020603050405020304" pitchFamily="18" charset="0"/>
                <a:cs typeface="Times New Roman" panose="02020603050405020304" pitchFamily="18" charset="0"/>
              </a:rPr>
              <a:t>Μπορεί να επικαλεστεί (</a:t>
            </a:r>
            <a:r>
              <a:rPr lang="el-GR" sz="2900" dirty="0" err="1">
                <a:solidFill>
                  <a:schemeClr val="bg2"/>
                </a:solidFill>
                <a:latin typeface="Times New Roman" panose="02020603050405020304" pitchFamily="18" charset="0"/>
                <a:cs typeface="Times New Roman" panose="02020603050405020304" pitchFamily="18" charset="0"/>
              </a:rPr>
              <a:t>διαζευτικώς</a:t>
            </a:r>
            <a:r>
              <a:rPr lang="el-GR" sz="2900" dirty="0">
                <a:solidFill>
                  <a:schemeClr val="bg2"/>
                </a:solidFill>
                <a:latin typeface="Times New Roman" panose="02020603050405020304" pitchFamily="18" charset="0"/>
                <a:cs typeface="Times New Roman" panose="02020603050405020304" pitchFamily="18" charset="0"/>
              </a:rPr>
              <a:t> ή </a:t>
            </a:r>
            <a:r>
              <a:rPr lang="el-GR" sz="2900" dirty="0" err="1">
                <a:solidFill>
                  <a:schemeClr val="bg2"/>
                </a:solidFill>
                <a:latin typeface="Times New Roman" panose="02020603050405020304" pitchFamily="18" charset="0"/>
                <a:cs typeface="Times New Roman" panose="02020603050405020304" pitchFamily="18" charset="0"/>
              </a:rPr>
              <a:t>σωρευτικώς</a:t>
            </a:r>
            <a:r>
              <a:rPr lang="el-GR" sz="2900" dirty="0">
                <a:solidFill>
                  <a:schemeClr val="bg2"/>
                </a:solidFill>
                <a:latin typeface="Times New Roman" panose="02020603050405020304" pitchFamily="18" charset="0"/>
                <a:cs typeface="Times New Roman" panose="02020603050405020304" pitchFamily="18" charset="0"/>
              </a:rPr>
              <a:t>) τους λόγους του άρθρου 202§1 </a:t>
            </a:r>
            <a:r>
              <a:rPr lang="el-GR" sz="2900" dirty="0" err="1">
                <a:solidFill>
                  <a:schemeClr val="bg2"/>
                </a:solidFill>
                <a:latin typeface="Times New Roman" panose="02020603050405020304" pitchFamily="18" charset="0"/>
                <a:cs typeface="Times New Roman" panose="02020603050405020304" pitchFamily="18" charset="0"/>
              </a:rPr>
              <a:t>ΚΔΔικ</a:t>
            </a:r>
            <a:r>
              <a:rPr lang="el-GR" sz="2900" dirty="0">
                <a:solidFill>
                  <a:schemeClr val="bg2"/>
                </a:solidFill>
                <a:latin typeface="Times New Roman" panose="02020603050405020304" pitchFamily="18" charset="0"/>
                <a:cs typeface="Times New Roman" panose="02020603050405020304" pitchFamily="18" charset="0"/>
              </a:rPr>
              <a:t> (ανεπανόρθωτη βλάβη- προδήλως βάσιμο του βοηθήματος της προσφυγής).</a:t>
            </a:r>
          </a:p>
          <a:p>
            <a:pPr marL="0" indent="0">
              <a:buNone/>
            </a:pPr>
            <a:r>
              <a:rPr lang="el-GR" sz="2900" dirty="0">
                <a:solidFill>
                  <a:schemeClr val="bg2"/>
                </a:solidFill>
                <a:latin typeface="Times New Roman" panose="02020603050405020304" pitchFamily="18" charset="0"/>
                <a:cs typeface="Times New Roman" panose="02020603050405020304" pitchFamily="18" charset="0"/>
              </a:rPr>
              <a:t>Το άρθρο 26 Συντ. δεν εμποδίζει εν προκειμένω την χορήγηση προσωρινής δικαστικής προστασίας, όπως και στις νόθες αρνητικές πράξεις, δεδομένου ότι η ανακλητική πράξη διακόπτει την συνέχιση μιας υφιστάμενης δραστηριότητας επιφέροντας </a:t>
            </a:r>
            <a:r>
              <a:rPr lang="el-GR" sz="2900" u="sng" dirty="0">
                <a:solidFill>
                  <a:schemeClr val="bg2"/>
                </a:solidFill>
                <a:latin typeface="Times New Roman" panose="02020603050405020304" pitchFamily="18" charset="0"/>
                <a:cs typeface="Times New Roman" panose="02020603050405020304" pitchFamily="18" charset="0"/>
              </a:rPr>
              <a:t>θετική βλάβη</a:t>
            </a:r>
            <a:r>
              <a:rPr lang="el-GR" sz="2900" dirty="0">
                <a:solidFill>
                  <a:schemeClr val="bg2"/>
                </a:solidFill>
                <a:latin typeface="Times New Roman" panose="02020603050405020304" pitchFamily="18" charset="0"/>
                <a:cs typeface="Times New Roman" panose="02020603050405020304" pitchFamily="18" charset="0"/>
              </a:rPr>
              <a:t> στα δικαιώματα και έννομα συμφέροντα της εταιρείας.</a:t>
            </a:r>
          </a:p>
          <a:p>
            <a:endParaRPr lang="el-GR" sz="2900" dirty="0">
              <a:solidFill>
                <a:schemeClr val="bg2"/>
              </a:solidFill>
              <a:latin typeface="Times New Roman" panose="02020603050405020304" pitchFamily="18" charset="0"/>
              <a:cs typeface="Times New Roman" panose="02020603050405020304" pitchFamily="18" charset="0"/>
            </a:endParaRPr>
          </a:p>
          <a:p>
            <a:pPr marL="0" lvl="0" indent="0">
              <a:buNone/>
            </a:pPr>
            <a:r>
              <a:rPr lang="el-GR" sz="2900" dirty="0">
                <a:solidFill>
                  <a:schemeClr val="bg2"/>
                </a:solidFill>
                <a:latin typeface="Times New Roman" panose="02020603050405020304" pitchFamily="18" charset="0"/>
                <a:cs typeface="Times New Roman" panose="02020603050405020304" pitchFamily="18" charset="0"/>
              </a:rPr>
              <a:t>3. Η εταιρεία </a:t>
            </a:r>
            <a:r>
              <a:rPr lang="el-GR" sz="2900" b="1" dirty="0">
                <a:solidFill>
                  <a:srgbClr val="FF0000"/>
                </a:solidFill>
                <a:latin typeface="Times New Roman" panose="02020603050405020304" pitchFamily="18" charset="0"/>
                <a:cs typeface="Times New Roman" panose="02020603050405020304" pitchFamily="18" charset="0"/>
              </a:rPr>
              <a:t>δεν θα πρέπει να κληθεί να προσκομίσει το  καταστατικό της </a:t>
            </a:r>
            <a:r>
              <a:rPr lang="el-GR" sz="2900" dirty="0">
                <a:solidFill>
                  <a:schemeClr val="bg2"/>
                </a:solidFill>
                <a:latin typeface="Times New Roman" panose="02020603050405020304" pitchFamily="18" charset="0"/>
                <a:cs typeface="Times New Roman" panose="02020603050405020304" pitchFamily="18" charset="0"/>
              </a:rPr>
              <a:t>σύμφωνα με το άρθρο 28§3 </a:t>
            </a:r>
            <a:r>
              <a:rPr lang="el-GR" sz="2900" dirty="0" err="1">
                <a:solidFill>
                  <a:schemeClr val="bg2"/>
                </a:solidFill>
                <a:latin typeface="Times New Roman" panose="02020603050405020304" pitchFamily="18" charset="0"/>
                <a:cs typeface="Times New Roman" panose="02020603050405020304" pitchFamily="18" charset="0"/>
              </a:rPr>
              <a:t>ΚΔΔικ</a:t>
            </a:r>
            <a:r>
              <a:rPr lang="el-GR" sz="2900" dirty="0">
                <a:solidFill>
                  <a:schemeClr val="bg2"/>
                </a:solidFill>
                <a:latin typeface="Times New Roman" panose="02020603050405020304" pitchFamily="18" charset="0"/>
                <a:cs typeface="Times New Roman" panose="02020603050405020304" pitchFamily="18" charset="0"/>
              </a:rPr>
              <a:t>, αφού τα στοιχεία νομιμοποιήσεως δεν υπεβλήθησαν όλα εξαρχής ή ύστερα από χορήγηση προθεσμίας. Το άρθρο 28§3 </a:t>
            </a:r>
            <a:r>
              <a:rPr lang="el-GR" sz="2900" dirty="0" err="1">
                <a:solidFill>
                  <a:schemeClr val="bg2"/>
                </a:solidFill>
                <a:latin typeface="Times New Roman" panose="02020603050405020304" pitchFamily="18" charset="0"/>
                <a:cs typeface="Times New Roman" panose="02020603050405020304" pitchFamily="18" charset="0"/>
              </a:rPr>
              <a:t>ΚΔΔικ</a:t>
            </a:r>
            <a:r>
              <a:rPr lang="el-GR" sz="2900" dirty="0">
                <a:solidFill>
                  <a:schemeClr val="bg2"/>
                </a:solidFill>
                <a:latin typeface="Times New Roman" panose="02020603050405020304" pitchFamily="18" charset="0"/>
                <a:cs typeface="Times New Roman" panose="02020603050405020304" pitchFamily="18" charset="0"/>
              </a:rPr>
              <a:t> υπερισχύει ως ειδικό του άρθρου 139Α </a:t>
            </a:r>
            <a:r>
              <a:rPr lang="el-GR" sz="2900" dirty="0" err="1">
                <a:solidFill>
                  <a:schemeClr val="bg2"/>
                </a:solidFill>
                <a:latin typeface="Times New Roman" panose="02020603050405020304" pitchFamily="18" charset="0"/>
                <a:cs typeface="Times New Roman" panose="02020603050405020304" pitchFamily="18" charset="0"/>
              </a:rPr>
              <a:t>ΚΔΔικ</a:t>
            </a:r>
            <a:r>
              <a:rPr lang="el-GR" sz="2900" dirty="0">
                <a:solidFill>
                  <a:schemeClr val="bg2"/>
                </a:solidFill>
                <a:latin typeface="Times New Roman" panose="02020603050405020304" pitchFamily="18" charset="0"/>
                <a:cs typeface="Times New Roman" panose="02020603050405020304" pitchFamily="18" charset="0"/>
              </a:rPr>
              <a:t>. Η απάντηση θα άλλαζε μόνο αν στο τυχόν ειδικό συμβολαιογραφικό πληρεξούσιο που προσκόμισε η ΛΑΤΟΜΙΚΗ ΑΕ αναφέρονταν όλα τα στοιχεία του τελευταίου καταστατικού της, που ενδεχομένως ενσωματώνει όλες τις υπάρχουσες τροποποιήσεις.</a:t>
            </a:r>
          </a:p>
          <a:p>
            <a:endParaRPr lang="el-GR" sz="2900" dirty="0">
              <a:solidFill>
                <a:schemeClr val="bg2"/>
              </a:solidFill>
              <a:latin typeface="Times New Roman" panose="02020603050405020304" pitchFamily="18" charset="0"/>
              <a:cs typeface="Times New Roman" panose="02020603050405020304" pitchFamily="18" charset="0"/>
            </a:endParaRPr>
          </a:p>
          <a:p>
            <a:pPr marL="0" lvl="0" indent="0">
              <a:buNone/>
            </a:pPr>
            <a:r>
              <a:rPr lang="el-GR" sz="2900" dirty="0">
                <a:solidFill>
                  <a:schemeClr val="bg2"/>
                </a:solidFill>
                <a:latin typeface="Times New Roman" panose="02020603050405020304" pitchFamily="18" charset="0"/>
                <a:cs typeface="Times New Roman" panose="02020603050405020304" pitchFamily="18" charset="0"/>
              </a:rPr>
              <a:t>4. Η ΛΑΤΟΜΙΚΗ ΑΕ μπορεί να επανέλθει κατ΄ </a:t>
            </a:r>
            <a:r>
              <a:rPr lang="el-GR" sz="2900" dirty="0" err="1">
                <a:solidFill>
                  <a:schemeClr val="bg2"/>
                </a:solidFill>
                <a:latin typeface="Times New Roman" panose="02020603050405020304" pitchFamily="18" charset="0"/>
                <a:cs typeface="Times New Roman" panose="02020603050405020304" pitchFamily="18" charset="0"/>
              </a:rPr>
              <a:t>άρθρον</a:t>
            </a:r>
            <a:r>
              <a:rPr lang="el-GR" sz="2900" dirty="0">
                <a:solidFill>
                  <a:schemeClr val="bg2"/>
                </a:solidFill>
                <a:latin typeface="Times New Roman" panose="02020603050405020304" pitchFamily="18" charset="0"/>
                <a:cs typeface="Times New Roman" panose="02020603050405020304" pitchFamily="18" charset="0"/>
              </a:rPr>
              <a:t> 70§1 </a:t>
            </a:r>
            <a:r>
              <a:rPr lang="el-GR" sz="2900" dirty="0" err="1">
                <a:solidFill>
                  <a:schemeClr val="bg2"/>
                </a:solidFill>
                <a:latin typeface="Times New Roman" panose="02020603050405020304" pitchFamily="18" charset="0"/>
                <a:cs typeface="Times New Roman" panose="02020603050405020304" pitchFamily="18" charset="0"/>
              </a:rPr>
              <a:t>εδ</a:t>
            </a:r>
            <a:r>
              <a:rPr lang="el-GR" sz="2900" dirty="0">
                <a:solidFill>
                  <a:schemeClr val="bg2"/>
                </a:solidFill>
                <a:latin typeface="Times New Roman" panose="02020603050405020304" pitchFamily="18" charset="0"/>
                <a:cs typeface="Times New Roman" panose="02020603050405020304" pitchFamily="18" charset="0"/>
              </a:rPr>
              <a:t>. β΄ </a:t>
            </a:r>
            <a:r>
              <a:rPr lang="el-GR" sz="2900" dirty="0" err="1">
                <a:solidFill>
                  <a:schemeClr val="bg2"/>
                </a:solidFill>
                <a:latin typeface="Times New Roman" panose="02020603050405020304" pitchFamily="18" charset="0"/>
                <a:cs typeface="Times New Roman" panose="02020603050405020304" pitchFamily="18" charset="0"/>
              </a:rPr>
              <a:t>ΚΔΔικ</a:t>
            </a:r>
            <a:r>
              <a:rPr lang="el-GR" sz="2900" dirty="0">
                <a:solidFill>
                  <a:schemeClr val="bg2"/>
                </a:solidFill>
                <a:latin typeface="Times New Roman" panose="02020603050405020304" pitchFamily="18" charset="0"/>
                <a:cs typeface="Times New Roman" panose="02020603050405020304" pitchFamily="18" charset="0"/>
              </a:rPr>
              <a:t>, δεδομένου ότι δεν εκλήθη (και δεν έπρεπε να </a:t>
            </a:r>
            <a:r>
              <a:rPr lang="el-GR" sz="2900" dirty="0" err="1">
                <a:solidFill>
                  <a:schemeClr val="bg2"/>
                </a:solidFill>
                <a:latin typeface="Times New Roman" panose="02020603050405020304" pitchFamily="18" charset="0"/>
                <a:cs typeface="Times New Roman" panose="02020603050405020304" pitchFamily="18" charset="0"/>
              </a:rPr>
              <a:t>αληθεί</a:t>
            </a:r>
            <a:r>
              <a:rPr lang="el-GR" sz="2900" dirty="0">
                <a:solidFill>
                  <a:schemeClr val="bg2"/>
                </a:solidFill>
                <a:latin typeface="Times New Roman" panose="02020603050405020304" pitchFamily="18" charset="0"/>
                <a:cs typeface="Times New Roman" panose="02020603050405020304" pitchFamily="18" charset="0"/>
              </a:rPr>
              <a:t>) κατ΄ </a:t>
            </a:r>
            <a:r>
              <a:rPr lang="el-GR" sz="2900" dirty="0" err="1">
                <a:solidFill>
                  <a:schemeClr val="bg2"/>
                </a:solidFill>
                <a:latin typeface="Times New Roman" panose="02020603050405020304" pitchFamily="18" charset="0"/>
                <a:cs typeface="Times New Roman" panose="02020603050405020304" pitchFamily="18" charset="0"/>
              </a:rPr>
              <a:t>άρθρον</a:t>
            </a:r>
            <a:r>
              <a:rPr lang="el-GR" sz="2900" dirty="0">
                <a:solidFill>
                  <a:schemeClr val="bg2"/>
                </a:solidFill>
                <a:latin typeface="Times New Roman" panose="02020603050405020304" pitchFamily="18" charset="0"/>
                <a:cs typeface="Times New Roman" panose="02020603050405020304" pitchFamily="18" charset="0"/>
              </a:rPr>
              <a:t>  139Α </a:t>
            </a:r>
            <a:r>
              <a:rPr lang="el-GR" sz="2900" dirty="0" err="1">
                <a:solidFill>
                  <a:schemeClr val="bg2"/>
                </a:solidFill>
                <a:latin typeface="Times New Roman" panose="02020603050405020304" pitchFamily="18" charset="0"/>
                <a:cs typeface="Times New Roman" panose="02020603050405020304" pitchFamily="18" charset="0"/>
              </a:rPr>
              <a:t>ΚΔΔικ</a:t>
            </a:r>
            <a:r>
              <a:rPr lang="el-GR" sz="2900" dirty="0">
                <a:solidFill>
                  <a:schemeClr val="bg2"/>
                </a:solidFill>
                <a:latin typeface="Times New Roman" panose="02020603050405020304" pitchFamily="18" charset="0"/>
                <a:cs typeface="Times New Roman" panose="02020603050405020304" pitchFamily="18" charset="0"/>
              </a:rPr>
              <a:t> (ούτε κατ΄ </a:t>
            </a:r>
            <a:r>
              <a:rPr lang="el-GR" sz="2900" dirty="0" err="1">
                <a:solidFill>
                  <a:schemeClr val="bg2"/>
                </a:solidFill>
                <a:latin typeface="Times New Roman" panose="02020603050405020304" pitchFamily="18" charset="0"/>
                <a:cs typeface="Times New Roman" panose="02020603050405020304" pitchFamily="18" charset="0"/>
              </a:rPr>
              <a:t>άρθρον</a:t>
            </a:r>
            <a:r>
              <a:rPr lang="el-GR" sz="2900" dirty="0">
                <a:solidFill>
                  <a:schemeClr val="bg2"/>
                </a:solidFill>
                <a:latin typeface="Times New Roman" panose="02020603050405020304" pitchFamily="18" charset="0"/>
                <a:cs typeface="Times New Roman" panose="02020603050405020304" pitchFamily="18" charset="0"/>
              </a:rPr>
              <a:t> 28§3 </a:t>
            </a:r>
            <a:r>
              <a:rPr lang="el-GR" sz="2900" dirty="0" err="1">
                <a:solidFill>
                  <a:schemeClr val="bg2"/>
                </a:solidFill>
                <a:latin typeface="Times New Roman" panose="02020603050405020304" pitchFamily="18" charset="0"/>
                <a:cs typeface="Times New Roman" panose="02020603050405020304" pitchFamily="18" charset="0"/>
              </a:rPr>
              <a:t>ΚΔΔικ</a:t>
            </a:r>
            <a:r>
              <a:rPr lang="el-GR" sz="2900" dirty="0">
                <a:solidFill>
                  <a:schemeClr val="bg2"/>
                </a:solidFill>
                <a:latin typeface="Times New Roman" panose="02020603050405020304" pitchFamily="18" charset="0"/>
                <a:cs typeface="Times New Roman" panose="02020603050405020304" pitchFamily="18" charset="0"/>
              </a:rPr>
              <a:t>).</a:t>
            </a:r>
          </a:p>
          <a:p>
            <a:endParaRPr lang="el-GR" sz="2900" dirty="0">
              <a:solidFill>
                <a:schemeClr val="bg2"/>
              </a:solidFill>
              <a:latin typeface="Times New Roman" panose="02020603050405020304" pitchFamily="18" charset="0"/>
              <a:cs typeface="Times New Roman" panose="02020603050405020304" pitchFamily="18" charset="0"/>
            </a:endParaRPr>
          </a:p>
          <a:p>
            <a:pPr marL="0" lvl="0" indent="0">
              <a:buNone/>
            </a:pPr>
            <a:r>
              <a:rPr lang="el-GR" sz="2900" dirty="0">
                <a:solidFill>
                  <a:schemeClr val="bg2"/>
                </a:solidFill>
                <a:latin typeface="Times New Roman" panose="02020603050405020304" pitchFamily="18" charset="0"/>
                <a:cs typeface="Times New Roman" panose="02020603050405020304" pitchFamily="18" charset="0"/>
              </a:rPr>
              <a:t>5. </a:t>
            </a:r>
            <a:r>
              <a:rPr lang="el-GR" sz="2900" b="1" dirty="0">
                <a:solidFill>
                  <a:srgbClr val="FF0000"/>
                </a:solidFill>
                <a:latin typeface="Times New Roman" panose="02020603050405020304" pitchFamily="18" charset="0"/>
                <a:cs typeface="Times New Roman" panose="02020603050405020304" pitchFamily="18" charset="0"/>
              </a:rPr>
              <a:t>Το ΣτΕ θα παραπέμψει το αναρμοδίως </a:t>
            </a:r>
            <a:r>
              <a:rPr lang="el-GR" sz="2900" b="1" dirty="0" err="1">
                <a:solidFill>
                  <a:srgbClr val="FF0000"/>
                </a:solidFill>
                <a:latin typeface="Times New Roman" panose="02020603050405020304" pitchFamily="18" charset="0"/>
                <a:cs typeface="Times New Roman" panose="02020603050405020304" pitchFamily="18" charset="0"/>
              </a:rPr>
              <a:t>ασκηθέν</a:t>
            </a:r>
            <a:r>
              <a:rPr lang="el-GR" sz="2900" b="1" dirty="0">
                <a:solidFill>
                  <a:srgbClr val="FF0000"/>
                </a:solidFill>
                <a:latin typeface="Times New Roman" panose="02020603050405020304" pitchFamily="18" charset="0"/>
                <a:cs typeface="Times New Roman" panose="02020603050405020304" pitchFamily="18" charset="0"/>
              </a:rPr>
              <a:t> ένδικο μέσο στο ΔΕφΑθ  </a:t>
            </a:r>
            <a:r>
              <a:rPr lang="el-GR" sz="2900" dirty="0">
                <a:solidFill>
                  <a:schemeClr val="bg2"/>
                </a:solidFill>
                <a:latin typeface="Times New Roman" panose="02020603050405020304" pitchFamily="18" charset="0"/>
                <a:cs typeface="Times New Roman" panose="02020603050405020304" pitchFamily="18" charset="0"/>
              </a:rPr>
              <a:t>κατ΄ άρθρο 34Α §4 </a:t>
            </a:r>
            <a:r>
              <a:rPr lang="el-GR" sz="2900" dirty="0" err="1">
                <a:solidFill>
                  <a:schemeClr val="bg2"/>
                </a:solidFill>
                <a:latin typeface="Times New Roman" panose="02020603050405020304" pitchFamily="18" charset="0"/>
                <a:cs typeface="Times New Roman" panose="02020603050405020304" pitchFamily="18" charset="0"/>
              </a:rPr>
              <a:t>π.δ.</a:t>
            </a:r>
            <a:r>
              <a:rPr lang="el-GR" sz="2900" dirty="0">
                <a:solidFill>
                  <a:schemeClr val="bg2"/>
                </a:solidFill>
                <a:latin typeface="Times New Roman" panose="02020603050405020304" pitchFamily="18" charset="0"/>
                <a:cs typeface="Times New Roman" panose="02020603050405020304" pitchFamily="18" charset="0"/>
              </a:rPr>
              <a:t> 18/1989 σε συμβούλιο ή με πράξη του Προέδρου. Η παραπομπή μπορεί να γίνει και μετά το ακροατήριο με απόφαση του δικαστηρίου κατά το άρθρο 34§1 ν. 1968/1991.</a:t>
            </a:r>
          </a:p>
          <a:p>
            <a:pPr marL="0" indent="0">
              <a:buNone/>
            </a:pPr>
            <a:endParaRPr lang="el-GR" dirty="0"/>
          </a:p>
        </p:txBody>
      </p:sp>
    </p:spTree>
    <p:extLst>
      <p:ext uri="{BB962C8B-B14F-4D97-AF65-F5344CB8AC3E}">
        <p14:creationId xmlns:p14="http://schemas.microsoft.com/office/powerpoint/2010/main" val="10420624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C1039-7C7C-F9B1-3976-80F8E6414FE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2DEDFE9-040C-225F-4FDE-8362D1E03CB3}"/>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3</a:t>
            </a:r>
            <a:endParaRPr lang="el-GR" sz="4400" dirty="0"/>
          </a:p>
        </p:txBody>
      </p:sp>
      <p:sp>
        <p:nvSpPr>
          <p:cNvPr id="3" name="Θέση περιεχομένου 2">
            <a:extLst>
              <a:ext uri="{FF2B5EF4-FFF2-40B4-BE49-F238E27FC236}">
                <a16:creationId xmlns:a16="http://schemas.microsoft.com/office/drawing/2014/main" id="{CF7DF64C-AF03-C081-743C-AA406B761309}"/>
              </a:ext>
            </a:extLst>
          </p:cNvPr>
          <p:cNvSpPr>
            <a:spLocks noGrp="1"/>
          </p:cNvSpPr>
          <p:nvPr>
            <p:ph idx="1"/>
          </p:nvPr>
        </p:nvSpPr>
        <p:spPr>
          <a:xfrm>
            <a:off x="118872" y="2011680"/>
            <a:ext cx="11942064" cy="4677878"/>
          </a:xfrm>
          <a:solidFill>
            <a:schemeClr val="bg2">
              <a:lumMod val="20000"/>
              <a:lumOff val="80000"/>
            </a:schemeClr>
          </a:solidFill>
        </p:spPr>
        <p:txBody>
          <a:bodyPr numCol="2">
            <a:normAutofit fontScale="92500" lnSpcReduction="20000"/>
          </a:bodyPr>
          <a:lstStyle/>
          <a:p>
            <a:pPr marL="0" indent="0" algn="just">
              <a:buNone/>
            </a:pPr>
            <a:r>
              <a:rPr lang="el-GR" sz="1600" dirty="0">
                <a:solidFill>
                  <a:schemeClr val="bg2"/>
                </a:solidFill>
                <a:latin typeface="Times New Roman" panose="02020603050405020304" pitchFamily="18" charset="0"/>
                <a:cs typeface="Times New Roman" panose="02020603050405020304" pitchFamily="18" charset="0"/>
              </a:rPr>
              <a:t>Με πράξεις του Χ1 και Χ2 από 03.02.2025, </a:t>
            </a:r>
            <a:r>
              <a:rPr lang="el-GR" sz="1600" dirty="0" err="1">
                <a:solidFill>
                  <a:schemeClr val="bg2"/>
                </a:solidFill>
                <a:latin typeface="Times New Roman" panose="02020603050405020304" pitchFamily="18" charset="0"/>
                <a:cs typeface="Times New Roman" panose="02020603050405020304" pitchFamily="18" charset="0"/>
              </a:rPr>
              <a:t>επιδοθείσες</a:t>
            </a:r>
            <a:r>
              <a:rPr lang="el-GR" sz="1600" dirty="0">
                <a:solidFill>
                  <a:schemeClr val="bg2"/>
                </a:solidFill>
                <a:latin typeface="Times New Roman" panose="02020603050405020304" pitchFamily="18" charset="0"/>
                <a:cs typeface="Times New Roman" panose="02020603050405020304" pitchFamily="18" charset="0"/>
              </a:rPr>
              <a:t> την επόμενη ημέρα στους Φ1 και Φ2, ο Υπουργός Υγείας </a:t>
            </a:r>
            <a:r>
              <a:rPr lang="el-GR" sz="1600" i="1" dirty="0">
                <a:solidFill>
                  <a:srgbClr val="FF0000"/>
                </a:solidFill>
                <a:latin typeface="Times New Roman" panose="02020603050405020304" pitchFamily="18" charset="0"/>
                <a:cs typeface="Times New Roman" panose="02020603050405020304" pitchFamily="18" charset="0"/>
              </a:rPr>
              <a:t>ανακαλεί την άδεια ιδρύσεως (Α1) και την άδεια λειτουργίας του φαρμακείου (Α2),</a:t>
            </a:r>
            <a:r>
              <a:rPr lang="el-GR" sz="1600" dirty="0">
                <a:solidFill>
                  <a:schemeClr val="bg2"/>
                </a:solidFill>
                <a:latin typeface="Times New Roman" panose="02020603050405020304" pitchFamily="18" charset="0"/>
                <a:cs typeface="Times New Roman" panose="02020603050405020304" pitchFamily="18" charset="0"/>
              </a:rPr>
              <a:t> ιδιοκτησίας του Φαρμακοποιού Φ1, το οποίο εκμισθώνει στον Φαρμακοποιό Φ2. Κατά των πράξεων Χ1 και Χ2, οι Φ1 και Φ2 ασκούν από κοινού </a:t>
            </a:r>
            <a:r>
              <a:rPr lang="el-GR" sz="1600" i="1" u="sng" dirty="0">
                <a:solidFill>
                  <a:srgbClr val="00B050"/>
                </a:solidFill>
                <a:latin typeface="Times New Roman" panose="02020603050405020304" pitchFamily="18" charset="0"/>
                <a:cs typeface="Times New Roman" panose="02020603050405020304" pitchFamily="18" charset="0"/>
              </a:rPr>
              <a:t>αίτηση θεραπείας </a:t>
            </a:r>
            <a:r>
              <a:rPr lang="el-GR" sz="1600" dirty="0">
                <a:solidFill>
                  <a:schemeClr val="bg2"/>
                </a:solidFill>
                <a:latin typeface="Times New Roman" panose="02020603050405020304" pitchFamily="18" charset="0"/>
                <a:cs typeface="Times New Roman" panose="02020603050405020304" pitchFamily="18" charset="0"/>
              </a:rPr>
              <a:t>στον Υπουργό Υγείας την Παρασκευή 28.03.2025. Επ’ αυτής ο </a:t>
            </a:r>
            <a:r>
              <a:rPr lang="el-GR" sz="1600" i="1" u="sng" dirty="0">
                <a:solidFill>
                  <a:srgbClr val="7030A0"/>
                </a:solidFill>
                <a:latin typeface="Times New Roman" panose="02020603050405020304" pitchFamily="18" charset="0"/>
                <a:cs typeface="Times New Roman" panose="02020603050405020304" pitchFamily="18" charset="0"/>
              </a:rPr>
              <a:t>Υπουργός Υγείας απαντά αρνητικά</a:t>
            </a:r>
            <a:r>
              <a:rPr lang="el-GR" sz="1600" dirty="0">
                <a:solidFill>
                  <a:schemeClr val="bg2"/>
                </a:solidFill>
                <a:latin typeface="Times New Roman" panose="02020603050405020304" pitchFamily="18" charset="0"/>
                <a:cs typeface="Times New Roman" panose="02020603050405020304" pitchFamily="18" charset="0"/>
              </a:rPr>
              <a:t>, μετά από έρευνα μόνο των νέων νομικών δεδομένων, με πράξη Π1 επιδιδόμενη στους Φ1 και Φ2 την Μεγάλη Δευτέρα 14.04.2025. Οι Φ1 και Φ2 επιθυμούν να προστατευθούν δικαστικώς. </a:t>
            </a:r>
          </a:p>
          <a:p>
            <a:pPr marL="0" indent="0" algn="just">
              <a:buNone/>
            </a:pPr>
            <a:r>
              <a:rPr lang="el-GR" sz="1600" b="1" dirty="0">
                <a:solidFill>
                  <a:schemeClr val="bg2"/>
                </a:solidFill>
                <a:latin typeface="Times New Roman" panose="02020603050405020304" pitchFamily="18" charset="0"/>
                <a:cs typeface="Times New Roman" panose="02020603050405020304" pitchFamily="18" charset="0"/>
              </a:rPr>
              <a:t>Ερωτάται</a:t>
            </a:r>
            <a:r>
              <a:rPr lang="el-GR" sz="1600" dirty="0">
                <a:solidFill>
                  <a:schemeClr val="bg2"/>
                </a:solidFill>
                <a:latin typeface="Times New Roman" panose="02020603050405020304" pitchFamily="18" charset="0"/>
                <a:cs typeface="Times New Roman" panose="02020603050405020304" pitchFamily="18" charset="0"/>
              </a:rPr>
              <a:t>:</a:t>
            </a:r>
          </a:p>
          <a:p>
            <a:pPr marL="0" indent="0" algn="just">
              <a:buNone/>
            </a:pPr>
            <a:r>
              <a:rPr lang="el-GR" sz="1600" dirty="0">
                <a:solidFill>
                  <a:schemeClr val="bg2"/>
                </a:solidFill>
                <a:latin typeface="Times New Roman" panose="02020603050405020304" pitchFamily="18" charset="0"/>
                <a:cs typeface="Times New Roman" panose="02020603050405020304" pitchFamily="18" charset="0"/>
              </a:rPr>
              <a:t>1. Με τί ένδικο βοήθημα, ενώπιον </a:t>
            </a:r>
            <a:r>
              <a:rPr lang="el-GR" sz="1600" dirty="0" err="1">
                <a:solidFill>
                  <a:schemeClr val="bg2"/>
                </a:solidFill>
                <a:latin typeface="Times New Roman" panose="02020603050405020304" pitchFamily="18" charset="0"/>
                <a:cs typeface="Times New Roman" panose="02020603050405020304" pitchFamily="18" charset="0"/>
              </a:rPr>
              <a:t>ποιού</a:t>
            </a:r>
            <a:r>
              <a:rPr lang="el-GR" sz="1600" dirty="0">
                <a:solidFill>
                  <a:schemeClr val="bg2"/>
                </a:solidFill>
                <a:latin typeface="Times New Roman" panose="02020603050405020304" pitchFamily="18" charset="0"/>
                <a:cs typeface="Times New Roman" panose="02020603050405020304" pitchFamily="18" charset="0"/>
              </a:rPr>
              <a:t> δικαστηρίου, κατά </a:t>
            </a:r>
            <a:r>
              <a:rPr lang="el-GR" sz="1600" dirty="0" err="1">
                <a:solidFill>
                  <a:schemeClr val="bg2"/>
                </a:solidFill>
                <a:latin typeface="Times New Roman" panose="02020603050405020304" pitchFamily="18" charset="0"/>
                <a:cs typeface="Times New Roman" panose="02020603050405020304" pitchFamily="18" charset="0"/>
              </a:rPr>
              <a:t>ποιών</a:t>
            </a:r>
            <a:r>
              <a:rPr lang="el-GR" sz="1600" dirty="0">
                <a:solidFill>
                  <a:schemeClr val="bg2"/>
                </a:solidFill>
                <a:latin typeface="Times New Roman" panose="02020603050405020304" pitchFamily="18" charset="0"/>
                <a:cs typeface="Times New Roman" panose="02020603050405020304" pitchFamily="18" charset="0"/>
              </a:rPr>
              <a:t> πράξεων, κατά </a:t>
            </a:r>
            <a:r>
              <a:rPr lang="el-GR" sz="1600" dirty="0" err="1">
                <a:solidFill>
                  <a:schemeClr val="bg2"/>
                </a:solidFill>
                <a:latin typeface="Times New Roman" panose="02020603050405020304" pitchFamily="18" charset="0"/>
                <a:cs typeface="Times New Roman" panose="02020603050405020304" pitchFamily="18" charset="0"/>
              </a:rPr>
              <a:t>ποιού</a:t>
            </a:r>
            <a:r>
              <a:rPr lang="el-GR" sz="1600" dirty="0">
                <a:solidFill>
                  <a:schemeClr val="bg2"/>
                </a:solidFill>
                <a:latin typeface="Times New Roman" panose="02020603050405020304" pitchFamily="18" charset="0"/>
                <a:cs typeface="Times New Roman" panose="02020603050405020304" pitchFamily="18" charset="0"/>
              </a:rPr>
              <a:t> προσώπου και εντός </a:t>
            </a:r>
            <a:r>
              <a:rPr lang="el-GR" sz="1600" dirty="0" err="1">
                <a:solidFill>
                  <a:schemeClr val="bg2"/>
                </a:solidFill>
                <a:latin typeface="Times New Roman" panose="02020603050405020304" pitchFamily="18" charset="0"/>
                <a:cs typeface="Times New Roman" panose="02020603050405020304" pitchFamily="18" charset="0"/>
              </a:rPr>
              <a:t>ποιάς</a:t>
            </a:r>
            <a:r>
              <a:rPr lang="el-GR" sz="1600" dirty="0">
                <a:solidFill>
                  <a:schemeClr val="bg2"/>
                </a:solidFill>
                <a:latin typeface="Times New Roman" panose="02020603050405020304" pitchFamily="18" charset="0"/>
                <a:cs typeface="Times New Roman" panose="02020603050405020304" pitchFamily="18" charset="0"/>
              </a:rPr>
              <a:t> προθεσμίας, πρέπει να προσφύγουν στην διοικητική δικαιοδοσία οι Φ1 και Φ2; (2,5 μονάδες)</a:t>
            </a:r>
          </a:p>
          <a:p>
            <a:pPr marL="0" indent="0" algn="just">
              <a:buNone/>
            </a:pPr>
            <a:r>
              <a:rPr lang="el-GR" sz="1600" dirty="0">
                <a:solidFill>
                  <a:schemeClr val="bg2"/>
                </a:solidFill>
                <a:latin typeface="Times New Roman" panose="02020603050405020304" pitchFamily="18" charset="0"/>
                <a:cs typeface="Times New Roman" panose="02020603050405020304" pitchFamily="18" charset="0"/>
              </a:rPr>
              <a:t>2. Απαντήσατε στα ακόλουθα ερωτήματα:</a:t>
            </a:r>
          </a:p>
          <a:p>
            <a:pPr marL="0" indent="0" algn="just">
              <a:buNone/>
            </a:pPr>
            <a:r>
              <a:rPr lang="el-GR" sz="1600" dirty="0">
                <a:solidFill>
                  <a:schemeClr val="bg2"/>
                </a:solidFill>
                <a:latin typeface="Times New Roman" panose="02020603050405020304" pitchFamily="18" charset="0"/>
                <a:cs typeface="Times New Roman" panose="02020603050405020304" pitchFamily="18" charset="0"/>
              </a:rPr>
              <a:t>α) </a:t>
            </a:r>
            <a:r>
              <a:rPr lang="el-GR" sz="1600" dirty="0" err="1">
                <a:solidFill>
                  <a:schemeClr val="bg2"/>
                </a:solidFill>
                <a:latin typeface="Times New Roman" panose="02020603050405020304" pitchFamily="18" charset="0"/>
                <a:cs typeface="Times New Roman" panose="02020603050405020304" pitchFamily="18" charset="0"/>
              </a:rPr>
              <a:t>Ομοδικούν</a:t>
            </a:r>
            <a:r>
              <a:rPr lang="el-GR" sz="1600" dirty="0">
                <a:solidFill>
                  <a:schemeClr val="bg2"/>
                </a:solidFill>
                <a:latin typeface="Times New Roman" panose="02020603050405020304" pitchFamily="18" charset="0"/>
                <a:cs typeface="Times New Roman" panose="02020603050405020304" pitchFamily="18" charset="0"/>
              </a:rPr>
              <a:t> οι Φ1 και Φ2;</a:t>
            </a:r>
          </a:p>
          <a:p>
            <a:pPr marL="0" indent="0" algn="just">
              <a:buNone/>
            </a:pPr>
            <a:r>
              <a:rPr lang="el-GR" sz="1600" dirty="0">
                <a:solidFill>
                  <a:schemeClr val="bg2"/>
                </a:solidFill>
                <a:latin typeface="Times New Roman" panose="02020603050405020304" pitchFamily="18" charset="0"/>
                <a:cs typeface="Times New Roman" panose="02020603050405020304" pitchFamily="18" charset="0"/>
              </a:rPr>
              <a:t>β) Είναι συναφείς οι πράξεις Χ1 και Χ2;</a:t>
            </a:r>
          </a:p>
          <a:p>
            <a:pPr marL="0" indent="0" algn="just">
              <a:buNone/>
            </a:pPr>
            <a:r>
              <a:rPr lang="el-GR" sz="1600" dirty="0">
                <a:solidFill>
                  <a:schemeClr val="bg2"/>
                </a:solidFill>
                <a:latin typeface="Times New Roman" panose="02020603050405020304" pitchFamily="18" charset="0"/>
                <a:cs typeface="Times New Roman" panose="02020603050405020304" pitchFamily="18" charset="0"/>
              </a:rPr>
              <a:t>γ) Έχουν έννομο συμφέρον τόσο ο Φ1, όσο και ο Φ2; (2μονάδες)</a:t>
            </a:r>
          </a:p>
          <a:p>
            <a:pPr marL="0" indent="0" algn="just">
              <a:buNone/>
            </a:pPr>
            <a:r>
              <a:rPr lang="el-GR" sz="1600" dirty="0">
                <a:solidFill>
                  <a:schemeClr val="bg2"/>
                </a:solidFill>
                <a:latin typeface="Times New Roman" panose="02020603050405020304" pitchFamily="18" charset="0"/>
                <a:cs typeface="Times New Roman" panose="02020603050405020304" pitchFamily="18" charset="0"/>
              </a:rPr>
              <a:t>3. Θεωρήσατε ότι η πρωτοβάθμια δικαστική απόφαση δημοσιεύθηκε την Δευτέρα 01.12.2025 κατέστη στους Φ1 και Φ2 γνωστή αυθημερόν και κοινοποιήθηκε σε αυτούς την Παρασκευή 12.12.2025.</a:t>
            </a:r>
          </a:p>
          <a:p>
            <a:pPr marL="0" indent="0" algn="just">
              <a:buNone/>
            </a:pPr>
            <a:r>
              <a:rPr lang="el-GR" sz="1600" dirty="0">
                <a:solidFill>
                  <a:schemeClr val="bg2"/>
                </a:solidFill>
                <a:latin typeface="Times New Roman" panose="02020603050405020304" pitchFamily="18" charset="0"/>
                <a:cs typeface="Times New Roman" panose="02020603050405020304" pitchFamily="18" charset="0"/>
              </a:rPr>
              <a:t>	Τί ένδικο μέσο μπορούν να ασκήσουν κατ’ αυτής οι Φ1 και Φ2, 	αν η απόφαση είναι βλαπτική για αυτούς, με ποιόν ακριβώς 	τρόπο (αρμόδιο δικαστήριο, τρόπος καταθέσεως, αναγκαίες 	επιδόσεις), ενώπιον </a:t>
            </a:r>
            <a:r>
              <a:rPr lang="el-GR" sz="1600" dirty="0" err="1">
                <a:solidFill>
                  <a:schemeClr val="bg2"/>
                </a:solidFill>
                <a:latin typeface="Times New Roman" panose="02020603050405020304" pitchFamily="18" charset="0"/>
                <a:cs typeface="Times New Roman" panose="02020603050405020304" pitchFamily="18" charset="0"/>
              </a:rPr>
              <a:t>ποιού</a:t>
            </a:r>
            <a:r>
              <a:rPr lang="el-GR" sz="1600" dirty="0">
                <a:solidFill>
                  <a:schemeClr val="bg2"/>
                </a:solidFill>
                <a:latin typeface="Times New Roman" panose="02020603050405020304" pitchFamily="18" charset="0"/>
                <a:cs typeface="Times New Roman" panose="02020603050405020304" pitchFamily="18" charset="0"/>
              </a:rPr>
              <a:t> Δικαστηρίου και σε τί προθεσμίες; (3 	μονάδες)</a:t>
            </a:r>
          </a:p>
          <a:p>
            <a:pPr marL="342900" indent="-342900" algn="just">
              <a:buAutoNum type="arabicPlain" startAt="4"/>
            </a:pPr>
            <a:r>
              <a:rPr lang="el-GR" sz="1600" dirty="0">
                <a:solidFill>
                  <a:schemeClr val="bg2"/>
                </a:solidFill>
                <a:latin typeface="Times New Roman" panose="02020603050405020304" pitchFamily="18" charset="0"/>
                <a:cs typeface="Times New Roman" panose="02020603050405020304" pitchFamily="18" charset="0"/>
              </a:rPr>
              <a:t>Στην δίκη του ενδίκου μέσου (υπό 3) με ποιόν ακριβώς τρόπο 	μπορεί να οδηγηθεί η υπόθεση απευθείας στο ακροατήριο; </a:t>
            </a:r>
          </a:p>
          <a:p>
            <a:pPr marL="342900" indent="-342900" algn="just">
              <a:buAutoNum type="arabicPlain" startAt="4"/>
            </a:pPr>
            <a:r>
              <a:rPr lang="el-GR" sz="1600" dirty="0">
                <a:solidFill>
                  <a:schemeClr val="bg2"/>
                </a:solidFill>
                <a:latin typeface="Times New Roman" panose="02020603050405020304" pitchFamily="18" charset="0"/>
                <a:cs typeface="Times New Roman" panose="02020603050405020304" pitchFamily="18" charset="0"/>
              </a:rPr>
              <a:t>5. 	Στην δίκη του ενδίκου μέσου (υπό 3), με δικάσιμο την Πέμπτη 	18.11.2026, ως πότε μπορούν οι Φ1 και Φ2 να καταθέσουν 	πληρεξούσιο, υπομνήματα πριν και μετά τη δικάσιμο, 	προσθέτους λόγους και τυχόν επιτρεπόμενα έγγραφα; (1,5 	μονάδα)</a:t>
            </a:r>
          </a:p>
          <a:p>
            <a:pPr marL="0" indent="0" algn="just">
              <a:buNone/>
            </a:pPr>
            <a:endParaRPr lang="el-GR" dirty="0">
              <a:solidFill>
                <a:schemeClr val="bg2"/>
              </a:solidFill>
              <a:latin typeface="Times New Roman" panose="02020603050405020304" pitchFamily="18" charset="0"/>
              <a:cs typeface="Times New Roman" panose="02020603050405020304" pitchFamily="18" charset="0"/>
            </a:endParaRPr>
          </a:p>
          <a:p>
            <a:pPr marL="0" indent="0" algn="just">
              <a:buNone/>
            </a:pPr>
            <a:endParaRPr lang="el-GR" sz="1600" dirty="0">
              <a:solidFill>
                <a:schemeClr val="bg2"/>
              </a:solidFill>
              <a:latin typeface="Times New Roman" panose="02020603050405020304" pitchFamily="18" charset="0"/>
              <a:cs typeface="Times New Roman" panose="02020603050405020304" pitchFamily="18" charset="0"/>
            </a:endParaRPr>
          </a:p>
          <a:p>
            <a:pPr marL="0" indent="0" algn="just">
              <a:buNone/>
            </a:pPr>
            <a:endParaRPr lang="el-GR" sz="1600" b="1" dirty="0">
              <a:solidFill>
                <a:schemeClr val="bg2"/>
              </a:solidFill>
              <a:latin typeface="Times New Roman" panose="02020603050405020304" pitchFamily="18" charset="0"/>
              <a:cs typeface="Times New Roman" panose="02020603050405020304" pitchFamily="18" charset="0"/>
            </a:endParaRPr>
          </a:p>
          <a:p>
            <a:pPr marL="0" indent="0" algn="just">
              <a:buNone/>
            </a:pPr>
            <a:endParaRPr lang="el-GR" dirty="0">
              <a:solidFill>
                <a:schemeClr val="bg2"/>
              </a:solidFill>
              <a:latin typeface="Times New Roman" panose="02020603050405020304" pitchFamily="18" charset="0"/>
              <a:cs typeface="Times New Roman" panose="02020603050405020304" pitchFamily="18" charset="0"/>
            </a:endParaRPr>
          </a:p>
          <a:p>
            <a:pPr marL="457200" indent="-457200">
              <a:buAutoNum type="arabicPeriod"/>
            </a:pPr>
            <a:endParaRPr lang="el-GR" dirty="0"/>
          </a:p>
        </p:txBody>
      </p:sp>
    </p:spTree>
    <p:extLst>
      <p:ext uri="{BB962C8B-B14F-4D97-AF65-F5344CB8AC3E}">
        <p14:creationId xmlns:p14="http://schemas.microsoft.com/office/powerpoint/2010/main" val="37022943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59BFC-B165-3EB9-9B69-E379C273AF66}"/>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7C9A139-AA54-50D8-35B3-509DB41298BB}"/>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3</a:t>
            </a:r>
            <a:endParaRPr lang="el-GR" sz="4400" dirty="0"/>
          </a:p>
        </p:txBody>
      </p:sp>
      <p:sp>
        <p:nvSpPr>
          <p:cNvPr id="3" name="Θέση περιεχομένου 2">
            <a:extLst>
              <a:ext uri="{FF2B5EF4-FFF2-40B4-BE49-F238E27FC236}">
                <a16:creationId xmlns:a16="http://schemas.microsoft.com/office/drawing/2014/main" id="{515A8D33-CA3D-5BCE-AD91-5D77FE2214DB}"/>
              </a:ext>
            </a:extLst>
          </p:cNvPr>
          <p:cNvSpPr>
            <a:spLocks noGrp="1"/>
          </p:cNvSpPr>
          <p:nvPr>
            <p:ph idx="1"/>
          </p:nvPr>
        </p:nvSpPr>
        <p:spPr>
          <a:xfrm>
            <a:off x="118872" y="2011680"/>
            <a:ext cx="11942064" cy="4677878"/>
          </a:xfrm>
          <a:solidFill>
            <a:schemeClr val="bg2">
              <a:lumMod val="20000"/>
              <a:lumOff val="80000"/>
            </a:schemeClr>
          </a:solidFill>
        </p:spPr>
        <p:txBody>
          <a:bodyPr>
            <a:normAutofit fontScale="77500" lnSpcReduction="20000"/>
          </a:bodyPr>
          <a:lstStyle/>
          <a:p>
            <a:pPr marL="0" indent="0">
              <a:buNone/>
            </a:pPr>
            <a:endParaRPr lang="el-GR" dirty="0">
              <a:solidFill>
                <a:schemeClr val="bg2"/>
              </a:solidFill>
              <a:latin typeface="Times New Roman" panose="02020603050405020304" pitchFamily="18" charset="0"/>
              <a:cs typeface="Times New Roman" panose="02020603050405020304" pitchFamily="18" charset="0"/>
            </a:endParaRPr>
          </a:p>
          <a:p>
            <a:pPr marL="0" indent="0">
              <a:buNone/>
            </a:pPr>
            <a:r>
              <a:rPr lang="el-GR" b="1" dirty="0">
                <a:solidFill>
                  <a:schemeClr val="bg2"/>
                </a:solidFill>
                <a:latin typeface="Times New Roman" panose="02020603050405020304" pitchFamily="18" charset="0"/>
                <a:cs typeface="Times New Roman" panose="02020603050405020304" pitchFamily="18" charset="0"/>
              </a:rPr>
              <a:t>1. </a:t>
            </a:r>
            <a:r>
              <a:rPr lang="el-GR" dirty="0">
                <a:solidFill>
                  <a:schemeClr val="bg2"/>
                </a:solidFill>
                <a:latin typeface="Times New Roman" panose="02020603050405020304" pitchFamily="18" charset="0"/>
                <a:cs typeface="Times New Roman" panose="02020603050405020304" pitchFamily="18" charset="0"/>
              </a:rPr>
              <a:t>Πρόκειται για διοικητική διαφορά από τη χορήγηση (και κατ’ επέκταση ανάκληση) άδειας για την άσκηση επαγγελματικής δραστηριότητας, η οποία υπάγεται στην ακυρωτική αρμοδιότητα του Τριμελούς Διοικητικού Εφετείου Αθηνών (άρθρο 1 § 1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a:t>
            </a:r>
            <a:r>
              <a:rPr lang="el-GR" dirty="0" err="1">
                <a:solidFill>
                  <a:schemeClr val="bg2"/>
                </a:solidFill>
                <a:latin typeface="Times New Roman" panose="02020603050405020304" pitchFamily="18" charset="0"/>
                <a:cs typeface="Times New Roman" panose="02020603050405020304" pitchFamily="18" charset="0"/>
              </a:rPr>
              <a:t>ιβ</a:t>
            </a:r>
            <a:r>
              <a:rPr lang="el-GR" dirty="0">
                <a:solidFill>
                  <a:schemeClr val="bg2"/>
                </a:solidFill>
                <a:latin typeface="Times New Roman" panose="02020603050405020304" pitchFamily="18" charset="0"/>
                <a:cs typeface="Times New Roman" panose="02020603050405020304" pitchFamily="18" charset="0"/>
              </a:rPr>
              <a:t> περ. 1 του ν. 702/1977 για την καθ’ ύλην αρμοδιότητα και άρθρο 3 § 1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α΄ του αυτού νόμου για την κατά τόπον αρμοδιότητα). Για τις υποθέσεις ακυρωτικής αρμοδιότητας των τακτικών διοικητικών δικαστηρίων εξακολουθούν να εφαρμόζονται οι διατάξεις του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όπως ίσχυαν πριν από τη 16η.9.2024 (άρθρο 23 παρ. 2 του ν. 5119/2024 και άρθρο 4 του ν. 702/1977).</a:t>
            </a:r>
          </a:p>
          <a:p>
            <a:pPr marL="0" indent="0">
              <a:buNone/>
            </a:pPr>
            <a:r>
              <a:rPr lang="el-GR" dirty="0">
                <a:solidFill>
                  <a:schemeClr val="bg2"/>
                </a:solidFill>
                <a:latin typeface="Times New Roman" panose="02020603050405020304" pitchFamily="18" charset="0"/>
                <a:cs typeface="Times New Roman" panose="02020603050405020304" pitchFamily="18" charset="0"/>
              </a:rPr>
              <a:t>Παραδεκτώς προσβαλλόμενες πράξεις αποτελούν οι Χ1 και Χ2 πράξεις ανάκλησης της άδειας ιδρύσεως (Α1) και της άδειας λειτουργίας του φαρμακείου (Α2) αντίστοιχα, καθόσον η από νομική μόνον άποψη επανεξέταση μιας υποθέσεως, χωρίς να εκτιμηθούν και νέα πραγματικά στοιχεία, δεν αποτελεί νέα έρευνα που προσδίδει εκτελεστότητα στη νέα πράξη (Π1).</a:t>
            </a:r>
          </a:p>
          <a:p>
            <a:pPr marL="0" indent="0">
              <a:buNone/>
            </a:pPr>
            <a:r>
              <a:rPr lang="el-GR" dirty="0">
                <a:solidFill>
                  <a:schemeClr val="bg2"/>
                </a:solidFill>
                <a:latin typeface="Times New Roman" panose="02020603050405020304" pitchFamily="18" charset="0"/>
                <a:cs typeface="Times New Roman" panose="02020603050405020304" pitchFamily="18" charset="0"/>
              </a:rPr>
              <a:t>Η αίτηση ακύρωσης στρέφεται κατά της διοικητικής αρχής που εξέδωσε τις προσβαλλόμενες πράξεις Χ1 και Χ2, ήτοι του Υπουργού Υγείας (άρθρο 21 παρ. 2 α του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το οποίο εφαρμόζεται αναλόγως δυνάμει του άρθρου 4 του ν. 702/1977).</a:t>
            </a:r>
          </a:p>
          <a:p>
            <a:pPr marL="0" indent="0">
              <a:buNone/>
            </a:pPr>
            <a:r>
              <a:rPr lang="el-GR" dirty="0">
                <a:solidFill>
                  <a:schemeClr val="bg2"/>
                </a:solidFill>
                <a:latin typeface="Times New Roman" panose="02020603050405020304" pitchFamily="18" charset="0"/>
                <a:cs typeface="Times New Roman" panose="02020603050405020304" pitchFamily="18" charset="0"/>
              </a:rPr>
              <a:t>Η αίτηση θεραπείας στον Υπουργό Υγείας ασκήθηκε στις 28.3.2025, ήτοι εντός της </a:t>
            </a:r>
            <a:r>
              <a:rPr lang="el-GR" dirty="0" err="1">
                <a:solidFill>
                  <a:schemeClr val="bg2"/>
                </a:solidFill>
                <a:latin typeface="Times New Roman" panose="02020603050405020304" pitchFamily="18" charset="0"/>
                <a:cs typeface="Times New Roman" panose="02020603050405020304" pitchFamily="18" charset="0"/>
              </a:rPr>
              <a:t>εξηκονθήμερης</a:t>
            </a:r>
            <a:r>
              <a:rPr lang="el-GR" dirty="0">
                <a:solidFill>
                  <a:schemeClr val="bg2"/>
                </a:solidFill>
                <a:latin typeface="Times New Roman" panose="02020603050405020304" pitchFamily="18" charset="0"/>
                <a:cs typeface="Times New Roman" panose="02020603050405020304" pitchFamily="18" charset="0"/>
              </a:rPr>
              <a:t> προθεσμίας της αίτησης ακύρωσης (άρθρο 46 παρ. 1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από την επόμενη επίδοσης των πράξεων ανάκλησης Χ1 και Χ2 στους Φ1 και Φ2 στις 4.2.2025. Επομένως η αίτηση θεραπείας διέκοψε την προθεσμία της αίτησης ακύρωσης έως την επίδοση της απάντησης του Υπουργού (πράξη Π1) στους Φ1 και Φ2 στις 14.4.2025, εφόσον η τελευταία </a:t>
            </a:r>
            <a:r>
              <a:rPr lang="el-GR" dirty="0" err="1">
                <a:solidFill>
                  <a:schemeClr val="bg2"/>
                </a:solidFill>
                <a:latin typeface="Times New Roman" panose="02020603050405020304" pitchFamily="18" charset="0"/>
                <a:cs typeface="Times New Roman" panose="02020603050405020304" pitchFamily="18" charset="0"/>
              </a:rPr>
              <a:t>χώρησε</a:t>
            </a:r>
            <a:r>
              <a:rPr lang="el-GR" dirty="0">
                <a:solidFill>
                  <a:schemeClr val="bg2"/>
                </a:solidFill>
                <a:latin typeface="Times New Roman" panose="02020603050405020304" pitchFamily="18" charset="0"/>
                <a:cs typeface="Times New Roman" panose="02020603050405020304" pitchFamily="18" charset="0"/>
              </a:rPr>
              <a:t> πριν την παρέλευση 30 ημερών κατά τα οριζόμενα στο  άρθρο 46 παρ. 2 του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Ως εκ τούτου η </a:t>
            </a:r>
            <a:r>
              <a:rPr lang="el-GR" dirty="0" err="1">
                <a:solidFill>
                  <a:schemeClr val="bg2"/>
                </a:solidFill>
                <a:latin typeface="Times New Roman" panose="02020603050405020304" pitchFamily="18" charset="0"/>
                <a:cs typeface="Times New Roman" panose="02020603050405020304" pitchFamily="18" charset="0"/>
              </a:rPr>
              <a:t>εξηκονθήμερη</a:t>
            </a:r>
            <a:r>
              <a:rPr lang="el-GR" dirty="0">
                <a:solidFill>
                  <a:schemeClr val="bg2"/>
                </a:solidFill>
                <a:latin typeface="Times New Roman" panose="02020603050405020304" pitchFamily="18" charset="0"/>
                <a:cs typeface="Times New Roman" panose="02020603050405020304" pitchFamily="18" charset="0"/>
              </a:rPr>
              <a:t> προθεσμία για την άσκηση αίτησης ακύρωσης εκκίνησε εκ νέου στις 15.4.2025 και εξέπνευσε στις 13.6.2025 ημέρα Παρασκευή</a:t>
            </a:r>
            <a:r>
              <a:rPr lang="el-GR" dirty="0"/>
              <a:t>.</a:t>
            </a:r>
          </a:p>
          <a:p>
            <a:pPr marL="0" indent="0">
              <a:buNone/>
            </a:pPr>
            <a:endParaRPr lang="el-GR" dirty="0"/>
          </a:p>
        </p:txBody>
      </p:sp>
    </p:spTree>
    <p:extLst>
      <p:ext uri="{BB962C8B-B14F-4D97-AF65-F5344CB8AC3E}">
        <p14:creationId xmlns:p14="http://schemas.microsoft.com/office/powerpoint/2010/main" val="2746559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865C2A9B-51CC-07C0-8271-A3EC94443E62}"/>
              </a:ext>
            </a:extLst>
          </p:cNvPr>
          <p:cNvSpPr>
            <a:spLocks noGrp="1"/>
          </p:cNvSpPr>
          <p:nvPr>
            <p:ph type="title"/>
          </p:nvPr>
        </p:nvSpPr>
        <p:spPr>
          <a:xfrm>
            <a:off x="643467" y="1325880"/>
            <a:ext cx="3089437" cy="4206240"/>
          </a:xfrm>
        </p:spPr>
        <p:txBody>
          <a:bodyPr>
            <a:normAutofit/>
          </a:bodyPr>
          <a:lstStyle/>
          <a:p>
            <a:pPr algn="r"/>
            <a:r>
              <a:rPr lang="el-GR" sz="5400" dirty="0">
                <a:solidFill>
                  <a:schemeClr val="tx2"/>
                </a:solidFill>
                <a:latin typeface="Bahnschrift SemiBold Condensed" panose="020B0502040204020203" pitchFamily="34" charset="0"/>
              </a:rPr>
              <a:t>Αν είναι να </a:t>
            </a:r>
            <a:r>
              <a:rPr lang="el-GR" sz="5400" dirty="0" err="1">
                <a:solidFill>
                  <a:schemeClr val="tx2"/>
                </a:solidFill>
                <a:latin typeface="Bahnschrift SemiBold Condensed" panose="020B0502040204020203" pitchFamily="34" charset="0"/>
              </a:rPr>
              <a:t>θυμομαστε</a:t>
            </a:r>
            <a:r>
              <a:rPr lang="el-GR" sz="5400" dirty="0">
                <a:solidFill>
                  <a:schemeClr val="tx2"/>
                </a:solidFill>
                <a:latin typeface="Bahnschrift SemiBold Condensed" panose="020B0502040204020203" pitchFamily="34" charset="0"/>
              </a:rPr>
              <a:t> ένα </a:t>
            </a:r>
            <a:r>
              <a:rPr lang="el-GR" sz="5400" dirty="0" err="1">
                <a:solidFill>
                  <a:schemeClr val="tx2"/>
                </a:solidFill>
                <a:latin typeface="Bahnschrift SemiBold Condensed" panose="020B0502040204020203" pitchFamily="34" charset="0"/>
              </a:rPr>
              <a:t>βασικο</a:t>
            </a:r>
            <a:r>
              <a:rPr lang="el-GR" sz="5400" dirty="0">
                <a:solidFill>
                  <a:schemeClr val="tx2"/>
                </a:solidFill>
                <a:latin typeface="Bahnschrift SemiBold Condensed" panose="020B0502040204020203" pitchFamily="34" charset="0"/>
              </a:rPr>
              <a:t> </a:t>
            </a:r>
            <a:r>
              <a:rPr lang="el-GR" sz="5400" dirty="0" err="1">
                <a:solidFill>
                  <a:schemeClr val="tx2"/>
                </a:solidFill>
                <a:latin typeface="Bahnschrift SemiBold Condensed" panose="020B0502040204020203" pitchFamily="34" charset="0"/>
              </a:rPr>
              <a:t>πραγμα</a:t>
            </a:r>
            <a:r>
              <a:rPr lang="el-GR" sz="5400" dirty="0">
                <a:solidFill>
                  <a:schemeClr val="tx2"/>
                </a:solidFill>
                <a:latin typeface="Bahnschrift SemiBold Condensed" panose="020B0502040204020203" pitchFamily="34" charset="0"/>
              </a:rPr>
              <a:t> είναι </a:t>
            </a:r>
            <a:r>
              <a:rPr lang="el-GR" sz="5400" dirty="0" err="1">
                <a:solidFill>
                  <a:schemeClr val="tx2"/>
                </a:solidFill>
                <a:latin typeface="Bahnschrift SemiBold Condensed" panose="020B0502040204020203" pitchFamily="34" charset="0"/>
              </a:rPr>
              <a:t>αυτο</a:t>
            </a:r>
            <a:endParaRPr lang="el-GR" sz="5400" dirty="0">
              <a:solidFill>
                <a:schemeClr val="tx2"/>
              </a:solidFill>
              <a:latin typeface="Bahnschrift SemiBold Condensed" panose="020B0502040204020203" pitchFamily="34" charset="0"/>
            </a:endParaRP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35BB09D2-50B1-BD8B-143B-09EA50985009}"/>
              </a:ext>
            </a:extLst>
          </p:cNvPr>
          <p:cNvSpPr>
            <a:spLocks noGrp="1"/>
          </p:cNvSpPr>
          <p:nvPr>
            <p:ph idx="1"/>
            <p:extLst>
              <p:ext uri="{E7BDC344-281C-4309-B0C6-D0EE65EED2A8}">
                <p202:designPr xmlns:p202="http://schemas.microsoft.com/office/powerpoint/2020/02/main">
                  <p202:designTagLst>
                    <p202:designTag name="ARCH:1:CLS" val="BulletedText"/>
                  </p202:designTagLst>
                </p202:designPr>
              </p:ext>
            </p:extLst>
          </p:nvPr>
        </p:nvSpPr>
        <p:spPr>
          <a:xfrm>
            <a:off x="4381668" y="1126067"/>
            <a:ext cx="6605331" cy="4605866"/>
          </a:xfrm>
        </p:spPr>
        <p:txBody>
          <a:bodyPr anchor="ctr">
            <a:normAutofit/>
          </a:bodyPr>
          <a:lstStyle/>
          <a:p>
            <a:pPr>
              <a:buFont typeface="Arial" panose="020B0604020202020204" pitchFamily="34" charset="0"/>
              <a:buChar char="•"/>
            </a:pPr>
            <a:r>
              <a:rPr lang="el-GR" sz="1800" dirty="0">
                <a:solidFill>
                  <a:schemeClr val="tx2"/>
                </a:solidFill>
                <a:latin typeface="Times New Roman" panose="02020603050405020304" pitchFamily="18" charset="0"/>
                <a:cs typeface="Times New Roman" panose="02020603050405020304" pitchFamily="18" charset="0"/>
              </a:rPr>
              <a:t>Αν δω </a:t>
            </a:r>
            <a:r>
              <a:rPr lang="el-GR" sz="1800" b="1" dirty="0">
                <a:solidFill>
                  <a:srgbClr val="FF0000"/>
                </a:solidFill>
                <a:latin typeface="Times New Roman" panose="02020603050405020304" pitchFamily="18" charset="0"/>
                <a:cs typeface="Times New Roman" panose="02020603050405020304" pitchFamily="18" charset="0"/>
              </a:rPr>
              <a:t>κανονιστική</a:t>
            </a:r>
            <a:r>
              <a:rPr lang="el-GR" sz="1800" dirty="0">
                <a:solidFill>
                  <a:schemeClr val="tx2"/>
                </a:solidFill>
                <a:latin typeface="Times New Roman" panose="02020603050405020304" pitchFamily="18" charset="0"/>
                <a:cs typeface="Times New Roman" panose="02020603050405020304" pitchFamily="18" charset="0"/>
              </a:rPr>
              <a:t> (σας τα είπαν στο διοικητικό, δεν θα ξαναλέω), θα πάω ΑΥΤΟΜΑΤΑ στο </a:t>
            </a:r>
            <a:r>
              <a:rPr lang="el-GR" sz="1800" b="1" u="sng" dirty="0">
                <a:solidFill>
                  <a:schemeClr val="tx2">
                    <a:lumMod val="75000"/>
                  </a:schemeClr>
                </a:solidFill>
                <a:latin typeface="Times New Roman" panose="02020603050405020304" pitchFamily="18" charset="0"/>
                <a:cs typeface="Times New Roman" panose="02020603050405020304" pitchFamily="18" charset="0"/>
              </a:rPr>
              <a:t>ΣτΕ</a:t>
            </a:r>
            <a:r>
              <a:rPr lang="el-GR" sz="1800" dirty="0">
                <a:solidFill>
                  <a:schemeClr val="tx2"/>
                </a:solidFill>
                <a:latin typeface="Times New Roman" panose="02020603050405020304" pitchFamily="18" charset="0"/>
                <a:cs typeface="Times New Roman" panose="02020603050405020304" pitchFamily="18" charset="0"/>
              </a:rPr>
              <a:t>. Πάντα.</a:t>
            </a:r>
          </a:p>
          <a:p>
            <a:pPr>
              <a:buFont typeface="Arial" panose="020B0604020202020204" pitchFamily="34" charset="0"/>
              <a:buChar char="•"/>
            </a:pPr>
            <a:r>
              <a:rPr lang="el-GR" sz="1800" dirty="0">
                <a:solidFill>
                  <a:schemeClr val="tx2"/>
                </a:solidFill>
                <a:latin typeface="Times New Roman" panose="02020603050405020304" pitchFamily="18" charset="0"/>
                <a:cs typeface="Times New Roman" panose="02020603050405020304" pitchFamily="18" charset="0"/>
              </a:rPr>
              <a:t>Αλλιώς, ανάκληση χορήγησης πτυχίου λογικά. </a:t>
            </a:r>
          </a:p>
          <a:p>
            <a:pPr marL="0" indent="0">
              <a:buNone/>
            </a:pPr>
            <a:endParaRPr lang="el-GR" sz="1800" dirty="0">
              <a:solidFill>
                <a:schemeClr val="tx2"/>
              </a:solidFill>
              <a:latin typeface="Times New Roman" panose="02020603050405020304" pitchFamily="18" charset="0"/>
              <a:cs typeface="Times New Roman" panose="02020603050405020304" pitchFamily="18" charset="0"/>
            </a:endParaRPr>
          </a:p>
          <a:p>
            <a:pPr marL="0" indent="0">
              <a:buNone/>
            </a:pPr>
            <a:r>
              <a:rPr lang="el-GR" sz="1800" dirty="0">
                <a:solidFill>
                  <a:schemeClr val="tx2"/>
                </a:solidFill>
                <a:latin typeface="Times New Roman" panose="02020603050405020304" pitchFamily="18" charset="0"/>
                <a:cs typeface="Times New Roman" panose="02020603050405020304" pitchFamily="18" charset="0"/>
              </a:rPr>
              <a:t>Γιατί άραγε; Ο δικαστής θα μπορούσε να μεταρρυθμίσει νομοθετικό έργο, πράγμα αντίθετο στη διάκριση των εξουσιών!</a:t>
            </a: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2142737173"/>
      </p:ext>
    </p:extLst>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18980-E7ED-9DFE-8740-6C48B2A15FDF}"/>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AC9DCB36-D212-A19A-86B0-F88C255DD728}"/>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3</a:t>
            </a:r>
            <a:endParaRPr lang="el-GR" sz="4400" dirty="0"/>
          </a:p>
        </p:txBody>
      </p:sp>
      <p:sp>
        <p:nvSpPr>
          <p:cNvPr id="3" name="Θέση περιεχομένου 2">
            <a:extLst>
              <a:ext uri="{FF2B5EF4-FFF2-40B4-BE49-F238E27FC236}">
                <a16:creationId xmlns:a16="http://schemas.microsoft.com/office/drawing/2014/main" id="{2B17ABE5-53C9-8264-4178-86B1EF62D426}"/>
              </a:ext>
            </a:extLst>
          </p:cNvPr>
          <p:cNvSpPr>
            <a:spLocks noGrp="1"/>
          </p:cNvSpPr>
          <p:nvPr>
            <p:ph idx="1"/>
          </p:nvPr>
        </p:nvSpPr>
        <p:spPr>
          <a:xfrm>
            <a:off x="118872" y="2011680"/>
            <a:ext cx="11942064" cy="4677878"/>
          </a:xfrm>
          <a:solidFill>
            <a:schemeClr val="bg2">
              <a:lumMod val="20000"/>
              <a:lumOff val="80000"/>
            </a:schemeClr>
          </a:solidFill>
        </p:spPr>
        <p:txBody>
          <a:bodyPr>
            <a:normAutofit fontScale="77500" lnSpcReduction="20000"/>
          </a:bodyPr>
          <a:lstStyle/>
          <a:p>
            <a:pPr marL="0" indent="0">
              <a:buNone/>
            </a:pPr>
            <a:endParaRPr lang="el-GR" dirty="0">
              <a:solidFill>
                <a:schemeClr val="bg2"/>
              </a:solidFill>
              <a:latin typeface="Times New Roman" panose="02020603050405020304" pitchFamily="18" charset="0"/>
              <a:cs typeface="Times New Roman" panose="02020603050405020304" pitchFamily="18" charset="0"/>
            </a:endParaRPr>
          </a:p>
          <a:p>
            <a:pPr marL="0" indent="0">
              <a:buNone/>
            </a:pPr>
            <a:r>
              <a:rPr lang="el-GR" dirty="0">
                <a:solidFill>
                  <a:schemeClr val="bg2"/>
                </a:solidFill>
                <a:latin typeface="Times New Roman" panose="02020603050405020304" pitchFamily="18" charset="0"/>
                <a:cs typeface="Times New Roman" panose="02020603050405020304" pitchFamily="18" charset="0"/>
              </a:rPr>
              <a:t>2. </a:t>
            </a:r>
          </a:p>
          <a:p>
            <a:pPr marL="0" indent="0">
              <a:buNone/>
            </a:pPr>
            <a:r>
              <a:rPr lang="el-GR" dirty="0">
                <a:solidFill>
                  <a:schemeClr val="bg2"/>
                </a:solidFill>
                <a:latin typeface="Times New Roman" panose="02020603050405020304" pitchFamily="18" charset="0"/>
                <a:cs typeface="Times New Roman" panose="02020603050405020304" pitchFamily="18" charset="0"/>
              </a:rPr>
              <a:t>α) Οι Φ1 και Φ2 μπορούν να ασκήσουν κοινή αίτηση ακυρώσεως κατά των ίδιων πράξεων ή παραλείψεων προβάλλοντας με κοινό έννομο συμφέρον κοινούς λόγους ακυρώσεως </a:t>
            </a:r>
            <a:r>
              <a:rPr lang="el-GR" dirty="0" err="1">
                <a:solidFill>
                  <a:schemeClr val="bg2"/>
                </a:solidFill>
                <a:latin typeface="Times New Roman" panose="02020603050405020304" pitchFamily="18" charset="0"/>
                <a:cs typeface="Times New Roman" panose="02020603050405020304" pitchFamily="18" charset="0"/>
              </a:rPr>
              <a:t>ερειδόμενους</a:t>
            </a:r>
            <a:r>
              <a:rPr lang="el-GR" dirty="0">
                <a:solidFill>
                  <a:schemeClr val="bg2"/>
                </a:solidFill>
                <a:latin typeface="Times New Roman" panose="02020603050405020304" pitchFamily="18" charset="0"/>
                <a:cs typeface="Times New Roman" panose="02020603050405020304" pitchFamily="18" charset="0"/>
              </a:rPr>
              <a:t> επί της αυτής νομικής και πραγματικής βάσεως (άρθρο 45 παρ. 6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η οποία αφορά την νομιμότητα των πράξεων ανάκλησης Χ1 και Χ2.</a:t>
            </a:r>
          </a:p>
          <a:p>
            <a:pPr marL="0" indent="0">
              <a:buNone/>
            </a:pPr>
            <a:r>
              <a:rPr lang="el-GR" dirty="0">
                <a:solidFill>
                  <a:schemeClr val="bg2"/>
                </a:solidFill>
                <a:latin typeface="Times New Roman" panose="02020603050405020304" pitchFamily="18" charset="0"/>
                <a:cs typeface="Times New Roman" panose="02020603050405020304" pitchFamily="18" charset="0"/>
              </a:rPr>
              <a:t>β) Δύο ή περισσότερες διοικητικές πράξεις τυγχάνουν συναφείς όταν: α) στηρίζονται στην ίδια νομική και στην ίδια κατά τα ουσιώδη στοιχεία πραγματική βάση ή β) η νομιμότητα της μιας ασκεί επιρροή στη νομιμότητα της άλλης (πρβλ. το άρθρο 122 παρ. 2 Κ.Δ.Δ., καθόσον το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δεν διαλαμβάνει συναφώς πρόβλεψη).</a:t>
            </a:r>
          </a:p>
          <a:p>
            <a:pPr marL="0" indent="0">
              <a:buNone/>
            </a:pPr>
            <a:r>
              <a:rPr lang="el-GR" dirty="0">
                <a:solidFill>
                  <a:schemeClr val="bg2"/>
                </a:solidFill>
                <a:latin typeface="Times New Roman" panose="02020603050405020304" pitchFamily="18" charset="0"/>
                <a:cs typeface="Times New Roman" panose="02020603050405020304" pitchFamily="18" charset="0"/>
              </a:rPr>
              <a:t>Οι πράξεις Χ1 και Χ2, με τις οποίες ανακαλούνται η άδεια ιδρύσεως (Α1) και η άδεια λειτουργίας του φαρμακείου (Α2) στηρίζονται μεν στην ίδια κατά τα ουσιώδη στοιχεία πραγματική βάση ή νομική τους βάση ωστόσο ενδέχεται να διαφέρει. Σε κάθε όμως περίπτωση οι δύο πράξεις παρίστανται συναφείς καθόσον η άδεια ιδρύσεως (Α1) αποτελεί το νόμιμο έρεισμα της άδειας λειτουργίας του φαρμακείου (Α2) και επομένως η ανάκληση της πρώτης ασκεί επιρροή στη νομιμότητα της δεύτερης.</a:t>
            </a:r>
          </a:p>
          <a:p>
            <a:pPr marL="0" indent="0">
              <a:buNone/>
            </a:pPr>
            <a:r>
              <a:rPr lang="el-GR" dirty="0">
                <a:solidFill>
                  <a:schemeClr val="bg2"/>
                </a:solidFill>
                <a:latin typeface="Times New Roman" panose="02020603050405020304" pitchFamily="18" charset="0"/>
                <a:cs typeface="Times New Roman" panose="02020603050405020304" pitchFamily="18" charset="0"/>
              </a:rPr>
              <a:t>γ) Ο Φαρμακοποιός Φ1 έχει έννομο συμφέρον ως ιδιοκτήτης του φαρμακείου και δικαιούχος των αδειών ίδρυσης και λειτουργίας οι οποίες ανακαλούνται με προφανείς δυσμενείς συνέπειες στην επαγγελματική του δραστηριότητα (άρθρο 47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Ο Φαρμακοποιός Φ2 έχει έννομο συμφέρον το οποίο θεμελιώνεται στη σύμβαση μίσθωσης του φαρμακείου από τον Φ1. Το έννομο συμφέρον και των δύο είναι άμεσο, προσωπικό και </a:t>
            </a:r>
            <a:r>
              <a:rPr lang="el-GR" dirty="0" err="1">
                <a:solidFill>
                  <a:schemeClr val="bg2"/>
                </a:solidFill>
                <a:latin typeface="Times New Roman" panose="02020603050405020304" pitchFamily="18" charset="0"/>
                <a:cs typeface="Times New Roman" panose="02020603050405020304" pitchFamily="18" charset="0"/>
              </a:rPr>
              <a:t>ενεστώς</a:t>
            </a:r>
            <a:r>
              <a:rPr lang="el-GR" dirty="0">
                <a:solidFill>
                  <a:schemeClr val="bg2"/>
                </a:solidFill>
                <a:latin typeface="Times New Roman" panose="02020603050405020304" pitchFamily="18" charset="0"/>
                <a:cs typeface="Times New Roman" panose="02020603050405020304" pitchFamily="18" charset="0"/>
              </a:rPr>
              <a:t> εφόσον οι Χ1 και Χ2 πράξεις ανάκλησης της άδειας ιδρύσεως (Α1) και της άδειας λειτουργίας του φαρμακείου (Α2) εξακολουθήσουν να ισχύουν έως τη συζήτηση της αίτησης ακύρωσης.</a:t>
            </a:r>
          </a:p>
          <a:p>
            <a:pPr marL="0" indent="0">
              <a:buNone/>
            </a:pPr>
            <a:endParaRPr lang="el-GR" dirty="0"/>
          </a:p>
        </p:txBody>
      </p:sp>
    </p:spTree>
    <p:extLst>
      <p:ext uri="{BB962C8B-B14F-4D97-AF65-F5344CB8AC3E}">
        <p14:creationId xmlns:p14="http://schemas.microsoft.com/office/powerpoint/2010/main" val="34526152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096CF-8FA3-C289-37F1-CD80EEF5092A}"/>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36B00DF5-9D35-C830-DB01-C4BF2A9F4BA7}"/>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3</a:t>
            </a:r>
            <a:endParaRPr lang="el-GR" sz="4400" dirty="0"/>
          </a:p>
        </p:txBody>
      </p:sp>
      <p:sp>
        <p:nvSpPr>
          <p:cNvPr id="3" name="Θέση περιεχομένου 2">
            <a:extLst>
              <a:ext uri="{FF2B5EF4-FFF2-40B4-BE49-F238E27FC236}">
                <a16:creationId xmlns:a16="http://schemas.microsoft.com/office/drawing/2014/main" id="{6E491153-327C-F793-2B79-90FD5ECFEDD2}"/>
              </a:ext>
            </a:extLst>
          </p:cNvPr>
          <p:cNvSpPr>
            <a:spLocks noGrp="1"/>
          </p:cNvSpPr>
          <p:nvPr>
            <p:ph idx="1"/>
          </p:nvPr>
        </p:nvSpPr>
        <p:spPr>
          <a:xfrm>
            <a:off x="118872" y="2011680"/>
            <a:ext cx="11942064" cy="4677878"/>
          </a:xfrm>
          <a:solidFill>
            <a:schemeClr val="bg2">
              <a:lumMod val="20000"/>
              <a:lumOff val="80000"/>
            </a:schemeClr>
          </a:solidFill>
        </p:spPr>
        <p:txBody>
          <a:bodyPr>
            <a:normAutofit fontScale="77500" lnSpcReduction="20000"/>
          </a:bodyPr>
          <a:lstStyle/>
          <a:p>
            <a:pPr marL="0" indent="0">
              <a:buNone/>
            </a:pPr>
            <a:endParaRPr lang="el-GR" dirty="0">
              <a:solidFill>
                <a:schemeClr val="bg2"/>
              </a:solidFill>
              <a:latin typeface="Times New Roman" panose="02020603050405020304" pitchFamily="18" charset="0"/>
              <a:cs typeface="Times New Roman" panose="02020603050405020304" pitchFamily="18" charset="0"/>
            </a:endParaRPr>
          </a:p>
          <a:p>
            <a:pPr marL="0" indent="0">
              <a:buNone/>
            </a:pPr>
            <a:r>
              <a:rPr lang="el-GR" dirty="0">
                <a:solidFill>
                  <a:schemeClr val="bg2"/>
                </a:solidFill>
                <a:latin typeface="Times New Roman" panose="02020603050405020304" pitchFamily="18" charset="0"/>
                <a:cs typeface="Times New Roman" panose="02020603050405020304" pitchFamily="18" charset="0"/>
              </a:rPr>
              <a:t>3. Η οριστική απόφαση του διοικητικού εφετείου προσβάλλεται με (ακυρωτική) έφεση ενώπιον του Συμβουλίου της Επικρατείας (άρθρα 58 </a:t>
            </a:r>
            <a:r>
              <a:rPr lang="el-GR" dirty="0" err="1">
                <a:solidFill>
                  <a:schemeClr val="bg2"/>
                </a:solidFill>
                <a:latin typeface="Times New Roman" panose="02020603050405020304" pitchFamily="18" charset="0"/>
                <a:cs typeface="Times New Roman" panose="02020603050405020304" pitchFamily="18" charset="0"/>
              </a:rPr>
              <a:t>επ</a:t>
            </a:r>
            <a:r>
              <a:rPr lang="el-GR" dirty="0">
                <a:solidFill>
                  <a:schemeClr val="bg2"/>
                </a:solidFill>
                <a:latin typeface="Times New Roman" panose="02020603050405020304" pitchFamily="18" charset="0"/>
                <a:cs typeface="Times New Roman" panose="02020603050405020304" pitchFamily="18" charset="0"/>
              </a:rPr>
              <a:t>.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εφαρμόζονται δε αναλόγως οι διατάξεις που αφορούν  το  ένδικο  μέσο  της  αίτησης  ακυρώσεως όπως ισχύουν κάθε φορά (άρθρο 66 του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a:t>
            </a:r>
            <a:r>
              <a:rPr lang="el-GR" dirty="0" err="1">
                <a:solidFill>
                  <a:schemeClr val="bg2"/>
                </a:solidFill>
                <a:latin typeface="Times New Roman" panose="02020603050405020304" pitchFamily="18" charset="0"/>
                <a:cs typeface="Times New Roman" panose="02020603050405020304" pitchFamily="18" charset="0"/>
              </a:rPr>
              <a:t>Επιτρεπτώς</a:t>
            </a:r>
            <a:r>
              <a:rPr lang="el-GR" dirty="0">
                <a:solidFill>
                  <a:schemeClr val="bg2"/>
                </a:solidFill>
                <a:latin typeface="Times New Roman" panose="02020603050405020304" pitchFamily="18" charset="0"/>
                <a:cs typeface="Times New Roman" panose="02020603050405020304" pitchFamily="18" charset="0"/>
              </a:rPr>
              <a:t> ασκείται έφεση καθόσον η απόφαση του Τριμελούς Διοικητικού Εφετείου εκδόθηκε επί διαφοράς (άρθρο 1 § 1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a:t>
            </a:r>
            <a:r>
              <a:rPr lang="el-GR" dirty="0" err="1">
                <a:solidFill>
                  <a:schemeClr val="bg2"/>
                </a:solidFill>
                <a:latin typeface="Times New Roman" panose="02020603050405020304" pitchFamily="18" charset="0"/>
                <a:cs typeface="Times New Roman" panose="02020603050405020304" pitchFamily="18" charset="0"/>
              </a:rPr>
              <a:t>ιβ</a:t>
            </a:r>
            <a:r>
              <a:rPr lang="el-GR" dirty="0">
                <a:solidFill>
                  <a:schemeClr val="bg2"/>
                </a:solidFill>
                <a:latin typeface="Times New Roman" panose="02020603050405020304" pitchFamily="18" charset="0"/>
                <a:cs typeface="Times New Roman" panose="02020603050405020304" pitchFamily="18" charset="0"/>
              </a:rPr>
              <a:t> περ. 1 του ν. 702/1977)  που δεν αποκλείεται η άσκηση ενδίκου μέσου σύμφωνα με τα οριζόμενα στο άρθρο 5Α του ν. 702/1977. Δεδομένου ότι το ένδικο μέσο κατατίθεται μετά την 15</a:t>
            </a:r>
            <a:r>
              <a:rPr lang="el-GR" baseline="30000" dirty="0">
                <a:solidFill>
                  <a:schemeClr val="bg2"/>
                </a:solidFill>
                <a:latin typeface="Times New Roman" panose="02020603050405020304" pitchFamily="18" charset="0"/>
                <a:cs typeface="Times New Roman" panose="02020603050405020304" pitchFamily="18" charset="0"/>
              </a:rPr>
              <a:t>η</a:t>
            </a:r>
            <a:r>
              <a:rPr lang="el-GR" dirty="0">
                <a:solidFill>
                  <a:schemeClr val="bg2"/>
                </a:solidFill>
                <a:latin typeface="Times New Roman" panose="02020603050405020304" pitchFamily="18" charset="0"/>
                <a:cs typeface="Times New Roman" panose="02020603050405020304" pitchFamily="18" charset="0"/>
              </a:rPr>
              <a:t>.09.2024, εφαρμόζεται το νέο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(ν. 5119/2024), σύμφωνα με τη μεταβατική διάταξη του άρθρου 23 παρ. 1 ν. 5119/2024 (a </a:t>
            </a:r>
            <a:r>
              <a:rPr lang="el-GR" dirty="0" err="1">
                <a:solidFill>
                  <a:schemeClr val="bg2"/>
                </a:solidFill>
                <a:latin typeface="Times New Roman" panose="02020603050405020304" pitchFamily="18" charset="0"/>
                <a:cs typeface="Times New Roman" panose="02020603050405020304" pitchFamily="18" charset="0"/>
              </a:rPr>
              <a:t>contrario</a:t>
            </a:r>
            <a:r>
              <a:rPr lang="el-GR" dirty="0">
                <a:solidFill>
                  <a:schemeClr val="bg2"/>
                </a:solidFill>
                <a:latin typeface="Times New Roman" panose="02020603050405020304" pitchFamily="18" charset="0"/>
                <a:cs typeface="Times New Roman" panose="02020603050405020304" pitchFamily="18" charset="0"/>
              </a:rPr>
              <a:t>) και το άρθρο 36 παρ. 1 ν. 5119/2024.</a:t>
            </a:r>
          </a:p>
          <a:p>
            <a:pPr marL="0" indent="0">
              <a:buNone/>
            </a:pPr>
            <a:r>
              <a:rPr lang="el-GR" dirty="0">
                <a:solidFill>
                  <a:schemeClr val="bg2"/>
                </a:solidFill>
                <a:latin typeface="Times New Roman" panose="02020603050405020304" pitchFamily="18" charset="0"/>
                <a:cs typeface="Times New Roman" panose="02020603050405020304" pitchFamily="18" charset="0"/>
              </a:rPr>
              <a:t>Η έφεση ασκείται δια καταθέσεως του δικογράφου στην γραμματεία του </a:t>
            </a:r>
            <a:r>
              <a:rPr lang="el-GR" dirty="0" err="1">
                <a:solidFill>
                  <a:schemeClr val="bg2"/>
                </a:solidFill>
                <a:latin typeface="Times New Roman" panose="02020603050405020304" pitchFamily="18" charset="0"/>
                <a:cs typeface="Times New Roman" panose="02020603050405020304" pitchFamily="18" charset="0"/>
              </a:rPr>
              <a:t>εκδόντος</a:t>
            </a:r>
            <a:r>
              <a:rPr lang="el-GR" dirty="0">
                <a:solidFill>
                  <a:schemeClr val="bg2"/>
                </a:solidFill>
                <a:latin typeface="Times New Roman" panose="02020603050405020304" pitchFamily="18" charset="0"/>
                <a:cs typeface="Times New Roman" panose="02020603050405020304" pitchFamily="18" charset="0"/>
              </a:rPr>
              <a:t> την εκκαλουμένη απόφαση (Τριμελούς Διοικητικού Εφετείου Αθηνών) και διαβιβάζεται αμελλητί μετά του οικείου φακέλου στο Συμβούλιο της Επικρατείας (άρθρο 5 παρ. 5 του ν. 702/1977). Για το παραδεκτό της έφεσης θα πρέπει να προβληθεί από τους διαδίκους, με συγκεκριμένους ισχυρισμούς, που περιέχονται στο σχετικό δικόγραφο, ότι δεν υπάρχει νομολογία του Συμβουλίου της Επικρατείας ή ότι υπάρχει αντίθεση της προσβαλλομένης αποφάσεως προς τη νομολογία του Συμβουλίου της Επικρατείας ή άλλου </a:t>
            </a:r>
            <a:r>
              <a:rPr lang="el-GR" dirty="0" err="1">
                <a:solidFill>
                  <a:schemeClr val="bg2"/>
                </a:solidFill>
                <a:latin typeface="Times New Roman" panose="02020603050405020304" pitchFamily="18" charset="0"/>
                <a:cs typeface="Times New Roman" panose="02020603050405020304" pitchFamily="18" charset="0"/>
              </a:rPr>
              <a:t>ανωτάτου</a:t>
            </a:r>
            <a:r>
              <a:rPr lang="el-GR" dirty="0">
                <a:solidFill>
                  <a:schemeClr val="bg2"/>
                </a:solidFill>
                <a:latin typeface="Times New Roman" panose="02020603050405020304" pitchFamily="18" charset="0"/>
                <a:cs typeface="Times New Roman" panose="02020603050405020304" pitchFamily="18" charset="0"/>
              </a:rPr>
              <a:t> δικαστηρίου είτε προς ανέκκλητη απόφαση διοικητικού δικαστηρίου.</a:t>
            </a:r>
          </a:p>
          <a:p>
            <a:pPr marL="0" indent="0">
              <a:buNone/>
            </a:pPr>
            <a:r>
              <a:rPr lang="el-GR" dirty="0">
                <a:solidFill>
                  <a:schemeClr val="bg2"/>
                </a:solidFill>
                <a:latin typeface="Times New Roman" panose="02020603050405020304" pitchFamily="18" charset="0"/>
                <a:cs typeface="Times New Roman" panose="02020603050405020304" pitchFamily="18" charset="0"/>
              </a:rPr>
              <a:t>Η έφεση ασκείται εντός προθεσμίας εξήντα ημερών που αρχίζει από την επομένη της  ημέρας που κοινοποιήθηκε η εκκαλουμένη απόφαση (12.12.2025), ήτοι από 13.12.2025 και εκπνέει στις 10.2.2026 (άρθρο 5 παρ. 2 του ν. 702/1977, άρθρα 58 παρ. 1 και 3, 70 παρ. 1 του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και 144 παρ. 1 </a:t>
            </a:r>
            <a:r>
              <a:rPr lang="el-GR" dirty="0" err="1">
                <a:solidFill>
                  <a:schemeClr val="bg2"/>
                </a:solidFill>
                <a:latin typeface="Times New Roman" panose="02020603050405020304" pitchFamily="18" charset="0"/>
                <a:cs typeface="Times New Roman" panose="02020603050405020304" pitchFamily="18" charset="0"/>
              </a:rPr>
              <a:t>ΚΠολΔ</a:t>
            </a:r>
            <a:r>
              <a:rPr lang="el-GR" dirty="0">
                <a:solidFill>
                  <a:schemeClr val="bg2"/>
                </a:solidFill>
                <a:latin typeface="Times New Roman" panose="02020603050405020304" pitchFamily="18" charset="0"/>
                <a:cs typeface="Times New Roman" panose="02020603050405020304" pitchFamily="18" charset="0"/>
              </a:rPr>
              <a:t>). Οι Φ1 και Φ2 θα πρέπει όμως όχι μόνο να καταθέσουν το δικόγραφο της εφέσεως, αλλά και να το επιδώσουν στον Υπουργό Υγείας μέσα σε 2 μήνες από την κατάθεση της έφεσης (άρθρο 21 παρ. 1 α΄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β΄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Άλλως το ένδικο μέσο θα λογισθεί κατά πλάσμα δικαίου ως μη </a:t>
            </a:r>
            <a:r>
              <a:rPr lang="el-GR" dirty="0" err="1">
                <a:solidFill>
                  <a:schemeClr val="bg2"/>
                </a:solidFill>
                <a:latin typeface="Times New Roman" panose="02020603050405020304" pitchFamily="18" charset="0"/>
                <a:cs typeface="Times New Roman" panose="02020603050405020304" pitchFamily="18" charset="0"/>
              </a:rPr>
              <a:t>ασκηθέν</a:t>
            </a:r>
            <a:r>
              <a:rPr lang="el-GR" dirty="0">
                <a:solidFill>
                  <a:schemeClr val="bg2"/>
                </a:solidFill>
                <a:latin typeface="Times New Roman" panose="02020603050405020304" pitchFamily="18" charset="0"/>
                <a:cs typeface="Times New Roman" panose="02020603050405020304" pitchFamily="18" charset="0"/>
              </a:rPr>
              <a:t> και θα τεθεί στο αρχείο με απόφαση του δικαστικού σχηματισμού σε  Συμβούλιο του άρθρου 34 Γ, η οποία εκδίδεται σύμφωνα με το άρθρο 34 Α του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(άρθρο 21 § 1 α΄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δ΄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a:t>
            </a:r>
          </a:p>
          <a:p>
            <a:pPr marL="0" indent="0">
              <a:buNone/>
            </a:pPr>
            <a:endParaRPr lang="el-GR" dirty="0"/>
          </a:p>
        </p:txBody>
      </p:sp>
    </p:spTree>
    <p:extLst>
      <p:ext uri="{BB962C8B-B14F-4D97-AF65-F5344CB8AC3E}">
        <p14:creationId xmlns:p14="http://schemas.microsoft.com/office/powerpoint/2010/main" val="42392195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2A3FC-4988-AA03-C3AF-1318315AB059}"/>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DA8539C7-B705-5EAD-7FB3-64B27E3040BA}"/>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3</a:t>
            </a:r>
            <a:endParaRPr lang="el-GR" sz="4400" dirty="0"/>
          </a:p>
        </p:txBody>
      </p:sp>
      <p:sp>
        <p:nvSpPr>
          <p:cNvPr id="3" name="Θέση περιεχομένου 2">
            <a:extLst>
              <a:ext uri="{FF2B5EF4-FFF2-40B4-BE49-F238E27FC236}">
                <a16:creationId xmlns:a16="http://schemas.microsoft.com/office/drawing/2014/main" id="{7DCCF782-6B17-2CB8-6D38-E1A5095D4121}"/>
              </a:ext>
            </a:extLst>
          </p:cNvPr>
          <p:cNvSpPr>
            <a:spLocks noGrp="1"/>
          </p:cNvSpPr>
          <p:nvPr>
            <p:ph idx="1"/>
          </p:nvPr>
        </p:nvSpPr>
        <p:spPr>
          <a:xfrm>
            <a:off x="118872" y="2011680"/>
            <a:ext cx="11942064" cy="4677878"/>
          </a:xfrm>
          <a:solidFill>
            <a:schemeClr val="bg2">
              <a:lumMod val="20000"/>
              <a:lumOff val="80000"/>
            </a:schemeClr>
          </a:solidFill>
        </p:spPr>
        <p:txBody>
          <a:bodyPr numCol="2">
            <a:normAutofit fontScale="55000" lnSpcReduction="20000"/>
          </a:bodyPr>
          <a:lstStyle/>
          <a:p>
            <a:pPr marL="0" indent="0">
              <a:buNone/>
            </a:pPr>
            <a:endParaRPr lang="el-GR" dirty="0">
              <a:solidFill>
                <a:schemeClr val="bg2"/>
              </a:solidFill>
              <a:latin typeface="Times New Roman" panose="02020603050405020304" pitchFamily="18" charset="0"/>
              <a:cs typeface="Times New Roman" panose="02020603050405020304" pitchFamily="18" charset="0"/>
            </a:endParaRPr>
          </a:p>
          <a:p>
            <a:pPr marL="0" indent="0">
              <a:buNone/>
            </a:pPr>
            <a:r>
              <a:rPr lang="el-GR" dirty="0">
                <a:solidFill>
                  <a:schemeClr val="bg2"/>
                </a:solidFill>
                <a:latin typeface="Times New Roman" panose="02020603050405020304" pitchFamily="18" charset="0"/>
                <a:cs typeface="Times New Roman" panose="02020603050405020304" pitchFamily="18" charset="0"/>
              </a:rPr>
              <a:t>4. Η υπόθεση δύναται να οδηγηθεί απευθείας στο ακροατήριο σε περιπτώσεις επείγοντος ή εφόσον συντρέχουν εξαιρετικές περιστάσεις, με την έκδοση αμέσως πράξης ορισμού εισηγητή και δικασίμου, από τον Πρόεδρο του οικείου Τμήματος του ΣτΕ είτε αυτεπαγγέλτως είτε και μετά από αίτηση διαδίκου, για την οποία αποφαίνεται ο Πρόεδρος με σημείωση που καταχωρίζεται στην αίτηση (άρθρο 20Α του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a:t>
            </a:r>
          </a:p>
          <a:p>
            <a:r>
              <a:rPr lang="el-GR" dirty="0">
                <a:solidFill>
                  <a:schemeClr val="bg2"/>
                </a:solidFill>
                <a:latin typeface="Times New Roman" panose="02020603050405020304" pitchFamily="18" charset="0"/>
                <a:cs typeface="Times New Roman" panose="02020603050405020304" pitchFamily="18" charset="0"/>
              </a:rPr>
              <a:t>5. Οι αιτούντες οφείλουν που να προσκομίσουν </a:t>
            </a:r>
            <a:r>
              <a:rPr lang="el-GR" b="1" dirty="0">
                <a:solidFill>
                  <a:schemeClr val="bg2"/>
                </a:solidFill>
                <a:latin typeface="Times New Roman" panose="02020603050405020304" pitchFamily="18" charset="0"/>
                <a:cs typeface="Times New Roman" panose="02020603050405020304" pitchFamily="18" charset="0"/>
              </a:rPr>
              <a:t>συμβολαιογραφικό πληρεξούσιο</a:t>
            </a:r>
            <a:r>
              <a:rPr lang="el-GR" dirty="0">
                <a:solidFill>
                  <a:schemeClr val="bg2"/>
                </a:solidFill>
                <a:latin typeface="Times New Roman" panose="02020603050405020304" pitchFamily="18" charset="0"/>
                <a:cs typeface="Times New Roman" panose="02020603050405020304" pitchFamily="18" charset="0"/>
              </a:rPr>
              <a:t> το αργότερο δεκαπέντε (15) πλήρεις ημέρες πριν από τη δικάσιμο που ορίσθηκε με την πράξη της παρ. 3 του άρθρου 20, ήτοι έως τις 2.11.2026 (ημέρα Δευτέρα) και σε περίπτωση σύντμησης προθεσμίας, σύμφωνα με την περ. β’ της παρ. 1 του άρθρου 21, το αργότερο μέχρι τη συζήτηση (άρθρο 27 παρ. 1 α του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a:t>
            </a:r>
          </a:p>
          <a:p>
            <a:r>
              <a:rPr lang="el-GR" dirty="0">
                <a:solidFill>
                  <a:schemeClr val="bg2"/>
                </a:solidFill>
                <a:latin typeface="Times New Roman" panose="02020603050405020304" pitchFamily="18" charset="0"/>
                <a:cs typeface="Times New Roman" panose="02020603050405020304" pitchFamily="18" charset="0"/>
              </a:rPr>
              <a:t>Η υποβολή </a:t>
            </a:r>
            <a:r>
              <a:rPr lang="el-GR" b="1" dirty="0">
                <a:solidFill>
                  <a:schemeClr val="bg2"/>
                </a:solidFill>
                <a:latin typeface="Times New Roman" panose="02020603050405020304" pitchFamily="18" charset="0"/>
                <a:cs typeface="Times New Roman" panose="02020603050405020304" pitchFamily="18" charset="0"/>
              </a:rPr>
              <a:t>πρόσθετων λόγων</a:t>
            </a:r>
            <a:r>
              <a:rPr lang="el-GR" dirty="0">
                <a:solidFill>
                  <a:schemeClr val="bg2"/>
                </a:solidFill>
                <a:latin typeface="Times New Roman" panose="02020603050405020304" pitchFamily="18" charset="0"/>
                <a:cs typeface="Times New Roman" panose="02020603050405020304" pitchFamily="18" charset="0"/>
              </a:rPr>
              <a:t> επιτρέπεται με δικόγραφο που κατατίθεται και επιδίδεται με επιμέλεια του διαδίκου εντός είκοσι (20) ημερών από την παρέλευση τριμήνου, το οποίο αρχίζει από την επίδοση του ενδίκου μέσου σύμφωνα με την περ. α’ της παρ. 1 του άρθρου 21 του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(άρθρο 25 παρ.1 του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a:t>
            </a:r>
          </a:p>
          <a:p>
            <a:r>
              <a:rPr lang="el-GR" dirty="0">
                <a:solidFill>
                  <a:schemeClr val="bg2"/>
                </a:solidFill>
                <a:latin typeface="Times New Roman" panose="02020603050405020304" pitchFamily="18" charset="0"/>
                <a:cs typeface="Times New Roman" panose="02020603050405020304" pitchFamily="18" charset="0"/>
              </a:rPr>
              <a:t>Αν εφαρμοστεί η επείγουσα διαδικασία (άρθρο 20</a:t>
            </a:r>
            <a:r>
              <a:rPr lang="el-GR" baseline="30000" dirty="0">
                <a:solidFill>
                  <a:schemeClr val="bg2"/>
                </a:solidFill>
                <a:latin typeface="Times New Roman" panose="02020603050405020304" pitchFamily="18" charset="0"/>
                <a:cs typeface="Times New Roman" panose="02020603050405020304" pitchFamily="18" charset="0"/>
              </a:rPr>
              <a:t>Α</a:t>
            </a:r>
            <a:r>
              <a:rPr lang="el-GR" dirty="0">
                <a:solidFill>
                  <a:schemeClr val="bg2"/>
                </a:solidFill>
                <a:latin typeface="Times New Roman" panose="02020603050405020304" pitchFamily="18" charset="0"/>
                <a:cs typeface="Times New Roman" panose="02020603050405020304" pitchFamily="18" charset="0"/>
              </a:rPr>
              <a:t>), καθώς και αν δεν τηρηθεί η τρίμηνη προθεσμία για την αποστολή του φακέλου από τη Διοίκηση (άρθρο 23 παρ. 2) ή περιέλθουν στο Δικαστήριο νέα κρίσιμα στοιχεία μετά από την εκπνοή της προθεσμίας αυτής ή μετά από την παρέλευση τριμήνου από την επίδοση του ενδίκου μέσου, το δικόγραφο πρόσθετων λόγων κατατίθεται και επιδίδεται τουλάχιστον είκοσι (20) πλήρεις ημέρες πριν από τη δικάσιμο, οι οποίες υπολογίζονται </a:t>
            </a:r>
            <a:r>
              <a:rPr lang="el-GR" dirty="0" err="1">
                <a:solidFill>
                  <a:schemeClr val="bg2"/>
                </a:solidFill>
                <a:latin typeface="Times New Roman" panose="02020603050405020304" pitchFamily="18" charset="0"/>
                <a:cs typeface="Times New Roman" panose="02020603050405020304" pitchFamily="18" charset="0"/>
              </a:rPr>
              <a:t>αφαιρουμένης</a:t>
            </a:r>
            <a:r>
              <a:rPr lang="el-GR" dirty="0">
                <a:solidFill>
                  <a:schemeClr val="bg2"/>
                </a:solidFill>
                <a:latin typeface="Times New Roman" panose="02020603050405020304" pitchFamily="18" charset="0"/>
                <a:cs typeface="Times New Roman" panose="02020603050405020304" pitchFamily="18" charset="0"/>
              </a:rPr>
              <a:t> της ημέρας της δικασίμου (18.11.2026) και της ημέρας κατάθεσης. Η προθεσμία των 20 πλήρων ημερών συνιστά προπαρασκευαστική προθεσμία, ήτοι χρονικό διάστημα που πρέπει να έχει παρέλθει πριν τη συζήτηση της υπόθεσης στο ακροατήριο και επομένως το δικόγραφο πρόσθετων λόγων θα πρέπει εν προκειμένω να κατατεθεί και να επιδοθεί έως τις 27.10.2026 (ημέρα Τρίτη), καθόσον η 28</a:t>
            </a:r>
            <a:r>
              <a:rPr lang="el-GR" baseline="30000" dirty="0">
                <a:solidFill>
                  <a:schemeClr val="bg2"/>
                </a:solidFill>
                <a:latin typeface="Times New Roman" panose="02020603050405020304" pitchFamily="18" charset="0"/>
                <a:cs typeface="Times New Roman" panose="02020603050405020304" pitchFamily="18" charset="0"/>
              </a:rPr>
              <a:t>η</a:t>
            </a:r>
            <a:r>
              <a:rPr lang="el-GR" dirty="0">
                <a:solidFill>
                  <a:schemeClr val="bg2"/>
                </a:solidFill>
                <a:latin typeface="Times New Roman" panose="02020603050405020304" pitchFamily="18" charset="0"/>
                <a:cs typeface="Times New Roman" panose="02020603050405020304" pitchFamily="18" charset="0"/>
              </a:rPr>
              <a:t>.10.2026 (ημέρα Τετάρτη), κατά την οποία εκκινώντας από την ημέρα της δικασίμου συμπληρώνονται 20 ημέρες, τυγχάνει αργία.</a:t>
            </a:r>
          </a:p>
          <a:p>
            <a:r>
              <a:rPr lang="el-GR" dirty="0">
                <a:solidFill>
                  <a:schemeClr val="bg2"/>
                </a:solidFill>
                <a:latin typeface="Times New Roman" panose="02020603050405020304" pitchFamily="18" charset="0"/>
                <a:cs typeface="Times New Roman" panose="02020603050405020304" pitchFamily="18" charset="0"/>
              </a:rPr>
              <a:t>Τέλος, σε περίπτωση σύντμησης της προθεσμίας της περ. β’ της παρ. 1 του άρθρου 21, το δικόγραφο πρόσθετων λόγων κατατίθεται και επιδίδεται έως την παραμονή της δικασίμου (17.11.2026).</a:t>
            </a:r>
          </a:p>
          <a:p>
            <a:r>
              <a:rPr lang="el-GR" b="1" dirty="0">
                <a:solidFill>
                  <a:schemeClr val="bg2"/>
                </a:solidFill>
                <a:latin typeface="Times New Roman" panose="02020603050405020304" pitchFamily="18" charset="0"/>
                <a:cs typeface="Times New Roman" panose="02020603050405020304" pitchFamily="18" charset="0"/>
              </a:rPr>
              <a:t>Υπομνήματα</a:t>
            </a:r>
            <a:r>
              <a:rPr lang="el-GR" dirty="0">
                <a:solidFill>
                  <a:schemeClr val="bg2"/>
                </a:solidFill>
                <a:latin typeface="Times New Roman" panose="02020603050405020304" pitchFamily="18" charset="0"/>
                <a:cs typeface="Times New Roman" panose="02020603050405020304" pitchFamily="18" charset="0"/>
              </a:rPr>
              <a:t> των διαδίκων, καθώς και </a:t>
            </a:r>
            <a:r>
              <a:rPr lang="el-GR" b="1" dirty="0">
                <a:solidFill>
                  <a:schemeClr val="bg2"/>
                </a:solidFill>
                <a:latin typeface="Times New Roman" panose="02020603050405020304" pitchFamily="18" charset="0"/>
                <a:cs typeface="Times New Roman" panose="02020603050405020304" pitchFamily="18" charset="0"/>
              </a:rPr>
              <a:t>στοιχεία του φακέλου ή στοιχεία για την απόδειξη του εννόμου συμφέροντος</a:t>
            </a:r>
            <a:r>
              <a:rPr lang="el-GR" dirty="0">
                <a:solidFill>
                  <a:schemeClr val="bg2"/>
                </a:solidFill>
                <a:latin typeface="Times New Roman" panose="02020603050405020304" pitchFamily="18" charset="0"/>
                <a:cs typeface="Times New Roman" panose="02020603050405020304" pitchFamily="18" charset="0"/>
              </a:rPr>
              <a:t> και των ισχυρισμών των διαδίκων κατατίθενται στη Γραμματεία </a:t>
            </a:r>
            <a:r>
              <a:rPr lang="el-GR" dirty="0" err="1">
                <a:solidFill>
                  <a:schemeClr val="bg2"/>
                </a:solidFill>
                <a:latin typeface="Times New Roman" panose="02020603050405020304" pitchFamily="18" charset="0"/>
                <a:cs typeface="Times New Roman" panose="02020603050405020304" pitchFamily="18" charset="0"/>
              </a:rPr>
              <a:t>προαποδεικτικώς</a:t>
            </a:r>
            <a:r>
              <a:rPr lang="el-GR" dirty="0">
                <a:solidFill>
                  <a:schemeClr val="bg2"/>
                </a:solidFill>
                <a:latin typeface="Times New Roman" panose="02020603050405020304" pitchFamily="18" charset="0"/>
                <a:cs typeface="Times New Roman" panose="02020603050405020304" pitchFamily="18" charset="0"/>
              </a:rPr>
              <a:t> το αργότερο δεκαπέντε (15) πλήρεις ημέρες πριν από τη συζήτηση. Αν η προθεσμία αυτή δεν είναι δυνατό να τηρηθεί λόγω σύντμησης προθεσμιών ή για λόγους που κρίνονται δικαιολογημένοι, τα υπομνήματα και τα στοιχεία του πρώτου εδαφίου υποβάλλονται έως την παραμονή της δικασίμου (άρθρο 25 παρ.1 του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Επομένως, εν προκειμένω τα υπομνήματα των διαδίκων και τα σχετικά έγγραφα επιτρέπεται να κατατεθούν, </a:t>
            </a:r>
            <a:r>
              <a:rPr lang="el-GR" dirty="0" err="1">
                <a:solidFill>
                  <a:schemeClr val="bg2"/>
                </a:solidFill>
                <a:latin typeface="Times New Roman" panose="02020603050405020304" pitchFamily="18" charset="0"/>
                <a:cs typeface="Times New Roman" panose="02020603050405020304" pitchFamily="18" charset="0"/>
              </a:rPr>
              <a:t>αφαιρουμένης</a:t>
            </a:r>
            <a:r>
              <a:rPr lang="el-GR" dirty="0">
                <a:solidFill>
                  <a:schemeClr val="bg2"/>
                </a:solidFill>
                <a:latin typeface="Times New Roman" panose="02020603050405020304" pitchFamily="18" charset="0"/>
                <a:cs typeface="Times New Roman" panose="02020603050405020304" pitchFamily="18" charset="0"/>
              </a:rPr>
              <a:t> της ημέρας της δικασίμου (18.11.2026) και της ημέρας κατάθεσης, ήτοι έως τις 2.11.2026 (ημέρα Δευτέρα). </a:t>
            </a:r>
          </a:p>
          <a:p>
            <a:r>
              <a:rPr lang="el-GR" dirty="0">
                <a:solidFill>
                  <a:schemeClr val="bg2"/>
                </a:solidFill>
                <a:latin typeface="Times New Roman" panose="02020603050405020304" pitchFamily="18" charset="0"/>
                <a:cs typeface="Times New Roman" panose="02020603050405020304" pitchFamily="18" charset="0"/>
              </a:rPr>
              <a:t>Τα </a:t>
            </a:r>
            <a:r>
              <a:rPr lang="el-GR" b="1" dirty="0">
                <a:solidFill>
                  <a:schemeClr val="bg2"/>
                </a:solidFill>
                <a:latin typeface="Times New Roman" panose="02020603050405020304" pitchFamily="18" charset="0"/>
                <a:cs typeface="Times New Roman" panose="02020603050405020304" pitchFamily="18" charset="0"/>
              </a:rPr>
              <a:t>υπομνήματα μετά τη συζήτηση</a:t>
            </a:r>
            <a:r>
              <a:rPr lang="el-GR" dirty="0">
                <a:solidFill>
                  <a:schemeClr val="bg2"/>
                </a:solidFill>
                <a:latin typeface="Times New Roman" panose="02020603050405020304" pitchFamily="18" charset="0"/>
                <a:cs typeface="Times New Roman" panose="02020603050405020304" pitchFamily="18" charset="0"/>
              </a:rPr>
              <a:t> της υποθέσεως προς ανάπτυξη όσων </a:t>
            </a:r>
            <a:r>
              <a:rPr lang="el-GR" dirty="0" err="1">
                <a:solidFill>
                  <a:schemeClr val="bg2"/>
                </a:solidFill>
                <a:latin typeface="Times New Roman" panose="02020603050405020304" pitchFamily="18" charset="0"/>
                <a:cs typeface="Times New Roman" panose="02020603050405020304" pitchFamily="18" charset="0"/>
              </a:rPr>
              <a:t>ελέχθησαν</a:t>
            </a:r>
            <a:r>
              <a:rPr lang="el-GR" dirty="0">
                <a:solidFill>
                  <a:schemeClr val="bg2"/>
                </a:solidFill>
                <a:latin typeface="Times New Roman" panose="02020603050405020304" pitchFamily="18" charset="0"/>
                <a:cs typeface="Times New Roman" panose="02020603050405020304" pitchFamily="18" charset="0"/>
              </a:rPr>
              <a:t> στο ακροατήριο καταργήθηκαν υπό την ισχύ του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a:t>
            </a:r>
          </a:p>
          <a:p>
            <a:pPr marL="0" indent="0">
              <a:buNone/>
            </a:pPr>
            <a:endParaRPr lang="el-GR" dirty="0">
              <a:solidFill>
                <a:schemeClr val="bg2"/>
              </a:solidFill>
              <a:latin typeface="Times New Roman" panose="02020603050405020304" pitchFamily="18"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32206823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0F905-04D6-FAD7-9738-D92543074A3E}"/>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A135865-7739-2EA6-C897-08B76021B6A4}"/>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4</a:t>
            </a:r>
            <a:endParaRPr lang="el-GR" sz="4400" dirty="0"/>
          </a:p>
        </p:txBody>
      </p:sp>
      <p:sp>
        <p:nvSpPr>
          <p:cNvPr id="3" name="Θέση περιεχομένου 2">
            <a:extLst>
              <a:ext uri="{FF2B5EF4-FFF2-40B4-BE49-F238E27FC236}">
                <a16:creationId xmlns:a16="http://schemas.microsoft.com/office/drawing/2014/main" id="{48DD39F5-B076-E5FF-A987-13F98AF65C44}"/>
              </a:ext>
            </a:extLst>
          </p:cNvPr>
          <p:cNvSpPr>
            <a:spLocks noGrp="1"/>
          </p:cNvSpPr>
          <p:nvPr>
            <p:ph idx="1"/>
          </p:nvPr>
        </p:nvSpPr>
        <p:spPr>
          <a:xfrm>
            <a:off x="118872" y="2011680"/>
            <a:ext cx="11942064" cy="4677878"/>
          </a:xfrm>
          <a:solidFill>
            <a:schemeClr val="bg2">
              <a:lumMod val="20000"/>
              <a:lumOff val="80000"/>
            </a:schemeClr>
          </a:solidFill>
        </p:spPr>
        <p:txBody>
          <a:bodyPr>
            <a:normAutofit/>
          </a:bodyPr>
          <a:lstStyle/>
          <a:p>
            <a:pPr marL="0" indent="0">
              <a:buNone/>
            </a:pPr>
            <a:r>
              <a:rPr lang="el-GR" dirty="0">
                <a:solidFill>
                  <a:schemeClr val="bg2"/>
                </a:solidFill>
                <a:latin typeface="Times New Roman" panose="02020603050405020304" pitchFamily="18" charset="0"/>
                <a:cs typeface="Times New Roman" panose="02020603050405020304" pitchFamily="18" charset="0"/>
              </a:rPr>
              <a:t>Ο συνυποψήφιος Ν1 του επίκουρου καθηγητή στη Νομική Σχολή του ΕΚΠΑ Ν2 επιθυμεί να προσβάλει την πρυτανική πράξη </a:t>
            </a:r>
            <a:r>
              <a:rPr lang="el-GR" b="1" u="sng" dirty="0">
                <a:solidFill>
                  <a:srgbClr val="FF0000"/>
                </a:solidFill>
                <a:latin typeface="Times New Roman" panose="02020603050405020304" pitchFamily="18" charset="0"/>
                <a:cs typeface="Times New Roman" panose="02020603050405020304" pitchFamily="18" charset="0"/>
              </a:rPr>
              <a:t>διορισμού του Ν2</a:t>
            </a:r>
            <a:r>
              <a:rPr lang="el-GR" dirty="0">
                <a:solidFill>
                  <a:schemeClr val="bg2"/>
                </a:solidFill>
                <a:latin typeface="Times New Roman" panose="02020603050405020304" pitchFamily="18" charset="0"/>
                <a:cs typeface="Times New Roman" panose="02020603050405020304" pitchFamily="18" charset="0"/>
              </a:rPr>
              <a:t>, η οποία δημοσιεύτηκε σε ΦΕΚ την 6.5.2024( ημέρα Δευτέρα). Για τον σκοπό αυτό ασκεί πρώτα </a:t>
            </a:r>
            <a:r>
              <a:rPr lang="el-GR" b="1" u="sng" dirty="0">
                <a:solidFill>
                  <a:srgbClr val="FFFF00"/>
                </a:solidFill>
                <a:latin typeface="Times New Roman" panose="02020603050405020304" pitchFamily="18" charset="0"/>
                <a:cs typeface="Times New Roman" panose="02020603050405020304" pitchFamily="18" charset="0"/>
              </a:rPr>
              <a:t>ειδική διοικητική προσφυγή</a:t>
            </a:r>
            <a:r>
              <a:rPr lang="el-GR" dirty="0">
                <a:solidFill>
                  <a:schemeClr val="bg2"/>
                </a:solidFill>
                <a:latin typeface="Times New Roman" panose="02020603050405020304" pitchFamily="18" charset="0"/>
                <a:cs typeface="Times New Roman" panose="02020603050405020304" pitchFamily="18" charset="0"/>
              </a:rPr>
              <a:t> την 7.5.2024 ενώπιον του Υπουργού Παιδείας, ο οποίος έχει κατά </a:t>
            </a:r>
            <a:r>
              <a:rPr lang="el-GR" dirty="0" err="1">
                <a:solidFill>
                  <a:schemeClr val="bg2"/>
                </a:solidFill>
                <a:latin typeface="Times New Roman" panose="02020603050405020304" pitchFamily="18" charset="0"/>
                <a:cs typeface="Times New Roman" panose="02020603050405020304" pitchFamily="18" charset="0"/>
              </a:rPr>
              <a:t>νόμον</a:t>
            </a:r>
            <a:r>
              <a:rPr lang="el-GR" dirty="0">
                <a:solidFill>
                  <a:schemeClr val="bg2"/>
                </a:solidFill>
                <a:latin typeface="Times New Roman" panose="02020603050405020304" pitchFamily="18" charset="0"/>
                <a:cs typeface="Times New Roman" panose="02020603050405020304" pitchFamily="18" charset="0"/>
              </a:rPr>
              <a:t> εξάμηνη ανατρεπτική προθεσμία να αποφανθεί, την οποία όμως αφήνει να παρέλθει άπρακτη.</a:t>
            </a:r>
            <a:br>
              <a:rPr lang="el-GR" dirty="0">
                <a:solidFill>
                  <a:schemeClr val="bg2"/>
                </a:solidFill>
                <a:latin typeface="Times New Roman" panose="02020603050405020304" pitchFamily="18" charset="0"/>
                <a:cs typeface="Times New Roman" panose="02020603050405020304" pitchFamily="18" charset="0"/>
              </a:rPr>
            </a:br>
            <a:r>
              <a:rPr lang="el-GR" sz="2000" dirty="0">
                <a:solidFill>
                  <a:schemeClr val="bg2"/>
                </a:solidFill>
                <a:latin typeface="Times New Roman" panose="02020603050405020304" pitchFamily="18" charset="0"/>
                <a:cs typeface="Times New Roman" panose="02020603050405020304" pitchFamily="18" charset="0"/>
              </a:rPr>
              <a:t>1ο ερώτημα: ενώπιον ποιου διοικητικού δικαστηρίου, με τι ένδικο βοήθημα, κατά ποιας πράξης, κατά ποιου προσώπου και έως πότε μπορεί να ζητήσει δικαστική προστασία ο Ν1 ;</a:t>
            </a:r>
            <a:br>
              <a:rPr lang="el-GR" sz="2000" dirty="0">
                <a:solidFill>
                  <a:schemeClr val="bg2"/>
                </a:solidFill>
                <a:latin typeface="Times New Roman" panose="02020603050405020304" pitchFamily="18" charset="0"/>
                <a:cs typeface="Times New Roman" panose="02020603050405020304" pitchFamily="18" charset="0"/>
              </a:rPr>
            </a:br>
            <a:r>
              <a:rPr lang="el-GR" sz="2000" dirty="0">
                <a:solidFill>
                  <a:schemeClr val="bg2"/>
                </a:solidFill>
                <a:latin typeface="Times New Roman" panose="02020603050405020304" pitchFamily="18" charset="0"/>
                <a:cs typeface="Times New Roman" panose="02020603050405020304" pitchFamily="18" charset="0"/>
              </a:rPr>
              <a:t>2ο ερώτημα: απαντήστε στο 1ο ερώτημα υπό την εκδοχή ότι ο Ν2 εξελέγη πρωτοβάθμιος καθηγητής.</a:t>
            </a:r>
            <a:br>
              <a:rPr lang="el-GR" sz="2000" dirty="0">
                <a:solidFill>
                  <a:schemeClr val="bg2"/>
                </a:solidFill>
                <a:latin typeface="Times New Roman" panose="02020603050405020304" pitchFamily="18" charset="0"/>
                <a:cs typeface="Times New Roman" panose="02020603050405020304" pitchFamily="18" charset="0"/>
              </a:rPr>
            </a:br>
            <a:r>
              <a:rPr lang="el-GR" sz="2000" dirty="0">
                <a:solidFill>
                  <a:schemeClr val="bg2"/>
                </a:solidFill>
                <a:latin typeface="Times New Roman" panose="02020603050405020304" pitchFamily="18" charset="0"/>
                <a:cs typeface="Times New Roman" panose="02020603050405020304" pitchFamily="18" charset="0"/>
              </a:rPr>
              <a:t>3ο ερώτημα: στην περίπτωση του 2ου ερωτήματος οφείλει ο Ν1 να επιδώσει το δικόγραφο; ( σε ποια πρόσωπα, ως πότε και με ποιες έννομες συνέπειες)</a:t>
            </a:r>
            <a:br>
              <a:rPr lang="el-GR" sz="2000" dirty="0">
                <a:solidFill>
                  <a:schemeClr val="bg2"/>
                </a:solidFill>
                <a:latin typeface="Times New Roman" panose="02020603050405020304" pitchFamily="18" charset="0"/>
                <a:cs typeface="Times New Roman" panose="02020603050405020304" pitchFamily="18" charset="0"/>
              </a:rPr>
            </a:br>
            <a:r>
              <a:rPr lang="el-GR" sz="2000" dirty="0">
                <a:solidFill>
                  <a:schemeClr val="bg2"/>
                </a:solidFill>
                <a:latin typeface="Times New Roman" panose="02020603050405020304" pitchFamily="18" charset="0"/>
                <a:cs typeface="Times New Roman" panose="02020603050405020304" pitchFamily="18" charset="0"/>
              </a:rPr>
              <a:t>4ο ερώτημα: στις περιπτώσεις των ερωτημάτων 1 και 2, πώς ακριβώς μπορεί να παρακινηθεί ο Ν2 να παρέμβει στις αντίστοιχες δίκες από τον Ν1 ή το δικαστήριο και με τι ακριβώς τρόπο πρέπει να το πράξει, αν ως δικάσιμος των υποθέσεων ορίστηκε και στις 2 περιπτώσεις η 3.10.2025;( ημέρα Παρασκευή)</a:t>
            </a:r>
            <a:br>
              <a:rPr lang="el-GR" sz="2000" dirty="0">
                <a:solidFill>
                  <a:schemeClr val="bg2"/>
                </a:solidFill>
                <a:latin typeface="Times New Roman" panose="02020603050405020304" pitchFamily="18" charset="0"/>
                <a:cs typeface="Times New Roman" panose="02020603050405020304" pitchFamily="18" charset="0"/>
              </a:rPr>
            </a:br>
            <a:r>
              <a:rPr lang="el-GR" sz="2000" dirty="0">
                <a:solidFill>
                  <a:schemeClr val="bg2"/>
                </a:solidFill>
                <a:latin typeface="Times New Roman" panose="02020603050405020304" pitchFamily="18" charset="0"/>
                <a:cs typeface="Times New Roman" panose="02020603050405020304" pitchFamily="18" charset="0"/>
              </a:rPr>
              <a:t>5ο ερώτημα: στην περίπτωση του 1ου ερωτήματος, αν ο Ν1 κερδίσει την δίκη με πρωτόδικη απόφαση </a:t>
            </a:r>
            <a:r>
              <a:rPr lang="el-GR" sz="2000" dirty="0" err="1">
                <a:solidFill>
                  <a:schemeClr val="bg2"/>
                </a:solidFill>
                <a:latin typeface="Times New Roman" panose="02020603050405020304" pitchFamily="18" charset="0"/>
                <a:cs typeface="Times New Roman" panose="02020603050405020304" pitchFamily="18" charset="0"/>
              </a:rPr>
              <a:t>επιδοθείσα</a:t>
            </a:r>
            <a:r>
              <a:rPr lang="el-GR" sz="2000" dirty="0">
                <a:solidFill>
                  <a:schemeClr val="bg2"/>
                </a:solidFill>
                <a:latin typeface="Times New Roman" panose="02020603050405020304" pitchFamily="18" charset="0"/>
                <a:cs typeface="Times New Roman" panose="02020603050405020304" pitchFamily="18" charset="0"/>
              </a:rPr>
              <a:t> στον Ν2 την 19.12.2025, τι ένδικα μέσα μπορεί να ασκήσει ο Ν2 και έως πότε: α) αν </a:t>
            </a:r>
            <a:r>
              <a:rPr lang="el-GR" sz="2000" dirty="0" err="1">
                <a:solidFill>
                  <a:schemeClr val="bg2"/>
                </a:solidFill>
                <a:latin typeface="Times New Roman" panose="02020603050405020304" pitchFamily="18" charset="0"/>
                <a:cs typeface="Times New Roman" panose="02020603050405020304" pitchFamily="18" charset="0"/>
              </a:rPr>
              <a:t>παρενέβη</a:t>
            </a:r>
            <a:r>
              <a:rPr lang="el-GR" sz="2000" dirty="0">
                <a:solidFill>
                  <a:schemeClr val="bg2"/>
                </a:solidFill>
                <a:latin typeface="Times New Roman" panose="02020603050405020304" pitchFamily="18" charset="0"/>
                <a:cs typeface="Times New Roman" panose="02020603050405020304" pitchFamily="18" charset="0"/>
              </a:rPr>
              <a:t> στην πρωτόδικη δίκη, β) αν δεν ειδοποιήθηκε και δεν </a:t>
            </a:r>
            <a:r>
              <a:rPr lang="el-GR" sz="2000" dirty="0" err="1">
                <a:solidFill>
                  <a:schemeClr val="bg2"/>
                </a:solidFill>
                <a:latin typeface="Times New Roman" panose="02020603050405020304" pitchFamily="18" charset="0"/>
                <a:cs typeface="Times New Roman" panose="02020603050405020304" pitchFamily="18" charset="0"/>
              </a:rPr>
              <a:t>παρενέβη</a:t>
            </a:r>
            <a:r>
              <a:rPr lang="el-GR" sz="2000" dirty="0">
                <a:solidFill>
                  <a:schemeClr val="bg2"/>
                </a:solidFill>
                <a:latin typeface="Times New Roman" panose="02020603050405020304" pitchFamily="18" charset="0"/>
                <a:cs typeface="Times New Roman" panose="02020603050405020304" pitchFamily="18" charset="0"/>
              </a:rPr>
              <a:t> στην πρωτόδικη δίκη.</a:t>
            </a:r>
            <a:endParaRPr lang="el-GR" dirty="0">
              <a:solidFill>
                <a:schemeClr val="bg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304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A0609-B8E3-B840-86AA-6CB3DCB01E0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3805A184-B5F3-6E05-F25C-19DFB21E0841}"/>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4</a:t>
            </a:r>
            <a:endParaRPr lang="el-GR" sz="4400" dirty="0"/>
          </a:p>
        </p:txBody>
      </p:sp>
      <p:sp>
        <p:nvSpPr>
          <p:cNvPr id="3" name="Θέση περιεχομένου 2">
            <a:extLst>
              <a:ext uri="{FF2B5EF4-FFF2-40B4-BE49-F238E27FC236}">
                <a16:creationId xmlns:a16="http://schemas.microsoft.com/office/drawing/2014/main" id="{611BE71F-B713-972F-9C24-6801C831720F}"/>
              </a:ext>
            </a:extLst>
          </p:cNvPr>
          <p:cNvSpPr>
            <a:spLocks noGrp="1"/>
          </p:cNvSpPr>
          <p:nvPr>
            <p:ph idx="1"/>
          </p:nvPr>
        </p:nvSpPr>
        <p:spPr>
          <a:xfrm>
            <a:off x="118872" y="2011680"/>
            <a:ext cx="11942064" cy="4677878"/>
          </a:xfrm>
          <a:solidFill>
            <a:schemeClr val="bg2">
              <a:lumMod val="20000"/>
              <a:lumOff val="80000"/>
            </a:schemeClr>
          </a:solidFill>
        </p:spPr>
        <p:txBody>
          <a:bodyPr>
            <a:normAutofit fontScale="85000" lnSpcReduction="20000"/>
          </a:bodyPr>
          <a:lstStyle/>
          <a:p>
            <a:pPr marL="0" indent="0">
              <a:buNone/>
            </a:pPr>
            <a:r>
              <a:rPr lang="el-GR" dirty="0">
                <a:solidFill>
                  <a:schemeClr val="bg2"/>
                </a:solidFill>
                <a:latin typeface="Times New Roman" panose="02020603050405020304" pitchFamily="18" charset="0"/>
                <a:cs typeface="Times New Roman" panose="02020603050405020304" pitchFamily="18" charset="0"/>
              </a:rPr>
              <a:t>Πρόκειται για ακυρωτική διοικητική διαφορά σύμφωνα με το άρθρο </a:t>
            </a:r>
            <a:r>
              <a:rPr lang="el-GR" b="1" dirty="0">
                <a:solidFill>
                  <a:schemeClr val="bg2"/>
                </a:solidFill>
                <a:latin typeface="Times New Roman" panose="02020603050405020304" pitchFamily="18" charset="0"/>
                <a:cs typeface="Times New Roman" panose="02020603050405020304" pitchFamily="18" charset="0"/>
              </a:rPr>
              <a:t>1 § 1 α </a:t>
            </a:r>
            <a:r>
              <a:rPr lang="el-GR" dirty="0">
                <a:solidFill>
                  <a:schemeClr val="bg2"/>
                </a:solidFill>
                <a:latin typeface="Times New Roman" panose="02020603050405020304" pitchFamily="18" charset="0"/>
                <a:cs typeface="Times New Roman" panose="02020603050405020304" pitchFamily="18" charset="0"/>
              </a:rPr>
              <a:t>ν.702/1977, υπαγόμενη στην αρμοδιότητα του </a:t>
            </a:r>
            <a:r>
              <a:rPr lang="el-GR" b="1" dirty="0">
                <a:solidFill>
                  <a:schemeClr val="bg2"/>
                </a:solidFill>
                <a:latin typeface="Times New Roman" panose="02020603050405020304" pitchFamily="18" charset="0"/>
                <a:cs typeface="Times New Roman" panose="02020603050405020304" pitchFamily="18" charset="0"/>
              </a:rPr>
              <a:t>Τριμελούς Διοικητικού Εφετείου Αθηνών </a:t>
            </a:r>
            <a:r>
              <a:rPr lang="el-GR" dirty="0">
                <a:solidFill>
                  <a:schemeClr val="bg2"/>
                </a:solidFill>
                <a:latin typeface="Times New Roman" panose="02020603050405020304" pitchFamily="18" charset="0"/>
                <a:cs typeface="Times New Roman" panose="02020603050405020304" pitchFamily="18" charset="0"/>
              </a:rPr>
              <a:t>[άρθρο 1 § 1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α΄, πριν την περίπτωση α (για την </a:t>
            </a:r>
            <a:r>
              <a:rPr lang="el-GR" b="1" dirty="0">
                <a:solidFill>
                  <a:schemeClr val="bg2"/>
                </a:solidFill>
                <a:latin typeface="Times New Roman" panose="02020603050405020304" pitchFamily="18" charset="0"/>
                <a:cs typeface="Times New Roman" panose="02020603050405020304" pitchFamily="18" charset="0"/>
              </a:rPr>
              <a:t>καθ’ ύλην </a:t>
            </a:r>
            <a:r>
              <a:rPr lang="el-GR" dirty="0">
                <a:solidFill>
                  <a:schemeClr val="bg2"/>
                </a:solidFill>
                <a:latin typeface="Times New Roman" panose="02020603050405020304" pitchFamily="18" charset="0"/>
                <a:cs typeface="Times New Roman" panose="02020603050405020304" pitchFamily="18" charset="0"/>
              </a:rPr>
              <a:t>αρμοδιότητα) και άρθρο 3 § 1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α΄ ν. 702/1977 (για την </a:t>
            </a:r>
            <a:r>
              <a:rPr lang="el-GR" b="1" dirty="0">
                <a:solidFill>
                  <a:schemeClr val="bg2"/>
                </a:solidFill>
                <a:latin typeface="Times New Roman" panose="02020603050405020304" pitchFamily="18" charset="0"/>
                <a:cs typeface="Times New Roman" panose="02020603050405020304" pitchFamily="18" charset="0"/>
              </a:rPr>
              <a:t>κατά τόπον </a:t>
            </a:r>
            <a:r>
              <a:rPr lang="el-GR" dirty="0">
                <a:solidFill>
                  <a:schemeClr val="bg2"/>
                </a:solidFill>
                <a:latin typeface="Times New Roman" panose="02020603050405020304" pitchFamily="18" charset="0"/>
                <a:cs typeface="Times New Roman" panose="02020603050405020304" pitchFamily="18" charset="0"/>
              </a:rPr>
              <a:t>αρμοδιότητα)]. </a:t>
            </a:r>
          </a:p>
          <a:p>
            <a:pPr marL="0" indent="0">
              <a:buNone/>
            </a:pPr>
            <a:r>
              <a:rPr lang="el-GR" dirty="0">
                <a:solidFill>
                  <a:schemeClr val="bg2"/>
                </a:solidFill>
                <a:latin typeface="Times New Roman" panose="02020603050405020304" pitchFamily="18" charset="0"/>
                <a:cs typeface="Times New Roman" panose="02020603050405020304" pitchFamily="18" charset="0"/>
              </a:rPr>
              <a:t>Το ορθό ένδικο βοήθημα είναι η </a:t>
            </a:r>
            <a:r>
              <a:rPr lang="el-GR" b="1" dirty="0">
                <a:solidFill>
                  <a:schemeClr val="bg2"/>
                </a:solidFill>
                <a:latin typeface="Times New Roman" panose="02020603050405020304" pitchFamily="18" charset="0"/>
                <a:cs typeface="Times New Roman" panose="02020603050405020304" pitchFamily="18" charset="0"/>
              </a:rPr>
              <a:t>αίτηση ακυρώσεως </a:t>
            </a:r>
            <a:r>
              <a:rPr lang="el-GR" dirty="0">
                <a:solidFill>
                  <a:schemeClr val="bg2"/>
                </a:solidFill>
                <a:latin typeface="Times New Roman" panose="02020603050405020304" pitchFamily="18" charset="0"/>
                <a:cs typeface="Times New Roman" panose="02020603050405020304" pitchFamily="18" charset="0"/>
              </a:rPr>
              <a:t>(άρθρο 1 § 1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α΄ ν. 702/1977). Η αίτηση ακυρώσεως θα πρέπει να στραφεί κατά του </a:t>
            </a:r>
            <a:r>
              <a:rPr lang="el-GR" b="1" dirty="0">
                <a:solidFill>
                  <a:schemeClr val="bg2"/>
                </a:solidFill>
                <a:latin typeface="Times New Roman" panose="02020603050405020304" pitchFamily="18" charset="0"/>
                <a:cs typeface="Times New Roman" panose="02020603050405020304" pitchFamily="18" charset="0"/>
              </a:rPr>
              <a:t>ΕΚΠΑ</a:t>
            </a:r>
            <a:r>
              <a:rPr lang="el-GR" dirty="0">
                <a:solidFill>
                  <a:schemeClr val="bg2"/>
                </a:solidFill>
                <a:latin typeface="Times New Roman" panose="02020603050405020304" pitchFamily="18" charset="0"/>
                <a:cs typeface="Times New Roman" panose="02020603050405020304" pitchFamily="18" charset="0"/>
              </a:rPr>
              <a:t>, όπως εκπροσωπείται νόμιμα από τον Πρύτανή του (άρθρα 4 § 1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α΄ πριν την περίπτωση α΄ ν. 702/1977, ως άρθρο μεταβάσεως στο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 άρθρο 21 § 2 β΄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α΄, επιχείρημα για την εκπροσώπηση του </a:t>
            </a:r>
            <a:r>
              <a:rPr lang="el-GR" dirty="0" err="1">
                <a:solidFill>
                  <a:schemeClr val="bg2"/>
                </a:solidFill>
                <a:latin typeface="Times New Roman" panose="02020603050405020304" pitchFamily="18" charset="0"/>
                <a:cs typeface="Times New Roman" panose="02020603050405020304" pitchFamily="18" charset="0"/>
              </a:rPr>
              <a:t>νπδδ</a:t>
            </a:r>
            <a:r>
              <a:rPr lang="el-GR" dirty="0">
                <a:solidFill>
                  <a:schemeClr val="bg2"/>
                </a:solidFill>
                <a:latin typeface="Times New Roman" panose="02020603050405020304" pitchFamily="18" charset="0"/>
                <a:cs typeface="Times New Roman" panose="02020603050405020304" pitchFamily="18" charset="0"/>
              </a:rPr>
              <a:t> του ΕΚΠΑ). Θα εφαρμοστεί το παλαιό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σύμφωνα με τη μεταβατική διάταξη του άρθρου 23 παρ. 2 του ν.5119/2024. </a:t>
            </a:r>
          </a:p>
          <a:p>
            <a:pPr marL="0" indent="0">
              <a:buNone/>
            </a:pPr>
            <a:r>
              <a:rPr lang="el-GR" dirty="0">
                <a:solidFill>
                  <a:schemeClr val="bg2"/>
                </a:solidFill>
                <a:latin typeface="Times New Roman" panose="02020603050405020304" pitchFamily="18" charset="0"/>
                <a:cs typeface="Times New Roman" panose="02020603050405020304" pitchFamily="18" charset="0"/>
              </a:rPr>
              <a:t>Ως προς την προθεσμία, η εξάμηνη προθεσμία για απόφανση του Υπουργού Παιδείας επί της ειδικής διοικητικής προσφυγής </a:t>
            </a:r>
            <a:r>
              <a:rPr lang="el-GR" b="1" dirty="0">
                <a:solidFill>
                  <a:schemeClr val="bg2"/>
                </a:solidFill>
                <a:latin typeface="Times New Roman" panose="02020603050405020304" pitchFamily="18" charset="0"/>
                <a:cs typeface="Times New Roman" panose="02020603050405020304" pitchFamily="18" charset="0"/>
              </a:rPr>
              <a:t>διακόπτει </a:t>
            </a:r>
            <a:r>
              <a:rPr lang="el-GR" dirty="0">
                <a:solidFill>
                  <a:schemeClr val="bg2"/>
                </a:solidFill>
                <a:latin typeface="Times New Roman" panose="02020603050405020304" pitchFamily="18" charset="0"/>
                <a:cs typeface="Times New Roman" panose="02020603050405020304" pitchFamily="18" charset="0"/>
              </a:rPr>
              <a:t>για αντίστοιχο χρόνο την προθεσμία προς άσκηση της αιτήσεως ακυρώσεως, σύμφωνα με το άρθρο 46 § 2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(παλαιό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 4 § 1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α΄ ν. 702/1977). Κατ’ ακολουθίαν η </a:t>
            </a:r>
            <a:r>
              <a:rPr lang="el-GR" dirty="0" err="1">
                <a:solidFill>
                  <a:schemeClr val="bg2"/>
                </a:solidFill>
                <a:latin typeface="Times New Roman" panose="02020603050405020304" pitchFamily="18" charset="0"/>
                <a:cs typeface="Times New Roman" panose="02020603050405020304" pitchFamily="18" charset="0"/>
              </a:rPr>
              <a:t>εξηκονθήμερη</a:t>
            </a:r>
            <a:r>
              <a:rPr lang="el-GR" dirty="0">
                <a:solidFill>
                  <a:schemeClr val="bg2"/>
                </a:solidFill>
                <a:latin typeface="Times New Roman" panose="02020603050405020304" pitchFamily="18" charset="0"/>
                <a:cs typeface="Times New Roman" panose="02020603050405020304" pitchFamily="18" charset="0"/>
              </a:rPr>
              <a:t> προθεσμία για άσκηση αιτήσεως ακυρώσεως διακόπτεται μέχρι τις 08.11.2024 και </a:t>
            </a:r>
            <a:r>
              <a:rPr lang="el-GR" dirty="0" err="1">
                <a:solidFill>
                  <a:schemeClr val="bg2"/>
                </a:solidFill>
                <a:latin typeface="Times New Roman" panose="02020603050405020304" pitchFamily="18" charset="0"/>
                <a:cs typeface="Times New Roman" panose="02020603050405020304" pitchFamily="18" charset="0"/>
              </a:rPr>
              <a:t>επανεκκινεί</a:t>
            </a:r>
            <a:r>
              <a:rPr lang="el-GR" dirty="0">
                <a:solidFill>
                  <a:schemeClr val="bg2"/>
                </a:solidFill>
                <a:latin typeface="Times New Roman" panose="02020603050405020304" pitchFamily="18" charset="0"/>
                <a:cs typeface="Times New Roman" panose="02020603050405020304" pitchFamily="18" charset="0"/>
              </a:rPr>
              <a:t> την επομένη, 09.11.2024 (άρθρα 70 § 1 και 40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και άρθρα 144 § 1, 145 § 2 </a:t>
            </a:r>
            <a:r>
              <a:rPr lang="el-GR" dirty="0" err="1">
                <a:solidFill>
                  <a:schemeClr val="bg2"/>
                </a:solidFill>
                <a:latin typeface="Times New Roman" panose="02020603050405020304" pitchFamily="18" charset="0"/>
                <a:cs typeface="Times New Roman" panose="02020603050405020304" pitchFamily="18" charset="0"/>
              </a:rPr>
              <a:t>ΚΠολΔ</a:t>
            </a:r>
            <a:r>
              <a:rPr lang="el-GR" dirty="0">
                <a:solidFill>
                  <a:schemeClr val="bg2"/>
                </a:solidFill>
                <a:latin typeface="Times New Roman" panose="02020603050405020304" pitchFamily="18" charset="0"/>
                <a:cs typeface="Times New Roman" panose="02020603050405020304" pitchFamily="18" charset="0"/>
              </a:rPr>
              <a:t>). Η τελευταία ημέρα της προθεσμίας είναι η </a:t>
            </a:r>
            <a:r>
              <a:rPr lang="el-GR" b="1" dirty="0">
                <a:solidFill>
                  <a:schemeClr val="bg2"/>
                </a:solidFill>
                <a:latin typeface="Times New Roman" panose="02020603050405020304" pitchFamily="18" charset="0"/>
                <a:cs typeface="Times New Roman" panose="02020603050405020304" pitchFamily="18" charset="0"/>
              </a:rPr>
              <a:t>07.01.2025</a:t>
            </a:r>
            <a:r>
              <a:rPr lang="el-GR" dirty="0">
                <a:solidFill>
                  <a:schemeClr val="bg2"/>
                </a:solidFill>
                <a:latin typeface="Times New Roman" panose="02020603050405020304" pitchFamily="18" charset="0"/>
                <a:cs typeface="Times New Roman" panose="02020603050405020304" pitchFamily="18" charset="0"/>
              </a:rPr>
              <a:t>, ημέρα Τετάρτη η οποία δεν είναι αργία. </a:t>
            </a:r>
          </a:p>
          <a:p>
            <a:pPr marL="0" indent="0">
              <a:buNone/>
            </a:pPr>
            <a:r>
              <a:rPr lang="el-GR" dirty="0">
                <a:solidFill>
                  <a:schemeClr val="bg2"/>
                </a:solidFill>
                <a:latin typeface="Times New Roman" panose="02020603050405020304" pitchFamily="18" charset="0"/>
                <a:cs typeface="Times New Roman" panose="02020603050405020304" pitchFamily="18" charset="0"/>
              </a:rPr>
              <a:t>Επίσης, </a:t>
            </a:r>
            <a:r>
              <a:rPr lang="el-GR" dirty="0" err="1">
                <a:solidFill>
                  <a:schemeClr val="bg2"/>
                </a:solidFill>
                <a:latin typeface="Times New Roman" panose="02020603050405020304" pitchFamily="18" charset="0"/>
                <a:cs typeface="Times New Roman" panose="02020603050405020304" pitchFamily="18" charset="0"/>
              </a:rPr>
              <a:t>προσβλητές</a:t>
            </a:r>
            <a:r>
              <a:rPr lang="el-GR" dirty="0">
                <a:solidFill>
                  <a:schemeClr val="bg2"/>
                </a:solidFill>
                <a:latin typeface="Times New Roman" panose="02020603050405020304" pitchFamily="18" charset="0"/>
                <a:cs typeface="Times New Roman" panose="02020603050405020304" pitchFamily="18" charset="0"/>
              </a:rPr>
              <a:t> πράξεις είναι τόσο η </a:t>
            </a:r>
            <a:r>
              <a:rPr lang="el-GR" b="1" dirty="0">
                <a:solidFill>
                  <a:schemeClr val="bg2"/>
                </a:solidFill>
                <a:latin typeface="Times New Roman" panose="02020603050405020304" pitchFamily="18" charset="0"/>
                <a:cs typeface="Times New Roman" panose="02020603050405020304" pitchFamily="18" charset="0"/>
              </a:rPr>
              <a:t>πράξη διορισμού </a:t>
            </a:r>
            <a:r>
              <a:rPr lang="el-GR" dirty="0">
                <a:solidFill>
                  <a:schemeClr val="bg2"/>
                </a:solidFill>
                <a:latin typeface="Times New Roman" panose="02020603050405020304" pitchFamily="18" charset="0"/>
                <a:cs typeface="Times New Roman" panose="02020603050405020304" pitchFamily="18" charset="0"/>
              </a:rPr>
              <a:t>του Ν2 όσο και η </a:t>
            </a:r>
            <a:r>
              <a:rPr lang="el-GR" b="1" dirty="0">
                <a:solidFill>
                  <a:schemeClr val="bg2"/>
                </a:solidFill>
                <a:latin typeface="Times New Roman" panose="02020603050405020304" pitchFamily="18" charset="0"/>
                <a:cs typeface="Times New Roman" panose="02020603050405020304" pitchFamily="18" charset="0"/>
              </a:rPr>
              <a:t>πράξη σιωπηρής απορρίψεως </a:t>
            </a:r>
            <a:r>
              <a:rPr lang="el-GR" dirty="0">
                <a:solidFill>
                  <a:schemeClr val="bg2"/>
                </a:solidFill>
                <a:latin typeface="Times New Roman" panose="02020603050405020304" pitchFamily="18" charset="0"/>
                <a:cs typeface="Times New Roman" panose="02020603050405020304" pitchFamily="18" charset="0"/>
              </a:rPr>
              <a:t>της ειδικής διοικητικής προσφυγής (άρθρο 45 § 2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γ΄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a:t>
            </a:r>
          </a:p>
          <a:p>
            <a:pPr marL="0" indent="0">
              <a:buNone/>
            </a:pPr>
            <a:r>
              <a:rPr lang="el-GR" dirty="0">
                <a:solidFill>
                  <a:schemeClr val="bg2"/>
                </a:solidFill>
                <a:latin typeface="Times New Roman" panose="02020603050405020304" pitchFamily="18" charset="0"/>
                <a:cs typeface="Times New Roman" panose="02020603050405020304" pitchFamily="18" charset="0"/>
              </a:rPr>
              <a:t>Κατ’ ακολουθίαν, ο Ν1 μπορεί να ασκήσει αίτηση ακυρώσεως ενώπιον του Διοικητικού Εφετείου Αθηνών κατά της πρυτανικής πράξεως διορισμού του Ν2 καθώς και κατά της σιωπηρής απορρίψεως της ειδικής διοικητικής προσφυγής του καθώς και κατά του ΕΚΠΑ, όπως εκπροσωπείται νόμιμα από τον Πρύτανή του, έως την 07.01.2025. </a:t>
            </a:r>
          </a:p>
        </p:txBody>
      </p:sp>
    </p:spTree>
    <p:extLst>
      <p:ext uri="{BB962C8B-B14F-4D97-AF65-F5344CB8AC3E}">
        <p14:creationId xmlns:p14="http://schemas.microsoft.com/office/powerpoint/2010/main" val="17401627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5610C-C38D-A062-9D3E-4B5FFF8FD06B}"/>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8A945285-93CD-B7CB-04B2-D497071B05AD}"/>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4</a:t>
            </a:r>
            <a:endParaRPr lang="el-GR" sz="4400" dirty="0"/>
          </a:p>
        </p:txBody>
      </p:sp>
      <p:sp>
        <p:nvSpPr>
          <p:cNvPr id="3" name="Θέση περιεχομένου 2">
            <a:extLst>
              <a:ext uri="{FF2B5EF4-FFF2-40B4-BE49-F238E27FC236}">
                <a16:creationId xmlns:a16="http://schemas.microsoft.com/office/drawing/2014/main" id="{EDCAEC6D-A88C-E3CF-C09F-3A7AD0B5737A}"/>
              </a:ext>
            </a:extLst>
          </p:cNvPr>
          <p:cNvSpPr>
            <a:spLocks noGrp="1"/>
          </p:cNvSpPr>
          <p:nvPr>
            <p:ph idx="1"/>
          </p:nvPr>
        </p:nvSpPr>
        <p:spPr>
          <a:xfrm>
            <a:off x="118872" y="2011680"/>
            <a:ext cx="11942064" cy="4677878"/>
          </a:xfrm>
          <a:solidFill>
            <a:schemeClr val="bg2">
              <a:lumMod val="20000"/>
              <a:lumOff val="80000"/>
            </a:schemeClr>
          </a:solidFill>
        </p:spPr>
        <p:txBody>
          <a:bodyPr>
            <a:normAutofit/>
          </a:bodyPr>
          <a:lstStyle/>
          <a:p>
            <a:endParaRPr lang="el-GR" dirty="0"/>
          </a:p>
          <a:p>
            <a:pPr marL="0" indent="0" algn="just">
              <a:buNone/>
            </a:pPr>
            <a:r>
              <a:rPr lang="el-GR" dirty="0">
                <a:solidFill>
                  <a:schemeClr val="bg2"/>
                </a:solidFill>
                <a:latin typeface="Times New Roman" panose="02020603050405020304" pitchFamily="18" charset="0"/>
                <a:cs typeface="Times New Roman" panose="02020603050405020304" pitchFamily="18" charset="0"/>
              </a:rPr>
              <a:t>2. Εάν ο Ν2 εξελέγη πρωτοβάθμιος </a:t>
            </a:r>
            <a:r>
              <a:rPr lang="el-GR" b="1" i="1" u="sng" dirty="0">
                <a:solidFill>
                  <a:srgbClr val="FF0000"/>
                </a:solidFill>
                <a:latin typeface="Times New Roman" panose="02020603050405020304" pitchFamily="18" charset="0"/>
                <a:cs typeface="Times New Roman" panose="02020603050405020304" pitchFamily="18" charset="0"/>
              </a:rPr>
              <a:t>Καθηγητής</a:t>
            </a:r>
            <a:r>
              <a:rPr lang="el-GR" dirty="0">
                <a:solidFill>
                  <a:schemeClr val="bg2"/>
                </a:solidFill>
                <a:latin typeface="Times New Roman" panose="02020603050405020304" pitchFamily="18" charset="0"/>
                <a:cs typeface="Times New Roman" panose="02020603050405020304" pitchFamily="18" charset="0"/>
              </a:rPr>
              <a:t> η υπόθεση ανήκει στην </a:t>
            </a:r>
            <a:r>
              <a:rPr lang="el-GR" b="1" dirty="0">
                <a:solidFill>
                  <a:schemeClr val="bg2"/>
                </a:solidFill>
                <a:latin typeface="Times New Roman" panose="02020603050405020304" pitchFamily="18" charset="0"/>
                <a:cs typeface="Times New Roman" panose="02020603050405020304" pitchFamily="18" charset="0"/>
              </a:rPr>
              <a:t>ακυρωτική αρμοδιότητα του Συμβουλίου της Επικρατείας </a:t>
            </a:r>
            <a:r>
              <a:rPr lang="el-GR" dirty="0">
                <a:solidFill>
                  <a:schemeClr val="bg2"/>
                </a:solidFill>
                <a:latin typeface="Times New Roman" panose="02020603050405020304" pitchFamily="18" charset="0"/>
                <a:cs typeface="Times New Roman" panose="02020603050405020304" pitchFamily="18" charset="0"/>
              </a:rPr>
              <a:t>(άρθρο 1 § 2 β΄ ν.702/1977). </a:t>
            </a:r>
          </a:p>
          <a:p>
            <a:pPr marL="0" indent="0" algn="just">
              <a:buNone/>
            </a:pPr>
            <a:r>
              <a:rPr lang="el-GR" dirty="0">
                <a:solidFill>
                  <a:schemeClr val="bg2"/>
                </a:solidFill>
                <a:latin typeface="Times New Roman" panose="02020603050405020304" pitchFamily="18" charset="0"/>
                <a:cs typeface="Times New Roman" panose="02020603050405020304" pitchFamily="18" charset="0"/>
              </a:rPr>
              <a:t>Κατά τα λοιπά η απάντηση στο ερώτημα 1 ισχύει </a:t>
            </a:r>
            <a:r>
              <a:rPr lang="el-GR" dirty="0" err="1">
                <a:solidFill>
                  <a:schemeClr val="bg2"/>
                </a:solidFill>
                <a:latin typeface="Times New Roman" panose="02020603050405020304" pitchFamily="18" charset="0"/>
                <a:cs typeface="Times New Roman" panose="02020603050405020304" pitchFamily="18" charset="0"/>
              </a:rPr>
              <a:t>mutatis</a:t>
            </a:r>
            <a:r>
              <a:rPr lang="el-GR" dirty="0">
                <a:solidFill>
                  <a:schemeClr val="bg2"/>
                </a:solidFill>
                <a:latin typeface="Times New Roman" panose="02020603050405020304" pitchFamily="18" charset="0"/>
                <a:cs typeface="Times New Roman" panose="02020603050405020304" pitchFamily="18" charset="0"/>
              </a:rPr>
              <a:t> </a:t>
            </a:r>
            <a:r>
              <a:rPr lang="el-GR" dirty="0" err="1">
                <a:solidFill>
                  <a:schemeClr val="bg2"/>
                </a:solidFill>
                <a:latin typeface="Times New Roman" panose="02020603050405020304" pitchFamily="18" charset="0"/>
                <a:cs typeface="Times New Roman" panose="02020603050405020304" pitchFamily="18" charset="0"/>
              </a:rPr>
              <a:t>mutandis</a:t>
            </a:r>
            <a:r>
              <a:rPr lang="el-GR" dirty="0">
                <a:solidFill>
                  <a:schemeClr val="bg2"/>
                </a:solidFill>
                <a:latin typeface="Times New Roman" panose="02020603050405020304" pitchFamily="18" charset="0"/>
                <a:cs typeface="Times New Roman" panose="02020603050405020304" pitchFamily="18" charset="0"/>
              </a:rPr>
              <a:t> και στο ερώτημα 2. </a:t>
            </a:r>
          </a:p>
          <a:p>
            <a:pPr marL="0" indent="0" algn="just">
              <a:buNone/>
            </a:pPr>
            <a:r>
              <a:rPr lang="el-GR" dirty="0">
                <a:solidFill>
                  <a:schemeClr val="bg2"/>
                </a:solidFill>
                <a:latin typeface="Times New Roman" panose="02020603050405020304" pitchFamily="18" charset="0"/>
                <a:cs typeface="Times New Roman" panose="02020603050405020304" pitchFamily="18" charset="0"/>
              </a:rPr>
              <a:t>Συνεπώς, ο Ν1 μπορεί να ασκήσει αίτηση ακυρώσεως ενώπιον του Συμβουλίου της Επικρατείας κατά της πρυτανικής πράξεως διορισμού του Ν2 καθώς και κατά της σιωπηρής απορρίψεως της ειδικής διοικητικής προσφυγής του καθώς και κατά του ΕΚΠΑ, όπως εκπροσωπείται νόμιμα από τον Πρύτανή του, έως την 07.01.2025. </a:t>
            </a:r>
          </a:p>
          <a:p>
            <a:pPr marL="0" indent="0" algn="just">
              <a:buNone/>
            </a:pPr>
            <a:endParaRPr lang="el-GR" dirty="0">
              <a:solidFill>
                <a:schemeClr val="bg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4366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820DA-B2B0-1579-3C9D-D5AB41C2D069}"/>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C2893087-2E4B-A95E-DD43-856D22F49876}"/>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4</a:t>
            </a:r>
            <a:endParaRPr lang="el-GR" sz="4400" dirty="0"/>
          </a:p>
        </p:txBody>
      </p:sp>
      <p:sp>
        <p:nvSpPr>
          <p:cNvPr id="3" name="Θέση περιεχομένου 2">
            <a:extLst>
              <a:ext uri="{FF2B5EF4-FFF2-40B4-BE49-F238E27FC236}">
                <a16:creationId xmlns:a16="http://schemas.microsoft.com/office/drawing/2014/main" id="{9B9EACA9-CBAF-C0AC-DA4D-8ABF0F495C37}"/>
              </a:ext>
            </a:extLst>
          </p:cNvPr>
          <p:cNvSpPr>
            <a:spLocks noGrp="1"/>
          </p:cNvSpPr>
          <p:nvPr>
            <p:ph idx="1"/>
          </p:nvPr>
        </p:nvSpPr>
        <p:spPr>
          <a:xfrm>
            <a:off x="118872" y="2011680"/>
            <a:ext cx="11942064" cy="4677878"/>
          </a:xfrm>
          <a:solidFill>
            <a:schemeClr val="bg2">
              <a:lumMod val="20000"/>
              <a:lumOff val="80000"/>
            </a:schemeClr>
          </a:solidFill>
        </p:spPr>
        <p:txBody>
          <a:bodyPr>
            <a:normAutofit fontScale="85000" lnSpcReduction="20000"/>
          </a:bodyPr>
          <a:lstStyle/>
          <a:p>
            <a:endParaRPr lang="el-GR" dirty="0">
              <a:solidFill>
                <a:schemeClr val="bg2"/>
              </a:solidFill>
              <a:latin typeface="Times New Roman" panose="02020603050405020304" pitchFamily="18" charset="0"/>
              <a:cs typeface="Times New Roman" panose="02020603050405020304" pitchFamily="18" charset="0"/>
            </a:endParaRPr>
          </a:p>
          <a:p>
            <a:pPr marL="0" indent="0">
              <a:buNone/>
            </a:pPr>
            <a:r>
              <a:rPr lang="en-US" dirty="0">
                <a:solidFill>
                  <a:schemeClr val="bg2"/>
                </a:solidFill>
                <a:latin typeface="Times New Roman" panose="02020603050405020304" pitchFamily="18" charset="0"/>
                <a:cs typeface="Times New Roman" panose="02020603050405020304" pitchFamily="18" charset="0"/>
              </a:rPr>
              <a:t>3. </a:t>
            </a:r>
            <a:r>
              <a:rPr lang="el-GR" dirty="0">
                <a:solidFill>
                  <a:schemeClr val="bg2"/>
                </a:solidFill>
                <a:latin typeface="Times New Roman" panose="02020603050405020304" pitchFamily="18" charset="0"/>
                <a:cs typeface="Times New Roman" panose="02020603050405020304" pitchFamily="18" charset="0"/>
              </a:rPr>
              <a:t>Επί της αιτήσεως ακυρώσεως του ερωτήματος 2 εφαρμόζεται το </a:t>
            </a:r>
            <a:r>
              <a:rPr lang="el-GR" i="1" dirty="0">
                <a:solidFill>
                  <a:srgbClr val="FF0000"/>
                </a:solidFill>
                <a:latin typeface="Times New Roman" panose="02020603050405020304" pitchFamily="18" charset="0"/>
                <a:cs typeface="Times New Roman" panose="02020603050405020304" pitchFamily="18" charset="0"/>
              </a:rPr>
              <a:t>νέο </a:t>
            </a:r>
            <a:r>
              <a:rPr lang="el-GR" i="1" dirty="0" err="1">
                <a:solidFill>
                  <a:srgbClr val="FF0000"/>
                </a:solidFill>
                <a:latin typeface="Times New Roman" panose="02020603050405020304" pitchFamily="18" charset="0"/>
                <a:cs typeface="Times New Roman" panose="02020603050405020304" pitchFamily="18" charset="0"/>
              </a:rPr>
              <a:t>π.δ.</a:t>
            </a:r>
            <a:r>
              <a:rPr lang="el-GR" i="1" dirty="0">
                <a:solidFill>
                  <a:srgbClr val="FF0000"/>
                </a:solidFill>
                <a:latin typeface="Times New Roman" panose="02020603050405020304" pitchFamily="18" charset="0"/>
                <a:cs typeface="Times New Roman" panose="02020603050405020304" pitchFamily="18" charset="0"/>
              </a:rPr>
              <a:t> 18/1989 (ν. 5119/2024</a:t>
            </a:r>
            <a:r>
              <a:rPr lang="el-GR" dirty="0">
                <a:solidFill>
                  <a:schemeClr val="bg2"/>
                </a:solidFill>
                <a:latin typeface="Times New Roman" panose="02020603050405020304" pitchFamily="18" charset="0"/>
                <a:cs typeface="Times New Roman" panose="02020603050405020304" pitchFamily="18" charset="0"/>
              </a:rPr>
              <a:t>), σύμφωνα με τη μεταβατική διάταξη του άρθρου 23 § 1 ν. 5119/2024 (</a:t>
            </a:r>
            <a:r>
              <a:rPr lang="el-GR" b="1" dirty="0">
                <a:solidFill>
                  <a:schemeClr val="bg2"/>
                </a:solidFill>
                <a:latin typeface="Times New Roman" panose="02020603050405020304" pitchFamily="18" charset="0"/>
                <a:cs typeface="Times New Roman" panose="02020603050405020304" pitchFamily="18" charset="0"/>
              </a:rPr>
              <a:t>a </a:t>
            </a:r>
            <a:r>
              <a:rPr lang="el-GR" b="1" dirty="0" err="1">
                <a:solidFill>
                  <a:schemeClr val="bg2"/>
                </a:solidFill>
                <a:latin typeface="Times New Roman" panose="02020603050405020304" pitchFamily="18" charset="0"/>
                <a:cs typeface="Times New Roman" panose="02020603050405020304" pitchFamily="18" charset="0"/>
              </a:rPr>
              <a:t>contrario</a:t>
            </a:r>
            <a:r>
              <a:rPr lang="el-GR" dirty="0">
                <a:solidFill>
                  <a:schemeClr val="bg2"/>
                </a:solidFill>
                <a:latin typeface="Times New Roman" panose="02020603050405020304" pitchFamily="18" charset="0"/>
                <a:cs typeface="Times New Roman" panose="02020603050405020304" pitchFamily="18" charset="0"/>
              </a:rPr>
              <a:t>) και το άρθρο 36 § 1 ν. 5119/2024, δεδομένου ότι το ένδικο βοήθημα </a:t>
            </a:r>
            <a:r>
              <a:rPr lang="el-GR" i="1" dirty="0">
                <a:solidFill>
                  <a:srgbClr val="FF0000"/>
                </a:solidFill>
                <a:latin typeface="Times New Roman" panose="02020603050405020304" pitchFamily="18" charset="0"/>
                <a:cs typeface="Times New Roman" panose="02020603050405020304" pitchFamily="18" charset="0"/>
              </a:rPr>
              <a:t>θα κατατεθεί μετά την 15.09.2024</a:t>
            </a:r>
            <a:r>
              <a:rPr lang="el-GR" dirty="0">
                <a:solidFill>
                  <a:schemeClr val="bg2"/>
                </a:solidFill>
                <a:latin typeface="Times New Roman" panose="02020603050405020304" pitchFamily="18" charset="0"/>
                <a:cs typeface="Times New Roman" panose="02020603050405020304" pitchFamily="18" charset="0"/>
              </a:rPr>
              <a:t>. </a:t>
            </a:r>
          </a:p>
          <a:p>
            <a:pPr marL="0" indent="0">
              <a:buNone/>
            </a:pPr>
            <a:r>
              <a:rPr lang="el-GR" dirty="0">
                <a:solidFill>
                  <a:schemeClr val="bg2"/>
                </a:solidFill>
                <a:latin typeface="Times New Roman" panose="02020603050405020304" pitchFamily="18" charset="0"/>
                <a:cs typeface="Times New Roman" panose="02020603050405020304" pitchFamily="18" charset="0"/>
              </a:rPr>
              <a:t>Κατ’ ακολουθίαν ο Ν1 θα πρέπει όχι μόνο να καταθέσει το δικόγραφο της αιτήσεως ακυρώσεως, αλλά και να το </a:t>
            </a:r>
            <a:r>
              <a:rPr lang="el-GR" i="1" dirty="0">
                <a:solidFill>
                  <a:srgbClr val="FF0000"/>
                </a:solidFill>
                <a:latin typeface="Times New Roman" panose="02020603050405020304" pitchFamily="18" charset="0"/>
                <a:cs typeface="Times New Roman" panose="02020603050405020304" pitchFamily="18" charset="0"/>
              </a:rPr>
              <a:t>επιδώσει τόσο στο ΕΚΠΑ όσο και στον Υπουργό Παιδείας </a:t>
            </a:r>
            <a:r>
              <a:rPr lang="el-GR" dirty="0">
                <a:solidFill>
                  <a:schemeClr val="bg2"/>
                </a:solidFill>
                <a:latin typeface="Times New Roman" panose="02020603050405020304" pitchFamily="18" charset="0"/>
                <a:cs typeface="Times New Roman" panose="02020603050405020304" pitchFamily="18" charset="0"/>
              </a:rPr>
              <a:t>(άρθρο 21 § 1 α΄ και § 2 β΄ του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Η επίδοση θα πρέπει να </a:t>
            </a:r>
            <a:r>
              <a:rPr lang="el-GR" i="1" dirty="0">
                <a:solidFill>
                  <a:schemeClr val="bg2"/>
                </a:solidFill>
                <a:highlight>
                  <a:srgbClr val="FFFF00"/>
                </a:highlight>
                <a:latin typeface="Times New Roman" panose="02020603050405020304" pitchFamily="18" charset="0"/>
                <a:cs typeface="Times New Roman" panose="02020603050405020304" pitchFamily="18" charset="0"/>
              </a:rPr>
              <a:t>διενεργηθεί μέσα σε 2 μήνες από την κατάθεση του εισαγωγικού δικογράφου </a:t>
            </a:r>
            <a:r>
              <a:rPr lang="el-GR" dirty="0">
                <a:solidFill>
                  <a:schemeClr val="bg2"/>
                </a:solidFill>
                <a:latin typeface="Times New Roman" panose="02020603050405020304" pitchFamily="18" charset="0"/>
                <a:cs typeface="Times New Roman" panose="02020603050405020304" pitchFamily="18" charset="0"/>
              </a:rPr>
              <a:t>(άρθρο 21 § 1 α΄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β΄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a:t>
            </a:r>
          </a:p>
          <a:p>
            <a:pPr marL="0" indent="0">
              <a:buNone/>
            </a:pPr>
            <a:r>
              <a:rPr lang="el-GR" dirty="0">
                <a:solidFill>
                  <a:schemeClr val="bg2"/>
                </a:solidFill>
                <a:latin typeface="Times New Roman" panose="02020603050405020304" pitchFamily="18" charset="0"/>
                <a:cs typeface="Times New Roman" panose="02020603050405020304" pitchFamily="18" charset="0"/>
              </a:rPr>
              <a:t>Αντίγραφο της αιτήσεως ακυρώσεως θα πρέπει όμως να επιδοθεί και στον Ν2, ο οποίος έχει έννομο συμφέρον να ασκήσει παρέμβαση (άρθρο 21 § 2 ε΄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a:t>
            </a:r>
          </a:p>
          <a:p>
            <a:pPr marL="0" indent="0">
              <a:buNone/>
            </a:pPr>
            <a:r>
              <a:rPr lang="el-GR" dirty="0">
                <a:solidFill>
                  <a:schemeClr val="bg2"/>
                </a:solidFill>
                <a:latin typeface="Times New Roman" panose="02020603050405020304" pitchFamily="18" charset="0"/>
                <a:cs typeface="Times New Roman" panose="02020603050405020304" pitchFamily="18" charset="0"/>
              </a:rPr>
              <a:t>Ως προς τις έννομες συνέπειες, εάν ο Ν1 δεν επιδώσει την αίτηση ακυρώσεως στο ΕΚΠΑ και στον Υπουργό Παιδείας εντός της </a:t>
            </a:r>
            <a:r>
              <a:rPr lang="el-GR" b="1" dirty="0">
                <a:solidFill>
                  <a:schemeClr val="bg2"/>
                </a:solidFill>
                <a:latin typeface="Times New Roman" panose="02020603050405020304" pitchFamily="18" charset="0"/>
                <a:cs typeface="Times New Roman" panose="02020603050405020304" pitchFamily="18" charset="0"/>
              </a:rPr>
              <a:t>διμήνου </a:t>
            </a:r>
            <a:r>
              <a:rPr lang="el-GR" dirty="0">
                <a:solidFill>
                  <a:schemeClr val="bg2"/>
                </a:solidFill>
                <a:latin typeface="Times New Roman" panose="02020603050405020304" pitchFamily="18" charset="0"/>
                <a:cs typeface="Times New Roman" panose="02020603050405020304" pitchFamily="18" charset="0"/>
              </a:rPr>
              <a:t>προθεσμίας του άρθρου 21 § 1 α΄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β΄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το ένδικο βοήθημα θα λογισθεί κατά πλάσμα δικαίου ως </a:t>
            </a:r>
            <a:r>
              <a:rPr lang="el-GR" b="1" dirty="0">
                <a:solidFill>
                  <a:schemeClr val="bg2"/>
                </a:solidFill>
                <a:latin typeface="Times New Roman" panose="02020603050405020304" pitchFamily="18" charset="0"/>
                <a:cs typeface="Times New Roman" panose="02020603050405020304" pitchFamily="18" charset="0"/>
              </a:rPr>
              <a:t>μη </a:t>
            </a:r>
            <a:r>
              <a:rPr lang="el-GR" b="1" dirty="0" err="1">
                <a:solidFill>
                  <a:schemeClr val="bg2"/>
                </a:solidFill>
                <a:latin typeface="Times New Roman" panose="02020603050405020304" pitchFamily="18" charset="0"/>
                <a:cs typeface="Times New Roman" panose="02020603050405020304" pitchFamily="18" charset="0"/>
              </a:rPr>
              <a:t>ασκηθέν</a:t>
            </a:r>
            <a:r>
              <a:rPr lang="el-GR" b="1" dirty="0">
                <a:solidFill>
                  <a:schemeClr val="bg2"/>
                </a:solidFill>
                <a:latin typeface="Times New Roman" panose="02020603050405020304" pitchFamily="18" charset="0"/>
                <a:cs typeface="Times New Roman" panose="02020603050405020304" pitchFamily="18" charset="0"/>
              </a:rPr>
              <a:t> </a:t>
            </a:r>
            <a:r>
              <a:rPr lang="el-GR" dirty="0">
                <a:solidFill>
                  <a:schemeClr val="bg2"/>
                </a:solidFill>
                <a:latin typeface="Times New Roman" panose="02020603050405020304" pitchFamily="18" charset="0"/>
                <a:cs typeface="Times New Roman" panose="02020603050405020304" pitchFamily="18" charset="0"/>
              </a:rPr>
              <a:t>και θα τεθεί στο αρχείο με απόφαση του δικαστικού σχηματισμού σε Συμβούλιο του άρθρου 34 Γ, η οποία εκδίδεται σύμφωνα με το άρθρο 34 Α του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(άρθρο 21 § 1 α΄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δ΄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a:t>
            </a:r>
          </a:p>
          <a:p>
            <a:pPr marL="0" indent="0">
              <a:buNone/>
            </a:pPr>
            <a:r>
              <a:rPr lang="el-GR" dirty="0">
                <a:solidFill>
                  <a:schemeClr val="bg2"/>
                </a:solidFill>
                <a:latin typeface="Times New Roman" panose="02020603050405020304" pitchFamily="18" charset="0"/>
                <a:cs typeface="Times New Roman" panose="02020603050405020304" pitchFamily="18" charset="0"/>
              </a:rPr>
              <a:t>Η παράλειψη όμως της υποχρεώσεως επιδόσεως στον Ν2 θα έχει ως μοναδική έννομη συνέπεια να ληφθεί αυτή υπόψη κατά την επιδίκαση δικαστικής δαπάνης υπέρ ή σε βάρος του Ν1 (άρθρο 21 § 2 ε΄ </a:t>
            </a:r>
            <a:r>
              <a:rPr lang="el-GR" dirty="0" err="1">
                <a:solidFill>
                  <a:schemeClr val="bg2"/>
                </a:solidFill>
                <a:latin typeface="Times New Roman" panose="02020603050405020304" pitchFamily="18" charset="0"/>
                <a:cs typeface="Times New Roman" panose="02020603050405020304" pitchFamily="18" charset="0"/>
              </a:rPr>
              <a:t>εδ</a:t>
            </a:r>
            <a:r>
              <a:rPr lang="el-GR" dirty="0">
                <a:solidFill>
                  <a:schemeClr val="bg2"/>
                </a:solidFill>
                <a:latin typeface="Times New Roman" panose="02020603050405020304" pitchFamily="18" charset="0"/>
                <a:cs typeface="Times New Roman" panose="02020603050405020304" pitchFamily="18" charset="0"/>
              </a:rPr>
              <a:t>. β΄ νέου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a:t>
            </a:r>
          </a:p>
        </p:txBody>
      </p:sp>
    </p:spTree>
    <p:extLst>
      <p:ext uri="{BB962C8B-B14F-4D97-AF65-F5344CB8AC3E}">
        <p14:creationId xmlns:p14="http://schemas.microsoft.com/office/powerpoint/2010/main" val="389923109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47FE5-A9BF-4C55-1ECD-7B7644D70F17}"/>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BEDB62C4-3368-0952-1D70-AFA0D314F454}"/>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4</a:t>
            </a:r>
            <a:endParaRPr lang="el-GR" sz="4400" dirty="0"/>
          </a:p>
        </p:txBody>
      </p:sp>
      <p:sp>
        <p:nvSpPr>
          <p:cNvPr id="3" name="Θέση περιεχομένου 2">
            <a:extLst>
              <a:ext uri="{FF2B5EF4-FFF2-40B4-BE49-F238E27FC236}">
                <a16:creationId xmlns:a16="http://schemas.microsoft.com/office/drawing/2014/main" id="{838D6316-6A96-8C32-6FCC-6828DEFE03CB}"/>
              </a:ext>
            </a:extLst>
          </p:cNvPr>
          <p:cNvSpPr>
            <a:spLocks noGrp="1"/>
          </p:cNvSpPr>
          <p:nvPr>
            <p:ph idx="1"/>
          </p:nvPr>
        </p:nvSpPr>
        <p:spPr>
          <a:xfrm>
            <a:off x="123927" y="2029968"/>
            <a:ext cx="11942064" cy="4677878"/>
          </a:xfrm>
          <a:solidFill>
            <a:schemeClr val="bg2">
              <a:lumMod val="20000"/>
              <a:lumOff val="80000"/>
            </a:schemeClr>
          </a:solidFill>
        </p:spPr>
        <p:txBody>
          <a:bodyPr>
            <a:normAutofit fontScale="92500" lnSpcReduction="10000"/>
          </a:bodyPr>
          <a:lstStyle/>
          <a:p>
            <a:pPr marL="0" indent="0">
              <a:buNone/>
            </a:pPr>
            <a:r>
              <a:rPr lang="en-US" sz="1400" dirty="0">
                <a:solidFill>
                  <a:schemeClr val="bg2"/>
                </a:solidFill>
                <a:latin typeface="Times New Roman" panose="02020603050405020304" pitchFamily="18" charset="0"/>
                <a:cs typeface="Times New Roman" panose="02020603050405020304" pitchFamily="18" charset="0"/>
              </a:rPr>
              <a:t>4. </a:t>
            </a:r>
            <a:r>
              <a:rPr lang="el-GR" sz="1400" dirty="0">
                <a:solidFill>
                  <a:schemeClr val="bg2"/>
                </a:solidFill>
                <a:latin typeface="Times New Roman" panose="02020603050405020304" pitchFamily="18" charset="0"/>
                <a:cs typeface="Times New Roman" panose="02020603050405020304" pitchFamily="18" charset="0"/>
              </a:rPr>
              <a:t>Στην περίπτωση του ερωτήματος 1, τόσο ο Ν1 όσο και ο εισηγητής της υποθέσεως μπορούν να </a:t>
            </a:r>
            <a:r>
              <a:rPr lang="el-GR" sz="1400" b="1" dirty="0">
                <a:solidFill>
                  <a:schemeClr val="bg2"/>
                </a:solidFill>
                <a:latin typeface="Times New Roman" panose="02020603050405020304" pitchFamily="18" charset="0"/>
                <a:cs typeface="Times New Roman" panose="02020603050405020304" pitchFamily="18" charset="0"/>
              </a:rPr>
              <a:t>ανακοινώσουν </a:t>
            </a:r>
            <a:r>
              <a:rPr lang="el-GR" sz="1400" dirty="0">
                <a:solidFill>
                  <a:schemeClr val="bg2"/>
                </a:solidFill>
                <a:latin typeface="Times New Roman" panose="02020603050405020304" pitchFamily="18" charset="0"/>
                <a:cs typeface="Times New Roman" panose="02020603050405020304" pitchFamily="18" charset="0"/>
              </a:rPr>
              <a:t>την δίκη στον Ν2, κοινοποιώντας αντίγραφο της αιτήσεως ακυρώσεως του Ν1, με σημείωση της δικασίμου 20 πλήρεις ημέρες πριν από αυτήν (άρθρο 51 § 2 </a:t>
            </a:r>
            <a:r>
              <a:rPr lang="el-GR" sz="1400" dirty="0" err="1">
                <a:solidFill>
                  <a:schemeClr val="bg2"/>
                </a:solidFill>
                <a:latin typeface="Times New Roman" panose="02020603050405020304" pitchFamily="18" charset="0"/>
                <a:cs typeface="Times New Roman" panose="02020603050405020304" pitchFamily="18" charset="0"/>
              </a:rPr>
              <a:t>π.δ.</a:t>
            </a:r>
            <a:r>
              <a:rPr lang="el-GR" sz="1400" dirty="0">
                <a:solidFill>
                  <a:schemeClr val="bg2"/>
                </a:solidFill>
                <a:latin typeface="Times New Roman" panose="02020603050405020304" pitchFamily="18" charset="0"/>
                <a:cs typeface="Times New Roman" panose="02020603050405020304" pitchFamily="18" charset="0"/>
              </a:rPr>
              <a:t> 18/1989 – άρθρο 4 § 1 ν. 702/1977, ως άρθρο μεταβάσεως). </a:t>
            </a:r>
          </a:p>
          <a:p>
            <a:pPr marL="0" indent="0">
              <a:buNone/>
            </a:pPr>
            <a:r>
              <a:rPr lang="el-GR" sz="1400" dirty="0">
                <a:solidFill>
                  <a:schemeClr val="bg2"/>
                </a:solidFill>
                <a:latin typeface="Times New Roman" panose="02020603050405020304" pitchFamily="18" charset="0"/>
                <a:cs typeface="Times New Roman" panose="02020603050405020304" pitchFamily="18" charset="0"/>
              </a:rPr>
              <a:t>Κατ’ ακολουθίαν, ενώπιον του Διοικητικού Εφετείου Αθηνών η δίκη πρέπει να ανακοινωθεί στον Ν2 για να παρακινηθεί αυτός να παρέμβει μέχρι την </a:t>
            </a:r>
            <a:r>
              <a:rPr lang="el-GR" sz="1400" b="1" dirty="0">
                <a:solidFill>
                  <a:schemeClr val="bg2"/>
                </a:solidFill>
                <a:latin typeface="Times New Roman" panose="02020603050405020304" pitchFamily="18" charset="0"/>
                <a:cs typeface="Times New Roman" panose="02020603050405020304" pitchFamily="18" charset="0"/>
              </a:rPr>
              <a:t>Παρασκευή 12.09.2025</a:t>
            </a:r>
            <a:r>
              <a:rPr lang="el-GR" sz="1400" dirty="0">
                <a:solidFill>
                  <a:schemeClr val="bg2"/>
                </a:solidFill>
                <a:latin typeface="Times New Roman" panose="02020603050405020304" pitchFamily="18" charset="0"/>
                <a:cs typeface="Times New Roman" panose="02020603050405020304" pitchFamily="18" charset="0"/>
              </a:rPr>
              <a:t>. </a:t>
            </a:r>
          </a:p>
          <a:p>
            <a:pPr marL="0" indent="0">
              <a:buNone/>
            </a:pPr>
            <a:r>
              <a:rPr lang="el-GR" sz="1400" dirty="0">
                <a:solidFill>
                  <a:schemeClr val="bg2"/>
                </a:solidFill>
                <a:latin typeface="Times New Roman" panose="02020603050405020304" pitchFamily="18" charset="0"/>
                <a:cs typeface="Times New Roman" panose="02020603050405020304" pitchFamily="18" charset="0"/>
              </a:rPr>
              <a:t>Στην περίπτωση του ερωτήματος 2 εφαρμόζεται κατά τα </a:t>
            </a:r>
            <a:r>
              <a:rPr lang="el-GR" sz="1400" dirty="0" err="1">
                <a:solidFill>
                  <a:schemeClr val="bg2"/>
                </a:solidFill>
                <a:latin typeface="Times New Roman" panose="02020603050405020304" pitchFamily="18" charset="0"/>
                <a:cs typeface="Times New Roman" panose="02020603050405020304" pitchFamily="18" charset="0"/>
              </a:rPr>
              <a:t>προεκτεθέντα</a:t>
            </a:r>
            <a:r>
              <a:rPr lang="el-GR" sz="1400" dirty="0">
                <a:solidFill>
                  <a:schemeClr val="bg2"/>
                </a:solidFill>
                <a:latin typeface="Times New Roman" panose="02020603050405020304" pitchFamily="18" charset="0"/>
                <a:cs typeface="Times New Roman" panose="02020603050405020304" pitchFamily="18" charset="0"/>
              </a:rPr>
              <a:t> το νέο </a:t>
            </a:r>
            <a:r>
              <a:rPr lang="el-GR" sz="1400" dirty="0" err="1">
                <a:solidFill>
                  <a:schemeClr val="bg2"/>
                </a:solidFill>
                <a:latin typeface="Times New Roman" panose="02020603050405020304" pitchFamily="18" charset="0"/>
                <a:cs typeface="Times New Roman" panose="02020603050405020304" pitchFamily="18" charset="0"/>
              </a:rPr>
              <a:t>π.δ.</a:t>
            </a:r>
            <a:r>
              <a:rPr lang="el-GR" sz="1400" dirty="0">
                <a:solidFill>
                  <a:schemeClr val="bg2"/>
                </a:solidFill>
                <a:latin typeface="Times New Roman" panose="02020603050405020304" pitchFamily="18" charset="0"/>
                <a:cs typeface="Times New Roman" panose="02020603050405020304" pitchFamily="18" charset="0"/>
              </a:rPr>
              <a:t> 18/1989, οπότε ο Ν1 θα πρέπει να παρακινήσει τον Ν2 προς παρέμβαση με την επίδοση που θα κάνει, σύμφωνα με το άρθρο 21 § 2 ε΄ </a:t>
            </a:r>
            <a:r>
              <a:rPr lang="el-GR" sz="1400" dirty="0" err="1">
                <a:solidFill>
                  <a:schemeClr val="bg2"/>
                </a:solidFill>
                <a:latin typeface="Times New Roman" panose="02020603050405020304" pitchFamily="18" charset="0"/>
                <a:cs typeface="Times New Roman" panose="02020603050405020304" pitchFamily="18" charset="0"/>
              </a:rPr>
              <a:t>εδ</a:t>
            </a:r>
            <a:r>
              <a:rPr lang="el-GR" sz="1400" dirty="0">
                <a:solidFill>
                  <a:schemeClr val="bg2"/>
                </a:solidFill>
                <a:latin typeface="Times New Roman" panose="02020603050405020304" pitchFamily="18" charset="0"/>
                <a:cs typeface="Times New Roman" panose="02020603050405020304" pitchFamily="18" charset="0"/>
              </a:rPr>
              <a:t>. α΄ νέου </a:t>
            </a:r>
            <a:r>
              <a:rPr lang="el-GR" sz="1400" dirty="0" err="1">
                <a:solidFill>
                  <a:schemeClr val="bg2"/>
                </a:solidFill>
                <a:latin typeface="Times New Roman" panose="02020603050405020304" pitchFamily="18" charset="0"/>
                <a:cs typeface="Times New Roman" panose="02020603050405020304" pitchFamily="18" charset="0"/>
              </a:rPr>
              <a:t>π.δ.</a:t>
            </a:r>
            <a:r>
              <a:rPr lang="el-GR" sz="1400" dirty="0">
                <a:solidFill>
                  <a:schemeClr val="bg2"/>
                </a:solidFill>
                <a:latin typeface="Times New Roman" panose="02020603050405020304" pitchFamily="18" charset="0"/>
                <a:cs typeface="Times New Roman" panose="02020603050405020304" pitchFamily="18" charset="0"/>
              </a:rPr>
              <a:t> 18/1989, εντός της διμήνου προθεσμίας του άρθρου 21 § 1 α΄ </a:t>
            </a:r>
            <a:r>
              <a:rPr lang="el-GR" sz="1400" dirty="0" err="1">
                <a:solidFill>
                  <a:schemeClr val="bg2"/>
                </a:solidFill>
                <a:latin typeface="Times New Roman" panose="02020603050405020304" pitchFamily="18" charset="0"/>
                <a:cs typeface="Times New Roman" panose="02020603050405020304" pitchFamily="18" charset="0"/>
              </a:rPr>
              <a:t>εδ</a:t>
            </a:r>
            <a:r>
              <a:rPr lang="el-GR" sz="1400" dirty="0">
                <a:solidFill>
                  <a:schemeClr val="bg2"/>
                </a:solidFill>
                <a:latin typeface="Times New Roman" panose="02020603050405020304" pitchFamily="18" charset="0"/>
                <a:cs typeface="Times New Roman" panose="02020603050405020304" pitchFamily="18" charset="0"/>
              </a:rPr>
              <a:t>. β΄ </a:t>
            </a:r>
            <a:r>
              <a:rPr lang="el-GR" sz="1400" dirty="0" err="1">
                <a:solidFill>
                  <a:schemeClr val="bg2"/>
                </a:solidFill>
                <a:latin typeface="Times New Roman" panose="02020603050405020304" pitchFamily="18" charset="0"/>
                <a:cs typeface="Times New Roman" panose="02020603050405020304" pitchFamily="18" charset="0"/>
              </a:rPr>
              <a:t>π.δ.</a:t>
            </a:r>
            <a:r>
              <a:rPr lang="el-GR" sz="1400" dirty="0">
                <a:solidFill>
                  <a:schemeClr val="bg2"/>
                </a:solidFill>
                <a:latin typeface="Times New Roman" panose="02020603050405020304" pitchFamily="18" charset="0"/>
                <a:cs typeface="Times New Roman" panose="02020603050405020304" pitchFamily="18" charset="0"/>
              </a:rPr>
              <a:t> 18/1989. Εντούτοις, την επίδοση προς τον Ν2, η οποία έχει ενδεχομένως παραληφθεί από τον Ν1, μπορεί να κάνει και πάλι και ο </a:t>
            </a:r>
            <a:r>
              <a:rPr lang="el-GR" sz="1400" b="1" dirty="0">
                <a:solidFill>
                  <a:schemeClr val="bg2"/>
                </a:solidFill>
                <a:latin typeface="Times New Roman" panose="02020603050405020304" pitchFamily="18" charset="0"/>
                <a:cs typeface="Times New Roman" panose="02020603050405020304" pitchFamily="18" charset="0"/>
              </a:rPr>
              <a:t>εισηγητής </a:t>
            </a:r>
            <a:r>
              <a:rPr lang="el-GR" sz="1400" dirty="0">
                <a:solidFill>
                  <a:schemeClr val="bg2"/>
                </a:solidFill>
                <a:latin typeface="Times New Roman" panose="02020603050405020304" pitchFamily="18" charset="0"/>
                <a:cs typeface="Times New Roman" panose="02020603050405020304" pitchFamily="18" charset="0"/>
              </a:rPr>
              <a:t>της υποθέσεως, με επιμέλεια της Γραμματείας, τουλάχιστον 30 ημέρες πριν από τη δικάσιμο, ή στην τυχόν προθεσμία που θα οριστεί μετά από σύντμηση (άρθρο 21 § 2 ε΄ </a:t>
            </a:r>
            <a:r>
              <a:rPr lang="el-GR" sz="1400" dirty="0" err="1">
                <a:solidFill>
                  <a:schemeClr val="bg2"/>
                </a:solidFill>
                <a:latin typeface="Times New Roman" panose="02020603050405020304" pitchFamily="18" charset="0"/>
                <a:cs typeface="Times New Roman" panose="02020603050405020304" pitchFamily="18" charset="0"/>
              </a:rPr>
              <a:t>εδ</a:t>
            </a:r>
            <a:r>
              <a:rPr lang="el-GR" sz="1400" dirty="0">
                <a:solidFill>
                  <a:schemeClr val="bg2"/>
                </a:solidFill>
                <a:latin typeface="Times New Roman" panose="02020603050405020304" pitchFamily="18" charset="0"/>
                <a:cs typeface="Times New Roman" panose="02020603050405020304" pitchFamily="18" charset="0"/>
              </a:rPr>
              <a:t>. γ΄ νέου </a:t>
            </a:r>
            <a:r>
              <a:rPr lang="el-GR" sz="1400" dirty="0" err="1">
                <a:solidFill>
                  <a:schemeClr val="bg2"/>
                </a:solidFill>
                <a:latin typeface="Times New Roman" panose="02020603050405020304" pitchFamily="18" charset="0"/>
                <a:cs typeface="Times New Roman" panose="02020603050405020304" pitchFamily="18" charset="0"/>
              </a:rPr>
              <a:t>π.δ.</a:t>
            </a:r>
            <a:r>
              <a:rPr lang="el-GR" sz="1400" dirty="0">
                <a:solidFill>
                  <a:schemeClr val="bg2"/>
                </a:solidFill>
                <a:latin typeface="Times New Roman" panose="02020603050405020304" pitchFamily="18" charset="0"/>
                <a:cs typeface="Times New Roman" panose="02020603050405020304" pitchFamily="18" charset="0"/>
              </a:rPr>
              <a:t> 18/1989). Εφόσον εφαρμοστεί η </a:t>
            </a:r>
            <a:r>
              <a:rPr lang="el-GR" sz="1400" b="1" dirty="0">
                <a:solidFill>
                  <a:schemeClr val="bg2"/>
                </a:solidFill>
                <a:latin typeface="Times New Roman" panose="02020603050405020304" pitchFamily="18" charset="0"/>
                <a:cs typeface="Times New Roman" panose="02020603050405020304" pitchFamily="18" charset="0"/>
              </a:rPr>
              <a:t>προπαρασκευαστική (και όχι συντετμημένη) προθεσμία </a:t>
            </a:r>
            <a:r>
              <a:rPr lang="el-GR" sz="1400" dirty="0">
                <a:solidFill>
                  <a:schemeClr val="bg2"/>
                </a:solidFill>
                <a:latin typeface="Times New Roman" panose="02020603050405020304" pitchFamily="18" charset="0"/>
                <a:cs typeface="Times New Roman" panose="02020603050405020304" pitchFamily="18" charset="0"/>
              </a:rPr>
              <a:t>των 30 ημερών και όχι η συντετμημένη προθεσμία, η επίδοση αυτή πρέπει να γίνει μέχρι την 03.09.2025, ημέρα Τετάρτη (εδώ η προπαρασκευαστική προθεσμία δεν είναι σε </a:t>
            </a:r>
            <a:r>
              <a:rPr lang="el-GR" sz="1400" b="1" dirty="0">
                <a:solidFill>
                  <a:schemeClr val="bg2"/>
                </a:solidFill>
                <a:latin typeface="Times New Roman" panose="02020603050405020304" pitchFamily="18" charset="0"/>
                <a:cs typeface="Times New Roman" panose="02020603050405020304" pitchFamily="18" charset="0"/>
              </a:rPr>
              <a:t>πλήρεις </a:t>
            </a:r>
            <a:r>
              <a:rPr lang="el-GR" sz="1400" dirty="0">
                <a:solidFill>
                  <a:schemeClr val="bg2"/>
                </a:solidFill>
                <a:latin typeface="Times New Roman" panose="02020603050405020304" pitchFamily="18" charset="0"/>
                <a:cs typeface="Times New Roman" panose="02020603050405020304" pitchFamily="18" charset="0"/>
              </a:rPr>
              <a:t>ημέρες) - (Για τον υπολογισμό των δύο ως άνω προπαρασκευαστικών προθεσμιών πρέπει να γίνει χρήση των άρθρων 70 § 1 </a:t>
            </a:r>
            <a:r>
              <a:rPr lang="el-GR" sz="1400" dirty="0" err="1">
                <a:solidFill>
                  <a:schemeClr val="bg2"/>
                </a:solidFill>
                <a:latin typeface="Times New Roman" panose="02020603050405020304" pitchFamily="18" charset="0"/>
                <a:cs typeface="Times New Roman" panose="02020603050405020304" pitchFamily="18" charset="0"/>
              </a:rPr>
              <a:t>π.δ.</a:t>
            </a:r>
            <a:r>
              <a:rPr lang="el-GR" sz="1400" dirty="0">
                <a:solidFill>
                  <a:schemeClr val="bg2"/>
                </a:solidFill>
                <a:latin typeface="Times New Roman" panose="02020603050405020304" pitchFamily="18" charset="0"/>
                <a:cs typeface="Times New Roman" panose="02020603050405020304" pitchFamily="18" charset="0"/>
              </a:rPr>
              <a:t> 18/1989 καθώς και του άρθρου 40 </a:t>
            </a:r>
            <a:r>
              <a:rPr lang="el-GR" sz="1400" dirty="0" err="1">
                <a:solidFill>
                  <a:schemeClr val="bg2"/>
                </a:solidFill>
                <a:latin typeface="Times New Roman" panose="02020603050405020304" pitchFamily="18" charset="0"/>
                <a:cs typeface="Times New Roman" panose="02020603050405020304" pitchFamily="18" charset="0"/>
              </a:rPr>
              <a:t>π.δ.</a:t>
            </a:r>
            <a:r>
              <a:rPr lang="el-GR" sz="1400" dirty="0">
                <a:solidFill>
                  <a:schemeClr val="bg2"/>
                </a:solidFill>
                <a:latin typeface="Times New Roman" panose="02020603050405020304" pitchFamily="18" charset="0"/>
                <a:cs typeface="Times New Roman" panose="02020603050405020304" pitchFamily="18" charset="0"/>
              </a:rPr>
              <a:t> 18/1989 σε συνδυασμό με το άρθρο 144 παρ. 1 </a:t>
            </a:r>
            <a:r>
              <a:rPr lang="el-GR" sz="1400" dirty="0" err="1">
                <a:solidFill>
                  <a:schemeClr val="bg2"/>
                </a:solidFill>
                <a:latin typeface="Times New Roman" panose="02020603050405020304" pitchFamily="18" charset="0"/>
                <a:cs typeface="Times New Roman" panose="02020603050405020304" pitchFamily="18" charset="0"/>
              </a:rPr>
              <a:t>ΚΠολΔ</a:t>
            </a:r>
            <a:r>
              <a:rPr lang="el-GR" sz="1400" dirty="0">
                <a:solidFill>
                  <a:schemeClr val="bg2"/>
                </a:solidFill>
                <a:latin typeface="Times New Roman" panose="02020603050405020304" pitchFamily="18" charset="0"/>
                <a:cs typeface="Times New Roman" panose="02020603050405020304" pitchFamily="18" charset="0"/>
              </a:rPr>
              <a:t>). </a:t>
            </a:r>
          </a:p>
          <a:p>
            <a:pPr marL="0" indent="0">
              <a:buNone/>
            </a:pPr>
            <a:r>
              <a:rPr lang="el-GR" sz="1400" dirty="0">
                <a:solidFill>
                  <a:schemeClr val="bg2"/>
                </a:solidFill>
                <a:latin typeface="Times New Roman" panose="02020603050405020304" pitchFamily="18" charset="0"/>
                <a:cs typeface="Times New Roman" panose="02020603050405020304" pitchFamily="18" charset="0"/>
              </a:rPr>
              <a:t> Ως προς τον τρόπο ασκήσεως παρεμβάσεως εκ μέρους του Ν2 θα πρέπει να σημειωθούν τα ακόλουθα: </a:t>
            </a:r>
          </a:p>
          <a:p>
            <a:r>
              <a:rPr lang="el-GR" sz="1400" dirty="0">
                <a:solidFill>
                  <a:schemeClr val="bg2"/>
                </a:solidFill>
                <a:latin typeface="Times New Roman" panose="02020603050405020304" pitchFamily="18" charset="0"/>
                <a:cs typeface="Times New Roman" panose="02020603050405020304" pitchFamily="18" charset="0"/>
              </a:rPr>
              <a:t>α. Στην περίπτωση του ερωτήματος 1, ήτοι στην ακυρωτική δίκη ενώπιον του Διοικητικού Εφετείου, ο Ν2 θα πρέπει να καταθέσει και να επιδώσει σε όλους τους διαδίκους την παρέμβασή του </a:t>
            </a:r>
            <a:r>
              <a:rPr lang="el-GR" sz="1400" i="1" dirty="0">
                <a:solidFill>
                  <a:srgbClr val="FF0000"/>
                </a:solidFill>
                <a:latin typeface="Times New Roman" panose="02020603050405020304" pitchFamily="18" charset="0"/>
                <a:cs typeface="Times New Roman" panose="02020603050405020304" pitchFamily="18" charset="0"/>
              </a:rPr>
              <a:t>6 τουλάχιστον </a:t>
            </a:r>
            <a:r>
              <a:rPr lang="el-GR" sz="1400" b="1" i="1" dirty="0">
                <a:solidFill>
                  <a:srgbClr val="FF0000"/>
                </a:solidFill>
                <a:latin typeface="Times New Roman" panose="02020603050405020304" pitchFamily="18" charset="0"/>
                <a:cs typeface="Times New Roman" panose="02020603050405020304" pitchFamily="18" charset="0"/>
              </a:rPr>
              <a:t>πλήρεις </a:t>
            </a:r>
            <a:r>
              <a:rPr lang="el-GR" sz="1400" i="1" dirty="0">
                <a:solidFill>
                  <a:srgbClr val="FF0000"/>
                </a:solidFill>
                <a:latin typeface="Times New Roman" panose="02020603050405020304" pitchFamily="18" charset="0"/>
                <a:cs typeface="Times New Roman" panose="02020603050405020304" pitchFamily="18" charset="0"/>
              </a:rPr>
              <a:t>ημέρες πριν από τη συζήτηση </a:t>
            </a:r>
            <a:r>
              <a:rPr lang="el-GR" sz="1400" dirty="0">
                <a:solidFill>
                  <a:schemeClr val="bg2"/>
                </a:solidFill>
                <a:latin typeface="Times New Roman" panose="02020603050405020304" pitchFamily="18" charset="0"/>
                <a:cs typeface="Times New Roman" panose="02020603050405020304" pitchFamily="18" charset="0"/>
              </a:rPr>
              <a:t>της υποθέσεως κατά άρθρο 49 § 2 </a:t>
            </a:r>
            <a:r>
              <a:rPr lang="el-GR" sz="1400" dirty="0" err="1">
                <a:solidFill>
                  <a:schemeClr val="bg2"/>
                </a:solidFill>
                <a:latin typeface="Times New Roman" panose="02020603050405020304" pitchFamily="18" charset="0"/>
                <a:cs typeface="Times New Roman" panose="02020603050405020304" pitchFamily="18" charset="0"/>
              </a:rPr>
              <a:t>π.δ.</a:t>
            </a:r>
            <a:r>
              <a:rPr lang="el-GR" sz="1400" dirty="0">
                <a:solidFill>
                  <a:schemeClr val="bg2"/>
                </a:solidFill>
                <a:latin typeface="Times New Roman" panose="02020603050405020304" pitchFamily="18" charset="0"/>
                <a:cs typeface="Times New Roman" panose="02020603050405020304" pitchFamily="18" charset="0"/>
              </a:rPr>
              <a:t> 18/1989 (μετάβαση στο </a:t>
            </a:r>
            <a:r>
              <a:rPr lang="el-GR" sz="1400" dirty="0" err="1">
                <a:solidFill>
                  <a:schemeClr val="bg2"/>
                </a:solidFill>
                <a:latin typeface="Times New Roman" panose="02020603050405020304" pitchFamily="18" charset="0"/>
                <a:cs typeface="Times New Roman" panose="02020603050405020304" pitchFamily="18" charset="0"/>
              </a:rPr>
              <a:t>π.δ.</a:t>
            </a:r>
            <a:r>
              <a:rPr lang="el-GR" sz="1400" dirty="0">
                <a:solidFill>
                  <a:schemeClr val="bg2"/>
                </a:solidFill>
                <a:latin typeface="Times New Roman" panose="02020603050405020304" pitchFamily="18" charset="0"/>
                <a:cs typeface="Times New Roman" panose="02020603050405020304" pitchFamily="18" charset="0"/>
              </a:rPr>
              <a:t> 18/1989 και πάλι μέσω του άρθρου 4 § 1 </a:t>
            </a:r>
            <a:r>
              <a:rPr lang="el-GR" sz="1400" dirty="0" err="1">
                <a:solidFill>
                  <a:schemeClr val="bg2"/>
                </a:solidFill>
                <a:latin typeface="Times New Roman" panose="02020603050405020304" pitchFamily="18" charset="0"/>
                <a:cs typeface="Times New Roman" panose="02020603050405020304" pitchFamily="18" charset="0"/>
              </a:rPr>
              <a:t>εδ</a:t>
            </a:r>
            <a:r>
              <a:rPr lang="el-GR" sz="1400" dirty="0">
                <a:solidFill>
                  <a:schemeClr val="bg2"/>
                </a:solidFill>
                <a:latin typeface="Times New Roman" panose="02020603050405020304" pitchFamily="18" charset="0"/>
                <a:cs typeface="Times New Roman" panose="02020603050405020304" pitchFamily="18" charset="0"/>
              </a:rPr>
              <a:t>. α΄ πριν την περίπτωση ά΄ του ν. 702/1977). Κατ’ ακολουθίαν, η κατάθεση και επίδοση της παρεμβάσεως πρέπει να έχει ολοκληρωθεί μέχρι και την </a:t>
            </a:r>
            <a:r>
              <a:rPr lang="el-GR" sz="1400" b="1" dirty="0">
                <a:solidFill>
                  <a:schemeClr val="bg2"/>
                </a:solidFill>
                <a:latin typeface="Times New Roman" panose="02020603050405020304" pitchFamily="18" charset="0"/>
                <a:cs typeface="Times New Roman" panose="02020603050405020304" pitchFamily="18" charset="0"/>
              </a:rPr>
              <a:t>26.09.2025</a:t>
            </a:r>
            <a:r>
              <a:rPr lang="el-GR" sz="1400" dirty="0">
                <a:solidFill>
                  <a:schemeClr val="bg2"/>
                </a:solidFill>
                <a:latin typeface="Times New Roman" panose="02020603050405020304" pitchFamily="18" charset="0"/>
                <a:cs typeface="Times New Roman" panose="02020603050405020304" pitchFamily="18" charset="0"/>
              </a:rPr>
              <a:t>, ημέρα Παρασκευή. </a:t>
            </a:r>
          </a:p>
          <a:p>
            <a:r>
              <a:rPr lang="el-GR" sz="1400" dirty="0">
                <a:solidFill>
                  <a:schemeClr val="bg2"/>
                </a:solidFill>
                <a:latin typeface="Times New Roman" panose="02020603050405020304" pitchFamily="18" charset="0"/>
                <a:cs typeface="Times New Roman" panose="02020603050405020304" pitchFamily="18" charset="0"/>
              </a:rPr>
              <a:t>β. Στην περίπτωση του ερωτήματος 2, ήτοι στην ακυρωτική δίκη ενώπιον του Συμβουλίου της Επικρατείας, σύμφωνα με το νέο </a:t>
            </a:r>
            <a:r>
              <a:rPr lang="el-GR" sz="1400" dirty="0" err="1">
                <a:solidFill>
                  <a:schemeClr val="bg2"/>
                </a:solidFill>
                <a:latin typeface="Times New Roman" panose="02020603050405020304" pitchFamily="18" charset="0"/>
                <a:cs typeface="Times New Roman" panose="02020603050405020304" pitchFamily="18" charset="0"/>
              </a:rPr>
              <a:t>π.δ.</a:t>
            </a:r>
            <a:r>
              <a:rPr lang="el-GR" sz="1400" dirty="0">
                <a:solidFill>
                  <a:schemeClr val="bg2"/>
                </a:solidFill>
                <a:latin typeface="Times New Roman" panose="02020603050405020304" pitchFamily="18" charset="0"/>
                <a:cs typeface="Times New Roman" panose="02020603050405020304" pitchFamily="18" charset="0"/>
              </a:rPr>
              <a:t> 18/1989 (ν.5119/2024), ο Ν2 θα πρέπει να ασκήσει την παρέμβαση επί ποινή απαραδέκτου με κατάθεση δικογράφου σύμφωνα με το άρθρο 19 § 1 </a:t>
            </a:r>
            <a:r>
              <a:rPr lang="el-GR" sz="1400" dirty="0" err="1">
                <a:solidFill>
                  <a:schemeClr val="bg2"/>
                </a:solidFill>
                <a:latin typeface="Times New Roman" panose="02020603050405020304" pitchFamily="18" charset="0"/>
                <a:cs typeface="Times New Roman" panose="02020603050405020304" pitchFamily="18" charset="0"/>
              </a:rPr>
              <a:t>π.δ.</a:t>
            </a:r>
            <a:r>
              <a:rPr lang="el-GR" sz="1400" dirty="0">
                <a:solidFill>
                  <a:schemeClr val="bg2"/>
                </a:solidFill>
                <a:latin typeface="Times New Roman" panose="02020603050405020304" pitchFamily="18" charset="0"/>
                <a:cs typeface="Times New Roman" panose="02020603050405020304" pitchFamily="18" charset="0"/>
              </a:rPr>
              <a:t> 18/1989 </a:t>
            </a:r>
            <a:r>
              <a:rPr lang="el-GR" sz="1400" b="1" i="1" dirty="0">
                <a:solidFill>
                  <a:srgbClr val="FF0000"/>
                </a:solidFill>
                <a:latin typeface="Times New Roman" panose="02020603050405020304" pitchFamily="18" charset="0"/>
                <a:cs typeface="Times New Roman" panose="02020603050405020304" pitchFamily="18" charset="0"/>
              </a:rPr>
              <a:t>εντός τριών μηνών από την επίδοση της αιτήσεως ακυρώσεως, εφόσον αυτή έγινε από τον αιτούντα την ακύρωση, Ν1. </a:t>
            </a:r>
          </a:p>
          <a:p>
            <a:pPr marL="0" indent="0">
              <a:buNone/>
            </a:pPr>
            <a:r>
              <a:rPr lang="el-GR" sz="1400" dirty="0">
                <a:solidFill>
                  <a:schemeClr val="bg2"/>
                </a:solidFill>
                <a:latin typeface="Times New Roman" panose="02020603050405020304" pitchFamily="18" charset="0"/>
                <a:cs typeface="Times New Roman" panose="02020603050405020304" pitchFamily="18" charset="0"/>
              </a:rPr>
              <a:t>Αν ο Ν1 δεν επέδωσε την αίτηση ακυρώσεως, η παρέμβαση θα πρέπει να ασκηθεί με κατάθεση και επίδοση δικογράφου σε όλους τους διαδίκους 15 τουλάχιστον </a:t>
            </a:r>
            <a:r>
              <a:rPr lang="el-GR" sz="1400" b="1" dirty="0">
                <a:solidFill>
                  <a:schemeClr val="bg2"/>
                </a:solidFill>
                <a:latin typeface="Times New Roman" panose="02020603050405020304" pitchFamily="18" charset="0"/>
                <a:cs typeface="Times New Roman" panose="02020603050405020304" pitchFamily="18" charset="0"/>
              </a:rPr>
              <a:t>πλήρεις </a:t>
            </a:r>
            <a:r>
              <a:rPr lang="el-GR" sz="1400" dirty="0">
                <a:solidFill>
                  <a:schemeClr val="bg2"/>
                </a:solidFill>
                <a:latin typeface="Times New Roman" panose="02020603050405020304" pitchFamily="18" charset="0"/>
                <a:cs typeface="Times New Roman" panose="02020603050405020304" pitchFamily="18" charset="0"/>
              </a:rPr>
              <a:t>ημέρες πριν από τη δικάσιμο, κατ’ άρθρο 49 παρ. 2 </a:t>
            </a:r>
            <a:r>
              <a:rPr lang="el-GR" sz="1400" dirty="0" err="1">
                <a:solidFill>
                  <a:schemeClr val="bg2"/>
                </a:solidFill>
                <a:latin typeface="Times New Roman" panose="02020603050405020304" pitchFamily="18" charset="0"/>
                <a:cs typeface="Times New Roman" panose="02020603050405020304" pitchFamily="18" charset="0"/>
              </a:rPr>
              <a:t>εδ</a:t>
            </a:r>
            <a:r>
              <a:rPr lang="el-GR" sz="1400" dirty="0">
                <a:solidFill>
                  <a:schemeClr val="bg2"/>
                </a:solidFill>
                <a:latin typeface="Times New Roman" panose="02020603050405020304" pitchFamily="18" charset="0"/>
                <a:cs typeface="Times New Roman" panose="02020603050405020304" pitchFamily="18" charset="0"/>
              </a:rPr>
              <a:t>. α΄ νέου </a:t>
            </a:r>
            <a:r>
              <a:rPr lang="el-GR" sz="1400" dirty="0" err="1">
                <a:solidFill>
                  <a:schemeClr val="bg2"/>
                </a:solidFill>
                <a:latin typeface="Times New Roman" panose="02020603050405020304" pitchFamily="18" charset="0"/>
                <a:cs typeface="Times New Roman" panose="02020603050405020304" pitchFamily="18" charset="0"/>
              </a:rPr>
              <a:t>π.δ.</a:t>
            </a:r>
            <a:r>
              <a:rPr lang="el-GR" sz="1400" dirty="0">
                <a:solidFill>
                  <a:schemeClr val="bg2"/>
                </a:solidFill>
                <a:latin typeface="Times New Roman" panose="02020603050405020304" pitchFamily="18" charset="0"/>
                <a:cs typeface="Times New Roman" panose="02020603050405020304" pitchFamily="18" charset="0"/>
              </a:rPr>
              <a:t> 18/1989. Κατ’ ακολουθίαν, στην περίπτωση αυτή η παρέμβαση θα πρέπει να έχει ασκηθεί (κατατεθεί και επιδοθεί σε όλους τους διαδίκους) μέχρι την </a:t>
            </a:r>
            <a:r>
              <a:rPr lang="el-GR" sz="1400" b="1" dirty="0">
                <a:solidFill>
                  <a:schemeClr val="bg2"/>
                </a:solidFill>
                <a:latin typeface="Times New Roman" panose="02020603050405020304" pitchFamily="18" charset="0"/>
                <a:cs typeface="Times New Roman" panose="02020603050405020304" pitchFamily="18" charset="0"/>
              </a:rPr>
              <a:t>17.09.2025</a:t>
            </a:r>
            <a:r>
              <a:rPr lang="el-GR" sz="1400" dirty="0">
                <a:solidFill>
                  <a:schemeClr val="bg2"/>
                </a:solidFill>
                <a:latin typeface="Times New Roman" panose="02020603050405020304" pitchFamily="18" charset="0"/>
                <a:cs typeface="Times New Roman" panose="02020603050405020304" pitchFamily="18" charset="0"/>
              </a:rPr>
              <a:t>, ημέρα Τετάρτη. </a:t>
            </a:r>
          </a:p>
        </p:txBody>
      </p:sp>
    </p:spTree>
    <p:extLst>
      <p:ext uri="{BB962C8B-B14F-4D97-AF65-F5344CB8AC3E}">
        <p14:creationId xmlns:p14="http://schemas.microsoft.com/office/powerpoint/2010/main" val="36602770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82404-B71D-41BE-A82F-6DDA69AF305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5D0F0129-4A5A-10E0-B232-BD4A4B484461}"/>
              </a:ext>
            </a:extLst>
          </p:cNvPr>
          <p:cNvSpPr>
            <a:spLocks noGrp="1"/>
          </p:cNvSpPr>
          <p:nvPr>
            <p:ph type="title"/>
          </p:nvPr>
        </p:nvSpPr>
        <p:spPr/>
        <p:txBody>
          <a:bodyPr>
            <a:normAutofit/>
          </a:bodyPr>
          <a:lstStyle/>
          <a:p>
            <a:pPr algn="ctr"/>
            <a:r>
              <a:rPr lang="el-GR" sz="4400" dirty="0" err="1">
                <a:solidFill>
                  <a:schemeClr val="tx2"/>
                </a:solidFill>
                <a:latin typeface="Bahnschrift SemiBold Condensed" panose="020B0502040204020203" pitchFamily="34" charset="0"/>
              </a:rPr>
              <a:t>Πρακτικο</a:t>
            </a:r>
            <a:r>
              <a:rPr lang="el-GR" sz="4400" dirty="0">
                <a:solidFill>
                  <a:schemeClr val="tx2"/>
                </a:solidFill>
                <a:latin typeface="Bahnschrift SemiBold Condensed" panose="020B0502040204020203" pitchFamily="34" charset="0"/>
              </a:rPr>
              <a:t> 4</a:t>
            </a:r>
            <a:endParaRPr lang="el-GR" sz="4400" dirty="0"/>
          </a:p>
        </p:txBody>
      </p:sp>
      <p:sp>
        <p:nvSpPr>
          <p:cNvPr id="3" name="Θέση περιεχομένου 2">
            <a:extLst>
              <a:ext uri="{FF2B5EF4-FFF2-40B4-BE49-F238E27FC236}">
                <a16:creationId xmlns:a16="http://schemas.microsoft.com/office/drawing/2014/main" id="{BD5D58DB-A537-6EAF-B48B-1C4D61F577EC}"/>
              </a:ext>
            </a:extLst>
          </p:cNvPr>
          <p:cNvSpPr>
            <a:spLocks noGrp="1"/>
          </p:cNvSpPr>
          <p:nvPr>
            <p:ph idx="1"/>
          </p:nvPr>
        </p:nvSpPr>
        <p:spPr>
          <a:xfrm>
            <a:off x="118872" y="2011680"/>
            <a:ext cx="11942064" cy="4677878"/>
          </a:xfrm>
          <a:solidFill>
            <a:schemeClr val="bg2">
              <a:lumMod val="20000"/>
              <a:lumOff val="80000"/>
            </a:schemeClr>
          </a:solidFill>
        </p:spPr>
        <p:txBody>
          <a:bodyPr>
            <a:normAutofit/>
          </a:bodyPr>
          <a:lstStyle/>
          <a:p>
            <a:pPr marL="0" indent="0">
              <a:buNone/>
            </a:pPr>
            <a:r>
              <a:rPr lang="en-US" dirty="0">
                <a:solidFill>
                  <a:schemeClr val="bg2"/>
                </a:solidFill>
                <a:latin typeface="Times New Roman" panose="02020603050405020304" pitchFamily="18" charset="0"/>
                <a:cs typeface="Times New Roman" panose="02020603050405020304" pitchFamily="18" charset="0"/>
              </a:rPr>
              <a:t>5 </a:t>
            </a:r>
            <a:r>
              <a:rPr lang="el-GR" dirty="0">
                <a:solidFill>
                  <a:schemeClr val="bg2"/>
                </a:solidFill>
                <a:latin typeface="Times New Roman" panose="02020603050405020304" pitchFamily="18" charset="0"/>
                <a:cs typeface="Times New Roman" panose="02020603050405020304" pitchFamily="18" charset="0"/>
              </a:rPr>
              <a:t>α. Στην περίπτωση του ερωτήματος 1 (ακυρωτική δίκη ενώπιον του Διοικητικού Εφετείου Αθηνών) αν ο Ν2 έχει παρέμβει στην πρωτόδικη δίκη, υπήρξε δηλαδή </a:t>
            </a:r>
            <a:r>
              <a:rPr lang="el-GR" b="1" dirty="0">
                <a:solidFill>
                  <a:schemeClr val="bg2"/>
                </a:solidFill>
                <a:latin typeface="Times New Roman" panose="02020603050405020304" pitchFamily="18" charset="0"/>
                <a:cs typeface="Times New Roman" panose="02020603050405020304" pitchFamily="18" charset="0"/>
              </a:rPr>
              <a:t>διάδικος</a:t>
            </a:r>
            <a:r>
              <a:rPr lang="el-GR" dirty="0">
                <a:solidFill>
                  <a:schemeClr val="bg2"/>
                </a:solidFill>
                <a:latin typeface="Times New Roman" panose="02020603050405020304" pitchFamily="18" charset="0"/>
                <a:cs typeface="Times New Roman" panose="02020603050405020304" pitchFamily="18" charset="0"/>
              </a:rPr>
              <a:t>, μπορεί να ασκήσει </a:t>
            </a:r>
            <a:r>
              <a:rPr lang="el-GR" b="1" dirty="0">
                <a:solidFill>
                  <a:schemeClr val="bg2"/>
                </a:solidFill>
                <a:latin typeface="Times New Roman" panose="02020603050405020304" pitchFamily="18" charset="0"/>
                <a:cs typeface="Times New Roman" panose="02020603050405020304" pitchFamily="18" charset="0"/>
              </a:rPr>
              <a:t>ακυρωτική έφεση </a:t>
            </a:r>
            <a:r>
              <a:rPr lang="el-GR" dirty="0">
                <a:solidFill>
                  <a:schemeClr val="bg2"/>
                </a:solidFill>
                <a:latin typeface="Times New Roman" panose="02020603050405020304" pitchFamily="18" charset="0"/>
                <a:cs typeface="Times New Roman" panose="02020603050405020304" pitchFamily="18" charset="0"/>
              </a:rPr>
              <a:t>κατά τα άρθρα 58επ.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εντός 60 ημερών από την επόμενη της ημέρας κοινοποιήσεως της αποφάσεως σε αυτόν (άρθρα 58 § 3, 70 § 1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ήτοι μέχρι την </a:t>
            </a:r>
            <a:r>
              <a:rPr lang="el-GR" b="1" dirty="0">
                <a:solidFill>
                  <a:schemeClr val="bg2"/>
                </a:solidFill>
                <a:latin typeface="Times New Roman" panose="02020603050405020304" pitchFamily="18" charset="0"/>
                <a:cs typeface="Times New Roman" panose="02020603050405020304" pitchFamily="18" charset="0"/>
              </a:rPr>
              <a:t>Τρίτη, 17.02.2026</a:t>
            </a:r>
            <a:r>
              <a:rPr lang="el-GR" dirty="0">
                <a:solidFill>
                  <a:schemeClr val="bg2"/>
                </a:solidFill>
                <a:latin typeface="Times New Roman" panose="02020603050405020304" pitchFamily="18" charset="0"/>
                <a:cs typeface="Times New Roman" panose="02020603050405020304" pitchFamily="18" charset="0"/>
              </a:rPr>
              <a:t>. </a:t>
            </a:r>
          </a:p>
          <a:p>
            <a:pPr marL="0" indent="0">
              <a:buNone/>
            </a:pPr>
            <a:r>
              <a:rPr lang="el-GR" dirty="0">
                <a:solidFill>
                  <a:schemeClr val="bg2"/>
                </a:solidFill>
                <a:latin typeface="Times New Roman" panose="02020603050405020304" pitchFamily="18" charset="0"/>
                <a:cs typeface="Times New Roman" panose="02020603050405020304" pitchFamily="18" charset="0"/>
              </a:rPr>
              <a:t>5 β. Εάν ο Ν1 δεν ειδοποιήθηκε και δεν </a:t>
            </a:r>
            <a:r>
              <a:rPr lang="el-GR" dirty="0" err="1">
                <a:solidFill>
                  <a:schemeClr val="bg2"/>
                </a:solidFill>
                <a:latin typeface="Times New Roman" panose="02020603050405020304" pitchFamily="18" charset="0"/>
                <a:cs typeface="Times New Roman" panose="02020603050405020304" pitchFamily="18" charset="0"/>
              </a:rPr>
              <a:t>παρενέβη</a:t>
            </a:r>
            <a:r>
              <a:rPr lang="el-GR" dirty="0">
                <a:solidFill>
                  <a:schemeClr val="bg2"/>
                </a:solidFill>
                <a:latin typeface="Times New Roman" panose="02020603050405020304" pitchFamily="18" charset="0"/>
                <a:cs typeface="Times New Roman" panose="02020603050405020304" pitchFamily="18" charset="0"/>
              </a:rPr>
              <a:t> στην πρωτόδικη δίκη μπορεί να ασκήσει το ένδικο μέσο της </a:t>
            </a:r>
            <a:r>
              <a:rPr lang="el-GR" b="1" i="1" dirty="0">
                <a:solidFill>
                  <a:srgbClr val="FF0000"/>
                </a:solidFill>
                <a:latin typeface="Times New Roman" panose="02020603050405020304" pitchFamily="18" charset="0"/>
                <a:cs typeface="Times New Roman" panose="02020603050405020304" pitchFamily="18" charset="0"/>
              </a:rPr>
              <a:t>τριτανακοπής</a:t>
            </a:r>
            <a:r>
              <a:rPr lang="el-GR" b="1" dirty="0">
                <a:solidFill>
                  <a:schemeClr val="bg2"/>
                </a:solidFill>
                <a:latin typeface="Times New Roman" panose="02020603050405020304" pitchFamily="18" charset="0"/>
                <a:cs typeface="Times New Roman" panose="02020603050405020304" pitchFamily="18" charset="0"/>
              </a:rPr>
              <a:t> </a:t>
            </a:r>
            <a:r>
              <a:rPr lang="el-GR" dirty="0">
                <a:solidFill>
                  <a:schemeClr val="bg2"/>
                </a:solidFill>
                <a:latin typeface="Times New Roman" panose="02020603050405020304" pitchFamily="18" charset="0"/>
                <a:cs typeface="Times New Roman" panose="02020603050405020304" pitchFamily="18" charset="0"/>
              </a:rPr>
              <a:t>(άρθρο 51 § 1 και 2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και πάλι μέσα σε προθεσμία 60 ημερών, η οποία αρχίζει από την επομένη της </a:t>
            </a:r>
            <a:r>
              <a:rPr lang="el-GR" dirty="0" err="1">
                <a:solidFill>
                  <a:schemeClr val="bg2"/>
                </a:solidFill>
                <a:latin typeface="Times New Roman" panose="02020603050405020304" pitchFamily="18" charset="0"/>
                <a:cs typeface="Times New Roman" panose="02020603050405020304" pitchFamily="18" charset="0"/>
              </a:rPr>
              <a:t>κοινοποίησεως</a:t>
            </a:r>
            <a:r>
              <a:rPr lang="el-GR" dirty="0">
                <a:solidFill>
                  <a:schemeClr val="bg2"/>
                </a:solidFill>
                <a:latin typeface="Times New Roman" panose="02020603050405020304" pitchFamily="18" charset="0"/>
                <a:cs typeface="Times New Roman" panose="02020603050405020304" pitchFamily="18" charset="0"/>
              </a:rPr>
              <a:t> της αποφάσεως προς αυτόν (άρθρο 70 § 1 </a:t>
            </a:r>
            <a:r>
              <a:rPr lang="el-GR" dirty="0" err="1">
                <a:solidFill>
                  <a:schemeClr val="bg2"/>
                </a:solidFill>
                <a:latin typeface="Times New Roman" panose="02020603050405020304" pitchFamily="18" charset="0"/>
                <a:cs typeface="Times New Roman" panose="02020603050405020304" pitchFamily="18" charset="0"/>
              </a:rPr>
              <a:t>π.δ.</a:t>
            </a:r>
            <a:r>
              <a:rPr lang="el-GR" dirty="0">
                <a:solidFill>
                  <a:schemeClr val="bg2"/>
                </a:solidFill>
                <a:latin typeface="Times New Roman" panose="02020603050405020304" pitchFamily="18" charset="0"/>
                <a:cs typeface="Times New Roman" panose="02020603050405020304" pitchFamily="18" charset="0"/>
              </a:rPr>
              <a:t> 18/1989), ήτοι και πάλι μέχρι την </a:t>
            </a:r>
            <a:r>
              <a:rPr lang="el-GR" b="1" dirty="0">
                <a:solidFill>
                  <a:schemeClr val="bg2"/>
                </a:solidFill>
                <a:latin typeface="Times New Roman" panose="02020603050405020304" pitchFamily="18" charset="0"/>
                <a:cs typeface="Times New Roman" panose="02020603050405020304" pitchFamily="18" charset="0"/>
              </a:rPr>
              <a:t>Τρίτη, 17.02.2026</a:t>
            </a:r>
            <a:r>
              <a:rPr lang="el-GR" dirty="0">
                <a:solidFill>
                  <a:schemeClr val="bg2"/>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977047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8" name="Rectangle 7">
            <a:extLst>
              <a:ext uri="{FF2B5EF4-FFF2-40B4-BE49-F238E27FC236}">
                <a16:creationId xmlns:a16="http://schemas.microsoft.com/office/drawing/2014/main" id="{13E75778-8865-451E-A418-58B337FE5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useBgFill="1">
        <p:nvSpPr>
          <p:cNvPr id="19" name="Rectangle 9">
            <a:extLst>
              <a:ext uri="{FF2B5EF4-FFF2-40B4-BE49-F238E27FC236}">
                <a16:creationId xmlns:a16="http://schemas.microsoft.com/office/drawing/2014/main" id="{C6D1D399-BF36-47E7-B5BF-5362EEE20A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1">
            <a:extLst>
              <a:ext uri="{FF2B5EF4-FFF2-40B4-BE49-F238E27FC236}">
                <a16:creationId xmlns:a16="http://schemas.microsoft.com/office/drawing/2014/main" id="{5531F876-DD64-45F5-9D2F-5B0329068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21879"/>
            <a:ext cx="12192000" cy="81424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6FB42114-7540-9DA3-0555-B9A33AD9538E}"/>
              </a:ext>
            </a:extLst>
          </p:cNvPr>
          <p:cNvSpPr>
            <a:spLocks noGrp="1"/>
          </p:cNvSpPr>
          <p:nvPr>
            <p:ph type="title"/>
          </p:nvPr>
        </p:nvSpPr>
        <p:spPr>
          <a:xfrm>
            <a:off x="360218" y="3182748"/>
            <a:ext cx="11471565" cy="492505"/>
          </a:xfrm>
        </p:spPr>
        <p:txBody>
          <a:bodyPr vert="horz" lIns="91440" tIns="45720" rIns="91440" bIns="45720" rtlCol="0" anchor="ctr">
            <a:normAutofit fontScale="90000"/>
          </a:bodyPr>
          <a:lstStyle/>
          <a:p>
            <a:pPr algn="ctr">
              <a:lnSpc>
                <a:spcPct val="80000"/>
              </a:lnSpc>
            </a:pPr>
            <a:r>
              <a:rPr lang="el-GR" sz="4400" dirty="0" err="1">
                <a:latin typeface="Bahnschrift SemiBold Condensed" panose="020B0502040204020203" pitchFamily="34" charset="0"/>
              </a:rPr>
              <a:t>Καλη</a:t>
            </a:r>
            <a:r>
              <a:rPr lang="el-GR" sz="4400" dirty="0">
                <a:latin typeface="Bahnschrift SemiBold Condensed" panose="020B0502040204020203" pitchFamily="34" charset="0"/>
              </a:rPr>
              <a:t> </a:t>
            </a:r>
            <a:r>
              <a:rPr lang="el-GR" sz="4400" dirty="0" err="1">
                <a:latin typeface="Bahnschrift SemiBold Condensed" panose="020B0502040204020203" pitchFamily="34" charset="0"/>
              </a:rPr>
              <a:t>επιτυχια</a:t>
            </a:r>
            <a:r>
              <a:rPr lang="el-GR" sz="4400" dirty="0">
                <a:latin typeface="Bahnschrift SemiBold Condensed" panose="020B0502040204020203" pitchFamily="34" charset="0"/>
              </a:rPr>
              <a:t> …</a:t>
            </a:r>
            <a:endParaRPr lang="en-US" sz="4400" dirty="0">
              <a:latin typeface="Bahnschrift SemiBold Condensed" panose="020B0502040204020203" pitchFamily="34" charset="0"/>
            </a:endParaRPr>
          </a:p>
        </p:txBody>
      </p:sp>
      <p:sp>
        <p:nvSpPr>
          <p:cNvPr id="4" name="TextBox 3">
            <a:extLst>
              <a:ext uri="{FF2B5EF4-FFF2-40B4-BE49-F238E27FC236}">
                <a16:creationId xmlns:a16="http://schemas.microsoft.com/office/drawing/2014/main" id="{B940E203-4C45-E6FA-E5ED-9D66380CC1A5}"/>
              </a:ext>
            </a:extLst>
          </p:cNvPr>
          <p:cNvSpPr txBox="1"/>
          <p:nvPr/>
        </p:nvSpPr>
        <p:spPr>
          <a:xfrm>
            <a:off x="8169833" y="5960515"/>
            <a:ext cx="5303520" cy="923330"/>
          </a:xfrm>
          <a:prstGeom prst="rect">
            <a:avLst/>
          </a:prstGeom>
          <a:noFill/>
        </p:spPr>
        <p:txBody>
          <a:bodyPr wrap="square" rtlCol="0">
            <a:spAutoFit/>
          </a:bodyPr>
          <a:lstStyle/>
          <a:p>
            <a:pPr algn="ctr"/>
            <a:r>
              <a:rPr lang="el-GR" dirty="0">
                <a:solidFill>
                  <a:schemeClr val="tx2">
                    <a:lumMod val="90000"/>
                  </a:schemeClr>
                </a:solidFill>
                <a:latin typeface="Bahnschrift Light Condensed" panose="020B0502040204020203" pitchFamily="34" charset="0"/>
              </a:rPr>
              <a:t>Για οποιαδήποτε απορία: </a:t>
            </a:r>
          </a:p>
          <a:p>
            <a:pPr algn="ctr"/>
            <a:r>
              <a:rPr lang="en-US" dirty="0">
                <a:solidFill>
                  <a:schemeClr val="tx2">
                    <a:lumMod val="90000"/>
                  </a:schemeClr>
                </a:solidFill>
                <a:latin typeface="Bahnschrift Light Condensed" panose="020B0502040204020203" pitchFamily="34" charset="0"/>
                <a:hlinkClick r:id="rId2">
                  <a:extLst>
                    <a:ext uri="{A12FA001-AC4F-418D-AE19-62706E023703}">
                      <ahyp:hlinkClr xmlns:ahyp="http://schemas.microsoft.com/office/drawing/2018/hyperlinkcolor" val="tx"/>
                    </a:ext>
                  </a:extLst>
                </a:hlinkClick>
              </a:rPr>
              <a:t>xrisanthi2000@gmail.com</a:t>
            </a:r>
            <a:endParaRPr lang="en-US" dirty="0">
              <a:solidFill>
                <a:schemeClr val="tx2">
                  <a:lumMod val="90000"/>
                </a:schemeClr>
              </a:solidFill>
              <a:latin typeface="Bahnschrift Light Condensed" panose="020B0502040204020203" pitchFamily="34" charset="0"/>
            </a:endParaRPr>
          </a:p>
          <a:p>
            <a:endParaRPr lang="el-GR" dirty="0"/>
          </a:p>
        </p:txBody>
      </p:sp>
      <p:sp>
        <p:nvSpPr>
          <p:cNvPr id="5" name="TextBox 4">
            <a:extLst>
              <a:ext uri="{FF2B5EF4-FFF2-40B4-BE49-F238E27FC236}">
                <a16:creationId xmlns:a16="http://schemas.microsoft.com/office/drawing/2014/main" id="{54AC9969-8061-56AF-D5DF-09D64AD5674E}"/>
              </a:ext>
            </a:extLst>
          </p:cNvPr>
          <p:cNvSpPr txBox="1"/>
          <p:nvPr/>
        </p:nvSpPr>
        <p:spPr>
          <a:xfrm>
            <a:off x="9275788" y="4772741"/>
            <a:ext cx="3091610" cy="1200329"/>
          </a:xfrm>
          <a:prstGeom prst="rect">
            <a:avLst/>
          </a:prstGeom>
          <a:noFill/>
        </p:spPr>
        <p:txBody>
          <a:bodyPr wrap="square" rtlCol="0">
            <a:spAutoFit/>
          </a:bodyPr>
          <a:lstStyle/>
          <a:p>
            <a:pPr algn="ctr"/>
            <a:r>
              <a:rPr lang="el-GR" dirty="0">
                <a:latin typeface="Bahnschrift Light Condensed" panose="020B0502040204020203" pitchFamily="34" charset="0"/>
              </a:rPr>
              <a:t>Χρυσάνθη Παπαδοπούλου</a:t>
            </a:r>
          </a:p>
          <a:p>
            <a:pPr algn="ctr"/>
            <a:r>
              <a:rPr lang="el-GR" dirty="0">
                <a:latin typeface="Bahnschrift Light Condensed" panose="020B0502040204020203" pitchFamily="34" charset="0"/>
              </a:rPr>
              <a:t>Δικηγόρος Αθηνών</a:t>
            </a:r>
          </a:p>
          <a:p>
            <a:pPr algn="ctr"/>
            <a:r>
              <a:rPr lang="el-GR" dirty="0">
                <a:latin typeface="Bahnschrift Light Condensed" panose="020B0502040204020203" pitchFamily="34" charset="0"/>
              </a:rPr>
              <a:t>ΜΔΕ Δημοσίου Δικαίου</a:t>
            </a:r>
          </a:p>
          <a:p>
            <a:pPr algn="ctr"/>
            <a:r>
              <a:rPr lang="el-GR" dirty="0">
                <a:latin typeface="Bahnschrift Light Condensed" panose="020B0502040204020203" pitchFamily="34" charset="0"/>
              </a:rPr>
              <a:t>ΜΔΕ Ευρωπαϊκού Δικαίου</a:t>
            </a:r>
          </a:p>
        </p:txBody>
      </p:sp>
      <p:sp>
        <p:nvSpPr>
          <p:cNvPr id="3" name="TextBox 2">
            <a:extLst>
              <a:ext uri="{FF2B5EF4-FFF2-40B4-BE49-F238E27FC236}">
                <a16:creationId xmlns:a16="http://schemas.microsoft.com/office/drawing/2014/main" id="{63931FFB-B286-23DA-1969-853E55BC608B}"/>
              </a:ext>
            </a:extLst>
          </p:cNvPr>
          <p:cNvSpPr txBox="1"/>
          <p:nvPr/>
        </p:nvSpPr>
        <p:spPr>
          <a:xfrm>
            <a:off x="2852717" y="3836122"/>
            <a:ext cx="6476547" cy="369332"/>
          </a:xfrm>
          <a:prstGeom prst="rect">
            <a:avLst/>
          </a:prstGeom>
          <a:noFill/>
        </p:spPr>
        <p:txBody>
          <a:bodyPr wrap="square" rtlCol="0">
            <a:spAutoFit/>
          </a:bodyPr>
          <a:lstStyle/>
          <a:p>
            <a:pPr algn="ctr"/>
            <a:r>
              <a:rPr lang="el-GR" dirty="0">
                <a:latin typeface="Bahnschrift Light Condensed" panose="020B0502040204020203" pitchFamily="34" charset="0"/>
              </a:rPr>
              <a:t>και να θυμάστε: το πιο ισχυρό επιχείρημα είναι αυτό που θυμάστε εκείνη τη στιγμή</a:t>
            </a:r>
          </a:p>
        </p:txBody>
      </p:sp>
    </p:spTree>
    <p:extLst>
      <p:ext uri="{BB962C8B-B14F-4D97-AF65-F5344CB8AC3E}">
        <p14:creationId xmlns:p14="http://schemas.microsoft.com/office/powerpoint/2010/main" val="133615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EFA06D2-8FF8-4CC4-85BD-BCB6A30D54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07A060C-1090-4A7B-A0C2-50C760596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2122"/>
            <a:ext cx="12192000" cy="164538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1D3D88D9-8863-64FA-B74D-0A8B20942DAD}"/>
              </a:ext>
            </a:extLst>
          </p:cNvPr>
          <p:cNvSpPr>
            <a:spLocks noGrp="1"/>
          </p:cNvSpPr>
          <p:nvPr>
            <p:ph type="title"/>
          </p:nvPr>
        </p:nvSpPr>
        <p:spPr>
          <a:xfrm>
            <a:off x="1202919" y="284176"/>
            <a:ext cx="9784080" cy="1508760"/>
          </a:xfrm>
        </p:spPr>
        <p:txBody>
          <a:bodyPr>
            <a:normAutofit/>
          </a:bodyPr>
          <a:lstStyle/>
          <a:p>
            <a:pPr algn="ctr"/>
            <a:r>
              <a:rPr lang="el-GR" sz="5400" dirty="0">
                <a:solidFill>
                  <a:schemeClr val="bg1"/>
                </a:solidFill>
                <a:latin typeface="Bahnschrift SemiBold Condensed" panose="020B0502040204020203" pitchFamily="34" charset="0"/>
              </a:rPr>
              <a:t>ΘΕΩΡΗΤΙΚΑ</a:t>
            </a:r>
          </a:p>
        </p:txBody>
      </p:sp>
      <p:graphicFrame>
        <p:nvGraphicFramePr>
          <p:cNvPr id="11" name="Θέση περιεχομένου 2">
            <a:extLst>
              <a:ext uri="{FF2B5EF4-FFF2-40B4-BE49-F238E27FC236}">
                <a16:creationId xmlns:a16="http://schemas.microsoft.com/office/drawing/2014/main" id="{AD4DEF02-113F-0227-CE41-21DE04969F70}"/>
              </a:ext>
            </a:extLst>
          </p:cNvPr>
          <p:cNvGraphicFramePr>
            <a:graphicFrameLocks noGrp="1"/>
          </p:cNvGraphicFramePr>
          <p:nvPr>
            <p:ph idx="1"/>
            <p:extLst>
              <p:ext uri="{D42A27DB-BD31-4B8C-83A1-F6EECF244321}">
                <p14:modId xmlns:p14="http://schemas.microsoft.com/office/powerpoint/2010/main" val="2854104764"/>
              </p:ex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202918" y="2286000"/>
          <a:ext cx="10448307" cy="37805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40FBB921-25D7-19B6-E315-BF5ACF41B09E}"/>
              </a:ext>
            </a:extLst>
          </p:cNvPr>
          <p:cNvSpPr txBox="1"/>
          <p:nvPr/>
        </p:nvSpPr>
        <p:spPr>
          <a:xfrm>
            <a:off x="4798142" y="2497394"/>
            <a:ext cx="3441290" cy="2308324"/>
          </a:xfrm>
          <a:prstGeom prst="rect">
            <a:avLst/>
          </a:prstGeom>
          <a:solidFill>
            <a:schemeClr val="accent2">
              <a:lumMod val="20000"/>
              <a:lumOff val="80000"/>
            </a:schemeClr>
          </a:solidFill>
        </p:spPr>
        <p:txBody>
          <a:bodyPr wrap="square" rtlCol="0">
            <a:spAutoFit/>
          </a:bodyPr>
          <a:lstStyle/>
          <a:p>
            <a:pPr algn="ctr"/>
            <a:r>
              <a:rPr lang="el-GR" i="1" dirty="0">
                <a:solidFill>
                  <a:srgbClr val="00B0F0"/>
                </a:solidFill>
                <a:latin typeface="Times New Roman" panose="02020603050405020304" pitchFamily="18" charset="0"/>
                <a:cs typeface="Times New Roman" panose="02020603050405020304" pitchFamily="18" charset="0"/>
              </a:rPr>
              <a:t>Πότε αναπέμπει στη Διοίκηση;</a:t>
            </a:r>
          </a:p>
          <a:p>
            <a:pPr algn="ctr"/>
            <a:r>
              <a:rPr lang="el-GR" i="1" dirty="0">
                <a:latin typeface="Times New Roman" panose="02020603050405020304" pitchFamily="18" charset="0"/>
                <a:cs typeface="Times New Roman" panose="02020603050405020304" pitchFamily="18" charset="0"/>
              </a:rPr>
              <a:t>(α) αναρμόδιο όργανο ή συλλογικό με μη νόμιμη συγκρότηση/σύνθεση</a:t>
            </a:r>
          </a:p>
          <a:p>
            <a:pPr algn="ctr"/>
            <a:r>
              <a:rPr lang="el-GR" i="1" dirty="0">
                <a:latin typeface="Times New Roman" panose="02020603050405020304" pitchFamily="18" charset="0"/>
                <a:cs typeface="Times New Roman" panose="02020603050405020304" pitchFamily="18" charset="0"/>
              </a:rPr>
              <a:t>(β) παράβαση ουσιώδους τύπου</a:t>
            </a:r>
          </a:p>
          <a:p>
            <a:pPr algn="ctr"/>
            <a:r>
              <a:rPr lang="el-GR" i="1" dirty="0">
                <a:latin typeface="Times New Roman" panose="02020603050405020304" pitchFamily="18" charset="0"/>
                <a:cs typeface="Times New Roman" panose="02020603050405020304" pitchFamily="18" charset="0"/>
              </a:rPr>
              <a:t>(γ) μη άσκηση διακριτικής ευχέρειας. (Αν έχει ασκήσει την διακριτική ευχέρεια τότε δεν αναπέμπει)</a:t>
            </a:r>
          </a:p>
        </p:txBody>
      </p:sp>
      <p:sp>
        <p:nvSpPr>
          <p:cNvPr id="5" name="Βέλος: Αριστερό-επάνω 4">
            <a:extLst>
              <a:ext uri="{FF2B5EF4-FFF2-40B4-BE49-F238E27FC236}">
                <a16:creationId xmlns:a16="http://schemas.microsoft.com/office/drawing/2014/main" id="{6C60427B-C789-50DC-E6D3-B04D008444C9}"/>
              </a:ext>
            </a:extLst>
          </p:cNvPr>
          <p:cNvSpPr/>
          <p:nvPr/>
        </p:nvSpPr>
        <p:spPr>
          <a:xfrm rot="5400000">
            <a:off x="7703573" y="5035245"/>
            <a:ext cx="835742" cy="599767"/>
          </a:xfrm>
          <a:prstGeom prst="lef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409927195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903EC245-C9B2-41DB-AC99-41DB7FC148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DD006CB6-41D0-433B-A9A4-C3C0695FD1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0"/>
            <a:ext cx="465164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5" name="Rectangle 24">
            <a:extLst>
              <a:ext uri="{FF2B5EF4-FFF2-40B4-BE49-F238E27FC236}">
                <a16:creationId xmlns:a16="http://schemas.microsoft.com/office/drawing/2014/main" id="{6B085380-27CE-4E71-AA77-81E6A0399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2224216"/>
            <a:ext cx="4651642" cy="173818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768005E6-EE45-D207-9FF3-E153AF4CAA56}"/>
              </a:ext>
            </a:extLst>
          </p:cNvPr>
          <p:cNvSpPr>
            <a:spLocks noGrp="1"/>
          </p:cNvSpPr>
          <p:nvPr>
            <p:ph type="title"/>
          </p:nvPr>
        </p:nvSpPr>
        <p:spPr>
          <a:xfrm>
            <a:off x="7663070" y="2338928"/>
            <a:ext cx="4134677" cy="1508760"/>
          </a:xfrm>
        </p:spPr>
        <p:txBody>
          <a:bodyPr vert="horz" lIns="91440" tIns="45720" rIns="91440" bIns="45720" rtlCol="0">
            <a:normAutofit fontScale="90000"/>
          </a:bodyPr>
          <a:lstStyle/>
          <a:p>
            <a:pPr algn="ctr"/>
            <a:r>
              <a:rPr lang="el-GR" sz="6000" dirty="0">
                <a:solidFill>
                  <a:schemeClr val="tx2"/>
                </a:solidFill>
                <a:latin typeface="Bahnschrift SemiBold Condensed" panose="020B0502040204020203" pitchFamily="34" charset="0"/>
              </a:rPr>
              <a:t>ΠΡΟΥΠΟΘΕΣΕΙΣ</a:t>
            </a:r>
            <a:r>
              <a:rPr lang="el-GR" spc="150" dirty="0">
                <a:solidFill>
                  <a:schemeClr val="tx2"/>
                </a:solidFill>
              </a:rPr>
              <a:t> </a:t>
            </a:r>
            <a:r>
              <a:rPr lang="el-GR" sz="6000" dirty="0">
                <a:solidFill>
                  <a:schemeClr val="tx2"/>
                </a:solidFill>
                <a:latin typeface="Bahnschrift SemiBold Condensed" panose="020B0502040204020203" pitchFamily="34" charset="0"/>
              </a:rPr>
              <a:t>ΠΑΡΑΔΕΚΤΟΥ</a:t>
            </a:r>
            <a:endParaRPr lang="en-US" sz="6000" dirty="0">
              <a:solidFill>
                <a:schemeClr val="tx2"/>
              </a:solidFill>
              <a:latin typeface="Bahnschrift SemiBold Condensed" panose="020B0502040204020203" pitchFamily="34" charset="0"/>
            </a:endParaRPr>
          </a:p>
        </p:txBody>
      </p:sp>
      <p:graphicFrame>
        <p:nvGraphicFramePr>
          <p:cNvPr id="5" name="Θέση περιεχομένου 4">
            <a:extLst>
              <a:ext uri="{FF2B5EF4-FFF2-40B4-BE49-F238E27FC236}">
                <a16:creationId xmlns:a16="http://schemas.microsoft.com/office/drawing/2014/main" id="{EDEE1E26-F6F9-E502-D9D5-6803ADDE5B40}"/>
              </a:ext>
            </a:extLst>
          </p:cNvPr>
          <p:cNvGraphicFramePr>
            <a:graphicFrameLocks noGrp="1"/>
          </p:cNvGraphicFramePr>
          <p:nvPr>
            <p:ph idx="1"/>
            <p:extLst>
              <p:ext uri="{D42A27DB-BD31-4B8C-83A1-F6EECF244321}">
                <p14:modId xmlns:p14="http://schemas.microsoft.com/office/powerpoint/2010/main" val="1421105771"/>
              </p:ext>
              <p:ext uri="{E7BDC344-281C-4309-B0C6-D0EE65EED2A8}">
                <p202:designPr xmlns:p202="http://schemas.microsoft.com/office/powerpoint/2020/02/main">
                  <p202:designTagLst>
                    <p202:designTag name="ARCH:1:CLS" val="StackedKeyContentTable"/>
                  </p202:designTagLst>
                </p202:designPr>
              </p:ext>
            </p:extLst>
          </p:nvPr>
        </p:nvGraphicFramePr>
        <p:xfrm>
          <a:off x="285135" y="521110"/>
          <a:ext cx="7059562" cy="6096000"/>
        </p:xfrm>
        <a:graphic>
          <a:graphicData uri="http://schemas.openxmlformats.org/drawingml/2006/table">
            <a:tbl>
              <a:tblPr bandRow="1">
                <a:noFill/>
                <a:tableStyleId>{5C22544A-7EE6-4342-B048-85BDC9FD1C3A}</a:tableStyleId>
              </a:tblPr>
              <a:tblGrid>
                <a:gridCol w="3864078">
                  <a:extLst>
                    <a:ext uri="{9D8B030D-6E8A-4147-A177-3AD203B41FA5}">
                      <a16:colId xmlns:a16="http://schemas.microsoft.com/office/drawing/2014/main" val="1830027748"/>
                    </a:ext>
                  </a:extLst>
                </a:gridCol>
                <a:gridCol w="3195484">
                  <a:extLst>
                    <a:ext uri="{9D8B030D-6E8A-4147-A177-3AD203B41FA5}">
                      <a16:colId xmlns:a16="http://schemas.microsoft.com/office/drawing/2014/main" val="725227210"/>
                    </a:ext>
                  </a:extLst>
                </a:gridCol>
              </a:tblGrid>
              <a:tr h="1219200">
                <a:tc>
                  <a:txBody>
                    <a:bodyPr/>
                    <a:lstStyle/>
                    <a:p>
                      <a:pPr>
                        <a:buNone/>
                      </a:pPr>
                      <a:r>
                        <a:rPr lang="el-GR" sz="2000" b="1" cap="none" spc="0" dirty="0">
                          <a:solidFill>
                            <a:schemeClr val="tx1"/>
                          </a:solidFill>
                          <a:latin typeface="Times New Roman" panose="02020603050405020304" pitchFamily="18" charset="0"/>
                          <a:cs typeface="Times New Roman" panose="02020603050405020304" pitchFamily="18" charset="0"/>
                        </a:rPr>
                        <a:t>ΕΚΤΕΛΕΣΤΟΤΗΤΑ ΠΡΑΞΗΣ</a:t>
                      </a:r>
                    </a:p>
                  </a:txBody>
                  <a:tcPr marL="72518" marR="72518" marT="72518" marB="72518" anchor="ctr">
                    <a:lnL w="12700" cmpd="sng">
                      <a:noFill/>
                      <a:prstDash val="solid"/>
                    </a:lnL>
                    <a:lnR w="12700" cmpd="sng">
                      <a:noFill/>
                      <a:prstDash val="solid"/>
                    </a:lnR>
                    <a:lnT w="12700" cap="flat" cmpd="sng" algn="ctr">
                      <a:solidFill>
                        <a:schemeClr val="accent1">
                          <a:lumMod val="60000"/>
                          <a:lumOff val="40000"/>
                        </a:schemeClr>
                      </a:solidFill>
                      <a:prstDash val="solid"/>
                    </a:lnT>
                    <a:lnB w="12700" cap="flat" cmpd="sng" algn="ctr">
                      <a:solidFill>
                        <a:schemeClr val="accent1">
                          <a:lumMod val="60000"/>
                          <a:lumOff val="40000"/>
                        </a:schemeClr>
                      </a:solidFill>
                      <a:prstDash val="solid"/>
                    </a:lnB>
                    <a:solidFill>
                      <a:schemeClr val="accent1">
                        <a:lumMod val="20000"/>
                        <a:lumOff val="80000"/>
                      </a:schemeClr>
                    </a:solidFill>
                  </a:tcPr>
                </a:tc>
                <a:tc>
                  <a:txBody>
                    <a:bodyPr/>
                    <a:lstStyle/>
                    <a:p>
                      <a:pPr algn="l">
                        <a:buNone/>
                      </a:pPr>
                      <a:endParaRPr lang="el-GR" sz="1100" b="0" cap="none" spc="0" dirty="0">
                        <a:solidFill>
                          <a:schemeClr val="tx1"/>
                        </a:solidFill>
                      </a:endParaRPr>
                    </a:p>
                  </a:txBody>
                  <a:tcPr marL="72518" marR="72518" marT="72518" marB="72518" anchor="ctr">
                    <a:lnL w="12700" cmpd="sng">
                      <a:noFill/>
                      <a:prstDash val="solid"/>
                    </a:lnL>
                    <a:lnR w="12700" cmpd="sng">
                      <a:noFill/>
                      <a:prstDash val="solid"/>
                    </a:lnR>
                    <a:lnT w="12700" cap="flat" cmpd="sng" algn="ctr">
                      <a:solidFill>
                        <a:schemeClr val="bg2">
                          <a:lumMod val="90000"/>
                        </a:schemeClr>
                      </a:solidFill>
                      <a:prstDash val="solid"/>
                    </a:lnT>
                    <a:lnB w="12700" cap="flat" cmpd="sng" algn="ctr">
                      <a:solidFill>
                        <a:schemeClr val="bg2">
                          <a:lumMod val="90000"/>
                        </a:schemeClr>
                      </a:solidFill>
                      <a:prstDash val="solid"/>
                    </a:lnB>
                    <a:noFill/>
                  </a:tcPr>
                </a:tc>
                <a:extLst>
                  <a:ext uri="{0D108BD9-81ED-4DB2-BD59-A6C34878D82A}">
                    <a16:rowId xmlns:a16="http://schemas.microsoft.com/office/drawing/2014/main" val="1668823950"/>
                  </a:ext>
                </a:extLst>
              </a:tr>
              <a:tr h="1219200">
                <a:tc>
                  <a:txBody>
                    <a:bodyPr/>
                    <a:lstStyle/>
                    <a:p>
                      <a:pPr>
                        <a:buNone/>
                      </a:pPr>
                      <a:r>
                        <a:rPr lang="el-GR" sz="2000" b="1" cap="none" spc="0" dirty="0">
                          <a:solidFill>
                            <a:schemeClr val="tx1"/>
                          </a:solidFill>
                          <a:latin typeface="Times New Roman" panose="02020603050405020304" pitchFamily="18" charset="0"/>
                          <a:cs typeface="Times New Roman" panose="02020603050405020304" pitchFamily="18" charset="0"/>
                        </a:rPr>
                        <a:t>ΕΝΝΟΜΟ ΣΥΜΦΕΡΟΝ</a:t>
                      </a:r>
                    </a:p>
                  </a:txBody>
                  <a:tcPr marL="72518" marR="72518" marT="72518" marB="72518" anchor="ctr">
                    <a:lnL w="12700" cmpd="sng">
                      <a:noFill/>
                      <a:prstDash val="solid"/>
                    </a:lnL>
                    <a:lnR w="12700" cmpd="sng">
                      <a:noFill/>
                      <a:prstDash val="solid"/>
                    </a:lnR>
                    <a:lnT w="12700" cap="flat" cmpd="sng" algn="ctr">
                      <a:solidFill>
                        <a:schemeClr val="accent1">
                          <a:lumMod val="60000"/>
                          <a:lumOff val="40000"/>
                        </a:schemeClr>
                      </a:solidFill>
                      <a:prstDash val="solid"/>
                    </a:lnT>
                    <a:lnB w="12700" cap="flat" cmpd="sng" algn="ctr">
                      <a:solidFill>
                        <a:schemeClr val="accent1">
                          <a:lumMod val="60000"/>
                          <a:lumOff val="40000"/>
                        </a:schemeClr>
                      </a:solidFill>
                      <a:prstDash val="solid"/>
                    </a:lnB>
                    <a:solidFill>
                      <a:schemeClr val="accent1">
                        <a:lumMod val="20000"/>
                        <a:lumOff val="80000"/>
                      </a:schemeClr>
                    </a:solidFill>
                  </a:tcPr>
                </a:tc>
                <a:tc>
                  <a:txBody>
                    <a:bodyPr/>
                    <a:lstStyle/>
                    <a:p>
                      <a:pPr marL="0" indent="0" algn="l">
                        <a:buNone/>
                      </a:pPr>
                      <a:endParaRPr lang="el-GR" sz="1100" b="0" cap="none" spc="0" dirty="0">
                        <a:solidFill>
                          <a:schemeClr val="tx1"/>
                        </a:solidFill>
                      </a:endParaRPr>
                    </a:p>
                  </a:txBody>
                  <a:tcPr marL="72518" marR="72518" marT="72518" marB="72518" anchor="ctr">
                    <a:lnL w="12700" cmpd="sng">
                      <a:noFill/>
                      <a:prstDash val="solid"/>
                    </a:lnL>
                    <a:lnR w="12700" cmpd="sng">
                      <a:noFill/>
                      <a:prstDash val="solid"/>
                    </a:lnR>
                    <a:lnT w="12700" cap="flat" cmpd="sng" algn="ctr">
                      <a:solidFill>
                        <a:schemeClr val="bg2">
                          <a:lumMod val="90000"/>
                        </a:schemeClr>
                      </a:solidFill>
                      <a:prstDash val="solid"/>
                    </a:lnT>
                    <a:lnB w="12700" cap="flat" cmpd="sng" algn="ctr">
                      <a:solidFill>
                        <a:schemeClr val="bg2">
                          <a:lumMod val="90000"/>
                        </a:schemeClr>
                      </a:solidFill>
                      <a:prstDash val="solid"/>
                    </a:lnB>
                    <a:noFill/>
                  </a:tcPr>
                </a:tc>
                <a:extLst>
                  <a:ext uri="{0D108BD9-81ED-4DB2-BD59-A6C34878D82A}">
                    <a16:rowId xmlns:a16="http://schemas.microsoft.com/office/drawing/2014/main" val="2466585891"/>
                  </a:ext>
                </a:extLst>
              </a:tr>
              <a:tr h="1219200">
                <a:tc>
                  <a:txBody>
                    <a:bodyPr/>
                    <a:lstStyle/>
                    <a:p>
                      <a:pPr>
                        <a:buNone/>
                      </a:pPr>
                      <a:r>
                        <a:rPr lang="el-GR" sz="2000" b="1" cap="none" spc="0" dirty="0">
                          <a:solidFill>
                            <a:schemeClr val="tx1"/>
                          </a:solidFill>
                          <a:latin typeface="Times New Roman" panose="02020603050405020304" pitchFamily="18" charset="0"/>
                          <a:cs typeface="Times New Roman" panose="02020603050405020304" pitchFamily="18" charset="0"/>
                        </a:rPr>
                        <a:t>ΠΡΟΘΕΣΜΙΑ</a:t>
                      </a:r>
                      <a:endParaRPr lang="el-GR" sz="1400" b="1" cap="none" spc="0" dirty="0">
                        <a:solidFill>
                          <a:schemeClr val="tx1"/>
                        </a:solidFill>
                        <a:latin typeface="Times New Roman" panose="02020603050405020304" pitchFamily="18" charset="0"/>
                        <a:cs typeface="Times New Roman" panose="02020603050405020304" pitchFamily="18" charset="0"/>
                      </a:endParaRPr>
                    </a:p>
                  </a:txBody>
                  <a:tcPr marL="72518" marR="72518" marT="72518" marB="72518" anchor="ctr">
                    <a:lnL w="12700" cmpd="sng">
                      <a:noFill/>
                      <a:prstDash val="solid"/>
                    </a:lnL>
                    <a:lnR w="12700" cmpd="sng">
                      <a:noFill/>
                      <a:prstDash val="solid"/>
                    </a:lnR>
                    <a:lnT w="12700" cap="flat" cmpd="sng" algn="ctr">
                      <a:solidFill>
                        <a:schemeClr val="accent1">
                          <a:lumMod val="60000"/>
                          <a:lumOff val="40000"/>
                        </a:schemeClr>
                      </a:solidFill>
                      <a:prstDash val="solid"/>
                    </a:lnT>
                    <a:lnB w="12700" cap="flat" cmpd="sng" algn="ctr">
                      <a:solidFill>
                        <a:schemeClr val="accent1">
                          <a:lumMod val="60000"/>
                          <a:lumOff val="40000"/>
                        </a:schemeClr>
                      </a:solidFill>
                      <a:prstDash val="solid"/>
                    </a:lnB>
                    <a:solidFill>
                      <a:schemeClr val="accent1">
                        <a:lumMod val="20000"/>
                        <a:lumOff val="80000"/>
                      </a:schemeClr>
                    </a:solidFill>
                  </a:tcPr>
                </a:tc>
                <a:tc>
                  <a:txBody>
                    <a:bodyPr/>
                    <a:lstStyle/>
                    <a:p>
                      <a:pPr algn="l">
                        <a:buNone/>
                      </a:pPr>
                      <a:endParaRPr lang="el-GR" sz="1100" b="0" cap="none" spc="0" dirty="0">
                        <a:solidFill>
                          <a:schemeClr val="tx1"/>
                        </a:solidFill>
                      </a:endParaRPr>
                    </a:p>
                  </a:txBody>
                  <a:tcPr marL="72518" marR="72518" marT="72518" marB="72518" anchor="ctr">
                    <a:lnL w="12700" cmpd="sng">
                      <a:noFill/>
                      <a:prstDash val="solid"/>
                    </a:lnL>
                    <a:lnR w="12700" cmpd="sng">
                      <a:noFill/>
                      <a:prstDash val="solid"/>
                    </a:lnR>
                    <a:lnT w="12700" cap="flat" cmpd="sng" algn="ctr">
                      <a:solidFill>
                        <a:schemeClr val="bg2">
                          <a:lumMod val="90000"/>
                        </a:schemeClr>
                      </a:solidFill>
                      <a:prstDash val="solid"/>
                    </a:lnT>
                    <a:lnB w="12700" cap="flat" cmpd="sng" algn="ctr">
                      <a:solidFill>
                        <a:schemeClr val="bg2">
                          <a:lumMod val="90000"/>
                        </a:schemeClr>
                      </a:solidFill>
                      <a:prstDash val="solid"/>
                    </a:lnB>
                    <a:noFill/>
                  </a:tcPr>
                </a:tc>
                <a:extLst>
                  <a:ext uri="{0D108BD9-81ED-4DB2-BD59-A6C34878D82A}">
                    <a16:rowId xmlns:a16="http://schemas.microsoft.com/office/drawing/2014/main" val="3386856236"/>
                  </a:ext>
                </a:extLst>
              </a:tr>
              <a:tr h="1219200">
                <a:tc>
                  <a:txBody>
                    <a:bodyPr/>
                    <a:lstStyle/>
                    <a:p>
                      <a:pPr>
                        <a:buNone/>
                      </a:pPr>
                      <a:r>
                        <a:rPr lang="el-GR" sz="1800" b="1" cap="none" spc="0" dirty="0">
                          <a:solidFill>
                            <a:schemeClr val="tx1"/>
                          </a:solidFill>
                          <a:latin typeface="Times New Roman" panose="02020603050405020304" pitchFamily="18" charset="0"/>
                          <a:cs typeface="Times New Roman" panose="02020603050405020304" pitchFamily="18" charset="0"/>
                        </a:rPr>
                        <a:t>ΑΣΚΗΣΗ ΕΝΔΙΚΟΦΑΝΟΥΣ ΠΡΟΣΦΥΓΗΣ</a:t>
                      </a:r>
                    </a:p>
                  </a:txBody>
                  <a:tcPr marL="72518" marR="72518" marT="72518" marB="72518" anchor="ctr">
                    <a:lnL w="12700" cmpd="sng">
                      <a:noFill/>
                      <a:prstDash val="solid"/>
                    </a:lnL>
                    <a:lnR w="12700" cmpd="sng">
                      <a:noFill/>
                      <a:prstDash val="solid"/>
                    </a:lnR>
                    <a:lnT w="12700" cap="flat" cmpd="sng" algn="ctr">
                      <a:solidFill>
                        <a:schemeClr val="accent1">
                          <a:lumMod val="60000"/>
                          <a:lumOff val="40000"/>
                        </a:schemeClr>
                      </a:solidFill>
                      <a:prstDash val="solid"/>
                    </a:lnT>
                    <a:lnB w="12700" cap="flat" cmpd="sng" algn="ctr">
                      <a:solidFill>
                        <a:schemeClr val="accent1">
                          <a:lumMod val="60000"/>
                          <a:lumOff val="40000"/>
                        </a:schemeClr>
                      </a:solidFill>
                      <a:prstDash val="solid"/>
                    </a:lnB>
                    <a:solidFill>
                      <a:schemeClr val="accent1">
                        <a:lumMod val="20000"/>
                        <a:lumOff val="80000"/>
                      </a:schemeClr>
                    </a:solidFill>
                  </a:tcPr>
                </a:tc>
                <a:tc>
                  <a:txBody>
                    <a:bodyPr/>
                    <a:lstStyle/>
                    <a:p>
                      <a:pPr algn="l">
                        <a:buNone/>
                      </a:pPr>
                      <a:endParaRPr lang="el-GR" sz="1100" b="0" cap="none" spc="0" dirty="0">
                        <a:solidFill>
                          <a:schemeClr val="tx1"/>
                        </a:solidFill>
                      </a:endParaRPr>
                    </a:p>
                  </a:txBody>
                  <a:tcPr marL="72518" marR="72518" marT="72518" marB="72518" anchor="ctr">
                    <a:lnL w="12700" cmpd="sng">
                      <a:noFill/>
                      <a:prstDash val="solid"/>
                    </a:lnL>
                    <a:lnR w="12700" cmpd="sng">
                      <a:noFill/>
                      <a:prstDash val="solid"/>
                    </a:lnR>
                    <a:lnT w="12700" cap="flat" cmpd="sng" algn="ctr">
                      <a:solidFill>
                        <a:schemeClr val="bg2">
                          <a:lumMod val="90000"/>
                        </a:schemeClr>
                      </a:solidFill>
                      <a:prstDash val="solid"/>
                    </a:lnT>
                    <a:lnB w="12700" cap="flat" cmpd="sng" algn="ctr">
                      <a:solidFill>
                        <a:schemeClr val="bg2">
                          <a:lumMod val="90000"/>
                        </a:schemeClr>
                      </a:solidFill>
                      <a:prstDash val="solid"/>
                    </a:lnB>
                    <a:noFill/>
                  </a:tcPr>
                </a:tc>
                <a:extLst>
                  <a:ext uri="{0D108BD9-81ED-4DB2-BD59-A6C34878D82A}">
                    <a16:rowId xmlns:a16="http://schemas.microsoft.com/office/drawing/2014/main" val="3193786571"/>
                  </a:ext>
                </a:extLst>
              </a:tr>
              <a:tr h="1219200">
                <a:tc>
                  <a:txBody>
                    <a:bodyPr/>
                    <a:lstStyle/>
                    <a:p>
                      <a:pPr>
                        <a:buNone/>
                      </a:pPr>
                      <a:r>
                        <a:rPr lang="el-GR" sz="1800" b="1" cap="none" spc="0" dirty="0">
                          <a:solidFill>
                            <a:schemeClr val="tx1"/>
                          </a:solidFill>
                          <a:latin typeface="Times New Roman" panose="02020603050405020304" pitchFamily="18" charset="0"/>
                          <a:cs typeface="Times New Roman" panose="02020603050405020304" pitchFamily="18" charset="0"/>
                        </a:rPr>
                        <a:t>ΕΛΛΕΙΨΗ ΠΑΡΑΛΛΗΛΗΣ ΠΡΟΣΦΥΓΗΣ</a:t>
                      </a:r>
                    </a:p>
                  </a:txBody>
                  <a:tcPr marL="72518" marR="72518" marT="72518" marB="72518" anchor="ctr">
                    <a:lnL w="12700" cmpd="sng">
                      <a:noFill/>
                      <a:prstDash val="solid"/>
                    </a:lnL>
                    <a:lnR w="12700" cmpd="sng">
                      <a:noFill/>
                      <a:prstDash val="solid"/>
                    </a:lnR>
                    <a:lnT w="12700" cap="flat" cmpd="sng" algn="ctr">
                      <a:solidFill>
                        <a:schemeClr val="accent1">
                          <a:lumMod val="60000"/>
                          <a:lumOff val="40000"/>
                        </a:schemeClr>
                      </a:solidFill>
                      <a:prstDash val="solid"/>
                    </a:lnT>
                    <a:lnB w="12700" cap="flat" cmpd="sng" algn="ctr">
                      <a:solidFill>
                        <a:schemeClr val="accent1">
                          <a:lumMod val="60000"/>
                          <a:lumOff val="40000"/>
                        </a:schemeClr>
                      </a:solidFill>
                      <a:prstDash val="solid"/>
                    </a:lnB>
                    <a:solidFill>
                      <a:schemeClr val="accent1">
                        <a:lumMod val="20000"/>
                        <a:lumOff val="80000"/>
                      </a:schemeClr>
                    </a:solidFill>
                  </a:tcPr>
                </a:tc>
                <a:tc>
                  <a:txBody>
                    <a:bodyPr/>
                    <a:lstStyle/>
                    <a:p>
                      <a:pPr algn="l">
                        <a:buNone/>
                      </a:pPr>
                      <a:endParaRPr lang="el-GR" sz="1100" b="0" cap="none" spc="0" dirty="0">
                        <a:solidFill>
                          <a:schemeClr val="tx1"/>
                        </a:solidFill>
                      </a:endParaRPr>
                    </a:p>
                  </a:txBody>
                  <a:tcPr marL="72518" marR="72518" marT="72518" marB="72518" anchor="ctr">
                    <a:lnL w="12700" cmpd="sng">
                      <a:noFill/>
                      <a:prstDash val="solid"/>
                    </a:lnL>
                    <a:lnR w="12700" cmpd="sng">
                      <a:noFill/>
                      <a:prstDash val="solid"/>
                    </a:lnR>
                    <a:lnT w="12700" cap="flat" cmpd="sng" algn="ctr">
                      <a:solidFill>
                        <a:schemeClr val="bg2">
                          <a:lumMod val="90000"/>
                        </a:schemeClr>
                      </a:solidFill>
                      <a:prstDash val="solid"/>
                    </a:lnT>
                    <a:lnB w="12700" cap="flat" cmpd="sng" algn="ctr">
                      <a:solidFill>
                        <a:schemeClr val="bg2">
                          <a:lumMod val="90000"/>
                        </a:schemeClr>
                      </a:solidFill>
                      <a:prstDash val="solid"/>
                    </a:lnB>
                    <a:noFill/>
                  </a:tcPr>
                </a:tc>
                <a:extLst>
                  <a:ext uri="{0D108BD9-81ED-4DB2-BD59-A6C34878D82A}">
                    <a16:rowId xmlns:a16="http://schemas.microsoft.com/office/drawing/2014/main" val="4076542908"/>
                  </a:ext>
                </a:extLst>
              </a:tr>
            </a:tbl>
          </a:graphicData>
        </a:graphic>
      </p:graphicFrame>
      <p:sp>
        <p:nvSpPr>
          <p:cNvPr id="4" name="Γελαστό πρόσωπο 3">
            <a:extLst>
              <a:ext uri="{FF2B5EF4-FFF2-40B4-BE49-F238E27FC236}">
                <a16:creationId xmlns:a16="http://schemas.microsoft.com/office/drawing/2014/main" id="{C94F303A-FB36-7435-798F-F3D0ED1336B8}"/>
              </a:ext>
            </a:extLst>
          </p:cNvPr>
          <p:cNvSpPr/>
          <p:nvPr/>
        </p:nvSpPr>
        <p:spPr>
          <a:xfrm>
            <a:off x="9585959" y="1012723"/>
            <a:ext cx="560439" cy="619432"/>
          </a:xfrm>
          <a:prstGeom prst="smileyFac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4206B829-3B29-DC6E-C971-C188BA1BCF60}"/>
              </a:ext>
            </a:extLst>
          </p:cNvPr>
          <p:cNvSpPr txBox="1"/>
          <p:nvPr/>
        </p:nvSpPr>
        <p:spPr>
          <a:xfrm>
            <a:off x="10255045" y="1060829"/>
            <a:ext cx="1651820" cy="523220"/>
          </a:xfrm>
          <a:prstGeom prst="rect">
            <a:avLst/>
          </a:prstGeom>
          <a:noFill/>
        </p:spPr>
        <p:txBody>
          <a:bodyPr wrap="square" rtlCol="0">
            <a:spAutoFit/>
          </a:bodyPr>
          <a:lstStyle/>
          <a:p>
            <a:r>
              <a:rPr lang="el-GR" sz="1400" i="1" dirty="0">
                <a:solidFill>
                  <a:schemeClr val="accent5">
                    <a:lumMod val="20000"/>
                    <a:lumOff val="80000"/>
                  </a:schemeClr>
                </a:solidFill>
                <a:latin typeface="Candara Light" panose="020E0502030303020204" pitchFamily="34" charset="0"/>
              </a:rPr>
              <a:t>Τα θέλω σαν το πάτερ ημών αυτά</a:t>
            </a:r>
          </a:p>
        </p:txBody>
      </p:sp>
      <p:sp>
        <p:nvSpPr>
          <p:cNvPr id="3" name="TextBox 2">
            <a:extLst>
              <a:ext uri="{FF2B5EF4-FFF2-40B4-BE49-F238E27FC236}">
                <a16:creationId xmlns:a16="http://schemas.microsoft.com/office/drawing/2014/main" id="{8BD4B9EF-B205-D74F-1911-02AA98648C60}"/>
              </a:ext>
            </a:extLst>
          </p:cNvPr>
          <p:cNvSpPr txBox="1"/>
          <p:nvPr/>
        </p:nvSpPr>
        <p:spPr>
          <a:xfrm>
            <a:off x="7663070" y="304516"/>
            <a:ext cx="3218688" cy="923330"/>
          </a:xfrm>
          <a:prstGeom prst="rect">
            <a:avLst/>
          </a:prstGeom>
          <a:noFill/>
        </p:spPr>
        <p:txBody>
          <a:bodyPr wrap="square" rtlCol="0">
            <a:spAutoFit/>
          </a:bodyPr>
          <a:lstStyle/>
          <a:p>
            <a:r>
              <a:rPr lang="el-GR" sz="5400" cap="all" dirty="0">
                <a:solidFill>
                  <a:schemeClr val="bg1"/>
                </a:solidFill>
                <a:latin typeface="Bahnschrift SemiBold Condensed" panose="020B0502040204020203" pitchFamily="34" charset="0"/>
                <a:ea typeface="+mj-ea"/>
                <a:cs typeface="+mj-cs"/>
              </a:rPr>
              <a:t>ΒΗΜΑ 2</a:t>
            </a:r>
          </a:p>
        </p:txBody>
      </p:sp>
    </p:spTree>
    <p:extLst>
      <p:ext uri="{BB962C8B-B14F-4D97-AF65-F5344CB8AC3E}">
        <p14:creationId xmlns:p14="http://schemas.microsoft.com/office/powerpoint/2010/main" val="52102291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E4E9AD-D558-1061-A941-DB81381EDCAB}"/>
              </a:ext>
            </a:extLst>
          </p:cNvPr>
          <p:cNvSpPr>
            <a:spLocks noGrp="1"/>
          </p:cNvSpPr>
          <p:nvPr>
            <p:ph type="title"/>
          </p:nvPr>
        </p:nvSpPr>
        <p:spPr>
          <a:xfrm>
            <a:off x="1202919" y="284176"/>
            <a:ext cx="9784080" cy="1508760"/>
          </a:xfrm>
        </p:spPr>
        <p:txBody>
          <a:bodyPr>
            <a:normAutofit/>
          </a:bodyPr>
          <a:lstStyle/>
          <a:p>
            <a:pPr lvl="0" algn="ctr"/>
            <a:r>
              <a:rPr lang="el-GR" sz="6000" dirty="0">
                <a:latin typeface="Bahnschrift SemiBold Condensed" panose="020B0502040204020203" pitchFamily="34" charset="0"/>
              </a:rPr>
              <a:t>ΕΚΤΕΛΕΣΤΟΤΗΤΑ</a:t>
            </a:r>
          </a:p>
        </p:txBody>
      </p:sp>
      <p:graphicFrame>
        <p:nvGraphicFramePr>
          <p:cNvPr id="11" name="Θέση περιεχομένου 2">
            <a:extLst>
              <a:ext uri="{FF2B5EF4-FFF2-40B4-BE49-F238E27FC236}">
                <a16:creationId xmlns:a16="http://schemas.microsoft.com/office/drawing/2014/main" id="{63D0F351-C694-361B-C87F-B659A6BA700E}"/>
              </a:ext>
            </a:extLst>
          </p:cNvPr>
          <p:cNvGraphicFramePr>
            <a:graphicFrameLocks noGrp="1"/>
          </p:cNvGraphicFramePr>
          <p:nvPr>
            <p:ph idx="1"/>
            <p:extLst>
              <p:ext uri="{D42A27DB-BD31-4B8C-83A1-F6EECF244321}">
                <p14:modId xmlns:p14="http://schemas.microsoft.com/office/powerpoint/2010/main" val="3991122002"/>
              </p:ex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356925" y="2069433"/>
          <a:ext cx="10241518" cy="4100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442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07026-D305-3B10-8543-51689F79C50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3F509C47-D914-131B-405A-2854B9B6228F}"/>
              </a:ext>
            </a:extLst>
          </p:cNvPr>
          <p:cNvSpPr>
            <a:spLocks noGrp="1"/>
          </p:cNvSpPr>
          <p:nvPr>
            <p:ph type="title"/>
          </p:nvPr>
        </p:nvSpPr>
        <p:spPr>
          <a:xfrm>
            <a:off x="1202919" y="284176"/>
            <a:ext cx="9784080" cy="1508760"/>
          </a:xfrm>
        </p:spPr>
        <p:txBody>
          <a:bodyPr>
            <a:normAutofit/>
          </a:bodyPr>
          <a:lstStyle/>
          <a:p>
            <a:pPr lvl="0" algn="ctr"/>
            <a:r>
              <a:rPr lang="el-GR" sz="4800" dirty="0" err="1">
                <a:latin typeface="Bahnschrift SemiBold Condensed" panose="020B0502040204020203" pitchFamily="34" charset="0"/>
              </a:rPr>
              <a:t>Εννομο</a:t>
            </a:r>
            <a:r>
              <a:rPr lang="el-GR" sz="3600" dirty="0">
                <a:solidFill>
                  <a:schemeClr val="bg1"/>
                </a:solidFill>
              </a:rPr>
              <a:t> </a:t>
            </a:r>
            <a:r>
              <a:rPr lang="el-GR" sz="4800" dirty="0" err="1">
                <a:latin typeface="Bahnschrift SemiBold Condensed" panose="020B0502040204020203" pitchFamily="34" charset="0"/>
              </a:rPr>
              <a:t>συμφερον</a:t>
            </a:r>
            <a:endParaRPr lang="el-GR" sz="4800" dirty="0">
              <a:latin typeface="Bahnschrift SemiBold Condensed" panose="020B0502040204020203" pitchFamily="34" charset="0"/>
            </a:endParaRPr>
          </a:p>
        </p:txBody>
      </p:sp>
      <p:graphicFrame>
        <p:nvGraphicFramePr>
          <p:cNvPr id="11" name="Θέση περιεχομένου 2">
            <a:extLst>
              <a:ext uri="{FF2B5EF4-FFF2-40B4-BE49-F238E27FC236}">
                <a16:creationId xmlns:a16="http://schemas.microsoft.com/office/drawing/2014/main" id="{228A1156-4E7B-6E25-DD8F-0BDECCC1487C}"/>
              </a:ext>
            </a:extLst>
          </p:cNvPr>
          <p:cNvGraphicFramePr>
            <a:graphicFrameLocks noGrp="1"/>
          </p:cNvGraphicFramePr>
          <p:nvPr>
            <p:ph idx="1"/>
            <p:extLst>
              <p:ext uri="{D42A27DB-BD31-4B8C-83A1-F6EECF244321}">
                <p14:modId xmlns:p14="http://schemas.microsoft.com/office/powerpoint/2010/main" val="1953475872"/>
              </p:ex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937743" y="2276856"/>
          <a:ext cx="10644952" cy="40416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2218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02E0EA-BBAD-FC3F-5893-F3BC8866DB83}"/>
              </a:ext>
            </a:extLst>
          </p:cNvPr>
          <p:cNvSpPr>
            <a:spLocks noGrp="1"/>
          </p:cNvSpPr>
          <p:nvPr>
            <p:ph type="title"/>
          </p:nvPr>
        </p:nvSpPr>
        <p:spPr/>
        <p:txBody>
          <a:bodyPr/>
          <a:lstStyle/>
          <a:p>
            <a:pPr algn="ctr"/>
            <a:r>
              <a:rPr lang="el-GR" sz="4800" dirty="0">
                <a:latin typeface="Bahnschrift SemiBold Condensed" panose="020B0502040204020203" pitchFamily="34" charset="0"/>
              </a:rPr>
              <a:t>ΠΡΟΘΕΣΜΙΑ: ΓΕΝΙΚΑ </a:t>
            </a:r>
            <a:r>
              <a:rPr lang="el-GR" sz="4800" b="1" dirty="0">
                <a:highlight>
                  <a:srgbClr val="FFFF00"/>
                </a:highlight>
                <a:latin typeface="Bahnschrift SemiBold Condensed" panose="020B0502040204020203" pitchFamily="34" charset="0"/>
              </a:rPr>
              <a:t>60 </a:t>
            </a:r>
            <a:r>
              <a:rPr lang="el-GR" sz="4800" b="1" dirty="0" err="1">
                <a:highlight>
                  <a:srgbClr val="FFFF00"/>
                </a:highlight>
                <a:latin typeface="Bahnschrift SemiBold Condensed" panose="020B0502040204020203" pitchFamily="34" charset="0"/>
              </a:rPr>
              <a:t>ημΕρες</a:t>
            </a:r>
            <a:r>
              <a:rPr lang="el-GR" dirty="0"/>
              <a:t>: </a:t>
            </a:r>
          </a:p>
        </p:txBody>
      </p:sp>
      <p:sp>
        <p:nvSpPr>
          <p:cNvPr id="3" name="Θέση περιεχομένου 2">
            <a:extLst>
              <a:ext uri="{FF2B5EF4-FFF2-40B4-BE49-F238E27FC236}">
                <a16:creationId xmlns:a16="http://schemas.microsoft.com/office/drawing/2014/main" id="{32E5784D-D3FD-EFC6-2A0C-E3E89B1E760D}"/>
              </a:ext>
            </a:extLst>
          </p:cNvPr>
          <p:cNvSpPr>
            <a:spLocks noGrp="1"/>
          </p:cNvSpPr>
          <p:nvPr>
            <p:ph idx="1"/>
          </p:nvPr>
        </p:nvSpPr>
        <p:spPr>
          <a:xfrm>
            <a:off x="242799" y="2011680"/>
            <a:ext cx="6596913" cy="4206240"/>
          </a:xfrm>
        </p:spPr>
        <p:txBody>
          <a:bodyPr>
            <a:normAutofit/>
          </a:bodyPr>
          <a:lstStyle/>
          <a:p>
            <a:pPr algn="just"/>
            <a:r>
              <a:rPr lang="el-GR" sz="1800" dirty="0">
                <a:latin typeface="Times New Roman" panose="02020603050405020304" pitchFamily="18" charset="0"/>
                <a:cs typeface="Times New Roman" panose="02020603050405020304" pitchFamily="18" charset="0"/>
              </a:rPr>
              <a:t>Ρητή πράξη:</a:t>
            </a:r>
          </a:p>
          <a:p>
            <a:pPr algn="just">
              <a:buFontTx/>
              <a:buChar char="-"/>
            </a:pPr>
            <a:r>
              <a:rPr lang="el-GR" sz="1800" dirty="0" err="1">
                <a:latin typeface="Times New Roman" panose="02020603050405020304" pitchFamily="18" charset="0"/>
                <a:cs typeface="Times New Roman" panose="02020603050405020304" pitchFamily="18" charset="0"/>
              </a:rPr>
              <a:t>Απ’τη</a:t>
            </a:r>
            <a:r>
              <a:rPr lang="el-GR" sz="1800" dirty="0">
                <a:latin typeface="Times New Roman" panose="02020603050405020304" pitchFamily="18" charset="0"/>
                <a:cs typeface="Times New Roman" panose="02020603050405020304" pitchFamily="18" charset="0"/>
              </a:rPr>
              <a:t> </a:t>
            </a:r>
            <a:r>
              <a:rPr lang="el-GR" sz="1800" dirty="0">
                <a:solidFill>
                  <a:schemeClr val="tx2"/>
                </a:solidFill>
                <a:latin typeface="Times New Roman" panose="02020603050405020304" pitchFamily="18" charset="0"/>
                <a:cs typeface="Times New Roman" panose="02020603050405020304" pitchFamily="18" charset="0"/>
              </a:rPr>
              <a:t>δημοσίευση</a:t>
            </a:r>
            <a:r>
              <a:rPr lang="el-GR" sz="1800" dirty="0">
                <a:latin typeface="Times New Roman" panose="02020603050405020304" pitchFamily="18" charset="0"/>
                <a:cs typeface="Times New Roman" panose="02020603050405020304" pitchFamily="18" charset="0"/>
              </a:rPr>
              <a:t>: για τις κανονιστικές και τις ατομικές </a:t>
            </a:r>
            <a:r>
              <a:rPr lang="el-GR" sz="1800" dirty="0" err="1">
                <a:latin typeface="Times New Roman" panose="02020603050405020304" pitchFamily="18" charset="0"/>
                <a:cs typeface="Times New Roman" panose="02020603050405020304" pitchFamily="18" charset="0"/>
              </a:rPr>
              <a:t>δημοσιευτέες</a:t>
            </a:r>
            <a:r>
              <a:rPr lang="el-GR" sz="1800" dirty="0">
                <a:latin typeface="Times New Roman" panose="02020603050405020304" pitchFamily="18" charset="0"/>
                <a:cs typeface="Times New Roman" panose="02020603050405020304" pitchFamily="18" charset="0"/>
              </a:rPr>
              <a:t> για τους τρίτους</a:t>
            </a:r>
          </a:p>
          <a:p>
            <a:pPr algn="just">
              <a:buFontTx/>
              <a:buChar char="-"/>
            </a:pPr>
            <a:r>
              <a:rPr lang="el-GR" sz="1800" dirty="0">
                <a:latin typeface="Times New Roman" panose="02020603050405020304" pitchFamily="18" charset="0"/>
                <a:cs typeface="Times New Roman" panose="02020603050405020304" pitchFamily="18" charset="0"/>
              </a:rPr>
              <a:t>Απ’ την </a:t>
            </a:r>
            <a:r>
              <a:rPr lang="el-GR" sz="1800" dirty="0">
                <a:solidFill>
                  <a:schemeClr val="tx2"/>
                </a:solidFill>
                <a:latin typeface="Times New Roman" panose="02020603050405020304" pitchFamily="18" charset="0"/>
                <a:cs typeface="Times New Roman" panose="02020603050405020304" pitchFamily="18" charset="0"/>
              </a:rPr>
              <a:t>κοινοποίηση</a:t>
            </a:r>
            <a:r>
              <a:rPr lang="el-GR" sz="1800" dirty="0">
                <a:latin typeface="Times New Roman" panose="02020603050405020304" pitchFamily="18" charset="0"/>
                <a:cs typeface="Times New Roman" panose="02020603050405020304" pitchFamily="18" charset="0"/>
              </a:rPr>
              <a:t>: για τις ατομικές (για τους αποδέκτες) και τους τρίτους για τις μη </a:t>
            </a:r>
            <a:r>
              <a:rPr lang="el-GR" sz="1800" dirty="0" err="1">
                <a:latin typeface="Times New Roman" panose="02020603050405020304" pitchFamily="18" charset="0"/>
                <a:cs typeface="Times New Roman" panose="02020603050405020304" pitchFamily="18" charset="0"/>
              </a:rPr>
              <a:t>δημοσιευτέες</a:t>
            </a:r>
            <a:endParaRPr lang="el-GR" sz="1800" dirty="0">
              <a:latin typeface="Times New Roman" panose="02020603050405020304" pitchFamily="18" charset="0"/>
              <a:cs typeface="Times New Roman" panose="02020603050405020304" pitchFamily="18" charset="0"/>
            </a:endParaRPr>
          </a:p>
          <a:p>
            <a:pPr algn="just">
              <a:buFontTx/>
              <a:buChar char="-"/>
            </a:pPr>
            <a:r>
              <a:rPr lang="el-GR" sz="1800" dirty="0">
                <a:latin typeface="Times New Roman" panose="02020603050405020304" pitchFamily="18" charset="0"/>
                <a:cs typeface="Times New Roman" panose="02020603050405020304" pitchFamily="18" charset="0"/>
              </a:rPr>
              <a:t>Απ’ την </a:t>
            </a:r>
            <a:r>
              <a:rPr lang="el-GR" sz="1800" dirty="0">
                <a:solidFill>
                  <a:schemeClr val="tx2"/>
                </a:solidFill>
                <a:latin typeface="Times New Roman" panose="02020603050405020304" pitchFamily="18" charset="0"/>
                <a:cs typeface="Times New Roman" panose="02020603050405020304" pitchFamily="18" charset="0"/>
              </a:rPr>
              <a:t>Πλήρη γνώση</a:t>
            </a:r>
            <a:r>
              <a:rPr lang="el-GR" sz="1800" dirty="0">
                <a:latin typeface="Times New Roman" panose="02020603050405020304" pitchFamily="18" charset="0"/>
                <a:cs typeface="Times New Roman" panose="02020603050405020304" pitchFamily="18" charset="0"/>
              </a:rPr>
              <a:t>: </a:t>
            </a:r>
          </a:p>
          <a:p>
            <a:pPr marL="342900" indent="-342900" algn="just">
              <a:buAutoNum type="arabicPeriod"/>
            </a:pPr>
            <a:r>
              <a:rPr lang="el-GR" sz="1800" dirty="0">
                <a:latin typeface="Times New Roman" panose="02020603050405020304" pitchFamily="18" charset="0"/>
                <a:cs typeface="Times New Roman" panose="02020603050405020304" pitchFamily="18" charset="0"/>
              </a:rPr>
              <a:t>Άσκηση οποιασδήποτε διοικητικής προσφυγής</a:t>
            </a:r>
          </a:p>
          <a:p>
            <a:pPr marL="342900" indent="-342900" algn="just">
              <a:buAutoNum type="arabicPeriod"/>
            </a:pPr>
            <a:r>
              <a:rPr lang="el-GR" sz="1800" dirty="0">
                <a:latin typeface="Times New Roman" panose="02020603050405020304" pitchFamily="18" charset="0"/>
                <a:cs typeface="Times New Roman" panose="02020603050405020304" pitchFamily="18" charset="0"/>
              </a:rPr>
              <a:t>Μνεία σε έγγραφο του ιδιώτη</a:t>
            </a:r>
          </a:p>
          <a:p>
            <a:pPr marL="342900" indent="-342900" algn="just">
              <a:buAutoNum type="arabicPeriod"/>
            </a:pPr>
            <a:r>
              <a:rPr lang="el-GR" sz="1800" dirty="0">
                <a:latin typeface="Times New Roman" panose="02020603050405020304" pitchFamily="18" charset="0"/>
                <a:cs typeface="Times New Roman" panose="02020603050405020304" pitchFamily="18" charset="0"/>
              </a:rPr>
              <a:t>Υλικές ενέργειες εκτέλεσης</a:t>
            </a:r>
          </a:p>
          <a:p>
            <a:pPr marL="342900" indent="-342900" algn="just">
              <a:buAutoNum type="arabicPeriod"/>
            </a:pPr>
            <a:r>
              <a:rPr lang="el-GR" sz="1800" dirty="0">
                <a:latin typeface="Times New Roman" panose="02020603050405020304" pitchFamily="18" charset="0"/>
                <a:cs typeface="Times New Roman" panose="02020603050405020304" pitchFamily="18" charset="0"/>
              </a:rPr>
              <a:t>Πάροδος </a:t>
            </a:r>
            <a:r>
              <a:rPr lang="el-GR" sz="1800" dirty="0" err="1">
                <a:latin typeface="Times New Roman" panose="02020603050405020304" pitchFamily="18" charset="0"/>
                <a:cs typeface="Times New Roman" panose="02020603050405020304" pitchFamily="18" charset="0"/>
              </a:rPr>
              <a:t>ευλόγου</a:t>
            </a:r>
            <a:r>
              <a:rPr lang="el-GR" sz="1800" dirty="0">
                <a:latin typeface="Times New Roman" panose="02020603050405020304" pitchFamily="18" charset="0"/>
                <a:cs typeface="Times New Roman" panose="02020603050405020304" pitchFamily="18" charset="0"/>
              </a:rPr>
              <a:t> χρόνου και εύλογο ενδιαφέρον διοικουμένου</a:t>
            </a:r>
          </a:p>
        </p:txBody>
      </p:sp>
      <p:sp>
        <p:nvSpPr>
          <p:cNvPr id="4" name="Θέση περιεχομένου 2">
            <a:extLst>
              <a:ext uri="{FF2B5EF4-FFF2-40B4-BE49-F238E27FC236}">
                <a16:creationId xmlns:a16="http://schemas.microsoft.com/office/drawing/2014/main" id="{A7BAD921-5C3D-A290-1F00-A77AB527A84F}"/>
              </a:ext>
            </a:extLst>
          </p:cNvPr>
          <p:cNvSpPr txBox="1">
            <a:spLocks/>
          </p:cNvSpPr>
          <p:nvPr/>
        </p:nvSpPr>
        <p:spPr>
          <a:xfrm>
            <a:off x="7224727" y="2011680"/>
            <a:ext cx="4525313" cy="4206240"/>
          </a:xfrm>
          <a:prstGeom prst="rect">
            <a:avLst/>
          </a:prstGeom>
        </p:spPr>
        <p:txBody>
          <a:bodyPr vert="horz" lIns="91440" tIns="45720" rIns="91440" bIns="45720" rtlCol="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pPr algn="just"/>
            <a:r>
              <a:rPr lang="el-GR" sz="1800" dirty="0">
                <a:latin typeface="Times New Roman" panose="02020603050405020304" pitchFamily="18" charset="0"/>
                <a:cs typeface="Times New Roman" panose="02020603050405020304" pitchFamily="18" charset="0"/>
              </a:rPr>
              <a:t>Σιωπηρή πράξη:</a:t>
            </a:r>
          </a:p>
          <a:p>
            <a:pPr marL="0" indent="0" algn="just">
              <a:buNone/>
            </a:pPr>
            <a:r>
              <a:rPr lang="el-GR" sz="1800" dirty="0">
                <a:latin typeface="Times New Roman" panose="02020603050405020304" pitchFamily="18" charset="0"/>
                <a:cs typeface="Times New Roman" panose="02020603050405020304" pitchFamily="18" charset="0"/>
              </a:rPr>
              <a:t>60 ημέρες </a:t>
            </a:r>
            <a:r>
              <a:rPr lang="el-GR" sz="1800" dirty="0" err="1">
                <a:latin typeface="Times New Roman" panose="02020603050405020304" pitchFamily="18" charset="0"/>
                <a:cs typeface="Times New Roman" panose="02020603050405020304" pitchFamily="18" charset="0"/>
              </a:rPr>
              <a:t>απ’την</a:t>
            </a:r>
            <a:r>
              <a:rPr lang="el-GR" sz="1800" dirty="0">
                <a:latin typeface="Times New Roman" panose="02020603050405020304" pitchFamily="18" charset="0"/>
                <a:cs typeface="Times New Roman" panose="02020603050405020304" pitchFamily="18" charset="0"/>
              </a:rPr>
              <a:t> συντέλεση παράλειψης</a:t>
            </a:r>
          </a:p>
          <a:p>
            <a:pPr marL="0" indent="0" algn="just">
              <a:buNone/>
            </a:pPr>
            <a:endParaRPr lang="el-GR" sz="1800" dirty="0">
              <a:latin typeface="Times New Roman" panose="02020603050405020304" pitchFamily="18" charset="0"/>
              <a:cs typeface="Times New Roman" panose="02020603050405020304" pitchFamily="18" charset="0"/>
            </a:endParaRPr>
          </a:p>
          <a:p>
            <a:pPr marL="0" indent="0" algn="just">
              <a:buNone/>
            </a:pPr>
            <a:r>
              <a:rPr lang="el-GR" sz="1800" dirty="0">
                <a:latin typeface="Times New Roman" panose="02020603050405020304" pitchFamily="18" charset="0"/>
                <a:cs typeface="Times New Roman" panose="02020603050405020304" pitchFamily="18" charset="0"/>
              </a:rPr>
              <a:t>Διακριτή κατηγορία αποτελεί </a:t>
            </a:r>
            <a:r>
              <a:rPr lang="el-GR" sz="1800" dirty="0">
                <a:solidFill>
                  <a:srgbClr val="FFC000"/>
                </a:solidFill>
                <a:latin typeface="Times New Roman" panose="02020603050405020304" pitchFamily="18" charset="0"/>
                <a:cs typeface="Times New Roman" panose="02020603050405020304" pitchFamily="18" charset="0"/>
              </a:rPr>
              <a:t>η σιωπηρή απόρριψη ενδικοφανούς προσφυγής</a:t>
            </a:r>
            <a:r>
              <a:rPr lang="el-GR" sz="1800" dirty="0">
                <a:latin typeface="Times New Roman" panose="02020603050405020304" pitchFamily="18" charset="0"/>
                <a:cs typeface="Times New Roman" panose="02020603050405020304" pitchFamily="18" charset="0"/>
              </a:rPr>
              <a:t>: εάν παρέλθει προθεσμία/ άλλως τρίμηνο: σιωπηρή απόρριψη + 60 ημέρες</a:t>
            </a:r>
          </a:p>
        </p:txBody>
      </p:sp>
      <p:cxnSp>
        <p:nvCxnSpPr>
          <p:cNvPr id="6" name="Ευθεία γραμμή σύνδεσης 5">
            <a:extLst>
              <a:ext uri="{FF2B5EF4-FFF2-40B4-BE49-F238E27FC236}">
                <a16:creationId xmlns:a16="http://schemas.microsoft.com/office/drawing/2014/main" id="{C52AA16D-3756-DAE5-2664-19985335A148}"/>
              </a:ext>
            </a:extLst>
          </p:cNvPr>
          <p:cNvCxnSpPr>
            <a:cxnSpLocks/>
          </p:cNvCxnSpPr>
          <p:nvPr/>
        </p:nvCxnSpPr>
        <p:spPr>
          <a:xfrm>
            <a:off x="7013448" y="2011680"/>
            <a:ext cx="0" cy="2560320"/>
          </a:xfrm>
          <a:prstGeom prst="line">
            <a:avLst/>
          </a:prstGeom>
        </p:spPr>
        <p:style>
          <a:lnRef idx="3">
            <a:schemeClr val="accent2"/>
          </a:lnRef>
          <a:fillRef idx="0">
            <a:schemeClr val="accent2"/>
          </a:fillRef>
          <a:effectRef idx="2">
            <a:schemeClr val="accent2"/>
          </a:effectRef>
          <a:fontRef idx="minor">
            <a:schemeClr val="tx1"/>
          </a:fontRef>
        </p:style>
      </p:cxnSp>
      <p:cxnSp>
        <p:nvCxnSpPr>
          <p:cNvPr id="8" name="Ευθεία γραμμή σύνδεσης 7">
            <a:extLst>
              <a:ext uri="{FF2B5EF4-FFF2-40B4-BE49-F238E27FC236}">
                <a16:creationId xmlns:a16="http://schemas.microsoft.com/office/drawing/2014/main" id="{DD5EFE2D-00F2-75B1-7B44-107F49960C56}"/>
              </a:ext>
            </a:extLst>
          </p:cNvPr>
          <p:cNvCxnSpPr>
            <a:cxnSpLocks/>
          </p:cNvCxnSpPr>
          <p:nvPr/>
        </p:nvCxnSpPr>
        <p:spPr>
          <a:xfrm>
            <a:off x="7224727" y="4696968"/>
            <a:ext cx="4081272" cy="0"/>
          </a:xfrm>
          <a:prstGeom prst="line">
            <a:avLst/>
          </a:prstGeom>
        </p:spPr>
        <p:style>
          <a:lnRef idx="3">
            <a:schemeClr val="accent2"/>
          </a:lnRef>
          <a:fillRef idx="0">
            <a:schemeClr val="accent2"/>
          </a:fillRef>
          <a:effectRef idx="2">
            <a:schemeClr val="accent2"/>
          </a:effectRef>
          <a:fontRef idx="minor">
            <a:schemeClr val="tx1"/>
          </a:fontRef>
        </p:style>
      </p:cxnSp>
      <p:sp>
        <p:nvSpPr>
          <p:cNvPr id="11" name="TextBox 10">
            <a:extLst>
              <a:ext uri="{FF2B5EF4-FFF2-40B4-BE49-F238E27FC236}">
                <a16:creationId xmlns:a16="http://schemas.microsoft.com/office/drawing/2014/main" id="{4B361132-0E97-5E6D-53E1-1DF5824B58D6}"/>
              </a:ext>
            </a:extLst>
          </p:cNvPr>
          <p:cNvSpPr txBox="1"/>
          <p:nvPr/>
        </p:nvSpPr>
        <p:spPr>
          <a:xfrm>
            <a:off x="7132320" y="4873752"/>
            <a:ext cx="4416552" cy="307777"/>
          </a:xfrm>
          <a:prstGeom prst="rect">
            <a:avLst/>
          </a:prstGeom>
          <a:solidFill>
            <a:schemeClr val="tx2">
              <a:lumMod val="90000"/>
            </a:schemeClr>
          </a:solidFill>
        </p:spPr>
        <p:txBody>
          <a:bodyPr wrap="square" rtlCol="0">
            <a:spAutoFit/>
          </a:bodyPr>
          <a:lstStyle/>
          <a:p>
            <a:r>
              <a:rPr lang="el-GR" sz="1400" dirty="0">
                <a:solidFill>
                  <a:schemeClr val="bg1"/>
                </a:solidFill>
                <a:latin typeface="Times New Roman" panose="02020603050405020304" pitchFamily="18" charset="0"/>
                <a:cs typeface="Times New Roman" panose="02020603050405020304" pitchFamily="18" charset="0"/>
              </a:rPr>
              <a:t>Στις φορολογικές διαφορές έχουμε </a:t>
            </a:r>
            <a:r>
              <a:rPr lang="el-GR" sz="1400" dirty="0">
                <a:solidFill>
                  <a:schemeClr val="bg1"/>
                </a:solidFill>
                <a:highlight>
                  <a:srgbClr val="FFFF00"/>
                </a:highlight>
                <a:latin typeface="Times New Roman" panose="02020603050405020304" pitchFamily="18" charset="0"/>
                <a:cs typeface="Times New Roman" panose="02020603050405020304" pitchFamily="18" charset="0"/>
              </a:rPr>
              <a:t>30 ημέρες</a:t>
            </a:r>
          </a:p>
        </p:txBody>
      </p:sp>
      <p:sp>
        <p:nvSpPr>
          <p:cNvPr id="12" name="TextBox 11">
            <a:extLst>
              <a:ext uri="{FF2B5EF4-FFF2-40B4-BE49-F238E27FC236}">
                <a16:creationId xmlns:a16="http://schemas.microsoft.com/office/drawing/2014/main" id="{19540046-105D-CD61-AFD7-1E7CFC90C815}"/>
              </a:ext>
            </a:extLst>
          </p:cNvPr>
          <p:cNvSpPr txBox="1"/>
          <p:nvPr/>
        </p:nvSpPr>
        <p:spPr>
          <a:xfrm>
            <a:off x="7132320" y="5304955"/>
            <a:ext cx="4416552" cy="954107"/>
          </a:xfrm>
          <a:prstGeom prst="rect">
            <a:avLst/>
          </a:prstGeom>
          <a:solidFill>
            <a:schemeClr val="tx2">
              <a:lumMod val="90000"/>
            </a:schemeClr>
          </a:solidFill>
        </p:spPr>
        <p:txBody>
          <a:bodyPr wrap="square" rtlCol="0">
            <a:spAutoFit/>
          </a:bodyPr>
          <a:lstStyle/>
          <a:p>
            <a:r>
              <a:rPr lang="el-GR" sz="1400" dirty="0">
                <a:solidFill>
                  <a:schemeClr val="bg1"/>
                </a:solidFill>
                <a:latin typeface="Times New Roman" panose="02020603050405020304" pitchFamily="18" charset="0"/>
                <a:cs typeface="Times New Roman" panose="02020603050405020304" pitchFamily="18" charset="0"/>
              </a:rPr>
              <a:t>Περιβαλλοντική </a:t>
            </a:r>
            <a:r>
              <a:rPr lang="el-GR" sz="1400" dirty="0" err="1">
                <a:solidFill>
                  <a:schemeClr val="bg1"/>
                </a:solidFill>
                <a:latin typeface="Times New Roman" panose="02020603050405020304" pitchFamily="18" charset="0"/>
                <a:cs typeface="Times New Roman" panose="02020603050405020304" pitchFamily="18" charset="0"/>
              </a:rPr>
              <a:t>Αδειοδότηση</a:t>
            </a:r>
            <a:r>
              <a:rPr lang="el-GR" sz="1400" dirty="0">
                <a:solidFill>
                  <a:schemeClr val="bg1"/>
                </a:solidFill>
                <a:latin typeface="Times New Roman" panose="02020603050405020304" pitchFamily="18" charset="0"/>
                <a:cs typeface="Times New Roman" panose="02020603050405020304" pitchFamily="18" charset="0"/>
              </a:rPr>
              <a:t>: αν υπέβαλες παρατηρήσεις κατά την διαβούλευση και είσαι περίοικος </a:t>
            </a:r>
            <a:r>
              <a:rPr lang="el-GR" sz="14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πλήρης γνώση απ’ την πάροδο </a:t>
            </a:r>
            <a:r>
              <a:rPr lang="el-GR" sz="1400" dirty="0" err="1">
                <a:solidFill>
                  <a:schemeClr val="bg1"/>
                </a:solidFill>
                <a:latin typeface="Times New Roman" panose="02020603050405020304" pitchFamily="18" charset="0"/>
                <a:cs typeface="Times New Roman" panose="02020603050405020304" pitchFamily="18" charset="0"/>
                <a:sym typeface="Wingdings" panose="05000000000000000000" pitchFamily="2" charset="2"/>
              </a:rPr>
              <a:t>ευλόγου</a:t>
            </a:r>
            <a:r>
              <a:rPr lang="el-GR" sz="140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 χρόνου απ’ την έγκριση των περιβαλλοντικών όρων</a:t>
            </a:r>
            <a:endParaRPr lang="el-GR" sz="1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89348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Με ζώνες">
  <a:themeElements>
    <a:clrScheme name="Ζεστό μπλε">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Με ζώνες">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Με ζώνες">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TM03090430[[fn=Με ζώνες]]</Template>
  <TotalTime>303</TotalTime>
  <Words>8893</Words>
  <Application>Microsoft Office PowerPoint</Application>
  <PresentationFormat>Ευρεία οθόνη</PresentationFormat>
  <Paragraphs>405</Paragraphs>
  <Slides>49</Slides>
  <Notes>1</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49</vt:i4>
      </vt:variant>
    </vt:vector>
  </HeadingPairs>
  <TitlesOfParts>
    <vt:vector size="59" baseType="lpstr">
      <vt:lpstr>Aptos</vt:lpstr>
      <vt:lpstr>Arial</vt:lpstr>
      <vt:lpstr>Bahnschrift Light</vt:lpstr>
      <vt:lpstr>Bahnschrift Light Condensed</vt:lpstr>
      <vt:lpstr>Bahnschrift SemiBold Condensed</vt:lpstr>
      <vt:lpstr>Candara Light</vt:lpstr>
      <vt:lpstr>Corbel</vt:lpstr>
      <vt:lpstr>Times New Roman</vt:lpstr>
      <vt:lpstr>Wingdings</vt:lpstr>
      <vt:lpstr>Με ζώνες</vt:lpstr>
      <vt:lpstr>Διοικητικη δικονομια</vt:lpstr>
      <vt:lpstr>Τριχοτομηση διοικητικησ δικονομιασ</vt:lpstr>
      <vt:lpstr>Ενδικα βοηθηματα</vt:lpstr>
      <vt:lpstr>Αν είναι να θυμομαστε ένα βασικο πραγμα είναι αυτο</vt:lpstr>
      <vt:lpstr>ΘΕΩΡΗΤΙΚΑ</vt:lpstr>
      <vt:lpstr>ΠΡΟΥΠΟΘΕΣΕΙΣ ΠΑΡΑΔΕΚΤΟΥ</vt:lpstr>
      <vt:lpstr>ΕΚΤΕΛΕΣΤΟΤΗΤΑ</vt:lpstr>
      <vt:lpstr>Εννομο συμφερον</vt:lpstr>
      <vt:lpstr>ΠΡΟΘΕΣΜΙΑ: ΓΕΝΙΚΑ 60 ημΕρες: </vt:lpstr>
      <vt:lpstr>Ασκηση διοικητικησ προσφυγησ</vt:lpstr>
      <vt:lpstr>ΕΝΔΙΚΟΦΑΝΗΣ ΠΡΟΣΦΥΓΗ</vt:lpstr>
      <vt:lpstr>Λογοι ακυρωσησ</vt:lpstr>
      <vt:lpstr>ΑΝΑΡΜΟΔΙΟΤΗΤΑ</vt:lpstr>
      <vt:lpstr>Παραβαση ουσιωδουσ τυπου</vt:lpstr>
      <vt:lpstr>Παραβαση κατ ουσιαν διαταξησ</vt:lpstr>
      <vt:lpstr>Καταχρηση εξουσιασ</vt:lpstr>
      <vt:lpstr>Αρμοδιοτητα διαφορων ουσιασ</vt:lpstr>
      <vt:lpstr>ΔΙΑΔΙΚΑΣΙΑ</vt:lpstr>
      <vt:lpstr>Διαδικασια ενωπιον στε </vt:lpstr>
      <vt:lpstr>Ακυρωτικη διαδικασια ενωπιον τακτικων</vt:lpstr>
      <vt:lpstr>Γενικα </vt:lpstr>
      <vt:lpstr>Γενικα </vt:lpstr>
      <vt:lpstr>Γενικα </vt:lpstr>
      <vt:lpstr>Αναστολη εκτελεσησ (ΑΡ. 52 ΠΔ)</vt:lpstr>
      <vt:lpstr>Ενδικα μεσα</vt:lpstr>
      <vt:lpstr>Ενδικα μεσα</vt:lpstr>
      <vt:lpstr>Εφεση ακυρωτικη</vt:lpstr>
      <vt:lpstr>Δικαστικη αποφαση</vt:lpstr>
      <vt:lpstr>Στο σημειο αυτο: «Δεν  ΔΕΝ χρειΑζεται να εΙναι σωστΟ —  αρκεΙ να Εχει επαρκΗ αιτιολογΙα  </vt:lpstr>
      <vt:lpstr>πρακτικα</vt:lpstr>
      <vt:lpstr>Πρακτικο 1 </vt:lpstr>
      <vt:lpstr>Πρακτικο 1 </vt:lpstr>
      <vt:lpstr>Πρακτικο 1 </vt:lpstr>
      <vt:lpstr>Πρακτικο 1 </vt:lpstr>
      <vt:lpstr>Πρακτικο 1 </vt:lpstr>
      <vt:lpstr>Πρακτικο 2</vt:lpstr>
      <vt:lpstr>Πρακτικο 2</vt:lpstr>
      <vt:lpstr>Πρακτικο 3</vt:lpstr>
      <vt:lpstr>Πρακτικο 3</vt:lpstr>
      <vt:lpstr>Πρακτικο 3</vt:lpstr>
      <vt:lpstr>Πρακτικο 3</vt:lpstr>
      <vt:lpstr>Πρακτικο 3</vt:lpstr>
      <vt:lpstr>Πρακτικο 4</vt:lpstr>
      <vt:lpstr>Πρακτικο 4</vt:lpstr>
      <vt:lpstr>Πρακτικο 4</vt:lpstr>
      <vt:lpstr>Πρακτικο 4</vt:lpstr>
      <vt:lpstr>Πρακτικο 4</vt:lpstr>
      <vt:lpstr>Πρακτικο 4</vt:lpstr>
      <vt:lpstr>Καλη επιτυχια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Χρυσάνθη Παπαδοπούλου</dc:creator>
  <cp:lastModifiedBy>Chrysanthi Papadopoulou</cp:lastModifiedBy>
  <cp:revision>10</cp:revision>
  <dcterms:created xsi:type="dcterms:W3CDTF">2026-05-04T19:20:17Z</dcterms:created>
  <dcterms:modified xsi:type="dcterms:W3CDTF">2026-05-06T12:00:51Z</dcterms:modified>
</cp:coreProperties>
</file>