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8"/>
  </p:notesMasterIdLst>
  <p:handoutMasterIdLst>
    <p:handoutMasterId r:id="rId69"/>
  </p:handoutMasterIdLst>
  <p:sldIdLst>
    <p:sldId id="310" r:id="rId2"/>
    <p:sldId id="311" r:id="rId3"/>
    <p:sldId id="312" r:id="rId4"/>
    <p:sldId id="313" r:id="rId5"/>
    <p:sldId id="270" r:id="rId6"/>
    <p:sldId id="269" r:id="rId7"/>
    <p:sldId id="314" r:id="rId8"/>
    <p:sldId id="315" r:id="rId9"/>
    <p:sldId id="316" r:id="rId10"/>
    <p:sldId id="317" r:id="rId11"/>
    <p:sldId id="273" r:id="rId12"/>
    <p:sldId id="318" r:id="rId13"/>
    <p:sldId id="319" r:id="rId14"/>
    <p:sldId id="321" r:id="rId15"/>
    <p:sldId id="320" r:id="rId16"/>
    <p:sldId id="265" r:id="rId17"/>
    <p:sldId id="322" r:id="rId18"/>
    <p:sldId id="323" r:id="rId19"/>
    <p:sldId id="324" r:id="rId20"/>
    <p:sldId id="325" r:id="rId21"/>
    <p:sldId id="304" r:id="rId22"/>
    <p:sldId id="256" r:id="rId23"/>
    <p:sldId id="257" r:id="rId24"/>
    <p:sldId id="258" r:id="rId25"/>
    <p:sldId id="284" r:id="rId26"/>
    <p:sldId id="285" r:id="rId27"/>
    <p:sldId id="259" r:id="rId28"/>
    <p:sldId id="286" r:id="rId29"/>
    <p:sldId id="261" r:id="rId30"/>
    <p:sldId id="287" r:id="rId31"/>
    <p:sldId id="300" r:id="rId32"/>
    <p:sldId id="260" r:id="rId33"/>
    <p:sldId id="262" r:id="rId34"/>
    <p:sldId id="267" r:id="rId35"/>
    <p:sldId id="263" r:id="rId36"/>
    <p:sldId id="289" r:id="rId37"/>
    <p:sldId id="291" r:id="rId38"/>
    <p:sldId id="290" r:id="rId39"/>
    <p:sldId id="292" r:id="rId40"/>
    <p:sldId id="268" r:id="rId41"/>
    <p:sldId id="294" r:id="rId42"/>
    <p:sldId id="293" r:id="rId43"/>
    <p:sldId id="264" r:id="rId44"/>
    <p:sldId id="295" r:id="rId45"/>
    <p:sldId id="296" r:id="rId46"/>
    <p:sldId id="266" r:id="rId47"/>
    <p:sldId id="271" r:id="rId48"/>
    <p:sldId id="272" r:id="rId49"/>
    <p:sldId id="297" r:id="rId50"/>
    <p:sldId id="298" r:id="rId51"/>
    <p:sldId id="302" r:id="rId52"/>
    <p:sldId id="303" r:id="rId53"/>
    <p:sldId id="301" r:id="rId54"/>
    <p:sldId id="274" r:id="rId55"/>
    <p:sldId id="275" r:id="rId56"/>
    <p:sldId id="306" r:id="rId57"/>
    <p:sldId id="276" r:id="rId58"/>
    <p:sldId id="307" r:id="rId59"/>
    <p:sldId id="308" r:id="rId60"/>
    <p:sldId id="278" r:id="rId61"/>
    <p:sldId id="279" r:id="rId62"/>
    <p:sldId id="283" r:id="rId63"/>
    <p:sldId id="309" r:id="rId64"/>
    <p:sldId id="281" r:id="rId65"/>
    <p:sldId id="299" r:id="rId66"/>
    <p:sldId id="305"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Σκούρο στυλ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Μεσαίο στυλ 3 - Έμφαση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915"/>
    <p:restoredTop sz="96255"/>
  </p:normalViewPr>
  <p:slideViewPr>
    <p:cSldViewPr snapToGrid="0">
      <p:cViewPr varScale="1">
        <p:scale>
          <a:sx n="83" d="100"/>
          <a:sy n="83" d="100"/>
        </p:scale>
        <p:origin x="208" y="336"/>
      </p:cViewPr>
      <p:guideLst/>
    </p:cSldViewPr>
  </p:slideViewPr>
  <p:notesTextViewPr>
    <p:cViewPr>
      <p:scale>
        <a:sx n="1" d="1"/>
        <a:sy n="1" d="1"/>
      </p:scale>
      <p:origin x="0" y="0"/>
    </p:cViewPr>
  </p:notesTextViewPr>
  <p:notesViewPr>
    <p:cSldViewPr snapToGrid="0">
      <p:cViewPr varScale="1">
        <p:scale>
          <a:sx n="116" d="100"/>
          <a:sy n="116" d="100"/>
        </p:scale>
        <p:origin x="5192"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B89E005B-74DE-1B6C-F1E6-CCD0FD6F85D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9A64D7BD-5D40-F159-58DC-5FD138C33E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72B438-9B58-FD4B-BBED-8CDB442AE865}" type="datetimeFigureOut">
              <a:rPr lang="el-GR" smtClean="0"/>
              <a:t>4/11/26</a:t>
            </a:fld>
            <a:endParaRPr lang="el-GR"/>
          </a:p>
        </p:txBody>
      </p:sp>
      <p:sp>
        <p:nvSpPr>
          <p:cNvPr id="4" name="Θέση υποσέλιδου 3">
            <a:extLst>
              <a:ext uri="{FF2B5EF4-FFF2-40B4-BE49-F238E27FC236}">
                <a16:creationId xmlns:a16="http://schemas.microsoft.com/office/drawing/2014/main" id="{FDA751DF-9ECA-5FA9-83E4-C9622365617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AC01281C-E160-9BD0-8AE7-786B4C9FA6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8D5200-CD51-8848-B895-B3C8A49941C8}" type="slidenum">
              <a:rPr lang="el-GR" smtClean="0"/>
              <a:t>‹#›</a:t>
            </a:fld>
            <a:endParaRPr lang="el-GR"/>
          </a:p>
        </p:txBody>
      </p:sp>
    </p:spTree>
    <p:extLst>
      <p:ext uri="{BB962C8B-B14F-4D97-AF65-F5344CB8AC3E}">
        <p14:creationId xmlns:p14="http://schemas.microsoft.com/office/powerpoint/2010/main" val="41914919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324DF6-FD13-8049-BB5F-BCCEA9305E6E}" type="datetimeFigureOut">
              <a:rPr lang="el-GR" smtClean="0"/>
              <a:t>4/11/26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570194-4842-AA43-9973-043E1D7D94B6}" type="slidenum">
              <a:rPr lang="el-GR" smtClean="0"/>
              <a:t>‹#›</a:t>
            </a:fld>
            <a:endParaRPr lang="el-GR"/>
          </a:p>
        </p:txBody>
      </p:sp>
    </p:spTree>
    <p:extLst>
      <p:ext uri="{BB962C8B-B14F-4D97-AF65-F5344CB8AC3E}">
        <p14:creationId xmlns:p14="http://schemas.microsoft.com/office/powerpoint/2010/main" val="3220559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CB570194-4842-AA43-9973-043E1D7D94B6}" type="slidenum">
              <a:rPr lang="el-GR" smtClean="0"/>
              <a:t>35</a:t>
            </a:fld>
            <a:endParaRPr lang="el-GR"/>
          </a:p>
        </p:txBody>
      </p:sp>
    </p:spTree>
    <p:extLst>
      <p:ext uri="{BB962C8B-B14F-4D97-AF65-F5344CB8AC3E}">
        <p14:creationId xmlns:p14="http://schemas.microsoft.com/office/powerpoint/2010/main" val="3319974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CB570194-4842-AA43-9973-043E1D7D94B6}" type="slidenum">
              <a:rPr lang="el-GR" smtClean="0"/>
              <a:t>48</a:t>
            </a:fld>
            <a:endParaRPr lang="el-GR"/>
          </a:p>
        </p:txBody>
      </p:sp>
    </p:spTree>
    <p:extLst>
      <p:ext uri="{BB962C8B-B14F-4D97-AF65-F5344CB8AC3E}">
        <p14:creationId xmlns:p14="http://schemas.microsoft.com/office/powerpoint/2010/main" val="946346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9796027F-7875-4030-9381-8BD8C4F21935}"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509A250-FF31-4206-8172-F9D3106AACB1}" type="datetimeFigureOut">
              <a:rPr lang="en-US" dirty="0"/>
              <a:t>11/4/26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509A250-FF31-4206-8172-F9D3106AACB1}" type="datetimeFigureOut">
              <a:rPr lang="en-US" dirty="0"/>
              <a:t>11/4/26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11/4/26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841903-E4CD-D437-6F2B-0F0149DB270A}"/>
              </a:ext>
            </a:extLst>
          </p:cNvPr>
          <p:cNvSpPr>
            <a:spLocks noGrp="1"/>
          </p:cNvSpPr>
          <p:nvPr>
            <p:ph type="ctrTitle"/>
          </p:nvPr>
        </p:nvSpPr>
        <p:spPr>
          <a:xfrm>
            <a:off x="1154955" y="1447800"/>
            <a:ext cx="8469492" cy="3329581"/>
          </a:xfrm>
        </p:spPr>
        <p:txBody>
          <a:bodyPr>
            <a:normAutofit/>
          </a:bodyPr>
          <a:lstStyle/>
          <a:p>
            <a:pPr>
              <a:lnSpc>
                <a:spcPct val="90000"/>
              </a:lnSpc>
            </a:pPr>
            <a:r>
              <a:rPr lang="el-GR" sz="3400" b="1" dirty="0"/>
              <a:t>Σεμινάριο Προετοιμασίας Υποψηφίων Δικηγόρων 2026 Β’ Εξεταστική Περίοδος</a:t>
            </a:r>
            <a:br>
              <a:rPr lang="el-GR" sz="3400" b="1" dirty="0"/>
            </a:br>
            <a:br>
              <a:rPr lang="el-GR" sz="3400" b="1" dirty="0"/>
            </a:br>
            <a:r>
              <a:rPr lang="el-GR" sz="3400" b="1" dirty="0"/>
              <a:t>Εταιρικό Δίκαιο – Προσωπικές Εταιρίες</a:t>
            </a:r>
            <a:br>
              <a:rPr lang="el-GR" sz="3400" dirty="0"/>
            </a:br>
            <a:br>
              <a:rPr lang="en-US" sz="3400" dirty="0"/>
            </a:br>
            <a:r>
              <a:rPr lang="el-GR" sz="2200" dirty="0"/>
              <a:t>Κασσιανή </a:t>
            </a:r>
            <a:r>
              <a:rPr lang="el-GR" sz="2200" dirty="0" err="1"/>
              <a:t>Σκαμάγκα</a:t>
            </a:r>
            <a:r>
              <a:rPr lang="el-GR" sz="2200" dirty="0"/>
              <a:t> – Δικηγόρος</a:t>
            </a:r>
            <a:r>
              <a:rPr lang="en-US" sz="2200" dirty="0"/>
              <a:t>,</a:t>
            </a:r>
            <a:r>
              <a:rPr lang="el-GR" sz="2200" dirty="0"/>
              <a:t> </a:t>
            </a:r>
            <a:r>
              <a:rPr lang="en-US" sz="2200" dirty="0"/>
              <a:t>LLM International Private Law and Business Transactions </a:t>
            </a:r>
            <a:endParaRPr lang="el-GR" sz="2200" dirty="0"/>
          </a:p>
        </p:txBody>
      </p:sp>
    </p:spTree>
    <p:extLst>
      <p:ext uri="{BB962C8B-B14F-4D97-AF65-F5344CB8AC3E}">
        <p14:creationId xmlns:p14="http://schemas.microsoft.com/office/powerpoint/2010/main" val="241617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9069491-91E8-F030-2CA3-B0502A3B430A}"/>
              </a:ext>
            </a:extLst>
          </p:cNvPr>
          <p:cNvSpPr>
            <a:spLocks noGrp="1"/>
          </p:cNvSpPr>
          <p:nvPr>
            <p:ph idx="1"/>
          </p:nvPr>
        </p:nvSpPr>
        <p:spPr>
          <a:xfrm>
            <a:off x="366584" y="525876"/>
            <a:ext cx="11458831" cy="5217727"/>
          </a:xfrm>
        </p:spPr>
        <p:txBody>
          <a:bodyPr>
            <a:normAutofit fontScale="92500" lnSpcReduction="20000"/>
          </a:bodyPr>
          <a:lstStyle/>
          <a:p>
            <a:pPr marL="0" indent="0">
              <a:buNone/>
            </a:pPr>
            <a:r>
              <a:rPr lang="el-GR" dirty="0"/>
              <a:t>Διάκριση Εταιριών σε </a:t>
            </a:r>
            <a:r>
              <a:rPr lang="el-GR" b="1" dirty="0"/>
              <a:t>Προσωπικές</a:t>
            </a:r>
            <a:r>
              <a:rPr lang="el-GR" dirty="0"/>
              <a:t> και </a:t>
            </a:r>
            <a:r>
              <a:rPr lang="el-GR" b="1" dirty="0"/>
              <a:t>Κεφαλαιουχικές</a:t>
            </a:r>
            <a:r>
              <a:rPr lang="el-GR" u="sng" dirty="0"/>
              <a:t>.</a:t>
            </a:r>
          </a:p>
          <a:p>
            <a:pPr marL="342900" marR="0" lvl="0" indent="-342900" algn="l" defTabSz="457200" rtl="0" eaLnBrk="1" fontAlgn="auto" latinLnBrk="0" hangingPunct="1">
              <a:lnSpc>
                <a:spcPct val="100000"/>
              </a:lnSpc>
              <a:spcBef>
                <a:spcPts val="1000"/>
              </a:spcBef>
              <a:spcAft>
                <a:spcPts val="0"/>
              </a:spcAft>
              <a:buClr>
                <a:srgbClr val="D34817"/>
              </a:buClr>
              <a:buSzTx/>
              <a:buFont typeface="Wingdings" panose="05000000000000000000" pitchFamily="2" charset="2"/>
              <a:buChar char="§"/>
              <a:tabLst/>
              <a:defRPr/>
            </a:pPr>
            <a:r>
              <a:rPr kumimoji="0" lang="el-GR" sz="2000" b="1" i="0" u="none" strike="noStrike" kern="1200" cap="none" spc="0" normalizeH="0" baseline="0" noProof="0" dirty="0">
                <a:ln>
                  <a:noFill/>
                </a:ln>
                <a:solidFill>
                  <a:schemeClr val="tx2">
                    <a:lumMod val="75000"/>
                    <a:lumOff val="25000"/>
                  </a:schemeClr>
                </a:solidFill>
                <a:effectLst/>
                <a:uLnTx/>
                <a:uFillTx/>
                <a:latin typeface="Trebuchet MS" panose="020B0603020202020204" pitchFamily="34" charset="0"/>
                <a:ea typeface="+mn-ea"/>
                <a:cs typeface="+mn-cs"/>
              </a:rPr>
              <a:t>Προσωπικές εταιρείες</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Αστική εταιρεία (α. 741 ΑΚ </a:t>
            </a:r>
            <a:r>
              <a:rPr kumimoji="0" lang="el-GR" sz="2000" b="0" i="0" u="none" strike="noStrike" kern="1200" cap="none" spc="0" normalizeH="0" baseline="0" noProof="0" dirty="0" err="1">
                <a:ln>
                  <a:noFill/>
                </a:ln>
                <a:effectLst/>
                <a:uLnTx/>
                <a:uFillTx/>
                <a:latin typeface="Trebuchet MS" panose="020B0603020202020204" pitchFamily="34" charset="0"/>
                <a:ea typeface="+mn-ea"/>
                <a:cs typeface="+mn-cs"/>
              </a:rPr>
              <a:t>επ</a:t>
            </a: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 </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Ομόρρυθμη εταιρεία (α. 249-269 Ν. 4072/2012)</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Ετερόρρυθμη εταιρεία (α. 271-281 Ν. 4072/2012)</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Αφανής εταιρεία (α. 285-292 Ν. 4072/2012)</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Κοινοπραξία και ΕΟΟΣ (Ευρωπαϊκός Όμιλος Οικονομικού Σκοπού)</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lang="en-US" sz="1800" dirty="0">
                <a:solidFill>
                  <a:schemeClr val="bg1"/>
                </a:solidFill>
                <a:highlight>
                  <a:srgbClr val="800000"/>
                </a:highlight>
                <a:latin typeface="Trebuchet MS" panose="020B0603020202020204" pitchFamily="34" charset="0"/>
              </a:rPr>
              <a:t>[</a:t>
            </a:r>
            <a:r>
              <a:rPr lang="el-GR" sz="1800" dirty="0">
                <a:highlight>
                  <a:srgbClr val="800000"/>
                </a:highlight>
                <a:latin typeface="Trebuchet MS" panose="020B0603020202020204" pitchFamily="34" charset="0"/>
              </a:rPr>
              <a:t>ολιγομελής εταιρία, προσωποπαγής χαρακτήρας, προσωπική ευθύνη εταίρων]</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endParaRPr kumimoji="0" lang="el-GR" sz="1800" b="0" i="0" u="none" strike="noStrike" kern="1200" cap="none" spc="0" normalizeH="0" baseline="0" noProof="0" dirty="0">
              <a:ln>
                <a:noFill/>
              </a:ln>
              <a:effectLst/>
              <a:uLnTx/>
              <a:uFillTx/>
              <a:latin typeface="Trebuchet MS" panose="020B0603020202020204" pitchFamily="34" charset="0"/>
              <a:ea typeface="+mn-ea"/>
              <a:cs typeface="+mn-cs"/>
            </a:endParaRPr>
          </a:p>
          <a:p>
            <a:pPr marL="342900" marR="0" lvl="0" indent="-342900" algn="l" defTabSz="457200" rtl="0" eaLnBrk="1" fontAlgn="auto" latinLnBrk="0" hangingPunct="1">
              <a:lnSpc>
                <a:spcPct val="100000"/>
              </a:lnSpc>
              <a:spcBef>
                <a:spcPts val="1000"/>
              </a:spcBef>
              <a:spcAft>
                <a:spcPts val="0"/>
              </a:spcAft>
              <a:buClr>
                <a:srgbClr val="D34817"/>
              </a:buClr>
              <a:buSzTx/>
              <a:buFont typeface="Wingdings" panose="05000000000000000000" pitchFamily="2" charset="2"/>
              <a:buChar char="§"/>
              <a:tabLst/>
              <a:defRPr/>
            </a:pPr>
            <a:r>
              <a:rPr lang="el-GR" sz="2100" b="1" dirty="0">
                <a:latin typeface="Trebuchet MS" panose="020B0603020202020204" pitchFamily="34" charset="0"/>
              </a:rPr>
              <a:t>Κεφαλαιουχικές εταιρείες</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Ανώνυμη εταιρεία (Ν. 4548/2018)</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Εταιρεία Περιορισμένης Ευθύνης</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kumimoji="0" lang="el-GR" sz="2000" b="0" i="0" u="none" strike="noStrike" kern="1200" cap="none" spc="0" normalizeH="0" baseline="0" noProof="0" dirty="0">
                <a:ln>
                  <a:noFill/>
                </a:ln>
                <a:effectLst/>
                <a:uLnTx/>
                <a:uFillTx/>
                <a:latin typeface="Trebuchet MS" panose="020B0603020202020204" pitchFamily="34" charset="0"/>
                <a:ea typeface="+mn-ea"/>
                <a:cs typeface="+mn-cs"/>
              </a:rPr>
              <a:t>Ιδιωτική Κεφαλαιουχική Εταιρεία (α. 43-120 Ν. 4072/2012)</a:t>
            </a: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r>
              <a:rPr lang="el-GR" sz="1800" dirty="0">
                <a:highlight>
                  <a:srgbClr val="800000"/>
                </a:highlight>
                <a:latin typeface="Trebuchet MS" panose="020B0603020202020204" pitchFamily="34" charset="0"/>
              </a:rPr>
              <a:t>[πολυμελής εταιρία, ευθύνη της εταιρίας με τη περιουσίας της, Γενική Συνέλευση &amp; Διοικητικό Συμβούλιο]</a:t>
            </a:r>
            <a:endParaRPr lang="en-US" sz="1800" dirty="0">
              <a:highlight>
                <a:srgbClr val="800000"/>
              </a:highlight>
              <a:latin typeface="Trebuchet MS" panose="020B0603020202020204" pitchFamily="34" charset="0"/>
            </a:endParaRPr>
          </a:p>
          <a:p>
            <a:pPr marL="0" marR="0" lvl="0" indent="0" algn="l" defTabSz="457200" rtl="0" eaLnBrk="1" fontAlgn="auto" latinLnBrk="0" hangingPunct="1">
              <a:lnSpc>
                <a:spcPct val="100000"/>
              </a:lnSpc>
              <a:spcBef>
                <a:spcPts val="1000"/>
              </a:spcBef>
              <a:spcAft>
                <a:spcPts val="0"/>
              </a:spcAft>
              <a:buClr>
                <a:srgbClr val="D34817"/>
              </a:buClr>
              <a:buSzTx/>
              <a:buFont typeface="Wingdings 3" charset="2"/>
              <a:buNone/>
              <a:tabLst/>
              <a:defRPr/>
            </a:pPr>
            <a:endParaRPr kumimoji="0" lang="el-GR" sz="20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sp>
        <p:nvSpPr>
          <p:cNvPr id="2" name="Διάγραμμα ροής: Εναλλακτική διεργασία 1">
            <a:extLst>
              <a:ext uri="{FF2B5EF4-FFF2-40B4-BE49-F238E27FC236}">
                <a16:creationId xmlns:a16="http://schemas.microsoft.com/office/drawing/2014/main" id="{4A45A66E-4F29-DFEA-EE4F-4902AEAAC5A1}"/>
              </a:ext>
            </a:extLst>
          </p:cNvPr>
          <p:cNvSpPr/>
          <p:nvPr/>
        </p:nvSpPr>
        <p:spPr>
          <a:xfrm>
            <a:off x="123568" y="245533"/>
            <a:ext cx="8656365" cy="3318934"/>
          </a:xfrm>
          <a:prstGeom prst="flowChartAlternateProcess">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l-GR"/>
          </a:p>
        </p:txBody>
      </p:sp>
      <p:sp>
        <p:nvSpPr>
          <p:cNvPr id="6" name="Διάγραμμα ροής: Εναλλακτική διεργασία 5">
            <a:extLst>
              <a:ext uri="{FF2B5EF4-FFF2-40B4-BE49-F238E27FC236}">
                <a16:creationId xmlns:a16="http://schemas.microsoft.com/office/drawing/2014/main" id="{88D16025-D608-0B08-766C-ACE6B5922016}"/>
              </a:ext>
            </a:extLst>
          </p:cNvPr>
          <p:cNvSpPr/>
          <p:nvPr/>
        </p:nvSpPr>
        <p:spPr>
          <a:xfrm>
            <a:off x="254000" y="3666067"/>
            <a:ext cx="10464800" cy="2819400"/>
          </a:xfrm>
          <a:prstGeom prst="flowChartAlternateProcess">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l-GR"/>
          </a:p>
        </p:txBody>
      </p:sp>
    </p:spTree>
    <p:extLst>
      <p:ext uri="{BB962C8B-B14F-4D97-AF65-F5344CB8AC3E}">
        <p14:creationId xmlns:p14="http://schemas.microsoft.com/office/powerpoint/2010/main" val="1546921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68931C-FCFC-80F9-5A00-4D7A3DDA7651}"/>
              </a:ext>
            </a:extLst>
          </p:cNvPr>
          <p:cNvSpPr txBox="1"/>
          <p:nvPr/>
        </p:nvSpPr>
        <p:spPr>
          <a:xfrm>
            <a:off x="711200" y="618067"/>
            <a:ext cx="9347200" cy="5078313"/>
          </a:xfrm>
          <a:prstGeom prst="rect">
            <a:avLst/>
          </a:prstGeom>
          <a:noFill/>
        </p:spPr>
        <p:txBody>
          <a:bodyPr wrap="square" rtlCol="0">
            <a:spAutoFit/>
          </a:bodyPr>
          <a:lstStyle/>
          <a:p>
            <a:r>
              <a:rPr lang="el-GR" b="1" dirty="0"/>
              <a:t>Έννοια και Χαρακτηριστικά Ομόρρυθμης Εταιρίας</a:t>
            </a:r>
          </a:p>
          <a:p>
            <a:pPr algn="just"/>
            <a:endParaRPr lang="el-GR" dirty="0"/>
          </a:p>
          <a:p>
            <a:pPr algn="just"/>
            <a:r>
              <a:rPr lang="el-GR" dirty="0"/>
              <a:t>Το άρθρο 249 ορίζει την ΟΕ ως την </a:t>
            </a:r>
            <a:r>
              <a:rPr lang="el-GR" i="1" dirty="0"/>
              <a:t>«εταιρεία με νομική προσωπικότητα που επιδιώκει εμπορικό σκοπό και για τα χρέη της οποίας ευθύνονται παράλληλα όλοι οι εταίροι απεριόριστα και εις </a:t>
            </a:r>
            <a:r>
              <a:rPr lang="el-GR" i="1" dirty="0" err="1"/>
              <a:t>ολόκληρον</a:t>
            </a:r>
            <a:r>
              <a:rPr lang="el-GR" dirty="0"/>
              <a:t>»</a:t>
            </a:r>
          </a:p>
          <a:p>
            <a:pPr algn="just"/>
            <a:endParaRPr lang="el-GR" dirty="0"/>
          </a:p>
          <a:p>
            <a:pPr algn="just"/>
            <a:r>
              <a:rPr lang="el-GR" b="1" dirty="0"/>
              <a:t>Χαρακτηριστικά μίας ΟΕ:</a:t>
            </a:r>
          </a:p>
          <a:p>
            <a:pPr marL="285750" indent="-285750" algn="just">
              <a:buFont typeface="Arial" panose="020B0604020202020204" pitchFamily="34" charset="0"/>
              <a:buChar char="•"/>
            </a:pPr>
            <a:r>
              <a:rPr lang="el-GR" dirty="0"/>
              <a:t>Η ύπαρξη νομικής προσωπικότητας</a:t>
            </a:r>
          </a:p>
          <a:p>
            <a:pPr marL="285750" indent="-285750" algn="just">
              <a:buFont typeface="Arial" panose="020B0604020202020204" pitchFamily="34" charset="0"/>
              <a:buChar char="•"/>
            </a:pPr>
            <a:r>
              <a:rPr lang="el-GR" dirty="0"/>
              <a:t>Η θεμελίωση της εμπορικής ιδιότητας</a:t>
            </a:r>
          </a:p>
          <a:p>
            <a:pPr marL="285750" indent="-285750" algn="just">
              <a:buFont typeface="Arial" panose="020B0604020202020204" pitchFamily="34" charset="0"/>
              <a:buChar char="•"/>
            </a:pPr>
            <a:r>
              <a:rPr lang="el-GR" dirty="0"/>
              <a:t>Ο συμβατικός χαρακτήρας της εταιρίας</a:t>
            </a:r>
          </a:p>
          <a:p>
            <a:pPr marL="285750" indent="-285750" algn="just">
              <a:buFont typeface="Arial" panose="020B0604020202020204" pitchFamily="34" charset="0"/>
              <a:buChar char="•"/>
            </a:pPr>
            <a:r>
              <a:rPr lang="el-GR" dirty="0"/>
              <a:t>Η υποχρέωση πίστης των εταίρων με την εταιρία αλλά και των εταίρων μεταξύ τους</a:t>
            </a:r>
          </a:p>
          <a:p>
            <a:pPr marL="285750" indent="-285750" algn="just">
              <a:buFont typeface="Arial" panose="020B0604020202020204" pitchFamily="34" charset="0"/>
              <a:buChar char="•"/>
            </a:pPr>
            <a:r>
              <a:rPr lang="el-GR" dirty="0"/>
              <a:t>Η προσωπική ευθύνη των εταίρων για τις εταιρικές υποχρεώσεις</a:t>
            </a:r>
          </a:p>
          <a:p>
            <a:pPr marL="285750" indent="-285750" algn="just">
              <a:buFont typeface="Arial" panose="020B0604020202020204" pitchFamily="34" charset="0"/>
              <a:buChar char="•"/>
            </a:pPr>
            <a:r>
              <a:rPr lang="el-GR" dirty="0"/>
              <a:t>Η αρχή της αυτοδιαχείρισης (διαχειριστές στην ΟΕ </a:t>
            </a:r>
            <a:r>
              <a:rPr lang="el-GR" b="1" dirty="0"/>
              <a:t>μπορούν να είναι μόνο εταίροι όχι τρίτοι</a:t>
            </a:r>
          </a:p>
          <a:p>
            <a:pPr marL="285750" indent="-285750" algn="just">
              <a:buFont typeface="Arial" panose="020B0604020202020204" pitchFamily="34" charset="0"/>
              <a:buChar char="•"/>
            </a:pPr>
            <a:r>
              <a:rPr lang="el-GR" dirty="0"/>
              <a:t>Η αρχή της ισότητας μεταξύ των εταίρων ως προς τα δικαιώματα και τις υποχρεώσεις</a:t>
            </a:r>
          </a:p>
          <a:p>
            <a:pPr algn="just"/>
            <a:endParaRPr lang="el-GR" dirty="0"/>
          </a:p>
        </p:txBody>
      </p:sp>
    </p:spTree>
    <p:extLst>
      <p:ext uri="{BB962C8B-B14F-4D97-AF65-F5344CB8AC3E}">
        <p14:creationId xmlns:p14="http://schemas.microsoft.com/office/powerpoint/2010/main" val="134236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A38ADDD-12A2-619C-9387-F280772609FD}"/>
              </a:ext>
            </a:extLst>
          </p:cNvPr>
          <p:cNvSpPr txBox="1"/>
          <p:nvPr/>
        </p:nvSpPr>
        <p:spPr>
          <a:xfrm>
            <a:off x="0" y="0"/>
            <a:ext cx="11980506" cy="6740307"/>
          </a:xfrm>
          <a:prstGeom prst="rect">
            <a:avLst/>
          </a:prstGeom>
          <a:noFill/>
        </p:spPr>
        <p:txBody>
          <a:bodyPr wrap="square" rtlCol="0">
            <a:spAutoFit/>
          </a:bodyPr>
          <a:lstStyle/>
          <a:p>
            <a:pPr algn="just"/>
            <a:r>
              <a:rPr lang="el-GR" b="1" dirty="0"/>
              <a:t>Ομόρρυθμη Εταιρία</a:t>
            </a:r>
          </a:p>
          <a:p>
            <a:pPr algn="just"/>
            <a:endParaRPr lang="el-GR" b="1" dirty="0"/>
          </a:p>
          <a:p>
            <a:pPr algn="just"/>
            <a:r>
              <a:rPr lang="el-GR" b="1" dirty="0"/>
              <a:t>Σύσταση: </a:t>
            </a:r>
          </a:p>
          <a:p>
            <a:pPr algn="just"/>
            <a:r>
              <a:rPr lang="el-GR" dirty="0"/>
              <a:t>•  η σύναψη της εταιρικής σύμβασης, και</a:t>
            </a:r>
          </a:p>
          <a:p>
            <a:pPr algn="just"/>
            <a:r>
              <a:rPr lang="el-GR" dirty="0"/>
              <a:t>• η τήρηση των διατυπώσεων εμπορικής δημοσιότητας (εγγραφή στο Γ.Ε.ΜΗ.), μέσω των οποίων δημιουργείται το νομικό πρόσωπο της εταιρίας.</a:t>
            </a:r>
          </a:p>
          <a:p>
            <a:pPr algn="just"/>
            <a:endParaRPr lang="el-GR" dirty="0">
              <a:solidFill>
                <a:schemeClr val="bg1"/>
              </a:solidFill>
            </a:endParaRPr>
          </a:p>
          <a:p>
            <a:pPr algn="just"/>
            <a:r>
              <a:rPr lang="el-GR" dirty="0">
                <a:highlight>
                  <a:srgbClr val="800000"/>
                </a:highlight>
              </a:rPr>
              <a:t>Η εταιρία αποκτά νομική προσωπικότητα με την καταχώρισή της στο ΓΕΜΗ (συστατική δημοσιότητα)</a:t>
            </a:r>
          </a:p>
          <a:p>
            <a:pPr algn="just"/>
            <a:r>
              <a:rPr lang="el-GR" dirty="0"/>
              <a:t>(άρθρο 251 παρ. 2)</a:t>
            </a:r>
          </a:p>
          <a:p>
            <a:pPr algn="just"/>
            <a:endParaRPr lang="el-GR" dirty="0"/>
          </a:p>
          <a:p>
            <a:pPr algn="just"/>
            <a:r>
              <a:rPr lang="el-GR" dirty="0"/>
              <a:t>Παρά το γεγονός ότι η διάταξη αναφέρεται σε καταχώριση, η εμπορική δημοσιότητα συντελείται με (α) την καταχώριση στο ΓΕΜΗ και (β) με τη ταυτόχρονη δημοσίευση στο ΓΕΜΗ.</a:t>
            </a:r>
          </a:p>
          <a:p>
            <a:pPr algn="just"/>
            <a:endParaRPr lang="el-GR" dirty="0"/>
          </a:p>
          <a:p>
            <a:pPr algn="just"/>
            <a:r>
              <a:rPr lang="el-GR" dirty="0"/>
              <a:t>Για τη σύσταση της εταιρίας πρέπει να ολοκληρωθούν και τα δύο στάδια γιατί η δημοσίευση της ίδρυσης έχει συστατικό χαρακτήρα για τη δημιουργία του νομικού προσώπου της εταιρίας.</a:t>
            </a:r>
          </a:p>
          <a:p>
            <a:pPr algn="just"/>
            <a:endParaRPr lang="el-GR" b="1" dirty="0"/>
          </a:p>
          <a:p>
            <a:pPr algn="just"/>
            <a:r>
              <a:rPr lang="el-GR" b="1" dirty="0"/>
              <a:t>Αδημοσίευτη ΟΕ </a:t>
            </a:r>
          </a:p>
          <a:p>
            <a:pPr algn="just"/>
            <a:r>
              <a:rPr lang="el-GR" dirty="0"/>
              <a:t>Σύμφωνα με το άρθρ. 251 παρ. 3 «</a:t>
            </a:r>
            <a:r>
              <a:rPr lang="el-GR" i="1" dirty="0"/>
              <a:t>Αν η εταιρεία αρχίσει την εμπορική της δραστηριότητα πριν από την καταχώριση στο Γ.Ε.ΜΗ ., οι διατάξεις του παρόντος κεφαλαίου εφαρμόζονται αναλόγως και ως προς αυτήν. Η μη </a:t>
            </a:r>
            <a:r>
              <a:rPr lang="el-GR" i="1" dirty="0" err="1"/>
              <a:t>καταχωρισθείσα</a:t>
            </a:r>
            <a:r>
              <a:rPr lang="el-GR" i="1" dirty="0"/>
              <a:t> στο Γ.Ε.ΜΗ. εταιρεία, η οποία ασκεί εμπορική δραστηριότητα, έχει ικανότητα δικαίου και πτωχευτική ικανότητα </a:t>
            </a:r>
            <a:r>
              <a:rPr lang="el-GR" dirty="0"/>
              <a:t>». Συνεπώς, προϋπόθεση αποτελεί η εταιρία να έχει αρχίσει την άσκηση εμπορικής δραστηριότητας, στην οποία συμπεριλαμβάνονται και οι προπαρασκευαστικές της εμπορίας πράξεις.</a:t>
            </a:r>
          </a:p>
          <a:p>
            <a:r>
              <a:rPr lang="el-GR" dirty="0"/>
              <a:t> </a:t>
            </a:r>
          </a:p>
        </p:txBody>
      </p:sp>
    </p:spTree>
    <p:extLst>
      <p:ext uri="{BB962C8B-B14F-4D97-AF65-F5344CB8AC3E}">
        <p14:creationId xmlns:p14="http://schemas.microsoft.com/office/powerpoint/2010/main" val="772991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A3290D-0DDA-43FE-0975-3D212E796C28}"/>
              </a:ext>
            </a:extLst>
          </p:cNvPr>
          <p:cNvSpPr txBox="1"/>
          <p:nvPr/>
        </p:nvSpPr>
        <p:spPr>
          <a:xfrm>
            <a:off x="349897" y="262293"/>
            <a:ext cx="10025744" cy="4247317"/>
          </a:xfrm>
          <a:prstGeom prst="rect">
            <a:avLst/>
          </a:prstGeom>
          <a:noFill/>
        </p:spPr>
        <p:txBody>
          <a:bodyPr wrap="square" rtlCol="0">
            <a:spAutoFit/>
          </a:bodyPr>
          <a:lstStyle/>
          <a:p>
            <a:r>
              <a:rPr lang="el-GR" b="1" dirty="0"/>
              <a:t>Εταιρική Συμμετοχή στην ΟΕ </a:t>
            </a:r>
          </a:p>
          <a:p>
            <a:endParaRPr lang="el-GR" dirty="0"/>
          </a:p>
          <a:p>
            <a:r>
              <a:rPr lang="el-GR" dirty="0"/>
              <a:t>Μπορεί να γίνει με πρωτότυπο ή παράγωγο τρόπο.</a:t>
            </a:r>
          </a:p>
          <a:p>
            <a:endParaRPr lang="el-GR" dirty="0"/>
          </a:p>
          <a:p>
            <a:r>
              <a:rPr lang="el-GR" dirty="0"/>
              <a:t>Η εταιρική συμμετοχή δε δημιουργεί δικαίωμα συγκυριότητας καθώς η περιουσία δεν είναι κοινή αλλά ανήκει στην ΟΕ ως διακριτό υποκείμενο δικαίου.</a:t>
            </a:r>
          </a:p>
          <a:p>
            <a:endParaRPr lang="el-GR" dirty="0"/>
          </a:p>
          <a:p>
            <a:r>
              <a:rPr lang="el-GR" dirty="0"/>
              <a:t>Αρχές της εταιρικής συμμετοχής</a:t>
            </a:r>
          </a:p>
          <a:p>
            <a:endParaRPr lang="el-GR" dirty="0"/>
          </a:p>
          <a:p>
            <a:pPr marL="342900" indent="-342900">
              <a:buAutoNum type="arabicPeriod"/>
            </a:pPr>
            <a:r>
              <a:rPr lang="el-GR" dirty="0"/>
              <a:t>Αρχή της ενότητας (κάθε εταίρος συμμετέχει στην ΟΕ με μία εταιρική συμμετοχή) </a:t>
            </a:r>
          </a:p>
          <a:p>
            <a:pPr marL="342900" indent="-342900">
              <a:buAutoNum type="arabicPeriod"/>
            </a:pPr>
            <a:r>
              <a:rPr lang="el-GR" dirty="0"/>
              <a:t>Αρχή αδιαίρετου της εταιρικής συμμετοχής (δεν επιτρέπεται η μεταβίβαση επιμέρους δικαιωμάτων περιουσιακών ή διοικητικών σε τρίτους χωρίς τη μεταβίβαση της εταιρικής συμμετοχής εν συνόλω). Ενιαία αντιμετώπιση των δικαιωμάτων που απορρέουν από την εταιρική συμμετοχή.</a:t>
            </a:r>
          </a:p>
          <a:p>
            <a:pPr marL="342900" indent="-342900">
              <a:buAutoNum type="arabicPeriod"/>
            </a:pPr>
            <a:r>
              <a:rPr lang="el-GR" dirty="0"/>
              <a:t>Αρχή της ισότητας ως προς τα δικαιώματα των εταίρων</a:t>
            </a:r>
          </a:p>
        </p:txBody>
      </p:sp>
    </p:spTree>
    <p:extLst>
      <p:ext uri="{BB962C8B-B14F-4D97-AF65-F5344CB8AC3E}">
        <p14:creationId xmlns:p14="http://schemas.microsoft.com/office/powerpoint/2010/main" val="1976862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16032-7AAD-4F8C-F809-408AA578326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AD9F469-AAB9-3179-1003-F9CA41456AC7}"/>
              </a:ext>
            </a:extLst>
          </p:cNvPr>
          <p:cNvSpPr txBox="1"/>
          <p:nvPr/>
        </p:nvSpPr>
        <p:spPr>
          <a:xfrm>
            <a:off x="203840" y="153437"/>
            <a:ext cx="11409405" cy="7017306"/>
          </a:xfrm>
          <a:prstGeom prst="rect">
            <a:avLst/>
          </a:prstGeom>
          <a:noFill/>
        </p:spPr>
        <p:txBody>
          <a:bodyPr wrap="square" rtlCol="0">
            <a:spAutoFit/>
          </a:bodyPr>
          <a:lstStyle/>
          <a:p>
            <a:pPr algn="just"/>
            <a:endParaRPr lang="el-GR" dirty="0"/>
          </a:p>
          <a:p>
            <a:pPr algn="just"/>
            <a:r>
              <a:rPr lang="el-GR" u="sng" dirty="0"/>
              <a:t>Διαχείριση</a:t>
            </a:r>
            <a:r>
              <a:rPr lang="el-GR" dirty="0"/>
              <a:t> </a:t>
            </a:r>
            <a:endParaRPr lang="en-US" dirty="0"/>
          </a:p>
          <a:p>
            <a:pPr algn="just"/>
            <a:r>
              <a:rPr lang="el-GR" dirty="0"/>
              <a:t>Διαχειριστές ως τα διαχειριστικά όργανα της εταιρίας. Τι περιλαμβάνει;</a:t>
            </a:r>
          </a:p>
          <a:p>
            <a:pPr algn="just"/>
            <a:endParaRPr lang="el-GR" dirty="0"/>
          </a:p>
          <a:p>
            <a:pPr algn="just"/>
            <a:r>
              <a:rPr lang="el-GR" dirty="0"/>
              <a:t>Προς τα έσω διαχείριση και την δικαστική-εξώδικη εκπροσώπηση της εταιρίας.</a:t>
            </a:r>
          </a:p>
          <a:p>
            <a:pPr algn="just"/>
            <a:endParaRPr lang="en-US" dirty="0"/>
          </a:p>
          <a:p>
            <a:pPr algn="just"/>
            <a:endParaRPr lang="el-GR" dirty="0"/>
          </a:p>
          <a:p>
            <a:pPr algn="just"/>
            <a:r>
              <a:rPr lang="el-GR" b="1" dirty="0"/>
              <a:t>Νόμιμη</a:t>
            </a:r>
            <a:r>
              <a:rPr lang="el-GR" dirty="0"/>
              <a:t>: η διαχείριση ανήκει σε όλους τους εταίρους + άρθρο 254, αρχή της ατομικής διαχείρισης, κάθε διαχειριστής δικαιούται να ενεργεί και μόνος του. Η διαχείριση είναι δικαίωμα και ταυτόχρονα υποχρέωση των εταίρων.  Ως δικαίωμα δίνει τη δυνατότητα διαμόρφωσης της εταιρικής βούλησης και ως υποχρέωση υποχρεώνοντας τους εταίρους να συμμετέχουν ενεργά στη προαγωγή του εταιρικού σκοπού. Η άσκηση της διαχείρισης από όλους τους εταίρους τελεί υπό την επιφύλαξη αντίθετης ρύθμισης στο καταστατικό.</a:t>
            </a:r>
          </a:p>
          <a:p>
            <a:pPr algn="just"/>
            <a:r>
              <a:rPr lang="el-GR" dirty="0"/>
              <a:t> </a:t>
            </a:r>
          </a:p>
          <a:p>
            <a:pPr algn="just"/>
            <a:r>
              <a:rPr lang="el-GR" b="1" dirty="0"/>
              <a:t>Καταστατική</a:t>
            </a:r>
            <a:r>
              <a:rPr lang="el-GR" dirty="0"/>
              <a:t>: Αποκλίσεις από την νόμιμη ατομική διαχείριση, μπορεί να προβλεφθεί συλλογική διαχείριση ή ανάθεση της διαχείρισης σε έναν ή περισσότερους εταίρους </a:t>
            </a:r>
          </a:p>
          <a:p>
            <a:pPr algn="just"/>
            <a:endParaRPr lang="el-GR" dirty="0"/>
          </a:p>
          <a:p>
            <a:pPr algn="just"/>
            <a:r>
              <a:rPr lang="el-GR" u="sng" dirty="0"/>
              <a:t>Όρια </a:t>
            </a:r>
            <a:r>
              <a:rPr lang="el-GR" u="sng"/>
              <a:t>της Διαχειριστικής </a:t>
            </a:r>
            <a:r>
              <a:rPr lang="el-GR" u="sng" dirty="0"/>
              <a:t>Εξουσίας </a:t>
            </a:r>
          </a:p>
          <a:p>
            <a:pPr algn="just"/>
            <a:r>
              <a:rPr lang="el-GR" dirty="0"/>
              <a:t>Άρθρα 253 και 254 Σύμφωνα με το άρθρ. 254 παρ. 3 η εξουσία διαχείρισης καταλαμβάνει όλες τις πράξεις συνήθους διοίκησης της εταιρίας. Για τη διενέργεια πράξεων, που βρίσκονται εκτός συνήθους διοίκησης, απαιτείται η συναίνεση όλων των εταίρων.</a:t>
            </a:r>
          </a:p>
          <a:p>
            <a:pPr algn="just"/>
            <a:endParaRPr lang="el-GR" dirty="0"/>
          </a:p>
          <a:p>
            <a:r>
              <a:rPr lang="el-GR" dirty="0"/>
              <a:t>Όταν μία πράξη διενεργείται </a:t>
            </a:r>
            <a:r>
              <a:rPr lang="el-GR" dirty="0" err="1"/>
              <a:t>καθ’υπερβαση</a:t>
            </a:r>
            <a:r>
              <a:rPr lang="el-GR" dirty="0"/>
              <a:t> της διαχειριστικής εξουσίας γεννά αξίωση αποζημίωσης κατά του διαχειριστή.</a:t>
            </a:r>
          </a:p>
          <a:p>
            <a:r>
              <a:rPr lang="el-GR" dirty="0"/>
              <a:t> </a:t>
            </a:r>
          </a:p>
        </p:txBody>
      </p:sp>
    </p:spTree>
    <p:extLst>
      <p:ext uri="{BB962C8B-B14F-4D97-AF65-F5344CB8AC3E}">
        <p14:creationId xmlns:p14="http://schemas.microsoft.com/office/powerpoint/2010/main" val="2916793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4B1006-3CD0-9320-78B9-7AC4E1A0E9D8}"/>
              </a:ext>
            </a:extLst>
          </p:cNvPr>
          <p:cNvSpPr txBox="1"/>
          <p:nvPr/>
        </p:nvSpPr>
        <p:spPr>
          <a:xfrm>
            <a:off x="436605" y="453081"/>
            <a:ext cx="11565925" cy="5909310"/>
          </a:xfrm>
          <a:prstGeom prst="rect">
            <a:avLst/>
          </a:prstGeom>
          <a:noFill/>
        </p:spPr>
        <p:txBody>
          <a:bodyPr wrap="square" rtlCol="0">
            <a:spAutoFit/>
          </a:bodyPr>
          <a:lstStyle/>
          <a:p>
            <a:pPr algn="just"/>
            <a:r>
              <a:rPr lang="el-GR" b="1" u="sng" dirty="0"/>
              <a:t>Διαχείριση και περιορισμοί από την εταιρική σύμβαση</a:t>
            </a:r>
          </a:p>
          <a:p>
            <a:pPr algn="just"/>
            <a:r>
              <a:rPr lang="el-GR" dirty="0"/>
              <a:t> </a:t>
            </a:r>
          </a:p>
          <a:p>
            <a:pPr algn="just"/>
            <a:r>
              <a:rPr lang="el-GR" dirty="0"/>
              <a:t>Η δράση των διαχειριστών </a:t>
            </a:r>
            <a:r>
              <a:rPr lang="el-GR" dirty="0" err="1"/>
              <a:t>οριοθετείται</a:t>
            </a:r>
            <a:r>
              <a:rPr lang="el-GR" dirty="0"/>
              <a:t> από: τον εταιρικό σκοπό &amp; το αντικείμενο της εταιρικής δραστηριότητας</a:t>
            </a:r>
          </a:p>
          <a:p>
            <a:pPr algn="just"/>
            <a:r>
              <a:rPr lang="el-GR" dirty="0"/>
              <a:t> </a:t>
            </a:r>
          </a:p>
          <a:p>
            <a:pPr algn="just"/>
            <a:r>
              <a:rPr lang="el-GR" dirty="0"/>
              <a:t>Επιπλέον περιορισμοί μπορούν να τεθούν από την εταιρική σύμβαση (είδος πράξεων και ποσοτικοί περιορισμοί)</a:t>
            </a:r>
            <a:endParaRPr lang="en-US" dirty="0"/>
          </a:p>
          <a:p>
            <a:pPr algn="just"/>
            <a:endParaRPr lang="en-US" dirty="0"/>
          </a:p>
          <a:p>
            <a:pPr algn="just"/>
            <a:r>
              <a:rPr lang="el-GR" b="1" dirty="0"/>
              <a:t>Ευθύνη Διαχειριστών</a:t>
            </a:r>
          </a:p>
          <a:p>
            <a:pPr algn="just"/>
            <a:r>
              <a:rPr lang="el-GR" b="1" dirty="0"/>
              <a:t>Α) Έναντι της Εταιρίας</a:t>
            </a:r>
            <a:endParaRPr lang="en-US" b="1" dirty="0"/>
          </a:p>
          <a:p>
            <a:pPr algn="just"/>
            <a:r>
              <a:rPr lang="el-GR" dirty="0"/>
              <a:t> Οι διαχειριστές ευθύνονται έναντι της εταιρίας για κάθε ζημία που προκαλείται υπαίτια κατά την άσκηση των καθηκόντων τους και εφόσον υπάρχει αιτιώδης συνάφεια. Δικαιούχος αποζημίωσης είναι το πρόσωπο της εταιρίας , οι εταίροι δε νομιμοποιούνται να αιτηθούν αποζημίωση από τους διαχειριστές.</a:t>
            </a:r>
          </a:p>
          <a:p>
            <a:pPr algn="just"/>
            <a:endParaRPr lang="el-GR" dirty="0"/>
          </a:p>
          <a:p>
            <a:pPr algn="just"/>
            <a:r>
              <a:rPr lang="el-GR" b="1" dirty="0"/>
              <a:t>Β) Έναντι τρίτων</a:t>
            </a:r>
          </a:p>
          <a:p>
            <a:pPr algn="just"/>
            <a:r>
              <a:rPr lang="el-GR" dirty="0"/>
              <a:t>Σε ορισμένες εξαιρετικές περιπτώσεις ευθύνονται προσωπικά οι διαχειριστές έναντι τρίτων σύμφωνα με τα άρθρα 70 και 71 ΑΚ (ΑΠ 1533/2018)</a:t>
            </a:r>
          </a:p>
          <a:p>
            <a:pPr algn="just"/>
            <a:endParaRPr lang="el-GR" dirty="0"/>
          </a:p>
          <a:p>
            <a:pPr algn="just"/>
            <a:endParaRPr lang="el-GR" dirty="0"/>
          </a:p>
          <a:p>
            <a:pPr algn="just"/>
            <a:r>
              <a:rPr lang="el-GR" dirty="0"/>
              <a:t>[Αποφάσεις των διαχειριστών </a:t>
            </a:r>
            <a:r>
              <a:rPr lang="el-GR" dirty="0">
                <a:sym typeface="Wingdings" panose="05000000000000000000" pitchFamily="2" charset="2"/>
              </a:rPr>
              <a:t> κανόνες ελαττωματικότητας των δικαιοπραξιών]</a:t>
            </a:r>
            <a:endParaRPr lang="en-US" dirty="0"/>
          </a:p>
          <a:p>
            <a:pPr algn="just"/>
            <a:endParaRPr lang="el-GR" dirty="0"/>
          </a:p>
        </p:txBody>
      </p:sp>
    </p:spTree>
    <p:extLst>
      <p:ext uri="{BB962C8B-B14F-4D97-AF65-F5344CB8AC3E}">
        <p14:creationId xmlns:p14="http://schemas.microsoft.com/office/powerpoint/2010/main" val="1062126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6A4ECA-E523-9F7B-67B8-FC5A89811EAB}"/>
              </a:ext>
            </a:extLst>
          </p:cNvPr>
          <p:cNvSpPr txBox="1"/>
          <p:nvPr/>
        </p:nvSpPr>
        <p:spPr>
          <a:xfrm>
            <a:off x="0" y="243840"/>
            <a:ext cx="10469880" cy="6186309"/>
          </a:xfrm>
          <a:prstGeom prst="rect">
            <a:avLst/>
          </a:prstGeom>
          <a:noFill/>
        </p:spPr>
        <p:txBody>
          <a:bodyPr wrap="square" rtlCol="0">
            <a:spAutoFit/>
          </a:bodyPr>
          <a:lstStyle/>
          <a:p>
            <a:pPr algn="just"/>
            <a:r>
              <a:rPr lang="el-GR" u="sng" dirty="0"/>
              <a:t>Εκπροσώπηση</a:t>
            </a:r>
          </a:p>
          <a:p>
            <a:pPr algn="just"/>
            <a:r>
              <a:rPr lang="el-GR" dirty="0">
                <a:solidFill>
                  <a:schemeClr val="tx2">
                    <a:lumMod val="75000"/>
                    <a:lumOff val="25000"/>
                  </a:schemeClr>
                </a:solidFill>
              </a:rPr>
              <a:t>Νόμιμη και ατομική εκπροσώπηση</a:t>
            </a:r>
            <a:r>
              <a:rPr lang="el-GR" dirty="0"/>
              <a:t>: αρχή της ατομικής εκπροσώπησης άρθρο 257 ΑΚ</a:t>
            </a:r>
          </a:p>
          <a:p>
            <a:pPr algn="just"/>
            <a:endParaRPr lang="el-GR" dirty="0"/>
          </a:p>
          <a:p>
            <a:pPr algn="just"/>
            <a:r>
              <a:rPr lang="el-GR" dirty="0">
                <a:solidFill>
                  <a:schemeClr val="tx2">
                    <a:lumMod val="75000"/>
                    <a:lumOff val="25000"/>
                  </a:schemeClr>
                </a:solidFill>
              </a:rPr>
              <a:t>Καταστατική: π.χ. συλλογική εκπροσώπηση (σύμπραξη όλων των εταίρων) – εκπροσώπηση από έναν μόνο εταίρο ή από συγκεκριμένους εταίρους </a:t>
            </a:r>
          </a:p>
          <a:p>
            <a:pPr algn="just"/>
            <a:endParaRPr lang="el-GR" dirty="0"/>
          </a:p>
          <a:p>
            <a:pPr algn="just"/>
            <a:r>
              <a:rPr lang="el-GR" dirty="0"/>
              <a:t>Πράξεις εκτός εταιρικού σκοπού δεσμεύουν την εταιρία εκτός εάν η εταιρία αποδείξει ότι ο τρίτος ήταν κακόπιστος (απεριόριστη). </a:t>
            </a:r>
          </a:p>
          <a:p>
            <a:pPr algn="just"/>
            <a:endParaRPr lang="el-GR" dirty="0"/>
          </a:p>
          <a:p>
            <a:pPr algn="just"/>
            <a:r>
              <a:rPr lang="el-GR" dirty="0"/>
              <a:t>Περιορισμοί της </a:t>
            </a:r>
            <a:r>
              <a:rPr lang="el-GR" dirty="0" err="1"/>
              <a:t>εκπροσωπευτικής</a:t>
            </a:r>
            <a:r>
              <a:rPr lang="el-GR" dirty="0"/>
              <a:t> εξουσίας με την εταιρική σύμβαση ή με απόφαση των εταίρων δεν ισχύουν έναντι τρίτων.</a:t>
            </a:r>
            <a:endParaRPr lang="en-US" dirty="0"/>
          </a:p>
          <a:p>
            <a:endParaRPr lang="en-US" dirty="0"/>
          </a:p>
          <a:p>
            <a:r>
              <a:rPr lang="el-GR" dirty="0"/>
              <a:t>Προσοχή! </a:t>
            </a:r>
          </a:p>
          <a:p>
            <a:r>
              <a:rPr lang="el-GR" dirty="0"/>
              <a:t>Από την έλλειψη </a:t>
            </a:r>
            <a:r>
              <a:rPr lang="el-GR" dirty="0" err="1"/>
              <a:t>εκπροσωπευτικής</a:t>
            </a:r>
            <a:r>
              <a:rPr lang="el-GR" dirty="0"/>
              <a:t> εξουσίας θα πρέπει να διακρίνεται η θέση περιορισμών στην </a:t>
            </a:r>
            <a:r>
              <a:rPr lang="el-GR" dirty="0" err="1"/>
              <a:t>εκπροσωπευτική</a:t>
            </a:r>
            <a:r>
              <a:rPr lang="el-GR" dirty="0"/>
              <a:t> εξουσία σύμφωνα με το καταστατικό ή απόφαση των εταίρων</a:t>
            </a:r>
          </a:p>
          <a:p>
            <a:endParaRPr lang="el-GR" dirty="0"/>
          </a:p>
          <a:p>
            <a:r>
              <a:rPr lang="el-GR" dirty="0"/>
              <a:t>Πχ. Για κατάρτιση συναλλαγής ο διαχειριστής θα πρέπει να λάβει σύμφωνη γνώμη των εταίρων </a:t>
            </a:r>
            <a:r>
              <a:rPr lang="el-GR" dirty="0">
                <a:sym typeface="Wingdings" panose="05000000000000000000" pitchFamily="2" charset="2"/>
              </a:rPr>
              <a:t> περιορισμός της </a:t>
            </a:r>
            <a:r>
              <a:rPr lang="el-GR" dirty="0" err="1">
                <a:sym typeface="Wingdings" panose="05000000000000000000" pitchFamily="2" charset="2"/>
              </a:rPr>
              <a:t>εκπροσωπευτικής</a:t>
            </a:r>
            <a:r>
              <a:rPr lang="el-GR" dirty="0">
                <a:sym typeface="Wingdings" panose="05000000000000000000" pitchFamily="2" charset="2"/>
              </a:rPr>
              <a:t> εξουσίας ο οποίος δεν ισχύει έναντι τρίτων.</a:t>
            </a:r>
          </a:p>
          <a:p>
            <a:endParaRPr lang="el-GR" dirty="0">
              <a:sym typeface="Wingdings" panose="05000000000000000000" pitchFamily="2" charset="2"/>
            </a:endParaRPr>
          </a:p>
          <a:p>
            <a:r>
              <a:rPr lang="el-GR" dirty="0">
                <a:sym typeface="Wingdings" panose="05000000000000000000" pitchFamily="2" charset="2"/>
              </a:rPr>
              <a:t>Αν όμως για ορισμένη συναλλαγή προβλέπεται ότι πρέπει να συμπράξουν 2 διαχειριστές  καθορισμός τρόπου εκπροσώπησης εταιρίας η παραβίαση του οποίου δε </a:t>
            </a:r>
            <a:r>
              <a:rPr lang="el-GR" dirty="0" err="1">
                <a:sym typeface="Wingdings" panose="05000000000000000000" pitchFamily="2" charset="2"/>
              </a:rPr>
              <a:t>δεσμέυει</a:t>
            </a:r>
            <a:r>
              <a:rPr lang="el-GR" dirty="0">
                <a:sym typeface="Wingdings" panose="05000000000000000000" pitchFamily="2" charset="2"/>
              </a:rPr>
              <a:t> το νομικό πρόσωπο της εταιρίας εάν η σχετική ρύθμιση έχει δημοσιευθεί στο ΓΕΜΗ ή ο τρίτος γνωρίζει.</a:t>
            </a:r>
            <a:endParaRPr lang="el-GR" dirty="0"/>
          </a:p>
        </p:txBody>
      </p:sp>
    </p:spTree>
    <p:extLst>
      <p:ext uri="{BB962C8B-B14F-4D97-AF65-F5344CB8AC3E}">
        <p14:creationId xmlns:p14="http://schemas.microsoft.com/office/powerpoint/2010/main" val="3616556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1E683B5-E693-D3F1-956E-8BD95A0A6C7A}"/>
              </a:ext>
            </a:extLst>
          </p:cNvPr>
          <p:cNvSpPr>
            <a:spLocks noGrp="1"/>
          </p:cNvSpPr>
          <p:nvPr>
            <p:ph idx="1"/>
          </p:nvPr>
        </p:nvSpPr>
        <p:spPr>
          <a:xfrm>
            <a:off x="167640" y="193638"/>
            <a:ext cx="11399520" cy="7167282"/>
          </a:xfrm>
        </p:spPr>
        <p:txBody>
          <a:bodyPr>
            <a:normAutofit/>
          </a:bodyPr>
          <a:lstStyle/>
          <a:p>
            <a:pPr marL="0" indent="0">
              <a:buNone/>
            </a:pPr>
            <a:r>
              <a:rPr lang="el-GR" sz="1600" b="1" dirty="0"/>
              <a:t>Συνέλευση Εταίρων</a:t>
            </a:r>
          </a:p>
          <a:p>
            <a:pPr marL="0" indent="0">
              <a:buNone/>
            </a:pPr>
            <a:r>
              <a:rPr lang="el-GR" sz="1600" dirty="0"/>
              <a:t>Άρθρο 253 (περιορισμένες αναφορές στη συνέλευση από το νόμο)</a:t>
            </a:r>
          </a:p>
          <a:p>
            <a:pPr marL="0" indent="0">
              <a:buNone/>
            </a:pPr>
            <a:r>
              <a:rPr lang="el-GR" sz="1600" dirty="0"/>
              <a:t>Ανώτατο όργανο το οποίο εκφράζει τη βούληση των εταίρων. </a:t>
            </a:r>
          </a:p>
          <a:p>
            <a:pPr marL="0" indent="0">
              <a:buNone/>
            </a:pPr>
            <a:endParaRPr lang="el-GR" sz="1600" dirty="0"/>
          </a:p>
          <a:p>
            <a:pPr marL="0" indent="0">
              <a:buNone/>
            </a:pPr>
            <a:r>
              <a:rPr lang="el-GR" sz="1600" b="1" dirty="0"/>
              <a:t>Αρμοδιότητες [ενδεικτικά]:</a:t>
            </a:r>
          </a:p>
          <a:p>
            <a:pPr marL="0" indent="0">
              <a:buNone/>
            </a:pPr>
            <a:r>
              <a:rPr lang="el-GR" sz="1600" dirty="0"/>
              <a:t>Η τροποποίηση της εταιρικής σύμβασης</a:t>
            </a:r>
          </a:p>
          <a:p>
            <a:pPr marL="0" indent="0">
              <a:buNone/>
            </a:pPr>
            <a:r>
              <a:rPr lang="el-GR" sz="1600" dirty="0"/>
              <a:t>Η έγκριση των ετήσιων χρηματοοικονομικών καταστάσεων</a:t>
            </a:r>
          </a:p>
          <a:p>
            <a:pPr marL="0" indent="0">
              <a:buNone/>
            </a:pPr>
            <a:r>
              <a:rPr lang="el-GR" sz="1600" dirty="0"/>
              <a:t>Διάθεση κερδών</a:t>
            </a:r>
          </a:p>
          <a:p>
            <a:pPr marL="0" indent="0">
              <a:buNone/>
            </a:pPr>
            <a:r>
              <a:rPr lang="el-GR" sz="1600" dirty="0"/>
              <a:t>Η απόφαση λύσης και αναβίωσης </a:t>
            </a:r>
          </a:p>
          <a:p>
            <a:pPr marL="0" indent="0">
              <a:buNone/>
            </a:pPr>
            <a:r>
              <a:rPr lang="el-GR" sz="1600" dirty="0"/>
              <a:t>Εποπτεία του ρόλου των διαχειριστών  και καθορισμός ορίων στη διαχείριση και εκπροσώπηση</a:t>
            </a:r>
          </a:p>
          <a:p>
            <a:pPr marL="0" indent="0">
              <a:buNone/>
            </a:pPr>
            <a:r>
              <a:rPr lang="el-GR" sz="1600" dirty="0"/>
              <a:t>Λήψη στρατηγικών αποφάσεων </a:t>
            </a:r>
          </a:p>
          <a:p>
            <a:pPr marL="0" indent="0">
              <a:buNone/>
            </a:pPr>
            <a:r>
              <a:rPr lang="el-GR" sz="1600" dirty="0"/>
              <a:t>Εκλογή εκκαθαριστών κλπ.</a:t>
            </a:r>
          </a:p>
          <a:p>
            <a:pPr marL="0" indent="0">
              <a:buNone/>
            </a:pPr>
            <a:r>
              <a:rPr lang="el-GR" sz="1600" dirty="0"/>
              <a:t>[!! Το δικαίωμα ψήφου στη συνέλευση δε μπορεί να εκχωρηθεί σε τρίτο, μπορεί όμως να ασκηθεί δια αντιπροσώπου αν αυτό επιτρέπεται </a:t>
            </a:r>
          </a:p>
          <a:p>
            <a:pPr marL="0" indent="0">
              <a:buNone/>
            </a:pPr>
            <a:endParaRPr lang="el-GR" dirty="0"/>
          </a:p>
          <a:p>
            <a:pPr marL="0" indent="0" algn="just">
              <a:buNone/>
            </a:pPr>
            <a:r>
              <a:rPr lang="el-GR" dirty="0">
                <a:highlight>
                  <a:srgbClr val="800000"/>
                </a:highlight>
              </a:rPr>
              <a:t>Οι αποφάσεις της συνέλευσης των εταίρων δεν υπόκεινται σε τύπο εκτός εάν επέρχεται τροποποίηση της εταιρικής σύμβασης. Η δημοσιότητα στο ΓΕΜΗ είναι συνήθως δηλωτική (συστατική στις περιπτώσεις του άρθρου 18 Ν. 4919/2022)</a:t>
            </a:r>
          </a:p>
        </p:txBody>
      </p:sp>
    </p:spTree>
    <p:extLst>
      <p:ext uri="{BB962C8B-B14F-4D97-AF65-F5344CB8AC3E}">
        <p14:creationId xmlns:p14="http://schemas.microsoft.com/office/powerpoint/2010/main" val="2184898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3A31C7-8E76-F3E7-BE13-DF79EA2171D0}"/>
              </a:ext>
            </a:extLst>
          </p:cNvPr>
          <p:cNvSpPr txBox="1"/>
          <p:nvPr/>
        </p:nvSpPr>
        <p:spPr>
          <a:xfrm>
            <a:off x="137160" y="325395"/>
            <a:ext cx="11887200" cy="6063198"/>
          </a:xfrm>
          <a:prstGeom prst="rect">
            <a:avLst/>
          </a:prstGeom>
          <a:noFill/>
        </p:spPr>
        <p:txBody>
          <a:bodyPr wrap="square" rtlCol="0">
            <a:spAutoFit/>
          </a:bodyPr>
          <a:lstStyle/>
          <a:p>
            <a:r>
              <a:rPr lang="el-GR" b="1" dirty="0"/>
              <a:t>Ευθύνη του ομόρρυθμου εταίρου – Επιμέρους Στοιχεία</a:t>
            </a:r>
          </a:p>
          <a:p>
            <a:endParaRPr lang="el-GR" b="1" dirty="0"/>
          </a:p>
          <a:p>
            <a:pPr algn="just"/>
            <a:r>
              <a:rPr lang="el-GR" sz="1600" dirty="0">
                <a:highlight>
                  <a:srgbClr val="800000"/>
                </a:highlight>
              </a:rPr>
              <a:t>Προσωπική και Απεριόριστη </a:t>
            </a:r>
            <a:r>
              <a:rPr lang="el-GR" sz="1600" dirty="0"/>
              <a:t>(ευθύνη με το σύνολο της ατομικής περιουσίας)</a:t>
            </a:r>
          </a:p>
          <a:p>
            <a:pPr algn="just"/>
            <a:endParaRPr lang="el-GR" sz="1600" dirty="0"/>
          </a:p>
          <a:p>
            <a:pPr algn="just"/>
            <a:r>
              <a:rPr lang="el-GR" sz="1600" dirty="0"/>
              <a:t>Η ευθύνη των εταίρων δεν είναι για χρέος δικό τους αλλά του νομικού προσώπου της εταιρίας</a:t>
            </a:r>
          </a:p>
          <a:p>
            <a:pPr algn="just"/>
            <a:endParaRPr lang="el-GR" sz="1600" dirty="0"/>
          </a:p>
          <a:p>
            <a:pPr algn="just"/>
            <a:r>
              <a:rPr lang="el-GR" sz="1600" dirty="0">
                <a:highlight>
                  <a:srgbClr val="800000"/>
                </a:highlight>
              </a:rPr>
              <a:t>Απεριόριστη ευθύνη </a:t>
            </a:r>
            <a:r>
              <a:rPr lang="el-GR" sz="1600" dirty="0">
                <a:sym typeface="Wingdings" panose="05000000000000000000" pitchFamily="2" charset="2"/>
              </a:rPr>
              <a:t> με το σύνολο της ατομικής περιουσίας</a:t>
            </a:r>
            <a:endParaRPr lang="el-GR" sz="1600" dirty="0"/>
          </a:p>
          <a:p>
            <a:pPr algn="just"/>
            <a:endParaRPr lang="el-GR" sz="1600" dirty="0"/>
          </a:p>
          <a:p>
            <a:pPr algn="just"/>
            <a:r>
              <a:rPr lang="el-GR" sz="1600" dirty="0"/>
              <a:t>Η ευθύνη των εταίρων δε μπορεί να αποκλεισθεί ή να περιορισθεί με την εταιρική σύμβαση </a:t>
            </a:r>
            <a:r>
              <a:rPr lang="en-US" sz="1600" dirty="0"/>
              <a:t>(</a:t>
            </a:r>
            <a:r>
              <a:rPr lang="el-GR" sz="1600" dirty="0"/>
              <a:t>άρθρο 258)</a:t>
            </a:r>
          </a:p>
          <a:p>
            <a:pPr algn="just"/>
            <a:r>
              <a:rPr lang="el-GR" sz="1600" dirty="0"/>
              <a:t> </a:t>
            </a:r>
          </a:p>
          <a:p>
            <a:pPr algn="just"/>
            <a:r>
              <a:rPr lang="el-GR" sz="1600" dirty="0">
                <a:highlight>
                  <a:srgbClr val="800000"/>
                </a:highlight>
              </a:rPr>
              <a:t>Άμεση Εξωτερική </a:t>
            </a:r>
            <a:r>
              <a:rPr lang="en-US" sz="1600" dirty="0">
                <a:sym typeface="Wingdings" panose="05000000000000000000" pitchFamily="2" charset="2"/>
              </a:rPr>
              <a:t> </a:t>
            </a:r>
            <a:r>
              <a:rPr lang="el-GR" sz="1600" dirty="0">
                <a:sym typeface="Wingdings" panose="05000000000000000000" pitchFamily="2" charset="2"/>
              </a:rPr>
              <a:t>ευθύνη έναντι όλων των εταιρικών δανειστών και όχι έναντι της εταιρίας προς καταβολή πρόσθετης εισφοράς</a:t>
            </a:r>
            <a:endParaRPr lang="el-GR" sz="1600" dirty="0"/>
          </a:p>
          <a:p>
            <a:pPr algn="just"/>
            <a:endParaRPr lang="el-GR" sz="1600" dirty="0"/>
          </a:p>
          <a:p>
            <a:pPr algn="just"/>
            <a:r>
              <a:rPr lang="el-GR" sz="1600" dirty="0">
                <a:highlight>
                  <a:srgbClr val="800000"/>
                </a:highlight>
              </a:rPr>
              <a:t>Πρωτογενής (αυτοτελής) </a:t>
            </a:r>
            <a:r>
              <a:rPr lang="el-GR" sz="1600" dirty="0">
                <a:sym typeface="Wingdings" panose="05000000000000000000" pitchFamily="2" charset="2"/>
              </a:rPr>
              <a:t> ο εταιρικός δανειστής επιλέγει ελεύθερα εάν θα στραφεί κατά της εταιρίας ή/και κατά των εταίρων ή ορισμένων εξ αυτών, δεν υποχρεούται να στραφεί πρώτα κατά της εταιρίας και η ευθύνη των εταίρων δεν είναι επικουρική.</a:t>
            </a:r>
            <a:endParaRPr lang="el-GR" sz="1600" dirty="0"/>
          </a:p>
          <a:p>
            <a:pPr algn="just"/>
            <a:endParaRPr lang="el-GR" sz="1600" dirty="0"/>
          </a:p>
          <a:p>
            <a:pPr algn="just"/>
            <a:r>
              <a:rPr lang="el-GR" sz="1600" dirty="0" err="1">
                <a:highlight>
                  <a:srgbClr val="800000"/>
                </a:highlight>
              </a:rPr>
              <a:t>Παρακολουθηματική</a:t>
            </a:r>
            <a:r>
              <a:rPr lang="el-GR" sz="1600" dirty="0">
                <a:highlight>
                  <a:srgbClr val="800000"/>
                </a:highlight>
              </a:rPr>
              <a:t> Ευθύνη </a:t>
            </a:r>
            <a:r>
              <a:rPr lang="el-GR" sz="1600" dirty="0">
                <a:sym typeface="Wingdings" panose="05000000000000000000" pitchFamily="2" charset="2"/>
              </a:rPr>
              <a:t>  εξαρτάται από την ύπαρξη και την έκταση της ευθύνης της εταιρίας. Τι συνεπάγεται αυτό;</a:t>
            </a:r>
          </a:p>
          <a:p>
            <a:pPr marL="342900" indent="-342900" algn="just">
              <a:buAutoNum type="arabicPeriod"/>
            </a:pPr>
            <a:r>
              <a:rPr lang="el-GR" sz="1600" dirty="0">
                <a:sym typeface="Wingdings" panose="05000000000000000000" pitchFamily="2" charset="2"/>
              </a:rPr>
              <a:t>Καταρχάς, οι</a:t>
            </a:r>
            <a:r>
              <a:rPr lang="el-GR" sz="1600" dirty="0"/>
              <a:t> εταίροι μπορούν να προβάλλουν έναντι των εταιρικών δανειστών (και) τις ενστάσεις της εταιρίας</a:t>
            </a:r>
          </a:p>
          <a:p>
            <a:pPr algn="just"/>
            <a:endParaRPr lang="el-GR" sz="1600" dirty="0"/>
          </a:p>
          <a:p>
            <a:pPr algn="just"/>
            <a:r>
              <a:rPr lang="el-GR" sz="1600" dirty="0"/>
              <a:t>2.  Η απόσβεση (π.χ. καταβολή, συμψηφισμός, άφεση χρέους) ή η μείωση του εταιρικού χρέους επιφέρει την απόσβεση ή τη μείωση της ευθύνης των εταίρων αντίστοιχα</a:t>
            </a:r>
            <a:endParaRPr lang="el-GR" sz="1600" dirty="0">
              <a:sym typeface="Wingdings" panose="05000000000000000000" pitchFamily="2" charset="2"/>
            </a:endParaRPr>
          </a:p>
          <a:p>
            <a:pPr algn="just"/>
            <a:endParaRPr lang="el-GR" sz="1600" dirty="0">
              <a:sym typeface="Wingdings" panose="05000000000000000000" pitchFamily="2" charset="2"/>
            </a:endParaRPr>
          </a:p>
        </p:txBody>
      </p:sp>
    </p:spTree>
    <p:extLst>
      <p:ext uri="{BB962C8B-B14F-4D97-AF65-F5344CB8AC3E}">
        <p14:creationId xmlns:p14="http://schemas.microsoft.com/office/powerpoint/2010/main" val="2433245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3469696-BDFC-4B31-0D3C-4ADD43B3D223}"/>
              </a:ext>
            </a:extLst>
          </p:cNvPr>
          <p:cNvSpPr>
            <a:spLocks noGrp="1"/>
          </p:cNvSpPr>
          <p:nvPr>
            <p:ph idx="1"/>
          </p:nvPr>
        </p:nvSpPr>
        <p:spPr>
          <a:xfrm>
            <a:off x="228600" y="559398"/>
            <a:ext cx="9982200" cy="4195481"/>
          </a:xfrm>
        </p:spPr>
        <p:txBody>
          <a:bodyPr>
            <a:normAutofit fontScale="92500" lnSpcReduction="10000"/>
          </a:bodyPr>
          <a:lstStyle/>
          <a:p>
            <a:pPr marL="0" indent="0">
              <a:buNone/>
            </a:pPr>
            <a:r>
              <a:rPr lang="el-GR" b="1" dirty="0"/>
              <a:t>Ευθύνη </a:t>
            </a:r>
            <a:r>
              <a:rPr lang="el-GR" b="1" dirty="0" err="1"/>
              <a:t>αποχωρήσαντος</a:t>
            </a:r>
            <a:r>
              <a:rPr lang="el-GR" b="1" dirty="0"/>
              <a:t> και νέου εταίρου</a:t>
            </a:r>
          </a:p>
          <a:p>
            <a:pPr marL="0" indent="0" algn="just">
              <a:buNone/>
            </a:pPr>
            <a:r>
              <a:rPr lang="el-GR" sz="1800" dirty="0"/>
              <a:t>Ο </a:t>
            </a:r>
            <a:r>
              <a:rPr lang="el-GR" sz="1800" dirty="0" err="1"/>
              <a:t>αποχωρήσας</a:t>
            </a:r>
            <a:r>
              <a:rPr lang="el-GR" sz="1800" dirty="0"/>
              <a:t> εταίρος ανεξάρτητα από τον τρόπο αποχώρησής του, ευθύνεται για τα εταιρικά χρέη, που υφίστανται κατά το χρόνο αποχώρησής του</a:t>
            </a:r>
          </a:p>
          <a:p>
            <a:pPr marL="0" indent="0" algn="just">
              <a:buNone/>
            </a:pPr>
            <a:r>
              <a:rPr lang="el-GR" sz="1800" dirty="0"/>
              <a:t>(269 παρ. 3)</a:t>
            </a:r>
          </a:p>
          <a:p>
            <a:pPr marL="0" indent="0">
              <a:buNone/>
            </a:pPr>
            <a:r>
              <a:rPr lang="el-GR" sz="1800" dirty="0"/>
              <a:t>Κρίσιμο στοιχείο για διαχωρισμό παλαιών από νέα εταιρικά χρέη, είναι ο χρόνος του γεγονότος (της δικαιοπραξίας/αδικοπραξίας)</a:t>
            </a:r>
          </a:p>
          <a:p>
            <a:pPr marL="0" indent="0">
              <a:buNone/>
            </a:pPr>
            <a:endParaRPr lang="el-GR" sz="1800" dirty="0"/>
          </a:p>
          <a:p>
            <a:pPr marL="0" indent="0" algn="just">
              <a:buNone/>
            </a:pPr>
            <a:r>
              <a:rPr lang="el-GR" sz="1800" dirty="0"/>
              <a:t>Η δημοσίευση της αποχώρησης στο Γ.Ε.ΜΗ. Έχει δηλωτικό χαρακτήρα και η ευθύνη του </a:t>
            </a:r>
            <a:r>
              <a:rPr lang="el-GR" sz="1800" dirty="0" err="1"/>
              <a:t>αποχωρήσαντος</a:t>
            </a:r>
            <a:r>
              <a:rPr lang="el-GR" sz="1800" dirty="0"/>
              <a:t> εταίρου καλύπτει τα χρέη που θα δημιουργηθούν μετά την αποχώρηση και μέχρι να δημοσιευθεί αυτή στο ΓΕΜΗ.</a:t>
            </a:r>
          </a:p>
          <a:p>
            <a:pPr marL="0" indent="0" algn="just">
              <a:buNone/>
            </a:pPr>
            <a:endParaRPr lang="el-GR" sz="1800" dirty="0"/>
          </a:p>
          <a:p>
            <a:pPr marL="0" indent="0" algn="just">
              <a:buNone/>
            </a:pPr>
            <a:r>
              <a:rPr lang="el-GR" sz="1800" dirty="0"/>
              <a:t>Ο νέος εταίρος ευθύνεται πάντως απεριόριστα και εις </a:t>
            </a:r>
            <a:r>
              <a:rPr lang="el-GR" sz="1800" dirty="0" err="1"/>
              <a:t>ολόκληρον</a:t>
            </a:r>
            <a:r>
              <a:rPr lang="el-GR" sz="1800" dirty="0"/>
              <a:t> και για τα χρέη που υπάρχουν κατά την είσοδό του στην εταιρία ενώ αντίθετη συμφωνία δεν ισχύει έναντι τρίτων</a:t>
            </a:r>
          </a:p>
          <a:p>
            <a:pPr marL="0" indent="0" algn="just">
              <a:buNone/>
            </a:pPr>
            <a:endParaRPr lang="el-GR" sz="1800" dirty="0"/>
          </a:p>
        </p:txBody>
      </p:sp>
    </p:spTree>
    <p:extLst>
      <p:ext uri="{BB962C8B-B14F-4D97-AF65-F5344CB8AC3E}">
        <p14:creationId xmlns:p14="http://schemas.microsoft.com/office/powerpoint/2010/main" val="3158171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71242D-01C2-10F3-1078-290441830082}"/>
              </a:ext>
            </a:extLst>
          </p:cNvPr>
          <p:cNvSpPr txBox="1"/>
          <p:nvPr/>
        </p:nvSpPr>
        <p:spPr>
          <a:xfrm>
            <a:off x="104503" y="156755"/>
            <a:ext cx="10280468" cy="7009611"/>
          </a:xfrm>
          <a:prstGeom prst="rect">
            <a:avLst/>
          </a:prstGeom>
          <a:noFill/>
        </p:spPr>
        <p:txBody>
          <a:bodyPr wrap="square" rtlCol="0">
            <a:spAutoFit/>
          </a:bodyPr>
          <a:lstStyle/>
          <a:p>
            <a:pPr>
              <a:spcAft>
                <a:spcPts val="900"/>
              </a:spcAft>
              <a:defRPr sz="1600">
                <a:solidFill>
                  <a:srgbClr val="2D2D2D"/>
                </a:solidFill>
                <a:latin typeface="Arial"/>
              </a:defRPr>
            </a:pPr>
            <a:r>
              <a:rPr lang="el-GR" b="1" dirty="0">
                <a:solidFill>
                  <a:schemeClr val="tx2"/>
                </a:solidFill>
              </a:rPr>
              <a:t>Είσοδος και Έξοδος Εταίρου</a:t>
            </a:r>
          </a:p>
          <a:p>
            <a:pPr>
              <a:spcAft>
                <a:spcPts val="900"/>
              </a:spcAft>
              <a:defRPr sz="1600">
                <a:solidFill>
                  <a:srgbClr val="2D2D2D"/>
                </a:solidFill>
                <a:latin typeface="Arial"/>
              </a:defRPr>
            </a:pPr>
            <a:r>
              <a:rPr lang="el-GR" dirty="0">
                <a:solidFill>
                  <a:schemeClr val="tx2"/>
                </a:solidFill>
              </a:rPr>
              <a:t> Νέος εταίρος ευθύνεται απεριόριστα και εις </a:t>
            </a:r>
            <a:r>
              <a:rPr lang="el-GR" dirty="0" err="1">
                <a:solidFill>
                  <a:schemeClr val="tx2"/>
                </a:solidFill>
              </a:rPr>
              <a:t>ολόκληρον</a:t>
            </a:r>
            <a:r>
              <a:rPr lang="el-GR" dirty="0">
                <a:solidFill>
                  <a:schemeClr val="tx2"/>
                </a:solidFill>
              </a:rPr>
              <a:t> και για τα εταιρικά χρέη που υπήρχαν πριν από την είσοδό του· αντίθετη συμφωνία δεν ισχύει έναντι τρίτων (άρθρο 258 παρ. 3).</a:t>
            </a:r>
          </a:p>
          <a:p>
            <a:pPr>
              <a:spcAft>
                <a:spcPts val="900"/>
              </a:spcAft>
              <a:defRPr sz="1600">
                <a:solidFill>
                  <a:srgbClr val="2D2D2D"/>
                </a:solidFill>
                <a:latin typeface="Arial"/>
              </a:defRPr>
            </a:pPr>
            <a:r>
              <a:rPr lang="el-GR" dirty="0">
                <a:solidFill>
                  <a:schemeClr val="tx2"/>
                </a:solidFill>
              </a:rPr>
              <a:t>• Ο θάνατος, η πτώχευση ή η δικαστική συμπαράσταση επιφέρουν καταρχήν έξοδο, εκτός αν προβλέπεται διαφορετικά στην εταιρική σύμβαση (άρθρο 260).</a:t>
            </a:r>
          </a:p>
          <a:p>
            <a:pPr>
              <a:spcAft>
                <a:spcPts val="900"/>
              </a:spcAft>
              <a:defRPr sz="1600">
                <a:solidFill>
                  <a:srgbClr val="2D2D2D"/>
                </a:solidFill>
                <a:latin typeface="Arial"/>
              </a:defRPr>
            </a:pPr>
            <a:r>
              <a:rPr lang="el-GR" dirty="0">
                <a:solidFill>
                  <a:schemeClr val="tx2"/>
                </a:solidFill>
              </a:rPr>
              <a:t>• Εκούσια έξοδος με δήλωση προς την εταιρεία και τους λοιπούς εταίρους (άρθρο 261).</a:t>
            </a:r>
          </a:p>
          <a:p>
            <a:pPr>
              <a:spcAft>
                <a:spcPts val="900"/>
              </a:spcAft>
              <a:defRPr sz="1600">
                <a:solidFill>
                  <a:srgbClr val="2D2D2D"/>
                </a:solidFill>
                <a:latin typeface="Arial"/>
              </a:defRPr>
            </a:pPr>
            <a:r>
              <a:rPr lang="el-GR" dirty="0">
                <a:solidFill>
                  <a:schemeClr val="tx2"/>
                </a:solidFill>
              </a:rPr>
              <a:t>• Σε εταιρεία ορισμένου χρόνου, η αξίωση καταβολής της αξίας συμμετοχής προϋποθέτει σπουδαίο λόγο· σε αόριστου χρόνου η αξία καταβάλλεται στο τέλος της εταιρικής χρήσης.</a:t>
            </a:r>
          </a:p>
          <a:p>
            <a:pPr>
              <a:spcAft>
                <a:spcPts val="900"/>
              </a:spcAft>
              <a:defRPr sz="1600">
                <a:solidFill>
                  <a:srgbClr val="2D2D2D"/>
                </a:solidFill>
                <a:latin typeface="Arial"/>
              </a:defRPr>
            </a:pPr>
            <a:r>
              <a:rPr lang="el-GR" dirty="0">
                <a:solidFill>
                  <a:schemeClr val="tx2"/>
                </a:solidFill>
              </a:rPr>
              <a:t>• Η εταιρική σύμβαση μπορεί να ρυθμίζει ειδικότερα τους όρους εξόδου και μεταβίβασης συμμετοχής (άρθρα 256, 260–265).</a:t>
            </a:r>
          </a:p>
          <a:p>
            <a:pPr>
              <a:spcAft>
                <a:spcPts val="900"/>
              </a:spcAft>
              <a:defRPr sz="1600">
                <a:solidFill>
                  <a:srgbClr val="2D2D2D"/>
                </a:solidFill>
                <a:latin typeface="Arial"/>
              </a:defRPr>
            </a:pPr>
            <a:endParaRPr lang="el-GR" dirty="0">
              <a:solidFill>
                <a:schemeClr val="tx2"/>
              </a:solidFill>
            </a:endParaRPr>
          </a:p>
          <a:p>
            <a:pPr>
              <a:spcAft>
                <a:spcPts val="900"/>
              </a:spcAft>
              <a:defRPr sz="1600">
                <a:solidFill>
                  <a:srgbClr val="2D2D2D"/>
                </a:solidFill>
                <a:latin typeface="Arial"/>
              </a:defRPr>
            </a:pPr>
            <a:r>
              <a:rPr lang="el-GR" b="1" dirty="0">
                <a:solidFill>
                  <a:schemeClr val="tx2"/>
                </a:solidFill>
              </a:rPr>
              <a:t>Αποκλεισμός και λύση</a:t>
            </a:r>
          </a:p>
          <a:p>
            <a:pPr>
              <a:spcAft>
                <a:spcPts val="900"/>
              </a:spcAft>
              <a:defRPr sz="1600">
                <a:solidFill>
                  <a:srgbClr val="2D2D2D"/>
                </a:solidFill>
                <a:latin typeface="Arial"/>
              </a:defRPr>
            </a:pPr>
            <a:r>
              <a:rPr lang="el-GR" dirty="0">
                <a:solidFill>
                  <a:schemeClr val="tx2"/>
                </a:solidFill>
              </a:rPr>
              <a:t>• Αποκλεισμός εταίρου: όταν συντρέχει περιστατικό που θα δικαιολογούσε δικαστική λύση για σπουδαίο λόγο, το δικαστήριο μπορεί, αντί της λύσης, να διατάξει τον αποκλεισμό (άρθρο 263).</a:t>
            </a:r>
          </a:p>
          <a:p>
            <a:pPr>
              <a:spcAft>
                <a:spcPts val="900"/>
              </a:spcAft>
              <a:defRPr sz="1600">
                <a:solidFill>
                  <a:srgbClr val="2D2D2D"/>
                </a:solidFill>
                <a:latin typeface="Arial"/>
              </a:defRPr>
            </a:pPr>
            <a:r>
              <a:rPr lang="el-GR" dirty="0">
                <a:solidFill>
                  <a:schemeClr val="tx2"/>
                </a:solidFill>
              </a:rPr>
              <a:t>• Λόγοι λύσης: πάροδος διάρκειας, απόφαση εταίρων, πτώχευση, δικαστική απόφαση για σπουδαίο λόγο· μπορούν να προβλέπονται και πρόσθετοι συμβατικοί λόγοι (άρθρο 259).</a:t>
            </a:r>
          </a:p>
          <a:p>
            <a:pPr>
              <a:spcAft>
                <a:spcPts val="900"/>
              </a:spcAft>
              <a:defRPr sz="1600">
                <a:solidFill>
                  <a:srgbClr val="2D2D2D"/>
                </a:solidFill>
                <a:latin typeface="Arial"/>
              </a:defRPr>
            </a:pPr>
            <a:r>
              <a:rPr lang="el-GR" dirty="0">
                <a:solidFill>
                  <a:schemeClr val="tx2"/>
                </a:solidFill>
              </a:rPr>
              <a:t>• Μετά τη λύση ακολουθεί εκκαθάριση, εκτός αν συντρέχει περίπτωση πτωχευτικής διαδικασίας (άρθρο 268).</a:t>
            </a:r>
          </a:p>
          <a:p>
            <a:pPr>
              <a:spcAft>
                <a:spcPts val="900"/>
              </a:spcAft>
              <a:defRPr sz="1600">
                <a:solidFill>
                  <a:srgbClr val="2D2D2D"/>
                </a:solidFill>
                <a:latin typeface="Arial"/>
              </a:defRPr>
            </a:pPr>
            <a:r>
              <a:rPr lang="el-GR" dirty="0">
                <a:solidFill>
                  <a:schemeClr val="tx2"/>
                </a:solidFill>
              </a:rPr>
              <a:t>• Οι αξιώσεις κατά των εταίρων για εταιρικά χρέη παραγράφονται κατ’ αρχήν σε πέντε έτη από την καταχώριση της λύσης στο Γ.Ε.ΜΗ. (άρθρο 269).</a:t>
            </a:r>
          </a:p>
          <a:p>
            <a:pPr>
              <a:spcAft>
                <a:spcPts val="900"/>
              </a:spcAft>
              <a:defRPr sz="1600">
                <a:solidFill>
                  <a:srgbClr val="2D2D2D"/>
                </a:solidFill>
                <a:latin typeface="Arial"/>
              </a:defRPr>
            </a:pPr>
            <a:r>
              <a:rPr lang="el-GR" dirty="0">
                <a:solidFill>
                  <a:schemeClr val="tx2"/>
                </a:solidFill>
              </a:rPr>
              <a:t>• Η πενταετία εφαρμόζεται αναλόγως και σε έξοδο ή αποκλεισμό εταίρου· η έναρξη της παραγραφής συνδέεται και με το ληξιπρόθεσμο της απαίτησης (άρθρο 269 παρ. 2–3).</a:t>
            </a:r>
          </a:p>
          <a:p>
            <a:pPr>
              <a:spcAft>
                <a:spcPts val="900"/>
              </a:spcAft>
              <a:defRPr sz="1600">
                <a:solidFill>
                  <a:srgbClr val="2D2D2D"/>
                </a:solidFill>
                <a:latin typeface="Arial"/>
              </a:defRPr>
            </a:pPr>
            <a:endParaRPr lang="el-GR" b="1" dirty="0">
              <a:solidFill>
                <a:schemeClr val="tx2"/>
              </a:solidFill>
            </a:endParaRPr>
          </a:p>
        </p:txBody>
      </p:sp>
    </p:spTree>
    <p:extLst>
      <p:ext uri="{BB962C8B-B14F-4D97-AF65-F5344CB8AC3E}">
        <p14:creationId xmlns:p14="http://schemas.microsoft.com/office/powerpoint/2010/main" val="3479173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332DF9D-2283-7494-BDA8-6D5034954A42}"/>
              </a:ext>
            </a:extLst>
          </p:cNvPr>
          <p:cNvSpPr txBox="1"/>
          <p:nvPr/>
        </p:nvSpPr>
        <p:spPr>
          <a:xfrm>
            <a:off x="104503" y="182881"/>
            <a:ext cx="11181806" cy="7337252"/>
          </a:xfrm>
          <a:prstGeom prst="rect">
            <a:avLst/>
          </a:prstGeom>
          <a:noFill/>
        </p:spPr>
        <p:txBody>
          <a:bodyPr wrap="square" rtlCol="0">
            <a:spAutoFit/>
          </a:bodyPr>
          <a:lstStyle/>
          <a:p>
            <a:r>
              <a:rPr lang="el-GR" b="1" dirty="0"/>
              <a:t>Ετερόρρυθμη εταιρία – έννοια και επωνυμία</a:t>
            </a:r>
          </a:p>
          <a:p>
            <a:endParaRPr lang="el-GR" dirty="0"/>
          </a:p>
          <a:p>
            <a:pPr>
              <a:spcAft>
                <a:spcPts val="900"/>
              </a:spcAft>
              <a:defRPr sz="1600">
                <a:solidFill>
                  <a:srgbClr val="2D2D2D"/>
                </a:solidFill>
                <a:latin typeface="Arial"/>
              </a:defRPr>
            </a:pPr>
            <a:r>
              <a:rPr lang="el-GR" dirty="0">
                <a:solidFill>
                  <a:schemeClr val="tx2"/>
                </a:solidFill>
              </a:rPr>
              <a:t>• Ε.Ε. είναι εταιρεία με νομική προσωπικότητα και εμπορικό σκοπό, στην οποία τουλάχιστον ένας εταίρος ευθύνεται περιορισμένα (ετερόρρυθμος) και τουλάχιστον ένας απεριόριστα (ομόρρυθμος) (άρθρο 271).</a:t>
            </a:r>
          </a:p>
          <a:p>
            <a:pPr>
              <a:spcAft>
                <a:spcPts val="900"/>
              </a:spcAft>
              <a:defRPr sz="1600">
                <a:solidFill>
                  <a:srgbClr val="2D2D2D"/>
                </a:solidFill>
                <a:latin typeface="Arial"/>
              </a:defRPr>
            </a:pPr>
            <a:r>
              <a:rPr lang="el-GR" dirty="0">
                <a:solidFill>
                  <a:schemeClr val="tx2"/>
                </a:solidFill>
              </a:rPr>
              <a:t>• Ελλείψει ειδικής ρύθμισης, εφαρμόζονται οι διατάξεις για την Ο.Ε. (άρθρο 271 παρ. 2).</a:t>
            </a:r>
          </a:p>
          <a:p>
            <a:pPr>
              <a:spcAft>
                <a:spcPts val="900"/>
              </a:spcAft>
              <a:defRPr sz="1600">
                <a:solidFill>
                  <a:srgbClr val="2D2D2D"/>
                </a:solidFill>
                <a:latin typeface="Arial"/>
              </a:defRPr>
            </a:pPr>
            <a:r>
              <a:rPr lang="el-GR" dirty="0">
                <a:solidFill>
                  <a:schemeClr val="tx2"/>
                </a:solidFill>
              </a:rPr>
              <a:t>• Η επωνυμία περιλαμβάνει τις λέξεις «Ετερόρρυθμη Εταιρεία» ή «Ε.Ε.» (άρθρο 272).</a:t>
            </a:r>
          </a:p>
          <a:p>
            <a:pPr>
              <a:spcAft>
                <a:spcPts val="900"/>
              </a:spcAft>
              <a:defRPr sz="1600">
                <a:solidFill>
                  <a:srgbClr val="2D2D2D"/>
                </a:solidFill>
                <a:latin typeface="Arial"/>
              </a:defRPr>
            </a:pPr>
            <a:r>
              <a:rPr lang="el-GR" dirty="0">
                <a:solidFill>
                  <a:schemeClr val="tx2"/>
                </a:solidFill>
              </a:rPr>
              <a:t>• Αν περιληφθεί στην επωνυμία το όνομα ετερόρρυθμου εταίρου, αυτός ευθύνεται απεριόριστα, εκτός αν ο τρίτος γνώριζε την ιδιότητά του ως ετερόρρυθμου.</a:t>
            </a:r>
          </a:p>
          <a:p>
            <a:pPr>
              <a:spcAft>
                <a:spcPts val="900"/>
              </a:spcAft>
              <a:defRPr sz="1600">
                <a:solidFill>
                  <a:srgbClr val="2D2D2D"/>
                </a:solidFill>
                <a:latin typeface="Arial"/>
              </a:defRPr>
            </a:pPr>
            <a:r>
              <a:rPr lang="el-GR" dirty="0">
                <a:solidFill>
                  <a:schemeClr val="tx2"/>
                </a:solidFill>
              </a:rPr>
              <a:t>• Στο Γ.Ε.ΜΗ. καταχωρίζονται, μεταξύ άλλων, το όνομα, η κατοικία και η αξία εισφοράς των ετερόρρυθμων εταίρων (άρθρο 273).</a:t>
            </a:r>
          </a:p>
          <a:p>
            <a:pPr>
              <a:spcAft>
                <a:spcPts val="900"/>
              </a:spcAft>
              <a:defRPr sz="1600">
                <a:solidFill>
                  <a:srgbClr val="2D2D2D"/>
                </a:solidFill>
                <a:latin typeface="Arial"/>
              </a:defRPr>
            </a:pPr>
            <a:r>
              <a:rPr lang="el-GR" b="1" dirty="0">
                <a:solidFill>
                  <a:schemeClr val="tx2"/>
                </a:solidFill>
              </a:rPr>
              <a:t>Θέση ετερόρρυθμου εταίρου</a:t>
            </a:r>
          </a:p>
          <a:p>
            <a:pPr>
              <a:spcAft>
                <a:spcPts val="900"/>
              </a:spcAft>
              <a:defRPr sz="1600">
                <a:solidFill>
                  <a:srgbClr val="2D2D2D"/>
                </a:solidFill>
                <a:latin typeface="Arial"/>
              </a:defRPr>
            </a:pPr>
            <a:r>
              <a:rPr lang="el-GR" dirty="0">
                <a:solidFill>
                  <a:schemeClr val="tx2"/>
                </a:solidFill>
              </a:rPr>
              <a:t>Κατά κανόνα δεν συμμετέχει στη διαχείριση ούτε στη λήψη αποφάσεων, εκτός αν ορίζει διαφορετικά η εταιρική σύμβαση (άρθρο 274 παρ. 1).</a:t>
            </a:r>
          </a:p>
          <a:p>
            <a:pPr>
              <a:spcAft>
                <a:spcPts val="900"/>
              </a:spcAft>
              <a:defRPr sz="1600">
                <a:solidFill>
                  <a:srgbClr val="2D2D2D"/>
                </a:solidFill>
                <a:latin typeface="Arial"/>
              </a:defRPr>
            </a:pPr>
            <a:r>
              <a:rPr lang="el-GR" dirty="0">
                <a:solidFill>
                  <a:schemeClr val="tx2"/>
                </a:solidFill>
              </a:rPr>
              <a:t>• Δεν έχει δικαίωμα εναντίωσης σε πράξη άλλου διαχειριστή, εκτός αν η πράξη υπερβαίνει τη συνήθη διαχείριση (άρθρο 274 παρ. 2).</a:t>
            </a:r>
          </a:p>
          <a:p>
            <a:pPr>
              <a:spcAft>
                <a:spcPts val="900"/>
              </a:spcAft>
              <a:defRPr sz="1600">
                <a:solidFill>
                  <a:srgbClr val="2D2D2D"/>
                </a:solidFill>
                <a:latin typeface="Arial"/>
              </a:defRPr>
            </a:pPr>
            <a:r>
              <a:rPr lang="el-GR" dirty="0">
                <a:solidFill>
                  <a:schemeClr val="tx2"/>
                </a:solidFill>
              </a:rPr>
              <a:t>• Διατηρεί δικαίωμα ελέγχου των εταιρικών λογαριασμών και βιβλίων, εκτός αντίθετης πρόβλεψης στην εταιρική σύμβαση (άρθρο 275).</a:t>
            </a:r>
          </a:p>
          <a:p>
            <a:pPr>
              <a:spcAft>
                <a:spcPts val="900"/>
              </a:spcAft>
              <a:defRPr sz="1600">
                <a:solidFill>
                  <a:srgbClr val="2D2D2D"/>
                </a:solidFill>
                <a:latin typeface="Arial"/>
              </a:defRPr>
            </a:pPr>
            <a:r>
              <a:rPr lang="el-GR" dirty="0">
                <a:solidFill>
                  <a:schemeClr val="tx2"/>
                </a:solidFill>
              </a:rPr>
              <a:t>• Δεν μπορεί να ενεργεί ανταγωνιστικές πράξεις για ίδιο ή τρίτο λογαριασμό, εκτός αν προβλέπεται διαφορετικά στην εταιρική σύμβαση (άρθρο 276).</a:t>
            </a:r>
          </a:p>
          <a:p>
            <a:pPr>
              <a:spcAft>
                <a:spcPts val="900"/>
              </a:spcAft>
              <a:defRPr sz="1600">
                <a:solidFill>
                  <a:srgbClr val="2D2D2D"/>
                </a:solidFill>
                <a:latin typeface="Arial"/>
              </a:defRPr>
            </a:pPr>
            <a:r>
              <a:rPr lang="el-GR" dirty="0">
                <a:solidFill>
                  <a:schemeClr val="tx2"/>
                </a:solidFill>
              </a:rPr>
              <a:t>• Συμμετέχει στα κέρδη και στις ζημίες· η συμμετοχή του στις ζημίες περιορίζεται καταρχήν μέχρι το ποσό της εισφοράς του (άρθρο 277).</a:t>
            </a:r>
          </a:p>
          <a:p>
            <a:pPr>
              <a:spcAft>
                <a:spcPts val="900"/>
              </a:spcAft>
              <a:defRPr sz="1600">
                <a:solidFill>
                  <a:srgbClr val="2D2D2D"/>
                </a:solidFill>
                <a:latin typeface="Arial"/>
              </a:defRPr>
            </a:pPr>
            <a:endParaRPr lang="el-GR" b="1" dirty="0">
              <a:solidFill>
                <a:schemeClr val="tx2"/>
              </a:solidFill>
            </a:endParaRPr>
          </a:p>
          <a:p>
            <a:endParaRPr lang="el-GR" dirty="0"/>
          </a:p>
        </p:txBody>
      </p:sp>
    </p:spTree>
    <p:extLst>
      <p:ext uri="{BB962C8B-B14F-4D97-AF65-F5344CB8AC3E}">
        <p14:creationId xmlns:p14="http://schemas.microsoft.com/office/powerpoint/2010/main" val="2050595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90BAD63-9A6D-4D65-0531-BEE7A845B700}"/>
              </a:ext>
            </a:extLst>
          </p:cNvPr>
          <p:cNvSpPr txBox="1"/>
          <p:nvPr/>
        </p:nvSpPr>
        <p:spPr>
          <a:xfrm>
            <a:off x="613954" y="705394"/>
            <a:ext cx="9535886" cy="3216265"/>
          </a:xfrm>
          <a:prstGeom prst="rect">
            <a:avLst/>
          </a:prstGeom>
          <a:noFill/>
        </p:spPr>
        <p:txBody>
          <a:bodyPr wrap="square" rtlCol="0">
            <a:spAutoFit/>
          </a:bodyPr>
          <a:lstStyle/>
          <a:p>
            <a:r>
              <a:rPr lang="el-GR" b="1" dirty="0"/>
              <a:t>Λύση και Μοναδικός ομόρρυθμος</a:t>
            </a:r>
          </a:p>
          <a:p>
            <a:pPr algn="just">
              <a:spcAft>
                <a:spcPts val="900"/>
              </a:spcAft>
              <a:defRPr sz="1700">
                <a:solidFill>
                  <a:srgbClr val="2D2D2D"/>
                </a:solidFill>
                <a:latin typeface="Arial"/>
              </a:defRPr>
            </a:pPr>
            <a:r>
              <a:rPr lang="el-GR" dirty="0">
                <a:solidFill>
                  <a:schemeClr val="tx2"/>
                </a:solidFill>
              </a:rPr>
              <a:t>• Σε έξοδο, αποκλεισμό ή θάνατο του μοναδικού ομόρρυθμου εταίρου, η Ε.Ε. λύνεται καταρχήν (άρθρο 281 παρ. 1).</a:t>
            </a:r>
          </a:p>
          <a:p>
            <a:pPr algn="just">
              <a:spcAft>
                <a:spcPts val="900"/>
              </a:spcAft>
              <a:defRPr sz="1700">
                <a:solidFill>
                  <a:srgbClr val="2D2D2D"/>
                </a:solidFill>
                <a:latin typeface="Arial"/>
              </a:defRPr>
            </a:pPr>
            <a:r>
              <a:rPr lang="el-GR" dirty="0">
                <a:solidFill>
                  <a:schemeClr val="tx2"/>
                </a:solidFill>
              </a:rPr>
              <a:t>• Η λύση αποτρέπεται αν, εντός τεσσάρων μηνών, καταχωρισθεί στο Γ.Ε.ΜΗ. τροποποίηση με την οποία ετερόρρυθμος εταίρος καθίσταται ομόρρυθμος ή εισέρχεται νέος ομόρρυθμος εταίρος.</a:t>
            </a:r>
          </a:p>
          <a:p>
            <a:pPr algn="just">
              <a:spcAft>
                <a:spcPts val="900"/>
              </a:spcAft>
              <a:defRPr sz="1700">
                <a:solidFill>
                  <a:srgbClr val="2D2D2D"/>
                </a:solidFill>
                <a:latin typeface="Arial"/>
              </a:defRPr>
            </a:pPr>
            <a:r>
              <a:rPr lang="el-GR" dirty="0">
                <a:solidFill>
                  <a:schemeClr val="tx2"/>
                </a:solidFill>
              </a:rPr>
              <a:t>• Κατά τα λοιπά εφαρμόζονται οι γενικές διατάξεις λύσης της Ο.Ε. (άρθρο 259).</a:t>
            </a:r>
          </a:p>
          <a:p>
            <a:pPr algn="just">
              <a:spcAft>
                <a:spcPts val="900"/>
              </a:spcAft>
              <a:defRPr sz="1700">
                <a:solidFill>
                  <a:srgbClr val="2D2D2D"/>
                </a:solidFill>
                <a:latin typeface="Arial"/>
              </a:defRPr>
            </a:pPr>
            <a:r>
              <a:rPr lang="el-GR" dirty="0">
                <a:solidFill>
                  <a:schemeClr val="tx2"/>
                </a:solidFill>
              </a:rPr>
              <a:t>• Σε εκκαθάριση, ο ετερόρρυθμος εταίρος ασκεί και καθήκοντα εκκαθαριστή, εκτός αν ορίζει διαφορετικά η εταιρική σύμβαση (άρθρο 281 παρ. 2).</a:t>
            </a:r>
          </a:p>
          <a:p>
            <a:r>
              <a:rPr lang="el-GR" b="1" dirty="0"/>
              <a:t> </a:t>
            </a:r>
          </a:p>
          <a:p>
            <a:endParaRPr lang="el-GR" dirty="0"/>
          </a:p>
        </p:txBody>
      </p:sp>
    </p:spTree>
    <p:extLst>
      <p:ext uri="{BB962C8B-B14F-4D97-AF65-F5344CB8AC3E}">
        <p14:creationId xmlns:p14="http://schemas.microsoft.com/office/powerpoint/2010/main" val="2636325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5051A6F-DE59-7427-E58B-F42A3A33CF65}"/>
              </a:ext>
            </a:extLst>
          </p:cNvPr>
          <p:cNvSpPr txBox="1"/>
          <p:nvPr/>
        </p:nvSpPr>
        <p:spPr>
          <a:xfrm>
            <a:off x="261256" y="287383"/>
            <a:ext cx="10097589" cy="5724644"/>
          </a:xfrm>
          <a:prstGeom prst="rect">
            <a:avLst/>
          </a:prstGeom>
          <a:noFill/>
        </p:spPr>
        <p:txBody>
          <a:bodyPr wrap="square" rtlCol="0">
            <a:spAutoFit/>
          </a:bodyPr>
          <a:lstStyle/>
          <a:p>
            <a:r>
              <a:rPr lang="el-GR" b="1" dirty="0"/>
              <a:t>Ετερόρρυθμη εταιρία – εκπροσώπηση</a:t>
            </a:r>
          </a:p>
          <a:p>
            <a:pPr>
              <a:spcAft>
                <a:spcPts val="900"/>
              </a:spcAft>
              <a:defRPr sz="1700">
                <a:solidFill>
                  <a:srgbClr val="2D2D2D"/>
                </a:solidFill>
                <a:latin typeface="Arial"/>
              </a:defRPr>
            </a:pPr>
            <a:r>
              <a:rPr lang="el-GR" dirty="0">
                <a:solidFill>
                  <a:schemeClr val="tx2"/>
                </a:solidFill>
              </a:rPr>
              <a:t>• Κατά κανόνα ο ετερόρρυθμος εταίρος δεν έχει εξουσία εκπροσώπησης (άρθρο 278 παρ. 1).</a:t>
            </a:r>
          </a:p>
          <a:p>
            <a:pPr>
              <a:spcAft>
                <a:spcPts val="900"/>
              </a:spcAft>
              <a:defRPr sz="1700">
                <a:solidFill>
                  <a:srgbClr val="2D2D2D"/>
                </a:solidFill>
                <a:latin typeface="Arial"/>
              </a:defRPr>
            </a:pPr>
            <a:r>
              <a:rPr lang="el-GR" dirty="0">
                <a:solidFill>
                  <a:schemeClr val="tx2"/>
                </a:solidFill>
              </a:rPr>
              <a:t>• Η εταιρική σύμβαση μπορεί να του αναθέτει εξουσία εκπροσώπησης.</a:t>
            </a:r>
          </a:p>
          <a:p>
            <a:pPr>
              <a:spcAft>
                <a:spcPts val="900"/>
              </a:spcAft>
              <a:defRPr sz="1700">
                <a:solidFill>
                  <a:srgbClr val="2D2D2D"/>
                </a:solidFill>
                <a:latin typeface="Arial"/>
              </a:defRPr>
            </a:pPr>
            <a:r>
              <a:rPr lang="el-GR" dirty="0">
                <a:solidFill>
                  <a:schemeClr val="tx2"/>
                </a:solidFill>
              </a:rPr>
              <a:t>• Για κάθε πράξη εκπροσώπησης ευθύνεται ο ίδιος ως ομόρρυθμος, εκτός αν ο τρίτος γνώριζε ότι είναι ετερόρρυθμος εταίρος (άρθρο 278 παρ. 2).</a:t>
            </a:r>
          </a:p>
          <a:p>
            <a:pPr>
              <a:spcAft>
                <a:spcPts val="900"/>
              </a:spcAft>
              <a:defRPr sz="1700">
                <a:solidFill>
                  <a:srgbClr val="2D2D2D"/>
                </a:solidFill>
                <a:latin typeface="Arial"/>
              </a:defRPr>
            </a:pPr>
            <a:r>
              <a:rPr lang="el-GR" dirty="0">
                <a:solidFill>
                  <a:schemeClr val="tx2"/>
                </a:solidFill>
              </a:rPr>
              <a:t>• Η ανάθεση εκπροσώπησης με την εταιρική σύμβαση και η αυθαίρετη ανάληψη εκπροσώπησης δεν ταυτίζονται· εξετάζεται η βάση της εξουσίας και η γνώση του τρίτου.</a:t>
            </a:r>
          </a:p>
          <a:p>
            <a:pPr>
              <a:spcAft>
                <a:spcPts val="900"/>
              </a:spcAft>
              <a:defRPr sz="1700">
                <a:solidFill>
                  <a:srgbClr val="2D2D2D"/>
                </a:solidFill>
                <a:latin typeface="Arial"/>
              </a:defRPr>
            </a:pPr>
            <a:endParaRPr lang="el-GR" dirty="0">
              <a:solidFill>
                <a:schemeClr val="tx2"/>
              </a:solidFill>
            </a:endParaRPr>
          </a:p>
          <a:p>
            <a:pPr>
              <a:spcAft>
                <a:spcPts val="900"/>
              </a:spcAft>
              <a:defRPr sz="1700">
                <a:solidFill>
                  <a:srgbClr val="2D2D2D"/>
                </a:solidFill>
                <a:latin typeface="Arial"/>
              </a:defRPr>
            </a:pPr>
            <a:r>
              <a:rPr lang="el-GR" b="1" dirty="0">
                <a:solidFill>
                  <a:schemeClr val="tx2"/>
                </a:solidFill>
              </a:rPr>
              <a:t>Ευθύνη ετερόρρυθμου εταίρου </a:t>
            </a:r>
          </a:p>
          <a:p>
            <a:pPr marL="285750" indent="-285750">
              <a:spcAft>
                <a:spcPts val="900"/>
              </a:spcAft>
              <a:buFont typeface="Arial" panose="020B0604020202020204" pitchFamily="34" charset="0"/>
              <a:buChar char="•"/>
              <a:defRPr sz="1700">
                <a:solidFill>
                  <a:srgbClr val="2D2D2D"/>
                </a:solidFill>
                <a:latin typeface="Arial"/>
              </a:defRPr>
            </a:pPr>
            <a:r>
              <a:rPr lang="el-GR" dirty="0">
                <a:solidFill>
                  <a:schemeClr val="tx2"/>
                </a:solidFill>
              </a:rPr>
              <a:t>Αν έχει καταβάλει πλήρως την εισφορά του, δεν ευθύνεται προσωπικά για τα εταιρικά χρέη (άρθρα 279 παρ. 1). </a:t>
            </a:r>
          </a:p>
          <a:p>
            <a:pPr marL="285750" indent="-285750">
              <a:spcAft>
                <a:spcPts val="900"/>
              </a:spcAft>
              <a:buFont typeface="Arial" panose="020B0604020202020204" pitchFamily="34" charset="0"/>
              <a:buChar char="•"/>
              <a:defRPr sz="1700">
                <a:solidFill>
                  <a:srgbClr val="2D2D2D"/>
                </a:solidFill>
                <a:latin typeface="Arial"/>
              </a:defRPr>
            </a:pPr>
            <a:r>
              <a:rPr lang="el-GR" dirty="0">
                <a:solidFill>
                  <a:schemeClr val="tx2"/>
                </a:solidFill>
              </a:rPr>
              <a:t>Ο εισερχόμενος ετερόρρυθμος εταίρος ευθύνεται και για προγενέστερα χρέη, σύμφωνα με τον ίδιο περιορισμό (άρθρα 279 παρ. 2). </a:t>
            </a:r>
          </a:p>
          <a:p>
            <a:pPr marL="285750" indent="-285750">
              <a:spcAft>
                <a:spcPts val="900"/>
              </a:spcAft>
              <a:buFont typeface="Arial" panose="020B0604020202020204" pitchFamily="34" charset="0"/>
              <a:buChar char="•"/>
              <a:defRPr sz="1700">
                <a:solidFill>
                  <a:srgbClr val="2D2D2D"/>
                </a:solidFill>
                <a:latin typeface="Arial"/>
              </a:defRPr>
            </a:pPr>
            <a:r>
              <a:rPr lang="el-GR" dirty="0">
                <a:solidFill>
                  <a:schemeClr val="tx2"/>
                </a:solidFill>
              </a:rPr>
              <a:t>Αντίθετη συμφωνία για τη ευθύνη του δεν ισχύει έναντι τρίτων (άρθρα 279 παρ. 3). </a:t>
            </a:r>
          </a:p>
          <a:p>
            <a:pPr marL="285750" indent="-285750">
              <a:spcAft>
                <a:spcPts val="900"/>
              </a:spcAft>
              <a:buFont typeface="Arial" panose="020B0604020202020204" pitchFamily="34" charset="0"/>
              <a:buChar char="•"/>
              <a:defRPr sz="1700">
                <a:solidFill>
                  <a:srgbClr val="2D2D2D"/>
                </a:solidFill>
                <a:latin typeface="Arial"/>
              </a:defRPr>
            </a:pPr>
            <a:r>
              <a:rPr lang="el-GR" dirty="0">
                <a:solidFill>
                  <a:schemeClr val="tx2"/>
                </a:solidFill>
              </a:rPr>
              <a:t>Πριν από την εγγραφή στο Γ.Ε.ΜΗ., ο ετερόρρυθμος ευθύνεται ως ομόρρυθμος για τα χρέη προ της εγγραφής διαστήματος, εκτός αν οι τρίτοι γνώριζαν την ιδιότητά του (άρθρο 280).</a:t>
            </a:r>
          </a:p>
          <a:p>
            <a:endParaRPr lang="el-GR" dirty="0"/>
          </a:p>
        </p:txBody>
      </p:sp>
    </p:spTree>
    <p:extLst>
      <p:ext uri="{BB962C8B-B14F-4D97-AF65-F5344CB8AC3E}">
        <p14:creationId xmlns:p14="http://schemas.microsoft.com/office/powerpoint/2010/main" val="3549381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269AF-BB39-C3EE-AEC0-5971E67148A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E243FAA-9234-36B3-4C07-512C69E21409}"/>
              </a:ext>
            </a:extLst>
          </p:cNvPr>
          <p:cNvSpPr txBox="1"/>
          <p:nvPr/>
        </p:nvSpPr>
        <p:spPr>
          <a:xfrm>
            <a:off x="178524" y="169817"/>
            <a:ext cx="11373395" cy="7348165"/>
          </a:xfrm>
          <a:prstGeom prst="rect">
            <a:avLst/>
          </a:prstGeom>
          <a:noFill/>
        </p:spPr>
        <p:txBody>
          <a:bodyPr wrap="square" rtlCol="0">
            <a:spAutoFit/>
          </a:bodyPr>
          <a:lstStyle/>
          <a:p>
            <a:r>
              <a:rPr lang="el-GR" b="1" dirty="0"/>
              <a:t>Αστική εταιρεία</a:t>
            </a:r>
          </a:p>
          <a:p>
            <a:endParaRPr lang="el-GR" b="1" dirty="0"/>
          </a:p>
          <a:p>
            <a:pPr>
              <a:spcAft>
                <a:spcPts val="900"/>
              </a:spcAft>
              <a:defRPr sz="1600">
                <a:solidFill>
                  <a:srgbClr val="2D2D2D"/>
                </a:solidFill>
                <a:latin typeface="Arial"/>
              </a:defRPr>
            </a:pPr>
            <a:r>
              <a:rPr lang="el-GR" dirty="0">
                <a:solidFill>
                  <a:schemeClr val="tx2"/>
                </a:solidFill>
              </a:rPr>
              <a:t>Κατά το άρθρο 741 ΑΚ, με τη σύμβαση εταιρείας δύο ή περισσότεροι αναλαμβάνουν αμοιβαία υποχρέωση να επιδιώκουν με κοινές εισφορές κοινό σκοπό.</a:t>
            </a:r>
          </a:p>
          <a:p>
            <a:pPr>
              <a:spcAft>
                <a:spcPts val="900"/>
              </a:spcAft>
              <a:defRPr sz="1600">
                <a:solidFill>
                  <a:srgbClr val="2D2D2D"/>
                </a:solidFill>
                <a:latin typeface="Arial"/>
              </a:defRPr>
            </a:pPr>
            <a:r>
              <a:rPr lang="el-GR" dirty="0">
                <a:solidFill>
                  <a:schemeClr val="tx2"/>
                </a:solidFill>
              </a:rPr>
              <a:t>• Η αστική εταιρεία αποτελεί το γενικό εταιρικό μόρφωμα του ΑΚ και δεν έχει κατ’ ανάγκη εμπορικό σκοπό. Συγκεκριμένα, όταν έχει νομική προσωπικότητα, ο σκοπός της δεν είναι εμπορικός αλλά οικονομικός. (πχ. Οι Αστικές Μη Κερδοσκοπικές Εταιρίες)</a:t>
            </a:r>
          </a:p>
          <a:p>
            <a:pPr>
              <a:spcAft>
                <a:spcPts val="900"/>
              </a:spcAft>
              <a:defRPr sz="1600">
                <a:solidFill>
                  <a:srgbClr val="2D2D2D"/>
                </a:solidFill>
                <a:latin typeface="Arial"/>
              </a:defRPr>
            </a:pPr>
            <a:r>
              <a:rPr lang="el-GR" dirty="0">
                <a:solidFill>
                  <a:schemeClr val="tx2"/>
                </a:solidFill>
              </a:rPr>
              <a:t>• Οι εισφορές μπορεί να συνίστανται σε χρήμα, πράγματα, εργασία ή άλλη παροχή, ανάλογα με τη συμφωνία των εταίρων.</a:t>
            </a:r>
          </a:p>
          <a:p>
            <a:pPr>
              <a:spcAft>
                <a:spcPts val="900"/>
              </a:spcAft>
              <a:defRPr sz="1600">
                <a:solidFill>
                  <a:srgbClr val="2D2D2D"/>
                </a:solidFill>
                <a:latin typeface="Arial"/>
              </a:defRPr>
            </a:pPr>
            <a:r>
              <a:rPr lang="el-GR" dirty="0">
                <a:solidFill>
                  <a:schemeClr val="tx2"/>
                </a:solidFill>
              </a:rPr>
              <a:t>• Οι εσωτερικές σχέσεις </a:t>
            </a:r>
            <a:r>
              <a:rPr lang="el-GR" dirty="0" err="1">
                <a:solidFill>
                  <a:schemeClr val="tx2"/>
                </a:solidFill>
              </a:rPr>
              <a:t>διέπονται</a:t>
            </a:r>
            <a:r>
              <a:rPr lang="el-GR" dirty="0">
                <a:solidFill>
                  <a:schemeClr val="tx2"/>
                </a:solidFill>
              </a:rPr>
              <a:t> από την εταιρική σύμβαση και τις διατάξεις των άρθρων 741 </a:t>
            </a:r>
            <a:r>
              <a:rPr lang="el-GR" dirty="0" err="1">
                <a:solidFill>
                  <a:schemeClr val="tx2"/>
                </a:solidFill>
              </a:rPr>
              <a:t>επ</a:t>
            </a:r>
            <a:r>
              <a:rPr lang="el-GR" dirty="0">
                <a:solidFill>
                  <a:schemeClr val="tx2"/>
                </a:solidFill>
              </a:rPr>
              <a:t>. ΑΚ.</a:t>
            </a:r>
          </a:p>
          <a:p>
            <a:pPr>
              <a:spcAft>
                <a:spcPts val="900"/>
              </a:spcAft>
              <a:defRPr sz="1600">
                <a:solidFill>
                  <a:srgbClr val="2D2D2D"/>
                </a:solidFill>
                <a:latin typeface="Arial"/>
              </a:defRPr>
            </a:pPr>
            <a:r>
              <a:rPr lang="el-GR" dirty="0">
                <a:solidFill>
                  <a:schemeClr val="tx2"/>
                </a:solidFill>
              </a:rPr>
              <a:t>• Η προσωπική συνεργασία και η κοινή επιδίωξη του σκοπού αποτελούν κεντρικά στοιχεία.</a:t>
            </a:r>
          </a:p>
          <a:p>
            <a:pPr>
              <a:spcAft>
                <a:spcPts val="900"/>
              </a:spcAft>
              <a:defRPr sz="1600">
                <a:solidFill>
                  <a:srgbClr val="2D2D2D"/>
                </a:solidFill>
                <a:latin typeface="Arial"/>
              </a:defRPr>
            </a:pPr>
            <a:endParaRPr lang="el-GR" dirty="0">
              <a:solidFill>
                <a:schemeClr val="tx2"/>
              </a:solidFill>
            </a:endParaRPr>
          </a:p>
          <a:p>
            <a:pPr>
              <a:spcAft>
                <a:spcPts val="900"/>
              </a:spcAft>
              <a:defRPr sz="1600">
                <a:solidFill>
                  <a:srgbClr val="2D2D2D"/>
                </a:solidFill>
                <a:latin typeface="Arial"/>
              </a:defRPr>
            </a:pPr>
            <a:r>
              <a:rPr lang="el-GR" b="1" dirty="0">
                <a:solidFill>
                  <a:schemeClr val="tx2"/>
                </a:solidFill>
              </a:rPr>
              <a:t>Νομική Προσωπικότητα</a:t>
            </a:r>
          </a:p>
          <a:p>
            <a:pPr>
              <a:spcAft>
                <a:spcPts val="900"/>
              </a:spcAft>
              <a:defRPr sz="1600">
                <a:solidFill>
                  <a:srgbClr val="2D2D2D"/>
                </a:solidFill>
                <a:latin typeface="Arial"/>
              </a:defRPr>
            </a:pPr>
            <a:r>
              <a:rPr lang="el-GR" dirty="0">
                <a:solidFill>
                  <a:schemeClr val="tx2"/>
                </a:solidFill>
              </a:rPr>
              <a:t>• Κατά κανόνα, η αστική εταιρεία λειτουργεί χωρίς νομική προσωπικότητα. Συστήνεται με κατάρτιση εταιρικής σύμβασης από 2 τουλάχιστον πρόσωπα (φυσικά/νομικά).</a:t>
            </a:r>
          </a:p>
          <a:p>
            <a:pPr>
              <a:spcAft>
                <a:spcPts val="900"/>
              </a:spcAft>
              <a:defRPr sz="1600">
                <a:solidFill>
                  <a:srgbClr val="2D2D2D"/>
                </a:solidFill>
                <a:latin typeface="Arial"/>
              </a:defRPr>
            </a:pPr>
            <a:r>
              <a:rPr lang="el-GR" dirty="0">
                <a:solidFill>
                  <a:schemeClr val="tx2"/>
                </a:solidFill>
              </a:rPr>
              <a:t>• Κατ’ άρθρο 784 ΑΚ, αν επιδιώκει οικονομικό σκοπό, αποκτά νομική προσωπικότητα εφόσον τηρηθούν οι όροι δημοσιότητας που προβλέπονται για τις ομόρρυθμες εμπορικές εταιρείες. (δημοσίευση στο ΓΕΜΗ, συστατική δημοσιότητα)</a:t>
            </a:r>
          </a:p>
          <a:p>
            <a:pPr>
              <a:spcAft>
                <a:spcPts val="900"/>
              </a:spcAft>
              <a:defRPr sz="1600">
                <a:solidFill>
                  <a:srgbClr val="2D2D2D"/>
                </a:solidFill>
                <a:latin typeface="Arial"/>
              </a:defRPr>
            </a:pPr>
            <a:r>
              <a:rPr lang="el-GR" dirty="0">
                <a:solidFill>
                  <a:schemeClr val="tx2"/>
                </a:solidFill>
              </a:rPr>
              <a:t>• Το άρθρο 270 Ν. 4072/2012 προβλέπει αναλογική εφαρμογή των διατάξεων του κεφαλαίου της Ο.Ε. στην αστική εταιρεία με νομική προσωπικότητα.</a:t>
            </a:r>
          </a:p>
          <a:p>
            <a:pPr>
              <a:spcAft>
                <a:spcPts val="900"/>
              </a:spcAft>
              <a:defRPr sz="1600">
                <a:solidFill>
                  <a:srgbClr val="2D2D2D"/>
                </a:solidFill>
                <a:latin typeface="Arial"/>
              </a:defRPr>
            </a:pPr>
            <a:r>
              <a:rPr lang="el-GR" dirty="0">
                <a:solidFill>
                  <a:schemeClr val="tx2"/>
                </a:solidFill>
              </a:rPr>
              <a:t>• Η νομική προσωπικότητα εξακολουθεί να υπάρχει μέχρι την περάτωση της εκκαθάρισης και για τις ανάγκες αυτής (άρθρο 784 ΑΚ).</a:t>
            </a:r>
          </a:p>
          <a:p>
            <a:pPr>
              <a:spcAft>
                <a:spcPts val="900"/>
              </a:spcAft>
              <a:defRPr sz="1600">
                <a:solidFill>
                  <a:srgbClr val="2D2D2D"/>
                </a:solidFill>
                <a:latin typeface="Arial"/>
              </a:defRPr>
            </a:pPr>
            <a:r>
              <a:rPr lang="el-GR" dirty="0">
                <a:solidFill>
                  <a:schemeClr val="tx2"/>
                </a:solidFill>
              </a:rPr>
              <a:t>• Η αστική εταιρεία με νομική προσωπικότητα δεν ταυτίζεται με την Ο.Ε. ως προς τον εταιρικό σκοπό.</a:t>
            </a:r>
          </a:p>
          <a:p>
            <a:pPr>
              <a:spcAft>
                <a:spcPts val="900"/>
              </a:spcAft>
              <a:defRPr sz="1600">
                <a:solidFill>
                  <a:srgbClr val="2D2D2D"/>
                </a:solidFill>
                <a:latin typeface="Arial"/>
              </a:defRPr>
            </a:pPr>
            <a:endParaRPr lang="el-GR" dirty="0">
              <a:solidFill>
                <a:schemeClr val="tx2"/>
              </a:solidFill>
            </a:endParaRPr>
          </a:p>
          <a:p>
            <a:endParaRPr lang="el-GR" dirty="0"/>
          </a:p>
        </p:txBody>
      </p:sp>
    </p:spTree>
    <p:extLst>
      <p:ext uri="{BB962C8B-B14F-4D97-AF65-F5344CB8AC3E}">
        <p14:creationId xmlns:p14="http://schemas.microsoft.com/office/powerpoint/2010/main" val="1193218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CF65FDF-97AB-7A54-6191-FB7EAB4E1CFA}"/>
              </a:ext>
            </a:extLst>
          </p:cNvPr>
          <p:cNvSpPr>
            <a:spLocks noGrp="1"/>
          </p:cNvSpPr>
          <p:nvPr>
            <p:ph idx="1"/>
          </p:nvPr>
        </p:nvSpPr>
        <p:spPr>
          <a:xfrm>
            <a:off x="493712" y="346038"/>
            <a:ext cx="8946541" cy="4195481"/>
          </a:xfrm>
        </p:spPr>
        <p:txBody>
          <a:bodyPr>
            <a:noAutofit/>
          </a:bodyPr>
          <a:lstStyle/>
          <a:p>
            <a:pPr marL="0" indent="0">
              <a:buNone/>
            </a:pPr>
            <a:r>
              <a:rPr lang="el-GR" sz="1800" b="1" dirty="0"/>
              <a:t>Αστική Εταιρία Χωρίς Νομική Προσωπικότητα </a:t>
            </a:r>
          </a:p>
          <a:p>
            <a:pPr marL="0" indent="0">
              <a:buNone/>
            </a:pPr>
            <a:r>
              <a:rPr lang="el-GR" sz="1800" b="1" dirty="0"/>
              <a:t>[Άρθρα 741 – 783 ΑΚ]</a:t>
            </a:r>
          </a:p>
          <a:p>
            <a:pPr marL="0" indent="0">
              <a:buNone/>
            </a:pPr>
            <a:r>
              <a:rPr lang="el-GR" sz="1800" b="1" dirty="0"/>
              <a:t>Στοιχεία: </a:t>
            </a:r>
          </a:p>
          <a:p>
            <a:r>
              <a:rPr lang="el-GR" sz="1800" dirty="0"/>
              <a:t>Άτυπη Ίδρυση (άτυπα ακόμα και σιωπηρά εκτός αν εισφέρεται ακίνητο </a:t>
            </a:r>
            <a:r>
              <a:rPr lang="el-GR" sz="1800" dirty="0">
                <a:sym typeface="Wingdings" panose="05000000000000000000" pitchFamily="2" charset="2"/>
              </a:rPr>
              <a:t> απαιτείται συμβολαιογραφικός τύπος</a:t>
            </a:r>
          </a:p>
          <a:p>
            <a:pPr marL="0" indent="0">
              <a:buNone/>
            </a:pPr>
            <a:endParaRPr lang="el-GR" sz="1800" dirty="0"/>
          </a:p>
          <a:p>
            <a:r>
              <a:rPr lang="el-GR" sz="1800" dirty="0"/>
              <a:t>Κοινός Σκοπός </a:t>
            </a:r>
            <a:r>
              <a:rPr lang="el-GR" sz="1800" dirty="0">
                <a:highlight>
                  <a:srgbClr val="000080"/>
                </a:highlight>
              </a:rPr>
              <a:t>(όχι όμως εμπορικός γιατί τότε θα θεωρηθεί αδημοσίευτη ΟΕ!)</a:t>
            </a:r>
          </a:p>
          <a:p>
            <a:pPr marL="0" indent="0">
              <a:buNone/>
            </a:pPr>
            <a:endParaRPr lang="el-GR" sz="1800" dirty="0">
              <a:highlight>
                <a:srgbClr val="000080"/>
              </a:highlight>
            </a:endParaRPr>
          </a:p>
          <a:p>
            <a:r>
              <a:rPr lang="el-GR" sz="1800" dirty="0"/>
              <a:t>Προσωποπαγής δεσμός μεταξύ εταίρων, περιορισμένος αριθμός</a:t>
            </a:r>
          </a:p>
          <a:p>
            <a:pPr marL="0" indent="0">
              <a:buNone/>
            </a:pPr>
            <a:endParaRPr lang="el-GR" sz="1800" dirty="0"/>
          </a:p>
          <a:p>
            <a:r>
              <a:rPr lang="el-GR" sz="1800" dirty="0"/>
              <a:t>Μπορεί να έχει (ή όχι) κοινή εταιρική περιουσία</a:t>
            </a:r>
          </a:p>
          <a:p>
            <a:pPr marL="0" indent="0">
              <a:buNone/>
            </a:pPr>
            <a:endParaRPr lang="el-GR" sz="1800" dirty="0"/>
          </a:p>
          <a:p>
            <a:r>
              <a:rPr lang="el-GR" sz="1800" dirty="0"/>
              <a:t>Εμφάνιση στις συναλλαγές (όχι υποχρεωτικά)</a:t>
            </a:r>
          </a:p>
          <a:p>
            <a:pPr marL="0" indent="0">
              <a:buNone/>
            </a:pPr>
            <a:endParaRPr lang="el-GR" sz="1800" dirty="0"/>
          </a:p>
          <a:p>
            <a:r>
              <a:rPr lang="el-GR" sz="1800" dirty="0"/>
              <a:t>Στο δικαστήριο εκπροσωπείται από τους διαχειριστές της (62 </a:t>
            </a:r>
            <a:r>
              <a:rPr lang="el-GR" sz="1800" dirty="0" err="1"/>
              <a:t>ΚΠολΔ</a:t>
            </a:r>
            <a:r>
              <a:rPr lang="el-GR" sz="1800" dirty="0"/>
              <a:t>, 64 </a:t>
            </a:r>
            <a:r>
              <a:rPr lang="el-GR" sz="1800" dirty="0" err="1"/>
              <a:t>ΚΠολΔ</a:t>
            </a:r>
            <a:r>
              <a:rPr lang="el-GR" sz="1800" dirty="0"/>
              <a:t>).</a:t>
            </a:r>
          </a:p>
        </p:txBody>
      </p:sp>
    </p:spTree>
    <p:extLst>
      <p:ext uri="{BB962C8B-B14F-4D97-AF65-F5344CB8AC3E}">
        <p14:creationId xmlns:p14="http://schemas.microsoft.com/office/powerpoint/2010/main" val="3760005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C55B4-C6AF-F739-90FE-1CE0CA32B8A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31A4C48-7CB1-3A7D-7D99-5805D52B4EF1}"/>
              </a:ext>
            </a:extLst>
          </p:cNvPr>
          <p:cNvSpPr txBox="1"/>
          <p:nvPr/>
        </p:nvSpPr>
        <p:spPr>
          <a:xfrm>
            <a:off x="130628" y="222068"/>
            <a:ext cx="10872652" cy="6086282"/>
          </a:xfrm>
          <a:prstGeom prst="rect">
            <a:avLst/>
          </a:prstGeom>
          <a:noFill/>
        </p:spPr>
        <p:txBody>
          <a:bodyPr wrap="square" rtlCol="0">
            <a:spAutoFit/>
          </a:bodyPr>
          <a:lstStyle/>
          <a:p>
            <a:r>
              <a:rPr lang="el-GR" b="1" dirty="0"/>
              <a:t>Σύντομες πρακτικές ερωτήσεις</a:t>
            </a:r>
          </a:p>
          <a:p>
            <a:endParaRPr lang="el-GR" b="1" dirty="0">
              <a:solidFill>
                <a:schemeClr val="tx2"/>
              </a:solidFill>
              <a:highlight>
                <a:srgbClr val="800000"/>
              </a:highlight>
            </a:endParaRPr>
          </a:p>
          <a:p>
            <a:pPr>
              <a:spcAft>
                <a:spcPts val="400"/>
              </a:spcAft>
              <a:defRPr sz="1400" b="1">
                <a:solidFill>
                  <a:srgbClr val="2D2D2D"/>
                </a:solidFill>
                <a:latin typeface="Arial"/>
              </a:defRPr>
            </a:pPr>
            <a:r>
              <a:rPr lang="el-GR" sz="1600" dirty="0">
                <a:solidFill>
                  <a:schemeClr val="tx2"/>
                </a:solidFill>
              </a:rPr>
              <a:t>• Α και Β συστήνουν Ο.Ε., αλλά ξεκινούν εμπορική δραστηριότητα πριν από την καταχώριση στο Γ.Ε.ΜΗ. Ποιο καθεστώς εφαρμόζεται; (άρθρο 251 παρ. 3)</a:t>
            </a:r>
          </a:p>
          <a:p>
            <a:pPr>
              <a:spcAft>
                <a:spcPts val="800"/>
              </a:spcAft>
              <a:defRPr sz="1300" b="0">
                <a:solidFill>
                  <a:srgbClr val="5F5F5F"/>
                </a:solidFill>
                <a:latin typeface="Arial"/>
              </a:defRPr>
            </a:pPr>
            <a:r>
              <a:rPr lang="el-GR" sz="1600" dirty="0">
                <a:solidFill>
                  <a:schemeClr val="tx2"/>
                </a:solidFill>
              </a:rPr>
              <a:t>   Απάντηση: Εφαρμόζονται αναλόγως οι διατάξεις της Ο.Ε. και η μη </a:t>
            </a:r>
            <a:r>
              <a:rPr lang="el-GR" sz="1600" dirty="0" err="1">
                <a:solidFill>
                  <a:schemeClr val="tx2"/>
                </a:solidFill>
              </a:rPr>
              <a:t>καταχωρισθείσα</a:t>
            </a:r>
            <a:r>
              <a:rPr lang="el-GR" sz="1600" dirty="0">
                <a:solidFill>
                  <a:schemeClr val="tx2"/>
                </a:solidFill>
              </a:rPr>
              <a:t> εταιρεία που ασκεί εμπορική δραστηριότητα έχει ικανότητα δικαίου και πτωχευτική ικανότητα.</a:t>
            </a:r>
          </a:p>
          <a:p>
            <a:pPr>
              <a:spcAft>
                <a:spcPts val="400"/>
              </a:spcAft>
              <a:defRPr sz="1400" b="1">
                <a:solidFill>
                  <a:srgbClr val="2D2D2D"/>
                </a:solidFill>
                <a:latin typeface="Arial"/>
              </a:defRPr>
            </a:pPr>
            <a:r>
              <a:rPr lang="el-GR" sz="1600" dirty="0">
                <a:solidFill>
                  <a:schemeClr val="tx2"/>
                </a:solidFill>
              </a:rPr>
              <a:t>• Το καταστατικό ορίζει ότι κάθε εταίρος εκπροσωπεί την εταιρεία μέχρι €50.000. Ο Α αγοράζει εξοπλισμό €100.000. Δεσμεύεται η εταιρεία; (άρθρο 257 παρ. 3)</a:t>
            </a:r>
          </a:p>
          <a:p>
            <a:pPr>
              <a:spcAft>
                <a:spcPts val="800"/>
              </a:spcAft>
              <a:defRPr sz="1300" b="0">
                <a:solidFill>
                  <a:srgbClr val="5F5F5F"/>
                </a:solidFill>
                <a:latin typeface="Arial"/>
              </a:defRPr>
            </a:pPr>
            <a:r>
              <a:rPr lang="el-GR" sz="1600" dirty="0">
                <a:solidFill>
                  <a:schemeClr val="tx2"/>
                </a:solidFill>
              </a:rPr>
              <a:t>   Απάντηση: Ναι, εφόσον η πράξη εμπίπτει στον εταιρικό σκοπό. Ο ποσοτικός περιορισμός της </a:t>
            </a:r>
            <a:r>
              <a:rPr lang="el-GR" sz="1600" dirty="0" err="1">
                <a:solidFill>
                  <a:schemeClr val="tx2"/>
                </a:solidFill>
              </a:rPr>
              <a:t>εκπροσωπευτικής</a:t>
            </a:r>
            <a:r>
              <a:rPr lang="el-GR" sz="1600" dirty="0">
                <a:solidFill>
                  <a:schemeClr val="tx2"/>
                </a:solidFill>
              </a:rPr>
              <a:t> εξουσίας δεν αντιτάσσεται στον καλόπιστο τρίτο.</a:t>
            </a:r>
          </a:p>
          <a:p>
            <a:pPr>
              <a:spcAft>
                <a:spcPts val="400"/>
              </a:spcAft>
              <a:defRPr sz="1400" b="1">
                <a:solidFill>
                  <a:srgbClr val="2D2D2D"/>
                </a:solidFill>
                <a:latin typeface="Arial"/>
              </a:defRPr>
            </a:pPr>
            <a:r>
              <a:rPr lang="el-GR" sz="1600" dirty="0">
                <a:solidFill>
                  <a:schemeClr val="tx2"/>
                </a:solidFill>
              </a:rPr>
              <a:t>• Νέος εταίρος εισέρχεται στην Ο.Ε. και συμφωνείται ότι δεν ευθύνεται για παλαιά χρέη. Ισχύει η συμφωνία έναντι του δανειστή; (άρθρο 258 παρ. 3)</a:t>
            </a:r>
          </a:p>
          <a:p>
            <a:pPr>
              <a:spcAft>
                <a:spcPts val="800"/>
              </a:spcAft>
              <a:defRPr sz="1300" b="0">
                <a:solidFill>
                  <a:srgbClr val="5F5F5F"/>
                </a:solidFill>
                <a:latin typeface="Arial"/>
              </a:defRPr>
            </a:pPr>
            <a:r>
              <a:rPr lang="el-GR" sz="1600" dirty="0">
                <a:solidFill>
                  <a:schemeClr val="tx2"/>
                </a:solidFill>
              </a:rPr>
              <a:t>   Απάντηση: Όχι. Ο εισερχόμενος εταίρος ευθύνεται απεριόριστα και εις </a:t>
            </a:r>
            <a:r>
              <a:rPr lang="el-GR" sz="1600" dirty="0" err="1">
                <a:solidFill>
                  <a:schemeClr val="tx2"/>
                </a:solidFill>
              </a:rPr>
              <a:t>ολόκληρον</a:t>
            </a:r>
            <a:r>
              <a:rPr lang="el-GR" sz="1600" dirty="0">
                <a:solidFill>
                  <a:schemeClr val="tx2"/>
                </a:solidFill>
              </a:rPr>
              <a:t> και για τα προϋφιστάμενα εταιρικά χρέη· η αντίθετη συμφωνία δεν αντιτάσσεται στους τρίτους.</a:t>
            </a:r>
          </a:p>
          <a:p>
            <a:pPr>
              <a:spcAft>
                <a:spcPts val="400"/>
              </a:spcAft>
              <a:defRPr sz="1400" b="1">
                <a:solidFill>
                  <a:srgbClr val="2D2D2D"/>
                </a:solidFill>
                <a:latin typeface="Arial"/>
              </a:defRPr>
            </a:pPr>
            <a:r>
              <a:rPr lang="el-GR" sz="1600" dirty="0">
                <a:solidFill>
                  <a:schemeClr val="tx2"/>
                </a:solidFill>
              </a:rPr>
              <a:t>• Εταίρος αποχωρεί, αλλά η έξοδος δεν καταχωρίζεται στο Γ.Ε.ΜΗ. Ποια είναι η σημασία της δημοσιότητας για την ευθύνη του;</a:t>
            </a:r>
          </a:p>
          <a:p>
            <a:pPr>
              <a:spcAft>
                <a:spcPts val="800"/>
              </a:spcAft>
              <a:defRPr sz="1300" b="0">
                <a:solidFill>
                  <a:srgbClr val="5F5F5F"/>
                </a:solidFill>
                <a:latin typeface="Arial"/>
              </a:defRPr>
            </a:pPr>
            <a:r>
              <a:rPr lang="el-GR" sz="1600" dirty="0">
                <a:solidFill>
                  <a:schemeClr val="tx2"/>
                </a:solidFill>
              </a:rPr>
              <a:t>   Απάντηση: Η μη δημοσιευθείσα έξοδος δεν μπορεί καταρχήν να αντιταχθεί στους τρίτους. Η ευθύνη του εξερχόμενου για προγενέστερα χρέη εξετάζεται σε συνδυασμό με τα άρθρα 251 και 269 και τον χρόνο καταχώρισης.</a:t>
            </a:r>
          </a:p>
          <a:p>
            <a:endParaRPr lang="el-GR" sz="1600" b="1" dirty="0">
              <a:highlight>
                <a:srgbClr val="800000"/>
              </a:highlight>
            </a:endParaRPr>
          </a:p>
          <a:p>
            <a:pPr>
              <a:spcAft>
                <a:spcPts val="900"/>
              </a:spcAft>
              <a:defRPr sz="1600">
                <a:solidFill>
                  <a:srgbClr val="2D2D2D"/>
                </a:solidFill>
                <a:latin typeface="Arial"/>
              </a:defRPr>
            </a:pPr>
            <a:endParaRPr lang="el-GR" dirty="0">
              <a:solidFill>
                <a:schemeClr val="tx2"/>
              </a:solidFill>
            </a:endParaRPr>
          </a:p>
          <a:p>
            <a:endParaRPr lang="el-GR" dirty="0"/>
          </a:p>
        </p:txBody>
      </p:sp>
    </p:spTree>
    <p:extLst>
      <p:ext uri="{BB962C8B-B14F-4D97-AF65-F5344CB8AC3E}">
        <p14:creationId xmlns:p14="http://schemas.microsoft.com/office/powerpoint/2010/main" val="1441227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1A31F1-7C58-1E60-5D20-D68337F03461}"/>
              </a:ext>
            </a:extLst>
          </p:cNvPr>
          <p:cNvSpPr txBox="1"/>
          <p:nvPr/>
        </p:nvSpPr>
        <p:spPr>
          <a:xfrm>
            <a:off x="304800" y="762000"/>
            <a:ext cx="10241280" cy="5929828"/>
          </a:xfrm>
          <a:prstGeom prst="rect">
            <a:avLst/>
          </a:prstGeom>
          <a:noFill/>
        </p:spPr>
        <p:txBody>
          <a:bodyPr wrap="square" rtlCol="0">
            <a:spAutoFit/>
          </a:bodyPr>
          <a:lstStyle/>
          <a:p>
            <a:pPr>
              <a:spcAft>
                <a:spcPts val="400"/>
              </a:spcAft>
              <a:defRPr sz="1300" b="1">
                <a:solidFill>
                  <a:srgbClr val="2D2D2D"/>
                </a:solidFill>
                <a:latin typeface="Arial"/>
              </a:defRPr>
            </a:pPr>
            <a:r>
              <a:rPr lang="el-GR" sz="1600" dirty="0">
                <a:solidFill>
                  <a:schemeClr val="tx2"/>
                </a:solidFill>
              </a:rPr>
              <a:t>Το όνομα του ετερόρρυθμου εταίρου περιλαμβάνεται στην επωνυμία. Ποια είναι η συνέπεια; (άρθρο 272 παρ. 2)</a:t>
            </a:r>
          </a:p>
          <a:p>
            <a:pPr>
              <a:spcAft>
                <a:spcPts val="800"/>
              </a:spcAft>
              <a:defRPr sz="1200" b="0">
                <a:solidFill>
                  <a:srgbClr val="5F5F5F"/>
                </a:solidFill>
                <a:latin typeface="Arial"/>
              </a:defRPr>
            </a:pPr>
            <a:r>
              <a:rPr lang="el-GR" sz="1600" dirty="0">
                <a:solidFill>
                  <a:schemeClr val="tx2"/>
                </a:solidFill>
              </a:rPr>
              <a:t>   Απάντηση: Ευθύνεται απεριόριστα, εκτός αν ο τρίτος που συναλλάχθηκε με την εταιρεία γνώριζε ότι είναι ετερόρρυθμος.</a:t>
            </a:r>
          </a:p>
          <a:p>
            <a:pPr>
              <a:spcAft>
                <a:spcPts val="400"/>
              </a:spcAft>
              <a:defRPr sz="1300" b="1">
                <a:solidFill>
                  <a:srgbClr val="2D2D2D"/>
                </a:solidFill>
                <a:latin typeface="Arial"/>
              </a:defRPr>
            </a:pPr>
            <a:r>
              <a:rPr lang="el-GR" sz="1600" dirty="0">
                <a:solidFill>
                  <a:schemeClr val="tx2"/>
                </a:solidFill>
              </a:rPr>
              <a:t>• Ο ετερόρρυθμος εταίρος έχει καταβάλει πλήρως την εισφορά του. Μπορεί δανειστής να στραφεί κατά της προσωπικής του περιουσίας; (άρθρο 279 παρ. 1)</a:t>
            </a:r>
          </a:p>
          <a:p>
            <a:pPr>
              <a:spcAft>
                <a:spcPts val="800"/>
              </a:spcAft>
              <a:defRPr sz="1200" b="0">
                <a:solidFill>
                  <a:srgbClr val="5F5F5F"/>
                </a:solidFill>
                <a:latin typeface="Arial"/>
              </a:defRPr>
            </a:pPr>
            <a:r>
              <a:rPr lang="el-GR" sz="1600" dirty="0">
                <a:solidFill>
                  <a:schemeClr val="tx2"/>
                </a:solidFill>
              </a:rPr>
              <a:t>   Απάντηση: Κατά κανόνα όχι. Με πλήρη καταβολή της εισφοράς δεν ευθύνεται για τα εταιρικά χρέη, με την επιφύλαξη ειδικών περιπτώσεων όπως η εκπροσώπηση κατά το άρθρο 278 ή η προ της εγγραφής ευθύνη του άρθρου 280.</a:t>
            </a:r>
          </a:p>
          <a:p>
            <a:pPr>
              <a:spcAft>
                <a:spcPts val="400"/>
              </a:spcAft>
              <a:defRPr sz="1300" b="1">
                <a:solidFill>
                  <a:srgbClr val="2D2D2D"/>
                </a:solidFill>
                <a:latin typeface="Arial"/>
              </a:defRPr>
            </a:pPr>
            <a:r>
              <a:rPr lang="el-GR" sz="1600" dirty="0">
                <a:solidFill>
                  <a:schemeClr val="tx2"/>
                </a:solidFill>
              </a:rPr>
              <a:t>• Ο ετερόρρυθμος εταίρος εκπροσωπεί την εταιρεία δυνάμει καταστατικής εξουσιοδότησης. Ποια ευθύνη αναλαμβάνει; (άρθρο 278 παρ. 2)</a:t>
            </a:r>
          </a:p>
          <a:p>
            <a:pPr>
              <a:spcAft>
                <a:spcPts val="800"/>
              </a:spcAft>
              <a:defRPr sz="1200" b="0">
                <a:solidFill>
                  <a:srgbClr val="5F5F5F"/>
                </a:solidFill>
                <a:latin typeface="Arial"/>
              </a:defRPr>
            </a:pPr>
            <a:r>
              <a:rPr lang="el-GR" sz="1600" dirty="0">
                <a:solidFill>
                  <a:schemeClr val="tx2"/>
                </a:solidFill>
              </a:rPr>
              <a:t>   Απάντηση: Για κάθε πράξη εκπροσώπησης ευθύνεται ο ίδιος ως ομόρρυθμος, εκτός αν ο συναλλασσόμενος τρίτος γνώριζε την ετερόρρυθμη ιδιότητά του.</a:t>
            </a:r>
          </a:p>
          <a:p>
            <a:pPr>
              <a:spcAft>
                <a:spcPts val="400"/>
              </a:spcAft>
              <a:defRPr sz="1300" b="1">
                <a:solidFill>
                  <a:srgbClr val="2D2D2D"/>
                </a:solidFill>
                <a:latin typeface="Arial"/>
              </a:defRPr>
            </a:pPr>
            <a:r>
              <a:rPr lang="el-GR" sz="1600" dirty="0">
                <a:solidFill>
                  <a:schemeClr val="tx2"/>
                </a:solidFill>
              </a:rPr>
              <a:t>• Η Ε.Ε. χάνει τον μοναδικό ομόρρυθμο εταίρο. Πώς μπορεί να αποφευχθεί η λύση; (άρθρο 281 παρ. 1)</a:t>
            </a:r>
          </a:p>
          <a:p>
            <a:pPr>
              <a:spcAft>
                <a:spcPts val="800"/>
              </a:spcAft>
              <a:defRPr sz="1200" b="0">
                <a:solidFill>
                  <a:srgbClr val="5F5F5F"/>
                </a:solidFill>
                <a:latin typeface="Arial"/>
              </a:defRPr>
            </a:pPr>
            <a:r>
              <a:rPr lang="el-GR" sz="1600" dirty="0">
                <a:solidFill>
                  <a:schemeClr val="tx2"/>
                </a:solidFill>
              </a:rPr>
              <a:t>   Απάντηση: Εντός τεσσάρων μηνών πρέπει να καταχωρισθεί στο Γ.Ε.ΜΗ. τροποποίηση ώστε ετερόρρυθμος εταίρος να καταστεί ομόρρυθμος ή να εισέλθει νέος ομόρρυθμος εταίρος.</a:t>
            </a:r>
          </a:p>
          <a:p>
            <a:pPr>
              <a:spcAft>
                <a:spcPts val="400"/>
              </a:spcAft>
              <a:defRPr sz="1300" b="1">
                <a:solidFill>
                  <a:srgbClr val="2D2D2D"/>
                </a:solidFill>
                <a:latin typeface="Arial"/>
              </a:defRPr>
            </a:pPr>
            <a:r>
              <a:rPr lang="el-GR" sz="1600" dirty="0">
                <a:solidFill>
                  <a:schemeClr val="tx2"/>
                </a:solidFill>
              </a:rPr>
              <a:t>• Δύο πρόσωπα επιδιώκουν κοινό μη εμπορικό σκοπό με κοινές εισφορές. Ποιο είναι το πλαίσιο και πότε αποκτά νομική προσωπικότητα; (άρθρα 741 και 784 ΑΚ)</a:t>
            </a:r>
          </a:p>
          <a:p>
            <a:pPr>
              <a:spcAft>
                <a:spcPts val="800"/>
              </a:spcAft>
              <a:defRPr sz="1200" b="0">
                <a:solidFill>
                  <a:srgbClr val="5F5F5F"/>
                </a:solidFill>
                <a:latin typeface="Arial"/>
              </a:defRPr>
            </a:pPr>
            <a:r>
              <a:rPr lang="el-GR" sz="1600" dirty="0">
                <a:solidFill>
                  <a:schemeClr val="tx2"/>
                </a:solidFill>
              </a:rPr>
              <a:t>   Απάντηση: Πρόκειται καταρχήν για αστική εταιρεία των άρθρων 741 </a:t>
            </a:r>
            <a:r>
              <a:rPr lang="el-GR" sz="1600" dirty="0" err="1">
                <a:solidFill>
                  <a:schemeClr val="tx2"/>
                </a:solidFill>
              </a:rPr>
              <a:t>επ</a:t>
            </a:r>
            <a:r>
              <a:rPr lang="el-GR" sz="1600" dirty="0">
                <a:solidFill>
                  <a:schemeClr val="tx2"/>
                </a:solidFill>
              </a:rPr>
              <a:t>. ΑΚ. Για νομική προσωπικότητα απαιτούνται οικονομικός σκοπός και τήρηση των όρων δημοσιότητας των Ο.Ε.· μη εμπορικός σκοπός μόνος του δεν αρκεί.</a:t>
            </a:r>
          </a:p>
        </p:txBody>
      </p:sp>
    </p:spTree>
    <p:extLst>
      <p:ext uri="{BB962C8B-B14F-4D97-AF65-F5344CB8AC3E}">
        <p14:creationId xmlns:p14="http://schemas.microsoft.com/office/powerpoint/2010/main" val="1084625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DC61A-9B7D-48BF-91E5-936DA41CF98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A480E47-F217-72F9-2205-40AD5E2A4E01}"/>
              </a:ext>
            </a:extLst>
          </p:cNvPr>
          <p:cNvSpPr txBox="1"/>
          <p:nvPr/>
        </p:nvSpPr>
        <p:spPr>
          <a:xfrm>
            <a:off x="130628" y="222068"/>
            <a:ext cx="10384972" cy="2215991"/>
          </a:xfrm>
          <a:prstGeom prst="rect">
            <a:avLst/>
          </a:prstGeom>
          <a:noFill/>
        </p:spPr>
        <p:txBody>
          <a:bodyPr wrap="square" rtlCol="0">
            <a:spAutoFit/>
          </a:bodyPr>
          <a:lstStyle/>
          <a:p>
            <a:r>
              <a:rPr lang="el-GR" b="1" dirty="0">
                <a:solidFill>
                  <a:schemeClr val="tx2"/>
                </a:solidFill>
              </a:rPr>
              <a:t>Βασικά σημεία…</a:t>
            </a:r>
          </a:p>
          <a:p>
            <a:endParaRPr lang="el-GR" b="1" dirty="0">
              <a:solidFill>
                <a:schemeClr val="tx2"/>
              </a:solidFill>
            </a:endParaRPr>
          </a:p>
          <a:p>
            <a:endParaRPr lang="el-GR" b="1" dirty="0"/>
          </a:p>
          <a:p>
            <a:endParaRPr lang="el-GR" b="1" dirty="0">
              <a:solidFill>
                <a:schemeClr val="tx2"/>
              </a:solidFill>
            </a:endParaRPr>
          </a:p>
          <a:p>
            <a:pPr>
              <a:spcAft>
                <a:spcPts val="900"/>
              </a:spcAft>
              <a:defRPr sz="1700">
                <a:solidFill>
                  <a:srgbClr val="2D2D2D"/>
                </a:solidFill>
                <a:latin typeface="Arial"/>
              </a:defRPr>
            </a:pPr>
            <a:endParaRPr lang="el-GR" b="1" dirty="0"/>
          </a:p>
          <a:p>
            <a:pPr>
              <a:spcAft>
                <a:spcPts val="900"/>
              </a:spcAft>
              <a:defRPr sz="1600">
                <a:solidFill>
                  <a:srgbClr val="2D2D2D"/>
                </a:solidFill>
                <a:latin typeface="Arial"/>
              </a:defRPr>
            </a:pPr>
            <a:endParaRPr lang="el-GR" dirty="0">
              <a:solidFill>
                <a:schemeClr val="tx2"/>
              </a:solidFill>
            </a:endParaRPr>
          </a:p>
          <a:p>
            <a:endParaRPr lang="el-GR" dirty="0"/>
          </a:p>
        </p:txBody>
      </p:sp>
      <p:pic>
        <p:nvPicPr>
          <p:cNvPr id="3" name="Εικόνα 2">
            <a:extLst>
              <a:ext uri="{FF2B5EF4-FFF2-40B4-BE49-F238E27FC236}">
                <a16:creationId xmlns:a16="http://schemas.microsoft.com/office/drawing/2014/main" id="{92127A7B-C64B-CDF4-ECDF-2F6CBAC5E2A8}"/>
              </a:ext>
            </a:extLst>
          </p:cNvPr>
          <p:cNvPicPr>
            <a:picLocks noChangeAspect="1"/>
          </p:cNvPicPr>
          <p:nvPr/>
        </p:nvPicPr>
        <p:blipFill>
          <a:blip r:embed="rId2"/>
          <a:stretch>
            <a:fillRect/>
          </a:stretch>
        </p:blipFill>
        <p:spPr>
          <a:xfrm>
            <a:off x="426933" y="1330063"/>
            <a:ext cx="10711600" cy="3907875"/>
          </a:xfrm>
          <a:prstGeom prst="rect">
            <a:avLst/>
          </a:prstGeom>
        </p:spPr>
      </p:pic>
    </p:spTree>
    <p:extLst>
      <p:ext uri="{BB962C8B-B14F-4D97-AF65-F5344CB8AC3E}">
        <p14:creationId xmlns:p14="http://schemas.microsoft.com/office/powerpoint/2010/main" val="426281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AF8E3A-A7C6-FA40-9411-BD7F87CFFC8A}"/>
              </a:ext>
            </a:extLst>
          </p:cNvPr>
          <p:cNvSpPr>
            <a:spLocks noGrp="1"/>
          </p:cNvSpPr>
          <p:nvPr>
            <p:ph type="ctrTitle"/>
          </p:nvPr>
        </p:nvSpPr>
        <p:spPr>
          <a:xfrm>
            <a:off x="1154954" y="1088020"/>
            <a:ext cx="8825658" cy="3573615"/>
          </a:xfrm>
        </p:spPr>
        <p:txBody>
          <a:bodyPr/>
          <a:lstStyle/>
          <a:p>
            <a:r>
              <a:rPr lang="el-GR" sz="4600" dirty="0">
                <a:latin typeface="Arial" panose="020B0604020202020204" pitchFamily="34" charset="0"/>
                <a:cs typeface="Arial" panose="020B0604020202020204" pitchFamily="34" charset="0"/>
              </a:rPr>
              <a:t>Σεμινάριο ΕΑΝΔΑ – </a:t>
            </a:r>
            <a:br>
              <a:rPr lang="el-GR" sz="4600" dirty="0">
                <a:latin typeface="Arial" panose="020B0604020202020204" pitchFamily="34" charset="0"/>
                <a:cs typeface="Arial" panose="020B0604020202020204" pitchFamily="34" charset="0"/>
              </a:rPr>
            </a:br>
            <a:r>
              <a:rPr lang="el-GR" sz="4600" dirty="0">
                <a:latin typeface="Arial" panose="020B0604020202020204" pitchFamily="34" charset="0"/>
                <a:cs typeface="Arial" panose="020B0604020202020204" pitchFamily="34" charset="0"/>
              </a:rPr>
              <a:t>Διαγωνισμός Υποψηφίων Δικηγόρων </a:t>
            </a:r>
            <a:br>
              <a:rPr lang="el-GR" sz="4600" dirty="0">
                <a:latin typeface="Arial" panose="020B0604020202020204" pitchFamily="34" charset="0"/>
                <a:cs typeface="Arial" panose="020B0604020202020204" pitchFamily="34" charset="0"/>
              </a:rPr>
            </a:br>
            <a:r>
              <a:rPr lang="el-GR" sz="4600" dirty="0">
                <a:latin typeface="Arial" panose="020B0604020202020204" pitchFamily="34" charset="0"/>
                <a:cs typeface="Arial" panose="020B0604020202020204" pitchFamily="34" charset="0"/>
              </a:rPr>
              <a:t>Β’ Εξεταστικής Περιόδου </a:t>
            </a:r>
            <a:br>
              <a:rPr lang="el-GR" sz="4600" dirty="0">
                <a:latin typeface="Arial" panose="020B0604020202020204" pitchFamily="34" charset="0"/>
                <a:cs typeface="Arial" panose="020B0604020202020204" pitchFamily="34" charset="0"/>
              </a:rPr>
            </a:br>
            <a:r>
              <a:rPr lang="el-GR" sz="4600" dirty="0">
                <a:latin typeface="Arial" panose="020B0604020202020204" pitchFamily="34" charset="0"/>
                <a:cs typeface="Arial" panose="020B0604020202020204" pitchFamily="34" charset="0"/>
              </a:rPr>
              <a:t>έτους 2026</a:t>
            </a:r>
          </a:p>
        </p:txBody>
      </p:sp>
      <p:sp>
        <p:nvSpPr>
          <p:cNvPr id="3" name="Υπότιτλος 2">
            <a:extLst>
              <a:ext uri="{FF2B5EF4-FFF2-40B4-BE49-F238E27FC236}">
                <a16:creationId xmlns:a16="http://schemas.microsoft.com/office/drawing/2014/main" id="{12DFE93A-194F-6031-32A0-959A45691260}"/>
              </a:ext>
            </a:extLst>
          </p:cNvPr>
          <p:cNvSpPr>
            <a:spLocks noGrp="1"/>
          </p:cNvSpPr>
          <p:nvPr>
            <p:ph type="subTitle" idx="1"/>
          </p:nvPr>
        </p:nvSpPr>
        <p:spPr>
          <a:xfrm>
            <a:off x="1154954" y="4777380"/>
            <a:ext cx="10248152" cy="1529292"/>
          </a:xfrm>
        </p:spPr>
        <p:txBody>
          <a:bodyPr>
            <a:normAutofit/>
          </a:bodyPr>
          <a:lstStyle/>
          <a:p>
            <a:r>
              <a:rPr lang="el-GR" cap="none" dirty="0">
                <a:latin typeface="Arial" panose="020B0604020202020204" pitchFamily="34" charset="0"/>
                <a:cs typeface="Arial" panose="020B0604020202020204" pitchFamily="34" charset="0"/>
              </a:rPr>
              <a:t>Εμπορικές Εταιρείες (ΑΕ – ΙΚΕ)</a:t>
            </a:r>
          </a:p>
          <a:p>
            <a:r>
              <a:rPr lang="el-GR" cap="none" dirty="0">
                <a:latin typeface="Arial" panose="020B0604020202020204" pitchFamily="34" charset="0"/>
                <a:cs typeface="Arial" panose="020B0604020202020204" pitchFamily="34" charset="0"/>
              </a:rPr>
              <a:t>Παρουσίαση</a:t>
            </a:r>
            <a:r>
              <a:rPr lang="en-US" cap="none" dirty="0">
                <a:latin typeface="Arial" panose="020B0604020202020204" pitchFamily="34" charset="0"/>
                <a:cs typeface="Arial" panose="020B0604020202020204" pitchFamily="34" charset="0"/>
              </a:rPr>
              <a:t>:</a:t>
            </a:r>
            <a:r>
              <a:rPr lang="el-GR" cap="none" dirty="0">
                <a:latin typeface="Arial" panose="020B0604020202020204" pitchFamily="34" charset="0"/>
                <a:cs typeface="Arial" panose="020B0604020202020204" pitchFamily="34" charset="0"/>
              </a:rPr>
              <a:t> Ευτυχία Κύργιου, Δικηγόρος (ΜΔΕ Εταιρείες και Χρηματοδότηση, ΕΚΠΑ) </a:t>
            </a:r>
          </a:p>
        </p:txBody>
      </p:sp>
    </p:spTree>
    <p:extLst>
      <p:ext uri="{BB962C8B-B14F-4D97-AF65-F5344CB8AC3E}">
        <p14:creationId xmlns:p14="http://schemas.microsoft.com/office/powerpoint/2010/main" val="2968375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63CF4B-C9B9-67C3-F908-6EA4F9372187}"/>
              </a:ext>
            </a:extLst>
          </p:cNvPr>
          <p:cNvSpPr>
            <a:spLocks noGrp="1"/>
          </p:cNvSpPr>
          <p:nvPr>
            <p:ph type="ctrTitle"/>
          </p:nvPr>
        </p:nvSpPr>
        <p:spPr/>
        <p:txBody>
          <a:bodyPr/>
          <a:lstStyle/>
          <a:p>
            <a:r>
              <a:rPr lang="el-GR" dirty="0">
                <a:latin typeface="Arial" panose="020B0604020202020204" pitchFamily="34" charset="0"/>
                <a:cs typeface="Arial" panose="020B0604020202020204" pitchFamily="34" charset="0"/>
              </a:rPr>
              <a:t>ΑΝΩΝΥΜΗ ΕΤΑΙΡΕΙΑ</a:t>
            </a:r>
          </a:p>
        </p:txBody>
      </p:sp>
      <p:sp>
        <p:nvSpPr>
          <p:cNvPr id="3" name="Υπότιτλος 2">
            <a:extLst>
              <a:ext uri="{FF2B5EF4-FFF2-40B4-BE49-F238E27FC236}">
                <a16:creationId xmlns:a16="http://schemas.microsoft.com/office/drawing/2014/main" id="{D7523A7D-41B2-D713-AEBD-7048D5D7F681}"/>
              </a:ext>
            </a:extLst>
          </p:cNvPr>
          <p:cNvSpPr>
            <a:spLocks noGrp="1"/>
          </p:cNvSpPr>
          <p:nvPr>
            <p:ph type="subTitle" idx="1"/>
          </p:nvPr>
        </p:nvSpPr>
        <p:spPr/>
        <p:txBody>
          <a:bodyPr/>
          <a:lstStyle/>
          <a:p>
            <a:r>
              <a:rPr lang="el-GR" dirty="0">
                <a:latin typeface="Arial" panose="020B0604020202020204" pitchFamily="34" charset="0"/>
                <a:cs typeface="Arial" panose="020B0604020202020204" pitchFamily="34" charset="0"/>
              </a:rPr>
              <a:t>Ν. 4548/2018</a:t>
            </a:r>
          </a:p>
        </p:txBody>
      </p:sp>
    </p:spTree>
    <p:extLst>
      <p:ext uri="{BB962C8B-B14F-4D97-AF65-F5344CB8AC3E}">
        <p14:creationId xmlns:p14="http://schemas.microsoft.com/office/powerpoint/2010/main" val="2793857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4134E2-9037-1842-F80E-73ABCEEE4754}"/>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Θεμελιώδη χαρακτηριστικά</a:t>
            </a:r>
          </a:p>
        </p:txBody>
      </p:sp>
      <p:sp>
        <p:nvSpPr>
          <p:cNvPr id="3" name="Θέση περιεχομένου 2">
            <a:extLst>
              <a:ext uri="{FF2B5EF4-FFF2-40B4-BE49-F238E27FC236}">
                <a16:creationId xmlns:a16="http://schemas.microsoft.com/office/drawing/2014/main" id="{D8DE06C6-269B-855F-EB67-F1CF62CCC931}"/>
              </a:ext>
            </a:extLst>
          </p:cNvPr>
          <p:cNvSpPr>
            <a:spLocks noGrp="1"/>
          </p:cNvSpPr>
          <p:nvPr>
            <p:ph idx="1"/>
          </p:nvPr>
        </p:nvSpPr>
        <p:spPr>
          <a:xfrm>
            <a:off x="1103312" y="1963270"/>
            <a:ext cx="9537794" cy="4285129"/>
          </a:xfrm>
        </p:spPr>
        <p:txBody>
          <a:bodyPr/>
          <a:lstStyle/>
          <a:p>
            <a:pPr algn="just"/>
            <a:r>
              <a:rPr lang="el-GR" dirty="0">
                <a:latin typeface="Arial" panose="020B0604020202020204" pitchFamily="34" charset="0"/>
                <a:cs typeface="Arial" panose="020B0604020202020204" pitchFamily="34" charset="0"/>
              </a:rPr>
              <a:t>Κεφαλαιουχική εταιρεία </a:t>
            </a:r>
            <a:r>
              <a:rPr lang="el-GR" dirty="0">
                <a:latin typeface="Arial" panose="020B0604020202020204" pitchFamily="34" charset="0"/>
                <a:cs typeface="Arial" panose="020B0604020202020204" pitchFamily="34" charset="0"/>
                <a:sym typeface="Wingdings" pitchFamily="2" charset="2"/>
              </a:rPr>
              <a:t> λογιστική δέσμευση του μετοχικού κεφαλαίου </a:t>
            </a:r>
            <a:r>
              <a:rPr lang="el-GR" dirty="0">
                <a:latin typeface="Arial" panose="020B0604020202020204" pitchFamily="34" charset="0"/>
                <a:cs typeface="Arial" panose="020B0604020202020204" pitchFamily="34" charset="0"/>
              </a:rPr>
              <a:t>μέσω περιορισμών στις διανομές προς τους μετόχους </a:t>
            </a:r>
            <a:r>
              <a:rPr lang="el-GR" dirty="0">
                <a:latin typeface="Arial" panose="020B0604020202020204" pitchFamily="34" charset="0"/>
                <a:cs typeface="Arial" panose="020B0604020202020204" pitchFamily="34" charset="0"/>
                <a:sym typeface="Wingdings" pitchFamily="2" charset="2"/>
              </a:rPr>
              <a:t>ως αντιστάθμισμα στην έλλειψη προσωπικής ευθύνης των μετόχων της</a:t>
            </a:r>
          </a:p>
          <a:p>
            <a:pPr algn="just"/>
            <a:r>
              <a:rPr lang="el-GR" dirty="0">
                <a:latin typeface="Arial" panose="020B0604020202020204" pitchFamily="34" charset="0"/>
                <a:cs typeface="Arial" panose="020B0604020202020204" pitchFamily="34" charset="0"/>
                <a:sym typeface="Wingdings" pitchFamily="2" charset="2"/>
              </a:rPr>
              <a:t>Νομική προσωπικότητα</a:t>
            </a:r>
          </a:p>
          <a:p>
            <a:pPr algn="just"/>
            <a:r>
              <a:rPr lang="el-GR" dirty="0">
                <a:latin typeface="Arial" panose="020B0604020202020204" pitchFamily="34" charset="0"/>
                <a:cs typeface="Arial" panose="020B0604020202020204" pitchFamily="34" charset="0"/>
                <a:sym typeface="Wingdings" pitchFamily="2" charset="2"/>
              </a:rPr>
              <a:t>Εμπορική ιδιότητα εκ του νόμου (τυπικό σύστημα), ανεξάρτητα από το είδος της δραστηριότητας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5494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9227DE-3294-2D49-A257-26CC1C2DE71E}"/>
              </a:ext>
            </a:extLst>
          </p:cNvPr>
          <p:cNvSpPr>
            <a:spLocks noGrp="1"/>
          </p:cNvSpPr>
          <p:nvPr>
            <p:ph type="title"/>
          </p:nvPr>
        </p:nvSpPr>
        <p:spPr>
          <a:xfrm>
            <a:off x="646111" y="452718"/>
            <a:ext cx="9404723" cy="1313938"/>
          </a:xfrm>
        </p:spPr>
        <p:txBody>
          <a:bodyPr/>
          <a:lstStyle/>
          <a:p>
            <a:r>
              <a:rPr lang="el-GR" dirty="0">
                <a:latin typeface="Arial" panose="020B0604020202020204" pitchFamily="34" charset="0"/>
                <a:cs typeface="Arial" panose="020B0604020202020204" pitchFamily="34" charset="0"/>
              </a:rPr>
              <a:t>Σύσταση ΑΕ – Ιδρυτική πράξη και Καταστατικό </a:t>
            </a:r>
          </a:p>
        </p:txBody>
      </p:sp>
      <p:sp>
        <p:nvSpPr>
          <p:cNvPr id="3" name="Θέση περιεχομένου 2">
            <a:extLst>
              <a:ext uri="{FF2B5EF4-FFF2-40B4-BE49-F238E27FC236}">
                <a16:creationId xmlns:a16="http://schemas.microsoft.com/office/drawing/2014/main" id="{FCD584BB-A5C0-26FE-D0CB-8E4E77BA2152}"/>
              </a:ext>
            </a:extLst>
          </p:cNvPr>
          <p:cNvSpPr>
            <a:spLocks noGrp="1"/>
          </p:cNvSpPr>
          <p:nvPr>
            <p:ph idx="1"/>
          </p:nvPr>
        </p:nvSpPr>
        <p:spPr>
          <a:xfrm>
            <a:off x="991992" y="1863524"/>
            <a:ext cx="10223875" cy="4632691"/>
          </a:xfrm>
        </p:spPr>
        <p:txBody>
          <a:bodyPr>
            <a:normAutofit/>
          </a:bodyPr>
          <a:lstStyle/>
          <a:p>
            <a:pPr algn="just"/>
            <a:r>
              <a:rPr lang="el-GR" dirty="0">
                <a:latin typeface="Arial" panose="020B0604020202020204" pitchFamily="34" charset="0"/>
                <a:cs typeface="Arial" panose="020B0604020202020204" pitchFamily="34" charset="0"/>
              </a:rPr>
              <a:t>Ένας ή περισσότεροι ιδρυτές, ΦΠ ή ΝΠ. Μπορεί να είναι και μονοπρόσωπη ΑΕ (άρθρο 4 παρ. 1). </a:t>
            </a:r>
          </a:p>
          <a:p>
            <a:pPr algn="just"/>
            <a:r>
              <a:rPr lang="el-GR" dirty="0">
                <a:latin typeface="Arial" panose="020B0604020202020204" pitchFamily="34" charset="0"/>
                <a:cs typeface="Arial" panose="020B0604020202020204" pitchFamily="34" charset="0"/>
              </a:rPr>
              <a:t>Εταιρική σύμβαση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 ιδρυτική πράξη και β) καταστατικό εν στενή εννοία (κανόνες λειτουργίας οργάνων)</a:t>
            </a:r>
          </a:p>
          <a:p>
            <a:pPr algn="just"/>
            <a:r>
              <a:rPr lang="el-GR" dirty="0">
                <a:latin typeface="Arial" panose="020B0604020202020204" pitchFamily="34" charset="0"/>
                <a:cs typeface="Arial" panose="020B0604020202020204" pitchFamily="34" charset="0"/>
              </a:rPr>
              <a:t>Τήρηση νόμιμου τύπου</a:t>
            </a:r>
            <a:r>
              <a:rPr lang="en-US" dirty="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a:p>
            <a:pPr lvl="1" algn="just">
              <a:buFont typeface="Wingdings" pitchFamily="2" charset="2"/>
              <a:buChar char="Ø"/>
            </a:pPr>
            <a:r>
              <a:rPr lang="el-GR" dirty="0">
                <a:latin typeface="Arial" panose="020B0604020202020204" pitchFamily="34" charset="0"/>
                <a:cs typeface="Arial" panose="020B0604020202020204" pitchFamily="34" charset="0"/>
              </a:rPr>
              <a:t>σύσταση με συμβολαιογραφικό τύπο όπου απαιτείται (πχ εισφορά ακινήτων) ή με συμφωνία των μερών  </a:t>
            </a:r>
          </a:p>
          <a:p>
            <a:pPr lvl="1" algn="just">
              <a:buFont typeface="Wingdings" pitchFamily="2" charset="2"/>
              <a:buChar char="Ø"/>
            </a:pPr>
            <a:r>
              <a:rPr lang="el-GR" dirty="0">
                <a:latin typeface="Arial" panose="020B0604020202020204" pitchFamily="34" charset="0"/>
                <a:cs typeface="Arial" panose="020B0604020202020204" pitchFamily="34" charset="0"/>
              </a:rPr>
              <a:t>σύσταση με ιδιωτικό έγγραφο μέσω ΥΜΣ ΓΕΜΗ – πρότυπο καταστατικό (άρθρο 4 παρ. 2)</a:t>
            </a:r>
          </a:p>
          <a:p>
            <a:pPr algn="just"/>
            <a:r>
              <a:rPr lang="el-GR" dirty="0">
                <a:latin typeface="Arial" panose="020B0604020202020204" pitchFamily="34" charset="0"/>
                <a:cs typeface="Arial" panose="020B0604020202020204" pitchFamily="34" charset="0"/>
              </a:rPr>
              <a:t>Ελάχιστο περιεχόμενο καταστατικού</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επωνυμία, σκοπός, έδρα, διάρκεια, μετοχικό κεφάλαιο, μετοχές, πρόβλεψη οργάνων και λειτουργία τους κλπ.</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(άρθρο 5)</a:t>
            </a:r>
          </a:p>
        </p:txBody>
      </p:sp>
    </p:spTree>
    <p:extLst>
      <p:ext uri="{BB962C8B-B14F-4D97-AF65-F5344CB8AC3E}">
        <p14:creationId xmlns:p14="http://schemas.microsoft.com/office/powerpoint/2010/main" val="4206286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7BF22CD-FBC6-E911-9D15-2173F76D1303}"/>
              </a:ext>
            </a:extLst>
          </p:cNvPr>
          <p:cNvSpPr>
            <a:spLocks noGrp="1"/>
          </p:cNvSpPr>
          <p:nvPr>
            <p:ph type="title"/>
          </p:nvPr>
        </p:nvSpPr>
        <p:spPr>
          <a:xfrm>
            <a:off x="646111" y="452718"/>
            <a:ext cx="9284968" cy="1400530"/>
          </a:xfrm>
        </p:spPr>
        <p:txBody>
          <a:bodyPr/>
          <a:lstStyle/>
          <a:p>
            <a:r>
              <a:rPr lang="el-GR" dirty="0">
                <a:latin typeface="Arial" panose="020B0604020202020204" pitchFamily="34" charset="0"/>
                <a:cs typeface="Arial" panose="020B0604020202020204" pitchFamily="34" charset="0"/>
              </a:rPr>
              <a:t>Σύσταση ΑΕ – Έγκριση και Δημοσιότητα </a:t>
            </a:r>
          </a:p>
        </p:txBody>
      </p:sp>
      <p:sp>
        <p:nvSpPr>
          <p:cNvPr id="3" name="Θέση περιεχομένου 2">
            <a:extLst>
              <a:ext uri="{FF2B5EF4-FFF2-40B4-BE49-F238E27FC236}">
                <a16:creationId xmlns:a16="http://schemas.microsoft.com/office/drawing/2014/main" id="{5C511245-F900-992C-7AAB-F72E18C7B831}"/>
              </a:ext>
            </a:extLst>
          </p:cNvPr>
          <p:cNvSpPr>
            <a:spLocks noGrp="1"/>
          </p:cNvSpPr>
          <p:nvPr>
            <p:ph idx="1"/>
          </p:nvPr>
        </p:nvSpPr>
        <p:spPr>
          <a:xfrm>
            <a:off x="1103312" y="2052918"/>
            <a:ext cx="10124131" cy="4352364"/>
          </a:xfrm>
        </p:spPr>
        <p:txBody>
          <a:bodyPr>
            <a:normAutofit fontScale="92500" lnSpcReduction="10000"/>
          </a:bodyPr>
          <a:lstStyle/>
          <a:p>
            <a:pPr marL="342900" lvl="1" indent="-342900" algn="just"/>
            <a:r>
              <a:rPr lang="el-GR" sz="2000" dirty="0">
                <a:latin typeface="Arial" panose="020B0604020202020204" pitchFamily="34" charset="0"/>
                <a:cs typeface="Arial" panose="020B0604020202020204" pitchFamily="34" charset="0"/>
              </a:rPr>
              <a:t>Κοινές ΑΕ</a:t>
            </a:r>
            <a:r>
              <a:rPr lang="en-US" sz="2000" dirty="0">
                <a:latin typeface="Arial" panose="020B0604020202020204" pitchFamily="34" charset="0"/>
                <a:cs typeface="Arial" panose="020B0604020202020204" pitchFamily="34" charset="0"/>
              </a:rPr>
              <a:t>: </a:t>
            </a:r>
            <a:r>
              <a:rPr lang="el-GR" sz="2000" dirty="0">
                <a:latin typeface="Arial" panose="020B0604020202020204" pitchFamily="34" charset="0"/>
                <a:cs typeface="Arial" panose="020B0604020202020204" pitchFamily="34" charset="0"/>
                <a:sym typeface="Wingdings" pitchFamily="2" charset="2"/>
              </a:rPr>
              <a:t>περιορισμένος έλεγχος</a:t>
            </a:r>
            <a:r>
              <a:rPr lang="el-GR" sz="2000" dirty="0">
                <a:latin typeface="Arial" panose="020B0604020202020204" pitchFamily="34" charset="0"/>
                <a:cs typeface="Arial" panose="020B0604020202020204" pitchFamily="34" charset="0"/>
              </a:rPr>
              <a:t> από ΥΜΣ </a:t>
            </a:r>
            <a:r>
              <a:rPr lang="el-GR" sz="2000" dirty="0">
                <a:latin typeface="Arial" panose="020B0604020202020204" pitchFamily="34" charset="0"/>
                <a:cs typeface="Arial" panose="020B0604020202020204" pitchFamily="34" charset="0"/>
                <a:sym typeface="Wingdings" pitchFamily="2" charset="2"/>
              </a:rPr>
              <a:t>(άρθρο 9 παρ. 1)</a:t>
            </a:r>
            <a:r>
              <a:rPr lang="el-GR" sz="2000" dirty="0">
                <a:latin typeface="Arial" panose="020B0604020202020204" pitchFamily="34" charset="0"/>
                <a:cs typeface="Arial" panose="020B0604020202020204" pitchFamily="34" charset="0"/>
              </a:rPr>
              <a:t> – Κατά την τροποποίηση του καταστατικού, τη λύση με απόφαση ΓΣ και την αναβίωση απαιτείται έλεγχος από αρμόδια ΥΓΕΜΗ και διοικητική έγκριση (άρθρο 9 παρ. 2) </a:t>
            </a:r>
          </a:p>
          <a:p>
            <a:pPr marL="342900" lvl="1" indent="-342900" algn="just"/>
            <a:r>
              <a:rPr lang="el-GR" sz="2000" dirty="0">
                <a:latin typeface="Arial" panose="020B0604020202020204" pitchFamily="34" charset="0"/>
                <a:cs typeface="Arial" panose="020B0604020202020204" pitchFamily="34" charset="0"/>
              </a:rPr>
              <a:t>«Ειδικές» ΑΕ</a:t>
            </a:r>
            <a:r>
              <a:rPr lang="en-US" sz="2000" dirty="0">
                <a:latin typeface="Arial" panose="020B0604020202020204" pitchFamily="34" charset="0"/>
                <a:cs typeface="Arial" panose="020B0604020202020204" pitchFamily="34" charset="0"/>
              </a:rPr>
              <a:t>:</a:t>
            </a:r>
            <a:r>
              <a:rPr lang="el-GR" sz="2000" dirty="0">
                <a:latin typeface="Arial" panose="020B0604020202020204" pitchFamily="34" charset="0"/>
                <a:cs typeface="Arial" panose="020B0604020202020204" pitchFamily="34" charset="0"/>
              </a:rPr>
              <a:t> έγκριση σύστασης και τροποποίησης καταστατικού με απόφαση Υπουργού Ανάπτυξης και Επενδύσεων, κατόπιν ελέγχου νομιμότητας (άρθρο 9 παρ. 3) </a:t>
            </a:r>
          </a:p>
          <a:p>
            <a:pPr algn="just"/>
            <a:r>
              <a:rPr lang="en-US" sz="2100" dirty="0" err="1">
                <a:latin typeface="Arial" panose="020B0604020202020204" pitchFamily="34" charset="0"/>
                <a:cs typeface="Arial" panose="020B0604020202020204" pitchFamily="34" charset="0"/>
              </a:rPr>
              <a:t>Με</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την</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κ</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τ</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χώριση</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στο</a:t>
            </a:r>
            <a:r>
              <a:rPr lang="en-US" sz="2100" dirty="0">
                <a:latin typeface="Arial" panose="020B0604020202020204" pitchFamily="34" charset="0"/>
                <a:cs typeface="Arial" panose="020B0604020202020204" pitchFamily="34" charset="0"/>
              </a:rPr>
              <a:t> Γ.Ε.ΜΗ. </a:t>
            </a:r>
            <a:r>
              <a:rPr lang="en-US" sz="2100" dirty="0" err="1">
                <a:latin typeface="Arial" panose="020B0604020202020204" pitchFamily="34" charset="0"/>
                <a:cs typeface="Arial" panose="020B0604020202020204" pitchFamily="34" charset="0"/>
              </a:rPr>
              <a:t>η</a:t>
            </a:r>
            <a:r>
              <a:rPr lang="en-US" sz="2100" dirty="0">
                <a:latin typeface="Arial" panose="020B0604020202020204" pitchFamily="34" charset="0"/>
                <a:cs typeface="Arial" panose="020B0604020202020204" pitchFamily="34" charset="0"/>
              </a:rPr>
              <a:t> ΑΕ απ</a:t>
            </a:r>
            <a:r>
              <a:rPr lang="en-US" sz="2100" dirty="0" err="1">
                <a:latin typeface="Arial" panose="020B0604020202020204" pitchFamily="34" charset="0"/>
                <a:cs typeface="Arial" panose="020B0604020202020204" pitchFamily="34" charset="0"/>
              </a:rPr>
              <a:t>οκτά</a:t>
            </a:r>
            <a:r>
              <a:rPr lang="en-US" sz="2100"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νομική</a:t>
            </a:r>
            <a:r>
              <a:rPr lang="en-US" dirty="0">
                <a:latin typeface="Arial" panose="020B0604020202020204" pitchFamily="34" charset="0"/>
                <a:cs typeface="Arial" panose="020B0604020202020204" pitchFamily="34" charset="0"/>
              </a:rPr>
              <a:t> π</a:t>
            </a:r>
            <a:r>
              <a:rPr lang="en-US" dirty="0" err="1">
                <a:latin typeface="Arial" panose="020B0604020202020204" pitchFamily="34" charset="0"/>
                <a:cs typeface="Arial" panose="020B0604020202020204" pitchFamily="34" charset="0"/>
              </a:rPr>
              <a:t>ροσω</a:t>
            </a:r>
            <a:r>
              <a:rPr lang="en-US" dirty="0">
                <a:latin typeface="Arial" panose="020B0604020202020204" pitchFamily="34" charset="0"/>
                <a:cs typeface="Arial" panose="020B0604020202020204" pitchFamily="34" charset="0"/>
              </a:rPr>
              <a:t>π</a:t>
            </a:r>
            <a:r>
              <a:rPr lang="en-US" dirty="0" err="1">
                <a:latin typeface="Arial" panose="020B0604020202020204" pitchFamily="34" charset="0"/>
                <a:cs typeface="Arial" panose="020B0604020202020204" pitchFamily="34" charset="0"/>
              </a:rPr>
              <a:t>ικότητ</a:t>
            </a:r>
            <a:r>
              <a:rPr lang="en-US" dirty="0">
                <a:latin typeface="Arial" panose="020B0604020202020204" pitchFamily="34" charset="0"/>
                <a:cs typeface="Arial" panose="020B0604020202020204" pitchFamily="34" charset="0"/>
              </a:rPr>
              <a:t>α</a:t>
            </a:r>
            <a:r>
              <a:rPr lang="el-GR" dirty="0">
                <a:latin typeface="Arial" panose="020B0604020202020204" pitchFamily="34" charset="0"/>
                <a:cs typeface="Arial" panose="020B0604020202020204" pitchFamily="34" charset="0"/>
              </a:rPr>
              <a:t> (συστατική δημοσιότητα) </a:t>
            </a:r>
            <a:endParaRPr lang="el-GR" sz="2000"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Πράξεις πριν από τη σύσταση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απεριόριστη και εις </a:t>
            </a:r>
            <a:r>
              <a:rPr lang="el-GR" dirty="0" err="1">
                <a:latin typeface="Arial" panose="020B0604020202020204" pitchFamily="34" charset="0"/>
                <a:cs typeface="Arial" panose="020B0604020202020204" pitchFamily="34" charset="0"/>
              </a:rPr>
              <a:t>ολόκληρον</a:t>
            </a:r>
            <a:r>
              <a:rPr lang="el-GR" dirty="0">
                <a:latin typeface="Arial" panose="020B0604020202020204" pitchFamily="34" charset="0"/>
                <a:cs typeface="Arial" panose="020B0604020202020204" pitchFamily="34" charset="0"/>
              </a:rPr>
              <a:t> ευθύνη ιδρυτών (αστική εταιρεία ή «αδημοσίευτη» ΟΕ) – ανάληψη ευθύνη εντός 3 μηνών από την ίδρυση της εταιρείας (άρθρο 10)</a:t>
            </a:r>
          </a:p>
          <a:p>
            <a:pPr algn="just"/>
            <a:r>
              <a:rPr lang="el-GR" sz="2100" dirty="0">
                <a:latin typeface="Arial" panose="020B0604020202020204" pitchFamily="34" charset="0"/>
                <a:cs typeface="Arial" panose="020B0604020202020204" pitchFamily="34" charset="0"/>
              </a:rPr>
              <a:t>Κήρυξη ακυρότητας εταιρείας εντός διετίας από τη σύσταση αποκλειστικά για τους λόγους που απαριθμούνται στο </a:t>
            </a:r>
            <a:r>
              <a:rPr lang="en-US" sz="2100" dirty="0" err="1">
                <a:latin typeface="Arial" panose="020B0604020202020204" pitchFamily="34" charset="0"/>
                <a:cs typeface="Arial" panose="020B0604020202020204" pitchFamily="34" charset="0"/>
              </a:rPr>
              <a:t>άρθρο</a:t>
            </a:r>
            <a:r>
              <a:rPr lang="en-US" sz="2100" dirty="0">
                <a:latin typeface="Arial" panose="020B0604020202020204" pitchFamily="34" charset="0"/>
                <a:cs typeface="Arial" panose="020B0604020202020204" pitchFamily="34" charset="0"/>
              </a:rPr>
              <a:t> 1</a:t>
            </a:r>
            <a:r>
              <a:rPr lang="el-GR" sz="2100" dirty="0">
                <a:latin typeface="Arial" panose="020B0604020202020204" pitchFamily="34" charset="0"/>
                <a:cs typeface="Arial" panose="020B0604020202020204" pitchFamily="34" charset="0"/>
              </a:rPr>
              <a:t>1. Η περίπτωση που ο σκοπός είναι παράνομος ή αντίθετος στη δημόσια τάξη δεν υπόκειται σε αποσβεστική προθεσμία.</a:t>
            </a:r>
          </a:p>
        </p:txBody>
      </p:sp>
    </p:spTree>
    <p:extLst>
      <p:ext uri="{BB962C8B-B14F-4D97-AF65-F5344CB8AC3E}">
        <p14:creationId xmlns:p14="http://schemas.microsoft.com/office/powerpoint/2010/main" val="3674088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FC0369-27C3-D5A3-C70D-17E8B2359432}"/>
              </a:ext>
            </a:extLst>
          </p:cNvPr>
          <p:cNvSpPr>
            <a:spLocks noGrp="1"/>
          </p:cNvSpPr>
          <p:nvPr>
            <p:ph type="title"/>
          </p:nvPr>
        </p:nvSpPr>
        <p:spPr>
          <a:xfrm>
            <a:off x="646111" y="452718"/>
            <a:ext cx="9404723" cy="924669"/>
          </a:xfrm>
        </p:spPr>
        <p:txBody>
          <a:bodyPr/>
          <a:lstStyle/>
          <a:p>
            <a:r>
              <a:rPr lang="el-GR" dirty="0">
                <a:latin typeface="Arial" panose="020B0604020202020204" pitchFamily="34" charset="0"/>
                <a:cs typeface="Arial" panose="020B0604020202020204" pitchFamily="34" charset="0"/>
              </a:rPr>
              <a:t>Μετοχικό κεφάλαιο </a:t>
            </a:r>
          </a:p>
        </p:txBody>
      </p:sp>
      <p:sp>
        <p:nvSpPr>
          <p:cNvPr id="3" name="Θέση περιεχομένου 2">
            <a:extLst>
              <a:ext uri="{FF2B5EF4-FFF2-40B4-BE49-F238E27FC236}">
                <a16:creationId xmlns:a16="http://schemas.microsoft.com/office/drawing/2014/main" id="{81A92162-FE1B-25FA-8A7E-336A0B4B1538}"/>
              </a:ext>
            </a:extLst>
          </p:cNvPr>
          <p:cNvSpPr>
            <a:spLocks noGrp="1"/>
          </p:cNvSpPr>
          <p:nvPr>
            <p:ph idx="1"/>
          </p:nvPr>
        </p:nvSpPr>
        <p:spPr>
          <a:xfrm>
            <a:off x="1103311" y="1620456"/>
            <a:ext cx="10355625" cy="4627943"/>
          </a:xfrm>
        </p:spPr>
        <p:txBody>
          <a:bodyPr>
            <a:normAutofit lnSpcReduction="10000"/>
          </a:bodyPr>
          <a:lstStyle/>
          <a:p>
            <a:pPr algn="just"/>
            <a:endParaRPr lang="el-GR"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Το κεφάλαιο διαιρείται σε μετοχές, η ονομαστική αξία </a:t>
            </a:r>
            <a:r>
              <a:rPr lang="el-GR" dirty="0" err="1">
                <a:latin typeface="Arial" panose="020B0604020202020204" pitchFamily="34" charset="0"/>
                <a:cs typeface="Arial" panose="020B0604020202020204" pitchFamily="34" charset="0"/>
              </a:rPr>
              <a:t>έκαστης</a:t>
            </a:r>
            <a:r>
              <a:rPr lang="el-GR" dirty="0">
                <a:latin typeface="Arial" panose="020B0604020202020204" pitchFamily="34" charset="0"/>
                <a:cs typeface="Arial" panose="020B0604020202020204" pitchFamily="34" charset="0"/>
              </a:rPr>
              <a:t> δεν μπορεί να ορισθεί μικρότερη των 0,04 ευρώ ούτε μεγαλύτερη των 100 € (άρθρα 34 και 35)</a:t>
            </a:r>
          </a:p>
          <a:p>
            <a:pPr algn="just"/>
            <a:r>
              <a:rPr lang="el-GR" dirty="0">
                <a:latin typeface="Arial" panose="020B0604020202020204" pitchFamily="34" charset="0"/>
                <a:cs typeface="Arial" panose="020B0604020202020204" pitchFamily="34" charset="0"/>
              </a:rPr>
              <a:t>Ελάχιστο μετοχικό κεφάλαιο</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25.000 €, ολοσχερώς καταβεβλημένο κατά τη σύσταση της εταιρείας (άρθρο 15)</a:t>
            </a:r>
          </a:p>
          <a:p>
            <a:pPr algn="just"/>
            <a:r>
              <a:rPr lang="el-GR" dirty="0">
                <a:latin typeface="Arial" panose="020B0604020202020204" pitchFamily="34" charset="0"/>
                <a:cs typeface="Arial" panose="020B0604020202020204" pitchFamily="34" charset="0"/>
              </a:rPr>
              <a:t>Κάλυψη κεφαλαίου</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ανάληψη υποχρέωσης καταβολής εισφοράς, σε χρήμα ή σε είδος (άρθρο 16), η οποία αποτιμάται σε χρήμα (άρθρο 17)</a:t>
            </a:r>
          </a:p>
          <a:p>
            <a:pPr algn="just"/>
            <a:r>
              <a:rPr lang="el-GR" dirty="0">
                <a:latin typeface="Arial" panose="020B0604020202020204" pitchFamily="34" charset="0"/>
                <a:cs typeface="Arial" panose="020B0604020202020204" pitchFamily="34" charset="0"/>
              </a:rPr>
              <a:t>Μερική καταβολή υπό τις προϋποθέσεις του άρθρου 21</a:t>
            </a:r>
            <a:endParaRPr lang="en-US"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Σε μερική καταβολή</a:t>
            </a:r>
            <a:r>
              <a:rPr lang="en-US" dirty="0">
                <a:latin typeface="Arial" panose="020B0604020202020204" pitchFamily="34" charset="0"/>
                <a:cs typeface="Arial" panose="020B0604020202020204" pitchFamily="34" charset="0"/>
              </a:rPr>
              <a:t>: ά</a:t>
            </a:r>
            <a:r>
              <a:rPr lang="el-GR" dirty="0" err="1">
                <a:latin typeface="Arial" panose="020B0604020202020204" pitchFamily="34" charset="0"/>
                <a:cs typeface="Arial" panose="020B0604020202020204" pitchFamily="34" charset="0"/>
              </a:rPr>
              <a:t>μεση</a:t>
            </a:r>
            <a:r>
              <a:rPr lang="el-GR" dirty="0">
                <a:latin typeface="Arial" panose="020B0604020202020204" pitchFamily="34" charset="0"/>
                <a:cs typeface="Arial" panose="020B0604020202020204" pitchFamily="34" charset="0"/>
              </a:rPr>
              <a:t> καταβολή τουλάχιστον ¼ ονομαστικής αξίας κάθε μετοχής και συνολικά τουλάχιστον 25.000 €</a:t>
            </a:r>
          </a:p>
          <a:p>
            <a:pPr algn="just"/>
            <a:r>
              <a:rPr lang="el-GR" dirty="0">
                <a:latin typeface="Arial" panose="020B0604020202020204" pitchFamily="34" charset="0"/>
                <a:cs typeface="Arial" panose="020B0604020202020204" pitchFamily="34" charset="0"/>
              </a:rPr>
              <a:t>Πιστοποίηση καταβολής αρχικού κεφαλαίου εντός διμήνου από τη σύσταση (άρθρο 20)</a:t>
            </a:r>
          </a:p>
          <a:p>
            <a:pPr algn="just"/>
            <a:r>
              <a:rPr lang="el-GR" dirty="0">
                <a:latin typeface="Arial" panose="020B0604020202020204" pitchFamily="34" charset="0"/>
                <a:cs typeface="Arial" panose="020B0604020202020204" pitchFamily="34" charset="0"/>
              </a:rPr>
              <a:t>Αύξηση – μείωση κεφαλαίου, υπό τις προϋποθέσεις των άρθρων 23 έως 32 </a:t>
            </a:r>
          </a:p>
          <a:p>
            <a:endParaRPr lang="el-GR" dirty="0"/>
          </a:p>
        </p:txBody>
      </p:sp>
    </p:spTree>
    <p:extLst>
      <p:ext uri="{BB962C8B-B14F-4D97-AF65-F5344CB8AC3E}">
        <p14:creationId xmlns:p14="http://schemas.microsoft.com/office/powerpoint/2010/main" val="327578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EF6CD98-F669-CD20-25F1-DA2B990897AA}"/>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Διοικητικό Συμβούλιο</a:t>
            </a:r>
          </a:p>
        </p:txBody>
      </p:sp>
      <p:sp>
        <p:nvSpPr>
          <p:cNvPr id="3" name="Θέση περιεχομένου 2">
            <a:extLst>
              <a:ext uri="{FF2B5EF4-FFF2-40B4-BE49-F238E27FC236}">
                <a16:creationId xmlns:a16="http://schemas.microsoft.com/office/drawing/2014/main" id="{962DCC6A-A072-27A3-B395-A6A97244E3A3}"/>
              </a:ext>
            </a:extLst>
          </p:cNvPr>
          <p:cNvSpPr>
            <a:spLocks noGrp="1"/>
          </p:cNvSpPr>
          <p:nvPr>
            <p:ph idx="1"/>
          </p:nvPr>
        </p:nvSpPr>
        <p:spPr>
          <a:xfrm>
            <a:off x="1103312" y="2052918"/>
            <a:ext cx="10378774" cy="4151112"/>
          </a:xfrm>
        </p:spPr>
        <p:txBody>
          <a:bodyPr>
            <a:normAutofit lnSpcReduction="10000"/>
          </a:bodyPr>
          <a:lstStyle/>
          <a:p>
            <a:pPr algn="just"/>
            <a:r>
              <a:rPr lang="el-GR" dirty="0">
                <a:latin typeface="Arial" panose="020B0604020202020204" pitchFamily="34" charset="0"/>
                <a:cs typeface="Arial" panose="020B0604020202020204" pitchFamily="34" charset="0"/>
              </a:rPr>
              <a:t>Συλλογικό όργανο διαχείρισης και εκπροσώπησης (άρθρο 77 παρ. 1)</a:t>
            </a:r>
          </a:p>
          <a:p>
            <a:pPr algn="just"/>
            <a:r>
              <a:rPr lang="el-GR" dirty="0">
                <a:latin typeface="Arial" panose="020B0604020202020204" pitchFamily="34" charset="0"/>
                <a:cs typeface="Arial" panose="020B0604020202020204" pitchFamily="34" charset="0"/>
              </a:rPr>
              <a:t>3 έως 15 μέλη, ΦΠ ή ΝΠ, </a:t>
            </a:r>
            <a:r>
              <a:rPr lang="el-GR" b="1" dirty="0">
                <a:latin typeface="Arial" panose="020B0604020202020204" pitchFamily="34" charset="0"/>
                <a:cs typeface="Arial" panose="020B0604020202020204" pitchFamily="34" charset="0"/>
              </a:rPr>
              <a:t>ελεύθερα ανακλητά</a:t>
            </a:r>
            <a:r>
              <a:rPr lang="el-GR" dirty="0">
                <a:latin typeface="Arial" panose="020B0604020202020204" pitchFamily="34" charset="0"/>
                <a:cs typeface="Arial" panose="020B0604020202020204" pitchFamily="34" charset="0"/>
              </a:rPr>
              <a:t> (άρθρο 77 παρ. 2) με μέγιστη θητεία 6 έτη (άρθρο 85 παρ. 1)</a:t>
            </a:r>
          </a:p>
          <a:p>
            <a:pPr algn="just"/>
            <a:r>
              <a:rPr lang="el-GR" dirty="0">
                <a:latin typeface="Arial" panose="020B0604020202020204" pitchFamily="34" charset="0"/>
                <a:cs typeface="Arial" panose="020B0604020202020204" pitchFamily="34" charset="0"/>
              </a:rPr>
              <a:t>Δεν αποτελεί προϋπόθεση η μετοχική ιδιότητα </a:t>
            </a:r>
          </a:p>
          <a:p>
            <a:pPr algn="just"/>
            <a:r>
              <a:rPr lang="el-GR" dirty="0">
                <a:latin typeface="Arial" panose="020B0604020202020204" pitchFamily="34" charset="0"/>
                <a:cs typeface="Arial" panose="020B0604020202020204" pitchFamily="34" charset="0"/>
              </a:rPr>
              <a:t>Εκλογή ΔΣ από τη ΓΣ (άρθρο 78 παρ. 1) – το πρώτο ΔΣ μπορεί να ορίζεται στο Καταστατικό (άρθρο 78 παρ. 2)</a:t>
            </a:r>
          </a:p>
          <a:p>
            <a:pPr algn="just"/>
            <a:r>
              <a:rPr lang="el-GR" dirty="0">
                <a:latin typeface="Arial" panose="020B0604020202020204" pitchFamily="34" charset="0"/>
                <a:cs typeface="Arial" panose="020B0604020202020204" pitchFamily="34" charset="0"/>
              </a:rPr>
              <a:t>Καταστατικό δικαίωμα απευθείας διορισμού από μέτοχο, έως 2/5 του συνόλου των μελών (άρθρο 79). Δυνατή και εκλογή ΔΣ βάσει καταλόγων (άρθρο 80)</a:t>
            </a:r>
          </a:p>
          <a:p>
            <a:pPr algn="just"/>
            <a:r>
              <a:rPr lang="el-GR" dirty="0">
                <a:latin typeface="Arial" panose="020B0604020202020204" pitchFamily="34" charset="0"/>
                <a:cs typeface="Arial" panose="020B0604020202020204" pitchFamily="34" charset="0"/>
              </a:rPr>
              <a:t>Δικαστικός διορισμός προσωρινού ΔΣ (έλλειψη διοίκησης ΑΚ 69 ή σύγκρουση συμφερόντων άρθρο 97)</a:t>
            </a:r>
          </a:p>
          <a:p>
            <a:pPr algn="just"/>
            <a:r>
              <a:rPr lang="el-GR" dirty="0">
                <a:latin typeface="Arial" panose="020B0604020202020204" pitchFamily="34" charset="0"/>
                <a:cs typeface="Arial" panose="020B0604020202020204" pitchFamily="34" charset="0"/>
              </a:rPr>
              <a:t>Εκλογή αναπληρωματικών μελών από τη ΓΣ ή τον μέτοχο, κατά περίπτωση (άρθρο 81)</a:t>
            </a:r>
          </a:p>
        </p:txBody>
      </p:sp>
    </p:spTree>
    <p:extLst>
      <p:ext uri="{BB962C8B-B14F-4D97-AF65-F5344CB8AC3E}">
        <p14:creationId xmlns:p14="http://schemas.microsoft.com/office/powerpoint/2010/main" val="2208410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72C8B7-6E70-F86D-925A-C6EE2A07FD34}"/>
              </a:ext>
            </a:extLst>
          </p:cNvPr>
          <p:cNvSpPr>
            <a:spLocks noGrp="1"/>
          </p:cNvSpPr>
          <p:nvPr>
            <p:ph type="title"/>
          </p:nvPr>
        </p:nvSpPr>
        <p:spPr>
          <a:xfrm>
            <a:off x="646111" y="452718"/>
            <a:ext cx="9404723" cy="994117"/>
          </a:xfrm>
        </p:spPr>
        <p:txBody>
          <a:bodyPr/>
          <a:lstStyle/>
          <a:p>
            <a:r>
              <a:rPr lang="el-GR" dirty="0">
                <a:latin typeface="Arial" panose="020B0604020202020204" pitchFamily="34" charset="0"/>
                <a:cs typeface="Arial" panose="020B0604020202020204" pitchFamily="34" charset="0"/>
              </a:rPr>
              <a:t>Ελλιπές ΔΣ (άρθρο 82)</a:t>
            </a:r>
          </a:p>
        </p:txBody>
      </p:sp>
      <p:sp>
        <p:nvSpPr>
          <p:cNvPr id="3" name="Θέση περιεχομένου 2">
            <a:extLst>
              <a:ext uri="{FF2B5EF4-FFF2-40B4-BE49-F238E27FC236}">
                <a16:creationId xmlns:a16="http://schemas.microsoft.com/office/drawing/2014/main" id="{4298781A-E600-7C88-B2C4-145E6E86638D}"/>
              </a:ext>
            </a:extLst>
          </p:cNvPr>
          <p:cNvSpPr>
            <a:spLocks noGrp="1"/>
          </p:cNvSpPr>
          <p:nvPr>
            <p:ph idx="1"/>
          </p:nvPr>
        </p:nvSpPr>
        <p:spPr>
          <a:xfrm>
            <a:off x="883463" y="1853248"/>
            <a:ext cx="10147210" cy="4224760"/>
          </a:xfrm>
        </p:spPr>
        <p:txBody>
          <a:bodyPr>
            <a:normAutofit fontScale="92500" lnSpcReduction="10000"/>
          </a:bodyPr>
          <a:lstStyle/>
          <a:p>
            <a:pPr algn="just"/>
            <a:r>
              <a:rPr lang="en-US" dirty="0" err="1">
                <a:latin typeface="Arial" panose="020B0604020202020204" pitchFamily="34" charset="0"/>
                <a:cs typeface="Arial" panose="020B0604020202020204" pitchFamily="34" charset="0"/>
              </a:rPr>
              <a:t>Αν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εκλείψει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μέλος</a:t>
            </a:r>
            <a:r>
              <a:rPr lang="en-US" dirty="0">
                <a:latin typeface="Arial" panose="020B0604020202020204" pitchFamily="34" charset="0"/>
                <a:cs typeface="Arial" panose="020B0604020202020204" pitchFamily="34" charset="0"/>
              </a:rPr>
              <a:t> ΔΣ </a:t>
            </a:r>
            <a:r>
              <a:rPr lang="en-US" dirty="0" err="1">
                <a:latin typeface="Arial" panose="020B0604020202020204" pitchFamily="34" charset="0"/>
                <a:cs typeface="Arial" panose="020B0604020202020204" pitchFamily="34" charset="0"/>
              </a:rPr>
              <a:t>κ</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δεν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είν</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δυν</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τή</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η</a:t>
            </a:r>
            <a:r>
              <a:rPr lang="en-US" dirty="0">
                <a:latin typeface="Arial" panose="020B0604020202020204" pitchFamily="34" charset="0"/>
                <a:cs typeface="Arial" panose="020B0604020202020204" pitchFamily="34" charset="0"/>
              </a:rPr>
              <a:t> α</a:t>
            </a:r>
            <a:r>
              <a:rPr lang="en-US" dirty="0" err="1">
                <a:latin typeface="Arial" panose="020B0604020202020204" pitchFamily="34" charset="0"/>
                <a:cs typeface="Arial" panose="020B0604020202020204" pitchFamily="34" charset="0"/>
              </a:rPr>
              <a:t>ν</a:t>
            </a:r>
            <a:r>
              <a:rPr lang="en-US" dirty="0">
                <a:latin typeface="Arial" panose="020B0604020202020204" pitchFamily="34" charset="0"/>
                <a:cs typeface="Arial" panose="020B0604020202020204" pitchFamily="34" charset="0"/>
              </a:rPr>
              <a:t>απ</a:t>
            </a:r>
            <a:r>
              <a:rPr lang="en-US" dirty="0" err="1">
                <a:latin typeface="Arial" panose="020B0604020202020204" pitchFamily="34" charset="0"/>
                <a:cs typeface="Arial" panose="020B0604020202020204" pitchFamily="34" charset="0"/>
              </a:rPr>
              <a:t>λήρωση</a:t>
            </a:r>
            <a:r>
              <a:rPr lang="en-US" dirty="0">
                <a:latin typeface="Arial" panose="020B0604020202020204" pitchFamily="34" charset="0"/>
                <a:cs typeface="Arial" panose="020B0604020202020204" pitchFamily="34" charset="0"/>
              </a:rPr>
              <a:t> από α</a:t>
            </a:r>
            <a:r>
              <a:rPr lang="en-US" dirty="0" err="1">
                <a:latin typeface="Arial" panose="020B0604020202020204" pitchFamily="34" charset="0"/>
                <a:cs typeface="Arial" panose="020B0604020202020204" pitchFamily="34" charset="0"/>
              </a:rPr>
              <a:t>ν</a:t>
            </a:r>
            <a:r>
              <a:rPr lang="en-US" dirty="0">
                <a:latin typeface="Arial" panose="020B0604020202020204" pitchFamily="34" charset="0"/>
                <a:cs typeface="Arial" panose="020B0604020202020204" pitchFamily="34" charset="0"/>
              </a:rPr>
              <a:t>απ</a:t>
            </a:r>
            <a:r>
              <a:rPr lang="en-US" dirty="0" err="1">
                <a:latin typeface="Arial" panose="020B0604020202020204" pitchFamily="34" charset="0"/>
                <a:cs typeface="Arial" panose="020B0604020202020204" pitchFamily="34" charset="0"/>
              </a:rPr>
              <a:t>ληρωμ</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τικό</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εν</a:t>
            </a:r>
            <a:r>
              <a:rPr lang="en-US" dirty="0">
                <a:latin typeface="Arial" panose="020B0604020202020204" pitchFamily="34" charset="0"/>
                <a:cs typeface="Arial" panose="020B0604020202020204" pitchFamily="34" charset="0"/>
              </a:rPr>
              <a:t>απ</a:t>
            </a:r>
            <a:r>
              <a:rPr lang="en-US" dirty="0" err="1">
                <a:latin typeface="Arial" panose="020B0604020202020204" pitchFamily="34" charset="0"/>
                <a:cs typeface="Arial" panose="020B0604020202020204" pitchFamily="34" charset="0"/>
              </a:rPr>
              <a:t>ομείν</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ντ</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μέλη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μ</a:t>
            </a:r>
            <a:r>
              <a:rPr lang="en-US" dirty="0">
                <a:latin typeface="Arial" panose="020B0604020202020204" pitchFamily="34" charset="0"/>
                <a:cs typeface="Arial" panose="020B0604020202020204" pitchFamily="34" charset="0"/>
              </a:rPr>
              <a:t>π</a:t>
            </a:r>
            <a:r>
              <a:rPr lang="en-US" dirty="0" err="1">
                <a:latin typeface="Arial" panose="020B0604020202020204" pitchFamily="34" charset="0"/>
                <a:cs typeface="Arial" panose="020B0604020202020204" pitchFamily="34" charset="0"/>
              </a:rPr>
              <a:t>ορούν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ν</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εκλέξουν</a:t>
            </a:r>
            <a:r>
              <a:rPr lang="en-US" dirty="0">
                <a:latin typeface="Arial" panose="020B0604020202020204" pitchFamily="34" charset="0"/>
                <a:cs typeface="Arial" panose="020B0604020202020204" pitchFamily="34" charset="0"/>
              </a:rPr>
              <a:t> α</a:t>
            </a:r>
            <a:r>
              <a:rPr lang="en-US" dirty="0" err="1">
                <a:latin typeface="Arial" panose="020B0604020202020204" pitchFamily="34" charset="0"/>
                <a:cs typeface="Arial" panose="020B0604020202020204" pitchFamily="34" charset="0"/>
              </a:rPr>
              <a:t>ντικ</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τ</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στάτη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υ</a:t>
            </a:r>
            <a:r>
              <a:rPr lang="en-US" dirty="0">
                <a:latin typeface="Arial" panose="020B0604020202020204" pitchFamily="34" charset="0"/>
                <a:cs typeface="Arial" panose="020B0604020202020204" pitchFamily="34" charset="0"/>
              </a:rPr>
              <a:t>πό </a:t>
            </a:r>
            <a:r>
              <a:rPr lang="en-US" dirty="0" err="1">
                <a:latin typeface="Arial" panose="020B0604020202020204" pitchFamily="34" charset="0"/>
                <a:cs typeface="Arial" panose="020B0604020202020204" pitchFamily="34" charset="0"/>
              </a:rPr>
              <a:t>τους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όρους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του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άρθρου</a:t>
            </a:r>
            <a:r>
              <a:rPr lang="en-US" dirty="0">
                <a:latin typeface="Arial" panose="020B0604020202020204" pitchFamily="34" charset="0"/>
                <a:cs typeface="Arial" panose="020B0604020202020204" pitchFamily="34" charset="0"/>
              </a:rPr>
              <a:t> 82</a:t>
            </a:r>
            <a:r>
              <a:rPr lang="el-GR" dirty="0">
                <a:latin typeface="Arial" panose="020B0604020202020204" pitchFamily="34" charset="0"/>
                <a:cs typeface="Arial" panose="020B0604020202020204" pitchFamily="34" charset="0"/>
              </a:rPr>
              <a:t> (θα πρέπει τα εναπομείναντα μέλη να είναι τουλάχιστον 3)</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a:t>
            </a:r>
          </a:p>
          <a:p>
            <a:pPr algn="just"/>
            <a:r>
              <a:rPr lang="en-US" dirty="0" err="1">
                <a:latin typeface="Arial" panose="020B0604020202020204" pitchFamily="34" charset="0"/>
                <a:cs typeface="Arial" panose="020B0604020202020204" pitchFamily="34" charset="0"/>
              </a:rPr>
              <a:t>Δυν</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τή</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κ</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τ</a:t>
            </a:r>
            <a:r>
              <a:rPr lang="en-US" dirty="0">
                <a:latin typeface="Arial" panose="020B0604020202020204" pitchFamily="34" charset="0"/>
                <a:cs typeface="Arial" panose="020B0604020202020204" pitchFamily="34" charset="0"/>
              </a:rPr>
              <a:t>αστα</a:t>
            </a:r>
            <a:r>
              <a:rPr lang="en-US" dirty="0" err="1">
                <a:latin typeface="Arial" panose="020B0604020202020204" pitchFamily="34" charset="0"/>
                <a:cs typeface="Arial" panose="020B0604020202020204" pitchFamily="34" charset="0"/>
              </a:rPr>
              <a:t>τική</a:t>
            </a:r>
            <a:r>
              <a:rPr lang="en-US" dirty="0">
                <a:latin typeface="Arial" panose="020B0604020202020204" pitchFamily="34" charset="0"/>
                <a:cs typeface="Arial" panose="020B0604020202020204" pitchFamily="34" charset="0"/>
              </a:rPr>
              <a:t> π</a:t>
            </a:r>
            <a:r>
              <a:rPr lang="en-US" dirty="0" err="1">
                <a:latin typeface="Arial" panose="020B0604020202020204" pitchFamily="34" charset="0"/>
                <a:cs typeface="Arial" panose="020B0604020202020204" pitchFamily="34" charset="0"/>
              </a:rPr>
              <a:t>ρό</a:t>
            </a:r>
            <a:r>
              <a:rPr lang="en-US" dirty="0">
                <a:latin typeface="Arial" panose="020B0604020202020204" pitchFamily="34" charset="0"/>
                <a:cs typeface="Arial" panose="020B0604020202020204" pitchFamily="34" charset="0"/>
              </a:rPr>
              <a:t>β</a:t>
            </a:r>
            <a:r>
              <a:rPr lang="en-US" dirty="0" err="1">
                <a:latin typeface="Arial" panose="020B0604020202020204" pitchFamily="34" charset="0"/>
                <a:cs typeface="Arial" panose="020B0604020202020204" pitchFamily="34" charset="0"/>
              </a:rPr>
              <a:t>λεψη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συνέχισης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χωρίς</a:t>
            </a:r>
            <a:r>
              <a:rPr lang="en-US" dirty="0">
                <a:latin typeface="Arial" panose="020B0604020202020204" pitchFamily="34" charset="0"/>
                <a:cs typeface="Arial" panose="020B0604020202020204" pitchFamily="34" charset="0"/>
              </a:rPr>
              <a:t> α</a:t>
            </a:r>
            <a:r>
              <a:rPr lang="en-US" dirty="0" err="1">
                <a:latin typeface="Arial" panose="020B0604020202020204" pitchFamily="34" charset="0"/>
                <a:cs typeface="Arial" panose="020B0604020202020204" pitchFamily="34" charset="0"/>
              </a:rPr>
              <a:t>ντικ</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τάστ</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ση</a:t>
            </a:r>
            <a:r>
              <a:rPr lang="en-US" dirty="0">
                <a:latin typeface="Arial" panose="020B0604020202020204" pitchFamily="34" charset="0"/>
                <a:cs typeface="Arial" panose="020B0604020202020204" pitchFamily="34" charset="0"/>
              </a:rPr>
              <a:t>, α</a:t>
            </a:r>
            <a:r>
              <a:rPr lang="en-US" dirty="0" err="1">
                <a:latin typeface="Arial" panose="020B0604020202020204" pitchFamily="34" charset="0"/>
                <a:cs typeface="Arial" panose="020B0604020202020204" pitchFamily="34" charset="0"/>
              </a:rPr>
              <a:t>ν</a:t>
            </a:r>
            <a:r>
              <a:rPr lang="en-US" dirty="0">
                <a:latin typeface="Arial" panose="020B0604020202020204" pitchFamily="34" charset="0"/>
                <a:cs typeface="Arial" panose="020B0604020202020204" pitchFamily="34" charset="0"/>
              </a:rPr>
              <a:t> πα</a:t>
            </a:r>
            <a:r>
              <a:rPr lang="en-US" dirty="0" err="1">
                <a:latin typeface="Arial" panose="020B0604020202020204" pitchFamily="34" charset="0"/>
                <a:cs typeface="Arial" panose="020B0604020202020204" pitchFamily="34" charset="0"/>
              </a:rPr>
              <a:t>ρ</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μένουν</a:t>
            </a:r>
            <a:r>
              <a:rPr lang="en-US" dirty="0">
                <a:latin typeface="Arial" panose="020B0604020202020204" pitchFamily="34" charset="0"/>
                <a:cs typeface="Arial" panose="020B0604020202020204" pitchFamily="34" charset="0"/>
              </a:rPr>
              <a:t> π</a:t>
            </a:r>
            <a:r>
              <a:rPr lang="en-US" dirty="0" err="1">
                <a:latin typeface="Arial" panose="020B0604020202020204" pitchFamily="34" charset="0"/>
                <a:cs typeface="Arial" panose="020B0604020202020204" pitchFamily="34" charset="0"/>
              </a:rPr>
              <a:t>άνω</a:t>
            </a:r>
            <a:r>
              <a:rPr lang="en-US" dirty="0">
                <a:latin typeface="Arial" panose="020B0604020202020204" pitchFamily="34" charset="0"/>
                <a:cs typeface="Arial" panose="020B0604020202020204" pitchFamily="34" charset="0"/>
              </a:rPr>
              <a:t> από </a:t>
            </a:r>
            <a:r>
              <a:rPr lang="en-US" dirty="0" err="1">
                <a:latin typeface="Arial" panose="020B0604020202020204" pitchFamily="34" charset="0"/>
                <a:cs typeface="Arial" panose="020B0604020202020204" pitchFamily="34" charset="0"/>
              </a:rPr>
              <a:t>τ</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μισά</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μέλη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κ</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τουλάχιστον</a:t>
            </a:r>
            <a:r>
              <a:rPr lang="en-US" dirty="0">
                <a:latin typeface="Arial" panose="020B0604020202020204" pitchFamily="34" charset="0"/>
                <a:cs typeface="Arial" panose="020B0604020202020204" pitchFamily="34" charset="0"/>
              </a:rPr>
              <a:t> 3.</a:t>
            </a:r>
            <a:endParaRPr lang="el-GR" dirty="0">
              <a:latin typeface="Arial" panose="020B0604020202020204" pitchFamily="34" charset="0"/>
              <a:cs typeface="Arial" panose="020B0604020202020204" pitchFamily="34" charset="0"/>
            </a:endParaRPr>
          </a:p>
          <a:p>
            <a:pPr algn="just"/>
            <a:r>
              <a:rPr lang="en-US" dirty="0" err="1">
                <a:latin typeface="Arial" panose="020B0604020202020204" pitchFamily="34" charset="0"/>
                <a:cs typeface="Arial" panose="020B0604020202020204" pitchFamily="34" charset="0"/>
              </a:rPr>
              <a:t>Σε</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κάθε</a:t>
            </a:r>
            <a:r>
              <a:rPr lang="en-US" dirty="0">
                <a:latin typeface="Arial" panose="020B0604020202020204" pitchFamily="34" charset="0"/>
                <a:cs typeface="Arial" panose="020B0604020202020204" pitchFamily="34" charset="0"/>
              </a:rPr>
              <a:t> π</a:t>
            </a:r>
            <a:r>
              <a:rPr lang="en-US" dirty="0" err="1">
                <a:latin typeface="Arial" panose="020B0604020202020204" pitchFamily="34" charset="0"/>
                <a:cs typeface="Arial" panose="020B0604020202020204" pitchFamily="34" charset="0"/>
              </a:rPr>
              <a:t>ερί</a:t>
            </a:r>
            <a:r>
              <a:rPr lang="en-US" dirty="0">
                <a:latin typeface="Arial" panose="020B0604020202020204" pitchFamily="34" charset="0"/>
                <a:cs typeface="Arial" panose="020B0604020202020204" pitchFamily="34" charset="0"/>
              </a:rPr>
              <a:t>π</a:t>
            </a:r>
            <a:r>
              <a:rPr lang="en-US" dirty="0" err="1">
                <a:latin typeface="Arial" panose="020B0604020202020204" pitchFamily="34" charset="0"/>
                <a:cs typeface="Arial" panose="020B0604020202020204" pitchFamily="34" charset="0"/>
              </a:rPr>
              <a:t>τωση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εν</a:t>
            </a:r>
            <a:r>
              <a:rPr lang="en-US" dirty="0">
                <a:latin typeface="Arial" panose="020B0604020202020204" pitchFamily="34" charset="0"/>
                <a:cs typeface="Arial" panose="020B0604020202020204" pitchFamily="34" charset="0"/>
              </a:rPr>
              <a:t>απ</a:t>
            </a:r>
            <a:r>
              <a:rPr lang="en-US" dirty="0" err="1">
                <a:latin typeface="Arial" panose="020B0604020202020204" pitchFamily="34" charset="0"/>
                <a:cs typeface="Arial" panose="020B0604020202020204" pitchFamily="34" charset="0"/>
              </a:rPr>
              <a:t>ομείν</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ντ</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μέλη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μ</a:t>
            </a:r>
            <a:r>
              <a:rPr lang="en-US" dirty="0">
                <a:latin typeface="Arial" panose="020B0604020202020204" pitchFamily="34" charset="0"/>
                <a:cs typeface="Arial" panose="020B0604020202020204" pitchFamily="34" charset="0"/>
              </a:rPr>
              <a:t>π</a:t>
            </a:r>
            <a:r>
              <a:rPr lang="en-US" dirty="0" err="1">
                <a:latin typeface="Arial" panose="020B0604020202020204" pitchFamily="34" charset="0"/>
                <a:cs typeface="Arial" panose="020B0604020202020204" pitchFamily="34" charset="0"/>
              </a:rPr>
              <a:t>ορούν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ν</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συγκ</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λέσουν</a:t>
            </a:r>
            <a:r>
              <a:rPr lang="en-US" dirty="0">
                <a:latin typeface="Arial" panose="020B0604020202020204" pitchFamily="34" charset="0"/>
                <a:cs typeface="Arial" panose="020B0604020202020204" pitchFamily="34" charset="0"/>
              </a:rPr>
              <a:t> ΓΣ </a:t>
            </a:r>
            <a:r>
              <a:rPr lang="en-US" dirty="0" err="1">
                <a:latin typeface="Arial" panose="020B0604020202020204" pitchFamily="34" charset="0"/>
                <a:cs typeface="Arial" panose="020B0604020202020204" pitchFamily="34" charset="0"/>
              </a:rPr>
              <a:t>με</a:t>
            </a:r>
            <a:r>
              <a:rPr lang="en-US" dirty="0">
                <a:latin typeface="Arial" panose="020B0604020202020204" pitchFamily="34" charset="0"/>
                <a:cs typeface="Arial" panose="020B0604020202020204" pitchFamily="34" charset="0"/>
              </a:rPr>
              <a:t> απ</a:t>
            </a:r>
            <a:r>
              <a:rPr lang="en-US" dirty="0" err="1">
                <a:latin typeface="Arial" panose="020B0604020202020204" pitchFamily="34" charset="0"/>
                <a:cs typeface="Arial" panose="020B0604020202020204" pitchFamily="34" charset="0"/>
              </a:rPr>
              <a:t>οκλειστικό</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σκο</a:t>
            </a:r>
            <a:r>
              <a:rPr lang="en-US" dirty="0">
                <a:latin typeface="Arial" panose="020B0604020202020204" pitchFamily="34" charset="0"/>
                <a:cs typeface="Arial" panose="020B0604020202020204" pitchFamily="34" charset="0"/>
              </a:rPr>
              <a:t>πό </a:t>
            </a:r>
            <a:r>
              <a:rPr lang="en-US" dirty="0" err="1">
                <a:latin typeface="Arial" panose="020B0604020202020204" pitchFamily="34" charset="0"/>
                <a:cs typeface="Arial" panose="020B0604020202020204" pitchFamily="34" charset="0"/>
              </a:rPr>
              <a:t>την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εκλογή</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νέου</a:t>
            </a:r>
            <a:r>
              <a:rPr lang="en-US" dirty="0">
                <a:latin typeface="Arial" panose="020B0604020202020204" pitchFamily="34" charset="0"/>
                <a:cs typeface="Arial" panose="020B0604020202020204" pitchFamily="34" charset="0"/>
              </a:rPr>
              <a:t> ΔΣ</a:t>
            </a:r>
            <a:endParaRPr lang="el-GR"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Οι μεταβολές στη σύνθεση του ΔΣ και στην εκπροσώπηση της εταιρείας υποβάλλονται υποχρεωτικά σε </a:t>
            </a:r>
            <a:r>
              <a:rPr lang="en-US" dirty="0" err="1">
                <a:latin typeface="Arial" panose="020B0604020202020204" pitchFamily="34" charset="0"/>
                <a:cs typeface="Arial" panose="020B0604020202020204" pitchFamily="34" charset="0"/>
              </a:rPr>
              <a:t>δημοσιότητ</a:t>
            </a:r>
            <a:r>
              <a:rPr lang="en-US" dirty="0">
                <a:latin typeface="Arial" panose="020B0604020202020204" pitchFamily="34" charset="0"/>
                <a:cs typeface="Arial" panose="020B0604020202020204" pitchFamily="34" charset="0"/>
              </a:rPr>
              <a:t>α</a:t>
            </a:r>
            <a:r>
              <a:rPr lang="el-GR" dirty="0">
                <a:latin typeface="Arial" panose="020B0604020202020204" pitchFamily="34" charset="0"/>
                <a:cs typeface="Arial" panose="020B0604020202020204" pitchFamily="34" charset="0"/>
              </a:rPr>
              <a:t> – δηλωτικός χαρακτήρας (άρθρο 12 παρ. 1 περ. γ’).</a:t>
            </a:r>
          </a:p>
          <a:p>
            <a:pPr algn="just"/>
            <a:r>
              <a:rPr lang="el-GR" dirty="0">
                <a:latin typeface="Arial" panose="020B0604020202020204" pitchFamily="34" charset="0"/>
                <a:cs typeface="Arial" panose="020B0604020202020204" pitchFamily="34" charset="0"/>
              </a:rPr>
              <a:t>Εφόσον τηρήθηκαν οι διατυπώσεις δημοσιότητας για τον διορισμό προσώπων που εκπροσωπούν την εταιρεία, δεν αντιτάσσεται στους τρίτους ελάττωμα σε σχέση με τον διορισμό των προσώπων αυτών, εκτός αν η εταιρεία αποδείξει ότι οι τρίτοι γνώριζαν το ελάττωμα (άρθρο 84)</a:t>
            </a:r>
            <a:endParaRPr lang="en-US" dirty="0">
              <a:latin typeface="Arial" panose="020B0604020202020204" pitchFamily="34" charset="0"/>
              <a:cs typeface="Arial" panose="020B0604020202020204" pitchFamily="34" charset="0"/>
            </a:endParaRPr>
          </a:p>
          <a:p>
            <a:pPr algn="just"/>
            <a:endParaRPr lang="en-US" dirty="0"/>
          </a:p>
          <a:p>
            <a:pPr algn="just"/>
            <a:endParaRPr lang="en-US" dirty="0"/>
          </a:p>
          <a:p>
            <a:endParaRPr lang="en-US" dirty="0"/>
          </a:p>
          <a:p>
            <a:endParaRPr lang="el-GR" dirty="0"/>
          </a:p>
          <a:p>
            <a:endParaRPr lang="el-GR" dirty="0"/>
          </a:p>
        </p:txBody>
      </p:sp>
    </p:spTree>
    <p:extLst>
      <p:ext uri="{BB962C8B-B14F-4D97-AF65-F5344CB8AC3E}">
        <p14:creationId xmlns:p14="http://schemas.microsoft.com/office/powerpoint/2010/main" val="731528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8B6E88-1A70-97B8-1CF7-13CA5CF607A3}"/>
              </a:ext>
            </a:extLst>
          </p:cNvPr>
          <p:cNvSpPr>
            <a:spLocks noGrp="1"/>
          </p:cNvSpPr>
          <p:nvPr>
            <p:ph type="title"/>
          </p:nvPr>
        </p:nvSpPr>
        <p:spPr>
          <a:xfrm>
            <a:off x="646111" y="452718"/>
            <a:ext cx="8658527" cy="1491829"/>
          </a:xfrm>
        </p:spPr>
        <p:txBody>
          <a:bodyPr/>
          <a:lstStyle/>
          <a:p>
            <a:r>
              <a:rPr lang="el-GR" dirty="0">
                <a:latin typeface="Arial" panose="020B0604020202020204" pitchFamily="34" charset="0"/>
                <a:cs typeface="Arial" panose="020B0604020202020204" pitchFamily="34" charset="0"/>
              </a:rPr>
              <a:t>Έκταση και περιορισμοί εκπροσωπευτικής εξουσίας </a:t>
            </a:r>
          </a:p>
        </p:txBody>
      </p:sp>
      <p:sp>
        <p:nvSpPr>
          <p:cNvPr id="3" name="Θέση περιεχομένου 2">
            <a:extLst>
              <a:ext uri="{FF2B5EF4-FFF2-40B4-BE49-F238E27FC236}">
                <a16:creationId xmlns:a16="http://schemas.microsoft.com/office/drawing/2014/main" id="{165AB8E6-DA6A-25A3-D8DE-59798A30EF56}"/>
              </a:ext>
            </a:extLst>
          </p:cNvPr>
          <p:cNvSpPr>
            <a:spLocks noGrp="1"/>
          </p:cNvSpPr>
          <p:nvPr>
            <p:ph idx="1"/>
          </p:nvPr>
        </p:nvSpPr>
        <p:spPr>
          <a:xfrm>
            <a:off x="646111" y="1983753"/>
            <a:ext cx="11090618" cy="4625391"/>
          </a:xfrm>
        </p:spPr>
        <p:txBody>
          <a:bodyPr>
            <a:normAutofit/>
          </a:bodyPr>
          <a:lstStyle/>
          <a:p>
            <a:pPr algn="just"/>
            <a:r>
              <a:rPr lang="en-US" dirty="0" err="1">
                <a:latin typeface="Arial" panose="020B0604020202020204" pitchFamily="34" charset="0"/>
                <a:cs typeface="Arial" panose="020B0604020202020204" pitchFamily="34" charset="0"/>
              </a:rPr>
              <a:t>Το</a:t>
            </a:r>
            <a:r>
              <a:rPr lang="en-US" dirty="0">
                <a:latin typeface="Arial" panose="020B0604020202020204" pitchFamily="34" charset="0"/>
                <a:cs typeface="Arial" panose="020B0604020202020204" pitchFamily="34" charset="0"/>
              </a:rPr>
              <a:t> ΔΣ απ</a:t>
            </a:r>
            <a:r>
              <a:rPr lang="en-US" dirty="0" err="1">
                <a:latin typeface="Arial" panose="020B0604020202020204" pitchFamily="34" charset="0"/>
                <a:cs typeface="Arial" panose="020B0604020202020204" pitchFamily="34" charset="0"/>
              </a:rPr>
              <a:t>οφ</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σίζει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γι</a:t>
            </a:r>
            <a:r>
              <a:rPr lang="en-US" dirty="0">
                <a:latin typeface="Arial" panose="020B0604020202020204" pitchFamily="34" charset="0"/>
                <a:cs typeface="Arial" panose="020B0604020202020204" pitchFamily="34" charset="0"/>
              </a:rPr>
              <a:t>α </a:t>
            </a:r>
            <a:r>
              <a:rPr lang="en-US" dirty="0" err="1">
                <a:latin typeface="Arial" panose="020B0604020202020204" pitchFamily="34" charset="0"/>
                <a:cs typeface="Arial" panose="020B0604020202020204" pitchFamily="34" charset="0"/>
              </a:rPr>
              <a:t>τη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διοίκηση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δι</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χείριση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κ</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την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ε</a:t>
            </a:r>
            <a:r>
              <a:rPr lang="en-US" dirty="0">
                <a:latin typeface="Arial" panose="020B0604020202020204" pitchFamily="34" charset="0"/>
                <a:cs typeface="Arial" panose="020B0604020202020204" pitchFamily="34" charset="0"/>
              </a:rPr>
              <a:t>π</a:t>
            </a:r>
            <a:r>
              <a:rPr lang="en-US" dirty="0" err="1">
                <a:latin typeface="Arial" panose="020B0604020202020204" pitchFamily="34" charset="0"/>
                <a:cs typeface="Arial" panose="020B0604020202020204" pitchFamily="34" charset="0"/>
              </a:rPr>
              <a:t>ιδίωξη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του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ετ</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ιρικού</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σκο</a:t>
            </a:r>
            <a:r>
              <a:rPr lang="en-US" dirty="0">
                <a:latin typeface="Arial" panose="020B0604020202020204" pitchFamily="34" charset="0"/>
                <a:cs typeface="Arial" panose="020B0604020202020204" pitchFamily="34" charset="0"/>
              </a:rPr>
              <a:t>π</a:t>
            </a:r>
            <a:r>
              <a:rPr lang="en-US" dirty="0" err="1">
                <a:latin typeface="Arial" panose="020B0604020202020204" pitchFamily="34" charset="0"/>
                <a:cs typeface="Arial" panose="020B0604020202020204" pitchFamily="34" charset="0"/>
              </a:rPr>
              <a:t>ού</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άρθρο</a:t>
            </a:r>
            <a:r>
              <a:rPr lang="en-US" dirty="0">
                <a:latin typeface="Arial" panose="020B0604020202020204" pitchFamily="34" charset="0"/>
                <a:cs typeface="Arial" panose="020B0604020202020204" pitchFamily="34" charset="0"/>
              </a:rPr>
              <a:t> 86 </a:t>
            </a:r>
            <a:r>
              <a:rPr lang="el-GR" dirty="0">
                <a:latin typeface="Arial" panose="020B0604020202020204" pitchFamily="34" charset="0"/>
                <a:cs typeface="Arial" panose="020B0604020202020204" pitchFamily="34" charset="0"/>
              </a:rPr>
              <a:t>παρ. </a:t>
            </a:r>
            <a:r>
              <a:rPr lang="en-US" dirty="0">
                <a:latin typeface="Arial" panose="020B0604020202020204" pitchFamily="34" charset="0"/>
                <a:cs typeface="Arial" panose="020B0604020202020204" pitchFamily="34" charset="0"/>
              </a:rPr>
              <a:t>1).</a:t>
            </a:r>
            <a:r>
              <a:rPr lang="el-GR" dirty="0">
                <a:latin typeface="Arial" panose="020B0604020202020204" pitchFamily="34" charset="0"/>
                <a:cs typeface="Arial" panose="020B0604020202020204" pitchFamily="34" charset="0"/>
              </a:rPr>
              <a:t> </a:t>
            </a:r>
          </a:p>
          <a:p>
            <a:pPr algn="just"/>
            <a:r>
              <a:rPr lang="el-GR" dirty="0">
                <a:latin typeface="Arial" panose="020B0604020202020204" pitchFamily="34" charset="0"/>
                <a:cs typeface="Arial" panose="020B0604020202020204" pitchFamily="34" charset="0"/>
              </a:rPr>
              <a:t>Η εξουσία εκπροσώπησης είναι απεριόριστη και μη περιορίσιμη έναντι τρίτων.</a:t>
            </a:r>
          </a:p>
          <a:p>
            <a:pPr algn="just"/>
            <a:r>
              <a:rPr lang="el-GR" dirty="0">
                <a:latin typeface="Arial" panose="020B0604020202020204" pitchFamily="34" charset="0"/>
                <a:cs typeface="Arial" panose="020B0604020202020204" pitchFamily="34" charset="0"/>
              </a:rPr>
              <a:t>Αντίθετα, η εξουσία διαχείρισης υπόκειται σε εσωτερικούς περιορισμούς.</a:t>
            </a:r>
          </a:p>
          <a:p>
            <a:pPr algn="just"/>
            <a:r>
              <a:rPr lang="el-GR" dirty="0">
                <a:latin typeface="Arial" panose="020B0604020202020204" pitchFamily="34" charset="0"/>
                <a:cs typeface="Arial" panose="020B0604020202020204" pitchFamily="34" charset="0"/>
              </a:rPr>
              <a:t>Διαφορετικό ζήτημα η έλλειψη εκπροσωπευτικής εξουσίας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a:t>
            </a:r>
          </a:p>
          <a:p>
            <a:pPr lvl="1" algn="just">
              <a:buFont typeface="Wingdings" pitchFamily="2" charset="2"/>
              <a:buChar char="Ø"/>
            </a:pPr>
            <a:r>
              <a:rPr lang="el-GR" dirty="0">
                <a:latin typeface="Arial" panose="020B0604020202020204" pitchFamily="34" charset="0"/>
                <a:cs typeface="Arial" panose="020B0604020202020204" pitchFamily="34" charset="0"/>
              </a:rPr>
              <a:t>Το ΔΣ ενεργεί σε θέματα αποκλειστικής αρμοδιότητας της ΓΣ </a:t>
            </a:r>
            <a:r>
              <a:rPr lang="el-GR" dirty="0">
                <a:latin typeface="Arial" panose="020B0604020202020204" pitchFamily="34" charset="0"/>
                <a:cs typeface="Arial" panose="020B0604020202020204" pitchFamily="34" charset="0"/>
                <a:sym typeface="Wingdings" pitchFamily="2" charset="2"/>
              </a:rPr>
              <a:t> πράξη άκυρη </a:t>
            </a:r>
          </a:p>
          <a:p>
            <a:pPr lvl="1" algn="just">
              <a:buFont typeface="Wingdings" pitchFamily="2" charset="2"/>
              <a:buChar char="Ø"/>
            </a:pPr>
            <a:r>
              <a:rPr lang="el-GR" dirty="0">
                <a:latin typeface="Arial" panose="020B0604020202020204" pitchFamily="34" charset="0"/>
                <a:cs typeface="Arial" panose="020B0604020202020204" pitchFamily="34" charset="0"/>
                <a:sym typeface="Wingdings" pitchFamily="2" charset="2"/>
              </a:rPr>
              <a:t>Το ΔΣ ενεργεί χωρίς τη συγκατάθεση της ΓΣ που απαιτείται από τον νόμο  πράξη εκκρεμής έως τη συγκατάθεση ή την άρνηση της ΓΣ </a:t>
            </a:r>
          </a:p>
          <a:p>
            <a:pPr algn="just"/>
            <a:endParaRPr lang="el-GR" dirty="0"/>
          </a:p>
          <a:p>
            <a:endParaRPr lang="el-GR" dirty="0"/>
          </a:p>
          <a:p>
            <a:endParaRPr lang="el-GR" dirty="0"/>
          </a:p>
        </p:txBody>
      </p:sp>
    </p:spTree>
    <p:extLst>
      <p:ext uri="{BB962C8B-B14F-4D97-AF65-F5344CB8AC3E}">
        <p14:creationId xmlns:p14="http://schemas.microsoft.com/office/powerpoint/2010/main" val="2927482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C15D59-1B63-4A62-03CB-16DC609D9CD5}"/>
              </a:ext>
            </a:extLst>
          </p:cNvPr>
          <p:cNvSpPr>
            <a:spLocks noGrp="1"/>
          </p:cNvSpPr>
          <p:nvPr>
            <p:ph type="title"/>
          </p:nvPr>
        </p:nvSpPr>
        <p:spPr>
          <a:xfrm>
            <a:off x="601287" y="363070"/>
            <a:ext cx="9923278" cy="1483659"/>
          </a:xfrm>
        </p:spPr>
        <p:txBody>
          <a:bodyPr/>
          <a:lstStyle/>
          <a:p>
            <a:r>
              <a:rPr lang="el-GR" dirty="0">
                <a:latin typeface="Arial" panose="020B0604020202020204" pitchFamily="34" charset="0"/>
                <a:cs typeface="Arial" panose="020B0604020202020204" pitchFamily="34" charset="0"/>
              </a:rPr>
              <a:t>Έκταση και περιορισμοί εκπροσωπευτικής εξουσίας (συνέχεια)</a:t>
            </a:r>
          </a:p>
        </p:txBody>
      </p:sp>
      <p:sp>
        <p:nvSpPr>
          <p:cNvPr id="3" name="Θέση περιεχομένου 2">
            <a:extLst>
              <a:ext uri="{FF2B5EF4-FFF2-40B4-BE49-F238E27FC236}">
                <a16:creationId xmlns:a16="http://schemas.microsoft.com/office/drawing/2014/main" id="{F6F497A0-4568-7DBE-3D62-A20605607683}"/>
              </a:ext>
            </a:extLst>
          </p:cNvPr>
          <p:cNvSpPr>
            <a:spLocks noGrp="1"/>
          </p:cNvSpPr>
          <p:nvPr>
            <p:ph idx="1"/>
          </p:nvPr>
        </p:nvSpPr>
        <p:spPr>
          <a:xfrm>
            <a:off x="1068588" y="1961853"/>
            <a:ext cx="10263027" cy="4533077"/>
          </a:xfrm>
        </p:spPr>
        <p:txBody>
          <a:bodyPr>
            <a:normAutofit fontScale="77500" lnSpcReduction="20000"/>
          </a:bodyPr>
          <a:lstStyle/>
          <a:p>
            <a:pPr algn="just"/>
            <a:r>
              <a:rPr lang="el-GR" sz="3300" dirty="0">
                <a:latin typeface="Arial" panose="020B0604020202020204" pitchFamily="34" charset="0"/>
                <a:cs typeface="Arial" panose="020B0604020202020204" pitchFamily="34" charset="0"/>
              </a:rPr>
              <a:t>Απεριόριστη</a:t>
            </a:r>
            <a:r>
              <a:rPr lang="en-US" sz="3300" dirty="0">
                <a:latin typeface="Arial" panose="020B0604020202020204" pitchFamily="34" charset="0"/>
                <a:cs typeface="Arial" panose="020B0604020202020204" pitchFamily="34" charset="0"/>
              </a:rPr>
              <a:t>: </a:t>
            </a:r>
            <a:r>
              <a:rPr lang="el-GR" sz="3300" dirty="0">
                <a:latin typeface="Arial" panose="020B0604020202020204" pitchFamily="34" charset="0"/>
                <a:cs typeface="Arial" panose="020B0604020202020204" pitchFamily="34" charset="0"/>
              </a:rPr>
              <a:t>Πράξεις εκτός εταιρικού σκοπού δεσμεύουν την εταιρεία έναντι τρίτων, </a:t>
            </a:r>
            <a:r>
              <a:rPr lang="el-GR" sz="3300" u="sng" dirty="0">
                <a:latin typeface="Arial" panose="020B0604020202020204" pitchFamily="34" charset="0"/>
                <a:cs typeface="Arial" panose="020B0604020202020204" pitchFamily="34" charset="0"/>
              </a:rPr>
              <a:t>εκτός</a:t>
            </a:r>
            <a:r>
              <a:rPr lang="el-GR" sz="3300" dirty="0">
                <a:latin typeface="Arial" panose="020B0604020202020204" pitchFamily="34" charset="0"/>
                <a:cs typeface="Arial" panose="020B0604020202020204" pitchFamily="34" charset="0"/>
              </a:rPr>
              <a:t> αν η εταιρεία αποδείξει ότι ο τρίτος γνώριζε την υπέρβαση ή δεν μπορούσε να αγνοεί. Η δημοσιότητα του καταστατικού δεν αρκεί μόνη της για να αποδείξει αυτή τη γνώση (άρθρο 86 παρ. 2). </a:t>
            </a:r>
          </a:p>
          <a:p>
            <a:pPr algn="just"/>
            <a:r>
              <a:rPr lang="el-GR" sz="3300" dirty="0">
                <a:latin typeface="Arial" panose="020B0604020202020204" pitchFamily="34" charset="0"/>
                <a:cs typeface="Arial" panose="020B0604020202020204" pitchFamily="34" charset="0"/>
              </a:rPr>
              <a:t>Μη περιορίσιμη</a:t>
            </a:r>
            <a:r>
              <a:rPr lang="en-US" sz="3300" dirty="0">
                <a:latin typeface="Arial" panose="020B0604020202020204" pitchFamily="34" charset="0"/>
                <a:cs typeface="Arial" panose="020B0604020202020204" pitchFamily="34" charset="0"/>
              </a:rPr>
              <a:t>: </a:t>
            </a:r>
            <a:r>
              <a:rPr lang="el-GR" sz="3300" dirty="0">
                <a:latin typeface="Arial" panose="020B0604020202020204" pitchFamily="34" charset="0"/>
                <a:cs typeface="Arial" panose="020B0604020202020204" pitchFamily="34" charset="0"/>
              </a:rPr>
              <a:t>Μη αντιτάξιμο περιορισμών από καταστατικό ή απόφαση ΓΣ σε τρίτους, ακόμη και αν έχουν περιβληθεί σε δημοσιότητα (άρθρο 86 παρ. 3) – τελεολογική συστολή παρ. 3 (εξαίρεση κακόπιστων τρίτων λχ λόγω συμπαιγνίας)</a:t>
            </a:r>
          </a:p>
          <a:p>
            <a:pPr algn="just"/>
            <a:r>
              <a:rPr lang="el-GR" sz="3300" dirty="0">
                <a:latin typeface="Arial" panose="020B0604020202020204" pitchFamily="34" charset="0"/>
                <a:cs typeface="Arial" panose="020B0604020202020204" pitchFamily="34" charset="0"/>
              </a:rPr>
              <a:t>Για παράδειγμα, το καταστατικό ή η απόφαση ΓΣ μπορεί να εξαρτά τη διενέργεια μιας συναλλαγής (πχ την εκποίηση συγκεκριμένων περιουσιακών στοιχείων ή τη σύναψη συναλλαγών πάνω από ένα συγκεκριμένο ποσό) από την προηγούμενη έγκριση της ΓΣ</a:t>
            </a:r>
            <a:r>
              <a:rPr lang="el-GR" sz="3300" dirty="0">
                <a:latin typeface="Arial" panose="020B0604020202020204" pitchFamily="34" charset="0"/>
                <a:cs typeface="Arial" panose="020B0604020202020204" pitchFamily="34" charset="0"/>
                <a:sym typeface="Wingdings" pitchFamily="2" charset="2"/>
              </a:rPr>
              <a:t>.</a:t>
            </a:r>
            <a:endParaRPr lang="el-GR" sz="3300" dirty="0">
              <a:latin typeface="Arial" panose="020B0604020202020204" pitchFamily="34" charset="0"/>
              <a:cs typeface="Arial" panose="020B0604020202020204" pitchFamily="34" charset="0"/>
            </a:endParaRPr>
          </a:p>
          <a:p>
            <a:pPr marL="0" indent="0" algn="just">
              <a:buNone/>
            </a:pPr>
            <a:endParaRPr lang="el-GR" sz="2100" dirty="0">
              <a:sym typeface="Wingdings" pitchFamily="2" charset="2"/>
            </a:endParaRPr>
          </a:p>
          <a:p>
            <a:pPr algn="just"/>
            <a:endParaRPr lang="el-GR" sz="2100" dirty="0">
              <a:sym typeface="Wingdings" pitchFamily="2" charset="2"/>
            </a:endParaRPr>
          </a:p>
          <a:p>
            <a:pPr algn="just"/>
            <a:endParaRPr lang="el-GR" sz="2100" dirty="0">
              <a:sym typeface="Wingdings" pitchFamily="2" charset="2"/>
            </a:endParaRPr>
          </a:p>
          <a:p>
            <a:endParaRPr lang="el-GR" dirty="0"/>
          </a:p>
        </p:txBody>
      </p:sp>
    </p:spTree>
    <p:extLst>
      <p:ext uri="{BB962C8B-B14F-4D97-AF65-F5344CB8AC3E}">
        <p14:creationId xmlns:p14="http://schemas.microsoft.com/office/powerpoint/2010/main" val="1830848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51" name="Rectangle 42">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52"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53" name="Freeform: Shape 46">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48">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Τίτλος 1">
            <a:extLst>
              <a:ext uri="{FF2B5EF4-FFF2-40B4-BE49-F238E27FC236}">
                <a16:creationId xmlns:a16="http://schemas.microsoft.com/office/drawing/2014/main" id="{C1C479B3-F8BD-8936-9FD7-044A92C0F51E}"/>
              </a:ext>
            </a:extLst>
          </p:cNvPr>
          <p:cNvSpPr>
            <a:spLocks noGrp="1"/>
          </p:cNvSpPr>
          <p:nvPr>
            <p:ph type="title"/>
          </p:nvPr>
        </p:nvSpPr>
        <p:spPr>
          <a:xfrm>
            <a:off x="653143" y="1645920"/>
            <a:ext cx="3832508" cy="4470821"/>
          </a:xfrm>
        </p:spPr>
        <p:txBody>
          <a:bodyPr vert="horz" lIns="91440" tIns="45720" rIns="91440" bIns="45720" rtlCol="0" anchor="t">
            <a:normAutofit/>
          </a:bodyPr>
          <a:lstStyle/>
          <a:p>
            <a:r>
              <a:rPr lang="en-US" sz="3600" b="0" i="0" kern="1200" dirty="0" err="1">
                <a:solidFill>
                  <a:schemeClr val="bg2"/>
                </a:solidFill>
                <a:latin typeface="+mj-lt"/>
                <a:ea typeface="+mj-ea"/>
                <a:cs typeface="+mj-cs"/>
              </a:rPr>
              <a:t>Π</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ρ</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δείγμ</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τ</a:t>
            </a:r>
            <a:r>
              <a:rPr lang="en-US" sz="3600" b="0" i="0" kern="1200" dirty="0">
                <a:solidFill>
                  <a:schemeClr val="bg2"/>
                </a:solidFill>
                <a:latin typeface="+mj-lt"/>
                <a:ea typeface="+mj-ea"/>
                <a:cs typeface="+mj-cs"/>
              </a:rPr>
              <a:t>α – </a:t>
            </a:r>
            <a:r>
              <a:rPr lang="en-US" sz="3600" b="0" i="0" kern="1200" dirty="0" err="1">
                <a:solidFill>
                  <a:schemeClr val="bg2"/>
                </a:solidFill>
                <a:latin typeface="+mj-lt"/>
                <a:ea typeface="+mj-ea"/>
                <a:cs typeface="+mj-cs"/>
              </a:rPr>
              <a:t>Δεσμεύετ</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ι</a:t>
            </a:r>
            <a:r>
              <a:rPr lang="en-US" sz="3600" b="0" i="0" kern="1200" dirty="0">
                <a:solidFill>
                  <a:schemeClr val="bg2"/>
                </a:solidFill>
                <a:latin typeface="+mj-lt"/>
                <a:ea typeface="+mj-ea"/>
                <a:cs typeface="+mj-cs"/>
              </a:rPr>
              <a:t> </a:t>
            </a:r>
            <a:r>
              <a:rPr lang="en-US" sz="3600" b="0" i="0" kern="1200" dirty="0" err="1">
                <a:solidFill>
                  <a:schemeClr val="bg2"/>
                </a:solidFill>
                <a:latin typeface="+mj-lt"/>
                <a:ea typeface="+mj-ea"/>
                <a:cs typeface="+mj-cs"/>
              </a:rPr>
              <a:t>η</a:t>
            </a:r>
            <a:r>
              <a:rPr lang="en-US" sz="3600" b="0" i="0" kern="1200" dirty="0">
                <a:solidFill>
                  <a:schemeClr val="bg2"/>
                </a:solidFill>
                <a:latin typeface="+mj-lt"/>
                <a:ea typeface="+mj-ea"/>
                <a:cs typeface="+mj-cs"/>
              </a:rPr>
              <a:t> ΑΕ; </a:t>
            </a:r>
          </a:p>
        </p:txBody>
      </p:sp>
      <p:sp>
        <p:nvSpPr>
          <p:cNvPr id="4" name="Shape 4">
            <a:extLst>
              <a:ext uri="{FF2B5EF4-FFF2-40B4-BE49-F238E27FC236}">
                <a16:creationId xmlns:a16="http://schemas.microsoft.com/office/drawing/2014/main" id="{B14ECBD2-F64C-A1C3-59A8-EA68339B7BDE}"/>
              </a:ext>
            </a:extLst>
          </p:cNvPr>
          <p:cNvSpPr/>
          <p:nvPr/>
        </p:nvSpPr>
        <p:spPr>
          <a:xfrm>
            <a:off x="5204109" y="1245353"/>
            <a:ext cx="6269434" cy="5510293"/>
          </a:xfrm>
          <a:prstGeom prst="roundRect">
            <a:avLst>
              <a:gd name="adj" fmla="val 1619"/>
            </a:avLst>
          </a:prstGeom>
        </p:spPr>
        <p:txBody>
          <a:bodyPr vert="horz" lIns="91440" tIns="45720" rIns="91440" bIns="45720" rtlCol="0">
            <a:normAutofit/>
          </a:bodyPr>
          <a:lstStyle/>
          <a:p>
            <a:pPr marL="457200" lvl="2" fontAlgn="ctr">
              <a:lnSpc>
                <a:spcPct val="90000"/>
              </a:lnSpc>
              <a:spcBef>
                <a:spcPts val="1000"/>
              </a:spcBef>
              <a:buClr>
                <a:schemeClr val="bg2">
                  <a:lumMod val="40000"/>
                  <a:lumOff val="60000"/>
                </a:schemeClr>
              </a:buClr>
              <a:buSzPct val="80000"/>
              <a:buFont typeface="Wingdings 3" charset="2"/>
              <a:buChar char=""/>
            </a:pPr>
            <a:endParaRPr lang="en-US" sz="1400" dirty="0">
              <a:latin typeface="Arial" panose="020B0604020202020204" pitchFamily="34" charset="0"/>
              <a:ea typeface="+mj-ea"/>
              <a:cs typeface="Arial" panose="020B0604020202020204" pitchFamily="34" charset="0"/>
            </a:endParaRPr>
          </a:p>
          <a:p>
            <a:pPr marL="457200" lvl="2" algn="just" fontAlgn="ctr">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Προφ</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νής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υ</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έρ</a:t>
            </a:r>
            <a:r>
              <a:rPr lang="en-US" sz="1400" dirty="0">
                <a:latin typeface="Arial" panose="020B0604020202020204" pitchFamily="34" charset="0"/>
                <a:ea typeface="+mj-ea"/>
                <a:cs typeface="Arial" panose="020B0604020202020204" pitchFamily="34" charset="0"/>
              </a:rPr>
              <a:t>βα</a:t>
            </a:r>
            <a:r>
              <a:rPr lang="en-US" sz="1400" dirty="0" err="1">
                <a:latin typeface="Arial" panose="020B0604020202020204" pitchFamily="34" charset="0"/>
                <a:ea typeface="+mj-ea"/>
                <a:cs typeface="Arial" panose="020B0604020202020204" pitchFamily="34" charset="0"/>
              </a:rPr>
              <a:t>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σκο</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ού</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ιρεί</a:t>
            </a:r>
            <a:r>
              <a:rPr lang="en-US" sz="1400" dirty="0">
                <a:latin typeface="Arial" panose="020B0604020202020204" pitchFamily="34" charset="0"/>
                <a:ea typeface="+mj-ea"/>
                <a:cs typeface="Arial" panose="020B0604020202020204" pitchFamily="34" charset="0"/>
              </a:rPr>
              <a:t>α απ</a:t>
            </a:r>
            <a:r>
              <a:rPr lang="en-US" sz="1400" dirty="0" err="1">
                <a:latin typeface="Arial" panose="020B0604020202020204" pitchFamily="34" charset="0"/>
                <a:ea typeface="+mj-ea"/>
                <a:cs typeface="Arial" panose="020B0604020202020204" pitchFamily="34" charset="0"/>
              </a:rPr>
              <a:t>οκλειστικού</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σκο</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ού</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a:t>
            </a:r>
            <a:r>
              <a:rPr lang="en-US" sz="1400" dirty="0">
                <a:latin typeface="Arial" panose="020B0604020202020204" pitchFamily="34" charset="0"/>
                <a:ea typeface="+mj-ea"/>
                <a:cs typeface="Arial" panose="020B0604020202020204" pitchFamily="34" charset="0"/>
              </a:rPr>
              <a:t> β</a:t>
            </a:r>
            <a:r>
              <a:rPr lang="en-US" sz="1400" dirty="0" err="1">
                <a:latin typeface="Arial" panose="020B0604020202020204" pitchFamily="34" charset="0"/>
                <a:ea typeface="+mj-ea"/>
                <a:cs typeface="Arial" panose="020B0604020202020204" pitchFamily="34" charset="0"/>
              </a:rPr>
              <a:t>άση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νόμο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ωνυμί</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της</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χ</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ιρεί</a:t>
            </a:r>
            <a:r>
              <a:rPr lang="en-US" sz="1400" dirty="0">
                <a:latin typeface="Arial" panose="020B0604020202020204" pitchFamily="34" charset="0"/>
                <a:ea typeface="+mj-ea"/>
                <a:cs typeface="Arial" panose="020B0604020202020204" pitchFamily="34" charset="0"/>
              </a:rPr>
              <a:t>α χρημα</a:t>
            </a:r>
            <a:r>
              <a:rPr lang="en-US" sz="1400" dirty="0" err="1">
                <a:latin typeface="Arial" panose="020B0604020202020204" pitchFamily="34" charset="0"/>
                <a:ea typeface="+mj-ea"/>
                <a:cs typeface="Arial" panose="020B0604020202020204" pitchFamily="34" charset="0"/>
              </a:rPr>
              <a:t>τοδοτικής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μίσθωσης</a:t>
            </a:r>
            <a:r>
              <a:rPr lang="en-US" sz="1400" dirty="0">
                <a:latin typeface="Arial" panose="020B0604020202020204" pitchFamily="34" charset="0"/>
                <a:ea typeface="+mj-ea"/>
                <a:cs typeface="Arial" panose="020B0604020202020204" pitchFamily="34" charset="0"/>
              </a:rPr>
              <a:t> (leasing) </a:t>
            </a:r>
            <a:r>
              <a:rPr lang="en-US" sz="1400" dirty="0" err="1">
                <a:latin typeface="Arial" panose="020B0604020202020204" pitchFamily="34" charset="0"/>
                <a:ea typeface="+mj-ea"/>
                <a:cs typeface="Arial" panose="020B0604020202020204" pitchFamily="34" charset="0"/>
              </a:rPr>
              <a:t>συνά</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τει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συμ</a:t>
            </a:r>
            <a:r>
              <a:rPr lang="en-US" sz="1400" dirty="0">
                <a:latin typeface="Arial" panose="020B0604020202020204" pitchFamily="34" charset="0"/>
                <a:ea typeface="+mj-ea"/>
                <a:cs typeface="Arial" panose="020B0604020202020204" pitchFamily="34" charset="0"/>
              </a:rPr>
              <a:t>β</a:t>
            </a:r>
            <a:r>
              <a:rPr lang="en-US" sz="1400" dirty="0" err="1">
                <a:latin typeface="Arial" panose="020B0604020202020204" pitchFamily="34" charset="0"/>
                <a:ea typeface="+mj-ea"/>
                <a:cs typeface="Arial" panose="020B0604020202020204" pitchFamily="34" charset="0"/>
              </a:rPr>
              <a:t>άσεις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γοράς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φρούτων</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μετ</a:t>
            </a:r>
            <a:r>
              <a:rPr lang="en-US" sz="1400" dirty="0">
                <a:latin typeface="Arial" panose="020B0604020202020204" pitchFamily="34" charset="0"/>
                <a:ea typeface="+mj-ea"/>
                <a:cs typeface="Arial" panose="020B0604020202020204" pitchFamily="34" charset="0"/>
              </a:rPr>
              <a:t>απ</a:t>
            </a:r>
            <a:r>
              <a:rPr lang="en-US" sz="1400" dirty="0" err="1">
                <a:latin typeface="Arial" panose="020B0604020202020204" pitchFamily="34" charset="0"/>
                <a:ea typeface="+mj-ea"/>
                <a:cs typeface="Arial" panose="020B0604020202020204" pitchFamily="34" charset="0"/>
              </a:rPr>
              <a:t>ώληση</a:t>
            </a:r>
            <a:r>
              <a:rPr lang="en-US" sz="1400" dirty="0">
                <a:latin typeface="Arial" panose="020B0604020202020204" pitchFamily="34" charset="0"/>
                <a:ea typeface="+mj-ea"/>
                <a:cs typeface="Arial" panose="020B0604020202020204" pitchFamily="34" charset="0"/>
              </a:rPr>
              <a:t>. </a:t>
            </a:r>
            <a:r>
              <a:rPr lang="en-US" sz="1400" dirty="0">
                <a:latin typeface="Arial" panose="020B0604020202020204" pitchFamily="34" charset="0"/>
                <a:ea typeface="+mj-ea"/>
                <a:cs typeface="Arial" panose="020B0604020202020204" pitchFamily="34" charset="0"/>
                <a:sym typeface="Wingdings" pitchFamily="2" charset="2"/>
              </a:rPr>
              <a:t> </a:t>
            </a:r>
            <a:r>
              <a:rPr lang="en-US" sz="1400" dirty="0">
                <a:latin typeface="Arial" panose="020B0604020202020204" pitchFamily="34" charset="0"/>
                <a:ea typeface="+mj-ea"/>
                <a:cs typeface="Arial" panose="020B0604020202020204" pitchFamily="34" charset="0"/>
              </a:rPr>
              <a:t>ΟΧΙ, </a:t>
            </a:r>
            <a:r>
              <a:rPr lang="en-US" sz="1400" dirty="0" err="1">
                <a:latin typeface="Arial" panose="020B0604020202020204" pitchFamily="34" charset="0"/>
                <a:ea typeface="+mj-ea"/>
                <a:cs typeface="Arial" panose="020B0604020202020204" pitchFamily="34" charset="0"/>
              </a:rPr>
              <a:t>λόγω</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ροφ</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νούς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υ</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έρ</a:t>
            </a:r>
            <a:r>
              <a:rPr lang="en-US" sz="1400" dirty="0">
                <a:latin typeface="Arial" panose="020B0604020202020204" pitchFamily="34" charset="0"/>
                <a:ea typeface="+mj-ea"/>
                <a:cs typeface="Arial" panose="020B0604020202020204" pitchFamily="34" charset="0"/>
              </a:rPr>
              <a:t>βα</a:t>
            </a:r>
            <a:r>
              <a:rPr lang="en-US" sz="1400" dirty="0" err="1">
                <a:latin typeface="Arial" panose="020B0604020202020204" pitchFamily="34" charset="0"/>
                <a:ea typeface="+mj-ea"/>
                <a:cs typeface="Arial" panose="020B0604020202020204" pitchFamily="34" charset="0"/>
              </a:rPr>
              <a:t>σης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του</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σκο</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ού</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γι</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τον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τρίτο</a:t>
            </a:r>
            <a:r>
              <a:rPr lang="en-US" sz="1400" dirty="0">
                <a:latin typeface="Arial" panose="020B0604020202020204" pitchFamily="34" charset="0"/>
                <a:ea typeface="+mj-ea"/>
                <a:cs typeface="Arial" panose="020B0604020202020204" pitchFamily="34" charset="0"/>
              </a:rPr>
              <a:t>.</a:t>
            </a:r>
          </a:p>
          <a:p>
            <a:pPr marL="457200" lvl="2" algn="just" fontAlgn="ctr">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Εκ</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οίηση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σημ</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ντικών</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εριουσι</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κών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στοιχείων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ιρεί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νάληψη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ξένων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υ</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οχρεώσεων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χωρίς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ντάλλ</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γμ</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χ</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ριστικές</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ράξεις</a:t>
            </a:r>
            <a:r>
              <a:rPr lang="en-US" sz="1400" dirty="0">
                <a:latin typeface="Arial" panose="020B0604020202020204" pitchFamily="34" charset="0"/>
                <a:ea typeface="+mj-ea"/>
                <a:cs typeface="Arial" panose="020B0604020202020204" pitchFamily="34" charset="0"/>
              </a:rPr>
              <a:t> ΔΣ </a:t>
            </a:r>
            <a:r>
              <a:rPr lang="en-US" sz="1400" dirty="0" err="1">
                <a:latin typeface="Arial" panose="020B0604020202020204" pitchFamily="34" charset="0"/>
                <a:ea typeface="+mj-ea"/>
                <a:cs typeface="Arial" panose="020B0604020202020204" pitchFamily="34" charset="0"/>
              </a:rPr>
              <a:t>σε</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τρίτους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δεν</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ροωθούν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εικόν</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ετ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ιρεί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l-GR" sz="1400" dirty="0">
                <a:latin typeface="Arial" panose="020B0604020202020204" pitchFamily="34" charset="0"/>
                <a:ea typeface="+mj-ea"/>
                <a:cs typeface="Arial" panose="020B0604020202020204" pitchFamily="34" charset="0"/>
              </a:rPr>
              <a:t>Κινδυνώδεις συναλλαγές</a:t>
            </a:r>
            <a:r>
              <a:rPr lang="en-US" sz="1400" dirty="0">
                <a:latin typeface="Arial" panose="020B0604020202020204" pitchFamily="34" charset="0"/>
                <a:ea typeface="+mj-ea"/>
                <a:cs typeface="Arial" panose="020B0604020202020204" pitchFamily="34" charset="0"/>
              </a:rPr>
              <a:t>;</a:t>
            </a:r>
          </a:p>
          <a:p>
            <a:pPr marL="457200" lvl="2" algn="just" fontAlgn="ctr">
              <a:lnSpc>
                <a:spcPct val="90000"/>
              </a:lnSpc>
              <a:spcBef>
                <a:spcPts val="1000"/>
              </a:spcBef>
              <a:buClr>
                <a:schemeClr val="bg2">
                  <a:lumMod val="40000"/>
                  <a:lumOff val="60000"/>
                </a:schemeClr>
              </a:buClr>
              <a:buSzPct val="80000"/>
              <a:buFont typeface="Wingdings 3" charset="2"/>
              <a:buChar char=""/>
            </a:pP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αστα</a:t>
            </a:r>
            <a:r>
              <a:rPr lang="en-US" sz="1400" dirty="0" err="1">
                <a:latin typeface="Arial" panose="020B0604020202020204" pitchFamily="34" charset="0"/>
                <a:ea typeface="+mj-ea"/>
                <a:cs typeface="Arial" panose="020B0604020202020204" pitchFamily="34" charset="0"/>
              </a:rPr>
              <a:t>τικός</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εριορισμός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Πώληση</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κινήτου</a:t>
            </a:r>
            <a:r>
              <a:rPr lang="en-US" sz="1400" dirty="0">
                <a:latin typeface="Arial" panose="020B0604020202020204" pitchFamily="34" charset="0"/>
                <a:ea typeface="+mj-ea"/>
                <a:cs typeface="Arial" panose="020B0604020202020204" pitchFamily="34" charset="0"/>
              </a:rPr>
              <a:t> από </a:t>
            </a:r>
            <a:r>
              <a:rPr lang="en-US" sz="1400" dirty="0" err="1">
                <a:latin typeface="Arial" panose="020B0604020202020204" pitchFamily="34" charset="0"/>
                <a:ea typeface="+mj-ea"/>
                <a:cs typeface="Arial" panose="020B0604020202020204" pitchFamily="34" charset="0"/>
              </a:rPr>
              <a:t>το</a:t>
            </a:r>
            <a:r>
              <a:rPr lang="en-US" sz="1400" dirty="0">
                <a:latin typeface="Arial" panose="020B0604020202020204" pitchFamily="34" charset="0"/>
                <a:ea typeface="+mj-ea"/>
                <a:cs typeface="Arial" panose="020B0604020202020204" pitchFamily="34" charset="0"/>
              </a:rPr>
              <a:t> ΔΣ </a:t>
            </a:r>
            <a:r>
              <a:rPr lang="en-US" sz="1400" dirty="0" err="1">
                <a:latin typeface="Arial" panose="020B0604020202020204" pitchFamily="34" charset="0"/>
                <a:ea typeface="+mj-ea"/>
                <a:cs typeface="Arial" panose="020B0604020202020204" pitchFamily="34" charset="0"/>
              </a:rPr>
              <a:t>χωρίς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αστα</a:t>
            </a:r>
            <a:r>
              <a:rPr lang="en-US" sz="1400" dirty="0" err="1">
                <a:latin typeface="Arial" panose="020B0604020202020204" pitchFamily="34" charset="0"/>
                <a:ea typeface="+mj-ea"/>
                <a:cs typeface="Arial" panose="020B0604020202020204" pitchFamily="34" charset="0"/>
              </a:rPr>
              <a:t>τικά</a:t>
            </a:r>
            <a:r>
              <a:rPr lang="en-US" sz="1400" dirty="0">
                <a:latin typeface="Arial" panose="020B0604020202020204" pitchFamily="34" charset="0"/>
                <a:ea typeface="+mj-ea"/>
                <a:cs typeface="Arial" panose="020B0604020202020204" pitchFamily="34" charset="0"/>
              </a:rPr>
              <a:t> απα</a:t>
            </a:r>
            <a:r>
              <a:rPr lang="en-US" sz="1400" dirty="0" err="1">
                <a:latin typeface="Arial" panose="020B0604020202020204" pitchFamily="34" charset="0"/>
                <a:ea typeface="+mj-ea"/>
                <a:cs typeface="Arial" panose="020B0604020202020204" pitchFamily="34" charset="0"/>
              </a:rPr>
              <a:t>ιτούμενη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έγκριση</a:t>
            </a:r>
            <a:r>
              <a:rPr lang="en-US" sz="1400" dirty="0">
                <a:latin typeface="Arial" panose="020B0604020202020204" pitchFamily="34" charset="0"/>
                <a:ea typeface="+mj-ea"/>
                <a:cs typeface="Arial" panose="020B0604020202020204" pitchFamily="34" charset="0"/>
              </a:rPr>
              <a:t> ΓΣ </a:t>
            </a:r>
            <a:r>
              <a:rPr lang="en-US" sz="1400" dirty="0">
                <a:latin typeface="Arial" panose="020B0604020202020204" pitchFamily="34" charset="0"/>
                <a:ea typeface="+mj-ea"/>
                <a:cs typeface="Arial" panose="020B0604020202020204" pitchFamily="34" charset="0"/>
                <a:sym typeface="Wingdings" pitchFamily="2" charset="2"/>
              </a:rPr>
              <a:t> </a:t>
            </a:r>
            <a:r>
              <a:rPr lang="en-US" sz="1400" dirty="0">
                <a:latin typeface="Arial" panose="020B0604020202020204" pitchFamily="34" charset="0"/>
                <a:ea typeface="+mj-ea"/>
                <a:cs typeface="Arial" panose="020B0604020202020204" pitchFamily="34" charset="0"/>
              </a:rPr>
              <a:t>ΝΑΙ, α</a:t>
            </a:r>
            <a:r>
              <a:rPr lang="en-US" sz="1400" dirty="0" err="1">
                <a:latin typeface="Arial" panose="020B0604020202020204" pitchFamily="34" charset="0"/>
                <a:ea typeface="+mj-ea"/>
                <a:cs typeface="Arial" panose="020B0604020202020204" pitchFamily="34" charset="0"/>
              </a:rPr>
              <a:t>κόμη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τρίτος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γνώριζε</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τον</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εριορισμό</a:t>
            </a:r>
            <a:r>
              <a:rPr lang="en-US" sz="1400" dirty="0">
                <a:latin typeface="Arial" panose="020B0604020202020204" pitchFamily="34" charset="0"/>
                <a:ea typeface="+mj-ea"/>
                <a:cs typeface="Arial" panose="020B0604020202020204" pitchFamily="34" charset="0"/>
              </a:rPr>
              <a:t>.</a:t>
            </a:r>
          </a:p>
          <a:p>
            <a:pPr marL="457200" lvl="2" algn="just" fontAlgn="ctr">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Περιορισμός</a:t>
            </a:r>
            <a:r>
              <a:rPr lang="en-US" sz="1400" dirty="0">
                <a:latin typeface="Arial" panose="020B0604020202020204" pitchFamily="34" charset="0"/>
                <a:ea typeface="+mj-ea"/>
                <a:cs typeface="Arial" panose="020B0604020202020204" pitchFamily="34" charset="0"/>
              </a:rPr>
              <a:t> από απ</a:t>
            </a:r>
            <a:r>
              <a:rPr lang="en-US" sz="1400" dirty="0" err="1">
                <a:latin typeface="Arial" panose="020B0604020202020204" pitchFamily="34" charset="0"/>
                <a:ea typeface="+mj-ea"/>
                <a:cs typeface="Arial" panose="020B0604020202020204" pitchFamily="34" charset="0"/>
              </a:rPr>
              <a:t>όφ</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ση</a:t>
            </a:r>
            <a:r>
              <a:rPr lang="en-US" sz="1400" dirty="0">
                <a:latin typeface="Arial" panose="020B0604020202020204" pitchFamily="34" charset="0"/>
                <a:ea typeface="+mj-ea"/>
                <a:cs typeface="Arial" panose="020B0604020202020204" pitchFamily="34" charset="0"/>
              </a:rPr>
              <a:t> ΓΣ: </a:t>
            </a:r>
            <a:r>
              <a:rPr lang="en-US" sz="1400" dirty="0" err="1">
                <a:latin typeface="Arial" panose="020B0604020202020204" pitchFamily="34" charset="0"/>
                <a:ea typeface="+mj-ea"/>
                <a:cs typeface="Arial" panose="020B0604020202020204" pitchFamily="34" charset="0"/>
              </a:rPr>
              <a:t>Σύμ</a:t>
            </a:r>
            <a:r>
              <a:rPr lang="en-US" sz="1400" dirty="0">
                <a:latin typeface="Arial" panose="020B0604020202020204" pitchFamily="34" charset="0"/>
                <a:ea typeface="+mj-ea"/>
                <a:cs typeface="Arial" panose="020B0604020202020204" pitchFamily="34" charset="0"/>
              </a:rPr>
              <a:t>βα</a:t>
            </a:r>
            <a:r>
              <a:rPr lang="en-US" sz="1400" dirty="0" err="1">
                <a:latin typeface="Arial" panose="020B0604020202020204" pitchFamily="34" charset="0"/>
                <a:ea typeface="+mj-ea"/>
                <a:cs typeface="Arial" panose="020B0604020202020204" pitchFamily="34" charset="0"/>
              </a:rPr>
              <a:t>ση</a:t>
            </a:r>
            <a:r>
              <a:rPr lang="en-US" sz="1400" dirty="0">
                <a:latin typeface="Arial" panose="020B0604020202020204" pitchFamily="34" charset="0"/>
                <a:ea typeface="+mj-ea"/>
                <a:cs typeface="Arial" panose="020B0604020202020204" pitchFamily="34" charset="0"/>
              </a:rPr>
              <a:t> 2 </a:t>
            </a:r>
            <a:r>
              <a:rPr lang="en-US" sz="1400" dirty="0" err="1">
                <a:latin typeface="Arial" panose="020B0604020202020204" pitchFamily="34" charset="0"/>
                <a:ea typeface="+mj-ea"/>
                <a:cs typeface="Arial" panose="020B0604020202020204" pitchFamily="34" charset="0"/>
              </a:rPr>
              <a:t>εκ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 €, </a:t>
            </a:r>
            <a:r>
              <a:rPr lang="en-US" sz="1400" dirty="0" err="1">
                <a:latin typeface="Arial" panose="020B0604020202020204" pitchFamily="34" charset="0"/>
                <a:ea typeface="+mj-ea"/>
                <a:cs typeface="Arial" panose="020B0604020202020204" pitchFamily="34" charset="0"/>
              </a:rPr>
              <a:t>ενώ</a:t>
            </a:r>
            <a:r>
              <a:rPr lang="en-US" sz="1400" dirty="0">
                <a:latin typeface="Arial" panose="020B0604020202020204" pitchFamily="34" charset="0"/>
                <a:ea typeface="+mj-ea"/>
                <a:cs typeface="Arial" panose="020B0604020202020204" pitchFamily="34" charset="0"/>
              </a:rPr>
              <a:t> απα</a:t>
            </a:r>
            <a:r>
              <a:rPr lang="en-US" sz="1400" dirty="0" err="1">
                <a:latin typeface="Arial" panose="020B0604020202020204" pitchFamily="34" charset="0"/>
                <a:ea typeface="+mj-ea"/>
                <a:cs typeface="Arial" panose="020B0604020202020204" pitchFamily="34" charset="0"/>
              </a:rPr>
              <a:t>ιτείτ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ροηγούμενη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έγκριση</a:t>
            </a:r>
            <a:r>
              <a:rPr lang="en-US" sz="1400" dirty="0">
                <a:latin typeface="Arial" panose="020B0604020202020204" pitchFamily="34" charset="0"/>
                <a:ea typeface="+mj-ea"/>
                <a:cs typeface="Arial" panose="020B0604020202020204" pitchFamily="34" charset="0"/>
              </a:rPr>
              <a:t> ΓΣ </a:t>
            </a:r>
            <a:r>
              <a:rPr lang="en-US" sz="1400" dirty="0" err="1">
                <a:latin typeface="Arial" panose="020B0604020202020204" pitchFamily="34" charset="0"/>
                <a:ea typeface="+mj-ea"/>
                <a:cs typeface="Arial" panose="020B0604020202020204" pitchFamily="34" charset="0"/>
              </a:rPr>
              <a:t>γι</a:t>
            </a:r>
            <a:r>
              <a:rPr lang="en-US" sz="1400" dirty="0">
                <a:latin typeface="Arial" panose="020B0604020202020204" pitchFamily="34" charset="0"/>
                <a:ea typeface="+mj-ea"/>
                <a:cs typeface="Arial" panose="020B0604020202020204" pitchFamily="34" charset="0"/>
              </a:rPr>
              <a:t>α π</a:t>
            </a:r>
            <a:r>
              <a:rPr lang="en-US" sz="1400" dirty="0" err="1">
                <a:latin typeface="Arial" panose="020B0604020202020204" pitchFamily="34" charset="0"/>
                <a:ea typeface="+mj-ea"/>
                <a:cs typeface="Arial" panose="020B0604020202020204" pitchFamily="34" charset="0"/>
              </a:rPr>
              <a:t>οσά</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άνω</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του</a:t>
            </a:r>
            <a:r>
              <a:rPr lang="en-US" sz="1400" dirty="0">
                <a:latin typeface="Arial" panose="020B0604020202020204" pitchFamily="34" charset="0"/>
                <a:ea typeface="+mj-ea"/>
                <a:cs typeface="Arial" panose="020B0604020202020204" pitchFamily="34" charset="0"/>
              </a:rPr>
              <a:t> 1 </a:t>
            </a:r>
            <a:r>
              <a:rPr lang="en-US" sz="1400" dirty="0" err="1">
                <a:latin typeface="Arial" panose="020B0604020202020204" pitchFamily="34" charset="0"/>
                <a:ea typeface="+mj-ea"/>
                <a:cs typeface="Arial" panose="020B0604020202020204" pitchFamily="34" charset="0"/>
              </a:rPr>
              <a:t>εκ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 €. </a:t>
            </a:r>
            <a:r>
              <a:rPr lang="en-US" sz="1400" dirty="0">
                <a:latin typeface="Arial" panose="020B0604020202020204" pitchFamily="34" charset="0"/>
                <a:ea typeface="+mj-ea"/>
                <a:cs typeface="Arial" panose="020B0604020202020204" pitchFamily="34" charset="0"/>
                <a:sym typeface="Wingdings" pitchFamily="2" charset="2"/>
              </a:rPr>
              <a:t> </a:t>
            </a:r>
            <a:r>
              <a:rPr lang="en-US" sz="1400" dirty="0">
                <a:latin typeface="Arial" panose="020B0604020202020204" pitchFamily="34" charset="0"/>
                <a:ea typeface="+mj-ea"/>
                <a:cs typeface="Arial" panose="020B0604020202020204" pitchFamily="34" charset="0"/>
              </a:rPr>
              <a:t>ΝΑΙ, </a:t>
            </a:r>
            <a:r>
              <a:rPr lang="en-US" sz="1400" dirty="0" err="1">
                <a:latin typeface="Arial" panose="020B0604020202020204" pitchFamily="34" charset="0"/>
                <a:ea typeface="+mj-ea"/>
                <a:cs typeface="Arial" panose="020B0604020202020204" pitchFamily="34" charset="0"/>
              </a:rPr>
              <a:t>ο</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εριορισμός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δεν</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ντιτάσσετ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στον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τρίτο</a:t>
            </a:r>
            <a:r>
              <a:rPr lang="en-US" sz="1400" dirty="0">
                <a:latin typeface="Arial" panose="020B0604020202020204" pitchFamily="34" charset="0"/>
                <a:ea typeface="+mj-ea"/>
                <a:cs typeface="Arial" panose="020B0604020202020204" pitchFamily="34" charset="0"/>
              </a:rPr>
              <a:t>.</a:t>
            </a:r>
          </a:p>
          <a:p>
            <a:pPr marL="457200" lvl="2" algn="just" fontAlgn="ctr">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Έλλειψη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εξουσί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Α</a:t>
            </a:r>
            <a:r>
              <a:rPr lang="en-US" sz="1400" dirty="0">
                <a:latin typeface="Arial" panose="020B0604020202020204" pitchFamily="34" charset="0"/>
                <a:ea typeface="+mj-ea"/>
                <a:cs typeface="Arial" panose="020B0604020202020204" pitchFamily="34" charset="0"/>
              </a:rPr>
              <a:t>πα</a:t>
            </a:r>
            <a:r>
              <a:rPr lang="en-US" sz="1400" dirty="0" err="1">
                <a:latin typeface="Arial" panose="020B0604020202020204" pitchFamily="34" charset="0"/>
                <a:ea typeface="+mj-ea"/>
                <a:cs typeface="Arial" panose="020B0604020202020204" pitchFamily="34" charset="0"/>
              </a:rPr>
              <a:t>ιτείτ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κοινή</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υ</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ογρ</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φή</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Διευθύνοντος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Συμ</a:t>
            </a:r>
            <a:r>
              <a:rPr lang="en-US" sz="1400" dirty="0">
                <a:latin typeface="Arial" panose="020B0604020202020204" pitchFamily="34" charset="0"/>
                <a:ea typeface="+mj-ea"/>
                <a:cs typeface="Arial" panose="020B0604020202020204" pitchFamily="34" charset="0"/>
              </a:rPr>
              <a:t>β</a:t>
            </a:r>
            <a:r>
              <a:rPr lang="en-US" sz="1400" dirty="0" err="1">
                <a:latin typeface="Arial" panose="020B0604020202020204" pitchFamily="34" charset="0"/>
                <a:ea typeface="+mj-ea"/>
                <a:cs typeface="Arial" panose="020B0604020202020204" pitchFamily="34" charset="0"/>
              </a:rPr>
              <a:t>ούλου</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άλλου</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μέλους</a:t>
            </a:r>
            <a:r>
              <a:rPr lang="en-US" sz="1400" dirty="0">
                <a:latin typeface="Arial" panose="020B0604020202020204" pitchFamily="34" charset="0"/>
                <a:ea typeface="+mj-ea"/>
                <a:cs typeface="Arial" panose="020B0604020202020204" pitchFamily="34" charset="0"/>
              </a:rPr>
              <a:t> ΔΣ, α</a:t>
            </a:r>
            <a:r>
              <a:rPr lang="en-US" sz="1400" dirty="0" err="1">
                <a:latin typeface="Arial" panose="020B0604020202020204" pitchFamily="34" charset="0"/>
                <a:ea typeface="+mj-ea"/>
                <a:cs typeface="Arial" panose="020B0604020202020204" pitchFamily="34" charset="0"/>
              </a:rPr>
              <a:t>λλά</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υ</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ογράφει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μόνο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ο</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ρώτος</a:t>
            </a:r>
            <a:r>
              <a:rPr lang="en-US" sz="1400" dirty="0">
                <a:latin typeface="Arial" panose="020B0604020202020204" pitchFamily="34" charset="0"/>
                <a:ea typeface="+mj-ea"/>
                <a:cs typeface="Arial" panose="020B0604020202020204" pitchFamily="34" charset="0"/>
              </a:rPr>
              <a:t>. </a:t>
            </a:r>
            <a:r>
              <a:rPr lang="en-US" sz="1400" dirty="0">
                <a:latin typeface="Arial" panose="020B0604020202020204" pitchFamily="34" charset="0"/>
                <a:ea typeface="+mj-ea"/>
                <a:cs typeface="Arial" panose="020B0604020202020204" pitchFamily="34" charset="0"/>
                <a:sym typeface="Wingdings" pitchFamily="2" charset="2"/>
              </a:rPr>
              <a:t> </a:t>
            </a:r>
            <a:r>
              <a:rPr lang="en-US" sz="1400" dirty="0">
                <a:latin typeface="Arial" panose="020B0604020202020204" pitchFamily="34" charset="0"/>
                <a:ea typeface="+mj-ea"/>
                <a:cs typeface="Arial" panose="020B0604020202020204" pitchFamily="34" charset="0"/>
              </a:rPr>
              <a:t>ΟΧΙ,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ρχήν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λόγω</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τήρησης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συλλογικής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εκ</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ροσώ</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ησης</a:t>
            </a:r>
            <a:r>
              <a:rPr lang="en-US" sz="1400" dirty="0">
                <a:latin typeface="Arial" panose="020B0604020202020204" pitchFamily="34" charset="0"/>
                <a:ea typeface="+mj-ea"/>
                <a:cs typeface="Arial" panose="020B0604020202020204" pitchFamily="34" charset="0"/>
              </a:rPr>
              <a:t>.</a:t>
            </a:r>
          </a:p>
          <a:p>
            <a:pPr marL="457200" lvl="2" algn="just" fontAlgn="ctr">
              <a:lnSpc>
                <a:spcPct val="90000"/>
              </a:lnSpc>
              <a:spcBef>
                <a:spcPts val="1000"/>
              </a:spcBef>
              <a:buClr>
                <a:schemeClr val="bg2">
                  <a:lumMod val="40000"/>
                  <a:lumOff val="60000"/>
                </a:schemeClr>
              </a:buClr>
              <a:buSzPct val="80000"/>
              <a:buFont typeface="Wingdings 3" charset="2"/>
              <a:buChar char=""/>
            </a:pPr>
            <a:r>
              <a:rPr lang="en-US" sz="1400" dirty="0" err="1">
                <a:latin typeface="Arial" panose="020B0604020202020204" pitchFamily="34" charset="0"/>
                <a:ea typeface="+mj-ea"/>
                <a:cs typeface="Arial" panose="020B0604020202020204" pitchFamily="34" charset="0"/>
              </a:rPr>
              <a:t>Όρι</a:t>
            </a:r>
            <a:r>
              <a:rPr lang="en-US" sz="1400" dirty="0">
                <a:latin typeface="Arial" panose="020B0604020202020204" pitchFamily="34" charset="0"/>
                <a:ea typeface="+mj-ea"/>
                <a:cs typeface="Arial" panose="020B0604020202020204" pitchFamily="34" charset="0"/>
              </a:rPr>
              <a:t>α α</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τεθείσ</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εξουσί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Στον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Διευθύνοντ</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Σύμ</a:t>
            </a:r>
            <a:r>
              <a:rPr lang="en-US" sz="1400" dirty="0">
                <a:latin typeface="Arial" panose="020B0604020202020204" pitchFamily="34" charset="0"/>
                <a:ea typeface="+mj-ea"/>
                <a:cs typeface="Arial" panose="020B0604020202020204" pitchFamily="34" charset="0"/>
              </a:rPr>
              <a:t>β</a:t>
            </a:r>
            <a:r>
              <a:rPr lang="en-US" sz="1400" dirty="0" err="1">
                <a:latin typeface="Arial" panose="020B0604020202020204" pitchFamily="34" charset="0"/>
                <a:ea typeface="+mj-ea"/>
                <a:cs typeface="Arial" panose="020B0604020202020204" pitchFamily="34" charset="0"/>
              </a:rPr>
              <a:t>ουλο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έχει</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τεθεί</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οργ</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νική</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εξουσί</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εκ</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ροσώ</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ησης</a:t>
            </a:r>
            <a:r>
              <a:rPr lang="en-US" sz="1400" dirty="0">
                <a:latin typeface="Arial" panose="020B0604020202020204" pitchFamily="34" charset="0"/>
                <a:ea typeface="+mj-ea"/>
                <a:cs typeface="Arial" panose="020B0604020202020204" pitchFamily="34" charset="0"/>
              </a:rPr>
              <a:t> απ</a:t>
            </a:r>
            <a:r>
              <a:rPr lang="en-US" sz="1400" dirty="0" err="1">
                <a:latin typeface="Arial" panose="020B0604020202020204" pitchFamily="34" charset="0"/>
                <a:ea typeface="+mj-ea"/>
                <a:cs typeface="Arial" panose="020B0604020202020204" pitchFamily="34" charset="0"/>
              </a:rPr>
              <a:t>οκλειστικά</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γι</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συμ</a:t>
            </a:r>
            <a:r>
              <a:rPr lang="en-US" sz="1400" dirty="0">
                <a:latin typeface="Arial" panose="020B0604020202020204" pitchFamily="34" charset="0"/>
                <a:ea typeface="+mj-ea"/>
                <a:cs typeface="Arial" panose="020B0604020202020204" pitchFamily="34" charset="0"/>
              </a:rPr>
              <a:t>β</a:t>
            </a:r>
            <a:r>
              <a:rPr lang="en-US" sz="1400" dirty="0" err="1">
                <a:latin typeface="Arial" panose="020B0604020202020204" pitchFamily="34" charset="0"/>
                <a:ea typeface="+mj-ea"/>
                <a:cs typeface="Arial" panose="020B0604020202020204" pitchFamily="34" charset="0"/>
              </a:rPr>
              <a:t>άσεις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έως</a:t>
            </a:r>
            <a:r>
              <a:rPr lang="en-US" sz="1400" dirty="0">
                <a:latin typeface="Arial" panose="020B0604020202020204" pitchFamily="34" charset="0"/>
                <a:ea typeface="+mj-ea"/>
                <a:cs typeface="Arial" panose="020B0604020202020204" pitchFamily="34" charset="0"/>
              </a:rPr>
              <a:t> 1 </a:t>
            </a:r>
            <a:r>
              <a:rPr lang="en-US" sz="1400" dirty="0" err="1">
                <a:latin typeface="Arial" panose="020B0604020202020204" pitchFamily="34" charset="0"/>
                <a:ea typeface="+mj-ea"/>
                <a:cs typeface="Arial" panose="020B0604020202020204" pitchFamily="34" charset="0"/>
              </a:rPr>
              <a:t>εκ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 €, α</a:t>
            </a:r>
            <a:r>
              <a:rPr lang="en-US" sz="1400" dirty="0" err="1">
                <a:latin typeface="Arial" panose="020B0604020202020204" pitchFamily="34" charset="0"/>
                <a:ea typeface="+mj-ea"/>
                <a:cs typeface="Arial" panose="020B0604020202020204" pitchFamily="34" charset="0"/>
              </a:rPr>
              <a:t>λλά</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υ</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ογράφει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μόνος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σύμ</a:t>
            </a:r>
            <a:r>
              <a:rPr lang="en-US" sz="1400" dirty="0">
                <a:latin typeface="Arial" panose="020B0604020202020204" pitchFamily="34" charset="0"/>
                <a:ea typeface="+mj-ea"/>
                <a:cs typeface="Arial" panose="020B0604020202020204" pitchFamily="34" charset="0"/>
              </a:rPr>
              <a:t>βα</a:t>
            </a:r>
            <a:r>
              <a:rPr lang="en-US" sz="1400" dirty="0" err="1">
                <a:latin typeface="Arial" panose="020B0604020202020204" pitchFamily="34" charset="0"/>
                <a:ea typeface="+mj-ea"/>
                <a:cs typeface="Arial" panose="020B0604020202020204" pitchFamily="34" charset="0"/>
              </a:rPr>
              <a:t>ση</a:t>
            </a:r>
            <a:r>
              <a:rPr lang="en-US" sz="1400" dirty="0">
                <a:latin typeface="Arial" panose="020B0604020202020204" pitchFamily="34" charset="0"/>
                <a:ea typeface="+mj-ea"/>
                <a:cs typeface="Arial" panose="020B0604020202020204" pitchFamily="34" charset="0"/>
              </a:rPr>
              <a:t> 1,5 </a:t>
            </a:r>
            <a:r>
              <a:rPr lang="en-US" sz="1400" dirty="0" err="1">
                <a:latin typeface="Arial" panose="020B0604020202020204" pitchFamily="34" charset="0"/>
                <a:ea typeface="+mj-ea"/>
                <a:cs typeface="Arial" panose="020B0604020202020204" pitchFamily="34" charset="0"/>
              </a:rPr>
              <a:t>εκ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 €. </a:t>
            </a:r>
            <a:r>
              <a:rPr lang="en-US" sz="1400" dirty="0">
                <a:latin typeface="Arial" panose="020B0604020202020204" pitchFamily="34" charset="0"/>
                <a:ea typeface="+mj-ea"/>
                <a:cs typeface="Arial" panose="020B0604020202020204" pitchFamily="34" charset="0"/>
                <a:sym typeface="Wingdings" pitchFamily="2" charset="2"/>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ρχήν</a:t>
            </a:r>
            <a:r>
              <a:rPr lang="en-US" sz="1400" dirty="0">
                <a:latin typeface="Arial" panose="020B0604020202020204" pitchFamily="34" charset="0"/>
                <a:ea typeface="+mj-ea"/>
                <a:cs typeface="Arial" panose="020B0604020202020204" pitchFamily="34" charset="0"/>
              </a:rPr>
              <a:t> ΟΧΙ, </a:t>
            </a:r>
            <a:r>
              <a:rPr lang="en-US" sz="1400" dirty="0" err="1">
                <a:latin typeface="Arial" panose="020B0604020202020204" pitchFamily="34" charset="0"/>
                <a:ea typeface="+mj-ea"/>
                <a:cs typeface="Arial" panose="020B0604020202020204" pitchFamily="34" charset="0"/>
              </a:rPr>
              <a:t>εφόσον</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ρόκειτ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γι</a:t>
            </a:r>
            <a:r>
              <a:rPr lang="en-US" sz="1400" dirty="0">
                <a:latin typeface="Arial" panose="020B0604020202020204" pitchFamily="34" charset="0"/>
                <a:ea typeface="+mj-ea"/>
                <a:cs typeface="Arial" panose="020B0604020202020204" pitchFamily="34" charset="0"/>
              </a:rPr>
              <a:t>α π</a:t>
            </a:r>
            <a:r>
              <a:rPr lang="en-US" sz="1400" dirty="0" err="1">
                <a:latin typeface="Arial" panose="020B0604020202020204" pitchFamily="34" charset="0"/>
                <a:ea typeface="+mj-ea"/>
                <a:cs typeface="Arial" panose="020B0604020202020204" pitchFamily="34" charset="0"/>
              </a:rPr>
              <a:t>ρ</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γμ</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τική</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έλλειψη</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τεθείσ</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εξουσί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όχι</a:t>
            </a:r>
            <a:r>
              <a:rPr lang="en-US" sz="1400" dirty="0">
                <a:latin typeface="Arial" panose="020B0604020202020204" pitchFamily="34" charset="0"/>
                <a:ea typeface="+mj-ea"/>
                <a:cs typeface="Arial" panose="020B0604020202020204" pitchFamily="34" charset="0"/>
              </a:rPr>
              <a:t> απ</a:t>
            </a:r>
            <a:r>
              <a:rPr lang="en-US" sz="1400" dirty="0" err="1">
                <a:latin typeface="Arial" panose="020B0604020202020204" pitchFamily="34" charset="0"/>
                <a:ea typeface="+mj-ea"/>
                <a:cs typeface="Arial" panose="020B0604020202020204" pitchFamily="34" charset="0"/>
              </a:rPr>
              <a:t>λό</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εσωτερικό</a:t>
            </a:r>
            <a:r>
              <a:rPr lang="en-US" sz="1400" dirty="0">
                <a:latin typeface="Arial" panose="020B0604020202020204" pitchFamily="34" charset="0"/>
                <a:ea typeface="+mj-ea"/>
                <a:cs typeface="Arial" panose="020B0604020202020204" pitchFamily="34" charset="0"/>
              </a:rPr>
              <a:t> χρημα</a:t>
            </a:r>
            <a:r>
              <a:rPr lang="en-US" sz="1400" dirty="0" err="1">
                <a:latin typeface="Arial" panose="020B0604020202020204" pitchFamily="34" charset="0"/>
                <a:ea typeface="+mj-ea"/>
                <a:cs typeface="Arial" panose="020B0604020202020204" pitchFamily="34" charset="0"/>
              </a:rPr>
              <a:t>τικό</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εριορισμό</a:t>
            </a:r>
            <a:r>
              <a:rPr lang="en-US" sz="1400" dirty="0">
                <a:latin typeface="Arial" panose="020B0604020202020204" pitchFamily="34" charset="0"/>
                <a:ea typeface="+mj-ea"/>
                <a:cs typeface="Arial" panose="020B0604020202020204" pitchFamily="34" charset="0"/>
              </a:rPr>
              <a:t>.</a:t>
            </a:r>
          </a:p>
          <a:p>
            <a:pPr marL="457200" lvl="2" fontAlgn="ctr">
              <a:lnSpc>
                <a:spcPct val="90000"/>
              </a:lnSpc>
              <a:spcBef>
                <a:spcPts val="1000"/>
              </a:spcBef>
              <a:buClr>
                <a:schemeClr val="bg2">
                  <a:lumMod val="40000"/>
                  <a:lumOff val="60000"/>
                </a:schemeClr>
              </a:buClr>
              <a:buSzPct val="80000"/>
              <a:buFont typeface="Wingdings 3" charset="2"/>
              <a:buChar char=""/>
            </a:pPr>
            <a:endParaRPr lang="en-US" sz="1200" dirty="0">
              <a:latin typeface="Arial" panose="020B0604020202020204" pitchFamily="34" charset="0"/>
              <a:ea typeface="+mj-ea"/>
              <a:cs typeface="Arial" panose="020B0604020202020204" pitchFamily="34" charset="0"/>
            </a:endParaRPr>
          </a:p>
          <a:p>
            <a:pPr marL="457200" lvl="2" fontAlgn="ctr">
              <a:lnSpc>
                <a:spcPct val="90000"/>
              </a:lnSpc>
              <a:spcBef>
                <a:spcPts val="1000"/>
              </a:spcBef>
              <a:buClr>
                <a:schemeClr val="bg2">
                  <a:lumMod val="40000"/>
                  <a:lumOff val="60000"/>
                </a:schemeClr>
              </a:buClr>
              <a:buSzPct val="80000"/>
              <a:buFont typeface="Wingdings 3" charset="2"/>
              <a:buChar char=""/>
            </a:pPr>
            <a:endParaRPr lang="en-US" sz="1200" dirty="0">
              <a:latin typeface="Arial" panose="020B0604020202020204" pitchFamily="34" charset="0"/>
              <a:ea typeface="+mj-ea"/>
              <a:cs typeface="Arial" panose="020B0604020202020204" pitchFamily="34" charset="0"/>
            </a:endParaRPr>
          </a:p>
          <a:p>
            <a:pPr marL="800100" lvl="2" indent="-342900" fontAlgn="ctr">
              <a:lnSpc>
                <a:spcPct val="90000"/>
              </a:lnSpc>
              <a:spcBef>
                <a:spcPts val="1000"/>
              </a:spcBef>
              <a:buClr>
                <a:schemeClr val="bg2">
                  <a:lumMod val="40000"/>
                  <a:lumOff val="60000"/>
                </a:schemeClr>
              </a:buClr>
              <a:buSzPct val="80000"/>
              <a:buFont typeface="Wingdings 3" charset="2"/>
              <a:buChar char=""/>
            </a:pPr>
            <a:endParaRPr lang="en-US" sz="1200" dirty="0">
              <a:latin typeface="Arial" panose="020B0604020202020204" pitchFamily="34" charset="0"/>
              <a:ea typeface="+mj-ea"/>
              <a:cs typeface="Arial" panose="020B0604020202020204" pitchFamily="34" charset="0"/>
            </a:endParaRPr>
          </a:p>
          <a:p>
            <a:pPr>
              <a:lnSpc>
                <a:spcPct val="90000"/>
              </a:lnSpc>
              <a:spcBef>
                <a:spcPts val="1000"/>
              </a:spcBef>
              <a:buClr>
                <a:schemeClr val="bg2">
                  <a:lumMod val="40000"/>
                  <a:lumOff val="60000"/>
                </a:schemeClr>
              </a:buClr>
              <a:buSzPct val="80000"/>
              <a:buFont typeface="Wingdings 3" charset="2"/>
              <a:buChar char=""/>
            </a:pPr>
            <a:endParaRPr lang="en-US" sz="900" dirty="0">
              <a:latin typeface="+mj-lt"/>
              <a:ea typeface="+mj-ea"/>
              <a:cs typeface="+mj-cs"/>
            </a:endParaRPr>
          </a:p>
        </p:txBody>
      </p:sp>
    </p:spTree>
    <p:extLst>
      <p:ext uri="{BB962C8B-B14F-4D97-AF65-F5344CB8AC3E}">
        <p14:creationId xmlns:p14="http://schemas.microsoft.com/office/powerpoint/2010/main" val="435997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584047-ADCE-A904-13ED-9784B6148B9D}"/>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Ανάθεση αρμοδιοτήτων – Υποκατάστατα όργανα </a:t>
            </a:r>
          </a:p>
        </p:txBody>
      </p:sp>
      <p:sp>
        <p:nvSpPr>
          <p:cNvPr id="3" name="Θέση περιεχομένου 2">
            <a:extLst>
              <a:ext uri="{FF2B5EF4-FFF2-40B4-BE49-F238E27FC236}">
                <a16:creationId xmlns:a16="http://schemas.microsoft.com/office/drawing/2014/main" id="{C3CCBD64-E463-69C5-DCB5-DA196A1B0998}"/>
              </a:ext>
            </a:extLst>
          </p:cNvPr>
          <p:cNvSpPr>
            <a:spLocks noGrp="1"/>
          </p:cNvSpPr>
          <p:nvPr>
            <p:ph idx="1"/>
          </p:nvPr>
        </p:nvSpPr>
        <p:spPr>
          <a:xfrm>
            <a:off x="1103313" y="2052918"/>
            <a:ext cx="10124130" cy="4195481"/>
          </a:xfrm>
        </p:spPr>
        <p:txBody>
          <a:bodyPr>
            <a:normAutofit fontScale="92500" lnSpcReduction="10000"/>
          </a:bodyPr>
          <a:lstStyle/>
          <a:p>
            <a:pPr algn="just"/>
            <a:r>
              <a:rPr lang="el-GR" dirty="0">
                <a:latin typeface="Arial" panose="020B0604020202020204" pitchFamily="34" charset="0"/>
                <a:cs typeface="Arial" panose="020B0604020202020204" pitchFamily="34" charset="0"/>
              </a:rPr>
              <a:t>Δυνατότητα ανάθεσης του συνόλου/μέρους ή μεμονωμένων εξουσιών διαχείρισης και εκπροσώπησης σε ένα ή περισσότερα πρόσωπα, μέλη του ή μη, εφόσον προβλέπεται στο καταστατικό (άρθρο 87 παρ. 1)</a:t>
            </a:r>
          </a:p>
          <a:p>
            <a:pPr algn="just"/>
            <a:r>
              <a:rPr lang="el-GR" dirty="0">
                <a:latin typeface="Arial" panose="020B0604020202020204" pitchFamily="34" charset="0"/>
                <a:cs typeface="Arial" panose="020B0604020202020204" pitchFamily="34" charset="0"/>
              </a:rPr>
              <a:t>Δυνατότητα υποανάθεσης, εφόσον δεν απαγορεύεται στο καταστατικό (άρθρο 87 παρ. 2)</a:t>
            </a:r>
          </a:p>
          <a:p>
            <a:pPr algn="just"/>
            <a:r>
              <a:rPr lang="el-GR" sz="2100" dirty="0">
                <a:latin typeface="Arial" panose="020B0604020202020204" pitchFamily="34" charset="0"/>
                <a:cs typeface="Arial" panose="020B0604020202020204" pitchFamily="34" charset="0"/>
              </a:rPr>
              <a:t>Ο τρόπος δράσης ορίζεται είτε με διάταξη του καταστατικού είτε με απόφαση του ΔΣ (αν δεν ορίζεται διαφορετικά ισχύει ο κανόνας συλλογικής εκπροσώπησης)</a:t>
            </a:r>
          </a:p>
          <a:p>
            <a:pPr algn="just"/>
            <a:r>
              <a:rPr lang="en-US" sz="2100" dirty="0" err="1">
                <a:latin typeface="Arial" panose="020B0604020202020204" pitchFamily="34" charset="0"/>
                <a:cs typeface="Arial" panose="020B0604020202020204" pitchFamily="34" charset="0"/>
              </a:rPr>
              <a:t>Δεν</a:t>
            </a:r>
            <a:r>
              <a:rPr lang="en-US" sz="2100" dirty="0">
                <a:latin typeface="Arial" panose="020B0604020202020204" pitchFamily="34" charset="0"/>
                <a:cs typeface="Arial" panose="020B0604020202020204" pitchFamily="34" charset="0"/>
              </a:rPr>
              <a:t> α</a:t>
            </a:r>
            <a:r>
              <a:rPr lang="en-US" sz="2100" dirty="0" err="1">
                <a:latin typeface="Arial" panose="020B0604020202020204" pitchFamily="34" charset="0"/>
                <a:cs typeface="Arial" panose="020B0604020202020204" pitchFamily="34" charset="0"/>
              </a:rPr>
              <a:t>ν</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τίθεντ</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ι</a:t>
            </a:r>
            <a:r>
              <a:rPr lang="en-US" sz="2100" dirty="0">
                <a:latin typeface="Arial" panose="020B0604020202020204" pitchFamily="34" charset="0"/>
                <a:cs typeface="Arial" panose="020B0604020202020204" pitchFamily="34" charset="0"/>
              </a:rPr>
              <a:t> α</a:t>
            </a:r>
            <a:r>
              <a:rPr lang="en-US" sz="2100" dirty="0" err="1">
                <a:latin typeface="Arial" panose="020B0604020202020204" pitchFamily="34" charset="0"/>
                <a:cs typeface="Arial" panose="020B0604020202020204" pitchFamily="34" charset="0"/>
              </a:rPr>
              <a:t>ρμοδιότητες</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γι</a:t>
            </a:r>
            <a:r>
              <a:rPr lang="en-US" sz="2100" dirty="0">
                <a:latin typeface="Arial" panose="020B0604020202020204" pitchFamily="34" charset="0"/>
                <a:cs typeface="Arial" panose="020B0604020202020204" pitchFamily="34" charset="0"/>
              </a:rPr>
              <a:t>α </a:t>
            </a:r>
            <a:r>
              <a:rPr lang="en-US" sz="2100" dirty="0" err="1">
                <a:latin typeface="Arial" panose="020B0604020202020204" pitchFamily="34" charset="0"/>
                <a:cs typeface="Arial" panose="020B0604020202020204" pitchFamily="34" charset="0"/>
              </a:rPr>
              <a:t>τις</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ο</a:t>
            </a:r>
            <a:r>
              <a:rPr lang="en-US" sz="2100" dirty="0">
                <a:latin typeface="Arial" panose="020B0604020202020204" pitchFamily="34" charset="0"/>
                <a:cs typeface="Arial" panose="020B0604020202020204" pitchFamily="34" charset="0"/>
              </a:rPr>
              <a:t>π</a:t>
            </a:r>
            <a:r>
              <a:rPr lang="en-US" sz="2100" dirty="0" err="1">
                <a:latin typeface="Arial" panose="020B0604020202020204" pitchFamily="34" charset="0"/>
                <a:cs typeface="Arial" panose="020B0604020202020204" pitchFamily="34" charset="0"/>
              </a:rPr>
              <a:t>οίες</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ο</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νόμος</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ε</a:t>
            </a:r>
            <a:r>
              <a:rPr lang="en-US" sz="2100" dirty="0">
                <a:latin typeface="Arial" panose="020B0604020202020204" pitchFamily="34" charset="0"/>
                <a:cs typeface="Arial" panose="020B0604020202020204" pitchFamily="34" charset="0"/>
              </a:rPr>
              <a:t>π</a:t>
            </a:r>
            <a:r>
              <a:rPr lang="en-US" sz="2100" dirty="0" err="1">
                <a:latin typeface="Arial" panose="020B0604020202020204" pitchFamily="34" charset="0"/>
                <a:cs typeface="Arial" panose="020B0604020202020204" pitchFamily="34" charset="0"/>
              </a:rPr>
              <a:t>ι</a:t>
            </a:r>
            <a:r>
              <a:rPr lang="en-US" sz="2100" dirty="0">
                <a:latin typeface="Arial" panose="020B0604020202020204" pitchFamily="34" charset="0"/>
                <a:cs typeface="Arial" panose="020B0604020202020204" pitchFamily="34" charset="0"/>
              </a:rPr>
              <a:t>β</a:t>
            </a:r>
            <a:r>
              <a:rPr lang="en-US" sz="2100" dirty="0" err="1">
                <a:latin typeface="Arial" panose="020B0604020202020204" pitchFamily="34" charset="0"/>
                <a:cs typeface="Arial" panose="020B0604020202020204" pitchFamily="34" charset="0"/>
              </a:rPr>
              <a:t>άλλει</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συλλογική</a:t>
            </a:r>
            <a:r>
              <a:rPr lang="en-US" sz="2100" dirty="0">
                <a:latin typeface="Arial" panose="020B0604020202020204" pitchFamily="34" charset="0"/>
                <a:cs typeface="Arial" panose="020B0604020202020204" pitchFamily="34" charset="0"/>
              </a:rPr>
              <a:t> απ</a:t>
            </a:r>
            <a:r>
              <a:rPr lang="en-US" sz="2100" dirty="0" err="1">
                <a:latin typeface="Arial" panose="020B0604020202020204" pitchFamily="34" charset="0"/>
                <a:cs typeface="Arial" panose="020B0604020202020204" pitchFamily="34" charset="0"/>
              </a:rPr>
              <a:t>όφ</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ση</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του</a:t>
            </a:r>
            <a:r>
              <a:rPr lang="en-US" sz="2100" dirty="0">
                <a:latin typeface="Arial" panose="020B0604020202020204" pitchFamily="34" charset="0"/>
                <a:cs typeface="Arial" panose="020B0604020202020204" pitchFamily="34" charset="0"/>
              </a:rPr>
              <a:t> ΔΣ</a:t>
            </a:r>
            <a:r>
              <a:rPr lang="el-GR" sz="2100" dirty="0">
                <a:latin typeface="Arial" panose="020B0604020202020204" pitchFamily="34" charset="0"/>
                <a:cs typeface="Arial" panose="020B0604020202020204" pitchFamily="34" charset="0"/>
              </a:rPr>
              <a:t> (πχ πιστοποίηση κεφαλαίου, συναλλαγές με συνδεδεμένα μέρη)</a:t>
            </a:r>
            <a:endParaRPr lang="en-US" sz="2100"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Μετά την εκλογή του το ΔΣ συγκροτείται σε σώμα και κατανέμει ιδιότητες/ αρμοδιότητες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πρόεδρος, αντιπρόεδρος, διευθύνων ή εντεταλμένος σύμβουλος</a:t>
            </a:r>
          </a:p>
          <a:p>
            <a:pPr algn="just"/>
            <a:r>
              <a:rPr lang="el-GR" dirty="0">
                <a:latin typeface="Arial" panose="020B0604020202020204" pitchFamily="34" charset="0"/>
                <a:cs typeface="Arial" panose="020B0604020202020204" pitchFamily="34" charset="0"/>
              </a:rPr>
              <a:t>Οι ιδιότητες του πρώτου ΔΣ μπορεί να ορίζονται και στο </a:t>
            </a:r>
            <a:r>
              <a:rPr lang="el-GR" sz="2100" dirty="0">
                <a:latin typeface="Arial" panose="020B0604020202020204" pitchFamily="34" charset="0"/>
                <a:cs typeface="Arial" panose="020B0604020202020204" pitchFamily="34" charset="0"/>
              </a:rPr>
              <a:t>καταστατικό</a:t>
            </a:r>
            <a:r>
              <a:rPr lang="en-US" sz="2100" dirty="0">
                <a:latin typeface="Arial" panose="020B0604020202020204" pitchFamily="34" charset="0"/>
                <a:cs typeface="Arial" panose="020B0604020202020204" pitchFamily="34" charset="0"/>
              </a:rPr>
              <a:t>·</a:t>
            </a:r>
            <a:r>
              <a:rPr lang="el-GR" sz="2100" dirty="0">
                <a:latin typeface="Arial" panose="020B0604020202020204" pitchFamily="34" charset="0"/>
                <a:cs typeface="Arial" panose="020B0604020202020204" pitchFamily="34" charset="0"/>
              </a:rPr>
              <a:t> το ΔΣ μπορεί οποτεδήποτε να προβεί σε διαφορετική κατανομή ιδιοτήτων (άρθρο 87 παρ</a:t>
            </a:r>
            <a:r>
              <a:rPr lang="el-GR" dirty="0">
                <a:latin typeface="Arial" panose="020B0604020202020204" pitchFamily="34" charset="0"/>
                <a:cs typeface="Arial" panose="020B0604020202020204" pitchFamily="34" charset="0"/>
              </a:rPr>
              <a:t>. 3)</a:t>
            </a:r>
          </a:p>
        </p:txBody>
      </p:sp>
    </p:spTree>
    <p:extLst>
      <p:ext uri="{BB962C8B-B14F-4D97-AF65-F5344CB8AC3E}">
        <p14:creationId xmlns:p14="http://schemas.microsoft.com/office/powerpoint/2010/main" val="1930213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03B5A6-2CCF-E14E-7162-69F49123EFC6}"/>
              </a:ext>
            </a:extLst>
          </p:cNvPr>
          <p:cNvSpPr>
            <a:spLocks noGrp="1"/>
          </p:cNvSpPr>
          <p:nvPr>
            <p:ph type="title"/>
          </p:nvPr>
        </p:nvSpPr>
        <p:spPr>
          <a:xfrm>
            <a:off x="646111" y="452718"/>
            <a:ext cx="9404723" cy="943596"/>
          </a:xfrm>
        </p:spPr>
        <p:txBody>
          <a:bodyPr/>
          <a:lstStyle/>
          <a:p>
            <a:r>
              <a:rPr lang="el-GR" dirty="0">
                <a:latin typeface="Arial" panose="020B0604020202020204" pitchFamily="34" charset="0"/>
                <a:cs typeface="Arial" panose="020B0604020202020204" pitchFamily="34" charset="0"/>
              </a:rPr>
              <a:t>Λήψη αποφάσεων</a:t>
            </a:r>
          </a:p>
        </p:txBody>
      </p:sp>
      <p:sp>
        <p:nvSpPr>
          <p:cNvPr id="3" name="Θέση περιεχομένου 2">
            <a:extLst>
              <a:ext uri="{FF2B5EF4-FFF2-40B4-BE49-F238E27FC236}">
                <a16:creationId xmlns:a16="http://schemas.microsoft.com/office/drawing/2014/main" id="{62CCD21A-2CF9-4231-959B-E2F09AAA077E}"/>
              </a:ext>
            </a:extLst>
          </p:cNvPr>
          <p:cNvSpPr>
            <a:spLocks noGrp="1"/>
          </p:cNvSpPr>
          <p:nvPr>
            <p:ph idx="1"/>
          </p:nvPr>
        </p:nvSpPr>
        <p:spPr>
          <a:xfrm>
            <a:off x="1103312" y="1643450"/>
            <a:ext cx="10216729" cy="4604950"/>
          </a:xfrm>
        </p:spPr>
        <p:txBody>
          <a:bodyPr>
            <a:normAutofit fontScale="92500" lnSpcReduction="20000"/>
          </a:bodyPr>
          <a:lstStyle/>
          <a:p>
            <a:pPr algn="just"/>
            <a:r>
              <a:rPr lang="el-GR" dirty="0">
                <a:latin typeface="Arial" panose="020B0604020202020204" pitchFamily="34" charset="0"/>
                <a:cs typeface="Arial" panose="020B0604020202020204" pitchFamily="34" charset="0"/>
              </a:rPr>
              <a:t>Σύγκληση ΔΣ από τον Πρόεδρό του</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πρόσκληση τουλάχιστον 2 πλήρεις εργάσιμες ημέρες πριν από τη συνεδρίαση ή 5 πλήρεις εργάσιμες ημέρες, εφόσον η συνεδρίαση διεξάγεται εκτός της έδρας (άρθρο 91 παρ. 2)</a:t>
            </a:r>
          </a:p>
          <a:p>
            <a:pPr algn="just"/>
            <a:r>
              <a:rPr lang="el-GR" dirty="0">
                <a:latin typeface="Arial" panose="020B0604020202020204" pitchFamily="34" charset="0"/>
                <a:cs typeface="Arial" panose="020B0604020202020204" pitchFamily="34" charset="0"/>
              </a:rPr>
              <a:t>Συνεδρίαση στην έδρα της εταιρείας (άρθρο 90 παρ. 1) ή και σε άλλο τόπο, στην ημεδαπή ή αλλοδαπή, εφόσον προβλέπεται στο καταστατικό (άρθρο 90 παρ. 2), κάθε φορά που ο νόμος, το καταστατικό και οι ανάγκες το απαιτούν (άρθρο 91 παρ. 1)</a:t>
            </a:r>
          </a:p>
          <a:p>
            <a:pPr algn="just"/>
            <a:r>
              <a:rPr lang="el-GR" dirty="0">
                <a:latin typeface="Arial" panose="020B0604020202020204" pitchFamily="34" charset="0"/>
                <a:cs typeface="Arial" panose="020B0604020202020204" pitchFamily="34" charset="0"/>
              </a:rPr>
              <a:t>Αυτόκλητο ΔΣ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χωρίς πρόσκληση, οπουδήποτε, εφόσον παρίστανται ή αντιπροσωπεύονται όλα τα μέλη και κανείς δεν αντιλέγει στην πραγματοποίηση της συνεδρίασης και στη λήψη απόφασης (άρθρο 90 παρ. 3)</a:t>
            </a:r>
          </a:p>
          <a:p>
            <a:pPr algn="just"/>
            <a:r>
              <a:rPr lang="el-GR" dirty="0">
                <a:latin typeface="Arial" panose="020B0604020202020204" pitchFamily="34" charset="0"/>
                <a:cs typeface="Arial" panose="020B0604020202020204" pitchFamily="34" charset="0"/>
              </a:rPr>
              <a:t>Απαρτία</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ήμισυ πλέον ενός των </a:t>
            </a:r>
            <a:r>
              <a:rPr lang="el-GR" sz="2100" dirty="0">
                <a:latin typeface="Arial" panose="020B0604020202020204" pitchFamily="34" charset="0"/>
                <a:cs typeface="Arial" panose="020B0604020202020204" pitchFamily="34" charset="0"/>
              </a:rPr>
              <a:t>συμβούλων και τουλάχιστον 3 </a:t>
            </a:r>
          </a:p>
          <a:p>
            <a:pPr algn="just"/>
            <a:r>
              <a:rPr lang="el-GR" sz="2100" dirty="0">
                <a:latin typeface="Arial" panose="020B0604020202020204" pitchFamily="34" charset="0"/>
                <a:cs typeface="Arial" panose="020B0604020202020204" pitchFamily="34" charset="0"/>
              </a:rPr>
              <a:t>Πλειοψηφία</a:t>
            </a:r>
            <a:r>
              <a:rPr lang="en-US" sz="2100" dirty="0">
                <a:latin typeface="Arial" panose="020B0604020202020204" pitchFamily="34" charset="0"/>
                <a:cs typeface="Arial" panose="020B0604020202020204" pitchFamily="34" charset="0"/>
              </a:rPr>
              <a:t>: </a:t>
            </a:r>
            <a:r>
              <a:rPr lang="el-GR" sz="2100" dirty="0">
                <a:latin typeface="Arial" panose="020B0604020202020204" pitchFamily="34" charset="0"/>
                <a:cs typeface="Arial" panose="020B0604020202020204" pitchFamily="34" charset="0"/>
              </a:rPr>
              <a:t>απόλυτη πλειοψηφία παρόντων και αντιπροσωπευόμενων μελών (με την επιφύλαξη ειδικότερων καταστατικών διατάξεων)</a:t>
            </a:r>
          </a:p>
          <a:p>
            <a:pPr algn="just"/>
            <a:r>
              <a:rPr lang="el-GR" sz="2100" dirty="0">
                <a:latin typeface="Arial" panose="020B0604020202020204" pitchFamily="34" charset="0"/>
                <a:cs typeface="Arial" panose="020B0604020202020204" pitchFamily="34" charset="0"/>
              </a:rPr>
              <a:t>Ισοτιμία ψήφων</a:t>
            </a:r>
            <a:r>
              <a:rPr lang="en-US" sz="2100" dirty="0">
                <a:latin typeface="Arial" panose="020B0604020202020204" pitchFamily="34" charset="0"/>
                <a:cs typeface="Arial" panose="020B0604020202020204" pitchFamily="34" charset="0"/>
              </a:rPr>
              <a:t>· </a:t>
            </a:r>
            <a:r>
              <a:rPr lang="el-GR" sz="2100" dirty="0">
                <a:latin typeface="Arial" panose="020B0604020202020204" pitchFamily="34" charset="0"/>
                <a:cs typeface="Arial" panose="020B0604020202020204" pitchFamily="34" charset="0"/>
              </a:rPr>
              <a:t>υπερίσχυση ψήφου προέδρου επί ισοψηφίας μόνο με καταστατική πρόβλεψη.</a:t>
            </a:r>
          </a:p>
          <a:p>
            <a:pPr algn="just"/>
            <a:r>
              <a:rPr lang="el-GR" sz="2100" dirty="0">
                <a:latin typeface="Arial" panose="020B0604020202020204" pitchFamily="34" charset="0"/>
                <a:cs typeface="Arial" panose="020B0604020202020204" pitchFamily="34" charset="0"/>
              </a:rPr>
              <a:t>Καταχώριση αποφάσεων σε βιβλίο πρακτικών (άρθρο 93)</a:t>
            </a:r>
          </a:p>
        </p:txBody>
      </p:sp>
    </p:spTree>
    <p:extLst>
      <p:ext uri="{BB962C8B-B14F-4D97-AF65-F5344CB8AC3E}">
        <p14:creationId xmlns:p14="http://schemas.microsoft.com/office/powerpoint/2010/main" val="1254038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CC437F-A02A-AB4D-7B5E-180E1D9428F9}"/>
              </a:ext>
            </a:extLst>
          </p:cNvPr>
          <p:cNvSpPr>
            <a:spLocks noGrp="1"/>
          </p:cNvSpPr>
          <p:nvPr>
            <p:ph type="title"/>
          </p:nvPr>
        </p:nvSpPr>
        <p:spPr>
          <a:xfrm>
            <a:off x="646111" y="452719"/>
            <a:ext cx="9404723" cy="958832"/>
          </a:xfrm>
        </p:spPr>
        <p:txBody>
          <a:bodyPr/>
          <a:lstStyle/>
          <a:p>
            <a:r>
              <a:rPr lang="el-GR" dirty="0">
                <a:latin typeface="Arial" panose="020B0604020202020204" pitchFamily="34" charset="0"/>
                <a:cs typeface="Arial" panose="020B0604020202020204" pitchFamily="34" charset="0"/>
              </a:rPr>
              <a:t>Ελαττωματικές αποφάσεις </a:t>
            </a:r>
            <a:br>
              <a:rPr lang="el-GR" dirty="0"/>
            </a:br>
            <a:endParaRPr lang="el-GR" dirty="0"/>
          </a:p>
        </p:txBody>
      </p:sp>
      <p:sp>
        <p:nvSpPr>
          <p:cNvPr id="3" name="Θέση περιεχομένου 2">
            <a:extLst>
              <a:ext uri="{FF2B5EF4-FFF2-40B4-BE49-F238E27FC236}">
                <a16:creationId xmlns:a16="http://schemas.microsoft.com/office/drawing/2014/main" id="{6B884EBD-84AA-EE6F-EC23-8BA7E9E1BE9A}"/>
              </a:ext>
            </a:extLst>
          </p:cNvPr>
          <p:cNvSpPr>
            <a:spLocks noGrp="1"/>
          </p:cNvSpPr>
          <p:nvPr>
            <p:ph idx="1"/>
          </p:nvPr>
        </p:nvSpPr>
        <p:spPr>
          <a:xfrm>
            <a:off x="812157" y="1504709"/>
            <a:ext cx="10947721" cy="4900572"/>
          </a:xfrm>
        </p:spPr>
        <p:txBody>
          <a:bodyPr>
            <a:normAutofit fontScale="92500" lnSpcReduction="20000"/>
          </a:bodyPr>
          <a:lstStyle/>
          <a:p>
            <a:pPr algn="just"/>
            <a:r>
              <a:rPr lang="el-GR" dirty="0">
                <a:latin typeface="Arial" panose="020B0604020202020204" pitchFamily="34" charset="0"/>
                <a:cs typeface="Arial" panose="020B0604020202020204" pitchFamily="34" charset="0"/>
              </a:rPr>
              <a:t>Ελ</a:t>
            </a:r>
            <a:r>
              <a:rPr lang="en-US" dirty="0">
                <a:latin typeface="Arial" panose="020B0604020202020204" pitchFamily="34" charset="0"/>
                <a:cs typeface="Arial" panose="020B0604020202020204" pitchFamily="34" charset="0"/>
              </a:rPr>
              <a:t>ά</a:t>
            </a:r>
            <a:r>
              <a:rPr lang="el-GR" dirty="0" err="1">
                <a:latin typeface="Arial" panose="020B0604020202020204" pitchFamily="34" charset="0"/>
                <a:cs typeface="Arial" panose="020B0604020202020204" pitchFamily="34" charset="0"/>
              </a:rPr>
              <a:t>ττωμα</a:t>
            </a:r>
            <a:r>
              <a:rPr lang="el-GR" dirty="0">
                <a:latin typeface="Arial" panose="020B0604020202020204" pitchFamily="34" charset="0"/>
                <a:cs typeface="Arial" panose="020B0604020202020204" pitchFamily="34" charset="0"/>
              </a:rPr>
              <a:t> ουσίας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απόφαση που το περιεχόμενό της αντίκειται στον νόμο ή το καταστατικό (άρθρο 95 παρ. 1)</a:t>
            </a:r>
          </a:p>
          <a:p>
            <a:pPr marL="0" indent="0" algn="just">
              <a:buNone/>
            </a:pPr>
            <a:r>
              <a:rPr lang="el-GR" dirty="0">
                <a:latin typeface="Arial" panose="020B0604020202020204" pitchFamily="34" charset="0"/>
                <a:cs typeface="Arial" panose="020B0604020202020204" pitchFamily="34" charset="0"/>
              </a:rPr>
              <a:t>Για παράδειγμα, άρθρα 178-179, 281 ΑΚ και διατάξεις που θεσπίζουν αποκλειστική αρμοδιότητα ΓΣ.</a:t>
            </a:r>
          </a:p>
          <a:p>
            <a:pPr algn="just"/>
            <a:r>
              <a:rPr lang="el-GR" dirty="0">
                <a:latin typeface="Arial" panose="020B0604020202020204" pitchFamily="34" charset="0"/>
                <a:cs typeface="Arial" panose="020B0604020202020204" pitchFamily="34" charset="0"/>
              </a:rPr>
              <a:t>Διαδικαστικό ελάττωμα</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λήψη απόφασης κατά παράβαση νόμου ή καταστατικού (παρ. 2), </a:t>
            </a:r>
            <a:r>
              <a:rPr lang="el-GR" u="sng" dirty="0">
                <a:latin typeface="Arial" panose="020B0604020202020204" pitchFamily="34" charset="0"/>
                <a:cs typeface="Arial" panose="020B0604020202020204" pitchFamily="34" charset="0"/>
              </a:rPr>
              <a:t>εκτός</a:t>
            </a:r>
            <a:r>
              <a:rPr lang="el-GR" dirty="0">
                <a:latin typeface="Arial" panose="020B0604020202020204" pitchFamily="34" charset="0"/>
                <a:cs typeface="Arial" panose="020B0604020202020204" pitchFamily="34" charset="0"/>
              </a:rPr>
              <a:t> αν η απόφαση λήφθηκε </a:t>
            </a:r>
            <a:r>
              <a:rPr lang="el-GR" b="1" dirty="0">
                <a:latin typeface="Arial" panose="020B0604020202020204" pitchFamily="34" charset="0"/>
                <a:cs typeface="Arial" panose="020B0604020202020204" pitchFamily="34" charset="0"/>
              </a:rPr>
              <a:t>ομόφωνα</a:t>
            </a:r>
            <a:r>
              <a:rPr lang="el-GR" dirty="0">
                <a:latin typeface="Arial" panose="020B0604020202020204" pitchFamily="34" charset="0"/>
                <a:cs typeface="Arial" panose="020B0604020202020204" pitchFamily="34" charset="0"/>
              </a:rPr>
              <a:t> από όλα τα μέλη, παρόντα ή νομίμως εκπροσωπούμενα (παρ. 2) </a:t>
            </a:r>
          </a:p>
          <a:p>
            <a:pPr marL="0" indent="0" algn="just">
              <a:buNone/>
            </a:pPr>
            <a:r>
              <a:rPr lang="el-GR" dirty="0">
                <a:latin typeface="Arial" panose="020B0604020202020204" pitchFamily="34" charset="0"/>
                <a:cs typeface="Arial" panose="020B0604020202020204" pitchFamily="34" charset="0"/>
              </a:rPr>
              <a:t>Για παράδειγμα,</a:t>
            </a:r>
            <a:r>
              <a:rPr lang="en-US" dirty="0">
                <a:latin typeface="Arial" panose="020B0604020202020204" pitchFamily="34" charset="0"/>
                <a:cs typeface="Arial" panose="020B0604020202020204" pitchFamily="34" charset="0"/>
              </a:rPr>
              <a:t> έ</a:t>
            </a:r>
            <a:r>
              <a:rPr lang="el-GR" dirty="0" err="1">
                <a:latin typeface="Arial" panose="020B0604020202020204" pitchFamily="34" charset="0"/>
                <a:cs typeface="Arial" panose="020B0604020202020204" pitchFamily="34" charset="0"/>
              </a:rPr>
              <a:t>λλειψη</a:t>
            </a:r>
            <a:r>
              <a:rPr lang="el-GR" dirty="0">
                <a:latin typeface="Arial" panose="020B0604020202020204" pitchFamily="34" charset="0"/>
                <a:cs typeface="Arial" panose="020B0604020202020204" pitchFamily="34" charset="0"/>
              </a:rPr>
              <a:t> νόμιμης σύνθεσης ή έλλειψη/ελάττωμα σύγκλησης</a:t>
            </a:r>
          </a:p>
          <a:p>
            <a:pPr algn="just"/>
            <a:r>
              <a:rPr lang="el-GR" dirty="0">
                <a:latin typeface="Arial" panose="020B0604020202020204" pitchFamily="34" charset="0"/>
                <a:cs typeface="Arial" panose="020B0604020202020204" pitchFamily="34" charset="0"/>
              </a:rPr>
              <a:t>Αναγνώριση ακυρότητας με δικαστική απόφαση</a:t>
            </a:r>
          </a:p>
          <a:p>
            <a:pPr algn="just"/>
            <a:r>
              <a:rPr lang="el-GR" dirty="0">
                <a:latin typeface="Arial" panose="020B0604020202020204" pitchFamily="34" charset="0"/>
                <a:cs typeface="Arial" panose="020B0604020202020204" pitchFamily="34" charset="0"/>
              </a:rPr>
              <a:t>Επίκληση ακυρότητας κατά κανόνα εντός 6 μηνών από την καταχώριση της απόφασης στο Γ.Ε.ΜΗ. ή στο βιβλίο πρακτικών. Εξαίρεση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διαρκής παράβαση αναγκαστικού δικαίου (παρ. 3).</a:t>
            </a:r>
          </a:p>
          <a:p>
            <a:pPr algn="just"/>
            <a:r>
              <a:rPr lang="el-GR" dirty="0">
                <a:latin typeface="Arial" panose="020B0604020202020204" pitchFamily="34" charset="0"/>
                <a:cs typeface="Arial" panose="020B0604020202020204" pitchFamily="34" charset="0"/>
              </a:rPr>
              <a:t>Μπορεί να την επικαλεστούν μέλη ΔΣ ή τρίτοι, μέτοχοι ή μη, εφόσον έχουν έννομο συμφέρον (παρ. 3).</a:t>
            </a:r>
          </a:p>
          <a:p>
            <a:pPr algn="just"/>
            <a:r>
              <a:rPr lang="el-GR" dirty="0">
                <a:latin typeface="Arial" panose="020B0604020202020204" pitchFamily="34" charset="0"/>
                <a:cs typeface="Arial" panose="020B0604020202020204" pitchFamily="34" charset="0"/>
              </a:rPr>
              <a:t>Για ορισμένες αποφάσεις εφαρμόζονται αναλογικά τα άρθρα 137-138 (παρ. 4).</a:t>
            </a:r>
          </a:p>
          <a:p>
            <a:pPr algn="just"/>
            <a:r>
              <a:rPr lang="el-GR" dirty="0">
                <a:latin typeface="Arial" panose="020B0604020202020204" pitchFamily="34" charset="0"/>
                <a:cs typeface="Arial" panose="020B0604020202020204" pitchFamily="34" charset="0"/>
              </a:rPr>
              <a:t>Η δικαστική απόφαση αναγνώρισης ακυρότητας υποβάλλεται σε δημοσιότητα, εφόσον και η ακυρωθείσα απόφαση είχε υποβληθεί κατά το άρθρο 12 (παρ. 5)</a:t>
            </a:r>
          </a:p>
        </p:txBody>
      </p:sp>
    </p:spTree>
    <p:extLst>
      <p:ext uri="{BB962C8B-B14F-4D97-AF65-F5344CB8AC3E}">
        <p14:creationId xmlns:p14="http://schemas.microsoft.com/office/powerpoint/2010/main" val="2941482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DD4D81C-24D6-49B9-639E-AF3AE5C9CDA4}"/>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Υποχρεώσεις μελών ΔΣ</a:t>
            </a:r>
          </a:p>
        </p:txBody>
      </p:sp>
      <p:sp>
        <p:nvSpPr>
          <p:cNvPr id="3" name="Θέση περιεχομένου 2">
            <a:extLst>
              <a:ext uri="{FF2B5EF4-FFF2-40B4-BE49-F238E27FC236}">
                <a16:creationId xmlns:a16="http://schemas.microsoft.com/office/drawing/2014/main" id="{2FABFE36-7426-480A-00D5-82409E0EBB4B}"/>
              </a:ext>
            </a:extLst>
          </p:cNvPr>
          <p:cNvSpPr>
            <a:spLocks noGrp="1"/>
          </p:cNvSpPr>
          <p:nvPr>
            <p:ph idx="1"/>
          </p:nvPr>
        </p:nvSpPr>
        <p:spPr>
          <a:xfrm>
            <a:off x="768943" y="1675310"/>
            <a:ext cx="10263304" cy="4595854"/>
          </a:xfrm>
        </p:spPr>
        <p:txBody>
          <a:bodyPr>
            <a:normAutofit/>
          </a:bodyPr>
          <a:lstStyle/>
          <a:p>
            <a:pPr algn="just"/>
            <a:r>
              <a:rPr lang="el-GR" dirty="0">
                <a:latin typeface="Arial" panose="020B0604020202020204" pitchFamily="34" charset="0"/>
                <a:cs typeface="Arial" panose="020B0604020202020204" pitchFamily="34" charset="0"/>
              </a:rPr>
              <a:t>Υποχρέωση επιμέλειας (άρθρο 96)</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υποχρέωση νομιμότητας, επιμέλειας εν στενή εννοία και</a:t>
            </a:r>
            <a:r>
              <a:rPr lang="el-GR" dirty="0">
                <a:latin typeface="Arial" panose="020B0604020202020204" pitchFamily="34" charset="0"/>
                <a:cs typeface="Arial" panose="020B0604020202020204" pitchFamily="34" charset="0"/>
                <a:sym typeface="Wingdings" pitchFamily="2" charset="2"/>
              </a:rPr>
              <a:t> εποπτείας</a:t>
            </a:r>
            <a:endParaRPr lang="el-GR"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Υποχρέωση πίστης (άρθρο 97)</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sym typeface="Wingdings" pitchFamily="2" charset="2"/>
              </a:rPr>
              <a:t> προτάσσεται το εταιρικό συμφέρον</a:t>
            </a:r>
            <a:r>
              <a:rPr lang="en-US" dirty="0">
                <a:solidFill>
                  <a:srgbClr val="F4F8F7"/>
                </a:solidFill>
                <a:latin typeface="Arial" panose="020B0604020202020204" pitchFamily="34" charset="0"/>
                <a:ea typeface="Arial" pitchFamily="34" charset="-122"/>
                <a:cs typeface="Arial" panose="020B0604020202020204" pitchFamily="34" charset="0"/>
              </a:rPr>
              <a:t>·</a:t>
            </a:r>
            <a:r>
              <a:rPr lang="el-GR" dirty="0">
                <a:solidFill>
                  <a:srgbClr val="F4F8F7"/>
                </a:solidFill>
                <a:latin typeface="Arial" panose="020B0604020202020204" pitchFamily="34" charset="0"/>
                <a:ea typeface="Arial" pitchFamily="34" charset="-122"/>
                <a:cs typeface="Arial" panose="020B0604020202020204" pitchFamily="34" charset="0"/>
              </a:rPr>
              <a:t> αποφυγή επιδίωξης</a:t>
            </a:r>
            <a:r>
              <a:rPr lang="el-GR" dirty="0">
                <a:latin typeface="Arial" panose="020B0604020202020204" pitchFamily="34" charset="0"/>
                <a:cs typeface="Arial" panose="020B0604020202020204" pitchFamily="34" charset="0"/>
                <a:sym typeface="Wingdings" pitchFamily="2" charset="2"/>
              </a:rPr>
              <a:t> ιδίων συμφερόντων αντίθετων προς αυτό</a:t>
            </a:r>
          </a:p>
          <a:p>
            <a:pPr algn="just"/>
            <a:r>
              <a:rPr lang="el-GR" dirty="0">
                <a:latin typeface="Arial" panose="020B0604020202020204" pitchFamily="34" charset="0"/>
                <a:cs typeface="Arial" panose="020B0604020202020204" pitchFamily="34" charset="0"/>
              </a:rPr>
              <a:t>Έγκαιρη και επαρκής αποκάλυψη συγκρούσεων συμφερόντων και τήρηση εχεμύθειας </a:t>
            </a:r>
          </a:p>
          <a:p>
            <a:pPr algn="just"/>
            <a:r>
              <a:rPr lang="el-GR" dirty="0">
                <a:latin typeface="Arial" panose="020B0604020202020204" pitchFamily="34" charset="0"/>
                <a:cs typeface="Arial" panose="020B0604020202020204" pitchFamily="34" charset="0"/>
              </a:rPr>
              <a:t>Μέλος με σύγκρουση συμφερόντων δεν συμμετέχει στην ψηφοφορία (παρ. 3)</a:t>
            </a:r>
          </a:p>
          <a:p>
            <a:pPr algn="just"/>
            <a:r>
              <a:rPr lang="el-GR" dirty="0">
                <a:latin typeface="Arial" panose="020B0604020202020204" pitchFamily="34" charset="0"/>
                <a:cs typeface="Arial" panose="020B0604020202020204" pitchFamily="34" charset="0"/>
              </a:rPr>
              <a:t>Απαγόρευση ανταγωνισμού (άρθρο 98</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μέλη ΔΣ που συμμετέχουν στη διοίκηση και διευθυντές δεν διενεργούν ανταγωνιστικές πράξεις, για ίδιο ή τρίτο λογαριασμό, χωρίς άδεια ΓΣ ή πρόβλεψη στο καταστατικό</a:t>
            </a:r>
          </a:p>
          <a:p>
            <a:pPr algn="just"/>
            <a:r>
              <a:rPr lang="el-GR" dirty="0">
                <a:latin typeface="Arial" panose="020B0604020202020204" pitchFamily="34" charset="0"/>
                <a:cs typeface="Arial" panose="020B0604020202020204" pitchFamily="34" charset="0"/>
              </a:rPr>
              <a:t>Απαγόρευση συμμετοχής ως ομόρρυθμος εταίρος ή ως μοναδικός μέτοχος / εταίρος σε ανταγωνιστικές εταιρείες</a:t>
            </a:r>
            <a:endParaRPr lang="el-GR" dirty="0"/>
          </a:p>
          <a:p>
            <a:endParaRPr lang="el-GR" dirty="0"/>
          </a:p>
          <a:p>
            <a:endParaRPr lang="el-GR" dirty="0"/>
          </a:p>
        </p:txBody>
      </p:sp>
    </p:spTree>
    <p:extLst>
      <p:ext uri="{BB962C8B-B14F-4D97-AF65-F5344CB8AC3E}">
        <p14:creationId xmlns:p14="http://schemas.microsoft.com/office/powerpoint/2010/main" val="2131259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9077F5-A8B3-255B-8435-1EF51F9908AF}"/>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Συναλλαγές με συνδεδεμένα μέρη –  Κανόνας (άρθρο 99 παρ. 1)</a:t>
            </a:r>
          </a:p>
        </p:txBody>
      </p:sp>
      <p:sp>
        <p:nvSpPr>
          <p:cNvPr id="3" name="Θέση περιεχομένου 2">
            <a:extLst>
              <a:ext uri="{FF2B5EF4-FFF2-40B4-BE49-F238E27FC236}">
                <a16:creationId xmlns:a16="http://schemas.microsoft.com/office/drawing/2014/main" id="{8D800ABF-2285-F2D9-87E4-A8223EEF2E88}"/>
              </a:ext>
            </a:extLst>
          </p:cNvPr>
          <p:cNvSpPr>
            <a:spLocks noGrp="1"/>
          </p:cNvSpPr>
          <p:nvPr>
            <p:ph idx="1"/>
          </p:nvPr>
        </p:nvSpPr>
        <p:spPr>
          <a:xfrm>
            <a:off x="646111" y="2052918"/>
            <a:ext cx="10433221" cy="4436659"/>
          </a:xfrm>
        </p:spPr>
        <p:txBody>
          <a:bodyPr>
            <a:normAutofit/>
          </a:bodyPr>
          <a:lstStyle/>
          <a:p>
            <a:pPr algn="just"/>
            <a:r>
              <a:rPr lang="el-GR" dirty="0">
                <a:latin typeface="Arial" panose="020B0604020202020204" pitchFamily="34" charset="0"/>
                <a:cs typeface="Arial" panose="020B0604020202020204" pitchFamily="34" charset="0"/>
              </a:rPr>
              <a:t>Συμβάσεις της εταιρείας ή παροχή ασφαλειών και εγγυήσεων προς τα συνδεδεμένα μέρη </a:t>
            </a:r>
            <a:r>
              <a:rPr lang="el-GR" u="sng" dirty="0">
                <a:latin typeface="Arial" panose="020B0604020202020204" pitchFamily="34" charset="0"/>
                <a:cs typeface="Arial" panose="020B0604020202020204" pitchFamily="34" charset="0"/>
              </a:rPr>
              <a:t>δεν</a:t>
            </a:r>
            <a:r>
              <a:rPr lang="el-GR" dirty="0">
                <a:latin typeface="Arial" panose="020B0604020202020204" pitchFamily="34" charset="0"/>
                <a:cs typeface="Arial" panose="020B0604020202020204" pitchFamily="34" charset="0"/>
              </a:rPr>
              <a:t> επιτρέπονται χωρίς ειδική άδεια </a:t>
            </a:r>
          </a:p>
          <a:p>
            <a:pPr algn="just"/>
            <a:r>
              <a:rPr lang="el-GR" dirty="0">
                <a:latin typeface="Arial" panose="020B0604020202020204" pitchFamily="34" charset="0"/>
                <a:cs typeface="Arial" panose="020B0604020202020204" pitchFamily="34" charset="0"/>
              </a:rPr>
              <a:t>Άδεια από το ΔΣ ή τη ΓΣ, κατά περίπτωση </a:t>
            </a:r>
          </a:p>
          <a:p>
            <a:pPr algn="just"/>
            <a:r>
              <a:rPr lang="el-GR" dirty="0">
                <a:latin typeface="Arial" panose="020B0604020202020204" pitchFamily="34" charset="0"/>
                <a:cs typeface="Arial" panose="020B0604020202020204" pitchFamily="34" charset="0"/>
              </a:rPr>
              <a:t>Συνέπεια διενέργεια συναλλαγής χωρίς άδεια</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απόλυτη ακυρότητα </a:t>
            </a:r>
          </a:p>
          <a:p>
            <a:pPr marL="0" indent="0" algn="just">
              <a:buNone/>
            </a:pPr>
            <a:r>
              <a:rPr lang="en-US" sz="2100" dirty="0" err="1">
                <a:latin typeface="Arial" panose="020B0604020202020204" pitchFamily="34" charset="0"/>
                <a:cs typeface="Arial" panose="020B0604020202020204" pitchFamily="34" charset="0"/>
              </a:rPr>
              <a:t>Π</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ρ</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δείγμ</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τ</a:t>
            </a:r>
            <a:r>
              <a:rPr lang="en-US" sz="2100" dirty="0">
                <a:latin typeface="Arial" panose="020B0604020202020204" pitchFamily="34" charset="0"/>
                <a:cs typeface="Arial" panose="020B0604020202020204" pitchFamily="34" charset="0"/>
              </a:rPr>
              <a:t>α: π</a:t>
            </a:r>
            <a:r>
              <a:rPr lang="en-US" sz="2100" dirty="0" err="1">
                <a:latin typeface="Arial" panose="020B0604020202020204" pitchFamily="34" charset="0"/>
                <a:cs typeface="Arial" panose="020B0604020202020204" pitchFamily="34" charset="0"/>
              </a:rPr>
              <a:t>ώληση</a:t>
            </a:r>
            <a:r>
              <a:rPr lang="en-US" sz="2100" dirty="0">
                <a:latin typeface="Arial" panose="020B0604020202020204" pitchFamily="34" charset="0"/>
                <a:cs typeface="Arial" panose="020B0604020202020204" pitchFamily="34" charset="0"/>
              </a:rPr>
              <a:t> α</a:t>
            </a:r>
            <a:r>
              <a:rPr lang="en-US" sz="2100" dirty="0" err="1">
                <a:latin typeface="Arial" panose="020B0604020202020204" pitchFamily="34" charset="0"/>
                <a:cs typeface="Arial" panose="020B0604020202020204" pitchFamily="34" charset="0"/>
              </a:rPr>
              <a:t>κινήτου</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σε</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ελέγχοντ</a:t>
            </a:r>
            <a:r>
              <a:rPr lang="en-US" sz="2100" dirty="0">
                <a:latin typeface="Arial" panose="020B0604020202020204" pitchFamily="34" charset="0"/>
                <a:cs typeface="Arial" panose="020B0604020202020204" pitchFamily="34" charset="0"/>
              </a:rPr>
              <a:t>α </a:t>
            </a:r>
            <a:r>
              <a:rPr lang="en-US" sz="2100" dirty="0" err="1">
                <a:latin typeface="Arial" panose="020B0604020202020204" pitchFamily="34" charset="0"/>
                <a:cs typeface="Arial" panose="020B0604020202020204" pitchFamily="34" charset="0"/>
              </a:rPr>
              <a:t>μέτοχο</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δάνειο</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σε</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μέλος</a:t>
            </a:r>
            <a:r>
              <a:rPr lang="en-US" sz="2100" dirty="0">
                <a:latin typeface="Arial" panose="020B0604020202020204" pitchFamily="34" charset="0"/>
                <a:cs typeface="Arial" panose="020B0604020202020204" pitchFamily="34" charset="0"/>
              </a:rPr>
              <a:t> ΔΣ, </a:t>
            </a:r>
            <a:r>
              <a:rPr lang="en-US" sz="2100" dirty="0" err="1">
                <a:latin typeface="Arial" panose="020B0604020202020204" pitchFamily="34" charset="0"/>
                <a:cs typeface="Arial" panose="020B0604020202020204" pitchFamily="34" charset="0"/>
              </a:rPr>
              <a:t>εγγύηση</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υ</a:t>
            </a:r>
            <a:r>
              <a:rPr lang="en-US" sz="2100" dirty="0">
                <a:latin typeface="Arial" panose="020B0604020202020204" pitchFamily="34" charset="0"/>
                <a:cs typeface="Arial" panose="020B0604020202020204" pitchFamily="34" charset="0"/>
              </a:rPr>
              <a:t>π</a:t>
            </a:r>
            <a:r>
              <a:rPr lang="en-US" sz="2100" dirty="0" err="1">
                <a:latin typeface="Arial" panose="020B0604020202020204" pitchFamily="34" charset="0"/>
                <a:cs typeface="Arial" panose="020B0604020202020204" pitchFamily="34" charset="0"/>
              </a:rPr>
              <a:t>έρ</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συνδεδεμένης</a:t>
            </a:r>
            <a:r>
              <a:rPr lang="en-US" sz="2100" dirty="0">
                <a:latin typeface="Arial" panose="020B0604020202020204" pitchFamily="34" charset="0"/>
                <a:cs typeface="Arial" panose="020B0604020202020204" pitchFamily="34" charset="0"/>
              </a:rPr>
              <a:t> </a:t>
            </a:r>
            <a:r>
              <a:rPr lang="en-US" sz="2100" dirty="0" err="1">
                <a:latin typeface="Arial" panose="020B0604020202020204" pitchFamily="34" charset="0"/>
                <a:cs typeface="Arial" panose="020B0604020202020204" pitchFamily="34" charset="0"/>
              </a:rPr>
              <a:t>ετ</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ιρεί</a:t>
            </a:r>
            <a:r>
              <a:rPr lang="en-US" sz="2100" dirty="0">
                <a:latin typeface="Arial" panose="020B0604020202020204" pitchFamily="34" charset="0"/>
                <a:cs typeface="Arial" panose="020B0604020202020204" pitchFamily="34" charset="0"/>
              </a:rPr>
              <a:t>α</a:t>
            </a:r>
            <a:r>
              <a:rPr lang="en-US" sz="2100" dirty="0" err="1">
                <a:latin typeface="Arial" panose="020B0604020202020204" pitchFamily="34" charset="0"/>
                <a:cs typeface="Arial" panose="020B0604020202020204" pitchFamily="34" charset="0"/>
              </a:rPr>
              <a:t>ς</a:t>
            </a:r>
            <a:endParaRPr lang="en-US" sz="2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5430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39907F-9098-8F1E-EAB6-9D0AC33C91E6}"/>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Συναλλαγές με συνδεδεμένα μέρη – Έννοια (παρ. 2)</a:t>
            </a:r>
          </a:p>
        </p:txBody>
      </p:sp>
      <p:sp>
        <p:nvSpPr>
          <p:cNvPr id="8" name="Shape 4">
            <a:extLst>
              <a:ext uri="{FF2B5EF4-FFF2-40B4-BE49-F238E27FC236}">
                <a16:creationId xmlns:a16="http://schemas.microsoft.com/office/drawing/2014/main" id="{C66F362D-0F45-475E-E22D-3EBF703217FD}"/>
              </a:ext>
            </a:extLst>
          </p:cNvPr>
          <p:cNvSpPr/>
          <p:nvPr/>
        </p:nvSpPr>
        <p:spPr>
          <a:xfrm>
            <a:off x="646111" y="1995700"/>
            <a:ext cx="4946822" cy="4517136"/>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r>
              <a:rPr lang="en-US" b="1" dirty="0">
                <a:solidFill>
                  <a:srgbClr val="A0DADE"/>
                </a:solidFill>
                <a:latin typeface="Arial" panose="020B0604020202020204" pitchFamily="34" charset="0"/>
                <a:ea typeface="Arial" pitchFamily="34" charset="-122"/>
                <a:cs typeface="Arial" panose="020B0604020202020204" pitchFamily="34" charset="0"/>
              </a:rPr>
              <a:t>Εισηγμένες </a:t>
            </a:r>
            <a:r>
              <a:rPr lang="en-US" b="1" dirty="0" err="1">
                <a:solidFill>
                  <a:srgbClr val="A0DADE"/>
                </a:solidFill>
                <a:latin typeface="Arial" panose="020B0604020202020204" pitchFamily="34" charset="0"/>
                <a:ea typeface="Arial" pitchFamily="34" charset="-122"/>
                <a:cs typeface="Arial" panose="020B0604020202020204" pitchFamily="34" charset="0"/>
              </a:rPr>
              <a:t>σε</a:t>
            </a:r>
            <a:r>
              <a:rPr lang="en-US" b="1" dirty="0">
                <a:solidFill>
                  <a:srgbClr val="A0DADE"/>
                </a:solidFill>
                <a:latin typeface="Arial" panose="020B0604020202020204" pitchFamily="34" charset="0"/>
                <a:ea typeface="Arial" pitchFamily="34" charset="-122"/>
                <a:cs typeface="Arial" panose="020B0604020202020204" pitchFamily="34" charset="0"/>
              </a:rPr>
              <a:t> </a:t>
            </a:r>
            <a:r>
              <a:rPr lang="en-US" b="1" dirty="0" err="1">
                <a:solidFill>
                  <a:srgbClr val="A0DADE"/>
                </a:solidFill>
                <a:latin typeface="Arial" panose="020B0604020202020204" pitchFamily="34" charset="0"/>
                <a:ea typeface="Arial" pitchFamily="34" charset="-122"/>
                <a:cs typeface="Arial" panose="020B0604020202020204" pitchFamily="34" charset="0"/>
              </a:rPr>
              <a:t>ρυθμιζόμενη</a:t>
            </a:r>
            <a:r>
              <a:rPr lang="en-US" b="1" dirty="0">
                <a:solidFill>
                  <a:srgbClr val="A0DADE"/>
                </a:solidFill>
                <a:latin typeface="Arial" panose="020B0604020202020204" pitchFamily="34" charset="0"/>
                <a:ea typeface="Arial" pitchFamily="34" charset="-122"/>
                <a:cs typeface="Arial" panose="020B0604020202020204" pitchFamily="34" charset="0"/>
              </a:rPr>
              <a:t> α</a:t>
            </a:r>
            <a:r>
              <a:rPr lang="en-US" b="1" dirty="0" err="1">
                <a:solidFill>
                  <a:srgbClr val="A0DADE"/>
                </a:solidFill>
                <a:latin typeface="Arial" panose="020B0604020202020204" pitchFamily="34" charset="0"/>
                <a:ea typeface="Arial" pitchFamily="34" charset="-122"/>
                <a:cs typeface="Arial" panose="020B0604020202020204" pitchFamily="34" charset="0"/>
              </a:rPr>
              <a:t>γορά</a:t>
            </a:r>
            <a:r>
              <a:rPr lang="el-GR" b="1" dirty="0">
                <a:solidFill>
                  <a:srgbClr val="A0DADE"/>
                </a:solidFill>
                <a:latin typeface="Arial" panose="020B0604020202020204" pitchFamily="34" charset="0"/>
                <a:ea typeface="Arial" pitchFamily="34" charset="-122"/>
                <a:cs typeface="Arial" panose="020B0604020202020204" pitchFamily="34" charset="0"/>
              </a:rPr>
              <a:t> (περ. α’)</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sym typeface="Wingdings" pitchFamily="2" charset="2"/>
              </a:rPr>
              <a:t>ΔΛΠ 24</a:t>
            </a:r>
            <a:r>
              <a:rPr lang="en-US" dirty="0">
                <a:latin typeface="Arial" panose="020B0604020202020204" pitchFamily="34" charset="0"/>
                <a:cs typeface="Arial" panose="020B0604020202020204" pitchFamily="34" charset="0"/>
                <a:sym typeface="Wingdings" pitchFamily="2" charset="2"/>
              </a:rPr>
              <a:t>: </a:t>
            </a:r>
            <a:r>
              <a:rPr lang="el-GR" dirty="0">
                <a:latin typeface="Arial" panose="020B0604020202020204" pitchFamily="34" charset="0"/>
                <a:cs typeface="Arial" panose="020B0604020202020204" pitchFamily="34" charset="0"/>
              </a:rPr>
              <a:t>μέτοχοι με έλεγχο ή από κοινού έλεγχο ή μέτοχοι με ουσιώδη επιρροή,</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μέλη ΔΣ και ανώτατα διοικητικά στελέχη, </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στενά μέλη οικογένειάς τους,</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συνδεδεμένες εταιρείες (πχ οντότητες ίδιου ομίλου, κοινές ή συγγενείς επιχειρήσεις ή νομικά πρόσωπα που ελέγχονται από τα παραπάνω πρόσωπα)</a:t>
            </a:r>
            <a:endParaRPr lang="en-US" dirty="0"/>
          </a:p>
        </p:txBody>
      </p:sp>
      <p:sp>
        <p:nvSpPr>
          <p:cNvPr id="9" name="Shape 4">
            <a:extLst>
              <a:ext uri="{FF2B5EF4-FFF2-40B4-BE49-F238E27FC236}">
                <a16:creationId xmlns:a16="http://schemas.microsoft.com/office/drawing/2014/main" id="{65EB17D4-B908-39EB-7BC7-FCB2D4A865D8}"/>
              </a:ext>
            </a:extLst>
          </p:cNvPr>
          <p:cNvSpPr/>
          <p:nvPr/>
        </p:nvSpPr>
        <p:spPr>
          <a:xfrm>
            <a:off x="5956437" y="1995700"/>
            <a:ext cx="4714522" cy="4517136"/>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r>
              <a:rPr lang="en-US" b="1" dirty="0" err="1">
                <a:solidFill>
                  <a:srgbClr val="A0DADE"/>
                </a:solidFill>
                <a:latin typeface="Arial" panose="020B0604020202020204" pitchFamily="34" charset="0"/>
                <a:ea typeface="Arial" pitchFamily="34" charset="-122"/>
                <a:cs typeface="Arial" panose="020B0604020202020204" pitchFamily="34" charset="0"/>
              </a:rPr>
              <a:t>Μη</a:t>
            </a:r>
            <a:r>
              <a:rPr lang="en-US" b="1" dirty="0">
                <a:solidFill>
                  <a:srgbClr val="A0DADE"/>
                </a:solidFill>
                <a:latin typeface="Arial" panose="020B0604020202020204" pitchFamily="34" charset="0"/>
                <a:ea typeface="Arial" pitchFamily="34" charset="-122"/>
                <a:cs typeface="Arial" panose="020B0604020202020204" pitchFamily="34" charset="0"/>
              </a:rPr>
              <a:t> </a:t>
            </a:r>
            <a:r>
              <a:rPr lang="en-US" b="1" dirty="0" err="1">
                <a:solidFill>
                  <a:srgbClr val="A0DADE"/>
                </a:solidFill>
                <a:latin typeface="Arial" panose="020B0604020202020204" pitchFamily="34" charset="0"/>
                <a:ea typeface="Arial" pitchFamily="34" charset="-122"/>
                <a:cs typeface="Arial" panose="020B0604020202020204" pitchFamily="34" charset="0"/>
              </a:rPr>
              <a:t>εισηγμένες</a:t>
            </a:r>
            <a:r>
              <a:rPr lang="el-GR" b="1" dirty="0">
                <a:solidFill>
                  <a:srgbClr val="A0DADE"/>
                </a:solidFill>
                <a:latin typeface="Arial" panose="020B0604020202020204" pitchFamily="34" charset="0"/>
                <a:ea typeface="Arial" pitchFamily="34" charset="-122"/>
                <a:cs typeface="Arial" panose="020B0604020202020204" pitchFamily="34" charset="0"/>
              </a:rPr>
              <a:t> (περ. β’)</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μέλη ΔΣ (και υποκατάστατα όργανα κατά την ορθότερη άποψη), </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μέτοχοι που ασκούν έλεγχο κατά το άρθρο 32 ν. 4308/2014, </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στενά μέλη οικογένειάς τους σύμφωνα με το Παράρτημα ν. 4308/2014 και</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νομικά πρόσωπα που ελέγχονται από τα παραπάνω πρόσωπα</a:t>
            </a:r>
          </a:p>
          <a:p>
            <a:pPr marL="742950" lvl="1" indent="-285750">
              <a:buClr>
                <a:schemeClr val="bg2">
                  <a:lumMod val="40000"/>
                  <a:lumOff val="60000"/>
                </a:schemeClr>
              </a:buClr>
              <a:buSzPct val="80000"/>
              <a:buFont typeface="Wingdings 3" charset="2"/>
              <a:buChar char=""/>
            </a:pPr>
            <a:r>
              <a:rPr lang="el-GR" dirty="0">
                <a:latin typeface="Arial" panose="020B0604020202020204" pitchFamily="34" charset="0"/>
                <a:cs typeface="Arial" panose="020B0604020202020204" pitchFamily="34" charset="0"/>
              </a:rPr>
              <a:t>Πρόσωπα από καταστατική πρόβλεψη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ενδεικτικά, γενικοί διευθυντές και διευθυντές εταιρείας </a:t>
            </a:r>
          </a:p>
        </p:txBody>
      </p:sp>
    </p:spTree>
    <p:extLst>
      <p:ext uri="{BB962C8B-B14F-4D97-AF65-F5344CB8AC3E}">
        <p14:creationId xmlns:p14="http://schemas.microsoft.com/office/powerpoint/2010/main" val="3842456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D9C3EA-DECD-71EA-7C57-23503E6CC088}"/>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Συναλλαγές με συνδεδεμένα μέρη –  Εξαιρέσεις (παρ. 3-4) </a:t>
            </a:r>
          </a:p>
        </p:txBody>
      </p:sp>
      <p:sp>
        <p:nvSpPr>
          <p:cNvPr id="3" name="Θέση περιεχομένου 2">
            <a:extLst>
              <a:ext uri="{FF2B5EF4-FFF2-40B4-BE49-F238E27FC236}">
                <a16:creationId xmlns:a16="http://schemas.microsoft.com/office/drawing/2014/main" id="{B5FDAFE1-B2A6-C6E5-0257-C0E053C43733}"/>
              </a:ext>
            </a:extLst>
          </p:cNvPr>
          <p:cNvSpPr>
            <a:spLocks noGrp="1"/>
          </p:cNvSpPr>
          <p:nvPr>
            <p:ph idx="1"/>
          </p:nvPr>
        </p:nvSpPr>
        <p:spPr>
          <a:xfrm>
            <a:off x="881371" y="2035163"/>
            <a:ext cx="9904999" cy="4195481"/>
          </a:xfrm>
        </p:spPr>
        <p:txBody>
          <a:bodyPr>
            <a:normAutofit fontScale="77500" lnSpcReduction="20000"/>
          </a:bodyPr>
          <a:lstStyle/>
          <a:p>
            <a:pPr algn="just"/>
            <a:r>
              <a:rPr lang="el-GR" dirty="0">
                <a:latin typeface="Arial" panose="020B0604020202020204" pitchFamily="34" charset="0"/>
                <a:cs typeface="Arial" panose="020B0604020202020204" pitchFamily="34" charset="0"/>
              </a:rPr>
              <a:t>Εξαιρέσεις παρ. 3</a:t>
            </a:r>
            <a:r>
              <a:rPr lang="en-US" dirty="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a:p>
            <a:pPr lvl="1" algn="just">
              <a:buFont typeface="Wingdings" pitchFamily="2" charset="2"/>
              <a:buChar char="Ø"/>
            </a:pPr>
            <a:r>
              <a:rPr lang="el-GR" dirty="0">
                <a:latin typeface="Arial" panose="020B0604020202020204" pitchFamily="34" charset="0"/>
                <a:cs typeface="Arial" panose="020B0604020202020204" pitchFamily="34" charset="0"/>
              </a:rPr>
              <a:t>Τρέχουσες συναλλαγές, δηλ. συνήθεις με βάση το είδος και το μέγεθος και με συνήθεις όρους αγοράς (περ. α’), </a:t>
            </a:r>
          </a:p>
          <a:p>
            <a:pPr lvl="1" algn="just">
              <a:buFont typeface="Wingdings" pitchFamily="2" charset="2"/>
              <a:buChar char="Ø"/>
            </a:pPr>
            <a:r>
              <a:rPr lang="el-GR" dirty="0">
                <a:latin typeface="Arial" panose="020B0604020202020204" pitchFamily="34" charset="0"/>
                <a:cs typeface="Arial" panose="020B0604020202020204" pitchFamily="34" charset="0"/>
              </a:rPr>
              <a:t>Αποδοχές μελών ΔΣ, γενικού διευθυντή και αναπληρωτή του και διοικητικών στελεχών υπαγόμενες στα άρθρα 109-114 (περ. β’). Αντίθετα, ε</a:t>
            </a:r>
            <a:r>
              <a:rPr lang="en-US" dirty="0" err="1">
                <a:solidFill>
                  <a:srgbClr val="F4F8F7"/>
                </a:solidFill>
                <a:latin typeface="Arial" pitchFamily="34" charset="0"/>
                <a:ea typeface="Arial" pitchFamily="34" charset="-122"/>
                <a:cs typeface="Arial" pitchFamily="34" charset="-120"/>
              </a:rPr>
              <a:t>ιδική</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σχέση</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μέλους</a:t>
            </a:r>
            <a:r>
              <a:rPr lang="en-US" dirty="0">
                <a:solidFill>
                  <a:srgbClr val="F4F8F7"/>
                </a:solidFill>
                <a:latin typeface="Arial" pitchFamily="34" charset="0"/>
                <a:ea typeface="Arial" pitchFamily="34" charset="-122"/>
                <a:cs typeface="Arial" pitchFamily="34" charset="-120"/>
              </a:rPr>
              <a:t> ΔΣ (</a:t>
            </a:r>
            <a:r>
              <a:rPr lang="el-GR" dirty="0">
                <a:solidFill>
                  <a:srgbClr val="F4F8F7"/>
                </a:solidFill>
                <a:latin typeface="Arial" pitchFamily="34" charset="0"/>
                <a:ea typeface="Arial" pitchFamily="34" charset="-122"/>
                <a:cs typeface="Arial" pitchFamily="34" charset="-120"/>
              </a:rPr>
              <a:t>πχ σύμβαση </a:t>
            </a:r>
            <a:r>
              <a:rPr lang="en-US" dirty="0" err="1">
                <a:solidFill>
                  <a:srgbClr val="F4F8F7"/>
                </a:solidFill>
                <a:latin typeface="Arial" pitchFamily="34" charset="0"/>
                <a:ea typeface="Arial" pitchFamily="34" charset="-122"/>
                <a:cs typeface="Arial" pitchFamily="34" charset="-120"/>
              </a:rPr>
              <a:t>εργ</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σί</a:t>
            </a:r>
            <a:r>
              <a:rPr lang="en-US" dirty="0">
                <a:solidFill>
                  <a:srgbClr val="F4F8F7"/>
                </a:solidFill>
                <a:latin typeface="Arial" pitchFamily="34" charset="0"/>
                <a:ea typeface="Arial" pitchFamily="34" charset="-122"/>
                <a:cs typeface="Arial" pitchFamily="34" charset="-120"/>
              </a:rPr>
              <a:t>α</a:t>
            </a:r>
            <a:r>
              <a:rPr lang="el-GR" dirty="0">
                <a:solidFill>
                  <a:srgbClr val="F4F8F7"/>
                </a:solidFill>
                <a:latin typeface="Arial" pitchFamily="34" charset="0"/>
                <a:ea typeface="Arial" pitchFamily="34" charset="-122"/>
                <a:cs typeface="Arial" pitchFamily="34" charset="-120"/>
              </a:rPr>
              <a:t>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έργο</a:t>
            </a:r>
            <a:r>
              <a:rPr lang="el-GR" dirty="0">
                <a:solidFill>
                  <a:srgbClr val="F4F8F7"/>
                </a:solidFill>
                <a:latin typeface="Arial" pitchFamily="34" charset="0"/>
                <a:ea typeface="Arial" pitchFamily="34" charset="-122"/>
                <a:cs typeface="Arial" pitchFamily="34" charset="-120"/>
              </a:rPr>
              <a:t>υ</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εντολή</a:t>
            </a:r>
            <a:r>
              <a:rPr lang="el-GR" dirty="0">
                <a:solidFill>
                  <a:srgbClr val="F4F8F7"/>
                </a:solidFill>
                <a:latin typeface="Arial" pitchFamily="34" charset="0"/>
                <a:ea typeface="Arial" pitchFamily="34" charset="-122"/>
                <a:cs typeface="Arial" pitchFamily="34" charset="-120"/>
              </a:rPr>
              <a:t>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τ</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ρχήν</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εφ</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ρμογή</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άρθρων</a:t>
            </a:r>
            <a:r>
              <a:rPr lang="en-US" dirty="0">
                <a:solidFill>
                  <a:srgbClr val="F4F8F7"/>
                </a:solidFill>
                <a:latin typeface="Arial" pitchFamily="34" charset="0"/>
                <a:ea typeface="Arial" pitchFamily="34" charset="-122"/>
                <a:cs typeface="Arial" pitchFamily="34" charset="-120"/>
              </a:rPr>
              <a:t> 99</a:t>
            </a:r>
            <a:r>
              <a:rPr lang="el-GR" dirty="0">
                <a:solidFill>
                  <a:srgbClr val="F4F8F7"/>
                </a:solidFill>
                <a:latin typeface="Arial" pitchFamily="34" charset="0"/>
                <a:ea typeface="Arial" pitchFamily="34" charset="-122"/>
                <a:cs typeface="Arial" pitchFamily="34" charset="-120"/>
              </a:rPr>
              <a:t>-</a:t>
            </a:r>
            <a:r>
              <a:rPr lang="en-US" dirty="0">
                <a:solidFill>
                  <a:srgbClr val="F4F8F7"/>
                </a:solidFill>
                <a:latin typeface="Arial" pitchFamily="34" charset="0"/>
                <a:ea typeface="Arial" pitchFamily="34" charset="-122"/>
                <a:cs typeface="Arial" pitchFamily="34" charset="-120"/>
              </a:rPr>
              <a:t>101 (</a:t>
            </a:r>
            <a:r>
              <a:rPr lang="en-US" dirty="0" err="1">
                <a:solidFill>
                  <a:srgbClr val="F4F8F7"/>
                </a:solidFill>
                <a:latin typeface="Arial" pitchFamily="34" charset="0"/>
                <a:ea typeface="Arial" pitchFamily="34" charset="-122"/>
                <a:cs typeface="Arial" pitchFamily="34" charset="-120"/>
              </a:rPr>
              <a:t>άρθρο</a:t>
            </a:r>
            <a:r>
              <a:rPr lang="en-US" dirty="0">
                <a:solidFill>
                  <a:srgbClr val="F4F8F7"/>
                </a:solidFill>
                <a:latin typeface="Arial" pitchFamily="34" charset="0"/>
                <a:ea typeface="Arial" pitchFamily="34" charset="-122"/>
                <a:cs typeface="Arial" pitchFamily="34" charset="-120"/>
              </a:rPr>
              <a:t> 109 </a:t>
            </a:r>
            <a:r>
              <a:rPr lang="el-GR" dirty="0">
                <a:solidFill>
                  <a:srgbClr val="F4F8F7"/>
                </a:solidFill>
                <a:latin typeface="Arial" pitchFamily="34" charset="0"/>
                <a:ea typeface="Arial" pitchFamily="34" charset="-122"/>
                <a:cs typeface="Arial" pitchFamily="34" charset="-120"/>
              </a:rPr>
              <a:t>παρ. </a:t>
            </a:r>
            <a:r>
              <a:rPr lang="en-US" dirty="0">
                <a:solidFill>
                  <a:srgbClr val="F4F8F7"/>
                </a:solidFill>
                <a:latin typeface="Arial" pitchFamily="34" charset="0"/>
                <a:ea typeface="Arial" pitchFamily="34" charset="-122"/>
                <a:cs typeface="Arial" pitchFamily="34" charset="-120"/>
              </a:rPr>
              <a:t>3)</a:t>
            </a:r>
            <a:r>
              <a:rPr lang="el-GR" dirty="0">
                <a:solidFill>
                  <a:srgbClr val="F4F8F7"/>
                </a:solidFill>
                <a:latin typeface="Arial" pitchFamily="34" charset="0"/>
                <a:ea typeface="Arial" pitchFamily="34" charset="-122"/>
                <a:cs typeface="Arial" pitchFamily="34" charset="-120"/>
              </a:rPr>
              <a:t>.</a:t>
            </a:r>
            <a:endParaRPr lang="el-GR" dirty="0">
              <a:latin typeface="Arial" panose="020B0604020202020204" pitchFamily="34" charset="0"/>
              <a:cs typeface="Arial" panose="020B0604020202020204" pitchFamily="34" charset="0"/>
            </a:endParaRPr>
          </a:p>
          <a:p>
            <a:pPr lvl="1" algn="just">
              <a:buFont typeface="Wingdings" pitchFamily="2" charset="2"/>
              <a:buChar char="Ø"/>
            </a:pPr>
            <a:r>
              <a:rPr lang="el-GR" dirty="0">
                <a:latin typeface="Arial" panose="020B0604020202020204" pitchFamily="34" charset="0"/>
                <a:cs typeface="Arial" panose="020B0604020202020204" pitchFamily="34" charset="0"/>
              </a:rPr>
              <a:t>Συμβάσεις πιστωτικών ιδρυμάτων στο πλαίσιο μέτρων διαφύλαξης σταθερότητάς τους, εγκεκριμένων από αρμόδια αρχή προληπτικής εποπτείας (περ. γ’), </a:t>
            </a:r>
          </a:p>
          <a:p>
            <a:pPr lvl="1" algn="just">
              <a:buFont typeface="Wingdings" pitchFamily="2" charset="2"/>
              <a:buChar char="Ø"/>
            </a:pPr>
            <a:r>
              <a:rPr lang="el-GR" dirty="0">
                <a:latin typeface="Arial" panose="020B0604020202020204" pitchFamily="34" charset="0"/>
                <a:cs typeface="Arial" panose="020B0604020202020204" pitchFamily="34" charset="0"/>
              </a:rPr>
              <a:t>Συμβάσεις με μετόχους τηρουμένης της αρχής ίσης μεταχείρισης και προς το εταιρικό συμφέρον (περ. δ’), </a:t>
            </a:r>
          </a:p>
          <a:p>
            <a:pPr lvl="1" algn="just">
              <a:buFont typeface="Wingdings" pitchFamily="2" charset="2"/>
              <a:buChar char="Ø"/>
            </a:pPr>
            <a:r>
              <a:rPr lang="el-GR" dirty="0">
                <a:latin typeface="Arial" panose="020B0604020202020204" pitchFamily="34" charset="0"/>
                <a:cs typeface="Arial" panose="020B0604020202020204" pitchFamily="34" charset="0"/>
              </a:rPr>
              <a:t>Συμβάσεις μητρικής με 100% θυγατρική της ή θυγατρική της στην οποία δεν μετέχει κανένα συνδεδεμένο πρόσωπο, καθώς και ασφάλειες/εγγυήσεις υπέρ αυτών (περ. ε’), </a:t>
            </a:r>
          </a:p>
          <a:p>
            <a:pPr lvl="1" algn="just">
              <a:buFont typeface="Wingdings" pitchFamily="2" charset="2"/>
              <a:buChar char="Ø"/>
            </a:pPr>
            <a:r>
              <a:rPr lang="el-GR" dirty="0">
                <a:latin typeface="Arial" panose="020B0604020202020204" pitchFamily="34" charset="0"/>
                <a:cs typeface="Arial" panose="020B0604020202020204" pitchFamily="34" charset="0"/>
              </a:rPr>
              <a:t>Συμβάσεις/ασφάλειες/εγγυήσεις υπέρ θυγατρικής, εφόσον προστατεύονται επαρκώς τα συμφέροντα της εταιρείας, της θυγατρικής και των μετόχων που δεν είναι συνδεδεμένα μέρη, συμπεριλαμβανομένων μετόχων μειοψηφίας (περ. στ’), </a:t>
            </a:r>
          </a:p>
          <a:p>
            <a:pPr lvl="1" algn="just">
              <a:buFont typeface="Wingdings" pitchFamily="2" charset="2"/>
              <a:buChar char="Ø"/>
            </a:pPr>
            <a:r>
              <a:rPr lang="el-GR" dirty="0">
                <a:latin typeface="Arial" panose="020B0604020202020204" pitchFamily="34" charset="0"/>
                <a:cs typeface="Arial" panose="020B0604020202020204" pitchFamily="34" charset="0"/>
              </a:rPr>
              <a:t>Συναλλαγές άρθρου 19 – συγκεκαλυμμένες εισφορές σε είδος (περ. ζ’) </a:t>
            </a:r>
            <a:endParaRPr lang="el-GR" dirty="0">
              <a:solidFill>
                <a:srgbClr val="F4F8F7"/>
              </a:solidFill>
              <a:latin typeface="Arial" pitchFamily="34" charset="0"/>
              <a:ea typeface="Arial" pitchFamily="34" charset="-122"/>
              <a:cs typeface="Arial" pitchFamily="34" charset="-120"/>
            </a:endParaRPr>
          </a:p>
          <a:p>
            <a:pPr algn="just"/>
            <a:r>
              <a:rPr lang="el-GR" dirty="0">
                <a:latin typeface="Arial" panose="020B0604020202020204" pitchFamily="34" charset="0"/>
                <a:cs typeface="Arial" panose="020B0604020202020204" pitchFamily="34" charset="0"/>
              </a:rPr>
              <a:t>Ε</a:t>
            </a:r>
            <a:r>
              <a:rPr lang="en-US" dirty="0" err="1">
                <a:latin typeface="Arial" panose="020B0604020202020204" pitchFamily="34" charset="0"/>
                <a:cs typeface="Arial" panose="020B0604020202020204" pitchFamily="34" charset="0"/>
              </a:rPr>
              <a:t>ξ</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ίρεση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παρ. 4</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συν</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λλ</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γές</a:t>
            </a:r>
            <a:r>
              <a:rPr lang="en-US" dirty="0">
                <a:latin typeface="Arial" panose="020B0604020202020204" pitchFamily="34" charset="0"/>
                <a:cs typeface="Arial" panose="020B0604020202020204" pitchFamily="34" charset="0"/>
              </a:rPr>
              <a:t> π</a:t>
            </a:r>
            <a:r>
              <a:rPr lang="en-US" dirty="0" err="1">
                <a:latin typeface="Arial" panose="020B0604020202020204" pitchFamily="34" charset="0"/>
                <a:cs typeface="Arial" panose="020B0604020202020204" pitchFamily="34" charset="0"/>
              </a:rPr>
              <a:t>ου</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απαιτούν εκ του νόμου </a:t>
            </a:r>
            <a:r>
              <a:rPr lang="en-US" dirty="0">
                <a:latin typeface="Arial" panose="020B0604020202020204" pitchFamily="34" charset="0"/>
                <a:cs typeface="Arial" panose="020B0604020202020204" pitchFamily="34" charset="0"/>
              </a:rPr>
              <a:t>έ</a:t>
            </a:r>
            <a:r>
              <a:rPr lang="el-GR" dirty="0" err="1">
                <a:latin typeface="Arial" panose="020B0604020202020204" pitchFamily="34" charset="0"/>
                <a:cs typeface="Arial" panose="020B0604020202020204" pitchFamily="34" charset="0"/>
              </a:rPr>
              <a:t>γκριση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Γ</a:t>
            </a:r>
            <a:r>
              <a:rPr lang="el-GR" dirty="0">
                <a:latin typeface="Arial" panose="020B0604020202020204" pitchFamily="34" charset="0"/>
                <a:cs typeface="Arial" panose="020B0604020202020204" pitchFamily="34" charset="0"/>
              </a:rPr>
              <a:t>Σ, εφόσον διασφαλίζεται επαρκής προστασία</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της δίκαιης μεταχείρισης των μετόχων, των συμφερόντων της εταιρείας και των μη συνδεδεμένων μετόχων (συμπεριλαμβανομένων των μετόχων μειοψηφίας)</a:t>
            </a:r>
          </a:p>
          <a:p>
            <a:pPr marL="457200" lvl="1" indent="0" algn="just">
              <a:buNone/>
            </a:pPr>
            <a:endParaRPr lang="el-GR" dirty="0">
              <a:latin typeface="Arial" panose="020B0604020202020204" pitchFamily="34" charset="0"/>
              <a:cs typeface="Arial" panose="020B0604020202020204" pitchFamily="34" charset="0"/>
            </a:endParaRPr>
          </a:p>
          <a:p>
            <a:pPr marL="0" indent="0">
              <a:buNone/>
            </a:pPr>
            <a:endParaRPr lang="el-GR" dirty="0"/>
          </a:p>
        </p:txBody>
      </p:sp>
    </p:spTree>
    <p:extLst>
      <p:ext uri="{BB962C8B-B14F-4D97-AF65-F5344CB8AC3E}">
        <p14:creationId xmlns:p14="http://schemas.microsoft.com/office/powerpoint/2010/main" val="1505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39C14D-C5B6-7B6C-CFAF-955D994899A3}"/>
              </a:ext>
            </a:extLst>
          </p:cNvPr>
          <p:cNvSpPr>
            <a:spLocks noGrp="1"/>
          </p:cNvSpPr>
          <p:nvPr>
            <p:ph type="title"/>
          </p:nvPr>
        </p:nvSpPr>
        <p:spPr>
          <a:xfrm>
            <a:off x="646111" y="452718"/>
            <a:ext cx="10193524" cy="1400530"/>
          </a:xfrm>
        </p:spPr>
        <p:txBody>
          <a:bodyPr/>
          <a:lstStyle/>
          <a:p>
            <a:r>
              <a:rPr lang="el-GR" dirty="0">
                <a:latin typeface="Arial" panose="020B0604020202020204" pitchFamily="34" charset="0"/>
                <a:cs typeface="Arial" panose="020B0604020202020204" pitchFamily="34" charset="0"/>
              </a:rPr>
              <a:t>Συναλλαγές με συνδεδεμένα μέρη –  Τρέχουσες συναλλαγές (παρ. 5) </a:t>
            </a:r>
          </a:p>
        </p:txBody>
      </p:sp>
      <p:sp>
        <p:nvSpPr>
          <p:cNvPr id="3" name="Θέση περιεχομένου 2">
            <a:extLst>
              <a:ext uri="{FF2B5EF4-FFF2-40B4-BE49-F238E27FC236}">
                <a16:creationId xmlns:a16="http://schemas.microsoft.com/office/drawing/2014/main" id="{57CDD8A7-E106-8B94-86D8-5B0A7E751CF6}"/>
              </a:ext>
            </a:extLst>
          </p:cNvPr>
          <p:cNvSpPr>
            <a:spLocks noGrp="1"/>
          </p:cNvSpPr>
          <p:nvPr>
            <p:ph idx="1"/>
          </p:nvPr>
        </p:nvSpPr>
        <p:spPr>
          <a:xfrm>
            <a:off x="1103312" y="2052918"/>
            <a:ext cx="9452238" cy="4195481"/>
          </a:xfrm>
        </p:spPr>
        <p:txBody>
          <a:bodyPr>
            <a:normAutofit/>
          </a:bodyPr>
          <a:lstStyle/>
          <a:p>
            <a:pPr algn="just"/>
            <a:r>
              <a:rPr lang="en-US" dirty="0" err="1">
                <a:solidFill>
                  <a:srgbClr val="F4F8F7"/>
                </a:solidFill>
                <a:latin typeface="Arial" panose="020B0604020202020204" pitchFamily="34" charset="0"/>
                <a:ea typeface="Arial" pitchFamily="34" charset="-122"/>
                <a:cs typeface="Arial" panose="020B0604020202020204" pitchFamily="34" charset="0"/>
              </a:rPr>
              <a:t>Συν</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λλ</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γή</a:t>
            </a:r>
            <a:r>
              <a:rPr lang="en-US" dirty="0">
                <a:solidFill>
                  <a:srgbClr val="F4F8F7"/>
                </a:solidFill>
                <a:latin typeface="Arial" panose="020B0604020202020204" pitchFamily="34" charset="0"/>
                <a:ea typeface="Arial" pitchFamily="34" charset="-122"/>
                <a:cs typeface="Arial" panose="020B0604020202020204" pitchFamily="34" charset="0"/>
              </a:rPr>
              <a:t> α</a:t>
            </a:r>
            <a:r>
              <a:rPr lang="en-US" dirty="0" err="1">
                <a:solidFill>
                  <a:srgbClr val="F4F8F7"/>
                </a:solidFill>
                <a:latin typeface="Arial" panose="020B0604020202020204" pitchFamily="34" charset="0"/>
                <a:ea typeface="Arial" pitchFamily="34" charset="-122"/>
                <a:cs typeface="Arial" panose="020B0604020202020204" pitchFamily="34" charset="0"/>
              </a:rPr>
              <a:t>ξί</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τουλάχιστον</a:t>
            </a:r>
            <a:r>
              <a:rPr lang="en-US" dirty="0">
                <a:solidFill>
                  <a:srgbClr val="F4F8F7"/>
                </a:solidFill>
                <a:latin typeface="Arial" panose="020B0604020202020204" pitchFamily="34" charset="0"/>
                <a:ea typeface="Arial" pitchFamily="34" charset="-122"/>
                <a:cs typeface="Arial" panose="020B0604020202020204" pitchFamily="34" charset="0"/>
              </a:rPr>
              <a:t> 10% </a:t>
            </a:r>
            <a:r>
              <a:rPr lang="en-US" dirty="0" err="1">
                <a:solidFill>
                  <a:srgbClr val="F4F8F7"/>
                </a:solidFill>
                <a:latin typeface="Arial" panose="020B0604020202020204" pitchFamily="34" charset="0"/>
                <a:ea typeface="Arial" pitchFamily="34" charset="-122"/>
                <a:cs typeface="Arial" panose="020B0604020202020204" pitchFamily="34" charset="0"/>
              </a:rPr>
              <a:t>του</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ενεργητικού</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τεκμ</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ίρετ</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μη</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συνήθης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ως</a:t>
            </a:r>
            <a:r>
              <a:rPr lang="en-US" dirty="0">
                <a:solidFill>
                  <a:srgbClr val="F4F8F7"/>
                </a:solidFill>
                <a:latin typeface="Arial" panose="020B0604020202020204" pitchFamily="34" charset="0"/>
                <a:ea typeface="Arial" pitchFamily="34" charset="-122"/>
                <a:cs typeface="Arial" panose="020B0604020202020204" pitchFamily="34" charset="0"/>
              </a:rPr>
              <a:t> π</a:t>
            </a:r>
            <a:r>
              <a:rPr lang="en-US" dirty="0" err="1">
                <a:solidFill>
                  <a:srgbClr val="F4F8F7"/>
                </a:solidFill>
                <a:latin typeface="Arial" panose="020B0604020202020204" pitchFamily="34" charset="0"/>
                <a:ea typeface="Arial" pitchFamily="34" charset="-122"/>
                <a:cs typeface="Arial" panose="020B0604020202020204" pitchFamily="34" charset="0"/>
              </a:rPr>
              <a:t>ρος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μέγεθός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της</a:t>
            </a:r>
            <a:r>
              <a:rPr lang="en-US" dirty="0">
                <a:solidFill>
                  <a:srgbClr val="F4F8F7"/>
                </a:solidFill>
                <a:latin typeface="Arial" panose="020B0604020202020204" pitchFamily="34" charset="0"/>
                <a:ea typeface="Arial" pitchFamily="34" charset="-122"/>
                <a:cs typeface="Arial" panose="020B0604020202020204" pitchFamily="34" charset="0"/>
              </a:rPr>
              <a:t>.</a:t>
            </a:r>
            <a:r>
              <a:rPr lang="el-GR" dirty="0"/>
              <a:t> </a:t>
            </a:r>
            <a:endParaRPr lang="en-US" dirty="0">
              <a:latin typeface="Arial" panose="020B0604020202020204" pitchFamily="34" charset="0"/>
              <a:cs typeface="Arial" panose="020B0604020202020204" pitchFamily="34" charset="0"/>
            </a:endParaRPr>
          </a:p>
          <a:p>
            <a:pPr algn="just"/>
            <a:r>
              <a:rPr lang="en-US" dirty="0" err="1">
                <a:solidFill>
                  <a:srgbClr val="F4F8F7"/>
                </a:solidFill>
                <a:latin typeface="Arial" panose="020B0604020202020204" pitchFamily="34" charset="0"/>
                <a:ea typeface="Arial" pitchFamily="34" charset="-122"/>
                <a:cs typeface="Arial" panose="020B0604020202020204" pitchFamily="34" charset="0"/>
              </a:rPr>
              <a:t>Μη</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εισηγμένες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τεκμήριο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είν</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μ</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χητό</a:t>
            </a:r>
            <a:r>
              <a:rPr lang="en-US" dirty="0">
                <a:solidFill>
                  <a:srgbClr val="F4F8F7"/>
                </a:solidFill>
                <a:latin typeface="Arial" panose="020B0604020202020204" pitchFamily="34" charset="0"/>
                <a:ea typeface="Arial"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a:p>
            <a:pPr algn="just"/>
            <a:r>
              <a:rPr lang="en-US" dirty="0">
                <a:solidFill>
                  <a:srgbClr val="F4F8F7"/>
                </a:solidFill>
                <a:latin typeface="Arial" panose="020B0604020202020204" pitchFamily="34" charset="0"/>
                <a:ea typeface="Arial" pitchFamily="34" charset="-122"/>
                <a:cs typeface="Arial" panose="020B0604020202020204" pitchFamily="34" charset="0"/>
              </a:rPr>
              <a:t>Εισηγμένες: </a:t>
            </a:r>
            <a:r>
              <a:rPr lang="en-US" dirty="0" err="1">
                <a:solidFill>
                  <a:srgbClr val="F4F8F7"/>
                </a:solidFill>
                <a:latin typeface="Arial" panose="020B0604020202020204" pitchFamily="34" charset="0"/>
                <a:ea typeface="Arial" pitchFamily="34" charset="-122"/>
                <a:cs typeface="Arial" panose="020B0604020202020204" pitchFamily="34" charset="0"/>
              </a:rPr>
              <a:t>η</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υ</a:t>
            </a:r>
            <a:r>
              <a:rPr lang="en-US" dirty="0">
                <a:solidFill>
                  <a:srgbClr val="F4F8F7"/>
                </a:solidFill>
                <a:latin typeface="Arial" panose="020B0604020202020204" pitchFamily="34" charset="0"/>
                <a:ea typeface="Arial" pitchFamily="34" charset="-122"/>
                <a:cs typeface="Arial" panose="020B0604020202020204" pitchFamily="34" charset="0"/>
              </a:rPr>
              <a:t>π</a:t>
            </a:r>
            <a:r>
              <a:rPr lang="en-US" dirty="0" err="1">
                <a:solidFill>
                  <a:srgbClr val="F4F8F7"/>
                </a:solidFill>
                <a:latin typeface="Arial" panose="020B0604020202020204" pitchFamily="34" charset="0"/>
                <a:ea typeface="Arial" pitchFamily="34" charset="-122"/>
                <a:cs typeface="Arial" panose="020B0604020202020204" pitchFamily="34" charset="0"/>
              </a:rPr>
              <a:t>έρ</a:t>
            </a:r>
            <a:r>
              <a:rPr lang="en-US" dirty="0">
                <a:solidFill>
                  <a:srgbClr val="F4F8F7"/>
                </a:solidFill>
                <a:latin typeface="Arial" panose="020B0604020202020204" pitchFamily="34" charset="0"/>
                <a:ea typeface="Arial" pitchFamily="34" charset="-122"/>
                <a:cs typeface="Arial" panose="020B0604020202020204" pitchFamily="34" charset="0"/>
              </a:rPr>
              <a:t>βα</a:t>
            </a:r>
            <a:r>
              <a:rPr lang="en-US" dirty="0" err="1">
                <a:solidFill>
                  <a:srgbClr val="F4F8F7"/>
                </a:solidFill>
                <a:latin typeface="Arial" panose="020B0604020202020204" pitchFamily="34" charset="0"/>
                <a:ea typeface="Arial" pitchFamily="34" charset="-122"/>
                <a:cs typeface="Arial" panose="020B0604020202020204" pitchFamily="34" charset="0"/>
              </a:rPr>
              <a:t>ση</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του</a:t>
            </a:r>
            <a:r>
              <a:rPr lang="en-US" dirty="0">
                <a:solidFill>
                  <a:srgbClr val="F4F8F7"/>
                </a:solidFill>
                <a:latin typeface="Arial" panose="020B0604020202020204" pitchFamily="34" charset="0"/>
                <a:ea typeface="Arial" pitchFamily="34" charset="-122"/>
                <a:cs typeface="Arial" panose="020B0604020202020204" pitchFamily="34" charset="0"/>
              </a:rPr>
              <a:t> 10% απ</a:t>
            </a:r>
            <a:r>
              <a:rPr lang="en-US" dirty="0" err="1">
                <a:solidFill>
                  <a:srgbClr val="F4F8F7"/>
                </a:solidFill>
                <a:latin typeface="Arial" panose="020B0604020202020204" pitchFamily="34" charset="0"/>
                <a:ea typeface="Arial" pitchFamily="34" charset="-122"/>
                <a:cs typeface="Arial" panose="020B0604020202020204" pitchFamily="34" charset="0"/>
              </a:rPr>
              <a:t>οκλείει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τον</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χ</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ρ</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κτηρισμό</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ως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τρέχουσ</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συν</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λλ</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γής</a:t>
            </a:r>
            <a:r>
              <a:rPr lang="en-US" dirty="0">
                <a:solidFill>
                  <a:srgbClr val="F4F8F7"/>
                </a:solidFill>
                <a:latin typeface="Arial" panose="020B0604020202020204" pitchFamily="34" charset="0"/>
                <a:ea typeface="Arial"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a:p>
            <a:pPr algn="just"/>
            <a:r>
              <a:rPr lang="en-US" dirty="0" err="1">
                <a:solidFill>
                  <a:srgbClr val="F4F8F7"/>
                </a:solidFill>
                <a:latin typeface="Arial" panose="020B0604020202020204" pitchFamily="34" charset="0"/>
                <a:ea typeface="Arial" pitchFamily="34" charset="-122"/>
                <a:cs typeface="Arial" panose="020B0604020202020204" pitchFamily="34" charset="0"/>
              </a:rPr>
              <a:t>Υ</a:t>
            </a:r>
            <a:r>
              <a:rPr lang="en-US" dirty="0">
                <a:solidFill>
                  <a:srgbClr val="F4F8F7"/>
                </a:solidFill>
                <a:latin typeface="Arial" panose="020B0604020202020204" pitchFamily="34" charset="0"/>
                <a:ea typeface="Arial" pitchFamily="34" charset="-122"/>
                <a:cs typeface="Arial" panose="020B0604020202020204" pitchFamily="34" charset="0"/>
              </a:rPr>
              <a:t>π</a:t>
            </a:r>
            <a:r>
              <a:rPr lang="en-US" dirty="0" err="1">
                <a:solidFill>
                  <a:srgbClr val="F4F8F7"/>
                </a:solidFill>
                <a:latin typeface="Arial" panose="020B0604020202020204" pitchFamily="34" charset="0"/>
                <a:ea typeface="Arial" pitchFamily="34" charset="-122"/>
                <a:cs typeface="Arial" panose="020B0604020202020204" pitchFamily="34" charset="0"/>
              </a:rPr>
              <a:t>ολογισμός</a:t>
            </a:r>
            <a:r>
              <a:rPr lang="en-US" dirty="0">
                <a:solidFill>
                  <a:srgbClr val="F4F8F7"/>
                </a:solidFill>
                <a:latin typeface="Arial" panose="020B0604020202020204" pitchFamily="34" charset="0"/>
                <a:ea typeface="Arial" pitchFamily="34" charset="-122"/>
                <a:cs typeface="Arial" panose="020B0604020202020204" pitchFamily="34" charset="0"/>
              </a:rPr>
              <a:t> από </a:t>
            </a:r>
            <a:r>
              <a:rPr lang="en-US" dirty="0" err="1">
                <a:solidFill>
                  <a:srgbClr val="F4F8F7"/>
                </a:solidFill>
                <a:latin typeface="Arial" panose="020B0604020202020204" pitchFamily="34" charset="0"/>
                <a:ea typeface="Arial" pitchFamily="34" charset="-122"/>
                <a:cs typeface="Arial" panose="020B0604020202020204" pitchFamily="34" charset="0"/>
              </a:rPr>
              <a:t>τον</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τελευτ</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ίο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δημοσιευμένο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ισολογισμό</a:t>
            </a:r>
            <a:r>
              <a:rPr lang="en-US" dirty="0">
                <a:solidFill>
                  <a:srgbClr val="F4F8F7"/>
                </a:solidFill>
                <a:latin typeface="Arial" panose="020B0604020202020204" pitchFamily="34" charset="0"/>
                <a:ea typeface="Arial" pitchFamily="34" charset="-122"/>
                <a:cs typeface="Arial" panose="020B0604020202020204" pitchFamily="34" charset="0"/>
              </a:rPr>
              <a:t>· α</a:t>
            </a:r>
            <a:r>
              <a:rPr lang="en-US" dirty="0" err="1">
                <a:solidFill>
                  <a:srgbClr val="F4F8F7"/>
                </a:solidFill>
                <a:latin typeface="Arial" panose="020B0604020202020204" pitchFamily="34" charset="0"/>
                <a:ea typeface="Arial" pitchFamily="34" charset="-122"/>
                <a:cs typeface="Arial" panose="020B0604020202020204" pitchFamily="34" charset="0"/>
              </a:rPr>
              <a:t>θροίζοντ</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οι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συν</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λλ</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γές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του</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ίδιου</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οικονομικού</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έτους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με</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συνδεδεμένο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μέρος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ή</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ελεγχόμεν</a:t>
            </a:r>
            <a:r>
              <a:rPr lang="en-US" dirty="0">
                <a:solidFill>
                  <a:srgbClr val="F4F8F7"/>
                </a:solidFill>
                <a:latin typeface="Arial" panose="020B0604020202020204" pitchFamily="34" charset="0"/>
                <a:ea typeface="Arial" pitchFamily="34" charset="-122"/>
                <a:cs typeface="Arial" panose="020B0604020202020204" pitchFamily="34" charset="0"/>
              </a:rPr>
              <a:t>α </a:t>
            </a:r>
            <a:r>
              <a:rPr lang="el-GR" dirty="0">
                <a:solidFill>
                  <a:srgbClr val="F4F8F7"/>
                </a:solidFill>
                <a:latin typeface="Arial" panose="020B0604020202020204" pitchFamily="34" charset="0"/>
                <a:ea typeface="Arial" pitchFamily="34" charset="-122"/>
                <a:cs typeface="Arial" panose="020B0604020202020204" pitchFamily="34" charset="0"/>
              </a:rPr>
              <a:t>από αυτό </a:t>
            </a:r>
            <a:r>
              <a:rPr lang="en-US" dirty="0">
                <a:solidFill>
                  <a:srgbClr val="F4F8F7"/>
                </a:solidFill>
                <a:latin typeface="Arial" panose="020B0604020202020204" pitchFamily="34" charset="0"/>
                <a:ea typeface="Arial" pitchFamily="34" charset="-122"/>
                <a:cs typeface="Arial" panose="020B0604020202020204" pitchFamily="34" charset="0"/>
              </a:rPr>
              <a:t>π</a:t>
            </a:r>
            <a:r>
              <a:rPr lang="en-US" dirty="0" err="1">
                <a:solidFill>
                  <a:srgbClr val="F4F8F7"/>
                </a:solidFill>
                <a:latin typeface="Arial" panose="020B0604020202020204" pitchFamily="34" charset="0"/>
                <a:ea typeface="Arial" pitchFamily="34" charset="-122"/>
                <a:cs typeface="Arial" panose="020B0604020202020204" pitchFamily="34" charset="0"/>
              </a:rPr>
              <a:t>ρόσω</a:t>
            </a:r>
            <a:r>
              <a:rPr lang="en-US" dirty="0">
                <a:solidFill>
                  <a:srgbClr val="F4F8F7"/>
                </a:solidFill>
                <a:latin typeface="Arial" panose="020B0604020202020204" pitchFamily="34" charset="0"/>
                <a:ea typeface="Arial" pitchFamily="34" charset="-122"/>
                <a:cs typeface="Arial" panose="020B0604020202020204" pitchFamily="34" charset="0"/>
              </a:rPr>
              <a:t>πα.</a:t>
            </a:r>
            <a:endParaRPr lang="en-US" dirty="0">
              <a:latin typeface="Arial" panose="020B0604020202020204" pitchFamily="34" charset="0"/>
              <a:cs typeface="Arial" panose="020B0604020202020204" pitchFamily="34" charset="0"/>
            </a:endParaRPr>
          </a:p>
          <a:p>
            <a:pPr algn="just"/>
            <a:r>
              <a:rPr lang="en-US" dirty="0" err="1">
                <a:solidFill>
                  <a:srgbClr val="F4F8F7"/>
                </a:solidFill>
                <a:latin typeface="Arial" panose="020B0604020202020204" pitchFamily="34" charset="0"/>
                <a:ea typeface="Arial" pitchFamily="34" charset="-122"/>
                <a:cs typeface="Arial" panose="020B0604020202020204" pitchFamily="34" charset="0"/>
              </a:rPr>
              <a:t>Ακόμη</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κ</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κάτω</a:t>
            </a:r>
            <a:r>
              <a:rPr lang="en-US" dirty="0">
                <a:solidFill>
                  <a:srgbClr val="F4F8F7"/>
                </a:solidFill>
                <a:latin typeface="Arial" panose="020B0604020202020204" pitchFamily="34" charset="0"/>
                <a:ea typeface="Arial" pitchFamily="34" charset="-122"/>
                <a:cs typeface="Arial" panose="020B0604020202020204" pitchFamily="34" charset="0"/>
              </a:rPr>
              <a:t> από 10% απα</a:t>
            </a:r>
            <a:r>
              <a:rPr lang="en-US" dirty="0" err="1">
                <a:solidFill>
                  <a:srgbClr val="F4F8F7"/>
                </a:solidFill>
                <a:latin typeface="Arial" panose="020B0604020202020204" pitchFamily="34" charset="0"/>
                <a:ea typeface="Arial" pitchFamily="34" charset="-122"/>
                <a:cs typeface="Arial" panose="020B0604020202020204" pitchFamily="34" charset="0"/>
              </a:rPr>
              <a:t>ιτείτ</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έλεγχος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του</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είδους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μεγέθους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κ</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των</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όρων</a:t>
            </a:r>
            <a:r>
              <a:rPr lang="en-US" dirty="0">
                <a:solidFill>
                  <a:srgbClr val="F4F8F7"/>
                </a:solidFill>
                <a:latin typeface="Arial" panose="020B0604020202020204" pitchFamily="34" charset="0"/>
                <a:ea typeface="Arial" pitchFamily="34" charset="-122"/>
                <a:cs typeface="Arial" panose="020B0604020202020204" pitchFamily="34" charset="0"/>
              </a:rPr>
              <a:t> α</a:t>
            </a:r>
            <a:r>
              <a:rPr lang="en-US" dirty="0" err="1">
                <a:solidFill>
                  <a:srgbClr val="F4F8F7"/>
                </a:solidFill>
                <a:latin typeface="Arial" panose="020B0604020202020204" pitchFamily="34" charset="0"/>
                <a:ea typeface="Arial" pitchFamily="34" charset="-122"/>
                <a:cs typeface="Arial" panose="020B0604020202020204" pitchFamily="34" charset="0"/>
              </a:rPr>
              <a:t>γοράς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δεν</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υ</a:t>
            </a:r>
            <a:r>
              <a:rPr lang="en-US" dirty="0">
                <a:solidFill>
                  <a:srgbClr val="F4F8F7"/>
                </a:solidFill>
                <a:latin typeface="Arial" panose="020B0604020202020204" pitchFamily="34" charset="0"/>
                <a:ea typeface="Arial" pitchFamily="34" charset="-122"/>
                <a:cs typeface="Arial" panose="020B0604020202020204" pitchFamily="34" charset="0"/>
              </a:rPr>
              <a:t>π</a:t>
            </a:r>
            <a:r>
              <a:rPr lang="en-US" dirty="0" err="1">
                <a:solidFill>
                  <a:srgbClr val="F4F8F7"/>
                </a:solidFill>
                <a:latin typeface="Arial" panose="020B0604020202020204" pitchFamily="34" charset="0"/>
                <a:ea typeface="Arial" pitchFamily="34" charset="-122"/>
                <a:cs typeface="Arial" panose="020B0604020202020204" pitchFamily="34" charset="0"/>
              </a:rPr>
              <a:t>άρχει</a:t>
            </a:r>
            <a:r>
              <a:rPr lang="en-US" dirty="0">
                <a:solidFill>
                  <a:srgbClr val="F4F8F7"/>
                </a:solidFill>
                <a:latin typeface="Arial" panose="020B0604020202020204" pitchFamily="34" charset="0"/>
                <a:ea typeface="Arial" pitchFamily="34" charset="-122"/>
                <a:cs typeface="Arial" panose="020B0604020202020204" pitchFamily="34" charset="0"/>
              </a:rPr>
              <a:t> α</a:t>
            </a:r>
            <a:r>
              <a:rPr lang="en-US" dirty="0" err="1">
                <a:solidFill>
                  <a:srgbClr val="F4F8F7"/>
                </a:solidFill>
                <a:latin typeface="Arial" panose="020B0604020202020204" pitchFamily="34" charset="0"/>
                <a:ea typeface="Arial" pitchFamily="34" charset="-122"/>
                <a:cs typeface="Arial" panose="020B0604020202020204" pitchFamily="34" charset="0"/>
              </a:rPr>
              <a:t>υτόμ</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τη</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εξ</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ίρεση</a:t>
            </a:r>
            <a:r>
              <a:rPr lang="en-US" dirty="0">
                <a:solidFill>
                  <a:srgbClr val="F4F8F7"/>
                </a:solidFill>
                <a:latin typeface="Arial" panose="020B0604020202020204" pitchFamily="34" charset="0"/>
                <a:ea typeface="Arial" pitchFamily="34" charset="-122"/>
                <a:cs typeface="Arial" panose="020B0604020202020204" pitchFamily="34" charset="0"/>
              </a:rPr>
              <a:t>.</a:t>
            </a:r>
            <a:endParaRPr lang="en-US" dirty="0">
              <a:latin typeface="Arial" panose="020B0604020202020204" pitchFamily="34" charset="0"/>
              <a:cs typeface="Arial" panose="020B0604020202020204" pitchFamily="34" charset="0"/>
            </a:endParaRPr>
          </a:p>
          <a:p>
            <a:endParaRPr lang="el-GR" dirty="0"/>
          </a:p>
        </p:txBody>
      </p:sp>
    </p:spTree>
    <p:extLst>
      <p:ext uri="{BB962C8B-B14F-4D97-AF65-F5344CB8AC3E}">
        <p14:creationId xmlns:p14="http://schemas.microsoft.com/office/powerpoint/2010/main" val="17551893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E7771B-9B9C-93C9-4677-0B129E08AEA8}"/>
              </a:ext>
            </a:extLst>
          </p:cNvPr>
          <p:cNvSpPr>
            <a:spLocks noGrp="1"/>
          </p:cNvSpPr>
          <p:nvPr>
            <p:ph type="title"/>
          </p:nvPr>
        </p:nvSpPr>
        <p:spPr>
          <a:xfrm>
            <a:off x="646109" y="452718"/>
            <a:ext cx="9723009" cy="1400530"/>
          </a:xfrm>
        </p:spPr>
        <p:txBody>
          <a:bodyPr/>
          <a:lstStyle/>
          <a:p>
            <a:r>
              <a:rPr lang="el-GR" dirty="0">
                <a:latin typeface="Arial" panose="020B0604020202020204" pitchFamily="34" charset="0"/>
                <a:cs typeface="Arial" panose="020B0604020202020204" pitchFamily="34" charset="0"/>
              </a:rPr>
              <a:t>Συναλλαγές με συνδεδεμένα μέρη – Ειδική άδεια (άρθρο 100)</a:t>
            </a:r>
          </a:p>
        </p:txBody>
      </p:sp>
      <p:sp>
        <p:nvSpPr>
          <p:cNvPr id="3" name="Θέση περιεχομένου 2">
            <a:extLst>
              <a:ext uri="{FF2B5EF4-FFF2-40B4-BE49-F238E27FC236}">
                <a16:creationId xmlns:a16="http://schemas.microsoft.com/office/drawing/2014/main" id="{4901190F-9934-7479-330F-A34F479A5442}"/>
              </a:ext>
            </a:extLst>
          </p:cNvPr>
          <p:cNvSpPr>
            <a:spLocks noGrp="1"/>
          </p:cNvSpPr>
          <p:nvPr>
            <p:ph idx="1"/>
          </p:nvPr>
        </p:nvSpPr>
        <p:spPr>
          <a:xfrm>
            <a:off x="830740" y="2004655"/>
            <a:ext cx="10115427" cy="4555943"/>
          </a:xfrm>
        </p:spPr>
        <p:txBody>
          <a:bodyPr>
            <a:normAutofit/>
          </a:bodyPr>
          <a:lstStyle/>
          <a:p>
            <a:pPr algn="just"/>
            <a:r>
              <a:rPr lang="el-GR" dirty="0">
                <a:latin typeface="Arial" panose="020B0604020202020204" pitchFamily="34" charset="0"/>
                <a:cs typeface="Arial" panose="020B0604020202020204" pitchFamily="34" charset="0"/>
              </a:rPr>
              <a:t>Καταρχήν, αρμόδιο όργανο είναι το</a:t>
            </a:r>
            <a:r>
              <a:rPr lang="el-GR" dirty="0">
                <a:latin typeface="Arial" panose="020B0604020202020204" pitchFamily="34" charset="0"/>
                <a:cs typeface="Arial" panose="020B0604020202020204" pitchFamily="34" charset="0"/>
                <a:sym typeface="Wingdings" pitchFamily="2" charset="2"/>
              </a:rPr>
              <a:t> </a:t>
            </a:r>
            <a:r>
              <a:rPr lang="el-GR" dirty="0">
                <a:latin typeface="Arial" panose="020B0604020202020204" pitchFamily="34" charset="0"/>
                <a:cs typeface="Arial" panose="020B0604020202020204" pitchFamily="34" charset="0"/>
              </a:rPr>
              <a:t>ΔΣ (παρ. 1 εδ. α’).</a:t>
            </a:r>
          </a:p>
          <a:p>
            <a:pPr algn="just"/>
            <a:r>
              <a:rPr lang="el-GR" dirty="0">
                <a:latin typeface="Arial" panose="020B0604020202020204" pitchFamily="34" charset="0"/>
                <a:cs typeface="Arial" panose="020B0604020202020204" pitchFamily="34" charset="0"/>
              </a:rPr>
              <a:t>Ισχύς άδειας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6 μήνες</a:t>
            </a:r>
            <a:r>
              <a:rPr lang="en-US" dirty="0">
                <a:solidFill>
                  <a:srgbClr val="F4F8F7"/>
                </a:solidFill>
                <a:latin typeface="Arial" panose="020B0604020202020204" pitchFamily="34" charset="0"/>
                <a:ea typeface="Arial" pitchFamily="34" charset="-122"/>
                <a:cs typeface="Arial" panose="020B0604020202020204" pitchFamily="34" charset="0"/>
              </a:rPr>
              <a:t>·</a:t>
            </a:r>
            <a:r>
              <a:rPr lang="el-GR" dirty="0">
                <a:solidFill>
                  <a:srgbClr val="F4F8F7"/>
                </a:solidFill>
                <a:latin typeface="Arial" panose="020B0604020202020204" pitchFamily="34" charset="0"/>
                <a:ea typeface="Arial" pitchFamily="34" charset="-122"/>
                <a:cs typeface="Arial" panose="020B0604020202020204" pitchFamily="34" charset="0"/>
              </a:rPr>
              <a:t> </a:t>
            </a:r>
            <a:r>
              <a:rPr lang="el-GR" dirty="0">
                <a:latin typeface="Arial" panose="020B0604020202020204" pitchFamily="34" charset="0"/>
                <a:cs typeface="Arial" panose="020B0604020202020204" pitchFamily="34" charset="0"/>
              </a:rPr>
              <a:t>ενιαία άδεια έως 1 έτους για επαναλαμβανόμενες συμβάσεις με το ίδιο πρόσωπο και προσδιορισμό χαρακτηριστικών (παρ. 1 εδ. β’).</a:t>
            </a:r>
          </a:p>
          <a:p>
            <a:pPr algn="just"/>
            <a:r>
              <a:rPr lang="en-US" dirty="0" err="1">
                <a:solidFill>
                  <a:srgbClr val="F4F8F7"/>
                </a:solidFill>
                <a:latin typeface="Arial" panose="020B0604020202020204" pitchFamily="34" charset="0"/>
                <a:ea typeface="Arial" pitchFamily="34" charset="-122"/>
                <a:cs typeface="Arial" panose="020B0604020202020204" pitchFamily="34" charset="0"/>
              </a:rPr>
              <a:t>Η</a:t>
            </a:r>
            <a:r>
              <a:rPr lang="en-US" dirty="0">
                <a:solidFill>
                  <a:srgbClr val="F4F8F7"/>
                </a:solidFill>
                <a:latin typeface="Arial" panose="020B0604020202020204" pitchFamily="34" charset="0"/>
                <a:ea typeface="Arial" pitchFamily="34" charset="-122"/>
                <a:cs typeface="Arial" panose="020B0604020202020204" pitchFamily="34" charset="0"/>
              </a:rPr>
              <a:t> α</a:t>
            </a:r>
            <a:r>
              <a:rPr lang="en-US" dirty="0" err="1">
                <a:solidFill>
                  <a:srgbClr val="F4F8F7"/>
                </a:solidFill>
                <a:latin typeface="Arial" panose="020B0604020202020204" pitchFamily="34" charset="0"/>
                <a:ea typeface="Arial" pitchFamily="34" charset="-122"/>
                <a:cs typeface="Arial" panose="020B0604020202020204" pitchFamily="34" charset="0"/>
              </a:rPr>
              <a:t>ρμοδιότητ</a:t>
            </a:r>
            <a:r>
              <a:rPr lang="en-US" dirty="0">
                <a:solidFill>
                  <a:srgbClr val="F4F8F7"/>
                </a:solidFill>
                <a:latin typeface="Arial" panose="020B0604020202020204" pitchFamily="34" charset="0"/>
                <a:ea typeface="Arial" pitchFamily="34" charset="-122"/>
                <a:cs typeface="Arial" panose="020B0604020202020204" pitchFamily="34" charset="0"/>
              </a:rPr>
              <a:t>α </a:t>
            </a:r>
            <a:r>
              <a:rPr lang="en-US" dirty="0" err="1">
                <a:solidFill>
                  <a:srgbClr val="F4F8F7"/>
                </a:solidFill>
                <a:latin typeface="Arial" panose="020B0604020202020204" pitchFamily="34" charset="0"/>
                <a:ea typeface="Arial" pitchFamily="34" charset="-122"/>
                <a:cs typeface="Arial" panose="020B0604020202020204" pitchFamily="34" charset="0"/>
              </a:rPr>
              <a:t>χορήγησης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άδει</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δεν</a:t>
            </a:r>
            <a:r>
              <a:rPr lang="en-US" dirty="0">
                <a:solidFill>
                  <a:srgbClr val="F4F8F7"/>
                </a:solidFill>
                <a:latin typeface="Arial" panose="020B0604020202020204" pitchFamily="34" charset="0"/>
                <a:ea typeface="Arial" pitchFamily="34" charset="-122"/>
                <a:cs typeface="Arial" panose="020B0604020202020204" pitchFamily="34" charset="0"/>
              </a:rPr>
              <a:t> α</a:t>
            </a:r>
            <a:r>
              <a:rPr lang="en-US" dirty="0" err="1">
                <a:solidFill>
                  <a:srgbClr val="F4F8F7"/>
                </a:solidFill>
                <a:latin typeface="Arial" panose="020B0604020202020204" pitchFamily="34" charset="0"/>
                <a:ea typeface="Arial" pitchFamily="34" charset="-122"/>
                <a:cs typeface="Arial" panose="020B0604020202020204" pitchFamily="34" charset="0"/>
              </a:rPr>
              <a:t>ν</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τίθετ</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ι</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σε</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τρίτους</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ή</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υ</a:t>
            </a:r>
            <a:r>
              <a:rPr lang="en-US" dirty="0">
                <a:solidFill>
                  <a:srgbClr val="F4F8F7"/>
                </a:solidFill>
                <a:latin typeface="Arial" panose="020B0604020202020204" pitchFamily="34" charset="0"/>
                <a:ea typeface="Arial" pitchFamily="34" charset="-122"/>
                <a:cs typeface="Arial" panose="020B0604020202020204" pitchFamily="34" charset="0"/>
              </a:rPr>
              <a:t>π</a:t>
            </a:r>
            <a:r>
              <a:rPr lang="en-US" dirty="0" err="1">
                <a:solidFill>
                  <a:srgbClr val="F4F8F7"/>
                </a:solidFill>
                <a:latin typeface="Arial" panose="020B0604020202020204" pitchFamily="34" charset="0"/>
                <a:ea typeface="Arial" pitchFamily="34" charset="-122"/>
                <a:cs typeface="Arial" panose="020B0604020202020204" pitchFamily="34" charset="0"/>
              </a:rPr>
              <a:t>οκ</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τάστ</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τ</a:t>
            </a:r>
            <a:r>
              <a:rPr lang="en-US" dirty="0">
                <a:solidFill>
                  <a:srgbClr val="F4F8F7"/>
                </a:solidFill>
                <a:latin typeface="Arial" panose="020B0604020202020204" pitchFamily="34" charset="0"/>
                <a:ea typeface="Arial" pitchFamily="34" charset="-122"/>
                <a:cs typeface="Arial" panose="020B0604020202020204" pitchFamily="34" charset="0"/>
              </a:rPr>
              <a:t>α </a:t>
            </a:r>
            <a:r>
              <a:rPr lang="en-US" dirty="0" err="1">
                <a:solidFill>
                  <a:srgbClr val="F4F8F7"/>
                </a:solidFill>
                <a:latin typeface="Arial" panose="020B0604020202020204" pitchFamily="34" charset="0"/>
                <a:ea typeface="Arial" pitchFamily="34" charset="-122"/>
                <a:cs typeface="Arial" panose="020B0604020202020204" pitchFamily="34" charset="0"/>
              </a:rPr>
              <a:t>όργ</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ν</a:t>
            </a:r>
            <a:r>
              <a:rPr lang="en-US" dirty="0">
                <a:solidFill>
                  <a:srgbClr val="F4F8F7"/>
                </a:solidFill>
                <a:latin typeface="Arial" panose="020B0604020202020204" pitchFamily="34" charset="0"/>
                <a:ea typeface="Arial" pitchFamily="34" charset="-122"/>
                <a:cs typeface="Arial" panose="020B0604020202020204" pitchFamily="34" charset="0"/>
              </a:rPr>
              <a:t>α </a:t>
            </a:r>
            <a:r>
              <a:rPr lang="en-US" dirty="0" err="1">
                <a:solidFill>
                  <a:srgbClr val="F4F8F7"/>
                </a:solidFill>
                <a:latin typeface="Arial" panose="020B0604020202020204" pitchFamily="34" charset="0"/>
                <a:ea typeface="Arial" pitchFamily="34" charset="-122"/>
                <a:cs typeface="Arial" panose="020B0604020202020204" pitchFamily="34" charset="0"/>
              </a:rPr>
              <a:t>κ</a:t>
            </a:r>
            <a:r>
              <a:rPr lang="en-US" dirty="0">
                <a:solidFill>
                  <a:srgbClr val="F4F8F7"/>
                </a:solidFill>
                <a:latin typeface="Arial" panose="020B0604020202020204" pitchFamily="34" charset="0"/>
                <a:ea typeface="Arial" pitchFamily="34" charset="-122"/>
                <a:cs typeface="Arial" panose="020B0604020202020204" pitchFamily="34" charset="0"/>
              </a:rPr>
              <a:t>α</a:t>
            </a:r>
            <a:r>
              <a:rPr lang="en-US" dirty="0" err="1">
                <a:solidFill>
                  <a:srgbClr val="F4F8F7"/>
                </a:solidFill>
                <a:latin typeface="Arial" panose="020B0604020202020204" pitchFamily="34" charset="0"/>
                <a:ea typeface="Arial" pitchFamily="34" charset="-122"/>
                <a:cs typeface="Arial" panose="020B0604020202020204" pitchFamily="34" charset="0"/>
              </a:rPr>
              <a:t>τά</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το</a:t>
            </a:r>
            <a:r>
              <a:rPr lang="en-US" dirty="0">
                <a:solidFill>
                  <a:srgbClr val="F4F8F7"/>
                </a:solidFill>
                <a:latin typeface="Arial" panose="020B0604020202020204" pitchFamily="34" charset="0"/>
                <a:ea typeface="Arial" pitchFamily="34" charset="-122"/>
                <a:cs typeface="Arial" panose="020B0604020202020204" pitchFamily="34" charset="0"/>
              </a:rPr>
              <a:t> </a:t>
            </a:r>
            <a:r>
              <a:rPr lang="en-US" dirty="0" err="1">
                <a:solidFill>
                  <a:srgbClr val="F4F8F7"/>
                </a:solidFill>
                <a:latin typeface="Arial" panose="020B0604020202020204" pitchFamily="34" charset="0"/>
                <a:ea typeface="Arial" pitchFamily="34" charset="-122"/>
                <a:cs typeface="Arial" panose="020B0604020202020204" pitchFamily="34" charset="0"/>
              </a:rPr>
              <a:t>άρθρο</a:t>
            </a:r>
            <a:r>
              <a:rPr lang="en-US" dirty="0">
                <a:solidFill>
                  <a:srgbClr val="F4F8F7"/>
                </a:solidFill>
                <a:latin typeface="Arial" panose="020B0604020202020204" pitchFamily="34" charset="0"/>
                <a:ea typeface="Arial" pitchFamily="34" charset="-122"/>
                <a:cs typeface="Arial" panose="020B0604020202020204" pitchFamily="34" charset="0"/>
              </a:rPr>
              <a:t> 87</a:t>
            </a:r>
            <a:r>
              <a:rPr lang="el-GR" dirty="0">
                <a:solidFill>
                  <a:srgbClr val="F4F8F7"/>
                </a:solidFill>
                <a:latin typeface="Arial" panose="020B0604020202020204" pitchFamily="34" charset="0"/>
                <a:ea typeface="Arial" pitchFamily="34" charset="-122"/>
                <a:cs typeface="Arial" panose="020B0604020202020204" pitchFamily="34" charset="0"/>
              </a:rPr>
              <a:t> (παρ. 2 εδ. α’)</a:t>
            </a:r>
            <a:r>
              <a:rPr lang="en-US" dirty="0">
                <a:solidFill>
                  <a:srgbClr val="F4F8F7"/>
                </a:solidFill>
                <a:latin typeface="Arial" panose="020B0604020202020204" pitchFamily="34" charset="0"/>
                <a:ea typeface="Arial" pitchFamily="34" charset="-122"/>
                <a:cs typeface="Arial" panose="020B0604020202020204" pitchFamily="34" charset="0"/>
              </a:rPr>
              <a:t>.</a:t>
            </a:r>
            <a:endParaRPr lang="el-GR"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Ειδικά </a:t>
            </a:r>
            <a:r>
              <a:rPr lang="el-GR" dirty="0">
                <a:latin typeface="Arial" panose="020B0604020202020204" pitchFamily="34" charset="0"/>
                <a:cs typeface="Arial" panose="020B0604020202020204" pitchFamily="34" charset="0"/>
                <a:sym typeface="Wingdings" pitchFamily="2" charset="2"/>
              </a:rPr>
              <a:t>στην περίπτωση εφαρμογής του άρθρου 97 παρ. 3 ή κατόπιν νόμιμου αιτήματος μειοψηφίας, αρμόδια για την άδεια καθίσταται η ΓΣ (παρ. 2 εδ. β’).</a:t>
            </a:r>
          </a:p>
          <a:p>
            <a:pPr algn="just"/>
            <a:r>
              <a:rPr lang="en-US" dirty="0" err="1">
                <a:solidFill>
                  <a:srgbClr val="F4F8F7"/>
                </a:solidFill>
                <a:latin typeface="Arial" pitchFamily="34" charset="0"/>
                <a:ea typeface="Arial" pitchFamily="34" charset="-122"/>
                <a:cs typeface="Arial" pitchFamily="34" charset="-120"/>
              </a:rPr>
              <a:t>Ε</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ί</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εισηγμένων</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η</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όφ</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ση</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άδει</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ς</a:t>
            </a:r>
            <a:r>
              <a:rPr lang="en-US" dirty="0">
                <a:solidFill>
                  <a:srgbClr val="F4F8F7"/>
                </a:solidFill>
                <a:latin typeface="Arial" pitchFamily="34" charset="0"/>
                <a:ea typeface="Arial" pitchFamily="34" charset="-122"/>
                <a:cs typeface="Arial" pitchFamily="34" charset="-120"/>
              </a:rPr>
              <a:t> βα</a:t>
            </a:r>
            <a:r>
              <a:rPr lang="en-US" dirty="0" err="1">
                <a:solidFill>
                  <a:srgbClr val="F4F8F7"/>
                </a:solidFill>
                <a:latin typeface="Arial" pitchFamily="34" charset="0"/>
                <a:ea typeface="Arial" pitchFamily="34" charset="-122"/>
                <a:cs typeface="Arial" pitchFamily="34" charset="-120"/>
              </a:rPr>
              <a:t>σίζετ</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σε</a:t>
            </a:r>
            <a:r>
              <a:rPr lang="en-US" dirty="0">
                <a:solidFill>
                  <a:srgbClr val="F4F8F7"/>
                </a:solidFill>
                <a:latin typeface="Arial" pitchFamily="34" charset="0"/>
                <a:ea typeface="Arial" pitchFamily="34" charset="-122"/>
                <a:cs typeface="Arial" pitchFamily="34" charset="-120"/>
              </a:rPr>
              <a:t> α</a:t>
            </a:r>
            <a:r>
              <a:rPr lang="en-US" dirty="0" err="1">
                <a:solidFill>
                  <a:srgbClr val="F4F8F7"/>
                </a:solidFill>
                <a:latin typeface="Arial" pitchFamily="34" charset="0"/>
                <a:ea typeface="Arial" pitchFamily="34" charset="-122"/>
                <a:cs typeface="Arial" pitchFamily="34" charset="-120"/>
              </a:rPr>
              <a:t>νεξάρτητη</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έκθεση</a:t>
            </a:r>
            <a:r>
              <a:rPr lang="el-GR" dirty="0">
                <a:solidFill>
                  <a:srgbClr val="F4F8F7"/>
                </a:solidFill>
                <a:latin typeface="Arial" pitchFamily="34" charset="0"/>
                <a:ea typeface="Arial" pitchFamily="34" charset="-122"/>
                <a:cs typeface="Arial" pitchFamily="34" charset="-120"/>
              </a:rPr>
              <a:t> </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ερί</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δίκ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ιου</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εύλογου</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της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συν</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λλ</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γής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άρθρο</a:t>
            </a:r>
            <a:r>
              <a:rPr lang="en-US" dirty="0">
                <a:solidFill>
                  <a:srgbClr val="F4F8F7"/>
                </a:solidFill>
                <a:latin typeface="Arial" pitchFamily="34" charset="0"/>
                <a:ea typeface="Arial" pitchFamily="34" charset="-122"/>
                <a:cs typeface="Arial" pitchFamily="34" charset="-120"/>
              </a:rPr>
              <a:t> 101 </a:t>
            </a:r>
            <a:r>
              <a:rPr lang="el-GR" dirty="0">
                <a:solidFill>
                  <a:srgbClr val="F4F8F7"/>
                </a:solidFill>
                <a:latin typeface="Arial" pitchFamily="34" charset="0"/>
                <a:ea typeface="Arial" pitchFamily="34" charset="-122"/>
                <a:cs typeface="Arial" pitchFamily="34" charset="-120"/>
              </a:rPr>
              <a:t>παρ. </a:t>
            </a:r>
            <a:r>
              <a:rPr lang="en-US" dirty="0">
                <a:solidFill>
                  <a:srgbClr val="F4F8F7"/>
                </a:solidFill>
                <a:latin typeface="Arial" pitchFamily="34" charset="0"/>
                <a:ea typeface="Arial" pitchFamily="34" charset="-122"/>
                <a:cs typeface="Arial" pitchFamily="34" charset="-120"/>
              </a:rPr>
              <a:t>1).</a:t>
            </a:r>
            <a:endParaRPr lang="en-US" dirty="0"/>
          </a:p>
        </p:txBody>
      </p:sp>
    </p:spTree>
    <p:extLst>
      <p:ext uri="{BB962C8B-B14F-4D97-AF65-F5344CB8AC3E}">
        <p14:creationId xmlns:p14="http://schemas.microsoft.com/office/powerpoint/2010/main" val="7993116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43C58E-8DFD-6B54-11F6-EA032F359CEC}"/>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Συναλλαγές με συνδεδεμένα μέρη – Άδεια από ΓΣ (άρθρο 100 συνέχεια)</a:t>
            </a:r>
            <a:endParaRPr lang="el-GR" dirty="0"/>
          </a:p>
        </p:txBody>
      </p:sp>
      <p:sp>
        <p:nvSpPr>
          <p:cNvPr id="3" name="Θέση περιεχομένου 2">
            <a:extLst>
              <a:ext uri="{FF2B5EF4-FFF2-40B4-BE49-F238E27FC236}">
                <a16:creationId xmlns:a16="http://schemas.microsoft.com/office/drawing/2014/main" id="{142F76AF-45BA-227D-7781-A9B27869944A}"/>
              </a:ext>
            </a:extLst>
          </p:cNvPr>
          <p:cNvSpPr>
            <a:spLocks noGrp="1"/>
          </p:cNvSpPr>
          <p:nvPr>
            <p:ph idx="1"/>
          </p:nvPr>
        </p:nvSpPr>
        <p:spPr>
          <a:xfrm>
            <a:off x="1103311" y="2052918"/>
            <a:ext cx="9842855" cy="4454414"/>
          </a:xfrm>
        </p:spPr>
        <p:txBody>
          <a:bodyPr>
            <a:normAutofit/>
          </a:bodyPr>
          <a:lstStyle/>
          <a:p>
            <a:pPr algn="just"/>
            <a:r>
              <a:rPr lang="el-GR" dirty="0">
                <a:latin typeface="Arial" panose="020B0604020202020204" pitchFamily="34" charset="0"/>
                <a:cs typeface="Arial" panose="020B0604020202020204" pitchFamily="34" charset="0"/>
                <a:sym typeface="Wingdings" pitchFamily="2" charset="2"/>
              </a:rPr>
              <a:t>Μέτοχοι που εκπροσωπούν το 1/20 του κεφαλαίου (καταστατικά έως 1%), μπορούν εντός 10 ημερών από τη δημοσίευση στο ΓΕΜΗ της ανακοίνωσης χορήγησης άδειας από το ΔΣ σύμφωνα με το άρθρο 101 παρ. 2, να ζητήσουν τη σύγκληση ΓΣ για να αποφασίσει επί του θέματος (παρ. 3 εδ. α’)</a:t>
            </a:r>
          </a:p>
          <a:p>
            <a:pPr algn="just"/>
            <a:r>
              <a:rPr lang="el-GR" dirty="0">
                <a:latin typeface="Arial" panose="020B0604020202020204" pitchFamily="34" charset="0"/>
                <a:cs typeface="Arial" panose="020B0604020202020204" pitchFamily="34" charset="0"/>
              </a:rPr>
              <a:t>Αν η συναλλαγή έχει διενεργηθεί πριν από την άδεια ΓΣ, η άδεια ματαιώνεται αν αντιταχθεί το 1/20 του εκπροσωπούμενου κεφαλαίου (παρ. 4)</a:t>
            </a:r>
            <a:endParaRPr lang="el-GR" dirty="0">
              <a:latin typeface="Arial" panose="020B0604020202020204" pitchFamily="34" charset="0"/>
              <a:cs typeface="Arial" panose="020B0604020202020204" pitchFamily="34" charset="0"/>
              <a:sym typeface="Wingdings" pitchFamily="2" charset="2"/>
            </a:endParaRPr>
          </a:p>
          <a:p>
            <a:pPr algn="just"/>
            <a:r>
              <a:rPr lang="en-US" dirty="0" err="1">
                <a:solidFill>
                  <a:srgbClr val="F4F8F7"/>
                </a:solidFill>
                <a:latin typeface="Arial" pitchFamily="34" charset="0"/>
                <a:ea typeface="Arial" pitchFamily="34" charset="-122"/>
                <a:cs typeface="Arial" pitchFamily="34" charset="-120"/>
              </a:rPr>
              <a:t>Στις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εισηγμένες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ο</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ενδι</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φερόμενος</a:t>
            </a:r>
            <a:r>
              <a:rPr lang="el-GR"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συνδεδεμένοι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μέτοχοι</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οκλείοντ</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τ</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ρχήν</a:t>
            </a:r>
            <a:r>
              <a:rPr lang="en-US" dirty="0">
                <a:solidFill>
                  <a:srgbClr val="F4F8F7"/>
                </a:solidFill>
                <a:latin typeface="Arial" pitchFamily="34" charset="0"/>
                <a:ea typeface="Arial" pitchFamily="34" charset="-122"/>
                <a:cs typeface="Arial" pitchFamily="34" charset="-120"/>
              </a:rPr>
              <a:t> από </a:t>
            </a:r>
            <a:r>
              <a:rPr lang="en-US" dirty="0" err="1">
                <a:solidFill>
                  <a:srgbClr val="F4F8F7"/>
                </a:solidFill>
                <a:latin typeface="Arial" pitchFamily="34" charset="0"/>
                <a:ea typeface="Arial" pitchFamily="34" charset="-122"/>
                <a:cs typeface="Arial" pitchFamily="34" charset="-120"/>
              </a:rPr>
              <a:t>ψηφοφορί</a:t>
            </a:r>
            <a:r>
              <a:rPr lang="en-US" dirty="0">
                <a:solidFill>
                  <a:srgbClr val="F4F8F7"/>
                </a:solidFill>
                <a:latin typeface="Arial" pitchFamily="34" charset="0"/>
                <a:ea typeface="Arial" pitchFamily="34" charset="-122"/>
                <a:cs typeface="Arial" pitchFamily="34" charset="-120"/>
              </a:rPr>
              <a:t>α, απα</a:t>
            </a:r>
            <a:r>
              <a:rPr lang="en-US" dirty="0" err="1">
                <a:solidFill>
                  <a:srgbClr val="F4F8F7"/>
                </a:solidFill>
                <a:latin typeface="Arial" pitchFamily="34" charset="0"/>
                <a:ea typeface="Arial" pitchFamily="34" charset="-122"/>
                <a:cs typeface="Arial" pitchFamily="34" charset="-120"/>
              </a:rPr>
              <a:t>ρτί</a:t>
            </a:r>
            <a:r>
              <a:rPr lang="en-US" dirty="0">
                <a:solidFill>
                  <a:srgbClr val="F4F8F7"/>
                </a:solidFill>
                <a:latin typeface="Arial" pitchFamily="34" charset="0"/>
                <a:ea typeface="Arial" pitchFamily="34" charset="-122"/>
                <a:cs typeface="Arial" pitchFamily="34" charset="-120"/>
              </a:rPr>
              <a:t>α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π</a:t>
            </a:r>
            <a:r>
              <a:rPr lang="en-US" dirty="0" err="1">
                <a:solidFill>
                  <a:srgbClr val="F4F8F7"/>
                </a:solidFill>
                <a:latin typeface="Arial" pitchFamily="34" charset="0"/>
                <a:ea typeface="Arial" pitchFamily="34" charset="-122"/>
                <a:cs typeface="Arial" pitchFamily="34" charset="-120"/>
              </a:rPr>
              <a:t>λειοψηφί</a:t>
            </a:r>
            <a:r>
              <a:rPr lang="en-US" dirty="0">
                <a:solidFill>
                  <a:srgbClr val="F4F8F7"/>
                </a:solidFill>
                <a:latin typeface="Arial" pitchFamily="34" charset="0"/>
                <a:ea typeface="Arial" pitchFamily="34" charset="-122"/>
                <a:cs typeface="Arial" pitchFamily="34" charset="-120"/>
              </a:rPr>
              <a:t>α.</a:t>
            </a:r>
            <a:endParaRPr lang="en-US" dirty="0"/>
          </a:p>
          <a:p>
            <a:pPr algn="just"/>
            <a:r>
              <a:rPr lang="en-US" dirty="0" err="1">
                <a:solidFill>
                  <a:srgbClr val="F4F8F7"/>
                </a:solidFill>
                <a:latin typeface="Arial" pitchFamily="34" charset="0"/>
                <a:ea typeface="Arial" pitchFamily="34" charset="-122"/>
                <a:cs typeface="Arial" pitchFamily="34" charset="-120"/>
              </a:rPr>
              <a:t>Ο</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οκλεισμός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δεν</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ισχύει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σε</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μη</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εισηγμένες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ούτε</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στην</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ειδική</a:t>
            </a:r>
            <a:r>
              <a:rPr lang="en-US" dirty="0">
                <a:solidFill>
                  <a:srgbClr val="F4F8F7"/>
                </a:solidFill>
                <a:latin typeface="Arial" pitchFamily="34" charset="0"/>
                <a:ea typeface="Arial" pitchFamily="34" charset="-122"/>
                <a:cs typeface="Arial" pitchFamily="34" charset="-120"/>
              </a:rPr>
              <a:t> π</a:t>
            </a:r>
            <a:r>
              <a:rPr lang="en-US" dirty="0" err="1">
                <a:solidFill>
                  <a:srgbClr val="F4F8F7"/>
                </a:solidFill>
                <a:latin typeface="Arial" pitchFamily="34" charset="0"/>
                <a:ea typeface="Arial" pitchFamily="34" charset="-122"/>
                <a:cs typeface="Arial" pitchFamily="34" charset="-120"/>
              </a:rPr>
              <a:t>ερί</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τωση</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σύμφωνης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γνώμης</a:t>
            </a:r>
            <a:r>
              <a:rPr lang="en-US" dirty="0">
                <a:solidFill>
                  <a:srgbClr val="F4F8F7"/>
                </a:solidFill>
                <a:latin typeface="Arial" pitchFamily="34" charset="0"/>
                <a:ea typeface="Arial" pitchFamily="34" charset="-122"/>
                <a:cs typeface="Arial" pitchFamily="34" charset="-120"/>
              </a:rPr>
              <a:t> π</a:t>
            </a:r>
            <a:r>
              <a:rPr lang="en-US" dirty="0" err="1">
                <a:solidFill>
                  <a:srgbClr val="F4F8F7"/>
                </a:solidFill>
                <a:latin typeface="Arial" pitchFamily="34" charset="0"/>
                <a:ea typeface="Arial" pitchFamily="34" charset="-122"/>
                <a:cs typeface="Arial" pitchFamily="34" charset="-120"/>
              </a:rPr>
              <a:t>λειοψηφί</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ς</a:t>
            </a:r>
            <a:r>
              <a:rPr lang="en-US" dirty="0">
                <a:solidFill>
                  <a:srgbClr val="F4F8F7"/>
                </a:solidFill>
                <a:latin typeface="Arial" pitchFamily="34" charset="0"/>
                <a:ea typeface="Arial" pitchFamily="34" charset="-122"/>
                <a:cs typeface="Arial" pitchFamily="34" charset="-120"/>
              </a:rPr>
              <a:t> α</a:t>
            </a:r>
            <a:r>
              <a:rPr lang="en-US" dirty="0" err="1">
                <a:solidFill>
                  <a:srgbClr val="F4F8F7"/>
                </a:solidFill>
                <a:latin typeface="Arial" pitchFamily="34" charset="0"/>
                <a:ea typeface="Arial" pitchFamily="34" charset="-122"/>
                <a:cs typeface="Arial" pitchFamily="34" charset="-120"/>
              </a:rPr>
              <a:t>νεξάρτητων</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μελών</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Δ</a:t>
            </a:r>
            <a:r>
              <a:rPr lang="en-US" dirty="0" err="1">
                <a:solidFill>
                  <a:srgbClr val="F4F8F7"/>
                </a:solidFill>
                <a:latin typeface="Arial" pitchFamily="34" charset="0"/>
                <a:ea typeface="Arial" pitchFamily="34" charset="-122"/>
                <a:cs typeface="Arial" pitchFamily="34" charset="-120"/>
              </a:rPr>
              <a:t>Σ</a:t>
            </a:r>
            <a:r>
              <a:rPr lang="el-GR" dirty="0">
                <a:solidFill>
                  <a:srgbClr val="F4F8F7"/>
                </a:solidFill>
                <a:latin typeface="Arial" pitchFamily="34" charset="0"/>
                <a:ea typeface="Arial" pitchFamily="34" charset="-122"/>
                <a:cs typeface="Arial" pitchFamily="34" charset="-120"/>
              </a:rPr>
              <a:t> </a:t>
            </a:r>
            <a:r>
              <a:rPr lang="el-GR" dirty="0">
                <a:latin typeface="Arial" panose="020B0604020202020204" pitchFamily="34" charset="0"/>
                <a:cs typeface="Arial" panose="020B0604020202020204" pitchFamily="34" charset="0"/>
                <a:sym typeface="Wingdings" pitchFamily="2" charset="2"/>
              </a:rPr>
              <a:t>(παρ. 5)</a:t>
            </a:r>
          </a:p>
          <a:p>
            <a:pPr algn="just"/>
            <a:r>
              <a:rPr lang="el-GR" dirty="0">
                <a:latin typeface="Arial" panose="020B0604020202020204" pitchFamily="34" charset="0"/>
                <a:cs typeface="Arial" panose="020B0604020202020204" pitchFamily="34" charset="0"/>
                <a:sym typeface="Wingdings" pitchFamily="2" charset="2"/>
              </a:rPr>
              <a:t>Σε κάθε περίπτωση, η άδεια ΓΣ ματαιώνεται αν αντιταχθεί το 1/3 του εκπροσωπούμενου κεφαλαίου (παρ. 5 τελ. εδ.)</a:t>
            </a:r>
          </a:p>
          <a:p>
            <a:pPr marL="0" indent="0">
              <a:buNone/>
            </a:pPr>
            <a:endParaRPr lang="el-GR" dirty="0"/>
          </a:p>
        </p:txBody>
      </p:sp>
    </p:spTree>
    <p:extLst>
      <p:ext uri="{BB962C8B-B14F-4D97-AF65-F5344CB8AC3E}">
        <p14:creationId xmlns:p14="http://schemas.microsoft.com/office/powerpoint/2010/main" val="1512317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4CCF85-572E-1D07-6127-43849CC84DE4}"/>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Συναλλαγές με συνδεδεμένα μέρη – Δημοσιότητα συναλλαγών (άρθρο 101)</a:t>
            </a:r>
            <a:endParaRPr lang="el-GR" dirty="0"/>
          </a:p>
        </p:txBody>
      </p:sp>
      <p:sp>
        <p:nvSpPr>
          <p:cNvPr id="3" name="Θέση περιεχομένου 2">
            <a:extLst>
              <a:ext uri="{FF2B5EF4-FFF2-40B4-BE49-F238E27FC236}">
                <a16:creationId xmlns:a16="http://schemas.microsoft.com/office/drawing/2014/main" id="{1E953D0D-AEDD-C7E1-76FC-C71CA3570106}"/>
              </a:ext>
            </a:extLst>
          </p:cNvPr>
          <p:cNvSpPr>
            <a:spLocks noGrp="1"/>
          </p:cNvSpPr>
          <p:nvPr>
            <p:ph idx="1"/>
          </p:nvPr>
        </p:nvSpPr>
        <p:spPr>
          <a:xfrm>
            <a:off x="1103312" y="2052918"/>
            <a:ext cx="9771834" cy="4195481"/>
          </a:xfrm>
        </p:spPr>
        <p:txBody>
          <a:bodyPr>
            <a:normAutofit lnSpcReduction="10000"/>
          </a:bodyPr>
          <a:lstStyle/>
          <a:p>
            <a:pPr algn="just"/>
            <a:r>
              <a:rPr lang="el-GR" dirty="0">
                <a:latin typeface="Arial" panose="020B0604020202020204" pitchFamily="34" charset="0"/>
                <a:cs typeface="Arial" panose="020B0604020202020204" pitchFamily="34" charset="0"/>
              </a:rPr>
              <a:t>Το ΔΣ ανακοινώνει την παροχή άδειας κατάρτισης της συναλλαγής είτε έχει χορηγηθεί από το ίδιο είτε από τη ΓΣ (παρ. 2</a:t>
            </a:r>
            <a:r>
              <a:rPr lang="en-US" dirty="0">
                <a:latin typeface="Arial" panose="020B0604020202020204" pitchFamily="34" charset="0"/>
                <a:cs typeface="Arial" panose="020B0604020202020204" pitchFamily="34" charset="0"/>
              </a:rPr>
              <a:t>)</a:t>
            </a:r>
            <a:endParaRPr lang="el-GR"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H</a:t>
            </a:r>
            <a:r>
              <a:rPr lang="el-GR" dirty="0">
                <a:latin typeface="Arial" panose="020B0604020202020204" pitchFamily="34" charset="0"/>
                <a:cs typeface="Arial" panose="020B0604020202020204" pitchFamily="34" charset="0"/>
              </a:rPr>
              <a:t> ανωτέρω ανακοίνωση περιλαμβάνει κατ’ ελάχιστο τις ακόλουθες πληροφορίες</a:t>
            </a:r>
            <a:r>
              <a:rPr lang="en-US" dirty="0">
                <a:latin typeface="Arial" panose="020B0604020202020204" pitchFamily="34" charset="0"/>
                <a:cs typeface="Arial" panose="020B0604020202020204" pitchFamily="34" charset="0"/>
              </a:rPr>
              <a:t>: </a:t>
            </a:r>
            <a:r>
              <a:rPr lang="en-US" dirty="0" err="1">
                <a:solidFill>
                  <a:srgbClr val="F4F8F7"/>
                </a:solidFill>
                <a:latin typeface="Arial" pitchFamily="34" charset="0"/>
                <a:ea typeface="Arial" pitchFamily="34" charset="-122"/>
                <a:cs typeface="Arial" pitchFamily="34" charset="-120"/>
              </a:rPr>
              <a:t>τ</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υτότητ</a:t>
            </a:r>
            <a:r>
              <a:rPr lang="en-US" dirty="0">
                <a:solidFill>
                  <a:srgbClr val="F4F8F7"/>
                </a:solidFill>
                <a:latin typeface="Arial" pitchFamily="34" charset="0"/>
                <a:ea typeface="Arial" pitchFamily="34" charset="-122"/>
                <a:cs typeface="Arial" pitchFamily="34" charset="-120"/>
              </a:rPr>
              <a:t>α </a:t>
            </a:r>
            <a:r>
              <a:rPr lang="en-US" dirty="0" err="1">
                <a:solidFill>
                  <a:srgbClr val="F4F8F7"/>
                </a:solidFill>
                <a:latin typeface="Arial" pitchFamily="34" charset="0"/>
                <a:ea typeface="Arial" pitchFamily="34" charset="-122"/>
                <a:cs typeface="Arial" pitchFamily="34" charset="-120"/>
              </a:rPr>
              <a:t>συνδεδεμένου</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μέρους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φύση</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σχέσης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ημερομηνί</a:t>
            </a:r>
            <a:r>
              <a:rPr lang="en-US" dirty="0">
                <a:solidFill>
                  <a:srgbClr val="F4F8F7"/>
                </a:solidFill>
                <a:latin typeface="Arial" pitchFamily="34" charset="0"/>
                <a:ea typeface="Arial" pitchFamily="34" charset="-122"/>
                <a:cs typeface="Arial" pitchFamily="34" charset="-120"/>
              </a:rPr>
              <a:t>α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α</a:t>
            </a:r>
            <a:r>
              <a:rPr lang="en-US" dirty="0" err="1">
                <a:solidFill>
                  <a:srgbClr val="F4F8F7"/>
                </a:solidFill>
                <a:latin typeface="Arial" pitchFamily="34" charset="0"/>
                <a:ea typeface="Arial" pitchFamily="34" charset="-122"/>
                <a:cs typeface="Arial" pitchFamily="34" charset="-120"/>
              </a:rPr>
              <a:t>ξί</a:t>
            </a:r>
            <a:r>
              <a:rPr lang="en-US" dirty="0">
                <a:solidFill>
                  <a:srgbClr val="F4F8F7"/>
                </a:solidFill>
                <a:latin typeface="Arial" pitchFamily="34" charset="0"/>
                <a:ea typeface="Arial" pitchFamily="34" charset="-122"/>
                <a:cs typeface="Arial" pitchFamily="34" charset="-120"/>
              </a:rPr>
              <a:t>α</a:t>
            </a:r>
            <a:r>
              <a:rPr lang="el-GR" dirty="0">
                <a:solidFill>
                  <a:srgbClr val="F4F8F7"/>
                </a:solidFill>
                <a:latin typeface="Arial" pitchFamily="34" charset="0"/>
                <a:ea typeface="Arial" pitchFamily="34" charset="-122"/>
                <a:cs typeface="Arial" pitchFamily="34" charset="-120"/>
              </a:rPr>
              <a:t> συναλλαγής και στοιχεία</a:t>
            </a:r>
            <a:r>
              <a:rPr lang="en-US" dirty="0">
                <a:solidFill>
                  <a:srgbClr val="F4F8F7"/>
                </a:solidFill>
                <a:latin typeface="Arial" pitchFamily="34" charset="0"/>
                <a:ea typeface="Arial" pitchFamily="34" charset="-122"/>
                <a:cs typeface="Arial" pitchFamily="34" charset="-120"/>
              </a:rPr>
              <a:t> α</a:t>
            </a:r>
            <a:r>
              <a:rPr lang="en-US" dirty="0" err="1">
                <a:solidFill>
                  <a:srgbClr val="F4F8F7"/>
                </a:solidFill>
                <a:latin typeface="Arial" pitchFamily="34" charset="0"/>
                <a:ea typeface="Arial" pitchFamily="34" charset="-122"/>
                <a:cs typeface="Arial" pitchFamily="34" charset="-120"/>
              </a:rPr>
              <a:t>ξιολόγησης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του</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δίκ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ιου</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και </a:t>
            </a:r>
            <a:r>
              <a:rPr lang="en-US" dirty="0" err="1">
                <a:solidFill>
                  <a:srgbClr val="F4F8F7"/>
                </a:solidFill>
                <a:latin typeface="Arial" pitchFamily="34" charset="0"/>
                <a:ea typeface="Arial" pitchFamily="34" charset="-122"/>
                <a:cs typeface="Arial" pitchFamily="34" charset="-120"/>
              </a:rPr>
              <a:t>εύλογου</a:t>
            </a:r>
            <a:r>
              <a:rPr lang="el-GR" dirty="0">
                <a:solidFill>
                  <a:srgbClr val="F4F8F7"/>
                </a:solidFill>
                <a:latin typeface="Arial" pitchFamily="34" charset="0"/>
                <a:ea typeface="Arial" pitchFamily="34" charset="-122"/>
                <a:cs typeface="Arial" pitchFamily="34" charset="-120"/>
              </a:rPr>
              <a:t> αυτής (</a:t>
            </a:r>
            <a:r>
              <a:rPr lang="el-GR" dirty="0">
                <a:latin typeface="Arial" panose="020B0604020202020204" pitchFamily="34" charset="0"/>
                <a:cs typeface="Arial" panose="020B0604020202020204" pitchFamily="34" charset="0"/>
              </a:rPr>
              <a:t>παρ. 3 εδ. α’).</a:t>
            </a:r>
          </a:p>
          <a:p>
            <a:pPr algn="just"/>
            <a:r>
              <a:rPr lang="el-GR" dirty="0">
                <a:latin typeface="Arial" panose="020B0604020202020204" pitchFamily="34" charset="0"/>
                <a:cs typeface="Arial" panose="020B0604020202020204" pitchFamily="34" charset="0"/>
              </a:rPr>
              <a:t>Επί εισηγμένων εταιρειών, η ανωτέρω δημοσιότητα συνοδεύεται από την ανεξάρτητη έκθεση για το δίκαιο και εύλογο της συναλλαγής της παρ. 1 (παρ. 3 εδ. β’)</a:t>
            </a:r>
          </a:p>
          <a:p>
            <a:pPr algn="just"/>
            <a:r>
              <a:rPr lang="el-GR" dirty="0">
                <a:latin typeface="Arial" panose="020B0604020202020204" pitchFamily="34" charset="0"/>
                <a:cs typeface="Arial" panose="020B0604020202020204" pitchFamily="34" charset="0"/>
              </a:rPr>
              <a:t>Ανακοινώνεται, επίσης, η άπρακτη παρέλευση της δεκαήμερης προθεσμίας της παρ. 3 του άρθρου 100 παρ. 3 </a:t>
            </a:r>
            <a:r>
              <a:rPr lang="el-GR" u="sng" dirty="0">
                <a:latin typeface="Arial" panose="020B0604020202020204" pitchFamily="34" charset="0"/>
                <a:cs typeface="Arial" panose="020B0604020202020204" pitchFamily="34" charset="0"/>
              </a:rPr>
              <a:t>πριν</a:t>
            </a:r>
            <a:r>
              <a:rPr lang="el-GR" dirty="0">
                <a:latin typeface="Arial" panose="020B0604020202020204" pitchFamily="34" charset="0"/>
                <a:cs typeface="Arial" panose="020B0604020202020204" pitchFamily="34" charset="0"/>
              </a:rPr>
              <a:t> την ολοκλήρωση συναλλαγής (παρ. 2)</a:t>
            </a:r>
          </a:p>
          <a:p>
            <a:pPr algn="just"/>
            <a:r>
              <a:rPr lang="en-US" dirty="0" err="1">
                <a:solidFill>
                  <a:srgbClr val="F4F8F7"/>
                </a:solidFill>
                <a:latin typeface="Arial" pitchFamily="34" charset="0"/>
                <a:ea typeface="Arial" pitchFamily="34" charset="-122"/>
                <a:cs typeface="Arial" pitchFamily="34" charset="-120"/>
              </a:rPr>
              <a:t>Μονο</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ρόσω</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η</a:t>
            </a:r>
            <a:r>
              <a:rPr lang="en-US" dirty="0">
                <a:solidFill>
                  <a:srgbClr val="F4F8F7"/>
                </a:solidFill>
                <a:latin typeface="Arial" pitchFamily="34" charset="0"/>
                <a:ea typeface="Arial" pitchFamily="34" charset="-122"/>
                <a:cs typeface="Arial" pitchFamily="34" charset="-120"/>
              </a:rPr>
              <a:t> ΑΕ: </a:t>
            </a:r>
            <a:r>
              <a:rPr lang="en-US" dirty="0" err="1">
                <a:solidFill>
                  <a:srgbClr val="F4F8F7"/>
                </a:solidFill>
                <a:latin typeface="Arial" pitchFamily="34" charset="0"/>
                <a:ea typeface="Arial" pitchFamily="34" charset="-122"/>
                <a:cs typeface="Arial" pitchFamily="34" charset="-120"/>
              </a:rPr>
              <a:t>συμ</a:t>
            </a:r>
            <a:r>
              <a:rPr lang="en-US" dirty="0">
                <a:solidFill>
                  <a:srgbClr val="F4F8F7"/>
                </a:solidFill>
                <a:latin typeface="Arial" pitchFamily="34" charset="0"/>
                <a:ea typeface="Arial" pitchFamily="34" charset="-122"/>
                <a:cs typeface="Arial" pitchFamily="34" charset="-120"/>
              </a:rPr>
              <a:t>β</a:t>
            </a:r>
            <a:r>
              <a:rPr lang="en-US" dirty="0" err="1">
                <a:solidFill>
                  <a:srgbClr val="F4F8F7"/>
                </a:solidFill>
                <a:latin typeface="Arial" pitchFamily="34" charset="0"/>
                <a:ea typeface="Arial" pitchFamily="34" charset="-122"/>
                <a:cs typeface="Arial" pitchFamily="34" charset="-120"/>
              </a:rPr>
              <a:t>άσεις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με</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μον</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δικό</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μέτοχο</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καταχωρίζονται </a:t>
            </a:r>
            <a:r>
              <a:rPr lang="en-US" dirty="0" err="1">
                <a:solidFill>
                  <a:srgbClr val="F4F8F7"/>
                </a:solidFill>
                <a:latin typeface="Arial" pitchFamily="34" charset="0"/>
                <a:ea typeface="Arial" pitchFamily="34" charset="-122"/>
                <a:cs typeface="Arial" pitchFamily="34" charset="-120"/>
              </a:rPr>
              <a:t>σε</a:t>
            </a:r>
            <a:r>
              <a:rPr lang="en-US" dirty="0">
                <a:solidFill>
                  <a:srgbClr val="F4F8F7"/>
                </a:solidFill>
                <a:latin typeface="Arial" pitchFamily="34" charset="0"/>
                <a:ea typeface="Arial" pitchFamily="34" charset="-122"/>
                <a:cs typeface="Arial" pitchFamily="34" charset="-120"/>
              </a:rPr>
              <a:t> π</a:t>
            </a:r>
            <a:r>
              <a:rPr lang="en-US" dirty="0" err="1">
                <a:solidFill>
                  <a:srgbClr val="F4F8F7"/>
                </a:solidFill>
                <a:latin typeface="Arial" pitchFamily="34" charset="0"/>
                <a:ea typeface="Arial" pitchFamily="34" charset="-122"/>
                <a:cs typeface="Arial" pitchFamily="34" charset="-120"/>
              </a:rPr>
              <a:t>ρ</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κτικά</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ή</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καταρτίζονται </a:t>
            </a:r>
            <a:r>
              <a:rPr lang="en-US" dirty="0" err="1">
                <a:solidFill>
                  <a:srgbClr val="F4F8F7"/>
                </a:solidFill>
                <a:latin typeface="Arial" pitchFamily="34" charset="0"/>
                <a:ea typeface="Arial" pitchFamily="34" charset="-122"/>
                <a:cs typeface="Arial" pitchFamily="34" charset="-120"/>
              </a:rPr>
              <a:t>εγγράφως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εκτός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τρεχουσών</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συν</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λλ</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γών</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παρ. </a:t>
            </a:r>
            <a:r>
              <a:rPr lang="en-US" dirty="0">
                <a:solidFill>
                  <a:srgbClr val="F4F8F7"/>
                </a:solidFill>
                <a:latin typeface="Arial" pitchFamily="34" charset="0"/>
                <a:ea typeface="Arial" pitchFamily="34" charset="-122"/>
                <a:cs typeface="Arial" pitchFamily="34" charset="-120"/>
              </a:rPr>
              <a:t>4).</a:t>
            </a:r>
            <a:endParaRPr lang="en-US" dirty="0"/>
          </a:p>
        </p:txBody>
      </p:sp>
    </p:spTree>
    <p:extLst>
      <p:ext uri="{BB962C8B-B14F-4D97-AF65-F5344CB8AC3E}">
        <p14:creationId xmlns:p14="http://schemas.microsoft.com/office/powerpoint/2010/main" val="3538977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DF49CF-D9D7-F483-DDE4-0E320C69FB53}"/>
              </a:ext>
            </a:extLst>
          </p:cNvPr>
          <p:cNvSpPr>
            <a:spLocks noGrp="1"/>
          </p:cNvSpPr>
          <p:nvPr>
            <p:ph type="title"/>
          </p:nvPr>
        </p:nvSpPr>
        <p:spPr>
          <a:xfrm>
            <a:off x="646111" y="452718"/>
            <a:ext cx="9404723" cy="958832"/>
          </a:xfrm>
        </p:spPr>
        <p:txBody>
          <a:bodyPr/>
          <a:lstStyle/>
          <a:p>
            <a:r>
              <a:rPr lang="el-GR" dirty="0">
                <a:latin typeface="Arial" panose="020B0604020202020204" pitchFamily="34" charset="0"/>
                <a:cs typeface="Arial" panose="020B0604020202020204" pitchFamily="34" charset="0"/>
              </a:rPr>
              <a:t>Ευθύνη μελών ΔΣ (άρθρο 102)</a:t>
            </a:r>
          </a:p>
        </p:txBody>
      </p:sp>
      <p:sp>
        <p:nvSpPr>
          <p:cNvPr id="3" name="Θέση περιεχομένου 2">
            <a:extLst>
              <a:ext uri="{FF2B5EF4-FFF2-40B4-BE49-F238E27FC236}">
                <a16:creationId xmlns:a16="http://schemas.microsoft.com/office/drawing/2014/main" id="{4D0AED65-622F-DE14-107C-396955897CAE}"/>
              </a:ext>
            </a:extLst>
          </p:cNvPr>
          <p:cNvSpPr>
            <a:spLocks noGrp="1"/>
          </p:cNvSpPr>
          <p:nvPr>
            <p:ph idx="1"/>
          </p:nvPr>
        </p:nvSpPr>
        <p:spPr>
          <a:xfrm>
            <a:off x="715402" y="1516500"/>
            <a:ext cx="10532605" cy="4888781"/>
          </a:xfrm>
        </p:spPr>
        <p:txBody>
          <a:bodyPr>
            <a:normAutofit fontScale="85000" lnSpcReduction="20000"/>
          </a:bodyPr>
          <a:lstStyle/>
          <a:p>
            <a:pPr algn="just"/>
            <a:r>
              <a:rPr lang="el-GR" dirty="0">
                <a:latin typeface="Arial" panose="020B0604020202020204" pitchFamily="34" charset="0"/>
                <a:cs typeface="Arial" panose="020B0604020202020204" pitchFamily="34" charset="0"/>
              </a:rPr>
              <a:t>Ευθύνη έναντι εταιρείας για ζημία λόγω πράξης ή παράλειψης που συνιστά παράβαση καθηκόντων (παρ. 1).</a:t>
            </a:r>
          </a:p>
          <a:p>
            <a:pPr algn="just"/>
            <a:r>
              <a:rPr lang="el-GR" dirty="0">
                <a:latin typeface="Arial" panose="020B0604020202020204" pitchFamily="34" charset="0"/>
                <a:cs typeface="Arial" panose="020B0604020202020204" pitchFamily="34" charset="0"/>
              </a:rPr>
              <a:t>Αφορά σε μέλη ΔΣ ακόμη και αν ο διορισμός τους είναι ελαττωματικός και υποκατάστατα όργανα (παρ. 5). Καταλαμβάνονται τα </a:t>
            </a:r>
            <a:r>
              <a:rPr lang="en-US" dirty="0">
                <a:latin typeface="Arial" panose="020B0604020202020204" pitchFamily="34" charset="0"/>
                <a:cs typeface="Arial" panose="020B0604020202020204" pitchFamily="34" charset="0"/>
              </a:rPr>
              <a:t>de facto ό</a:t>
            </a:r>
            <a:r>
              <a:rPr lang="el-GR" dirty="0" err="1">
                <a:latin typeface="Arial" panose="020B0604020202020204" pitchFamily="34" charset="0"/>
                <a:cs typeface="Arial" panose="020B0604020202020204" pitchFamily="34" charset="0"/>
              </a:rPr>
              <a:t>ργανα</a:t>
            </a:r>
            <a:r>
              <a:rPr lang="el-GR" dirty="0">
                <a:latin typeface="Arial" panose="020B0604020202020204" pitchFamily="34" charset="0"/>
                <a:cs typeface="Arial" panose="020B0604020202020204" pitchFamily="34" charset="0"/>
              </a:rPr>
              <a:t> και τα μέλη ΔΣ λόγω φαινόμενου δικαίου</a:t>
            </a:r>
            <a:r>
              <a:rPr lang="en-US" dirty="0">
                <a:latin typeface="Arial" panose="020B0604020202020204" pitchFamily="34" charset="0"/>
                <a:cs typeface="Arial" panose="020B0604020202020204" pitchFamily="34" charset="0"/>
              </a:rPr>
              <a:t>;</a:t>
            </a:r>
            <a:endParaRPr lang="el-GR" dirty="0">
              <a:latin typeface="Arial" panose="020B0604020202020204" pitchFamily="34" charset="0"/>
              <a:cs typeface="Arial" panose="020B0604020202020204" pitchFamily="34" charset="0"/>
            </a:endParaRPr>
          </a:p>
          <a:p>
            <a:pPr algn="just"/>
            <a:r>
              <a:rPr lang="en-US" dirty="0" err="1">
                <a:solidFill>
                  <a:srgbClr val="F4F8F7"/>
                </a:solidFill>
                <a:latin typeface="Arial" pitchFamily="34" charset="0"/>
                <a:ea typeface="Arial" pitchFamily="34" charset="-122"/>
                <a:cs typeface="Arial" pitchFamily="34" charset="-120"/>
              </a:rPr>
              <a:t>Α</a:t>
            </a:r>
            <a:r>
              <a:rPr lang="en-US" dirty="0">
                <a:solidFill>
                  <a:srgbClr val="F4F8F7"/>
                </a:solidFill>
                <a:latin typeface="Arial" pitchFamily="34" charset="0"/>
                <a:ea typeface="Arial" pitchFamily="34" charset="-122"/>
                <a:cs typeface="Arial" pitchFamily="34" charset="-120"/>
              </a:rPr>
              <a:t>πα</a:t>
            </a:r>
            <a:r>
              <a:rPr lang="en-US" dirty="0" err="1">
                <a:solidFill>
                  <a:srgbClr val="F4F8F7"/>
                </a:solidFill>
                <a:latin typeface="Arial" pitchFamily="34" charset="0"/>
                <a:ea typeface="Arial" pitchFamily="34" charset="-122"/>
                <a:cs typeface="Arial" pitchFamily="34" charset="-120"/>
              </a:rPr>
              <a:t>λλ</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γή</a:t>
            </a:r>
            <a:r>
              <a:rPr lang="en-US" dirty="0">
                <a:solidFill>
                  <a:srgbClr val="F4F8F7"/>
                </a:solidFill>
                <a:latin typeface="Arial" pitchFamily="34" charset="0"/>
                <a:ea typeface="Arial" pitchFamily="34" charset="-122"/>
                <a:cs typeface="Arial" pitchFamily="34" charset="-120"/>
              </a:rPr>
              <a:t> α</a:t>
            </a:r>
            <a:r>
              <a:rPr lang="en-US" dirty="0" err="1">
                <a:solidFill>
                  <a:srgbClr val="F4F8F7"/>
                </a:solidFill>
                <a:latin typeface="Arial" pitchFamily="34" charset="0"/>
                <a:ea typeface="Arial" pitchFamily="34" charset="-122"/>
                <a:cs typeface="Arial" pitchFamily="34" charset="-120"/>
              </a:rPr>
              <a:t>ν</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οδειχθεί</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η</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ιμέλει</a:t>
            </a:r>
            <a:r>
              <a:rPr lang="en-US" dirty="0">
                <a:solidFill>
                  <a:srgbClr val="F4F8F7"/>
                </a:solidFill>
                <a:latin typeface="Arial" pitchFamily="34" charset="0"/>
                <a:ea typeface="Arial" pitchFamily="34" charset="-122"/>
                <a:cs typeface="Arial" pitchFamily="34" charset="-120"/>
              </a:rPr>
              <a:t>α </a:t>
            </a:r>
            <a:r>
              <a:rPr lang="el-GR" dirty="0">
                <a:solidFill>
                  <a:srgbClr val="F4F8F7"/>
                </a:solidFill>
                <a:latin typeface="Arial" pitchFamily="34" charset="0"/>
                <a:ea typeface="Arial" pitchFamily="34" charset="-122"/>
                <a:cs typeface="Arial" pitchFamily="34" charset="-120"/>
              </a:rPr>
              <a:t>του μέσου </a:t>
            </a:r>
            <a:r>
              <a:rPr lang="en-US" dirty="0" err="1">
                <a:solidFill>
                  <a:srgbClr val="F4F8F7"/>
                </a:solidFill>
                <a:latin typeface="Arial" pitchFamily="34" charset="0"/>
                <a:ea typeface="Arial" pitchFamily="34" charset="-122"/>
                <a:cs typeface="Arial" pitchFamily="34" charset="-120"/>
              </a:rPr>
              <a:t>συνετού</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ιχειρημ</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τί</a:t>
            </a:r>
            <a:r>
              <a:rPr lang="en-US" dirty="0">
                <a:solidFill>
                  <a:srgbClr val="F4F8F7"/>
                </a:solidFill>
                <a:latin typeface="Arial" pitchFamily="34" charset="0"/>
                <a:ea typeface="Arial" pitchFamily="34" charset="-122"/>
                <a:cs typeface="Arial" pitchFamily="34" charset="-120"/>
              </a:rPr>
              <a:t>α </a:t>
            </a:r>
            <a:r>
              <a:rPr lang="en-US" dirty="0" err="1">
                <a:solidFill>
                  <a:srgbClr val="F4F8F7"/>
                </a:solidFill>
                <a:latin typeface="Arial" pitchFamily="34" charset="0"/>
                <a:ea typeface="Arial" pitchFamily="34" charset="-122"/>
                <a:cs typeface="Arial" pitchFamily="34" charset="-120"/>
              </a:rPr>
              <a:t>υ</a:t>
            </a:r>
            <a:r>
              <a:rPr lang="en-US" dirty="0">
                <a:solidFill>
                  <a:srgbClr val="F4F8F7"/>
                </a:solidFill>
                <a:latin typeface="Arial" pitchFamily="34" charset="0"/>
                <a:ea typeface="Arial" pitchFamily="34" charset="-122"/>
                <a:cs typeface="Arial" pitchFamily="34" charset="-120"/>
              </a:rPr>
              <a:t>πό </a:t>
            </a:r>
            <a:r>
              <a:rPr lang="en-US" dirty="0" err="1">
                <a:solidFill>
                  <a:srgbClr val="F4F8F7"/>
                </a:solidFill>
                <a:latin typeface="Arial" pitchFamily="34" charset="0"/>
                <a:ea typeface="Arial" pitchFamily="34" charset="-122"/>
                <a:cs typeface="Arial" pitchFamily="34" charset="-120"/>
              </a:rPr>
              <a:t>τις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συγκεκριμένες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συνθήκες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με</a:t>
            </a:r>
            <a:r>
              <a:rPr lang="en-US" dirty="0">
                <a:solidFill>
                  <a:srgbClr val="F4F8F7"/>
                </a:solidFill>
                <a:latin typeface="Arial" pitchFamily="34" charset="0"/>
                <a:ea typeface="Arial" pitchFamily="34" charset="-122"/>
                <a:cs typeface="Arial" pitchFamily="34" charset="-120"/>
              </a:rPr>
              <a:t> β</a:t>
            </a:r>
            <a:r>
              <a:rPr lang="en-US" dirty="0" err="1">
                <a:solidFill>
                  <a:srgbClr val="F4F8F7"/>
                </a:solidFill>
                <a:latin typeface="Arial" pitchFamily="34" charset="0"/>
                <a:ea typeface="Arial" pitchFamily="34" charset="-122"/>
                <a:cs typeface="Arial" pitchFamily="34" charset="-120"/>
              </a:rPr>
              <a:t>άση</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την </a:t>
            </a:r>
            <a:r>
              <a:rPr lang="en-US" dirty="0" err="1">
                <a:solidFill>
                  <a:srgbClr val="F4F8F7"/>
                </a:solidFill>
                <a:latin typeface="Arial" pitchFamily="34" charset="0"/>
                <a:ea typeface="Arial" pitchFamily="34" charset="-122"/>
                <a:cs typeface="Arial" pitchFamily="34" charset="-120"/>
              </a:rPr>
              <a:t>ιδιότητ</a:t>
            </a:r>
            <a:r>
              <a:rPr lang="en-US" dirty="0">
                <a:solidFill>
                  <a:srgbClr val="F4F8F7"/>
                </a:solidFill>
                <a:latin typeface="Arial" pitchFamily="34" charset="0"/>
                <a:ea typeface="Arial" pitchFamily="34" charset="-122"/>
                <a:cs typeface="Arial" pitchFamily="34" charset="-120"/>
              </a:rPr>
              <a:t>α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τα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θήκοντ</a:t>
            </a:r>
            <a:r>
              <a:rPr lang="en-US" dirty="0">
                <a:solidFill>
                  <a:srgbClr val="F4F8F7"/>
                </a:solidFill>
                <a:latin typeface="Arial" pitchFamily="34" charset="0"/>
                <a:ea typeface="Arial" pitchFamily="34" charset="-122"/>
                <a:cs typeface="Arial" pitchFamily="34" charset="-120"/>
              </a:rPr>
              <a:t>α</a:t>
            </a:r>
            <a:r>
              <a:rPr lang="el-GR" dirty="0">
                <a:solidFill>
                  <a:srgbClr val="F4F8F7"/>
                </a:solidFill>
                <a:latin typeface="Arial" pitchFamily="34" charset="0"/>
                <a:ea typeface="Arial" pitchFamily="34" charset="-122"/>
                <a:cs typeface="Arial" pitchFamily="34" charset="-120"/>
              </a:rPr>
              <a:t> </a:t>
            </a:r>
            <a:r>
              <a:rPr lang="el-GR" dirty="0">
                <a:latin typeface="Arial" panose="020B0604020202020204" pitchFamily="34" charset="0"/>
                <a:cs typeface="Arial" panose="020B0604020202020204" pitchFamily="34" charset="0"/>
              </a:rPr>
              <a:t>(παρ. </a:t>
            </a:r>
            <a:r>
              <a:rPr lang="en-US" dirty="0">
                <a:latin typeface="Arial" panose="020B0604020202020204" pitchFamily="34" charset="0"/>
                <a:cs typeface="Arial" panose="020B0604020202020204" pitchFamily="34" charset="0"/>
              </a:rPr>
              <a:t>2</a:t>
            </a:r>
            <a:r>
              <a:rPr lang="el-GR"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Η ευθύνη είναι νόθος αντικειμενική, δηλ. το μέλος ευθύνεται </a:t>
            </a:r>
            <a:r>
              <a:rPr lang="el-GR" u="sng" dirty="0">
                <a:latin typeface="Arial" panose="020B0604020202020204" pitchFamily="34" charset="0"/>
                <a:cs typeface="Arial" panose="020B0604020202020204" pitchFamily="34" charset="0"/>
              </a:rPr>
              <a:t>εκτός</a:t>
            </a:r>
            <a:r>
              <a:rPr lang="el-GR" dirty="0">
                <a:latin typeface="Arial" panose="020B0604020202020204" pitchFamily="34" charset="0"/>
                <a:cs typeface="Arial" panose="020B0604020202020204" pitchFamily="34" charset="0"/>
              </a:rPr>
              <a:t> αν αποδείξει ότι επέδειξε τη δέουσα επιμέλεια. </a:t>
            </a:r>
          </a:p>
          <a:p>
            <a:pPr algn="just"/>
            <a:r>
              <a:rPr lang="el-GR" dirty="0">
                <a:latin typeface="Arial" panose="020B0604020202020204" pitchFamily="34" charset="0"/>
                <a:cs typeface="Arial" panose="020B0604020202020204" pitchFamily="34" charset="0"/>
              </a:rPr>
              <a:t>Τρεις περιπτώσεις απαλλαγής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παρ. 4)</a:t>
            </a:r>
            <a:r>
              <a:rPr lang="en-US" dirty="0">
                <a:latin typeface="Arial" panose="020B0604020202020204" pitchFamily="34" charset="0"/>
                <a:cs typeface="Arial" panose="020B0604020202020204" pitchFamily="34" charset="0"/>
              </a:rPr>
              <a:t>:</a:t>
            </a:r>
          </a:p>
          <a:p>
            <a:pPr lvl="1" algn="just">
              <a:buFont typeface="Wingdings" pitchFamily="2" charset="2"/>
              <a:buChar char="Ø"/>
            </a:pPr>
            <a:r>
              <a:rPr lang="el-GR" dirty="0">
                <a:latin typeface="Arial" panose="020B0604020202020204" pitchFamily="34" charset="0"/>
                <a:cs typeface="Arial" panose="020B0604020202020204" pitchFamily="34" charset="0"/>
              </a:rPr>
              <a:t>Πράξεις που στηρίχθηκαν σε σύννομη απόφαση ΓΣ. </a:t>
            </a:r>
          </a:p>
          <a:p>
            <a:pPr lvl="1" algn="just">
              <a:buFont typeface="Wingdings" pitchFamily="2" charset="2"/>
              <a:buChar char="Ø"/>
            </a:pPr>
            <a:r>
              <a:rPr lang="en-US" dirty="0">
                <a:latin typeface="Arial" panose="020B0604020202020204" pitchFamily="34" charset="0"/>
                <a:cs typeface="Arial" panose="020B0604020202020204" pitchFamily="34" charset="0"/>
              </a:rPr>
              <a:t>Business judgement rule:</a:t>
            </a:r>
            <a:r>
              <a:rPr lang="en-US" i="1"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εύλογη επιχειρηματική απόφαση, η οποία ελήφθη με α) καλή πίστη, β) επαρκή πληροφόρηση και γ) αποκλειστικό κριτήριο το εταιρικό συμφέρον.</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Για παράδειγμα, δεν μπορεί να θεωρηθεί εύλογη επιχειρηματική απόφαση μία ιδιαίτερα κινδυνώδης συναλλαγή, η παραγραφή αξιώσεων εταιρείας και η αμελής παράλειψη εκμετάλλευσης επιχειρηματικής ευκαιρίας.</a:t>
            </a:r>
            <a:r>
              <a:rPr lang="en-US" dirty="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a:p>
            <a:pPr lvl="1" algn="just">
              <a:buFont typeface="Wingdings" pitchFamily="2" charset="2"/>
              <a:buChar char="Ø"/>
            </a:pPr>
            <a:r>
              <a:rPr lang="el-GR" dirty="0">
                <a:latin typeface="Arial" panose="020B0604020202020204" pitchFamily="34" charset="0"/>
                <a:cs typeface="Arial" panose="020B0604020202020204" pitchFamily="34" charset="0"/>
              </a:rPr>
              <a:t>Το δικαστήριο δύναται να απαλλάξει το μέλος για πράξεις ή παραλείψεις που στηρίχθηκαν σε εισήγηση ή γνώμη ανεξάρτητου οργάνου ή επιτροπής.</a:t>
            </a:r>
          </a:p>
          <a:p>
            <a:pPr algn="just"/>
            <a:r>
              <a:rPr lang="el-GR" dirty="0">
                <a:latin typeface="Arial" panose="020B0604020202020204" pitchFamily="34" charset="0"/>
                <a:cs typeface="Arial" panose="020B0604020202020204" pitchFamily="34" charset="0"/>
              </a:rPr>
              <a:t>Παραγραφή αξιώσεων</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μετά τριετία από την τέλεση πράξης/παράλειψης</a:t>
            </a:r>
            <a:r>
              <a:rPr lang="en-US" dirty="0">
                <a:solidFill>
                  <a:srgbClr val="F4F8F7"/>
                </a:solidFill>
                <a:latin typeface="Arial" pitchFamily="34" charset="0"/>
                <a:ea typeface="Arial" pitchFamily="34" charset="-122"/>
                <a:cs typeface="Arial" pitchFamily="34" charset="-120"/>
              </a:rPr>
              <a:t>·</a:t>
            </a:r>
            <a:r>
              <a:rPr lang="el-GR" dirty="0">
                <a:latin typeface="Arial" panose="020B0604020202020204" pitchFamily="34" charset="0"/>
                <a:cs typeface="Arial" panose="020B0604020202020204" pitchFamily="34" charset="0"/>
              </a:rPr>
              <a:t> αναστολή για όσο διάστημα διατηρείται η ιδιότητα μέλους</a:t>
            </a:r>
            <a:r>
              <a:rPr lang="en-US" dirty="0">
                <a:solidFill>
                  <a:srgbClr val="F4F8F7"/>
                </a:solidFill>
                <a:latin typeface="Arial" pitchFamily="34" charset="0"/>
                <a:ea typeface="Arial" pitchFamily="34" charset="-122"/>
                <a:cs typeface="Arial" pitchFamily="34" charset="-120"/>
              </a:rPr>
              <a:t>·</a:t>
            </a:r>
            <a:r>
              <a:rPr lang="el-GR" dirty="0">
                <a:solidFill>
                  <a:srgbClr val="F4F8F7"/>
                </a:solidFill>
                <a:latin typeface="Arial" pitchFamily="34" charset="0"/>
                <a:ea typeface="Arial" pitchFamily="34" charset="-122"/>
                <a:cs typeface="Arial" pitchFamily="34" charset="-120"/>
              </a:rPr>
              <a:t> σε κάθε περίπτωση </a:t>
            </a:r>
            <a:r>
              <a:rPr lang="el-GR" dirty="0">
                <a:latin typeface="Arial" panose="020B0604020202020204" pitchFamily="34" charset="0"/>
                <a:cs typeface="Arial" panose="020B0604020202020204" pitchFamily="34" charset="0"/>
              </a:rPr>
              <a:t>παραγραφή μετά πάροδο δεκαετίας (παρ. 6). Παραίτηση υπό τους όρους της παρ. 7.</a:t>
            </a:r>
          </a:p>
        </p:txBody>
      </p:sp>
    </p:spTree>
    <p:extLst>
      <p:ext uri="{BB962C8B-B14F-4D97-AF65-F5344CB8AC3E}">
        <p14:creationId xmlns:p14="http://schemas.microsoft.com/office/powerpoint/2010/main" val="16273507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8698EA-F759-E685-1E8A-851D91E43815}"/>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Εταιρική αγωγή (άρθρα 103-105)</a:t>
            </a:r>
          </a:p>
        </p:txBody>
      </p:sp>
      <p:sp>
        <p:nvSpPr>
          <p:cNvPr id="3" name="Θέση περιεχομένου 2">
            <a:extLst>
              <a:ext uri="{FF2B5EF4-FFF2-40B4-BE49-F238E27FC236}">
                <a16:creationId xmlns:a16="http://schemas.microsoft.com/office/drawing/2014/main" id="{E4528707-ACE4-B0FD-6F65-C6BED181BD25}"/>
              </a:ext>
            </a:extLst>
          </p:cNvPr>
          <p:cNvSpPr>
            <a:spLocks noGrp="1"/>
          </p:cNvSpPr>
          <p:nvPr>
            <p:ph idx="1"/>
          </p:nvPr>
        </p:nvSpPr>
        <p:spPr>
          <a:xfrm>
            <a:off x="1103312" y="1853248"/>
            <a:ext cx="9765316" cy="4395151"/>
          </a:xfrm>
        </p:spPr>
        <p:txBody>
          <a:bodyPr>
            <a:normAutofit/>
          </a:bodyPr>
          <a:lstStyle/>
          <a:p>
            <a:pPr algn="just"/>
            <a:r>
              <a:rPr lang="el-GR" dirty="0">
                <a:latin typeface="Arial" panose="020B0604020202020204" pitchFamily="34" charset="0"/>
                <a:cs typeface="Arial" panose="020B0604020202020204" pitchFamily="34" charset="0"/>
              </a:rPr>
              <a:t>Η αξίωση αποζημίωσης ανήκει στην εταιρεία</a:t>
            </a:r>
            <a:r>
              <a:rPr lang="en-US" dirty="0">
                <a:solidFill>
                  <a:srgbClr val="F4F8F7"/>
                </a:solidFill>
                <a:latin typeface="Arial" pitchFamily="34" charset="0"/>
                <a:ea typeface="Arial" pitchFamily="34" charset="-122"/>
                <a:cs typeface="Arial" pitchFamily="34" charset="-120"/>
              </a:rPr>
              <a:t>·</a:t>
            </a:r>
            <a:r>
              <a:rPr lang="el-GR" dirty="0">
                <a:latin typeface="Arial" panose="020B0604020202020204" pitchFamily="34" charset="0"/>
                <a:cs typeface="Arial" panose="020B0604020202020204" pitchFamily="34" charset="0"/>
              </a:rPr>
              <a:t> το ΔΣ αποφασίζει με στάθμιση του εταιρικού συμφέροντος (άρθρο 103)</a:t>
            </a:r>
          </a:p>
          <a:p>
            <a:pPr algn="just"/>
            <a:r>
              <a:rPr lang="el-GR" dirty="0">
                <a:latin typeface="Arial" panose="020B0604020202020204" pitchFamily="34" charset="0"/>
                <a:cs typeface="Arial" panose="020B0604020202020204" pitchFamily="34" charset="0"/>
              </a:rPr>
              <a:t>Μέτοχοι που εκπροσωπούν το 1/20 του καταβεβλημένου ΜΚ μπορούν να υποβάλλουν αίτημα προς το ΔΣ για άσκηση της εταιρικής αγωγής (άρθρο 104 παρ. 1). </a:t>
            </a:r>
          </a:p>
          <a:p>
            <a:pPr algn="just"/>
            <a:r>
              <a:rPr lang="el-GR" dirty="0">
                <a:latin typeface="Arial" panose="020B0604020202020204" pitchFamily="34" charset="0"/>
                <a:cs typeface="Arial" panose="020B0604020202020204" pitchFamily="34" charset="0"/>
              </a:rPr>
              <a:t>Το ΔΣ αποφασίζει σύμφωνα με τη διαδικασία που προβλέπεται στην παρ. 3</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δεν υποχρεούται να την ασκήσει, εκτός εάν η αίτηση προέρχεται από την πλειοψηφία (άρθρο 104 παρ. 4).</a:t>
            </a:r>
          </a:p>
          <a:p>
            <a:pPr algn="just"/>
            <a:r>
              <a:rPr lang="el-GR" dirty="0">
                <a:latin typeface="Arial" panose="020B0604020202020204" pitchFamily="34" charset="0"/>
                <a:cs typeface="Arial" panose="020B0604020202020204" pitchFamily="34" charset="0"/>
              </a:rPr>
              <a:t>Σε περίπτωση αδράνειας ή απόρριψης του αιτήματος, δυνατότητα δικαστικού διορισμού ειδικού εκπροσώπου για τη διεξαγωγή της δίκης (άρθρο 105)</a:t>
            </a:r>
          </a:p>
          <a:p>
            <a:pPr algn="just"/>
            <a:r>
              <a:rPr lang="en-US" dirty="0" err="1">
                <a:latin typeface="Arial" panose="020B0604020202020204" pitchFamily="34" charset="0"/>
                <a:cs typeface="Arial" panose="020B0604020202020204" pitchFamily="34" charset="0"/>
              </a:rPr>
              <a:t>Δι</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κρίνετ</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ετ</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ιρική</a:t>
            </a:r>
            <a:r>
              <a:rPr lang="en-US" dirty="0">
                <a:latin typeface="Arial" panose="020B0604020202020204" pitchFamily="34" charset="0"/>
                <a:cs typeface="Arial" panose="020B0604020202020204" pitchFamily="34" charset="0"/>
              </a:rPr>
              <a:t> α</a:t>
            </a:r>
            <a:r>
              <a:rPr lang="en-US" dirty="0" err="1">
                <a:latin typeface="Arial" panose="020B0604020202020204" pitchFamily="34" charset="0"/>
                <a:cs typeface="Arial" panose="020B0604020202020204" pitchFamily="34" charset="0"/>
              </a:rPr>
              <a:t>ξίωση</a:t>
            </a:r>
            <a:r>
              <a:rPr lang="en-US" dirty="0">
                <a:latin typeface="Arial" panose="020B0604020202020204" pitchFamily="34" charset="0"/>
                <a:cs typeface="Arial" panose="020B0604020202020204" pitchFamily="34" charset="0"/>
              </a:rPr>
              <a:t> από α</a:t>
            </a:r>
            <a:r>
              <a:rPr lang="en-US" dirty="0" err="1">
                <a:latin typeface="Arial" panose="020B0604020202020204" pitchFamily="34" charset="0"/>
                <a:cs typeface="Arial" panose="020B0604020202020204" pitchFamily="34" charset="0"/>
              </a:rPr>
              <a:t>τομική</a:t>
            </a:r>
            <a:r>
              <a:rPr lang="en-US" dirty="0">
                <a:latin typeface="Arial" panose="020B0604020202020204" pitchFamily="34" charset="0"/>
                <a:cs typeface="Arial" panose="020B0604020202020204" pitchFamily="34" charset="0"/>
              </a:rPr>
              <a:t> α</a:t>
            </a:r>
            <a:r>
              <a:rPr lang="en-US" dirty="0" err="1">
                <a:latin typeface="Arial" panose="020B0604020202020204" pitchFamily="34" charset="0"/>
                <a:cs typeface="Arial" panose="020B0604020202020204" pitchFamily="34" charset="0"/>
              </a:rPr>
              <a:t>ξίωση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μετόχου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λόγω</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δικής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του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άμεσης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ζημί</a:t>
            </a:r>
            <a:r>
              <a:rPr lang="en-US" dirty="0">
                <a:latin typeface="Arial" panose="020B0604020202020204" pitchFamily="34" charset="0"/>
                <a:cs typeface="Arial" panose="020B0604020202020204" pitchFamily="34" charset="0"/>
              </a:rPr>
              <a:t>α</a:t>
            </a:r>
            <a:r>
              <a:rPr lang="en-US" dirty="0" err="1">
                <a:latin typeface="Arial" panose="020B0604020202020204" pitchFamily="34" charset="0"/>
                <a:cs typeface="Arial" panose="020B0604020202020204" pitchFamily="34" charset="0"/>
              </a:rPr>
              <a:t>ς</a:t>
            </a:r>
            <a:r>
              <a:rPr lang="en-US" sz="1800" dirty="0">
                <a:solidFill>
                  <a:srgbClr val="F4F8F7"/>
                </a:solidFill>
                <a:latin typeface="Arial" pitchFamily="34" charset="0"/>
                <a:ea typeface="Arial" pitchFamily="34" charset="-122"/>
                <a:cs typeface="Arial" pitchFamily="34" charset="-120"/>
              </a:rPr>
              <a:t>.</a:t>
            </a:r>
            <a:endParaRPr lang="en-US" sz="1800" dirty="0"/>
          </a:p>
        </p:txBody>
      </p:sp>
    </p:spTree>
    <p:extLst>
      <p:ext uri="{BB962C8B-B14F-4D97-AF65-F5344CB8AC3E}">
        <p14:creationId xmlns:p14="http://schemas.microsoft.com/office/powerpoint/2010/main" val="3838913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3F8141-B841-82FB-6E61-9BE871E9E534}"/>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Γενική Συνέλευση – Γενική αρμοδιότητα </a:t>
            </a:r>
            <a:endParaRPr lang="el-GR" dirty="0"/>
          </a:p>
        </p:txBody>
      </p:sp>
      <p:sp>
        <p:nvSpPr>
          <p:cNvPr id="3" name="Θέση περιεχομένου 2">
            <a:extLst>
              <a:ext uri="{FF2B5EF4-FFF2-40B4-BE49-F238E27FC236}">
                <a16:creationId xmlns:a16="http://schemas.microsoft.com/office/drawing/2014/main" id="{B7E01035-0560-A6B3-C91F-D8AD546570E3}"/>
              </a:ext>
            </a:extLst>
          </p:cNvPr>
          <p:cNvSpPr>
            <a:spLocks noGrp="1"/>
          </p:cNvSpPr>
          <p:nvPr>
            <p:ph idx="1"/>
          </p:nvPr>
        </p:nvSpPr>
        <p:spPr>
          <a:xfrm>
            <a:off x="1103312" y="2052918"/>
            <a:ext cx="9736323" cy="4195481"/>
          </a:xfrm>
        </p:spPr>
        <p:txBody>
          <a:bodyPr>
            <a:normAutofit fontScale="92500" lnSpcReduction="10000"/>
          </a:bodyPr>
          <a:lstStyle/>
          <a:p>
            <a:pPr algn="just"/>
            <a:r>
              <a:rPr lang="el-GR" dirty="0">
                <a:latin typeface="Arial" panose="020B0604020202020204" pitchFamily="34" charset="0"/>
                <a:cs typeface="Arial" panose="020B0604020202020204" pitchFamily="34" charset="0"/>
              </a:rPr>
              <a:t>Ανώτατο συλλογικό όργανο</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οι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νόμιμες</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οφάσεις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της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δεσμεύουν</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όντες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ή</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δι</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φωνούντες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μετόχους</a:t>
            </a:r>
            <a:r>
              <a:rPr lang="en-US" dirty="0">
                <a:solidFill>
                  <a:srgbClr val="F4F8F7"/>
                </a:solidFill>
                <a:latin typeface="Arial" pitchFamily="34" charset="0"/>
                <a:ea typeface="Arial" pitchFamily="34" charset="-122"/>
                <a:cs typeface="Arial" pitchFamily="34" charset="-120"/>
              </a:rPr>
              <a:t> </a:t>
            </a:r>
            <a:r>
              <a:rPr lang="el-GR" dirty="0">
                <a:latin typeface="Arial" panose="020B0604020202020204" pitchFamily="34" charset="0"/>
                <a:cs typeface="Arial" panose="020B0604020202020204" pitchFamily="34" charset="0"/>
              </a:rPr>
              <a:t>(άρθρο 116).</a:t>
            </a:r>
          </a:p>
          <a:p>
            <a:pPr algn="just"/>
            <a:r>
              <a:rPr lang="el-GR" dirty="0">
                <a:latin typeface="Arial" panose="020B0604020202020204" pitchFamily="34" charset="0"/>
                <a:cs typeface="Arial" panose="020B0604020202020204" pitchFamily="34" charset="0"/>
              </a:rPr>
              <a:t>Αποφασίζει για κάθε εταιρική απόφαση σύμφωνα με τον ν. 4548/2018</a:t>
            </a:r>
          </a:p>
          <a:p>
            <a:pPr algn="just"/>
            <a:r>
              <a:rPr lang="el-GR" dirty="0">
                <a:latin typeface="Arial" panose="020B0604020202020204" pitchFamily="34" charset="0"/>
                <a:cs typeface="Arial" panose="020B0604020202020204" pitchFamily="34" charset="0"/>
              </a:rPr>
              <a:t>Γενική αρμοδιότητα</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Χάραξη του γενικού πλαισίου οικονομικής πολιτικής της εταιρείας και παροχή οδηγιών και κατευθύνσεων στο ΔΣ.</a:t>
            </a:r>
          </a:p>
          <a:p>
            <a:pPr algn="just"/>
            <a:r>
              <a:rPr lang="el-GR" dirty="0">
                <a:latin typeface="Arial" panose="020B0604020202020204" pitchFamily="34" charset="0"/>
                <a:cs typeface="Arial" panose="020B0604020202020204" pitchFamily="34" charset="0"/>
              </a:rPr>
              <a:t>Με καταστατική πρόβλεψη</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έγκριση ή συναίνεση της ΓΣ για ορισμένες πράξεις διαχείρισης ή ενημέρωση της ΓΣ ως συλλογικού οργάνου ή συγκεκριμένου μετόχου αυτής.</a:t>
            </a:r>
          </a:p>
          <a:p>
            <a:pPr algn="just"/>
            <a:r>
              <a:rPr lang="el-GR" dirty="0">
                <a:latin typeface="Arial" panose="020B0604020202020204" pitchFamily="34" charset="0"/>
                <a:cs typeface="Arial" panose="020B0604020202020204" pitchFamily="34" charset="0"/>
              </a:rPr>
              <a:t>Κατά την ορθότερη άποψη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αρμοδιότητα παρέμβασης σε ζητήματα που συνεπάγονται κινδύνους για την εταιρεία ή τα δικαιώματα των μετόχων, πχ μεταφορά κερδών από μητρική σε θυγατρική και αντίστροφα ή μεταβίβαση σημαντικού περιουσιακού στοιχείου εταιρείας ή κλάδου επιχείρησης (αρρύθμιστες / άγραφες αρμοδιότητες).</a:t>
            </a:r>
          </a:p>
          <a:p>
            <a:pPr algn="just"/>
            <a:r>
              <a:rPr lang="el-GR" dirty="0">
                <a:latin typeface="Arial" panose="020B0604020202020204" pitchFamily="34" charset="0"/>
                <a:cs typeface="Arial" panose="020B0604020202020204" pitchFamily="34" charset="0"/>
              </a:rPr>
              <a:t>Δεν αποφασίζει για θέματα που κατά τον νόμο ανήκουν στο ΔΣ. </a:t>
            </a:r>
          </a:p>
        </p:txBody>
      </p:sp>
    </p:spTree>
    <p:extLst>
      <p:ext uri="{BB962C8B-B14F-4D97-AF65-F5344CB8AC3E}">
        <p14:creationId xmlns:p14="http://schemas.microsoft.com/office/powerpoint/2010/main" val="10163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E38230-49B5-2754-0370-14B53455BDEA}"/>
              </a:ext>
            </a:extLst>
          </p:cNvPr>
          <p:cNvSpPr>
            <a:spLocks noGrp="1"/>
          </p:cNvSpPr>
          <p:nvPr>
            <p:ph type="title"/>
          </p:nvPr>
        </p:nvSpPr>
        <p:spPr/>
        <p:txBody>
          <a:bodyPr/>
          <a:lstStyle/>
          <a:p>
            <a:r>
              <a:rPr lang="el-GR" dirty="0">
                <a:latin typeface="Arial" panose="020B0604020202020204" pitchFamily="34" charset="0"/>
                <a:cs typeface="Arial" panose="020B0604020202020204" pitchFamily="34" charset="0"/>
              </a:rPr>
              <a:t>Γενική Συνέλευση – Αποκλειστική αρμοδιότητα </a:t>
            </a:r>
          </a:p>
        </p:txBody>
      </p:sp>
      <p:sp>
        <p:nvSpPr>
          <p:cNvPr id="3" name="Θέση περιεχομένου 2">
            <a:extLst>
              <a:ext uri="{FF2B5EF4-FFF2-40B4-BE49-F238E27FC236}">
                <a16:creationId xmlns:a16="http://schemas.microsoft.com/office/drawing/2014/main" id="{188AB030-A9D3-E70F-BE31-60E48917A494}"/>
              </a:ext>
            </a:extLst>
          </p:cNvPr>
          <p:cNvSpPr>
            <a:spLocks noGrp="1"/>
          </p:cNvSpPr>
          <p:nvPr>
            <p:ph idx="1"/>
          </p:nvPr>
        </p:nvSpPr>
        <p:spPr>
          <a:xfrm>
            <a:off x="1103312" y="1916264"/>
            <a:ext cx="10131882" cy="4866199"/>
          </a:xfrm>
        </p:spPr>
        <p:txBody>
          <a:bodyPr>
            <a:normAutofit lnSpcReduction="10000"/>
          </a:bodyPr>
          <a:lstStyle/>
          <a:p>
            <a:pPr algn="just"/>
            <a:r>
              <a:rPr lang="el-GR" dirty="0">
                <a:latin typeface="Arial" panose="020B0604020202020204" pitchFamily="34" charset="0"/>
                <a:cs typeface="Arial" panose="020B0604020202020204" pitchFamily="34" charset="0"/>
              </a:rPr>
              <a:t>Αποκλειστική αρμοδιότητα για τα ακόλουθα θεμελιώδη θέματα (άρθρο 117 παρ. 1)</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a:t>
            </a:r>
          </a:p>
          <a:p>
            <a:pPr lvl="1" algn="just">
              <a:buFont typeface="Wingdings" pitchFamily="2" charset="2"/>
              <a:buChar char="Ø"/>
            </a:pPr>
            <a:r>
              <a:rPr lang="el-GR" dirty="0">
                <a:latin typeface="Arial" panose="020B0604020202020204" pitchFamily="34" charset="0"/>
                <a:cs typeface="Arial" panose="020B0604020202020204" pitchFamily="34" charset="0"/>
              </a:rPr>
              <a:t>τροποποιήσεις καταστατικού, </a:t>
            </a:r>
          </a:p>
          <a:p>
            <a:pPr lvl="1" algn="just">
              <a:buFont typeface="Wingdings" pitchFamily="2" charset="2"/>
              <a:buChar char="Ø"/>
            </a:pPr>
            <a:r>
              <a:rPr lang="el-GR" dirty="0">
                <a:latin typeface="Arial" panose="020B0604020202020204" pitchFamily="34" charset="0"/>
                <a:cs typeface="Arial" panose="020B0604020202020204" pitchFamily="34" charset="0"/>
              </a:rPr>
              <a:t>εκλογή και ελεύθερη ανάκληση μελών ΔΣ και εκλογή ελεγκτών, </a:t>
            </a:r>
          </a:p>
          <a:p>
            <a:pPr lvl="1" algn="just">
              <a:buFont typeface="Wingdings" pitchFamily="2" charset="2"/>
              <a:buChar char="Ø"/>
            </a:pPr>
            <a:r>
              <a:rPr lang="el-GR" dirty="0">
                <a:latin typeface="Arial" panose="020B0604020202020204" pitchFamily="34" charset="0"/>
                <a:cs typeface="Arial" panose="020B0604020202020204" pitchFamily="34" charset="0"/>
              </a:rPr>
              <a:t>έγκριση συνολικής διαχείρισης και απαλλαγής ελεγκτών, </a:t>
            </a:r>
          </a:p>
          <a:p>
            <a:pPr lvl="1" algn="just">
              <a:buFont typeface="Wingdings" pitchFamily="2" charset="2"/>
              <a:buChar char="Ø"/>
            </a:pPr>
            <a:r>
              <a:rPr lang="el-GR" dirty="0">
                <a:latin typeface="Arial" panose="020B0604020202020204" pitchFamily="34" charset="0"/>
                <a:cs typeface="Arial" panose="020B0604020202020204" pitchFamily="34" charset="0"/>
              </a:rPr>
              <a:t>έγκριση οικονομικών καταστάσεων, </a:t>
            </a:r>
          </a:p>
          <a:p>
            <a:pPr lvl="1" algn="just">
              <a:buFont typeface="Wingdings" pitchFamily="2" charset="2"/>
              <a:buChar char="Ø"/>
            </a:pPr>
            <a:r>
              <a:rPr lang="el-GR" dirty="0">
                <a:latin typeface="Arial" panose="020B0604020202020204" pitchFamily="34" charset="0"/>
                <a:cs typeface="Arial" panose="020B0604020202020204" pitchFamily="34" charset="0"/>
              </a:rPr>
              <a:t>διάθεση ετήσιων κερδών, </a:t>
            </a:r>
          </a:p>
          <a:p>
            <a:pPr lvl="1" algn="just">
              <a:buFont typeface="Wingdings" pitchFamily="2" charset="2"/>
              <a:buChar char="Ø"/>
            </a:pPr>
            <a:r>
              <a:rPr lang="el-GR" dirty="0">
                <a:latin typeface="Arial" panose="020B0604020202020204" pitchFamily="34" charset="0"/>
                <a:cs typeface="Arial" panose="020B0604020202020204" pitchFamily="34" charset="0"/>
              </a:rPr>
              <a:t>έγκριση παροχής αμοιβών ή προκαταβολής αμοιβών, </a:t>
            </a:r>
          </a:p>
          <a:p>
            <a:pPr lvl="1" algn="just">
              <a:buFont typeface="Wingdings" pitchFamily="2" charset="2"/>
              <a:buChar char="Ø"/>
            </a:pPr>
            <a:r>
              <a:rPr lang="el-GR" dirty="0">
                <a:latin typeface="Arial" panose="020B0604020202020204" pitchFamily="34" charset="0"/>
                <a:cs typeface="Arial" panose="020B0604020202020204" pitchFamily="34" charset="0"/>
              </a:rPr>
              <a:t>έγκριση πολιτικής και έκθεσης αποδοχών επί εισηγμένων εταιρειών, </a:t>
            </a:r>
          </a:p>
          <a:p>
            <a:pPr lvl="1" algn="just">
              <a:buFont typeface="Wingdings" pitchFamily="2" charset="2"/>
              <a:buChar char="Ø"/>
            </a:pPr>
            <a:r>
              <a:rPr lang="el-GR" dirty="0">
                <a:latin typeface="Arial" panose="020B0604020202020204" pitchFamily="34" charset="0"/>
                <a:cs typeface="Arial" panose="020B0604020202020204" pitchFamily="34" charset="0"/>
              </a:rPr>
              <a:t>συγχώνευση, διάσπαση, μετατροπή, αναβίωση, παράταση διάρκειας ή λύσης της εταιρείας, </a:t>
            </a:r>
          </a:p>
          <a:p>
            <a:pPr lvl="1" algn="just">
              <a:buFont typeface="Wingdings" pitchFamily="2" charset="2"/>
              <a:buChar char="Ø"/>
            </a:pPr>
            <a:r>
              <a:rPr lang="el-GR" dirty="0">
                <a:latin typeface="Arial" panose="020B0604020202020204" pitchFamily="34" charset="0"/>
                <a:cs typeface="Arial" panose="020B0604020202020204" pitchFamily="34" charset="0"/>
              </a:rPr>
              <a:t>διορισμό εκκαθαριστών.</a:t>
            </a:r>
          </a:p>
          <a:p>
            <a:pPr algn="just"/>
            <a:r>
              <a:rPr lang="en-US" dirty="0" err="1">
                <a:solidFill>
                  <a:srgbClr val="F4F8F7"/>
                </a:solidFill>
                <a:latin typeface="Arial" pitchFamily="34" charset="0"/>
                <a:ea typeface="Arial" pitchFamily="34" charset="-122"/>
                <a:cs typeface="Arial" pitchFamily="34" charset="-120"/>
              </a:rPr>
              <a:t>Εξ</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ιρέσεις</a:t>
            </a:r>
            <a:r>
              <a:rPr lang="en-US" dirty="0">
                <a:solidFill>
                  <a:srgbClr val="F4F8F7"/>
                </a:solidFill>
                <a:latin typeface="Arial" pitchFamily="34" charset="0"/>
                <a:ea typeface="Arial" pitchFamily="34" charset="-122"/>
                <a:cs typeface="Arial" pitchFamily="34" charset="-120"/>
              </a:rPr>
              <a:t> από </a:t>
            </a:r>
            <a:r>
              <a:rPr lang="en-US" dirty="0" err="1">
                <a:solidFill>
                  <a:srgbClr val="F4F8F7"/>
                </a:solidFill>
                <a:latin typeface="Arial" pitchFamily="34" charset="0"/>
                <a:ea typeface="Arial" pitchFamily="34" charset="-122"/>
                <a:cs typeface="Arial" pitchFamily="34" charset="-120"/>
              </a:rPr>
              <a:t>την</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οκλειστική</a:t>
            </a:r>
            <a:r>
              <a:rPr lang="en-US" dirty="0">
                <a:solidFill>
                  <a:srgbClr val="F4F8F7"/>
                </a:solidFill>
                <a:latin typeface="Arial" pitchFamily="34" charset="0"/>
                <a:ea typeface="Arial" pitchFamily="34" charset="-122"/>
                <a:cs typeface="Arial" pitchFamily="34" charset="-120"/>
              </a:rPr>
              <a:t> α</a:t>
            </a:r>
            <a:r>
              <a:rPr lang="en-US" dirty="0" err="1">
                <a:solidFill>
                  <a:srgbClr val="F4F8F7"/>
                </a:solidFill>
                <a:latin typeface="Arial" pitchFamily="34" charset="0"/>
                <a:ea typeface="Arial" pitchFamily="34" charset="-122"/>
                <a:cs typeface="Arial" pitchFamily="34" charset="-120"/>
              </a:rPr>
              <a:t>ρμοδιότητ</a:t>
            </a:r>
            <a:r>
              <a:rPr lang="en-US" dirty="0">
                <a:solidFill>
                  <a:srgbClr val="F4F8F7"/>
                </a:solidFill>
                <a:latin typeface="Arial" pitchFamily="34" charset="0"/>
                <a:ea typeface="Arial" pitchFamily="34" charset="-122"/>
                <a:cs typeface="Arial" pitchFamily="34" charset="-120"/>
              </a:rPr>
              <a:t>α π</a:t>
            </a:r>
            <a:r>
              <a:rPr lang="en-US" dirty="0" err="1">
                <a:solidFill>
                  <a:srgbClr val="F4F8F7"/>
                </a:solidFill>
                <a:latin typeface="Arial" pitchFamily="34" charset="0"/>
                <a:ea typeface="Arial" pitchFamily="34" charset="-122"/>
                <a:cs typeface="Arial" pitchFamily="34" charset="-120"/>
              </a:rPr>
              <a:t>ρο</a:t>
            </a:r>
            <a:r>
              <a:rPr lang="en-US" dirty="0">
                <a:solidFill>
                  <a:srgbClr val="F4F8F7"/>
                </a:solidFill>
                <a:latin typeface="Arial" pitchFamily="34" charset="0"/>
                <a:ea typeface="Arial" pitchFamily="34" charset="-122"/>
                <a:cs typeface="Arial" pitchFamily="34" charset="-120"/>
              </a:rPr>
              <a:t>β</a:t>
            </a:r>
            <a:r>
              <a:rPr lang="en-US" dirty="0" err="1">
                <a:solidFill>
                  <a:srgbClr val="F4F8F7"/>
                </a:solidFill>
                <a:latin typeface="Arial" pitchFamily="34" charset="0"/>
                <a:ea typeface="Arial" pitchFamily="34" charset="-122"/>
                <a:cs typeface="Arial" pitchFamily="34" charset="-120"/>
              </a:rPr>
              <a:t>λέ</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οντ</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στην παρ. </a:t>
            </a:r>
            <a:r>
              <a:rPr lang="en-US" dirty="0">
                <a:solidFill>
                  <a:srgbClr val="F4F8F7"/>
                </a:solidFill>
                <a:latin typeface="Arial" pitchFamily="34" charset="0"/>
                <a:ea typeface="Arial" pitchFamily="34" charset="-122"/>
                <a:cs typeface="Arial" pitchFamily="34" charset="-120"/>
              </a:rPr>
              <a:t>2 (π</a:t>
            </a:r>
            <a:r>
              <a:rPr lang="en-US" dirty="0" err="1">
                <a:solidFill>
                  <a:srgbClr val="F4F8F7"/>
                </a:solidFill>
                <a:latin typeface="Arial" pitchFamily="34" charset="0"/>
                <a:ea typeface="Arial" pitchFamily="34" charset="-122"/>
                <a:cs typeface="Arial" pitchFamily="34" charset="-120"/>
              </a:rPr>
              <a:t>χ</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ορισμένες</a:t>
            </a:r>
            <a:r>
              <a:rPr lang="en-US" dirty="0">
                <a:solidFill>
                  <a:srgbClr val="F4F8F7"/>
                </a:solidFill>
                <a:latin typeface="Arial" pitchFamily="34" charset="0"/>
                <a:ea typeface="Arial" pitchFamily="34" charset="-122"/>
                <a:cs typeface="Arial" pitchFamily="34" charset="-120"/>
              </a:rPr>
              <a:t> απ</a:t>
            </a:r>
            <a:r>
              <a:rPr lang="en-US" dirty="0" err="1">
                <a:solidFill>
                  <a:srgbClr val="F4F8F7"/>
                </a:solidFill>
                <a:latin typeface="Arial" pitchFamily="34" charset="0"/>
                <a:ea typeface="Arial" pitchFamily="34" charset="-122"/>
                <a:cs typeface="Arial" pitchFamily="34" charset="-120"/>
              </a:rPr>
              <a:t>οφάσεις</a:t>
            </a:r>
            <a:r>
              <a:rPr lang="en-US" dirty="0">
                <a:solidFill>
                  <a:srgbClr val="F4F8F7"/>
                </a:solidFill>
                <a:latin typeface="Arial" pitchFamily="34" charset="0"/>
                <a:ea typeface="Arial" pitchFamily="34" charset="-122"/>
                <a:cs typeface="Arial" pitchFamily="34" charset="-120"/>
              </a:rPr>
              <a:t> ΔΣ).</a:t>
            </a:r>
            <a:endParaRPr lang="el-GR" dirty="0">
              <a:latin typeface="Arial" panose="020B0604020202020204" pitchFamily="34" charset="0"/>
              <a:cs typeface="Arial" panose="020B0604020202020204" pitchFamily="34" charset="0"/>
            </a:endParaRPr>
          </a:p>
          <a:p>
            <a:endParaRPr lang="el-GR" dirty="0"/>
          </a:p>
          <a:p>
            <a:endParaRPr lang="el-GR" dirty="0"/>
          </a:p>
        </p:txBody>
      </p:sp>
    </p:spTree>
    <p:extLst>
      <p:ext uri="{BB962C8B-B14F-4D97-AF65-F5344CB8AC3E}">
        <p14:creationId xmlns:p14="http://schemas.microsoft.com/office/powerpoint/2010/main" val="11015433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B55E51-D61E-3BD8-E3A0-D7E33BFB472E}"/>
              </a:ext>
            </a:extLst>
          </p:cNvPr>
          <p:cNvSpPr>
            <a:spLocks noGrp="1"/>
          </p:cNvSpPr>
          <p:nvPr>
            <p:ph type="title"/>
          </p:nvPr>
        </p:nvSpPr>
        <p:spPr>
          <a:xfrm>
            <a:off x="646111" y="452718"/>
            <a:ext cx="9650828" cy="861177"/>
          </a:xfrm>
        </p:spPr>
        <p:txBody>
          <a:bodyPr/>
          <a:lstStyle/>
          <a:p>
            <a:r>
              <a:rPr lang="el-GR" dirty="0">
                <a:latin typeface="Arial" panose="020B0604020202020204" pitchFamily="34" charset="0"/>
                <a:cs typeface="Arial" panose="020B0604020202020204" pitchFamily="34" charset="0"/>
              </a:rPr>
              <a:t>Είδη ΓΣ – Τρόπος λήψης αποφάσεων</a:t>
            </a:r>
          </a:p>
        </p:txBody>
      </p:sp>
      <p:sp>
        <p:nvSpPr>
          <p:cNvPr id="3" name="Θέση περιεχομένου 2">
            <a:extLst>
              <a:ext uri="{FF2B5EF4-FFF2-40B4-BE49-F238E27FC236}">
                <a16:creationId xmlns:a16="http://schemas.microsoft.com/office/drawing/2014/main" id="{008C2FFB-C45C-44A6-A208-E310A8A7498C}"/>
              </a:ext>
            </a:extLst>
          </p:cNvPr>
          <p:cNvSpPr>
            <a:spLocks noGrp="1"/>
          </p:cNvSpPr>
          <p:nvPr>
            <p:ph idx="1"/>
          </p:nvPr>
        </p:nvSpPr>
        <p:spPr>
          <a:xfrm>
            <a:off x="813090" y="1692624"/>
            <a:ext cx="9941050" cy="4165157"/>
          </a:xfrm>
        </p:spPr>
        <p:txBody>
          <a:bodyPr>
            <a:normAutofit fontScale="92500" lnSpcReduction="10000"/>
          </a:bodyPr>
          <a:lstStyle/>
          <a:p>
            <a:pPr algn="just"/>
            <a:r>
              <a:rPr lang="el-GR" dirty="0">
                <a:latin typeface="Arial" panose="020B0604020202020204" pitchFamily="34" charset="0"/>
                <a:cs typeface="Arial" panose="020B0604020202020204" pitchFamily="34" charset="0"/>
              </a:rPr>
              <a:t>Τακτική ΓΣ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υποχρεωτικά τουλάχιστον 1 φορά ανά χρήση, το αργότερο έως τη 10</a:t>
            </a:r>
            <a:r>
              <a:rPr lang="el-GR" baseline="30000" dirty="0">
                <a:latin typeface="Arial" panose="020B0604020202020204" pitchFamily="34" charset="0"/>
                <a:cs typeface="Arial" panose="020B0604020202020204" pitchFamily="34" charset="0"/>
              </a:rPr>
              <a:t>η</a:t>
            </a:r>
            <a:r>
              <a:rPr lang="el-GR" dirty="0">
                <a:latin typeface="Arial" panose="020B0604020202020204" pitchFamily="34" charset="0"/>
                <a:cs typeface="Arial" panose="020B0604020202020204" pitchFamily="34" charset="0"/>
              </a:rPr>
              <a:t> ημερολογιακή ημέρα του ένατου μήνα μετά τη λήξη της (για χρήση 1/1-31/12</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έως 10/9 επόμενου έτους) για την έγκριση οικονομικών καταστάσεων και την εκλογή ελεγκτών, καθώς και για κάθε άλλο θέμα υπαγόμενο στην αρμοδιότητά της. </a:t>
            </a:r>
          </a:p>
          <a:p>
            <a:pPr algn="just"/>
            <a:r>
              <a:rPr lang="el-GR" dirty="0">
                <a:latin typeface="Arial" panose="020B0604020202020204" pitchFamily="34" charset="0"/>
                <a:cs typeface="Arial" panose="020B0604020202020204" pitchFamily="34" charset="0"/>
              </a:rPr>
              <a:t>Έκτακτη ΓΣ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οποτεδήποτε άλλοτε κρίνεται σκόπιμο ή αναγκαίο από το ΔΣ και αποφασίζει για κάθε θέμα – πλην όσων υπάγονται αποκλειστικά στην αρμοδιότητα της τακτικής ΓΣ – ή κατόπιν αιτήματος της μειοψηφίας (1/20) σύμφωνα με το άρθρο 141 ή του ελεγκτή κατ’ άρθρο 121 παρ. 2.</a:t>
            </a:r>
          </a:p>
          <a:p>
            <a:pPr algn="just"/>
            <a:r>
              <a:rPr lang="el-GR" dirty="0">
                <a:latin typeface="Arial" panose="020B0604020202020204" pitchFamily="34" charset="0"/>
                <a:cs typeface="Arial" panose="020B0604020202020204" pitchFamily="34" charset="0"/>
              </a:rPr>
              <a:t>«Καταστατική» ΓΣ (τακτική ή έκτακτη)</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για τροποποιήσεις καταστατικού ή για θέματα που απαιτούν αυξημένη απαρτία και πλειοψηφία. </a:t>
            </a:r>
          </a:p>
          <a:p>
            <a:pPr algn="just"/>
            <a:r>
              <a:rPr lang="el-GR" dirty="0">
                <a:latin typeface="Arial" panose="020B0604020202020204" pitchFamily="34" charset="0"/>
                <a:cs typeface="Arial" panose="020B0604020202020204" pitchFamily="34" charset="0"/>
              </a:rPr>
              <a:t>Τρόποι λήψης αποφάσεων (άρθρο 118)</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κατόπιν σύγκλησης και συνεδρίασης (άρθρα 119 </a:t>
            </a:r>
            <a:r>
              <a:rPr lang="el-GR" dirty="0" err="1">
                <a:latin typeface="Arial" panose="020B0604020202020204" pitchFamily="34" charset="0"/>
                <a:cs typeface="Arial" panose="020B0604020202020204" pitchFamily="34" charset="0"/>
              </a:rPr>
              <a:t>επ</a:t>
            </a:r>
            <a:r>
              <a:rPr lang="el-GR" dirty="0">
                <a:latin typeface="Arial" panose="020B0604020202020204" pitchFamily="34" charset="0"/>
                <a:cs typeface="Arial" panose="020B0604020202020204" pitchFamily="34" charset="0"/>
              </a:rPr>
              <a:t>.), με ψηφοφορία αλλά χωρίς συνεδρίαση (άρθρο 135), με προσυπογραφή πρακτικού χωρίς συνεδρίαση από </a:t>
            </a:r>
            <a:r>
              <a:rPr lang="el-GR" b="1" dirty="0">
                <a:latin typeface="Arial" panose="020B0604020202020204" pitchFamily="34" charset="0"/>
                <a:cs typeface="Arial" panose="020B0604020202020204" pitchFamily="34" charset="0"/>
              </a:rPr>
              <a:t>όλους</a:t>
            </a:r>
            <a:r>
              <a:rPr lang="el-GR" dirty="0">
                <a:latin typeface="Arial" panose="020B0604020202020204" pitchFamily="34" charset="0"/>
                <a:cs typeface="Arial" panose="020B0604020202020204" pitchFamily="34" charset="0"/>
              </a:rPr>
              <a:t> τους μετόχους ή αντιπροσώπους αυτών (άρθρα 136 και 140 παρ. 2)</a:t>
            </a:r>
          </a:p>
          <a:p>
            <a:endParaRPr lang="el-GR" dirty="0"/>
          </a:p>
        </p:txBody>
      </p:sp>
    </p:spTree>
    <p:extLst>
      <p:ext uri="{BB962C8B-B14F-4D97-AF65-F5344CB8AC3E}">
        <p14:creationId xmlns:p14="http://schemas.microsoft.com/office/powerpoint/2010/main" val="1073198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37F689-0433-E779-56C4-6352A1A5619B}"/>
              </a:ext>
            </a:extLst>
          </p:cNvPr>
          <p:cNvSpPr>
            <a:spLocks noGrp="1"/>
          </p:cNvSpPr>
          <p:nvPr>
            <p:ph type="title"/>
          </p:nvPr>
        </p:nvSpPr>
        <p:spPr>
          <a:xfrm>
            <a:off x="646111" y="452718"/>
            <a:ext cx="9404723" cy="825666"/>
          </a:xfrm>
        </p:spPr>
        <p:txBody>
          <a:bodyPr/>
          <a:lstStyle/>
          <a:p>
            <a:r>
              <a:rPr lang="el-GR" dirty="0">
                <a:latin typeface="Arial" panose="020B0604020202020204" pitchFamily="34" charset="0"/>
                <a:cs typeface="Arial" panose="020B0604020202020204" pitchFamily="34" charset="0"/>
              </a:rPr>
              <a:t>Σύγκληση και Συνεδρίαση </a:t>
            </a:r>
          </a:p>
        </p:txBody>
      </p:sp>
      <p:sp>
        <p:nvSpPr>
          <p:cNvPr id="3" name="Θέση περιεχομένου 2">
            <a:extLst>
              <a:ext uri="{FF2B5EF4-FFF2-40B4-BE49-F238E27FC236}">
                <a16:creationId xmlns:a16="http://schemas.microsoft.com/office/drawing/2014/main" id="{58A241F6-4D7C-82A5-D090-3326C2D353D2}"/>
              </a:ext>
            </a:extLst>
          </p:cNvPr>
          <p:cNvSpPr>
            <a:spLocks noGrp="1"/>
          </p:cNvSpPr>
          <p:nvPr>
            <p:ph idx="1"/>
          </p:nvPr>
        </p:nvSpPr>
        <p:spPr>
          <a:xfrm>
            <a:off x="757083" y="1483826"/>
            <a:ext cx="10135818" cy="5023506"/>
          </a:xfrm>
        </p:spPr>
        <p:txBody>
          <a:bodyPr>
            <a:normAutofit fontScale="85000" lnSpcReduction="20000"/>
          </a:bodyPr>
          <a:lstStyle/>
          <a:p>
            <a:pPr algn="just"/>
            <a:r>
              <a:rPr lang="el-GR" dirty="0">
                <a:latin typeface="Arial" panose="020B0604020202020204" pitchFamily="34" charset="0"/>
                <a:cs typeface="Arial" panose="020B0604020202020204" pitchFamily="34" charset="0"/>
              </a:rPr>
              <a:t>Σύγκληση</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πρόσκληση του ΔΣ, η οποία περιλαμβάνει τουλάχιστον το οίκημα με ακριβή διεύθυνση, τη χρονολογία και την ώρα της συνεδρίασης, τα θέματα ημερήσιας διάταξης με σαφήνεια, τους μετόχους με δικαίωμα συμμετοχής, καθώς και ακριβείς οδηγίες για τον τρόπο με τον οποίο θα μετάσχουν και θα ασκήσουν τα δικαιώματά τους αυτοπροσώπως ή δια αντιπροσώπου ή, ενδεχομένως, και από απόσταση (άρθρο 121 παρ. 1 και 3).</a:t>
            </a:r>
          </a:p>
          <a:p>
            <a:pPr algn="just"/>
            <a:r>
              <a:rPr lang="el-GR" dirty="0">
                <a:latin typeface="Arial" panose="020B0604020202020204" pitchFamily="34" charset="0"/>
                <a:cs typeface="Arial" panose="020B0604020202020204" pitchFamily="34" charset="0"/>
              </a:rPr>
              <a:t>Η πρόσκληση δημοσιεύεται τουλάχιστον 20 πλήρεις ημέρες πριν από τη συνεδρίαση στο Γ.Ε.ΜΗ. (άρθρο 122).</a:t>
            </a:r>
          </a:p>
          <a:p>
            <a:pPr algn="just"/>
            <a:r>
              <a:rPr lang="el-GR" dirty="0">
                <a:latin typeface="Arial" panose="020B0604020202020204" pitchFamily="34" charset="0"/>
                <a:cs typeface="Arial" panose="020B0604020202020204" pitchFamily="34" charset="0"/>
              </a:rPr>
              <a:t>Καθολικ</a:t>
            </a:r>
            <a:r>
              <a:rPr lang="en-US" dirty="0" err="1">
                <a:latin typeface="Arial" panose="020B0604020202020204" pitchFamily="34" charset="0"/>
                <a:cs typeface="Arial" panose="020B0604020202020204" pitchFamily="34" charset="0"/>
              </a:rPr>
              <a:t>ή</a:t>
            </a:r>
            <a:r>
              <a:rPr lang="el-GR" dirty="0">
                <a:latin typeface="Arial" panose="020B0604020202020204" pitchFamily="34" charset="0"/>
                <a:cs typeface="Arial" panose="020B0604020202020204" pitchFamily="34" charset="0"/>
              </a:rPr>
              <a:t> ΓΣ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χωρίς πρόσκληση, εφόσον παρίστανται ή αντιπροσωπεύονται μέτοχοι που εκπροσωπούν το σύνολο του κεφαλαίου και κανείς από αυτούς δεν αντιλέγει στην πραγματοποίηση της συνεδρίασης και τη λήψη αποφάσεων (άρθρο 121 παρ. 5)</a:t>
            </a:r>
          </a:p>
          <a:p>
            <a:pPr algn="just"/>
            <a:r>
              <a:rPr lang="el-GR" dirty="0">
                <a:latin typeface="Arial" panose="020B0604020202020204" pitchFamily="34" charset="0"/>
                <a:cs typeface="Arial" panose="020B0604020202020204" pitchFamily="34" charset="0"/>
              </a:rPr>
              <a:t>Τόπος συνεδρίασης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στην έδρα της εταιρείας ή στην περιφέρεια άλλου δήμου εντός της περιφέρειας τη έδρας, ή άλλου δήμου όμορου της έδρας ή άλλου δήμου στην Ελλάδα προβλεπόμενου στο καταστατικό ή οπουδήποτε και χωρίς πρόβλεψη σε περίπτωση καθολικής ΓΣ (άρθρο 120 παρ. 1-2).</a:t>
            </a:r>
          </a:p>
          <a:p>
            <a:pPr algn="just"/>
            <a:r>
              <a:rPr lang="en-US" dirty="0" err="1">
                <a:solidFill>
                  <a:srgbClr val="F4F8F7"/>
                </a:solidFill>
                <a:latin typeface="Arial" pitchFamily="34" charset="0"/>
                <a:ea typeface="Arial" pitchFamily="34" charset="-122"/>
                <a:cs typeface="Arial" pitchFamily="34" charset="-120"/>
              </a:rPr>
              <a:t>Δυν</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τή</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εξ</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ολοκλήρου</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ηλεκτρονικής </a:t>
            </a:r>
            <a:r>
              <a:rPr lang="en-US" dirty="0">
                <a:solidFill>
                  <a:srgbClr val="F4F8F7"/>
                </a:solidFill>
                <a:latin typeface="Arial" pitchFamily="34" charset="0"/>
                <a:ea typeface="Arial" pitchFamily="34" charset="-122"/>
                <a:cs typeface="Arial" pitchFamily="34" charset="-120"/>
              </a:rPr>
              <a:t>ΓΣ </a:t>
            </a:r>
            <a:r>
              <a:rPr lang="en-US" dirty="0" err="1">
                <a:solidFill>
                  <a:srgbClr val="F4F8F7"/>
                </a:solidFill>
                <a:latin typeface="Arial" pitchFamily="34" charset="0"/>
                <a:ea typeface="Arial" pitchFamily="34" charset="-122"/>
                <a:cs typeface="Arial" pitchFamily="34" charset="-120"/>
              </a:rPr>
              <a:t>με</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τους </a:t>
            </a:r>
            <a:r>
              <a:rPr lang="en-US" dirty="0" err="1">
                <a:solidFill>
                  <a:srgbClr val="F4F8F7"/>
                </a:solidFill>
                <a:latin typeface="Arial" pitchFamily="34" charset="0"/>
                <a:ea typeface="Arial" pitchFamily="34" charset="-122"/>
                <a:cs typeface="Arial" pitchFamily="34" charset="-120"/>
              </a:rPr>
              <a:t>όρους</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των </a:t>
            </a:r>
            <a:r>
              <a:rPr lang="en-US" dirty="0" err="1">
                <a:solidFill>
                  <a:srgbClr val="F4F8F7"/>
                </a:solidFill>
                <a:latin typeface="Arial" pitchFamily="34" charset="0"/>
                <a:ea typeface="Arial" pitchFamily="34" charset="-122"/>
                <a:cs typeface="Arial" pitchFamily="34" charset="-120"/>
              </a:rPr>
              <a:t>άρθρων</a:t>
            </a:r>
            <a:r>
              <a:rPr lang="en-US" dirty="0">
                <a:solidFill>
                  <a:srgbClr val="F4F8F7"/>
                </a:solidFill>
                <a:latin typeface="Arial" pitchFamily="34" charset="0"/>
                <a:ea typeface="Arial" pitchFamily="34" charset="-122"/>
                <a:cs typeface="Arial" pitchFamily="34" charset="-120"/>
              </a:rPr>
              <a:t> 120 </a:t>
            </a:r>
            <a:r>
              <a:rPr lang="el-GR" dirty="0">
                <a:solidFill>
                  <a:srgbClr val="F4F8F7"/>
                </a:solidFill>
                <a:latin typeface="Arial" pitchFamily="34" charset="0"/>
                <a:ea typeface="Arial" pitchFamily="34" charset="-122"/>
                <a:cs typeface="Arial" pitchFamily="34" charset="-120"/>
              </a:rPr>
              <a:t>παρ. </a:t>
            </a:r>
            <a:r>
              <a:rPr lang="en-US" dirty="0">
                <a:solidFill>
                  <a:srgbClr val="F4F8F7"/>
                </a:solidFill>
                <a:latin typeface="Arial" pitchFamily="34" charset="0"/>
                <a:ea typeface="Arial" pitchFamily="34" charset="-122"/>
                <a:cs typeface="Arial" pitchFamily="34" charset="-120"/>
              </a:rPr>
              <a:t>3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ι</a:t>
            </a:r>
            <a:r>
              <a:rPr lang="en-US" dirty="0">
                <a:solidFill>
                  <a:srgbClr val="F4F8F7"/>
                </a:solidFill>
                <a:latin typeface="Arial" pitchFamily="34" charset="0"/>
                <a:ea typeface="Arial" pitchFamily="34" charset="-122"/>
                <a:cs typeface="Arial" pitchFamily="34" charset="-120"/>
              </a:rPr>
              <a:t> 125, ό</a:t>
            </a:r>
            <a:r>
              <a:rPr lang="el-GR" dirty="0" err="1">
                <a:solidFill>
                  <a:srgbClr val="F4F8F7"/>
                </a:solidFill>
                <a:latin typeface="Arial" pitchFamily="34" charset="0"/>
                <a:ea typeface="Arial" pitchFamily="34" charset="-122"/>
                <a:cs typeface="Arial" pitchFamily="34" charset="-120"/>
              </a:rPr>
              <a:t>ταν</a:t>
            </a:r>
            <a:r>
              <a:rPr lang="el-GR"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το</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ε</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ιτρέ</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ει</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το</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κ</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τ</a:t>
            </a:r>
            <a:r>
              <a:rPr lang="en-US" dirty="0">
                <a:solidFill>
                  <a:srgbClr val="F4F8F7"/>
                </a:solidFill>
                <a:latin typeface="Arial" pitchFamily="34" charset="0"/>
                <a:ea typeface="Arial" pitchFamily="34" charset="-122"/>
                <a:cs typeface="Arial" pitchFamily="34" charset="-120"/>
              </a:rPr>
              <a:t>αστα</a:t>
            </a:r>
            <a:r>
              <a:rPr lang="en-US" dirty="0" err="1">
                <a:solidFill>
                  <a:srgbClr val="F4F8F7"/>
                </a:solidFill>
                <a:latin typeface="Arial" pitchFamily="34" charset="0"/>
                <a:ea typeface="Arial" pitchFamily="34" charset="-122"/>
                <a:cs typeface="Arial" pitchFamily="34" charset="-120"/>
              </a:rPr>
              <a:t>τικό</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ή</a:t>
            </a:r>
            <a:r>
              <a:rPr lang="en-US" dirty="0">
                <a:solidFill>
                  <a:srgbClr val="F4F8F7"/>
                </a:solidFill>
                <a:latin typeface="Arial" pitchFamily="34" charset="0"/>
                <a:ea typeface="Arial" pitchFamily="34" charset="-122"/>
                <a:cs typeface="Arial" pitchFamily="34" charset="-120"/>
              </a:rPr>
              <a:t> </a:t>
            </a:r>
            <a:r>
              <a:rPr lang="el-GR" dirty="0">
                <a:solidFill>
                  <a:srgbClr val="F4F8F7"/>
                </a:solidFill>
                <a:latin typeface="Arial" pitchFamily="34" charset="0"/>
                <a:ea typeface="Arial" pitchFamily="34" charset="-122"/>
                <a:cs typeface="Arial" pitchFamily="34" charset="-120"/>
              </a:rPr>
              <a:t>συντρέχει </a:t>
            </a:r>
            <a:r>
              <a:rPr lang="en-US" dirty="0" err="1">
                <a:solidFill>
                  <a:srgbClr val="F4F8F7"/>
                </a:solidFill>
                <a:latin typeface="Arial" pitchFamily="34" charset="0"/>
                <a:ea typeface="Arial" pitchFamily="34" charset="-122"/>
                <a:cs typeface="Arial" pitchFamily="34" charset="-120"/>
              </a:rPr>
              <a:t>σ</a:t>
            </a:r>
            <a:r>
              <a:rPr lang="en-US" dirty="0">
                <a:solidFill>
                  <a:srgbClr val="F4F8F7"/>
                </a:solidFill>
                <a:latin typeface="Arial" pitchFamily="34" charset="0"/>
                <a:ea typeface="Arial" pitchFamily="34" charset="-122"/>
                <a:cs typeface="Arial" pitchFamily="34" charset="-120"/>
              </a:rPr>
              <a:t>π</a:t>
            </a:r>
            <a:r>
              <a:rPr lang="en-US" dirty="0" err="1">
                <a:solidFill>
                  <a:srgbClr val="F4F8F7"/>
                </a:solidFill>
                <a:latin typeface="Arial" pitchFamily="34" charset="0"/>
                <a:ea typeface="Arial" pitchFamily="34" charset="-122"/>
                <a:cs typeface="Arial" pitchFamily="34" charset="-120"/>
              </a:rPr>
              <a:t>ουδ</a:t>
            </a:r>
            <a:r>
              <a:rPr lang="en-US" dirty="0">
                <a:solidFill>
                  <a:srgbClr val="F4F8F7"/>
                </a:solidFill>
                <a:latin typeface="Arial" pitchFamily="34" charset="0"/>
                <a:ea typeface="Arial" pitchFamily="34" charset="-122"/>
                <a:cs typeface="Arial" pitchFamily="34" charset="-120"/>
              </a:rPr>
              <a:t>α</a:t>
            </a:r>
            <a:r>
              <a:rPr lang="en-US" dirty="0" err="1">
                <a:solidFill>
                  <a:srgbClr val="F4F8F7"/>
                </a:solidFill>
                <a:latin typeface="Arial" pitchFamily="34" charset="0"/>
                <a:ea typeface="Arial" pitchFamily="34" charset="-122"/>
                <a:cs typeface="Arial" pitchFamily="34" charset="-120"/>
              </a:rPr>
              <a:t>ίος</a:t>
            </a:r>
            <a:r>
              <a:rPr lang="en-US" dirty="0">
                <a:solidFill>
                  <a:srgbClr val="F4F8F7"/>
                </a:solidFill>
                <a:latin typeface="Arial" pitchFamily="34" charset="0"/>
                <a:ea typeface="Arial" pitchFamily="34" charset="-122"/>
                <a:cs typeface="Arial" pitchFamily="34" charset="-120"/>
              </a:rPr>
              <a:t> </a:t>
            </a:r>
            <a:r>
              <a:rPr lang="en-US" dirty="0" err="1">
                <a:solidFill>
                  <a:srgbClr val="F4F8F7"/>
                </a:solidFill>
                <a:latin typeface="Arial" pitchFamily="34" charset="0"/>
                <a:ea typeface="Arial" pitchFamily="34" charset="-122"/>
                <a:cs typeface="Arial" pitchFamily="34" charset="-120"/>
              </a:rPr>
              <a:t>λόγος</a:t>
            </a:r>
            <a:r>
              <a:rPr lang="en-US" dirty="0">
                <a:solidFill>
                  <a:srgbClr val="F4F8F7"/>
                </a:solidFill>
                <a:latin typeface="Arial" pitchFamily="34" charset="0"/>
                <a:ea typeface="Arial" pitchFamily="34" charset="-122"/>
                <a:cs typeface="Arial" pitchFamily="34" charset="-120"/>
              </a:rPr>
              <a:t>.</a:t>
            </a:r>
            <a:r>
              <a:rPr lang="el-GR" dirty="0">
                <a:solidFill>
                  <a:srgbClr val="F4F8F7"/>
                </a:solidFill>
                <a:latin typeface="Arial" pitchFamily="34" charset="0"/>
                <a:ea typeface="Arial" pitchFamily="34" charset="-122"/>
                <a:cs typeface="Arial" pitchFamily="34" charset="-120"/>
              </a:rPr>
              <a:t> Δυνατότητα συμμετοχής μετόχου από απόσταση με πρόβλεψη στην πρόσκληση ή κατόπιν αιτήματος μετόχου που κατοικεί στην αλλοδαπή ή για σπουδαίο λόγο (άρθρο 125).</a:t>
            </a:r>
          </a:p>
          <a:p>
            <a:pPr algn="just"/>
            <a:r>
              <a:rPr lang="el-GR" dirty="0">
                <a:latin typeface="Arial" panose="020B0604020202020204" pitchFamily="34" charset="0"/>
                <a:cs typeface="Arial" panose="020B0604020202020204" pitchFamily="34" charset="0"/>
              </a:rPr>
              <a:t>Δικαίωμα συμμετοχής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απόδειξη μετοχικής ιδιότητας σύμφωνα με όσα ορίζονται στο άρθρο 124.</a:t>
            </a:r>
            <a:endParaRPr lang="el-GR" dirty="0">
              <a:solidFill>
                <a:srgbClr val="F4F8F7"/>
              </a:solidFill>
              <a:latin typeface="Arial" pitchFamily="34" charset="0"/>
              <a:ea typeface="Arial" pitchFamily="34" charset="-122"/>
              <a:cs typeface="Arial" pitchFamily="34" charset="-120"/>
            </a:endParaRPr>
          </a:p>
          <a:p>
            <a:pPr algn="just"/>
            <a:r>
              <a:rPr lang="el-GR" dirty="0">
                <a:solidFill>
                  <a:srgbClr val="F4F8F7"/>
                </a:solidFill>
                <a:latin typeface="Arial" pitchFamily="34" charset="0"/>
                <a:ea typeface="Arial" pitchFamily="34" charset="-122"/>
                <a:cs typeface="Arial" pitchFamily="34" charset="-120"/>
              </a:rPr>
              <a:t>Συμμετοχή α</a:t>
            </a:r>
            <a:r>
              <a:rPr lang="el-GR" dirty="0">
                <a:latin typeface="Arial" panose="020B0604020202020204" pitchFamily="34" charset="0"/>
                <a:cs typeface="Arial" panose="020B0604020202020204" pitchFamily="34" charset="0"/>
              </a:rPr>
              <a:t>υτοπροσώπως ή δια αντιπροσώπου με τους όρους του άρθρου 128. Παράσταση και μη μετόχων υπό προϋποθέσεις άρθρου 127.</a:t>
            </a:r>
          </a:p>
        </p:txBody>
      </p:sp>
    </p:spTree>
    <p:extLst>
      <p:ext uri="{BB962C8B-B14F-4D97-AF65-F5344CB8AC3E}">
        <p14:creationId xmlns:p14="http://schemas.microsoft.com/office/powerpoint/2010/main" val="1367302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3D2C81C-C34F-1274-592E-FED4ACD11760}"/>
              </a:ext>
            </a:extLst>
          </p:cNvPr>
          <p:cNvSpPr>
            <a:spLocks noGrp="1"/>
          </p:cNvSpPr>
          <p:nvPr>
            <p:ph type="title"/>
          </p:nvPr>
        </p:nvSpPr>
        <p:spPr>
          <a:xfrm>
            <a:off x="619478" y="452718"/>
            <a:ext cx="10673362" cy="905565"/>
          </a:xfrm>
        </p:spPr>
        <p:txBody>
          <a:bodyPr/>
          <a:lstStyle/>
          <a:p>
            <a:r>
              <a:rPr lang="el-GR" dirty="0">
                <a:latin typeface="Arial" panose="020B0604020202020204" pitchFamily="34" charset="0"/>
                <a:cs typeface="Arial" panose="020B0604020202020204" pitchFamily="34" charset="0"/>
              </a:rPr>
              <a:t>Απαρτία και πλειοψηφία ΓΣ</a:t>
            </a:r>
          </a:p>
        </p:txBody>
      </p:sp>
      <p:sp>
        <p:nvSpPr>
          <p:cNvPr id="4" name="Shape 4">
            <a:extLst>
              <a:ext uri="{FF2B5EF4-FFF2-40B4-BE49-F238E27FC236}">
                <a16:creationId xmlns:a16="http://schemas.microsoft.com/office/drawing/2014/main" id="{EDC39993-C66C-2DCA-2509-CB6CBE18392B}"/>
              </a:ext>
            </a:extLst>
          </p:cNvPr>
          <p:cNvSpPr/>
          <p:nvPr/>
        </p:nvSpPr>
        <p:spPr>
          <a:xfrm>
            <a:off x="619477" y="1553297"/>
            <a:ext cx="5372950" cy="4314843"/>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n-US" b="1" dirty="0">
                <a:solidFill>
                  <a:srgbClr val="A0DADE"/>
                </a:solidFill>
                <a:latin typeface="Arial" pitchFamily="34" charset="0"/>
                <a:ea typeface="Arial" pitchFamily="34" charset="-122"/>
                <a:cs typeface="Arial" pitchFamily="34" charset="-120"/>
              </a:rPr>
              <a:t>Συνήθης (</a:t>
            </a:r>
            <a:r>
              <a:rPr lang="en-US" b="1" dirty="0" err="1">
                <a:solidFill>
                  <a:srgbClr val="A0DADE"/>
                </a:solidFill>
                <a:latin typeface="Arial" pitchFamily="34" charset="0"/>
                <a:ea typeface="Arial" pitchFamily="34" charset="-122"/>
                <a:cs typeface="Arial" pitchFamily="34" charset="-120"/>
              </a:rPr>
              <a:t>άρθρ</a:t>
            </a:r>
            <a:r>
              <a:rPr lang="en-US" b="1" dirty="0">
                <a:solidFill>
                  <a:srgbClr val="A0DADE"/>
                </a:solidFill>
                <a:latin typeface="Arial" pitchFamily="34" charset="0"/>
                <a:ea typeface="Arial" pitchFamily="34" charset="-122"/>
                <a:cs typeface="Arial" pitchFamily="34" charset="-120"/>
              </a:rPr>
              <a:t>α 130 </a:t>
            </a:r>
            <a:r>
              <a:rPr lang="el-GR" b="1" dirty="0">
                <a:solidFill>
                  <a:srgbClr val="A0DADE"/>
                </a:solidFill>
                <a:latin typeface="Arial" pitchFamily="34" charset="0"/>
                <a:ea typeface="Arial" pitchFamily="34" charset="-122"/>
                <a:cs typeface="Arial" pitchFamily="34" charset="-120"/>
              </a:rPr>
              <a:t>παρ. </a:t>
            </a:r>
            <a:r>
              <a:rPr lang="en-US" b="1" dirty="0">
                <a:solidFill>
                  <a:srgbClr val="A0DADE"/>
                </a:solidFill>
                <a:latin typeface="Arial" pitchFamily="34" charset="0"/>
                <a:ea typeface="Arial" pitchFamily="34" charset="-122"/>
                <a:cs typeface="Arial" pitchFamily="34" charset="-120"/>
              </a:rPr>
              <a:t>1, 132 </a:t>
            </a:r>
            <a:r>
              <a:rPr lang="el-GR" b="1" dirty="0">
                <a:solidFill>
                  <a:srgbClr val="A0DADE"/>
                </a:solidFill>
                <a:latin typeface="Arial" pitchFamily="34" charset="0"/>
                <a:ea typeface="Arial" pitchFamily="34" charset="-122"/>
                <a:cs typeface="Arial" pitchFamily="34" charset="-120"/>
              </a:rPr>
              <a:t>παρ. </a:t>
            </a:r>
            <a:r>
              <a:rPr lang="en-US" b="1" dirty="0">
                <a:solidFill>
                  <a:srgbClr val="A0DADE"/>
                </a:solidFill>
                <a:latin typeface="Arial" pitchFamily="34" charset="0"/>
                <a:ea typeface="Arial" pitchFamily="34" charset="-122"/>
                <a:cs typeface="Arial" pitchFamily="34" charset="-120"/>
              </a:rPr>
              <a:t>1)</a:t>
            </a:r>
            <a:endParaRPr lang="el-GR" b="1" dirty="0">
              <a:solidFill>
                <a:srgbClr val="A0DADE"/>
              </a:solidFill>
              <a:latin typeface="Arial" pitchFamily="34" charset="0"/>
              <a:ea typeface="Arial" pitchFamily="34" charset="-122"/>
              <a:cs typeface="Arial" pitchFamily="34" charset="-120"/>
            </a:endParaRPr>
          </a:p>
          <a:p>
            <a:pPr algn="just"/>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Απαρτία: εκπροσώπηση του 1/5 του ΚΜ στην πρώτη συνεδρίαση (άρθρο 130 παρ. 1).</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Ε</a:t>
            </a:r>
            <a:r>
              <a:rPr lang="en-US" sz="1600" dirty="0">
                <a:latin typeface="Arial" panose="020B0604020202020204" pitchFamily="34" charset="0"/>
                <a:cs typeface="Arial" panose="020B0604020202020204" pitchFamily="34" charset="0"/>
              </a:rPr>
              <a:t>πα</a:t>
            </a:r>
            <a:r>
              <a:rPr lang="en-US" sz="1600" dirty="0" err="1">
                <a:latin typeface="Arial" panose="020B0604020202020204" pitchFamily="34" charset="0"/>
                <a:cs typeface="Arial" panose="020B0604020202020204" pitchFamily="34" charset="0"/>
              </a:rPr>
              <a:t>ν</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λη</a:t>
            </a:r>
            <a:r>
              <a:rPr lang="en-US" sz="1600" dirty="0">
                <a:latin typeface="Arial" panose="020B0604020202020204" pitchFamily="34" charset="0"/>
                <a:cs typeface="Arial" panose="020B0604020202020204" pitchFamily="34" charset="0"/>
              </a:rPr>
              <a:t>π</a:t>
            </a:r>
            <a:r>
              <a:rPr lang="en-US" sz="1600" dirty="0" err="1">
                <a:latin typeface="Arial" panose="020B0604020202020204" pitchFamily="34" charset="0"/>
                <a:cs typeface="Arial" panose="020B0604020202020204" pitchFamily="34" charset="0"/>
              </a:rPr>
              <a:t>τική</a:t>
            </a:r>
            <a:r>
              <a:rPr lang="en-US" sz="1600" dirty="0">
                <a:latin typeface="Arial" panose="020B0604020202020204" pitchFamily="34" charset="0"/>
                <a:cs typeface="Arial" panose="020B0604020202020204" pitchFamily="34" charset="0"/>
              </a:rPr>
              <a:t> </a:t>
            </a:r>
            <a:r>
              <a:rPr lang="el-GR" sz="1600" dirty="0">
                <a:latin typeface="Arial" panose="020B0604020202020204" pitchFamily="34" charset="0"/>
                <a:cs typeface="Arial" panose="020B0604020202020204" pitchFamily="34" charset="0"/>
              </a:rPr>
              <a:t>ΓΣ</a:t>
            </a:r>
            <a:r>
              <a:rPr lang="en-US" sz="1600" dirty="0">
                <a:latin typeface="Arial" panose="020B0604020202020204" pitchFamily="34" charset="0"/>
                <a:cs typeface="Arial" panose="020B0604020202020204" pitchFamily="34" charset="0"/>
              </a:rPr>
              <a:t>:</a:t>
            </a:r>
            <a:r>
              <a:rPr lang="el-GR" sz="1600" dirty="0">
                <a:latin typeface="Arial" panose="020B0604020202020204" pitchFamily="34" charset="0"/>
                <a:cs typeface="Arial" panose="020B0604020202020204" pitchFamily="34" charset="0"/>
              </a:rPr>
              <a:t> Απαρτία ανεξαρτήτως ποσοστού εκπροσωπούμενου ΚΜ, αποκλειστικά για τα θέματα της αρχικής ημερήσιας διάταξης (άρθρο 130 παρ. 2). </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Πλειοψηφία</a:t>
            </a:r>
            <a:r>
              <a:rPr lang="en-US" sz="1600" dirty="0">
                <a:latin typeface="Arial" panose="020B0604020202020204" pitchFamily="34" charset="0"/>
                <a:cs typeface="Arial" panose="020B0604020202020204" pitchFamily="34" charset="0"/>
              </a:rPr>
              <a:t>:</a:t>
            </a:r>
            <a:r>
              <a:rPr lang="el-GR" sz="1600" dirty="0">
                <a:latin typeface="Arial" panose="020B0604020202020204" pitchFamily="34" charset="0"/>
                <a:cs typeface="Arial" panose="020B0604020202020204" pitchFamily="34" charset="0"/>
              </a:rPr>
              <a:t> απόλυτη πλειοψηφία των εκπροσωπούμενων ψήφων (άρθρο 132 παρ. 1).</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Το καταστατικό μπορεί να προβλέπει μεγαλύτερα ποσοστά απαρτίας εντός των ορίων του νόμου (2/3), ενώ μπορεί να αυξήσει ελεύθερα τα ποσοστά πλειοψηφίας (άρθρο 130 παρ. 5 και 132 παρ. 3).</a:t>
            </a:r>
          </a:p>
        </p:txBody>
      </p:sp>
      <p:sp>
        <p:nvSpPr>
          <p:cNvPr id="6" name="Shape 4">
            <a:extLst>
              <a:ext uri="{FF2B5EF4-FFF2-40B4-BE49-F238E27FC236}">
                <a16:creationId xmlns:a16="http://schemas.microsoft.com/office/drawing/2014/main" id="{56DD68B2-F28E-68C3-286B-204898A42316}"/>
              </a:ext>
            </a:extLst>
          </p:cNvPr>
          <p:cNvSpPr/>
          <p:nvPr/>
        </p:nvSpPr>
        <p:spPr>
          <a:xfrm>
            <a:off x="6096000" y="1553296"/>
            <a:ext cx="5372950" cy="4314843"/>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n-US" b="1" dirty="0">
                <a:solidFill>
                  <a:srgbClr val="A0DADE"/>
                </a:solidFill>
                <a:latin typeface="Arial" pitchFamily="34" charset="0"/>
                <a:ea typeface="Arial" pitchFamily="34" charset="-122"/>
                <a:cs typeface="Arial" pitchFamily="34" charset="-120"/>
              </a:rPr>
              <a:t>Αυξημένη (</a:t>
            </a:r>
            <a:r>
              <a:rPr lang="en-US" b="1" dirty="0" err="1">
                <a:solidFill>
                  <a:srgbClr val="A0DADE"/>
                </a:solidFill>
                <a:latin typeface="Arial" pitchFamily="34" charset="0"/>
                <a:ea typeface="Arial" pitchFamily="34" charset="-122"/>
                <a:cs typeface="Arial" pitchFamily="34" charset="-120"/>
              </a:rPr>
              <a:t>άρθρ</a:t>
            </a:r>
            <a:r>
              <a:rPr lang="en-US" b="1" dirty="0">
                <a:solidFill>
                  <a:srgbClr val="A0DADE"/>
                </a:solidFill>
                <a:latin typeface="Arial" pitchFamily="34" charset="0"/>
                <a:ea typeface="Arial" pitchFamily="34" charset="-122"/>
                <a:cs typeface="Arial" pitchFamily="34" charset="-120"/>
              </a:rPr>
              <a:t>α 130 </a:t>
            </a:r>
            <a:r>
              <a:rPr lang="el-GR" b="1" dirty="0">
                <a:solidFill>
                  <a:srgbClr val="A0DADE"/>
                </a:solidFill>
                <a:latin typeface="Arial" pitchFamily="34" charset="0"/>
                <a:ea typeface="Arial" pitchFamily="34" charset="-122"/>
                <a:cs typeface="Arial" pitchFamily="34" charset="-120"/>
              </a:rPr>
              <a:t>παρ. </a:t>
            </a:r>
            <a:r>
              <a:rPr lang="en-US" b="1" dirty="0">
                <a:solidFill>
                  <a:srgbClr val="A0DADE"/>
                </a:solidFill>
                <a:latin typeface="Arial" pitchFamily="34" charset="0"/>
                <a:ea typeface="Arial" pitchFamily="34" charset="-122"/>
                <a:cs typeface="Arial" pitchFamily="34" charset="-120"/>
              </a:rPr>
              <a:t>3, 132 </a:t>
            </a:r>
            <a:r>
              <a:rPr lang="el-GR" b="1" dirty="0">
                <a:solidFill>
                  <a:srgbClr val="A0DADE"/>
                </a:solidFill>
                <a:latin typeface="Arial" pitchFamily="34" charset="0"/>
                <a:ea typeface="Arial" pitchFamily="34" charset="-122"/>
                <a:cs typeface="Arial" pitchFamily="34" charset="-120"/>
              </a:rPr>
              <a:t>παρ. </a:t>
            </a:r>
            <a:r>
              <a:rPr lang="en-US" b="1" dirty="0">
                <a:solidFill>
                  <a:srgbClr val="A0DADE"/>
                </a:solidFill>
                <a:latin typeface="Arial" pitchFamily="34" charset="0"/>
                <a:ea typeface="Arial" pitchFamily="34" charset="-122"/>
                <a:cs typeface="Arial" pitchFamily="34" charset="-120"/>
              </a:rPr>
              <a:t>2)</a:t>
            </a:r>
            <a:endParaRPr lang="el-GR" b="1" dirty="0">
              <a:solidFill>
                <a:srgbClr val="A0DADE"/>
              </a:solidFill>
              <a:latin typeface="Arial" pitchFamily="34" charset="0"/>
              <a:ea typeface="Arial" pitchFamily="34" charset="-122"/>
              <a:cs typeface="Arial" pitchFamily="34" charset="-120"/>
            </a:endParaRPr>
          </a:p>
          <a:p>
            <a:pPr algn="just"/>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Απαρτία: εκπροσώπηση του 1/2 του ΚΜ στην πρώτη συνεδρίαση (άρθρο 130 παρ. 3).</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Ε</a:t>
            </a:r>
            <a:r>
              <a:rPr lang="en-US" sz="1600" dirty="0">
                <a:latin typeface="Arial" panose="020B0604020202020204" pitchFamily="34" charset="0"/>
                <a:cs typeface="Arial" panose="020B0604020202020204" pitchFamily="34" charset="0"/>
              </a:rPr>
              <a:t>πα</a:t>
            </a:r>
            <a:r>
              <a:rPr lang="en-US" sz="1600" dirty="0" err="1">
                <a:latin typeface="Arial" panose="020B0604020202020204" pitchFamily="34" charset="0"/>
                <a:cs typeface="Arial" panose="020B0604020202020204" pitchFamily="34" charset="0"/>
              </a:rPr>
              <a:t>ν</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λη</a:t>
            </a:r>
            <a:r>
              <a:rPr lang="en-US" sz="1600" dirty="0">
                <a:latin typeface="Arial" panose="020B0604020202020204" pitchFamily="34" charset="0"/>
                <a:cs typeface="Arial" panose="020B0604020202020204" pitchFamily="34" charset="0"/>
              </a:rPr>
              <a:t>π</a:t>
            </a:r>
            <a:r>
              <a:rPr lang="en-US" sz="1600" dirty="0" err="1">
                <a:latin typeface="Arial" panose="020B0604020202020204" pitchFamily="34" charset="0"/>
                <a:cs typeface="Arial" panose="020B0604020202020204" pitchFamily="34" charset="0"/>
              </a:rPr>
              <a:t>τική</a:t>
            </a:r>
            <a:r>
              <a:rPr lang="en-US" sz="1600" dirty="0">
                <a:latin typeface="Arial" panose="020B0604020202020204" pitchFamily="34" charset="0"/>
                <a:cs typeface="Arial" panose="020B0604020202020204" pitchFamily="34" charset="0"/>
              </a:rPr>
              <a:t> </a:t>
            </a:r>
            <a:r>
              <a:rPr lang="el-GR" sz="1600" dirty="0">
                <a:latin typeface="Arial" panose="020B0604020202020204" pitchFamily="34" charset="0"/>
                <a:cs typeface="Arial" panose="020B0604020202020204" pitchFamily="34" charset="0"/>
              </a:rPr>
              <a:t>ΓΣ</a:t>
            </a:r>
            <a:r>
              <a:rPr lang="en-US" sz="1600" dirty="0">
                <a:latin typeface="Arial" panose="020B0604020202020204" pitchFamily="34" charset="0"/>
                <a:cs typeface="Arial" panose="020B0604020202020204" pitchFamily="34" charset="0"/>
              </a:rPr>
              <a:t>:</a:t>
            </a:r>
            <a:r>
              <a:rPr lang="el-GR" sz="1600" dirty="0">
                <a:latin typeface="Arial" panose="020B0604020202020204" pitchFamily="34" charset="0"/>
                <a:cs typeface="Arial" panose="020B0604020202020204" pitchFamily="34" charset="0"/>
              </a:rPr>
              <a:t> Απαρτία με εκπροσώπηση τουλάχιστον 1/3 του ΚΜ, αποκλειστικά για τα θέματα της αρχικής ημερήσιας διάταξης. Στις εισηγμένες ΑΕ και, σε κάθε περίπτωση, όταν πρόκειται για αύξηση κεφαλαίου, αρκεί 1/5 του ΚΜ (άρθρο 130 παρ. 4)</a:t>
            </a:r>
            <a:r>
              <a:rPr lang="en-US" sz="1600" dirty="0">
                <a:latin typeface="Arial" panose="020B0604020202020204" pitchFamily="34" charset="0"/>
                <a:cs typeface="Arial" panose="020B0604020202020204" pitchFamily="34" charset="0"/>
              </a:rPr>
              <a:t>.</a:t>
            </a:r>
            <a:endParaRPr lang="el-GR" sz="16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Πλειοψηφία</a:t>
            </a:r>
            <a:r>
              <a:rPr lang="en-US" sz="1600" dirty="0">
                <a:latin typeface="Arial" panose="020B0604020202020204" pitchFamily="34" charset="0"/>
                <a:cs typeface="Arial" panose="020B0604020202020204" pitchFamily="34" charset="0"/>
              </a:rPr>
              <a:t>:</a:t>
            </a:r>
            <a:r>
              <a:rPr lang="el-GR" sz="1600" dirty="0">
                <a:latin typeface="Arial" panose="020B0604020202020204" pitchFamily="34" charset="0"/>
                <a:cs typeface="Arial" panose="020B0604020202020204" pitchFamily="34" charset="0"/>
              </a:rPr>
              <a:t> πλειοψηφία 2/3 των εκπροσωπούμενων ψήφων (άρθρο 132 παρ. 2).</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Το καταστατικό μπορεί να αυξήσει ελεύθερα τα ποσοστά (άρθρο 130 παρ. 5 και 132 παρ. 3). </a:t>
            </a:r>
          </a:p>
          <a:p>
            <a:endParaRPr lang="en-US" dirty="0"/>
          </a:p>
        </p:txBody>
      </p:sp>
      <p:sp>
        <p:nvSpPr>
          <p:cNvPr id="9" name="Shape 20">
            <a:extLst>
              <a:ext uri="{FF2B5EF4-FFF2-40B4-BE49-F238E27FC236}">
                <a16:creationId xmlns:a16="http://schemas.microsoft.com/office/drawing/2014/main" id="{02DD0C8B-12EC-8B84-F6BB-1A5B61058DA3}"/>
              </a:ext>
            </a:extLst>
          </p:cNvPr>
          <p:cNvSpPr/>
          <p:nvPr/>
        </p:nvSpPr>
        <p:spPr>
          <a:xfrm>
            <a:off x="619478" y="6063154"/>
            <a:ext cx="10849472" cy="371442"/>
          </a:xfrm>
          <a:prstGeom prst="roundRect">
            <a:avLst>
              <a:gd name="adj" fmla="val 24138"/>
            </a:avLst>
          </a:prstGeom>
          <a:solidFill>
            <a:srgbClr val="18545E">
              <a:alpha val="65000"/>
            </a:srgbClr>
          </a:solidFill>
          <a:ln w="6350">
            <a:solidFill>
              <a:srgbClr val="7CB6BA">
                <a:alpha val="40000"/>
              </a:srgbClr>
            </a:solidFill>
            <a:prstDash val="solid"/>
          </a:ln>
        </p:spPr>
        <p:txBody>
          <a:bodyPr/>
          <a:lstStyle/>
          <a:p>
            <a:r>
              <a:rPr lang="en-US" sz="1400" dirty="0" err="1">
                <a:solidFill>
                  <a:srgbClr val="D5ECEC"/>
                </a:solidFill>
                <a:latin typeface="Arial" pitchFamily="34" charset="0"/>
                <a:ea typeface="Arial" pitchFamily="34" charset="-122"/>
                <a:cs typeface="Arial" pitchFamily="34" charset="-120"/>
              </a:rPr>
              <a:t>Τρό</a:t>
            </a:r>
            <a:r>
              <a:rPr lang="en-US" sz="1400" dirty="0">
                <a:solidFill>
                  <a:srgbClr val="D5ECEC"/>
                </a:solidFill>
                <a:latin typeface="Arial" pitchFamily="34" charset="0"/>
                <a:ea typeface="Arial" pitchFamily="34" charset="-122"/>
                <a:cs typeface="Arial" pitchFamily="34" charset="-120"/>
              </a:rPr>
              <a:t>π</a:t>
            </a:r>
            <a:r>
              <a:rPr lang="en-US" sz="1400" dirty="0" err="1">
                <a:solidFill>
                  <a:srgbClr val="D5ECEC"/>
                </a:solidFill>
                <a:latin typeface="Arial" pitchFamily="34" charset="0"/>
                <a:ea typeface="Arial" pitchFamily="34" charset="-122"/>
                <a:cs typeface="Arial" pitchFamily="34" charset="-120"/>
              </a:rPr>
              <a:t>ος</a:t>
            </a:r>
            <a:r>
              <a:rPr lang="en-US" sz="1400" dirty="0">
                <a:solidFill>
                  <a:srgbClr val="D5ECEC"/>
                </a:solidFill>
                <a:latin typeface="Arial" pitchFamily="34" charset="0"/>
                <a:ea typeface="Arial" pitchFamily="34" charset="-122"/>
                <a:cs typeface="Arial" pitchFamily="34" charset="-120"/>
              </a:rPr>
              <a:t> </a:t>
            </a:r>
            <a:r>
              <a:rPr lang="en-US" sz="1400" dirty="0" err="1">
                <a:solidFill>
                  <a:srgbClr val="D5ECEC"/>
                </a:solidFill>
                <a:latin typeface="Arial" pitchFamily="34" charset="0"/>
                <a:ea typeface="Arial" pitchFamily="34" charset="-122"/>
                <a:cs typeface="Arial" pitchFamily="34" charset="-120"/>
              </a:rPr>
              <a:t>ψηφοφορί</a:t>
            </a:r>
            <a:r>
              <a:rPr lang="en-US" sz="1400" dirty="0">
                <a:solidFill>
                  <a:srgbClr val="D5ECEC"/>
                </a:solidFill>
                <a:latin typeface="Arial" pitchFamily="34" charset="0"/>
                <a:ea typeface="Arial" pitchFamily="34" charset="-122"/>
                <a:cs typeface="Arial" pitchFamily="34" charset="-120"/>
              </a:rPr>
              <a:t>α</a:t>
            </a:r>
            <a:r>
              <a:rPr lang="en-US" sz="1400" dirty="0" err="1">
                <a:solidFill>
                  <a:srgbClr val="D5ECEC"/>
                </a:solidFill>
                <a:latin typeface="Arial" pitchFamily="34" charset="0"/>
                <a:ea typeface="Arial" pitchFamily="34" charset="-122"/>
                <a:cs typeface="Arial" pitchFamily="34" charset="-120"/>
              </a:rPr>
              <a:t>ς</a:t>
            </a:r>
            <a:r>
              <a:rPr lang="en-US" sz="1400" dirty="0">
                <a:solidFill>
                  <a:srgbClr val="D5ECEC"/>
                </a:solidFill>
                <a:latin typeface="Arial" pitchFamily="34" charset="0"/>
                <a:ea typeface="Arial" pitchFamily="34" charset="-122"/>
                <a:cs typeface="Arial" pitchFamily="34" charset="-120"/>
              </a:rPr>
              <a:t>: </a:t>
            </a:r>
            <a:r>
              <a:rPr lang="en-US" sz="1400" dirty="0" err="1">
                <a:solidFill>
                  <a:srgbClr val="D5ECEC"/>
                </a:solidFill>
                <a:latin typeface="Arial" pitchFamily="34" charset="0"/>
                <a:ea typeface="Arial" pitchFamily="34" charset="-122"/>
                <a:cs typeface="Arial" pitchFamily="34" charset="-120"/>
              </a:rPr>
              <a:t>κ</a:t>
            </a:r>
            <a:r>
              <a:rPr lang="en-US" sz="1400" dirty="0">
                <a:solidFill>
                  <a:srgbClr val="D5ECEC"/>
                </a:solidFill>
                <a:latin typeface="Arial" pitchFamily="34" charset="0"/>
                <a:ea typeface="Arial" pitchFamily="34" charset="-122"/>
                <a:cs typeface="Arial" pitchFamily="34" charset="-120"/>
              </a:rPr>
              <a:t>α</a:t>
            </a:r>
            <a:r>
              <a:rPr lang="en-US" sz="1400" dirty="0" err="1">
                <a:solidFill>
                  <a:srgbClr val="D5ECEC"/>
                </a:solidFill>
                <a:latin typeface="Arial" pitchFamily="34" charset="0"/>
                <a:ea typeface="Arial" pitchFamily="34" charset="-122"/>
                <a:cs typeface="Arial" pitchFamily="34" charset="-120"/>
              </a:rPr>
              <a:t>τά</a:t>
            </a:r>
            <a:r>
              <a:rPr lang="en-US" sz="1400" dirty="0">
                <a:solidFill>
                  <a:srgbClr val="D5ECEC"/>
                </a:solidFill>
                <a:latin typeface="Arial" pitchFamily="34" charset="0"/>
                <a:ea typeface="Arial" pitchFamily="34" charset="-122"/>
                <a:cs typeface="Arial" pitchFamily="34" charset="-120"/>
              </a:rPr>
              <a:t> </a:t>
            </a:r>
            <a:r>
              <a:rPr lang="en-US" sz="1400" dirty="0" err="1">
                <a:solidFill>
                  <a:srgbClr val="D5ECEC"/>
                </a:solidFill>
                <a:latin typeface="Arial" pitchFamily="34" charset="0"/>
                <a:ea typeface="Arial" pitchFamily="34" charset="-122"/>
                <a:cs typeface="Arial" pitchFamily="34" charset="-120"/>
              </a:rPr>
              <a:t>κ</a:t>
            </a:r>
            <a:r>
              <a:rPr lang="en-US" sz="1400" dirty="0">
                <a:solidFill>
                  <a:srgbClr val="D5ECEC"/>
                </a:solidFill>
                <a:latin typeface="Arial" pitchFamily="34" charset="0"/>
                <a:ea typeface="Arial" pitchFamily="34" charset="-122"/>
                <a:cs typeface="Arial" pitchFamily="34" charset="-120"/>
              </a:rPr>
              <a:t>α</a:t>
            </a:r>
            <a:r>
              <a:rPr lang="en-US" sz="1400" dirty="0" err="1">
                <a:solidFill>
                  <a:srgbClr val="D5ECEC"/>
                </a:solidFill>
                <a:latin typeface="Arial" pitchFamily="34" charset="0"/>
                <a:ea typeface="Arial" pitchFamily="34" charset="-122"/>
                <a:cs typeface="Arial" pitchFamily="34" charset="-120"/>
              </a:rPr>
              <a:t>νόν</a:t>
            </a:r>
            <a:r>
              <a:rPr lang="en-US" sz="1400" dirty="0">
                <a:solidFill>
                  <a:srgbClr val="D5ECEC"/>
                </a:solidFill>
                <a:latin typeface="Arial" pitchFamily="34" charset="0"/>
                <a:ea typeface="Arial" pitchFamily="34" charset="-122"/>
                <a:cs typeface="Arial" pitchFamily="34" charset="-120"/>
              </a:rPr>
              <a:t>α </a:t>
            </a:r>
            <a:r>
              <a:rPr lang="en-US" sz="1400" dirty="0" err="1">
                <a:solidFill>
                  <a:srgbClr val="D5ECEC"/>
                </a:solidFill>
                <a:latin typeface="Arial" pitchFamily="34" charset="0"/>
                <a:ea typeface="Arial" pitchFamily="34" charset="-122"/>
                <a:cs typeface="Arial" pitchFamily="34" charset="-120"/>
              </a:rPr>
              <a:t>φ</a:t>
            </a:r>
            <a:r>
              <a:rPr lang="en-US" sz="1400" dirty="0">
                <a:solidFill>
                  <a:srgbClr val="D5ECEC"/>
                </a:solidFill>
                <a:latin typeface="Arial" pitchFamily="34" charset="0"/>
                <a:ea typeface="Arial" pitchFamily="34" charset="-122"/>
                <a:cs typeface="Arial" pitchFamily="34" charset="-120"/>
              </a:rPr>
              <a:t>α</a:t>
            </a:r>
            <a:r>
              <a:rPr lang="en-US" sz="1400" dirty="0" err="1">
                <a:solidFill>
                  <a:srgbClr val="D5ECEC"/>
                </a:solidFill>
                <a:latin typeface="Arial" pitchFamily="34" charset="0"/>
                <a:ea typeface="Arial" pitchFamily="34" charset="-122"/>
                <a:cs typeface="Arial" pitchFamily="34" charset="-120"/>
              </a:rPr>
              <a:t>νερός</a:t>
            </a:r>
            <a:r>
              <a:rPr lang="en-US" sz="1400" dirty="0">
                <a:solidFill>
                  <a:srgbClr val="D5ECEC"/>
                </a:solidFill>
                <a:latin typeface="Arial" pitchFamily="34" charset="0"/>
                <a:ea typeface="Arial" pitchFamily="34" charset="-122"/>
                <a:cs typeface="Arial" pitchFamily="34" charset="-120"/>
              </a:rPr>
              <a:t>· </a:t>
            </a:r>
            <a:r>
              <a:rPr lang="en-US" sz="1400" dirty="0" err="1">
                <a:solidFill>
                  <a:srgbClr val="D5ECEC"/>
                </a:solidFill>
                <a:latin typeface="Arial" pitchFamily="34" charset="0"/>
                <a:ea typeface="Arial" pitchFamily="34" charset="-122"/>
                <a:cs typeface="Arial" pitchFamily="34" charset="-120"/>
              </a:rPr>
              <a:t>δυν</a:t>
            </a:r>
            <a:r>
              <a:rPr lang="en-US" sz="1400" dirty="0">
                <a:solidFill>
                  <a:srgbClr val="D5ECEC"/>
                </a:solidFill>
                <a:latin typeface="Arial" pitchFamily="34" charset="0"/>
                <a:ea typeface="Arial" pitchFamily="34" charset="-122"/>
                <a:cs typeface="Arial" pitchFamily="34" charset="-120"/>
              </a:rPr>
              <a:t>α</a:t>
            </a:r>
            <a:r>
              <a:rPr lang="en-US" sz="1400" dirty="0" err="1">
                <a:solidFill>
                  <a:srgbClr val="D5ECEC"/>
                </a:solidFill>
                <a:latin typeface="Arial" pitchFamily="34" charset="0"/>
                <a:ea typeface="Arial" pitchFamily="34" charset="-122"/>
                <a:cs typeface="Arial" pitchFamily="34" charset="-120"/>
              </a:rPr>
              <a:t>τότητ</a:t>
            </a:r>
            <a:r>
              <a:rPr lang="en-US" sz="1400" dirty="0">
                <a:solidFill>
                  <a:srgbClr val="D5ECEC"/>
                </a:solidFill>
                <a:latin typeface="Arial" pitchFamily="34" charset="0"/>
                <a:ea typeface="Arial" pitchFamily="34" charset="-122"/>
                <a:cs typeface="Arial" pitchFamily="34" charset="-120"/>
              </a:rPr>
              <a:t>α </a:t>
            </a:r>
            <a:r>
              <a:rPr lang="en-US" sz="1400" dirty="0" err="1">
                <a:solidFill>
                  <a:srgbClr val="D5ECEC"/>
                </a:solidFill>
                <a:latin typeface="Arial" pitchFamily="34" charset="0"/>
                <a:ea typeface="Arial" pitchFamily="34" charset="-122"/>
                <a:cs typeface="Arial" pitchFamily="34" charset="-120"/>
              </a:rPr>
              <a:t>μυστικής</a:t>
            </a:r>
            <a:r>
              <a:rPr lang="en-US" sz="1400" dirty="0">
                <a:solidFill>
                  <a:srgbClr val="D5ECEC"/>
                </a:solidFill>
                <a:latin typeface="Arial" pitchFamily="34" charset="0"/>
                <a:ea typeface="Arial" pitchFamily="34" charset="-122"/>
                <a:cs typeface="Arial" pitchFamily="34" charset="-120"/>
              </a:rPr>
              <a:t> όπ</a:t>
            </a:r>
            <a:r>
              <a:rPr lang="en-US" sz="1400" dirty="0" err="1">
                <a:solidFill>
                  <a:srgbClr val="D5ECEC"/>
                </a:solidFill>
                <a:latin typeface="Arial" pitchFamily="34" charset="0"/>
                <a:ea typeface="Arial" pitchFamily="34" charset="-122"/>
                <a:cs typeface="Arial" pitchFamily="34" charset="-120"/>
              </a:rPr>
              <a:t>ου</a:t>
            </a:r>
            <a:r>
              <a:rPr lang="en-US" sz="1400" dirty="0">
                <a:solidFill>
                  <a:srgbClr val="D5ECEC"/>
                </a:solidFill>
                <a:latin typeface="Arial" pitchFamily="34" charset="0"/>
                <a:ea typeface="Arial" pitchFamily="34" charset="-122"/>
                <a:cs typeface="Arial" pitchFamily="34" charset="-120"/>
              </a:rPr>
              <a:t> </a:t>
            </a:r>
            <a:r>
              <a:rPr lang="en-US" sz="1400" dirty="0" err="1">
                <a:solidFill>
                  <a:srgbClr val="D5ECEC"/>
                </a:solidFill>
                <a:latin typeface="Arial" pitchFamily="34" charset="0"/>
                <a:ea typeface="Arial" pitchFamily="34" charset="-122"/>
                <a:cs typeface="Arial" pitchFamily="34" charset="-120"/>
              </a:rPr>
              <a:t>ε</a:t>
            </a:r>
            <a:r>
              <a:rPr lang="en-US" sz="1400" dirty="0">
                <a:solidFill>
                  <a:srgbClr val="D5ECEC"/>
                </a:solidFill>
                <a:latin typeface="Arial" pitchFamily="34" charset="0"/>
                <a:ea typeface="Arial" pitchFamily="34" charset="-122"/>
                <a:cs typeface="Arial" pitchFamily="34" charset="-120"/>
              </a:rPr>
              <a:t>π</a:t>
            </a:r>
            <a:r>
              <a:rPr lang="en-US" sz="1400" dirty="0" err="1">
                <a:solidFill>
                  <a:srgbClr val="D5ECEC"/>
                </a:solidFill>
                <a:latin typeface="Arial" pitchFamily="34" charset="0"/>
                <a:ea typeface="Arial" pitchFamily="34" charset="-122"/>
                <a:cs typeface="Arial" pitchFamily="34" charset="-120"/>
              </a:rPr>
              <a:t>ιτρέ</a:t>
            </a:r>
            <a:r>
              <a:rPr lang="en-US" sz="1400" dirty="0">
                <a:solidFill>
                  <a:srgbClr val="D5ECEC"/>
                </a:solidFill>
                <a:latin typeface="Arial" pitchFamily="34" charset="0"/>
                <a:ea typeface="Arial" pitchFamily="34" charset="-122"/>
                <a:cs typeface="Arial" pitchFamily="34" charset="-120"/>
              </a:rPr>
              <a:t>π</a:t>
            </a:r>
            <a:r>
              <a:rPr lang="en-US" sz="1400" dirty="0" err="1">
                <a:solidFill>
                  <a:srgbClr val="D5ECEC"/>
                </a:solidFill>
                <a:latin typeface="Arial" pitchFamily="34" charset="0"/>
                <a:ea typeface="Arial" pitchFamily="34" charset="-122"/>
                <a:cs typeface="Arial" pitchFamily="34" charset="-120"/>
              </a:rPr>
              <a:t>ετ</a:t>
            </a:r>
            <a:r>
              <a:rPr lang="en-US" sz="1400" dirty="0">
                <a:solidFill>
                  <a:srgbClr val="D5ECEC"/>
                </a:solidFill>
                <a:latin typeface="Arial" pitchFamily="34" charset="0"/>
                <a:ea typeface="Arial" pitchFamily="34" charset="-122"/>
                <a:cs typeface="Arial" pitchFamily="34" charset="-120"/>
              </a:rPr>
              <a:t>α</a:t>
            </a:r>
            <a:r>
              <a:rPr lang="en-US" sz="1400" dirty="0" err="1">
                <a:solidFill>
                  <a:srgbClr val="D5ECEC"/>
                </a:solidFill>
                <a:latin typeface="Arial" pitchFamily="34" charset="0"/>
                <a:ea typeface="Arial" pitchFamily="34" charset="-122"/>
                <a:cs typeface="Arial" pitchFamily="34" charset="-120"/>
              </a:rPr>
              <a:t>ι</a:t>
            </a:r>
            <a:r>
              <a:rPr lang="en-US" sz="1400" dirty="0">
                <a:solidFill>
                  <a:srgbClr val="D5ECEC"/>
                </a:solidFill>
                <a:latin typeface="Arial" pitchFamily="34" charset="0"/>
                <a:ea typeface="Arial" pitchFamily="34" charset="-122"/>
                <a:cs typeface="Arial" pitchFamily="34" charset="-120"/>
              </a:rPr>
              <a:t> (</a:t>
            </a:r>
            <a:r>
              <a:rPr lang="en-US" sz="1400" dirty="0" err="1">
                <a:solidFill>
                  <a:srgbClr val="D5ECEC"/>
                </a:solidFill>
                <a:latin typeface="Arial" pitchFamily="34" charset="0"/>
                <a:ea typeface="Arial" pitchFamily="34" charset="-122"/>
                <a:cs typeface="Arial" pitchFamily="34" charset="-120"/>
              </a:rPr>
              <a:t>άρθρο</a:t>
            </a:r>
            <a:r>
              <a:rPr lang="en-US" sz="1400" dirty="0">
                <a:solidFill>
                  <a:srgbClr val="D5ECEC"/>
                </a:solidFill>
                <a:latin typeface="Arial" pitchFamily="34" charset="0"/>
                <a:ea typeface="Arial" pitchFamily="34" charset="-122"/>
                <a:cs typeface="Arial" pitchFamily="34" charset="-120"/>
              </a:rPr>
              <a:t> 131).</a:t>
            </a:r>
            <a:endParaRPr lang="en-US" sz="1400" dirty="0"/>
          </a:p>
        </p:txBody>
      </p:sp>
    </p:spTree>
    <p:extLst>
      <p:ext uri="{BB962C8B-B14F-4D97-AF65-F5344CB8AC3E}">
        <p14:creationId xmlns:p14="http://schemas.microsoft.com/office/powerpoint/2010/main" val="3078433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951FCD-9665-4017-F0F0-D35344D347A0}"/>
              </a:ext>
            </a:extLst>
          </p:cNvPr>
          <p:cNvSpPr>
            <a:spLocks noGrp="1"/>
          </p:cNvSpPr>
          <p:nvPr>
            <p:ph type="title"/>
          </p:nvPr>
        </p:nvSpPr>
        <p:spPr>
          <a:xfrm>
            <a:off x="646111" y="452719"/>
            <a:ext cx="9404723" cy="716324"/>
          </a:xfrm>
        </p:spPr>
        <p:txBody>
          <a:bodyPr/>
          <a:lstStyle/>
          <a:p>
            <a:r>
              <a:rPr lang="el-GR" dirty="0">
                <a:latin typeface="Arial" panose="020B0604020202020204" pitchFamily="34" charset="0"/>
                <a:cs typeface="Arial" panose="020B0604020202020204" pitchFamily="34" charset="0"/>
              </a:rPr>
              <a:t>Ελαττωματικές αποφάσεις </a:t>
            </a:r>
          </a:p>
        </p:txBody>
      </p:sp>
      <p:sp>
        <p:nvSpPr>
          <p:cNvPr id="4" name="Shape 4">
            <a:extLst>
              <a:ext uri="{FF2B5EF4-FFF2-40B4-BE49-F238E27FC236}">
                <a16:creationId xmlns:a16="http://schemas.microsoft.com/office/drawing/2014/main" id="{6B722E85-4D8A-F429-6FE9-58BC340FBB93}"/>
              </a:ext>
            </a:extLst>
          </p:cNvPr>
          <p:cNvSpPr/>
          <p:nvPr/>
        </p:nvSpPr>
        <p:spPr>
          <a:xfrm>
            <a:off x="212079" y="1367160"/>
            <a:ext cx="5543928" cy="5160961"/>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r>
              <a:rPr lang="en-US" b="1" dirty="0">
                <a:solidFill>
                  <a:srgbClr val="A0DADE"/>
                </a:solidFill>
                <a:latin typeface="Arial" pitchFamily="34" charset="0"/>
                <a:ea typeface="Arial" pitchFamily="34" charset="-122"/>
                <a:cs typeface="Arial" pitchFamily="34" charset="-120"/>
              </a:rPr>
              <a:t>Ακυρώσιμη </a:t>
            </a:r>
            <a:r>
              <a:rPr lang="el-GR" b="1" dirty="0">
                <a:solidFill>
                  <a:srgbClr val="A0DADE"/>
                </a:solidFill>
                <a:latin typeface="Arial" pitchFamily="34" charset="0"/>
                <a:ea typeface="Arial" pitchFamily="34" charset="-122"/>
                <a:cs typeface="Arial" pitchFamily="34" charset="-120"/>
              </a:rPr>
              <a:t>(άρθρα 137)</a:t>
            </a:r>
          </a:p>
          <a:p>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Ακυρώσιμη</a:t>
            </a:r>
            <a:r>
              <a:rPr lang="en-US" sz="1600" dirty="0">
                <a:latin typeface="Arial" panose="020B0604020202020204" pitchFamily="34" charset="0"/>
                <a:cs typeface="Arial" panose="020B0604020202020204" pitchFamily="34" charset="0"/>
              </a:rPr>
              <a:t>: </a:t>
            </a:r>
            <a:r>
              <a:rPr lang="el-GR" sz="1600" dirty="0">
                <a:latin typeface="Arial" panose="020B0604020202020204" pitchFamily="34" charset="0"/>
                <a:cs typeface="Arial" panose="020B0604020202020204" pitchFamily="34" charset="0"/>
              </a:rPr>
              <a:t>μη νόμιμος τρόπος λήψης απόφασης, μη νόμιμη σύγκληση ή συγκρότηση ΓΣ, μη παροχή οφειλόμενων πληροφοριών που ζητήθηκαν κατά το άρθρο 141, κατάχρηση εξουσίας της πλειοψηφίας (παρ. 1-2).</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Δικαίωμα άσκησης αγωγής ακύρωσης (άρθρο 137 παρ. 3): Μέτοχοι με τουλάχιστον 2% του κεφαλαίου, </a:t>
            </a:r>
            <a:r>
              <a:rPr lang="el-GR" sz="1600" u="sng" dirty="0">
                <a:latin typeface="Arial" panose="020B0604020202020204" pitchFamily="34" charset="0"/>
                <a:cs typeface="Arial" panose="020B0604020202020204" pitchFamily="34" charset="0"/>
              </a:rPr>
              <a:t>εφόσον</a:t>
            </a:r>
            <a:r>
              <a:rPr lang="el-GR" sz="1600" dirty="0">
                <a:latin typeface="Arial" panose="020B0604020202020204" pitchFamily="34" charset="0"/>
                <a:cs typeface="Arial" panose="020B0604020202020204" pitchFamily="34" charset="0"/>
              </a:rPr>
              <a:t> δεν παρέστησαν στη ΓΣ ή αντιτάχθηκαν στην απόφαση. Κάθε μέλος ΔΣ ατομικά. Ειδικά λόγω μη παροχής οφειλόμενων πληροφοριών: Μόνο οι μέτοχοι που τις ζήτησαν κατά το άρθρο 141, εφόσον εκπροσωπούν τουλάχιστον 5% του ΚΜ.</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Περιπτώσεις παρ. 5</a:t>
            </a:r>
            <a:r>
              <a:rPr lang="en-US" sz="1600" dirty="0">
                <a:latin typeface="Arial" panose="020B0604020202020204" pitchFamily="34" charset="0"/>
                <a:cs typeface="Arial" panose="020B0604020202020204" pitchFamily="34" charset="0"/>
              </a:rPr>
              <a:t>:</a:t>
            </a:r>
            <a:r>
              <a:rPr lang="el-GR" sz="1600" dirty="0">
                <a:latin typeface="Arial" panose="020B0604020202020204" pitchFamily="34" charset="0"/>
                <a:cs typeface="Arial" panose="020B0604020202020204" pitchFamily="34" charset="0"/>
              </a:rPr>
              <a:t> δεν επιφέρουν ακυρωσία υπό τις ειδικές προϋποθέσεις και εξαιρέσεις της διάταξης </a:t>
            </a:r>
          </a:p>
          <a:p>
            <a:pPr marL="742950" lvl="1" indent="-285750" algn="just">
              <a:buClr>
                <a:schemeClr val="bg2">
                  <a:lumMod val="40000"/>
                  <a:lumOff val="60000"/>
                </a:schemeClr>
              </a:buClr>
              <a:buSzPct val="80000"/>
              <a:buFont typeface="Wingdings" pitchFamily="2" charset="2"/>
              <a:buChar char="Ø"/>
            </a:pPr>
            <a:r>
              <a:rPr lang="en-US" sz="1600" dirty="0" err="1">
                <a:latin typeface="Arial" panose="020B0604020202020204" pitchFamily="34" charset="0"/>
                <a:cs typeface="Arial" panose="020B0604020202020204" pitchFamily="34" charset="0"/>
              </a:rPr>
              <a:t>Αγωγή</a:t>
            </a:r>
            <a:r>
              <a:rPr lang="en-US" sz="1600" dirty="0">
                <a:latin typeface="Arial" panose="020B0604020202020204" pitchFamily="34" charset="0"/>
                <a:cs typeface="Arial" panose="020B0604020202020204" pitchFamily="34" charset="0"/>
              </a:rPr>
              <a:t> α</a:t>
            </a:r>
            <a:r>
              <a:rPr lang="en-US" sz="1600" dirty="0" err="1">
                <a:latin typeface="Arial" panose="020B0604020202020204" pitchFamily="34" charset="0"/>
                <a:cs typeface="Arial" panose="020B0604020202020204" pitchFamily="34" charset="0"/>
              </a:rPr>
              <a:t>κύρωσης</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κ</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τ</a:t>
            </a:r>
            <a:r>
              <a:rPr lang="en-US" sz="1600" dirty="0">
                <a:latin typeface="Arial" panose="020B0604020202020204" pitchFamily="34" charset="0"/>
                <a:cs typeface="Arial" panose="020B0604020202020204" pitchFamily="34" charset="0"/>
              </a:rPr>
              <a:t>’ α</a:t>
            </a:r>
            <a:r>
              <a:rPr lang="en-US" sz="1600" dirty="0" err="1">
                <a:latin typeface="Arial" panose="020B0604020202020204" pitchFamily="34" charset="0"/>
                <a:cs typeface="Arial" panose="020B0604020202020204" pitchFamily="34" charset="0"/>
              </a:rPr>
              <a:t>ρχήν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εντός</a:t>
            </a:r>
            <a:r>
              <a:rPr lang="en-US" sz="1600" dirty="0">
                <a:latin typeface="Arial" panose="020B0604020202020204" pitchFamily="34" charset="0"/>
                <a:cs typeface="Arial" panose="020B0604020202020204" pitchFamily="34" charset="0"/>
              </a:rPr>
              <a:t> 4 </a:t>
            </a:r>
            <a:r>
              <a:rPr lang="en-US" sz="1600" dirty="0" err="1">
                <a:latin typeface="Arial" panose="020B0604020202020204" pitchFamily="34" charset="0"/>
                <a:cs typeface="Arial" panose="020B0604020202020204" pitchFamily="34" charset="0"/>
              </a:rPr>
              <a:t>μηνών</a:t>
            </a:r>
            <a:r>
              <a:rPr lang="en-US" sz="1600" dirty="0">
                <a:latin typeface="Arial" panose="020B0604020202020204" pitchFamily="34" charset="0"/>
                <a:cs typeface="Arial" panose="020B0604020202020204" pitchFamily="34" charset="0"/>
              </a:rPr>
              <a:t> από απ</a:t>
            </a:r>
            <a:r>
              <a:rPr lang="en-US" sz="1600" dirty="0" err="1">
                <a:latin typeface="Arial" panose="020B0604020202020204" pitchFamily="34" charset="0"/>
                <a:cs typeface="Arial" panose="020B0604020202020204" pitchFamily="34" charset="0"/>
              </a:rPr>
              <a:t>όφ</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ση</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ή</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δημοσιότητ</a:t>
            </a:r>
            <a:r>
              <a:rPr lang="en-US" sz="1600" dirty="0">
                <a:latin typeface="Arial" panose="020B0604020202020204" pitchFamily="34" charset="0"/>
                <a:cs typeface="Arial" panose="020B0604020202020204" pitchFamily="34" charset="0"/>
              </a:rPr>
              <a:t>α</a:t>
            </a:r>
            <a:r>
              <a:rPr lang="el-GR" sz="1600" dirty="0">
                <a:latin typeface="Arial" panose="020B0604020202020204" pitchFamily="34" charset="0"/>
                <a:cs typeface="Arial" panose="020B0604020202020204" pitchFamily="34" charset="0"/>
              </a:rPr>
              <a:t> (παρ. 8)</a:t>
            </a:r>
            <a:r>
              <a:rPr lang="en-US" sz="1600" dirty="0">
                <a:latin typeface="Arial" panose="020B0604020202020204" pitchFamily="34" charset="0"/>
                <a:cs typeface="Arial" panose="020B0604020202020204" pitchFamily="34" charset="0"/>
              </a:rPr>
              <a:t>.</a:t>
            </a:r>
            <a:endParaRPr lang="el-GR" sz="1600" dirty="0">
              <a:latin typeface="Arial" panose="020B0604020202020204" pitchFamily="34" charset="0"/>
              <a:cs typeface="Arial" panose="020B0604020202020204" pitchFamily="34" charset="0"/>
            </a:endParaRPr>
          </a:p>
        </p:txBody>
      </p:sp>
      <p:sp>
        <p:nvSpPr>
          <p:cNvPr id="6" name="Shape 4">
            <a:extLst>
              <a:ext uri="{FF2B5EF4-FFF2-40B4-BE49-F238E27FC236}">
                <a16:creationId xmlns:a16="http://schemas.microsoft.com/office/drawing/2014/main" id="{3882D1D6-7DC3-3B0E-1545-DE9903B0ED91}"/>
              </a:ext>
            </a:extLst>
          </p:cNvPr>
          <p:cNvSpPr/>
          <p:nvPr/>
        </p:nvSpPr>
        <p:spPr>
          <a:xfrm>
            <a:off x="5842799" y="4813806"/>
            <a:ext cx="6137122" cy="1714316"/>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r>
              <a:rPr lang="en-US" b="1" dirty="0" err="1">
                <a:solidFill>
                  <a:srgbClr val="A0DADE"/>
                </a:solidFill>
                <a:latin typeface="Arial" pitchFamily="34" charset="0"/>
                <a:ea typeface="Arial" pitchFamily="34" charset="-122"/>
                <a:cs typeface="Arial" pitchFamily="34" charset="-120"/>
              </a:rPr>
              <a:t>Ανυ</a:t>
            </a:r>
            <a:r>
              <a:rPr lang="en-US" b="1" dirty="0">
                <a:solidFill>
                  <a:srgbClr val="A0DADE"/>
                </a:solidFill>
                <a:latin typeface="Arial" pitchFamily="34" charset="0"/>
                <a:ea typeface="Arial" pitchFamily="34" charset="-122"/>
                <a:cs typeface="Arial" pitchFamily="34" charset="-120"/>
              </a:rPr>
              <a:t>π</a:t>
            </a:r>
            <a:r>
              <a:rPr lang="en-US" b="1" dirty="0" err="1">
                <a:solidFill>
                  <a:srgbClr val="A0DADE"/>
                </a:solidFill>
                <a:latin typeface="Arial" pitchFamily="34" charset="0"/>
                <a:ea typeface="Arial" pitchFamily="34" charset="-122"/>
                <a:cs typeface="Arial" pitchFamily="34" charset="-120"/>
              </a:rPr>
              <a:t>όστ</a:t>
            </a:r>
            <a:r>
              <a:rPr lang="en-US" b="1" dirty="0">
                <a:solidFill>
                  <a:srgbClr val="A0DADE"/>
                </a:solidFill>
                <a:latin typeface="Arial" pitchFamily="34" charset="0"/>
                <a:ea typeface="Arial" pitchFamily="34" charset="-122"/>
                <a:cs typeface="Arial" pitchFamily="34" charset="-120"/>
              </a:rPr>
              <a:t>α</a:t>
            </a:r>
            <a:r>
              <a:rPr lang="en-US" b="1" dirty="0" err="1">
                <a:solidFill>
                  <a:srgbClr val="A0DADE"/>
                </a:solidFill>
                <a:latin typeface="Arial" pitchFamily="34" charset="0"/>
                <a:ea typeface="Arial" pitchFamily="34" charset="-122"/>
                <a:cs typeface="Arial" pitchFamily="34" charset="-120"/>
              </a:rPr>
              <a:t>τη</a:t>
            </a:r>
            <a:r>
              <a:rPr lang="el-GR" b="1" dirty="0">
                <a:solidFill>
                  <a:srgbClr val="A0DADE"/>
                </a:solidFill>
                <a:latin typeface="Arial" pitchFamily="34" charset="0"/>
                <a:ea typeface="Arial" pitchFamily="34" charset="-122"/>
                <a:cs typeface="Arial" pitchFamily="34" charset="-120"/>
              </a:rPr>
              <a:t> (άρθρο 139-140)</a:t>
            </a:r>
          </a:p>
          <a:p>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Δεν είχαν τη μετοχική ιδιότητα ή</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Είχαν αντλήσει το δικαίωμα ψήφου από πρόσωπα που δεν είχαν μετοχική ιδιότητα (πχ επικαρπωτής).</a:t>
            </a:r>
          </a:p>
          <a:p>
            <a:pPr marL="742950" lvl="1" indent="-285750" algn="just">
              <a:buClr>
                <a:schemeClr val="bg2">
                  <a:lumMod val="40000"/>
                  <a:lumOff val="60000"/>
                </a:schemeClr>
              </a:buClr>
              <a:buSzPct val="80000"/>
              <a:buFont typeface="Wingdings" pitchFamily="2" charset="2"/>
              <a:buChar char="Ø"/>
            </a:pPr>
            <a:r>
              <a:rPr lang="el-GR" sz="1600" dirty="0">
                <a:solidFill>
                  <a:srgbClr val="F4F8F7"/>
                </a:solidFill>
                <a:latin typeface="Arial" pitchFamily="34" charset="0"/>
                <a:ea typeface="Arial" pitchFamily="34" charset="-122"/>
                <a:cs typeface="Arial" pitchFamily="34" charset="-120"/>
              </a:rPr>
              <a:t>Μη πλήρωση προϋποθέσεων άρθρου 136</a:t>
            </a:r>
            <a:r>
              <a:rPr lang="en-US" sz="1600" dirty="0">
                <a:solidFill>
                  <a:srgbClr val="F4F8F7"/>
                </a:solidFill>
                <a:latin typeface="Arial" pitchFamily="34" charset="0"/>
                <a:ea typeface="Arial" pitchFamily="34" charset="-122"/>
                <a:cs typeface="Arial" pitchFamily="34" charset="-120"/>
              </a:rPr>
              <a:t>.</a:t>
            </a:r>
            <a:endParaRPr lang="en-US" sz="1600" dirty="0"/>
          </a:p>
        </p:txBody>
      </p:sp>
      <p:sp>
        <p:nvSpPr>
          <p:cNvPr id="7" name="Shape 4">
            <a:extLst>
              <a:ext uri="{FF2B5EF4-FFF2-40B4-BE49-F238E27FC236}">
                <a16:creationId xmlns:a16="http://schemas.microsoft.com/office/drawing/2014/main" id="{4EDB2643-7FDD-FF0C-046D-B44A9E2CB5B1}"/>
              </a:ext>
            </a:extLst>
          </p:cNvPr>
          <p:cNvSpPr/>
          <p:nvPr/>
        </p:nvSpPr>
        <p:spPr>
          <a:xfrm>
            <a:off x="5842799" y="1367161"/>
            <a:ext cx="6137122" cy="3366885"/>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r>
              <a:rPr lang="el-GR" b="1" dirty="0">
                <a:solidFill>
                  <a:srgbClr val="A0DADE"/>
                </a:solidFill>
                <a:latin typeface="Arial" pitchFamily="34" charset="0"/>
                <a:ea typeface="Arial" pitchFamily="34" charset="-122"/>
                <a:cs typeface="Arial" pitchFamily="34" charset="-120"/>
              </a:rPr>
              <a:t>Άκυρη (άρθρο 138)</a:t>
            </a:r>
          </a:p>
          <a:p>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Άκυρη</a:t>
            </a:r>
            <a:r>
              <a:rPr lang="en-US" sz="1600" dirty="0">
                <a:latin typeface="Arial" panose="020B0604020202020204" pitchFamily="34" charset="0"/>
                <a:cs typeface="Arial" panose="020B0604020202020204" pitchFamily="34" charset="0"/>
              </a:rPr>
              <a:t>:</a:t>
            </a:r>
            <a:r>
              <a:rPr lang="el-GR" sz="1600" dirty="0">
                <a:latin typeface="Arial" panose="020B0604020202020204" pitchFamily="34" charset="0"/>
                <a:cs typeface="Arial" panose="020B0604020202020204" pitchFamily="34" charset="0"/>
              </a:rPr>
              <a:t> έλλειψη σύγκλησης ΓΣ ή αντίθεση περιεχομένου στον νόμο ή το καταστατικό (άρθρο 138 παρ. 1)</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Σύγκληση υπάρχει όταν η </a:t>
            </a:r>
            <a:r>
              <a:rPr lang="en-US" sz="1600" dirty="0">
                <a:latin typeface="Arial" panose="020B0604020202020204" pitchFamily="34" charset="0"/>
                <a:cs typeface="Arial" panose="020B0604020202020204" pitchFamily="34" charset="0"/>
              </a:rPr>
              <a:t>π</a:t>
            </a:r>
            <a:r>
              <a:rPr lang="en-US" sz="1600" dirty="0" err="1">
                <a:latin typeface="Arial" panose="020B0604020202020204" pitchFamily="34" charset="0"/>
                <a:cs typeface="Arial" panose="020B0604020202020204" pitchFamily="34" charset="0"/>
              </a:rPr>
              <a:t>ρόσκληση</a:t>
            </a:r>
            <a:r>
              <a:rPr lang="en-US" sz="1600" dirty="0">
                <a:latin typeface="Arial" panose="020B0604020202020204" pitchFamily="34" charset="0"/>
                <a:cs typeface="Arial" panose="020B0604020202020204" pitchFamily="34" charset="0"/>
              </a:rPr>
              <a:t> π</a:t>
            </a:r>
            <a:r>
              <a:rPr lang="en-US" sz="1600" dirty="0" err="1">
                <a:latin typeface="Arial" panose="020B0604020202020204" pitchFamily="34" charset="0"/>
                <a:cs typeface="Arial" panose="020B0604020202020204" pitchFamily="34" charset="0"/>
              </a:rPr>
              <a:t>ροέ</a:t>
            </a:r>
            <a:r>
              <a:rPr lang="el-GR" sz="1600" dirty="0" err="1">
                <a:latin typeface="Arial" panose="020B0604020202020204" pitchFamily="34" charset="0"/>
                <a:cs typeface="Arial" panose="020B0604020202020204" pitchFamily="34" charset="0"/>
              </a:rPr>
              <a:t>ρχεται</a:t>
            </a:r>
            <a:r>
              <a:rPr lang="en-US" sz="1600" dirty="0">
                <a:latin typeface="Arial" panose="020B0604020202020204" pitchFamily="34" charset="0"/>
                <a:cs typeface="Arial" panose="020B0604020202020204" pitchFamily="34" charset="0"/>
              </a:rPr>
              <a:t> από </a:t>
            </a:r>
            <a:r>
              <a:rPr lang="en-US" sz="1600" dirty="0" err="1">
                <a:latin typeface="Arial" panose="020B0604020202020204" pitchFamily="34" charset="0"/>
                <a:cs typeface="Arial" panose="020B0604020202020204" pitchFamily="34" charset="0"/>
              </a:rPr>
              <a:t>την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ετ</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ιρεί</a:t>
            </a:r>
            <a:r>
              <a:rPr lang="en-US" sz="1600" dirty="0">
                <a:latin typeface="Arial" panose="020B0604020202020204" pitchFamily="34" charset="0"/>
                <a:cs typeface="Arial" panose="020B0604020202020204" pitchFamily="34" charset="0"/>
              </a:rPr>
              <a:t>α, </a:t>
            </a:r>
            <a:r>
              <a:rPr lang="el-GR" sz="1600" dirty="0">
                <a:latin typeface="Arial" panose="020B0604020202020204" pitchFamily="34" charset="0"/>
                <a:cs typeface="Arial" panose="020B0604020202020204" pitchFamily="34" charset="0"/>
              </a:rPr>
              <a:t>περιέχει τουλάχιστον </a:t>
            </a:r>
            <a:r>
              <a:rPr lang="en-US" sz="1600" dirty="0" err="1">
                <a:latin typeface="Arial" panose="020B0604020202020204" pitchFamily="34" charset="0"/>
                <a:cs typeface="Arial" panose="020B0604020202020204" pitchFamily="34" charset="0"/>
              </a:rPr>
              <a:t>ένδειξη</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ημερομηνί</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ς</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κ</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ι</a:t>
            </a:r>
            <a:r>
              <a:rPr lang="en-US" sz="1600" dirty="0">
                <a:latin typeface="Arial" panose="020B0604020202020204" pitchFamily="34" charset="0"/>
                <a:cs typeface="Arial" panose="020B0604020202020204" pitchFamily="34" charset="0"/>
              </a:rPr>
              <a:t> </a:t>
            </a:r>
            <a:r>
              <a:rPr lang="el-GR" sz="1600" dirty="0">
                <a:latin typeface="Arial" panose="020B0604020202020204" pitchFamily="34" charset="0"/>
                <a:cs typeface="Arial" panose="020B0604020202020204" pitchFamily="34" charset="0"/>
              </a:rPr>
              <a:t>τ</a:t>
            </a:r>
            <a:r>
              <a:rPr lang="en-US" sz="1600" dirty="0">
                <a:latin typeface="Arial" panose="020B0604020202020204" pitchFamily="34" charset="0"/>
                <a:cs typeface="Arial" panose="020B0604020202020204" pitchFamily="34" charset="0"/>
              </a:rPr>
              <a:t>όπ</a:t>
            </a:r>
            <a:r>
              <a:rPr lang="en-US" sz="1600" dirty="0" err="1">
                <a:latin typeface="Arial" panose="020B0604020202020204" pitchFamily="34" charset="0"/>
                <a:cs typeface="Arial" panose="020B0604020202020204" pitchFamily="34" charset="0"/>
              </a:rPr>
              <a:t>ου</a:t>
            </a:r>
            <a:r>
              <a:rPr lang="en-US" sz="1600" dirty="0">
                <a:latin typeface="Arial" panose="020B0604020202020204" pitchFamily="34" charset="0"/>
                <a:cs typeface="Arial" panose="020B0604020202020204" pitchFamily="34" charset="0"/>
              </a:rPr>
              <a:t> </a:t>
            </a:r>
            <a:r>
              <a:rPr lang="el-GR" sz="1600" dirty="0">
                <a:latin typeface="Arial" panose="020B0604020202020204" pitchFamily="34" charset="0"/>
                <a:cs typeface="Arial" panose="020B0604020202020204" pitchFamily="34" charset="0"/>
              </a:rPr>
              <a:t>και δημοσιεύεται (παρ. 2)</a:t>
            </a:r>
            <a:r>
              <a:rPr lang="en-US" sz="1600" dirty="0">
                <a:latin typeface="Arial" panose="020B0604020202020204" pitchFamily="34" charset="0"/>
                <a:cs typeface="Arial" panose="020B0604020202020204" pitchFamily="34" charset="0"/>
              </a:rPr>
              <a:t>.</a:t>
            </a:r>
            <a:endParaRPr lang="el-GR" sz="16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pitchFamily="2" charset="2"/>
              <a:buChar char="Ø"/>
            </a:pPr>
            <a:r>
              <a:rPr lang="en-US" sz="1600" dirty="0" err="1">
                <a:latin typeface="Arial" panose="020B0604020202020204" pitchFamily="34" charset="0"/>
                <a:cs typeface="Arial" panose="020B0604020202020204" pitchFamily="34" charset="0"/>
              </a:rPr>
              <a:t>Προ</a:t>
            </a:r>
            <a:r>
              <a:rPr lang="en-US" sz="1600" dirty="0">
                <a:latin typeface="Arial" panose="020B0604020202020204" pitchFamily="34" charset="0"/>
                <a:cs typeface="Arial" panose="020B0604020202020204" pitchFamily="34" charset="0"/>
              </a:rPr>
              <a:t>β</a:t>
            </a:r>
            <a:r>
              <a:rPr lang="en-US" sz="1600" dirty="0" err="1">
                <a:latin typeface="Arial" panose="020B0604020202020204" pitchFamily="34" charset="0"/>
                <a:cs typeface="Arial" panose="020B0604020202020204" pitchFamily="34" charset="0"/>
              </a:rPr>
              <a:t>ολή</a:t>
            </a:r>
            <a:r>
              <a:rPr lang="en-US" sz="1600" dirty="0">
                <a:latin typeface="Arial" panose="020B0604020202020204" pitchFamily="34" charset="0"/>
                <a:cs typeface="Arial" panose="020B0604020202020204" pitchFamily="34" charset="0"/>
              </a:rPr>
              <a:t> α</a:t>
            </a:r>
            <a:r>
              <a:rPr lang="en-US" sz="1600" dirty="0" err="1">
                <a:latin typeface="Arial" panose="020B0604020202020204" pitchFamily="34" charset="0"/>
                <a:cs typeface="Arial" panose="020B0604020202020204" pitchFamily="34" charset="0"/>
              </a:rPr>
              <a:t>κυρότητ</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ς</a:t>
            </a:r>
            <a:r>
              <a:rPr lang="en-US" sz="1600" dirty="0">
                <a:latin typeface="Arial" panose="020B0604020202020204" pitchFamily="34" charset="0"/>
                <a:cs typeface="Arial" panose="020B0604020202020204" pitchFamily="34" charset="0"/>
              </a:rPr>
              <a:t>: </a:t>
            </a:r>
            <a:r>
              <a:rPr lang="el-GR" sz="1600" dirty="0">
                <a:latin typeface="Arial" panose="020B0604020202020204" pitchFamily="34" charset="0"/>
                <a:cs typeface="Arial" panose="020B0604020202020204" pitchFamily="34" charset="0"/>
              </a:rPr>
              <a:t>από κάθε πρόσωπο, μέτοχο ή τρίτο, που έχει έννομο συμφέρον, </a:t>
            </a:r>
            <a:r>
              <a:rPr lang="en-US" sz="1600" dirty="0" err="1">
                <a:latin typeface="Arial" panose="020B0604020202020204" pitchFamily="34" charset="0"/>
                <a:cs typeface="Arial" panose="020B0604020202020204" pitchFamily="34" charset="0"/>
              </a:rPr>
              <a:t>κ</a:t>
            </a:r>
            <a:r>
              <a:rPr lang="en-US" sz="1600" dirty="0">
                <a:latin typeface="Arial" panose="020B0604020202020204" pitchFamily="34" charset="0"/>
                <a:cs typeface="Arial" panose="020B0604020202020204" pitchFamily="34" charset="0"/>
              </a:rPr>
              <a:t>α</a:t>
            </a:r>
            <a:r>
              <a:rPr lang="en-US" sz="1600" dirty="0" err="1">
                <a:latin typeface="Arial" panose="020B0604020202020204" pitchFamily="34" charset="0"/>
                <a:cs typeface="Arial" panose="020B0604020202020204" pitchFamily="34" charset="0"/>
              </a:rPr>
              <a:t>τ</a:t>
            </a:r>
            <a:r>
              <a:rPr lang="en-US" sz="1600" dirty="0">
                <a:latin typeface="Arial" panose="020B0604020202020204" pitchFamily="34" charset="0"/>
                <a:cs typeface="Arial" panose="020B0604020202020204" pitchFamily="34" charset="0"/>
              </a:rPr>
              <a:t>’ α</a:t>
            </a:r>
            <a:r>
              <a:rPr lang="en-US" sz="1600" dirty="0" err="1">
                <a:latin typeface="Arial" panose="020B0604020202020204" pitchFamily="34" charset="0"/>
                <a:cs typeface="Arial" panose="020B0604020202020204" pitchFamily="34" charset="0"/>
              </a:rPr>
              <a:t>ρχήν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εντός</a:t>
            </a:r>
            <a:r>
              <a:rPr lang="en-US" sz="1600" dirty="0">
                <a:latin typeface="Arial" panose="020B0604020202020204" pitchFamily="34" charset="0"/>
                <a:cs typeface="Arial" panose="020B0604020202020204" pitchFamily="34" charset="0"/>
              </a:rPr>
              <a:t> 1 </a:t>
            </a:r>
            <a:r>
              <a:rPr lang="en-US" sz="1600" dirty="0" err="1">
                <a:latin typeface="Arial" panose="020B0604020202020204" pitchFamily="34" charset="0"/>
                <a:cs typeface="Arial" panose="020B0604020202020204" pitchFamily="34" charset="0"/>
              </a:rPr>
              <a:t>έτους</a:t>
            </a:r>
            <a:r>
              <a:rPr lang="el-GR" sz="1600" dirty="0">
                <a:latin typeface="Arial" panose="020B0604020202020204" pitchFamily="34" charset="0"/>
                <a:cs typeface="Arial" panose="020B0604020202020204" pitchFamily="34" charset="0"/>
              </a:rPr>
              <a:t> από λήψη ή δημοσιότητα. Σε περίπτωση που ο σκοπός της εταιρείας καθίσταται παράνομος ή αντίθετος </a:t>
            </a:r>
            <a:r>
              <a:rPr lang="el-GR" sz="1600">
                <a:latin typeface="Arial" panose="020B0604020202020204" pitchFamily="34" charset="0"/>
                <a:cs typeface="Arial" panose="020B0604020202020204" pitchFamily="34" charset="0"/>
              </a:rPr>
              <a:t>στη δημόσια τάξη με </a:t>
            </a:r>
            <a:r>
              <a:rPr lang="el-GR" sz="1600" dirty="0">
                <a:latin typeface="Arial" panose="020B0604020202020204" pitchFamily="34" charset="0"/>
                <a:cs typeface="Arial" panose="020B0604020202020204" pitchFamily="34" charset="0"/>
              </a:rPr>
              <a:t>την απόφαση, δεν υπόκειται σε αποσβεστική προθεσμία.</a:t>
            </a:r>
            <a:r>
              <a:rPr lang="en-US" sz="1600" dirty="0">
                <a:latin typeface="Arial" panose="020B0604020202020204" pitchFamily="34" charset="0"/>
                <a:cs typeface="Arial" panose="020B0604020202020204" pitchFamily="34" charset="0"/>
              </a:rPr>
              <a:t> </a:t>
            </a:r>
            <a:r>
              <a:rPr lang="el-GR" sz="1600" dirty="0">
                <a:latin typeface="Arial" panose="020B0604020202020204" pitchFamily="34" charset="0"/>
                <a:cs typeface="Arial" panose="020B0604020202020204" pitchFamily="34" charset="0"/>
              </a:rPr>
              <a:t>(άρθρο 138 παρ. 4)</a:t>
            </a:r>
            <a:r>
              <a:rPr lang="en-US" sz="1600" dirty="0">
                <a:solidFill>
                  <a:srgbClr val="F4F8F7"/>
                </a:solidFill>
                <a:latin typeface="Arial" pitchFamily="34" charset="0"/>
                <a:ea typeface="Arial" pitchFamily="34" charset="-122"/>
                <a:cs typeface="Arial" pitchFamily="34" charset="-120"/>
              </a:rPr>
              <a:t>.</a:t>
            </a:r>
            <a:endParaRPr lang="en-US" sz="1600" dirty="0"/>
          </a:p>
        </p:txBody>
      </p:sp>
    </p:spTree>
    <p:extLst>
      <p:ext uri="{BB962C8B-B14F-4D97-AF65-F5344CB8AC3E}">
        <p14:creationId xmlns:p14="http://schemas.microsoft.com/office/powerpoint/2010/main" val="40707627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4" name="Freeform: Shape 23">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Τίτλος 1">
            <a:extLst>
              <a:ext uri="{FF2B5EF4-FFF2-40B4-BE49-F238E27FC236}">
                <a16:creationId xmlns:a16="http://schemas.microsoft.com/office/drawing/2014/main" id="{603CBA4C-1AA6-0A96-3273-5026FD096C2E}"/>
              </a:ext>
            </a:extLst>
          </p:cNvPr>
          <p:cNvSpPr>
            <a:spLocks noGrp="1"/>
          </p:cNvSpPr>
          <p:nvPr>
            <p:ph type="title"/>
          </p:nvPr>
        </p:nvSpPr>
        <p:spPr>
          <a:xfrm>
            <a:off x="653143" y="1645920"/>
            <a:ext cx="3522879" cy="4470821"/>
          </a:xfrm>
        </p:spPr>
        <p:txBody>
          <a:bodyPr vert="horz" lIns="91440" tIns="45720" rIns="91440" bIns="45720" rtlCol="0" anchor="t">
            <a:normAutofit/>
          </a:bodyPr>
          <a:lstStyle/>
          <a:p>
            <a:r>
              <a:rPr lang="en-US" sz="3600" b="0" i="0" kern="1200" dirty="0" err="1">
                <a:solidFill>
                  <a:schemeClr val="bg2"/>
                </a:solidFill>
                <a:latin typeface="+mj-lt"/>
                <a:ea typeface="+mj-ea"/>
                <a:cs typeface="+mj-cs"/>
              </a:rPr>
              <a:t>Π</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ρ</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δείγμ</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τ</a:t>
            </a:r>
            <a:r>
              <a:rPr lang="en-US" sz="3600" b="0" i="0" kern="1200" dirty="0">
                <a:solidFill>
                  <a:schemeClr val="bg2"/>
                </a:solidFill>
                <a:latin typeface="+mj-lt"/>
                <a:ea typeface="+mj-ea"/>
                <a:cs typeface="+mj-cs"/>
              </a:rPr>
              <a:t>α α</a:t>
            </a:r>
            <a:r>
              <a:rPr lang="en-US" sz="3600" b="0" i="0" kern="1200" dirty="0" err="1">
                <a:solidFill>
                  <a:schemeClr val="bg2"/>
                </a:solidFill>
                <a:latin typeface="+mj-lt"/>
                <a:ea typeface="+mj-ea"/>
                <a:cs typeface="+mj-cs"/>
              </a:rPr>
              <a:t>κυρωσί</a:t>
            </a:r>
            <a:r>
              <a:rPr lang="en-US" sz="3600" b="0" i="0" kern="1200" dirty="0">
                <a:solidFill>
                  <a:schemeClr val="bg2"/>
                </a:solidFill>
                <a:latin typeface="+mj-lt"/>
                <a:ea typeface="+mj-ea"/>
                <a:cs typeface="+mj-cs"/>
              </a:rPr>
              <a:t>α</a:t>
            </a:r>
            <a:r>
              <a:rPr lang="en-US" sz="3600" b="0" i="0" kern="1200" dirty="0" err="1">
                <a:solidFill>
                  <a:schemeClr val="bg2"/>
                </a:solidFill>
                <a:latin typeface="+mj-lt"/>
                <a:ea typeface="+mj-ea"/>
                <a:cs typeface="+mj-cs"/>
              </a:rPr>
              <a:t>ς</a:t>
            </a:r>
            <a:endParaRPr lang="en-US" sz="3600" b="0" i="0" kern="1200" dirty="0">
              <a:solidFill>
                <a:schemeClr val="bg2"/>
              </a:solidFill>
              <a:latin typeface="+mj-lt"/>
              <a:ea typeface="+mj-ea"/>
              <a:cs typeface="+mj-cs"/>
            </a:endParaRPr>
          </a:p>
        </p:txBody>
      </p:sp>
      <p:sp>
        <p:nvSpPr>
          <p:cNvPr id="4" name="Shape 4">
            <a:extLst>
              <a:ext uri="{FF2B5EF4-FFF2-40B4-BE49-F238E27FC236}">
                <a16:creationId xmlns:a16="http://schemas.microsoft.com/office/drawing/2014/main" id="{2C4481AB-78C4-99DA-470C-64C49401626E}"/>
              </a:ext>
            </a:extLst>
          </p:cNvPr>
          <p:cNvSpPr/>
          <p:nvPr/>
        </p:nvSpPr>
        <p:spPr>
          <a:xfrm>
            <a:off x="5264846" y="1143000"/>
            <a:ext cx="6440023" cy="5524018"/>
          </a:xfrm>
          <a:prstGeom prst="roundRect">
            <a:avLst>
              <a:gd name="adj" fmla="val 1619"/>
            </a:avLst>
          </a:prstGeom>
        </p:spPr>
        <p:txBody>
          <a:bodyPr vert="horz" lIns="91440" tIns="45720" rIns="91440" bIns="45720" rtlCol="0">
            <a:noAutofit/>
          </a:bodyPr>
          <a:lstStyle/>
          <a:p>
            <a:pPr algn="just">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νόμιμος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τρό</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λήψης</a:t>
            </a:r>
            <a:r>
              <a:rPr lang="en-US" sz="1400" dirty="0">
                <a:latin typeface="Arial" panose="020B0604020202020204" pitchFamily="34" charset="0"/>
                <a:ea typeface="+mj-ea"/>
                <a:cs typeface="Arial" panose="020B0604020202020204" pitchFamily="34" charset="0"/>
              </a:rPr>
              <a:t> απ</a:t>
            </a:r>
            <a:r>
              <a:rPr lang="en-US" sz="1400" dirty="0" err="1">
                <a:latin typeface="Arial" panose="020B0604020202020204" pitchFamily="34" charset="0"/>
                <a:ea typeface="+mj-ea"/>
                <a:cs typeface="Arial" panose="020B0604020202020204" pitchFamily="34" charset="0"/>
              </a:rPr>
              <a:t>όφ</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σης</a:t>
            </a:r>
            <a:r>
              <a:rPr lang="en-US" sz="1400" dirty="0">
                <a:latin typeface="Arial" panose="020B0604020202020204" pitchFamily="34" charset="0"/>
                <a:ea typeface="+mj-ea"/>
                <a:cs typeface="Arial" panose="020B0604020202020204" pitchFamily="34" charset="0"/>
              </a:rPr>
              <a:t> ΓΣ: </a:t>
            </a:r>
            <a:r>
              <a:rPr lang="en-US" sz="1400" dirty="0" err="1">
                <a:latin typeface="Arial" panose="020B0604020202020204" pitchFamily="34" charset="0"/>
                <a:ea typeface="+mj-ea"/>
                <a:cs typeface="Arial" panose="020B0604020202020204" pitchFamily="34" charset="0"/>
              </a:rPr>
              <a:t>Έλλειψη</a:t>
            </a:r>
            <a:r>
              <a:rPr lang="en-US" sz="1400" dirty="0">
                <a:latin typeface="Arial" panose="020B0604020202020204" pitchFamily="34" charset="0"/>
                <a:ea typeface="+mj-ea"/>
                <a:cs typeface="Arial" panose="020B0604020202020204" pitchFamily="34" charset="0"/>
              </a:rPr>
              <a:t> απα</a:t>
            </a:r>
            <a:r>
              <a:rPr lang="en-US" sz="1400" dirty="0" err="1">
                <a:latin typeface="Arial" panose="020B0604020202020204" pitchFamily="34" charset="0"/>
                <a:ea typeface="+mj-ea"/>
                <a:cs typeface="Arial" panose="020B0604020202020204" pitchFamily="34" charset="0"/>
              </a:rPr>
              <a:t>ιτούμενης</a:t>
            </a:r>
            <a:r>
              <a:rPr lang="en-US" sz="1400" dirty="0">
                <a:latin typeface="Arial" panose="020B0604020202020204" pitchFamily="34" charset="0"/>
                <a:ea typeface="+mj-ea"/>
                <a:cs typeface="Arial" panose="020B0604020202020204" pitchFamily="34" charset="0"/>
              </a:rPr>
              <a:t> από </a:t>
            </a:r>
            <a:r>
              <a:rPr lang="en-US" sz="1400" dirty="0" err="1">
                <a:latin typeface="Arial" panose="020B0604020202020204" pitchFamily="34" charset="0"/>
                <a:ea typeface="+mj-ea"/>
                <a:cs typeface="Arial" panose="020B0604020202020204" pitchFamily="34" charset="0"/>
              </a:rPr>
              <a:t>τον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νόμο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αστα</a:t>
            </a:r>
            <a:r>
              <a:rPr lang="en-US" sz="1400" dirty="0" err="1">
                <a:latin typeface="Arial" panose="020B0604020202020204" pitchFamily="34" charset="0"/>
                <a:ea typeface="+mj-ea"/>
                <a:cs typeface="Arial" panose="020B0604020202020204" pitchFamily="34" charset="0"/>
              </a:rPr>
              <a:t>τικό</a:t>
            </a:r>
            <a:r>
              <a:rPr lang="en-US" sz="1400" dirty="0">
                <a:latin typeface="Arial" panose="020B0604020202020204" pitchFamily="34" charset="0"/>
                <a:ea typeface="+mj-ea"/>
                <a:cs typeface="Arial" panose="020B0604020202020204" pitchFamily="34" charset="0"/>
              </a:rPr>
              <a:t> απα</a:t>
            </a:r>
            <a:r>
              <a:rPr lang="en-US" sz="1400" dirty="0" err="1">
                <a:latin typeface="Arial" panose="020B0604020202020204" pitchFamily="34" charset="0"/>
                <a:ea typeface="+mj-ea"/>
                <a:cs typeface="Arial" panose="020B0604020202020204" pitchFamily="34" charset="0"/>
              </a:rPr>
              <a:t>ρτί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λειοψηφί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σύννομη</a:t>
            </a:r>
            <a:r>
              <a:rPr lang="en-US" sz="1400" dirty="0">
                <a:latin typeface="Arial" panose="020B0604020202020204" pitchFamily="34" charset="0"/>
                <a:ea typeface="+mj-ea"/>
                <a:cs typeface="Arial" panose="020B0604020202020204" pitchFamily="34" charset="0"/>
              </a:rPr>
              <a:t> απ</a:t>
            </a:r>
            <a:r>
              <a:rPr lang="en-US" sz="1400" dirty="0" err="1">
                <a:latin typeface="Arial" panose="020B0604020202020204" pitchFamily="34" charset="0"/>
                <a:ea typeface="+mj-ea"/>
                <a:cs typeface="Arial" panose="020B0604020202020204" pitchFamily="34" charset="0"/>
              </a:rPr>
              <a:t>όρριψης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ιτήμ</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μειοψηφί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γι</a:t>
            </a:r>
            <a:r>
              <a:rPr lang="en-US" sz="1400" dirty="0">
                <a:latin typeface="Arial" panose="020B0604020202020204" pitchFamily="34" charset="0"/>
                <a:ea typeface="+mj-ea"/>
                <a:cs typeface="Arial" panose="020B0604020202020204" pitchFamily="34" charset="0"/>
              </a:rPr>
              <a:t>α α</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αβ</a:t>
            </a:r>
            <a:r>
              <a:rPr lang="en-US" sz="1400" dirty="0" err="1">
                <a:latin typeface="Arial" panose="020B0604020202020204" pitchFamily="34" charset="0"/>
                <a:ea typeface="+mj-ea"/>
                <a:cs typeface="Arial" panose="020B0604020202020204" pitchFamily="34" charset="0"/>
              </a:rPr>
              <a:t>ολή</a:t>
            </a:r>
            <a:r>
              <a:rPr lang="en-US" sz="1400" dirty="0">
                <a:latin typeface="Arial" panose="020B0604020202020204" pitchFamily="34" charset="0"/>
                <a:ea typeface="+mj-ea"/>
                <a:cs typeface="Arial" panose="020B0604020202020204" pitchFamily="34" charset="0"/>
              </a:rPr>
              <a:t> ΓΣ </a:t>
            </a:r>
            <a:r>
              <a:rPr lang="en-US" sz="1400" dirty="0" err="1">
                <a:latin typeface="Arial" panose="020B0604020202020204" pitchFamily="34" charset="0"/>
                <a:ea typeface="+mj-ea"/>
                <a:cs typeface="Arial" panose="020B0604020202020204" pitchFamily="34" charset="0"/>
              </a:rPr>
              <a:t>σύμφων</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με</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άρθρο</a:t>
            </a:r>
            <a:r>
              <a:rPr lang="en-US" sz="1400" dirty="0">
                <a:latin typeface="Arial" panose="020B0604020202020204" pitchFamily="34" charset="0"/>
                <a:ea typeface="+mj-ea"/>
                <a:cs typeface="Arial" panose="020B0604020202020204" pitchFamily="34" charset="0"/>
              </a:rPr>
              <a:t> 141 πα</a:t>
            </a:r>
            <a:r>
              <a:rPr lang="en-US" sz="1400" dirty="0" err="1">
                <a:latin typeface="Arial" panose="020B0604020202020204" pitchFamily="34" charset="0"/>
                <a:ea typeface="+mj-ea"/>
                <a:cs typeface="Arial" panose="020B0604020202020204" pitchFamily="34" charset="0"/>
              </a:rPr>
              <a:t>ρ</a:t>
            </a:r>
            <a:r>
              <a:rPr lang="en-US" sz="1400" dirty="0">
                <a:latin typeface="Arial" panose="020B0604020202020204" pitchFamily="34" charset="0"/>
                <a:ea typeface="+mj-ea"/>
                <a:cs typeface="Arial" panose="020B0604020202020204" pitchFamily="34" charset="0"/>
              </a:rPr>
              <a:t>. 5, πα</a:t>
            </a:r>
            <a:r>
              <a:rPr lang="en-US" sz="1400" dirty="0" err="1">
                <a:latin typeface="Arial" panose="020B0604020202020204" pitchFamily="34" charset="0"/>
                <a:ea typeface="+mj-ea"/>
                <a:cs typeface="Arial" panose="020B0604020202020204" pitchFamily="34" charset="0"/>
              </a:rPr>
              <a:t>ρά</a:t>
            </a:r>
            <a:r>
              <a:rPr lang="en-US" sz="1400" dirty="0">
                <a:latin typeface="Arial" panose="020B0604020202020204" pitchFamily="34" charset="0"/>
                <a:ea typeface="+mj-ea"/>
                <a:cs typeface="Arial" panose="020B0604020202020204" pitchFamily="34" charset="0"/>
              </a:rPr>
              <a:t>βα</a:t>
            </a:r>
            <a:r>
              <a:rPr lang="en-US" sz="1400" dirty="0" err="1">
                <a:latin typeface="Arial" panose="020B0604020202020204" pitchFamily="34" charset="0"/>
                <a:ea typeface="+mj-ea"/>
                <a:cs typeface="Arial" panose="020B0604020202020204" pitchFamily="34" charset="0"/>
              </a:rPr>
              <a:t>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a:t>
            </a:r>
            <a:r>
              <a:rPr lang="en-US" sz="1400" dirty="0">
                <a:latin typeface="Arial" panose="020B0604020202020204" pitchFamily="34" charset="0"/>
                <a:ea typeface="+mj-ea"/>
                <a:cs typeface="Arial" panose="020B0604020202020204" pitchFamily="34" charset="0"/>
              </a:rPr>
              <a:t>αστα</a:t>
            </a:r>
            <a:r>
              <a:rPr lang="en-US" sz="1400" dirty="0" err="1">
                <a:latin typeface="Arial" panose="020B0604020202020204" pitchFamily="34" charset="0"/>
                <a:ea typeface="+mj-ea"/>
                <a:cs typeface="Arial" panose="020B0604020202020204" pitchFamily="34" charset="0"/>
              </a:rPr>
              <a:t>τικών</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ρο</a:t>
            </a:r>
            <a:r>
              <a:rPr lang="en-US" sz="1400" dirty="0">
                <a:latin typeface="Arial" panose="020B0604020202020204" pitchFamily="34" charset="0"/>
                <a:ea typeface="+mj-ea"/>
                <a:cs typeface="Arial" panose="020B0604020202020204" pitchFamily="34" charset="0"/>
              </a:rPr>
              <a:t>β</a:t>
            </a:r>
            <a:r>
              <a:rPr lang="en-US" sz="1400" dirty="0" err="1">
                <a:latin typeface="Arial" panose="020B0604020202020204" pitchFamily="34" charset="0"/>
                <a:ea typeface="+mj-ea"/>
                <a:cs typeface="Arial" panose="020B0604020202020204" pitchFamily="34" charset="0"/>
              </a:rPr>
              <a:t>λέψεων</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ερί</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συμμετοχής</a:t>
            </a:r>
            <a:r>
              <a:rPr lang="en-US" sz="1400" dirty="0">
                <a:latin typeface="Arial" panose="020B0604020202020204" pitchFamily="34" charset="0"/>
                <a:ea typeface="+mj-ea"/>
                <a:cs typeface="Arial" panose="020B0604020202020204" pitchFamily="34" charset="0"/>
              </a:rPr>
              <a:t> από απ</a:t>
            </a:r>
            <a:r>
              <a:rPr lang="en-US" sz="1400" dirty="0" err="1">
                <a:latin typeface="Arial" panose="020B0604020202020204" pitchFamily="34" charset="0"/>
                <a:ea typeface="+mj-ea"/>
                <a:cs typeface="Arial" panose="020B0604020202020204" pitchFamily="34" charset="0"/>
              </a:rPr>
              <a:t>όστ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ή</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ιστολική</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ψήφο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έγκριση</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μοι</a:t>
            </a:r>
            <a:r>
              <a:rPr lang="en-US" sz="1400" dirty="0">
                <a:latin typeface="Arial" panose="020B0604020202020204" pitchFamily="34" charset="0"/>
                <a:ea typeface="+mj-ea"/>
                <a:cs typeface="Arial" panose="020B0604020202020204" pitchFamily="34" charset="0"/>
              </a:rPr>
              <a:t>β</a:t>
            </a:r>
            <a:r>
              <a:rPr lang="en-US" sz="1400" dirty="0" err="1">
                <a:latin typeface="Arial" panose="020B0604020202020204" pitchFamily="34" charset="0"/>
                <a:ea typeface="+mj-ea"/>
                <a:cs typeface="Arial" panose="020B0604020202020204" pitchFamily="34" charset="0"/>
              </a:rPr>
              <a:t>ών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μελών</a:t>
            </a:r>
            <a:r>
              <a:rPr lang="en-US" sz="1400" dirty="0">
                <a:latin typeface="Arial" panose="020B0604020202020204" pitchFamily="34" charset="0"/>
                <a:ea typeface="+mj-ea"/>
                <a:cs typeface="Arial" panose="020B0604020202020204" pitchFamily="34" charset="0"/>
              </a:rPr>
              <a:t> ΔΣ </a:t>
            </a:r>
            <a:r>
              <a:rPr lang="en-US" sz="1400" dirty="0" err="1">
                <a:latin typeface="Arial" panose="020B0604020202020204" pitchFamily="34" charset="0"/>
                <a:ea typeface="+mj-ea"/>
                <a:cs typeface="Arial" panose="020B0604020202020204" pitchFamily="34" charset="0"/>
              </a:rPr>
              <a:t>δι</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μυστικής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ψηφοφορί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κυρότητ</a:t>
            </a:r>
            <a:r>
              <a:rPr lang="en-US" sz="1400" dirty="0">
                <a:latin typeface="Arial" panose="020B0604020202020204" pitchFamily="34" charset="0"/>
                <a:ea typeface="+mj-ea"/>
                <a:cs typeface="Arial" panose="020B0604020202020204" pitchFamily="34" charset="0"/>
              </a:rPr>
              <a:t>α/α</a:t>
            </a:r>
            <a:r>
              <a:rPr lang="en-US" sz="1400" dirty="0" err="1">
                <a:latin typeface="Arial" panose="020B0604020202020204" pitchFamily="34" charset="0"/>
                <a:ea typeface="+mj-ea"/>
                <a:cs typeface="Arial" panose="020B0604020202020204" pitchFamily="34" charset="0"/>
              </a:rPr>
              <a:t>κυρωσί</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ε</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ιμέρους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ψήφων</a:t>
            </a:r>
            <a:r>
              <a:rPr lang="en-US" sz="1400" dirty="0">
                <a:latin typeface="Arial" panose="020B0604020202020204" pitchFamily="34" charset="0"/>
                <a:ea typeface="+mj-ea"/>
                <a:cs typeface="Arial" panose="020B0604020202020204" pitchFamily="34" charset="0"/>
              </a:rPr>
              <a:t>, </a:t>
            </a:r>
            <a:r>
              <a:rPr lang="en-US" sz="1400" u="sng" dirty="0" err="1">
                <a:latin typeface="Arial" panose="020B0604020202020204" pitchFamily="34" charset="0"/>
                <a:ea typeface="+mj-ea"/>
                <a:cs typeface="Arial" panose="020B0604020202020204" pitchFamily="34" charset="0"/>
              </a:rPr>
              <a:t>εφόσον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οι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ψήφοι</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υτές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ήτ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 απ</a:t>
            </a:r>
            <a:r>
              <a:rPr lang="en-US" sz="1400" dirty="0" err="1">
                <a:latin typeface="Arial" panose="020B0604020202020204" pitchFamily="34" charset="0"/>
                <a:ea typeface="+mj-ea"/>
                <a:cs typeface="Arial" panose="020B0604020202020204" pitchFamily="34" charset="0"/>
              </a:rPr>
              <a:t>οφ</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σιστικές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γι</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την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ίτευξη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της</a:t>
            </a:r>
            <a:r>
              <a:rPr lang="en-US" sz="1400" dirty="0">
                <a:latin typeface="Arial" panose="020B0604020202020204" pitchFamily="34" charset="0"/>
                <a:ea typeface="+mj-ea"/>
                <a:cs typeface="Arial" panose="020B0604020202020204" pitchFamily="34" charset="0"/>
              </a:rPr>
              <a:t> απα</a:t>
            </a:r>
            <a:r>
              <a:rPr lang="en-US" sz="1400" dirty="0" err="1">
                <a:latin typeface="Arial" panose="020B0604020202020204" pitchFamily="34" charset="0"/>
                <a:ea typeface="+mj-ea"/>
                <a:cs typeface="Arial" panose="020B0604020202020204" pitchFamily="34" charset="0"/>
              </a:rPr>
              <a:t>ιτούμενης</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λειοψηφί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άρθρο</a:t>
            </a:r>
            <a:r>
              <a:rPr lang="en-US" sz="1400" dirty="0">
                <a:latin typeface="Arial" panose="020B0604020202020204" pitchFamily="34" charset="0"/>
                <a:ea typeface="+mj-ea"/>
                <a:cs typeface="Arial" panose="020B0604020202020204" pitchFamily="34" charset="0"/>
              </a:rPr>
              <a:t> 137 πα</a:t>
            </a:r>
            <a:r>
              <a:rPr lang="en-US" sz="1400" dirty="0" err="1">
                <a:latin typeface="Arial" panose="020B0604020202020204" pitchFamily="34" charset="0"/>
                <a:ea typeface="+mj-ea"/>
                <a:cs typeface="Arial" panose="020B0604020202020204" pitchFamily="34" charset="0"/>
              </a:rPr>
              <a:t>ρ</a:t>
            </a:r>
            <a:r>
              <a:rPr lang="en-US" sz="1400" dirty="0">
                <a:latin typeface="Arial" panose="020B0604020202020204" pitchFamily="34" charset="0"/>
                <a:ea typeface="+mj-ea"/>
                <a:cs typeface="Arial" panose="020B0604020202020204" pitchFamily="34" charset="0"/>
              </a:rPr>
              <a:t>. 5 π</a:t>
            </a:r>
            <a:r>
              <a:rPr lang="en-US" sz="1400" dirty="0" err="1">
                <a:latin typeface="Arial" panose="020B0604020202020204" pitchFamily="34" charset="0"/>
                <a:ea typeface="+mj-ea"/>
                <a:cs typeface="Arial" panose="020B0604020202020204" pitchFamily="34" charset="0"/>
              </a:rPr>
              <a:t>ερ</a:t>
            </a:r>
            <a:r>
              <a:rPr lang="en-US" sz="1400" dirty="0">
                <a:latin typeface="Arial" panose="020B0604020202020204" pitchFamily="34" charset="0"/>
                <a:ea typeface="+mj-ea"/>
                <a:cs typeface="Arial" panose="020B0604020202020204" pitchFamily="34" charset="0"/>
              </a:rPr>
              <a:t>. β’).</a:t>
            </a:r>
          </a:p>
          <a:p>
            <a:pPr algn="just">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νόμιμη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σύγκληση</a:t>
            </a:r>
            <a:r>
              <a:rPr lang="en-US" sz="1400" dirty="0">
                <a:latin typeface="Arial" panose="020B0604020202020204" pitchFamily="34" charset="0"/>
                <a:ea typeface="+mj-ea"/>
                <a:cs typeface="Arial" panose="020B0604020202020204" pitchFamily="34" charset="0"/>
              </a:rPr>
              <a:t> ΓΣ: </a:t>
            </a:r>
            <a:r>
              <a:rPr lang="el-GR" sz="1400" dirty="0">
                <a:latin typeface="Arial" panose="020B0604020202020204" pitchFamily="34" charset="0"/>
                <a:ea typeface="+mj-ea"/>
                <a:cs typeface="Arial" panose="020B0604020202020204" pitchFamily="34" charset="0"/>
              </a:rPr>
              <a:t>πρόσκληση προερχόμενη από ΔΣ με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νόμιμη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εκλογή</a:t>
            </a: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συγκρότηση</a:t>
            </a: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ή</a:t>
            </a:r>
            <a:r>
              <a:rPr lang="el-GR" sz="1400" dirty="0">
                <a:latin typeface="Arial" panose="020B0604020202020204" pitchFamily="34" charset="0"/>
                <a:ea typeface="+mj-ea"/>
                <a:cs typeface="Arial" panose="020B0604020202020204" pitchFamily="34" charset="0"/>
              </a:rPr>
              <a:t> ελάττωμα στην απόφαση ΔΣ με θέμα τη σύγκληση ΓΣ</a:t>
            </a:r>
            <a:r>
              <a:rPr lang="en-US" sz="1400" dirty="0">
                <a:latin typeface="Arial" panose="020B0604020202020204" pitchFamily="34" charset="0"/>
                <a:ea typeface="+mj-ea"/>
                <a:cs typeface="Arial" panose="020B0604020202020204" pitchFamily="34" charset="0"/>
              </a:rPr>
              <a:t>, </a:t>
            </a:r>
            <a:r>
              <a:rPr lang="en-US" sz="1400" u="sng" dirty="0" err="1">
                <a:latin typeface="Arial" panose="020B0604020202020204" pitchFamily="34" charset="0"/>
                <a:ea typeface="+mj-ea"/>
                <a:cs typeface="Arial" panose="020B0604020202020204" pitchFamily="34" charset="0"/>
              </a:rPr>
              <a:t>εφόσον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εξ</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ιτί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του</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ελ</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ττώμ</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τος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δεν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υ</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ήρξε</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έγκ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ιρη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a:t>
            </a:r>
            <a:r>
              <a:rPr lang="en-US" sz="1400" dirty="0">
                <a:latin typeface="Arial" panose="020B0604020202020204" pitchFamily="34" charset="0"/>
                <a:ea typeface="+mj-ea"/>
                <a:cs typeface="Arial" panose="020B0604020202020204" pitchFamily="34" charset="0"/>
              </a:rPr>
              <a:t>πα</a:t>
            </a:r>
            <a:r>
              <a:rPr lang="en-US" sz="1400" dirty="0" err="1">
                <a:latin typeface="Arial" panose="020B0604020202020204" pitchFamily="34" charset="0"/>
                <a:ea typeface="+mj-ea"/>
                <a:cs typeface="Arial" panose="020B0604020202020204" pitchFamily="34" charset="0"/>
              </a:rPr>
              <a:t>ρκής</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ληροφόρηση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των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μετόχων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άρθρο</a:t>
            </a:r>
            <a:r>
              <a:rPr lang="en-US" sz="1400" dirty="0">
                <a:latin typeface="Arial" panose="020B0604020202020204" pitchFamily="34" charset="0"/>
                <a:ea typeface="+mj-ea"/>
                <a:cs typeface="Arial" panose="020B0604020202020204" pitchFamily="34" charset="0"/>
              </a:rPr>
              <a:t> 137 πα</a:t>
            </a:r>
            <a:r>
              <a:rPr lang="en-US" sz="1400" dirty="0" err="1">
                <a:latin typeface="Arial" panose="020B0604020202020204" pitchFamily="34" charset="0"/>
                <a:ea typeface="+mj-ea"/>
                <a:cs typeface="Arial" panose="020B0604020202020204" pitchFamily="34" charset="0"/>
              </a:rPr>
              <a:t>ρ</a:t>
            </a:r>
            <a:r>
              <a:rPr lang="en-US" sz="1400" dirty="0">
                <a:latin typeface="Arial" panose="020B0604020202020204" pitchFamily="34" charset="0"/>
                <a:ea typeface="+mj-ea"/>
                <a:cs typeface="Arial" panose="020B0604020202020204" pitchFamily="34" charset="0"/>
              </a:rPr>
              <a:t>. 5 π</a:t>
            </a:r>
            <a:r>
              <a:rPr lang="en-US" sz="1400" dirty="0" err="1">
                <a:latin typeface="Arial" panose="020B0604020202020204" pitchFamily="34" charset="0"/>
                <a:ea typeface="+mj-ea"/>
                <a:cs typeface="Arial" panose="020B0604020202020204" pitchFamily="34" charset="0"/>
              </a:rPr>
              <a:t>ερ</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ρόσκληση</a:t>
            </a:r>
            <a:r>
              <a:rPr lang="en-US" sz="1400" dirty="0">
                <a:latin typeface="Arial" panose="020B0604020202020204" pitchFamily="34" charset="0"/>
                <a:ea typeface="+mj-ea"/>
                <a:cs typeface="Arial" panose="020B0604020202020204" pitchFamily="34" charset="0"/>
              </a:rPr>
              <a:t> από </a:t>
            </a:r>
            <a:r>
              <a:rPr lang="en-US" sz="1400" dirty="0" err="1">
                <a:latin typeface="Arial" panose="020B0604020202020204" pitchFamily="34" charset="0"/>
                <a:ea typeface="+mj-ea"/>
                <a:cs typeface="Arial" panose="020B0604020202020204" pitchFamily="34" charset="0"/>
              </a:rPr>
              <a:t>μεμονωμένο</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μέλος</a:t>
            </a:r>
            <a:r>
              <a:rPr lang="en-US" sz="1400" dirty="0">
                <a:latin typeface="Arial" panose="020B0604020202020204" pitchFamily="34" charset="0"/>
                <a:ea typeface="+mj-ea"/>
                <a:cs typeface="Arial" panose="020B0604020202020204" pitchFamily="34" charset="0"/>
              </a:rPr>
              <a:t> ΔΣ, π</a:t>
            </a:r>
            <a:r>
              <a:rPr lang="en-US" sz="1400" dirty="0" err="1">
                <a:latin typeface="Arial" panose="020B0604020202020204" pitchFamily="34" charset="0"/>
                <a:ea typeface="+mj-ea"/>
                <a:cs typeface="Arial" panose="020B0604020202020204" pitchFamily="34" charset="0"/>
              </a:rPr>
              <a:t>ρόσκληση</a:t>
            </a:r>
            <a:r>
              <a:rPr lang="en-US" sz="1400" dirty="0">
                <a:latin typeface="Arial" panose="020B0604020202020204" pitchFamily="34" charset="0"/>
                <a:ea typeface="+mj-ea"/>
                <a:cs typeface="Arial" panose="020B0604020202020204" pitchFamily="34" charset="0"/>
              </a:rPr>
              <a:t> </a:t>
            </a:r>
            <a:r>
              <a:rPr lang="el-GR" sz="1400" dirty="0">
                <a:latin typeface="Arial" panose="020B0604020202020204" pitchFamily="34" charset="0"/>
                <a:ea typeface="+mj-ea"/>
                <a:cs typeface="Arial" panose="020B0604020202020204" pitchFamily="34" charset="0"/>
              </a:rPr>
              <a:t>χωρίς αναγραφή </a:t>
            </a:r>
            <a:r>
              <a:rPr lang="en-US" sz="1400" dirty="0" err="1">
                <a:latin typeface="Arial" panose="020B0604020202020204" pitchFamily="34" charset="0"/>
                <a:ea typeface="+mj-ea"/>
                <a:cs typeface="Arial" panose="020B0604020202020204" pitchFamily="34" charset="0"/>
              </a:rPr>
              <a:t>ώρ</a:t>
            </a:r>
            <a:r>
              <a:rPr lang="en-US" sz="1400" dirty="0">
                <a:latin typeface="Arial" panose="020B0604020202020204" pitchFamily="34" charset="0"/>
                <a:ea typeface="+mj-ea"/>
                <a:cs typeface="Arial" panose="020B0604020202020204" pitchFamily="34" charset="0"/>
              </a:rPr>
              <a:t>α</a:t>
            </a:r>
            <a:r>
              <a:rPr lang="el-GR" sz="1400" dirty="0">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ή</a:t>
            </a: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θεμάτων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ημερήσι</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διάτ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ξης</a:t>
            </a:r>
            <a:r>
              <a:rPr lang="el-GR" sz="1400" dirty="0">
                <a:latin typeface="Arial" panose="020B0604020202020204" pitchFamily="34" charset="0"/>
                <a:ea typeface="+mj-ea"/>
                <a:cs typeface="Arial" panose="020B0604020202020204" pitchFamily="34" charset="0"/>
              </a:rPr>
              <a:t> με σαφήνεια</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ή</a:t>
            </a:r>
            <a:r>
              <a:rPr lang="el-GR" sz="1400" dirty="0">
                <a:latin typeface="Arial" panose="020B0604020202020204" pitchFamily="34" charset="0"/>
                <a:ea typeface="+mj-ea"/>
                <a:cs typeface="Arial" panose="020B0604020202020204" pitchFamily="34" charset="0"/>
              </a:rPr>
              <a:t> πρόσκληση με αναγραφή μη νόμιμων στοιχείων ως προς </a:t>
            </a:r>
            <a:r>
              <a:rPr lang="en-US" sz="1400" dirty="0" err="1">
                <a:latin typeface="Arial" panose="020B0604020202020204" pitchFamily="34" charset="0"/>
                <a:cs typeface="Arial" panose="020B0604020202020204" pitchFamily="34" charset="0"/>
              </a:rPr>
              <a:t>τον</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τό</a:t>
            </a:r>
            <a:r>
              <a:rPr lang="en-US" sz="1400" dirty="0">
                <a:latin typeface="Arial" panose="020B0604020202020204" pitchFamily="34" charset="0"/>
                <a:cs typeface="Arial" panose="020B0604020202020204" pitchFamily="34" charset="0"/>
              </a:rPr>
              <a:t>πο</a:t>
            </a:r>
            <a:r>
              <a:rPr lang="el-GR" sz="1400" dirty="0">
                <a:latin typeface="Arial" panose="020B0604020202020204" pitchFamily="34" charset="0"/>
                <a:cs typeface="Arial" panose="020B0604020202020204" pitchFamily="34" charset="0"/>
              </a:rPr>
              <a:t> (πχ συνεδρίαση σε άλλον τόπο εκτός έδρας χωρίς να προβλέπεται στο καταστατικό) και </a:t>
            </a:r>
            <a:r>
              <a:rPr lang="en-US" sz="1400" dirty="0" err="1">
                <a:latin typeface="Arial" panose="020B0604020202020204" pitchFamily="34" charset="0"/>
                <a:cs typeface="Arial" panose="020B0604020202020204" pitchFamily="34" charset="0"/>
              </a:rPr>
              <a:t>τον</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χρόνο</a:t>
            </a:r>
            <a:r>
              <a:rPr lang="el-GR" sz="1400" dirty="0">
                <a:latin typeface="Arial" panose="020B0604020202020204" pitchFamily="34" charset="0"/>
                <a:cs typeface="Arial" panose="020B0604020202020204" pitchFamily="34" charset="0"/>
              </a:rPr>
              <a:t> (πχ συνεδρίαση Κυριακή του Πάσχα)</a:t>
            </a:r>
            <a:r>
              <a:rPr lang="en-US" sz="1400" dirty="0">
                <a:latin typeface="Arial" panose="020B0604020202020204" pitchFamily="34" charset="0"/>
                <a:ea typeface="+mj-ea"/>
                <a:cs typeface="Arial" panose="020B0604020202020204" pitchFamily="34" charset="0"/>
              </a:rPr>
              <a:t>.</a:t>
            </a:r>
          </a:p>
          <a:p>
            <a:pPr algn="just">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νόμιμη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συγκρότηση</a:t>
            </a:r>
            <a:r>
              <a:rPr lang="en-US" sz="1400" dirty="0">
                <a:latin typeface="Arial" panose="020B0604020202020204" pitchFamily="34" charset="0"/>
                <a:ea typeface="+mj-ea"/>
                <a:cs typeface="Arial" panose="020B0604020202020204" pitchFamily="34" charset="0"/>
              </a:rPr>
              <a:t> ΓΣ: α</a:t>
            </a:r>
            <a:r>
              <a:rPr lang="en-US" sz="1400" dirty="0" err="1">
                <a:latin typeface="Arial" panose="020B0604020202020204" pitchFamily="34" charset="0"/>
                <a:ea typeface="+mj-ea"/>
                <a:cs typeface="Arial" panose="020B0604020202020204" pitchFamily="34" charset="0"/>
              </a:rPr>
              <a:t>υθ</a:t>
            </a:r>
            <a:r>
              <a:rPr lang="en-US" sz="1400" dirty="0">
                <a:latin typeface="Arial" panose="020B0604020202020204" pitchFamily="34" charset="0"/>
                <a:ea typeface="+mj-ea"/>
                <a:cs typeface="Arial" panose="020B0604020202020204" pitchFamily="34" charset="0"/>
              </a:rPr>
              <a:t>αίρετος αποκλεισμός μετόχου από τη συνεδρίαση, παραβίαση αρχής ίσης μεταχείρισης, παράνομη απαγόρευση συμμετοχής δια αντιπροσώπου ή διερμηνέα, συμμετοχή μη δικαιούμενου προσώπου, </a:t>
            </a:r>
            <a:r>
              <a:rPr lang="en-US" sz="1400" u="sng" dirty="0">
                <a:latin typeface="Arial" panose="020B0604020202020204" pitchFamily="34" charset="0"/>
                <a:ea typeface="+mj-ea"/>
                <a:cs typeface="Arial" panose="020B0604020202020204" pitchFamily="34" charset="0"/>
              </a:rPr>
              <a:t>εφόσον</a:t>
            </a:r>
            <a:r>
              <a:rPr lang="en-US" sz="1400" dirty="0">
                <a:latin typeface="Arial" panose="020B0604020202020204" pitchFamily="34" charset="0"/>
                <a:ea typeface="+mj-ea"/>
                <a:cs typeface="Arial" panose="020B0604020202020204" pitchFamily="34" charset="0"/>
              </a:rPr>
              <a:t> η συμμετοχή του ήταν αποφασιστική για την επίτευξη της απαιτούμενης απαρτίας </a:t>
            </a:r>
            <a:r>
              <a:rPr lang="el-GR" sz="1400" dirty="0">
                <a:latin typeface="Arial" panose="020B0604020202020204" pitchFamily="34" charset="0"/>
                <a:ea typeface="+mj-ea"/>
                <a:cs typeface="Arial" panose="020B0604020202020204" pitchFamily="34" charset="0"/>
              </a:rPr>
              <a:t>ή</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λειοψηφί</a:t>
            </a:r>
            <a:r>
              <a:rPr lang="en-US" sz="1400" dirty="0">
                <a:latin typeface="Arial" panose="020B0604020202020204" pitchFamily="34" charset="0"/>
                <a:ea typeface="+mj-ea"/>
                <a:cs typeface="Arial" panose="020B0604020202020204" pitchFamily="34" charset="0"/>
              </a:rPr>
              <a:t>ας (άρθρο 137 παρ. 5 π</a:t>
            </a:r>
            <a:r>
              <a:rPr lang="en-US" sz="1400" dirty="0" err="1">
                <a:latin typeface="Arial" panose="020B0604020202020204" pitchFamily="34" charset="0"/>
                <a:ea typeface="+mj-ea"/>
                <a:cs typeface="Arial" panose="020B0604020202020204" pitchFamily="34" charset="0"/>
              </a:rPr>
              <a:t>ερ</a:t>
            </a:r>
            <a:r>
              <a:rPr lang="en-US" sz="1400" dirty="0">
                <a:latin typeface="Arial" panose="020B0604020202020204" pitchFamily="34" charset="0"/>
                <a:ea typeface="+mj-ea"/>
                <a:cs typeface="Arial" panose="020B0604020202020204" pitchFamily="34" charset="0"/>
              </a:rPr>
              <a:t>. α’).</a:t>
            </a:r>
          </a:p>
          <a:p>
            <a:pPr algn="just">
              <a:lnSpc>
                <a:spcPct val="90000"/>
              </a:lnSpc>
              <a:spcBef>
                <a:spcPts val="1000"/>
              </a:spcBef>
              <a:buClr>
                <a:schemeClr val="bg2">
                  <a:lumMod val="40000"/>
                  <a:lumOff val="60000"/>
                </a:schemeClr>
              </a:buClr>
              <a:buSzPct val="80000"/>
              <a:buFont typeface="Wingdings 3" charset="2"/>
              <a:buChar char=""/>
            </a:pPr>
            <a:r>
              <a:rPr lang="el-GR"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τάχρηση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εξουσί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π</a:t>
            </a:r>
            <a:r>
              <a:rPr lang="en-US" sz="1400" dirty="0" err="1">
                <a:latin typeface="Arial" panose="020B0604020202020204" pitchFamily="34" charset="0"/>
                <a:ea typeface="+mj-ea"/>
                <a:cs typeface="Arial" panose="020B0604020202020204" pitchFamily="34" charset="0"/>
              </a:rPr>
              <a:t>λειοψηφί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ύξηση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κεφ</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λ</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ίου</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σκο</a:t>
            </a:r>
            <a:r>
              <a:rPr lang="en-US" sz="1400" dirty="0">
                <a:latin typeface="Arial" panose="020B0604020202020204" pitchFamily="34" charset="0"/>
                <a:ea typeface="+mj-ea"/>
                <a:cs typeface="Arial" panose="020B0604020202020204" pitchFamily="34" charset="0"/>
              </a:rPr>
              <a:t>πό </a:t>
            </a:r>
            <a:r>
              <a:rPr lang="en-US" sz="1400" dirty="0" err="1">
                <a:latin typeface="Arial" panose="020B0604020202020204" pitchFamily="34" charset="0"/>
                <a:ea typeface="+mj-ea"/>
                <a:cs typeface="Arial" panose="020B0604020202020204" pitchFamily="34" charset="0"/>
              </a:rPr>
              <a:t>την</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λλοίωση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μετοχικής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σύνθεσης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την</a:t>
            </a:r>
            <a:r>
              <a:rPr lang="en-US" sz="1400" dirty="0">
                <a:latin typeface="Arial" panose="020B0604020202020204" pitchFamily="34" charset="0"/>
                <a:ea typeface="+mj-ea"/>
                <a:cs typeface="Arial" panose="020B0604020202020204" pitchFamily="34" charset="0"/>
              </a:rPr>
              <a:t> απ</a:t>
            </a:r>
            <a:r>
              <a:rPr lang="en-US" sz="1400" dirty="0" err="1">
                <a:latin typeface="Arial" panose="020B0604020202020204" pitchFamily="34" charset="0"/>
                <a:ea typeface="+mj-ea"/>
                <a:cs typeface="Arial" panose="020B0604020202020204" pitchFamily="34" charset="0"/>
              </a:rPr>
              <a:t>οδυνάμωση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μειοψηφί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δι</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νομή</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κερδών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γι</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τον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σχημ</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τισμό</a:t>
            </a:r>
            <a:r>
              <a:rPr lang="en-US" sz="1400" dirty="0">
                <a:latin typeface="Arial" panose="020B0604020202020204" pitchFamily="34" charset="0"/>
                <a:ea typeface="+mj-ea"/>
                <a:cs typeface="Arial" panose="020B0604020202020204" pitchFamily="34" charset="0"/>
              </a:rPr>
              <a:t> απ</a:t>
            </a:r>
            <a:r>
              <a:rPr lang="en-US" sz="1400" dirty="0" err="1">
                <a:latin typeface="Arial" panose="020B0604020202020204" pitchFamily="34" charset="0"/>
                <a:ea typeface="+mj-ea"/>
                <a:cs typeface="Arial" panose="020B0604020202020204" pitchFamily="34" charset="0"/>
              </a:rPr>
              <a:t>οθεμ</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τικών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χωρίς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ν</a:t>
            </a:r>
            <a:r>
              <a:rPr lang="en-US" sz="1400" dirty="0">
                <a:latin typeface="Arial" panose="020B0604020202020204" pitchFamily="34" charset="0"/>
                <a:ea typeface="+mj-ea"/>
                <a:cs typeface="Arial" panose="020B0604020202020204" pitchFamily="34" charset="0"/>
              </a:rPr>
              <a:t>α </a:t>
            </a:r>
            <a:r>
              <a:rPr lang="en-US" sz="1400" dirty="0" err="1">
                <a:latin typeface="Arial" panose="020B0604020202020204" pitchFamily="34" charset="0"/>
                <a:ea typeface="+mj-ea"/>
                <a:cs typeface="Arial" panose="020B0604020202020204" pitchFamily="34" charset="0"/>
              </a:rPr>
              <a:t>δικ</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ιολογείτ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a:t>
            </a:r>
            <a:r>
              <a:rPr lang="en-US" sz="1400" dirty="0">
                <a:latin typeface="Arial" panose="020B0604020202020204" pitchFamily="34" charset="0"/>
                <a:ea typeface="+mj-ea"/>
                <a:cs typeface="Arial" panose="020B0604020202020204" pitchFamily="34" charset="0"/>
              </a:rPr>
              <a:t> από </a:t>
            </a:r>
            <a:r>
              <a:rPr lang="en-US" sz="1400" dirty="0" err="1">
                <a:latin typeface="Arial" panose="020B0604020202020204" pitchFamily="34" charset="0"/>
                <a:ea typeface="+mj-ea"/>
                <a:cs typeface="Arial" panose="020B0604020202020204" pitchFamily="34" charset="0"/>
              </a:rPr>
              <a:t>τις</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νάγκες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της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ιρεί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έγκριση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μη</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ε</a:t>
            </a:r>
            <a:r>
              <a:rPr lang="en-US" sz="1400" dirty="0">
                <a:latin typeface="Arial" panose="020B0604020202020204" pitchFamily="34" charset="0"/>
                <a:ea typeface="+mj-ea"/>
                <a:cs typeface="Arial" panose="020B0604020202020204" pitchFamily="34" charset="0"/>
              </a:rPr>
              <a:t>π</a:t>
            </a:r>
            <a:r>
              <a:rPr lang="en-US" sz="1400" dirty="0" err="1">
                <a:latin typeface="Arial" panose="020B0604020202020204" pitchFamily="34" charset="0"/>
                <a:ea typeface="+mj-ea"/>
                <a:cs typeface="Arial" panose="020B0604020202020204" pitchFamily="34" charset="0"/>
              </a:rPr>
              <a:t>ωφελούς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σύμ</a:t>
            </a:r>
            <a:r>
              <a:rPr lang="en-US" sz="1400" dirty="0">
                <a:latin typeface="Arial" panose="020B0604020202020204" pitchFamily="34" charset="0"/>
                <a:ea typeface="+mj-ea"/>
                <a:cs typeface="Arial" panose="020B0604020202020204" pitchFamily="34" charset="0"/>
              </a:rPr>
              <a:t>βα</a:t>
            </a:r>
            <a:r>
              <a:rPr lang="en-US" sz="1400" dirty="0" err="1">
                <a:latin typeface="Arial" panose="020B0604020202020204" pitchFamily="34" charset="0"/>
                <a:ea typeface="+mj-ea"/>
                <a:cs typeface="Arial" panose="020B0604020202020204" pitchFamily="34" charset="0"/>
              </a:rPr>
              <a:t>σης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μεγ</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λομέτοχο</a:t>
            </a:r>
            <a:r>
              <a:rPr lang="en-US" sz="1400" dirty="0">
                <a:latin typeface="Arial" panose="020B0604020202020204" pitchFamily="34" charset="0"/>
                <a:ea typeface="+mj-ea"/>
                <a:cs typeface="Arial" panose="020B0604020202020204" pitchFamily="34" charset="0"/>
              </a:rPr>
              <a:t>, πα</a:t>
            </a:r>
            <a:r>
              <a:rPr lang="en-US" sz="1400" dirty="0" err="1">
                <a:latin typeface="Arial" panose="020B0604020202020204" pitchFamily="34" charset="0"/>
                <a:ea typeface="+mj-ea"/>
                <a:cs typeface="Arial" panose="020B0604020202020204" pitchFamily="34" charset="0"/>
              </a:rPr>
              <a:t>ρ</a:t>
            </a:r>
            <a:r>
              <a:rPr lang="en-US" sz="1400" dirty="0">
                <a:latin typeface="Arial" panose="020B0604020202020204" pitchFamily="34" charset="0"/>
                <a:ea typeface="+mj-ea"/>
                <a:cs typeface="Arial" panose="020B0604020202020204" pitchFamily="34" charset="0"/>
              </a:rPr>
              <a:t>αβ</a:t>
            </a:r>
            <a:r>
              <a:rPr lang="en-US" sz="1400" dirty="0" err="1">
                <a:latin typeface="Arial" panose="020B0604020202020204" pitchFamily="34" charset="0"/>
                <a:ea typeface="+mj-ea"/>
                <a:cs typeface="Arial" panose="020B0604020202020204" pitchFamily="34" charset="0"/>
              </a:rPr>
              <a:t>ί</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ση</a:t>
            </a:r>
            <a:r>
              <a:rPr lang="en-US" sz="1400" dirty="0">
                <a:latin typeface="Arial" panose="020B0604020202020204" pitchFamily="34" charset="0"/>
                <a:ea typeface="+mj-ea"/>
                <a:cs typeface="Arial" panose="020B0604020202020204" pitchFamily="34" charset="0"/>
              </a:rPr>
              <a:t> α</a:t>
            </a:r>
            <a:r>
              <a:rPr lang="en-US" sz="1400" dirty="0" err="1">
                <a:latin typeface="Arial" panose="020B0604020202020204" pitchFamily="34" charset="0"/>
                <a:ea typeface="+mj-ea"/>
                <a:cs typeface="Arial" panose="020B0604020202020204" pitchFamily="34" charset="0"/>
              </a:rPr>
              <a:t>ρχής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ίσης</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μετ</a:t>
            </a:r>
            <a:r>
              <a:rPr lang="en-US" sz="1400" dirty="0">
                <a:latin typeface="Arial" panose="020B0604020202020204" pitchFamily="34" charset="0"/>
                <a:ea typeface="+mj-ea"/>
                <a:cs typeface="Arial" panose="020B0604020202020204" pitchFamily="34" charset="0"/>
              </a:rPr>
              <a:t>α</a:t>
            </a:r>
            <a:r>
              <a:rPr lang="en-US" sz="1400" dirty="0" err="1">
                <a:latin typeface="Arial" panose="020B0604020202020204" pitchFamily="34" charset="0"/>
                <a:ea typeface="+mj-ea"/>
                <a:cs typeface="Arial" panose="020B0604020202020204" pitchFamily="34" charset="0"/>
              </a:rPr>
              <a:t>χείρισης</a:t>
            </a:r>
            <a:r>
              <a:rPr lang="en-US" sz="1400" dirty="0">
                <a:latin typeface="Arial" panose="020B0604020202020204" pitchFamily="34" charset="0"/>
                <a:ea typeface="+mj-ea"/>
                <a:cs typeface="Arial" panose="020B0604020202020204" pitchFamily="34" charset="0"/>
              </a:rPr>
              <a:t>.</a:t>
            </a:r>
          </a:p>
        </p:txBody>
      </p:sp>
    </p:spTree>
    <p:extLst>
      <p:ext uri="{BB962C8B-B14F-4D97-AF65-F5344CB8AC3E}">
        <p14:creationId xmlns:p14="http://schemas.microsoft.com/office/powerpoint/2010/main" val="2864966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1D536E-5EB1-0821-4A51-E32EC9403DB5}"/>
              </a:ext>
            </a:extLst>
          </p:cNvPr>
          <p:cNvSpPr>
            <a:spLocks noGrp="1"/>
          </p:cNvSpPr>
          <p:nvPr>
            <p:ph type="title"/>
          </p:nvPr>
        </p:nvSpPr>
        <p:spPr>
          <a:xfrm>
            <a:off x="646111" y="452718"/>
            <a:ext cx="9404723" cy="808923"/>
          </a:xfrm>
        </p:spPr>
        <p:txBody>
          <a:bodyPr/>
          <a:lstStyle/>
          <a:p>
            <a:r>
              <a:rPr lang="el-GR" dirty="0">
                <a:latin typeface="Arial" panose="020B0604020202020204" pitchFamily="34" charset="0"/>
                <a:cs typeface="Arial" panose="020B0604020202020204" pitchFamily="34" charset="0"/>
              </a:rPr>
              <a:t>Δικαιώματα μειοψηφίας  </a:t>
            </a:r>
          </a:p>
        </p:txBody>
      </p:sp>
      <p:sp>
        <p:nvSpPr>
          <p:cNvPr id="6" name="Shape 4">
            <a:extLst>
              <a:ext uri="{FF2B5EF4-FFF2-40B4-BE49-F238E27FC236}">
                <a16:creationId xmlns:a16="http://schemas.microsoft.com/office/drawing/2014/main" id="{785E86A9-F039-8BC3-6FD0-9B63AB3F9DC0}"/>
              </a:ext>
            </a:extLst>
          </p:cNvPr>
          <p:cNvSpPr/>
          <p:nvPr/>
        </p:nvSpPr>
        <p:spPr>
          <a:xfrm>
            <a:off x="266219" y="1354239"/>
            <a:ext cx="6551270" cy="2558005"/>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Ατομικά</a:t>
            </a:r>
          </a:p>
          <a:p>
            <a:pPr algn="just"/>
            <a:endParaRPr lang="el-GR" b="1" dirty="0">
              <a:solidFill>
                <a:srgbClr val="A0DADE"/>
              </a:solidFill>
              <a:latin typeface="Arial" pitchFamily="34" charset="0"/>
              <a:cs typeface="Arial" pitchFamily="34" charset="-120"/>
            </a:endParaRP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Αίτημα παροχής πληροφόρησης σε σχέση με τα θέματα ημερήσιας διάταξης (άρθρο 141 παρ. 6).</a:t>
            </a: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Αίτημα παροχής πληροφόρησης για το ύψος του ΜΚ, τις κατηγορίες και τον αριθμό μετοχών, με τα δικαιώματα που κάθε κατηγορία παρέχει, καθώς και για τυχόν δεσμευμένες μετοχές – δεν εφαρμόζεται σε εισηγμένες εταιρείες (άρθρο 141 παρ. 10). </a:t>
            </a: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Πίνακας μετόχων εφόσον προβλέπεται καταστατικά (άρθρο 141 παρ. 11)</a:t>
            </a: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p:txBody>
      </p:sp>
      <p:sp>
        <p:nvSpPr>
          <p:cNvPr id="7" name="Shape 4">
            <a:extLst>
              <a:ext uri="{FF2B5EF4-FFF2-40B4-BE49-F238E27FC236}">
                <a16:creationId xmlns:a16="http://schemas.microsoft.com/office/drawing/2014/main" id="{293018D5-2418-3785-4781-AC30CEBAD136}"/>
              </a:ext>
            </a:extLst>
          </p:cNvPr>
          <p:cNvSpPr/>
          <p:nvPr/>
        </p:nvSpPr>
        <p:spPr>
          <a:xfrm>
            <a:off x="7014257" y="1354238"/>
            <a:ext cx="4911523" cy="5382228"/>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1/20</a:t>
            </a:r>
          </a:p>
          <a:p>
            <a:pPr marL="0" lvl="1" algn="just">
              <a:buClr>
                <a:schemeClr val="bg2">
                  <a:lumMod val="40000"/>
                  <a:lumOff val="60000"/>
                </a:schemeClr>
              </a:buClr>
              <a:buSzPct val="80000"/>
            </a:pPr>
            <a:endParaRPr lang="el-GR" b="1" dirty="0">
              <a:solidFill>
                <a:srgbClr val="A0DADE"/>
              </a:solidFill>
              <a:latin typeface="Arial" pitchFamily="34" charset="0"/>
              <a:cs typeface="Arial" pitchFamily="34" charset="-120"/>
            </a:endParaRP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Σύγκληση ΓΣ (άρθρο 141 παρ. 1)</a:t>
            </a:r>
          </a:p>
          <a:p>
            <a:pPr marL="285750" indent="-285750" algn="just">
              <a:buClr>
                <a:schemeClr val="bg2">
                  <a:lumMod val="40000"/>
                  <a:lumOff val="60000"/>
                </a:schemeClr>
              </a:buClr>
              <a:buSzPct val="80000"/>
              <a:buFont typeface="Wingdings" pitchFamily="2" charset="2"/>
              <a:buChar char="Ø"/>
            </a:pPr>
            <a:r>
              <a:rPr lang="el-GR" sz="1600" dirty="0">
                <a:solidFill>
                  <a:srgbClr val="F3FBFA"/>
                </a:solidFill>
                <a:latin typeface="Arial" panose="020B0604020202020204" pitchFamily="34" charset="0"/>
                <a:cs typeface="Arial" panose="020B0604020202020204" pitchFamily="34" charset="0"/>
              </a:rPr>
              <a:t>Εγγραφή θέματος σε ημερήσια διάταξη ήδη συγκληθείσας ΓΣ (άρθρο 141 παρ. 2)</a:t>
            </a:r>
          </a:p>
          <a:p>
            <a:pPr marL="285750" indent="-285750" algn="just">
              <a:buClr>
                <a:schemeClr val="bg2">
                  <a:lumMod val="40000"/>
                  <a:lumOff val="60000"/>
                </a:schemeClr>
              </a:buClr>
              <a:buSzPct val="80000"/>
              <a:buFont typeface="Wingdings" pitchFamily="2" charset="2"/>
              <a:buChar char="Ø"/>
            </a:pPr>
            <a:r>
              <a:rPr lang="el-GR" sz="1600" dirty="0">
                <a:solidFill>
                  <a:srgbClr val="F3FBFA"/>
                </a:solidFill>
                <a:latin typeface="Arial" panose="020B0604020202020204" pitchFamily="34" charset="0"/>
                <a:cs typeface="Arial" panose="020B0604020202020204" pitchFamily="34" charset="0"/>
              </a:rPr>
              <a:t>Υποβολή σχεδίων αποφάσεων ΓΣ – μόνο σε εισηγμένες) (άρθρο 141 παρ. 3)</a:t>
            </a:r>
          </a:p>
          <a:p>
            <a:pPr marL="285750" indent="-285750" algn="just">
              <a:buClr>
                <a:schemeClr val="bg2">
                  <a:lumMod val="40000"/>
                  <a:lumOff val="60000"/>
                </a:schemeClr>
              </a:buClr>
              <a:buSzPct val="80000"/>
              <a:buFont typeface="Wingdings" pitchFamily="2" charset="2"/>
              <a:buChar char="Ø"/>
            </a:pPr>
            <a:r>
              <a:rPr lang="el-GR" sz="1600" dirty="0">
                <a:solidFill>
                  <a:srgbClr val="F3FBFA"/>
                </a:solidFill>
                <a:latin typeface="Arial" panose="020B0604020202020204" pitchFamily="34" charset="0"/>
                <a:cs typeface="Arial" panose="020B0604020202020204" pitchFamily="34" charset="0"/>
              </a:rPr>
              <a:t>Αναβολή ΓΣ (άρθρο 141 παρ. 5)</a:t>
            </a:r>
          </a:p>
          <a:p>
            <a:pPr marL="285750" indent="-285750" algn="just">
              <a:buClr>
                <a:schemeClr val="bg2">
                  <a:lumMod val="40000"/>
                  <a:lumOff val="60000"/>
                </a:schemeClr>
              </a:buClr>
              <a:buSzPct val="80000"/>
              <a:buFont typeface="Wingdings" pitchFamily="2" charset="2"/>
              <a:buChar char="Ø"/>
            </a:pPr>
            <a:r>
              <a:rPr lang="el-GR" sz="1600" dirty="0">
                <a:solidFill>
                  <a:srgbClr val="F3FBFA"/>
                </a:solidFill>
                <a:latin typeface="Arial" panose="020B0604020202020204" pitchFamily="34" charset="0"/>
                <a:cs typeface="Arial" panose="020B0604020202020204" pitchFamily="34" charset="0"/>
              </a:rPr>
              <a:t>Αίτημα ανακοίνωσης στην τακτική ΓΣ των ποσών που εισέπραξαν τα μέλη ΔΣ και οι διευθυντές, την τελευταία διετία (άρθρο 141 παρ. 6)</a:t>
            </a:r>
            <a:endParaRPr lang="el-GR" sz="1600" dirty="0">
              <a:solidFill>
                <a:srgbClr val="F3FBFA"/>
              </a:solidFill>
              <a:latin typeface="Arial" pitchFamily="34" charset="0"/>
              <a:cs typeface="Arial" pitchFamily="34" charset="-120"/>
            </a:endParaRP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Διενέργεια φανερής ψηφοφορίας (άρθρο 141 παρ. 9)</a:t>
            </a: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Αίτηση έκτακτου ελέγχου από το δικαστήριο αν πιθανολογείται παραβίαση του νόμου ή απόφασης ΓΣ (άρθρο 142 παρ. 1-2)</a:t>
            </a: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p:txBody>
      </p:sp>
      <p:sp>
        <p:nvSpPr>
          <p:cNvPr id="8" name="Shape 4">
            <a:extLst>
              <a:ext uri="{FF2B5EF4-FFF2-40B4-BE49-F238E27FC236}">
                <a16:creationId xmlns:a16="http://schemas.microsoft.com/office/drawing/2014/main" id="{DE9B6FB8-2C7F-E211-1B4B-119C1605AF56}"/>
              </a:ext>
            </a:extLst>
          </p:cNvPr>
          <p:cNvSpPr/>
          <p:nvPr/>
        </p:nvSpPr>
        <p:spPr>
          <a:xfrm>
            <a:off x="266218" y="3912245"/>
            <a:ext cx="6551270" cy="1522062"/>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1/10</a:t>
            </a:r>
          </a:p>
          <a:p>
            <a:pPr algn="just"/>
            <a:endParaRPr lang="el-GR" b="1" dirty="0">
              <a:solidFill>
                <a:srgbClr val="A0DADE"/>
              </a:solidFill>
              <a:latin typeface="Arial" pitchFamily="34" charset="0"/>
              <a:cs typeface="Arial" pitchFamily="34" charset="-120"/>
            </a:endParaRP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Αίτημα παροχής πληροφόρησης για την πορεία των εταιρικών υποθέσεων και την περιουσιακή κατάσταση της εταιρείας (άρθρο 141 παρ. 7)</a:t>
            </a: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p:txBody>
      </p:sp>
      <p:sp>
        <p:nvSpPr>
          <p:cNvPr id="9" name="Shape 4">
            <a:extLst>
              <a:ext uri="{FF2B5EF4-FFF2-40B4-BE49-F238E27FC236}">
                <a16:creationId xmlns:a16="http://schemas.microsoft.com/office/drawing/2014/main" id="{B9CB6BFE-91F7-B50B-F1B6-2E1D7248F7A8}"/>
              </a:ext>
            </a:extLst>
          </p:cNvPr>
          <p:cNvSpPr/>
          <p:nvPr/>
        </p:nvSpPr>
        <p:spPr>
          <a:xfrm>
            <a:off x="266217" y="5434307"/>
            <a:ext cx="6551269" cy="1302159"/>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1/5</a:t>
            </a:r>
            <a:endParaRPr lang="el-GR" b="1" dirty="0">
              <a:solidFill>
                <a:srgbClr val="A0DADE"/>
              </a:solidFill>
              <a:latin typeface="Arial" pitchFamily="34" charset="0"/>
              <a:cs typeface="Arial" pitchFamily="34" charset="-120"/>
            </a:endParaRPr>
          </a:p>
          <a:p>
            <a:pPr marL="285750"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Δικαστική αίτηση έκτακτου ελέγχου, αν η διοίκηση των εταιρικών υποθέσεων δεν ασκείται όπως επιβάλλει η χρηστή διοίκηση και συνετή διαχείριση (άρθρο 142 παρ. 3)</a:t>
            </a: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5500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963D09-483A-1E74-ED61-18128A5CD268}"/>
              </a:ext>
            </a:extLst>
          </p:cNvPr>
          <p:cNvSpPr>
            <a:spLocks noGrp="1"/>
          </p:cNvSpPr>
          <p:nvPr>
            <p:ph type="title"/>
          </p:nvPr>
        </p:nvSpPr>
        <p:spPr>
          <a:xfrm>
            <a:off x="646111" y="452718"/>
            <a:ext cx="9404723" cy="781278"/>
          </a:xfrm>
        </p:spPr>
        <p:txBody>
          <a:bodyPr/>
          <a:lstStyle/>
          <a:p>
            <a:r>
              <a:rPr lang="el-GR" dirty="0">
                <a:latin typeface="Arial" panose="020B0604020202020204" pitchFamily="34" charset="0"/>
                <a:cs typeface="Arial" panose="020B0604020202020204" pitchFamily="34" charset="0"/>
              </a:rPr>
              <a:t>Λύση ΑΕ </a:t>
            </a:r>
          </a:p>
        </p:txBody>
      </p:sp>
      <p:sp>
        <p:nvSpPr>
          <p:cNvPr id="4" name="Shape 4">
            <a:extLst>
              <a:ext uri="{FF2B5EF4-FFF2-40B4-BE49-F238E27FC236}">
                <a16:creationId xmlns:a16="http://schemas.microsoft.com/office/drawing/2014/main" id="{9C7D4ACE-7B3F-96C4-C5CA-05D529EDE996}"/>
              </a:ext>
            </a:extLst>
          </p:cNvPr>
          <p:cNvSpPr/>
          <p:nvPr/>
        </p:nvSpPr>
        <p:spPr>
          <a:xfrm>
            <a:off x="646111" y="1384619"/>
            <a:ext cx="6438271" cy="5158221"/>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Λόγοι λύσης</a:t>
            </a:r>
            <a:r>
              <a:rPr lang="en-US" b="1" dirty="0">
                <a:solidFill>
                  <a:srgbClr val="A0DADE"/>
                </a:solidFill>
                <a:latin typeface="Arial" pitchFamily="34" charset="0"/>
                <a:ea typeface="Arial" pitchFamily="34" charset="-122"/>
                <a:cs typeface="Arial" pitchFamily="34" charset="-120"/>
              </a:rPr>
              <a:t> (</a:t>
            </a:r>
            <a:r>
              <a:rPr lang="en-US" b="1" dirty="0" err="1">
                <a:solidFill>
                  <a:srgbClr val="A0DADE"/>
                </a:solidFill>
                <a:latin typeface="Arial" pitchFamily="34" charset="0"/>
                <a:ea typeface="Arial" pitchFamily="34" charset="-122"/>
                <a:cs typeface="Arial" pitchFamily="34" charset="-120"/>
              </a:rPr>
              <a:t>άρθρ</a:t>
            </a:r>
            <a:r>
              <a:rPr lang="el-GR" b="1" dirty="0">
                <a:solidFill>
                  <a:srgbClr val="A0DADE"/>
                </a:solidFill>
                <a:latin typeface="Arial" pitchFamily="34" charset="0"/>
                <a:ea typeface="Arial" pitchFamily="34" charset="-122"/>
                <a:cs typeface="Arial" pitchFamily="34" charset="-120"/>
              </a:rPr>
              <a:t>ο 164</a:t>
            </a:r>
            <a:r>
              <a:rPr lang="en-US" b="1" dirty="0">
                <a:solidFill>
                  <a:srgbClr val="A0DADE"/>
                </a:solidFill>
                <a:latin typeface="Arial" pitchFamily="34" charset="0"/>
                <a:ea typeface="Arial" pitchFamily="34" charset="-122"/>
                <a:cs typeface="Arial" pitchFamily="34" charset="-120"/>
              </a:rPr>
              <a:t>)</a:t>
            </a:r>
            <a:endParaRPr lang="el-GR" b="1" dirty="0">
              <a:solidFill>
                <a:srgbClr val="A0DADE"/>
              </a:solidFill>
              <a:latin typeface="Arial" pitchFamily="34" charset="0"/>
              <a:ea typeface="Arial" pitchFamily="34" charset="-122"/>
              <a:cs typeface="Arial" pitchFamily="34" charset="-120"/>
            </a:endParaRPr>
          </a:p>
          <a:p>
            <a:pPr algn="just"/>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Πάροδος καταστατικής διάρκειας</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Απόφαση ΓΣ με αυξημένη απαρτία και πλειοψηφία (άρθρα 130 παρ. 3 και 132 παρ. 2)</a:t>
            </a:r>
            <a:r>
              <a:rPr lang="en-US" sz="1600" dirty="0">
                <a:solidFill>
                  <a:srgbClr val="F3FBFA"/>
                </a:solidFill>
                <a:latin typeface="Arial" pitchFamily="34" charset="0"/>
                <a:ea typeface="Arial" pitchFamily="34" charset="-122"/>
                <a:cs typeface="Arial" pitchFamily="34" charset="-120"/>
              </a:rPr>
              <a:t>·</a:t>
            </a:r>
            <a:r>
              <a:rPr lang="el-GR" sz="1600" dirty="0">
                <a:solidFill>
                  <a:srgbClr val="F3FBFA"/>
                </a:solidFill>
                <a:latin typeface="Arial" pitchFamily="34" charset="0"/>
                <a:ea typeface="Arial" pitchFamily="34" charset="-122"/>
                <a:cs typeface="Arial" pitchFamily="34" charset="-120"/>
              </a:rPr>
              <a:t> </a:t>
            </a:r>
            <a:r>
              <a:rPr lang="el-GR" sz="1600" dirty="0">
                <a:latin typeface="Arial" panose="020B0604020202020204" pitchFamily="34" charset="0"/>
                <a:cs typeface="Arial" panose="020B0604020202020204" pitchFamily="34" charset="0"/>
              </a:rPr>
              <a:t>η λύση επέρχεται με τη δημοσιότητα στο ΓΕΜΗ</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Κήρυξη σε πτώχευση ή απόρριψη αίτησης πτώχευσης λόγω ανεπάρκειας περιουσίας για την κάλυψη των εξόδων</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Δικαστική απόφαση</a:t>
            </a:r>
          </a:p>
          <a:p>
            <a:pPr lvl="1" algn="just">
              <a:buClr>
                <a:schemeClr val="bg2">
                  <a:lumMod val="40000"/>
                  <a:lumOff val="60000"/>
                </a:schemeClr>
              </a:buClr>
              <a:buSzPct val="80000"/>
            </a:pPr>
            <a:endParaRPr lang="el-GR" sz="1600" dirty="0">
              <a:latin typeface="Arial" panose="020B0604020202020204" pitchFamily="34" charset="0"/>
              <a:cs typeface="Arial" panose="020B0604020202020204" pitchFamily="34" charset="0"/>
            </a:endParaRPr>
          </a:p>
          <a:p>
            <a:pPr marL="0" lvl="1" algn="just">
              <a:buClr>
                <a:schemeClr val="bg2">
                  <a:lumMod val="40000"/>
                  <a:lumOff val="60000"/>
                </a:schemeClr>
              </a:buClr>
              <a:buSzPct val="80000"/>
            </a:pPr>
            <a:r>
              <a:rPr lang="el-GR" b="1" dirty="0">
                <a:solidFill>
                  <a:srgbClr val="A0DADE"/>
                </a:solidFill>
                <a:latin typeface="Arial" pitchFamily="34" charset="0"/>
                <a:cs typeface="Arial" pitchFamily="34" charset="-120"/>
              </a:rPr>
              <a:t>Δικαστική λύση (άρθρο 165-166)</a:t>
            </a:r>
          </a:p>
          <a:p>
            <a:pPr marL="0" lvl="1" algn="just">
              <a:buClr>
                <a:schemeClr val="bg2">
                  <a:lumMod val="40000"/>
                  <a:lumOff val="60000"/>
                </a:schemeClr>
              </a:buClr>
              <a:buSzPct val="80000"/>
            </a:pPr>
            <a:endParaRPr lang="el-GR" b="1" dirty="0">
              <a:solidFill>
                <a:srgbClr val="A0DADE"/>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b="1" dirty="0">
                <a:solidFill>
                  <a:srgbClr val="A0DADE"/>
                </a:solidFill>
                <a:latin typeface="Arial" pitchFamily="34" charset="0"/>
                <a:cs typeface="Arial" pitchFamily="34" charset="-120"/>
              </a:rPr>
              <a:t>Άρθρο 165: </a:t>
            </a:r>
            <a:r>
              <a:rPr lang="el-GR" sz="1600" dirty="0">
                <a:latin typeface="Arial" panose="020B0604020202020204" pitchFamily="34" charset="0"/>
                <a:cs typeface="Arial" panose="020B0604020202020204" pitchFamily="34" charset="0"/>
              </a:rPr>
              <a:t>κατόπιν αίτησης έχοντος έννομο συμφέρον, ιδίως λόγω μη καταβολής κεφαλαίου, έλλειψης ελάχιστου κεφαλαίου ή μη υποβολής εγκεκριμένων χρηματοοικονομικών καταστάσεων για 2 συνεχείς χρήσεις.</a:t>
            </a:r>
          </a:p>
          <a:p>
            <a:pPr marL="742950" lvl="1" indent="-285750" algn="just">
              <a:buClr>
                <a:schemeClr val="bg2">
                  <a:lumMod val="40000"/>
                  <a:lumOff val="60000"/>
                </a:schemeClr>
              </a:buClr>
              <a:buSzPct val="80000"/>
              <a:buFont typeface="Wingdings" pitchFamily="2" charset="2"/>
              <a:buChar char="Ø"/>
            </a:pPr>
            <a:r>
              <a:rPr lang="el-GR" sz="1600" b="1" dirty="0">
                <a:solidFill>
                  <a:srgbClr val="A0DADE"/>
                </a:solidFill>
                <a:latin typeface="Arial" pitchFamily="34" charset="0"/>
                <a:cs typeface="Arial" pitchFamily="34" charset="-120"/>
              </a:rPr>
              <a:t>Άρθρο 166: </a:t>
            </a:r>
            <a:r>
              <a:rPr lang="el-GR" sz="1600" dirty="0">
                <a:latin typeface="Arial" panose="020B0604020202020204" pitchFamily="34" charset="0"/>
                <a:cs typeface="Arial" panose="020B0604020202020204" pitchFamily="34" charset="0"/>
              </a:rPr>
              <a:t>κατόπιν αίτησης μετόχων με τουλάχιστον 1/3 του ΚΜ, για σπουδαίο λόγο που καθιστά προφανώς και μόνιμα αδύνατη τη συνέχιση της εταιρείας (πχ αδιέξοδο λόγω ισομερών συμμετοχών). </a:t>
            </a: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pitchFamily="2" charset="2"/>
              <a:buChar char="Ø"/>
            </a:pPr>
            <a:endParaRPr lang="el-GR" sz="1600" dirty="0">
              <a:latin typeface="Arial" panose="020B0604020202020204" pitchFamily="34" charset="0"/>
              <a:cs typeface="Arial" panose="020B0604020202020204" pitchFamily="34" charset="0"/>
            </a:endParaRPr>
          </a:p>
        </p:txBody>
      </p:sp>
      <p:sp>
        <p:nvSpPr>
          <p:cNvPr id="7" name="Shape 17">
            <a:extLst>
              <a:ext uri="{FF2B5EF4-FFF2-40B4-BE49-F238E27FC236}">
                <a16:creationId xmlns:a16="http://schemas.microsoft.com/office/drawing/2014/main" id="{BFA0E82C-0E96-DDB3-CDFD-79DC7F6588BC}"/>
              </a:ext>
            </a:extLst>
          </p:cNvPr>
          <p:cNvSpPr/>
          <p:nvPr/>
        </p:nvSpPr>
        <p:spPr>
          <a:xfrm>
            <a:off x="781117" y="3830182"/>
            <a:ext cx="5084064" cy="0"/>
          </a:xfrm>
          <a:prstGeom prst="line">
            <a:avLst/>
          </a:prstGeom>
          <a:noFill/>
          <a:ln w="12700">
            <a:solidFill>
              <a:srgbClr val="5999A0">
                <a:alpha val="42000"/>
              </a:srgbClr>
            </a:solidFill>
            <a:prstDash val="solid"/>
          </a:ln>
        </p:spPr>
        <p:txBody>
          <a:bodyPr/>
          <a:lstStyle/>
          <a:p>
            <a:endParaRPr lang="el-GR"/>
          </a:p>
        </p:txBody>
      </p:sp>
      <p:sp>
        <p:nvSpPr>
          <p:cNvPr id="8" name="Shape 4">
            <a:extLst>
              <a:ext uri="{FF2B5EF4-FFF2-40B4-BE49-F238E27FC236}">
                <a16:creationId xmlns:a16="http://schemas.microsoft.com/office/drawing/2014/main" id="{646B22A6-8333-BADE-7654-4B882DCDA003}"/>
              </a:ext>
            </a:extLst>
          </p:cNvPr>
          <p:cNvSpPr/>
          <p:nvPr/>
        </p:nvSpPr>
        <p:spPr>
          <a:xfrm>
            <a:off x="7168718" y="1384619"/>
            <a:ext cx="4611950" cy="5158221"/>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Έννομες συνέπειες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άρθρα 167-170)</a:t>
            </a:r>
          </a:p>
          <a:p>
            <a:pPr marL="0" lvl="1" algn="just">
              <a:buClr>
                <a:schemeClr val="bg2">
                  <a:lumMod val="40000"/>
                  <a:lumOff val="60000"/>
                </a:schemeClr>
              </a:buClr>
              <a:buSzPct val="80000"/>
            </a:pPr>
            <a:endParaRPr lang="el-GR" b="1" dirty="0">
              <a:solidFill>
                <a:srgbClr val="A0DADE"/>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Η λύση δεν επιφέρει άμεση εξαφάνιση της νομικής προσωπικότητας</a:t>
            </a:r>
            <a:r>
              <a:rPr lang="el-GR" sz="1600" dirty="0">
                <a:solidFill>
                  <a:srgbClr val="F3FBFA"/>
                </a:solidFill>
                <a:latin typeface="Arial" pitchFamily="34" charset="0"/>
                <a:cs typeface="Arial" pitchFamily="34" charset="-120"/>
              </a:rPr>
              <a:t>.</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Ακολουθεί εκκαθάριση, πλην της περίπτωσης πτώχευσης.</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Διορισμός εκκαθαριστών, οι οποίοι υποκαθιστούν το ΔΣ· η ΓΣ διατηρεί τις αρμοδιότητές της.</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Ρευστοποίηση περιουσίας, είσπραξη απαιτήσεων και εξόφληση υποχρεώσεων. </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Διανομή τυχόν υπολοίπου στους μετόχους στους μετόχους κατά τα δικαιώματά τους.</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Περάτωση εκκαθάρισης και διαγραφή από το Γ.Ε.ΜΗ.</a:t>
            </a:r>
          </a:p>
          <a:p>
            <a:pPr marL="742950" lvl="1" indent="-285750" algn="just">
              <a:buClr>
                <a:schemeClr val="bg2">
                  <a:lumMod val="40000"/>
                  <a:lumOff val="60000"/>
                </a:schemeClr>
              </a:buClr>
              <a:buSzPct val="80000"/>
              <a:buFont typeface="Wingdings" pitchFamily="2" charset="2"/>
              <a:buChar char="Ø"/>
            </a:pPr>
            <a:r>
              <a:rPr lang="el-GR" sz="1600" dirty="0">
                <a:latin typeface="Arial" panose="020B0604020202020204" pitchFamily="34" charset="0"/>
                <a:cs typeface="Arial" panose="020B0604020202020204" pitchFamily="34" charset="0"/>
              </a:rPr>
              <a:t>Αναβίωση εταιρείας (άρθρο 171).</a:t>
            </a:r>
          </a:p>
        </p:txBody>
      </p:sp>
    </p:spTree>
    <p:extLst>
      <p:ext uri="{BB962C8B-B14F-4D97-AF65-F5344CB8AC3E}">
        <p14:creationId xmlns:p14="http://schemas.microsoft.com/office/powerpoint/2010/main" val="2293438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1B7C8-2908-06E6-B713-69F39493C38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5D18A74-5C28-27F7-3DC6-41578F677A41}"/>
              </a:ext>
            </a:extLst>
          </p:cNvPr>
          <p:cNvSpPr>
            <a:spLocks noGrp="1"/>
          </p:cNvSpPr>
          <p:nvPr>
            <p:ph type="ctrTitle"/>
          </p:nvPr>
        </p:nvSpPr>
        <p:spPr/>
        <p:txBody>
          <a:bodyPr/>
          <a:lstStyle/>
          <a:p>
            <a:r>
              <a:rPr lang="el-GR" dirty="0">
                <a:latin typeface="Arial" panose="020B0604020202020204" pitchFamily="34" charset="0"/>
                <a:cs typeface="Arial" panose="020B0604020202020204" pitchFamily="34" charset="0"/>
              </a:rPr>
              <a:t>ΙΔΙΩΤΙΚΗ ΚΕΦΑΛΑΙΟΥΧΙΚΗ ΕΤΑΙΡΕΙΑ</a:t>
            </a:r>
          </a:p>
        </p:txBody>
      </p:sp>
      <p:sp>
        <p:nvSpPr>
          <p:cNvPr id="3" name="Υπότιτλος 2">
            <a:extLst>
              <a:ext uri="{FF2B5EF4-FFF2-40B4-BE49-F238E27FC236}">
                <a16:creationId xmlns:a16="http://schemas.microsoft.com/office/drawing/2014/main" id="{86D37790-58AD-8211-7C1F-D8764FE7F9DC}"/>
              </a:ext>
            </a:extLst>
          </p:cNvPr>
          <p:cNvSpPr>
            <a:spLocks noGrp="1"/>
          </p:cNvSpPr>
          <p:nvPr>
            <p:ph type="subTitle" idx="1"/>
          </p:nvPr>
        </p:nvSpPr>
        <p:spPr/>
        <p:txBody>
          <a:bodyPr/>
          <a:lstStyle/>
          <a:p>
            <a:r>
              <a:rPr lang="el-GR" dirty="0">
                <a:latin typeface="Arial" panose="020B0604020202020204" pitchFamily="34" charset="0"/>
                <a:cs typeface="Arial" panose="020B0604020202020204" pitchFamily="34" charset="0"/>
              </a:rPr>
              <a:t>Ν. 4072/2012 (</a:t>
            </a:r>
            <a:r>
              <a:rPr lang="el-GR" cap="none" dirty="0">
                <a:latin typeface="Arial" panose="020B0604020202020204" pitchFamily="34" charset="0"/>
                <a:cs typeface="Arial" panose="020B0604020202020204" pitchFamily="34" charset="0"/>
              </a:rPr>
              <a:t>Άρθρα 43 </a:t>
            </a:r>
            <a:r>
              <a:rPr lang="el-GR" cap="none" dirty="0" err="1">
                <a:latin typeface="Arial" panose="020B0604020202020204" pitchFamily="34" charset="0"/>
                <a:cs typeface="Arial" panose="020B0604020202020204" pitchFamily="34" charset="0"/>
              </a:rPr>
              <a:t>επ</a:t>
            </a:r>
            <a:r>
              <a:rPr lang="el-GR" cap="none" dirty="0">
                <a:latin typeface="Arial" panose="020B0604020202020204" pitchFamily="34" charset="0"/>
                <a:cs typeface="Arial" panose="020B0604020202020204" pitchFamily="34" charset="0"/>
              </a:rPr>
              <a:t>.)</a:t>
            </a:r>
            <a:endParaRPr lang="el-G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150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93A044-3D33-4786-09AC-1B25EBC2E7F5}"/>
              </a:ext>
            </a:extLst>
          </p:cNvPr>
          <p:cNvSpPr>
            <a:spLocks noGrp="1"/>
          </p:cNvSpPr>
          <p:nvPr>
            <p:ph type="title"/>
          </p:nvPr>
        </p:nvSpPr>
        <p:spPr>
          <a:xfrm>
            <a:off x="646111" y="452718"/>
            <a:ext cx="9404723" cy="878932"/>
          </a:xfrm>
        </p:spPr>
        <p:txBody>
          <a:bodyPr/>
          <a:lstStyle/>
          <a:p>
            <a:r>
              <a:rPr lang="el-GR" dirty="0">
                <a:latin typeface="Arial" panose="020B0604020202020204" pitchFamily="34" charset="0"/>
                <a:cs typeface="Arial" panose="020B0604020202020204" pitchFamily="34" charset="0"/>
              </a:rPr>
              <a:t>Γενικά χαρακτηριστικά </a:t>
            </a:r>
          </a:p>
        </p:txBody>
      </p:sp>
      <p:sp>
        <p:nvSpPr>
          <p:cNvPr id="3" name="Θέση περιεχομένου 2">
            <a:extLst>
              <a:ext uri="{FF2B5EF4-FFF2-40B4-BE49-F238E27FC236}">
                <a16:creationId xmlns:a16="http://schemas.microsoft.com/office/drawing/2014/main" id="{449DC414-BA04-CED0-8ABB-99002FA4AAA2}"/>
              </a:ext>
            </a:extLst>
          </p:cNvPr>
          <p:cNvSpPr>
            <a:spLocks noGrp="1"/>
          </p:cNvSpPr>
          <p:nvPr>
            <p:ph idx="1"/>
          </p:nvPr>
        </p:nvSpPr>
        <p:spPr>
          <a:xfrm>
            <a:off x="646111" y="1585732"/>
            <a:ext cx="10685504" cy="4819550"/>
          </a:xfrm>
        </p:spPr>
        <p:txBody>
          <a:bodyPr>
            <a:normAutofit/>
          </a:bodyPr>
          <a:lstStyle/>
          <a:p>
            <a:pPr algn="just"/>
            <a:r>
              <a:rPr lang="el-GR" sz="2200" dirty="0">
                <a:latin typeface="Arial" panose="020B0604020202020204" pitchFamily="34" charset="0"/>
                <a:cs typeface="Arial" panose="020B0604020202020204" pitchFamily="34" charset="0"/>
              </a:rPr>
              <a:t>Κεφαλαιουχική εταιρεία με νομική προσωπικότητα και εμπορική εταιρεία κατά το τυπικό σύστημα (άρθρο 43 παρ. 1).</a:t>
            </a:r>
          </a:p>
          <a:p>
            <a:pPr algn="just"/>
            <a:r>
              <a:rPr lang="el-GR" sz="2200" dirty="0">
                <a:latin typeface="Arial" panose="020B0604020202020204" pitchFamily="34" charset="0"/>
                <a:cs typeface="Arial" panose="020B0604020202020204" pitchFamily="34" charset="0"/>
              </a:rPr>
              <a:t>Για τα εταιρικά χρέη ευθύνεται η ίδια η εταιρεία, με εξαίρεση την προσωπική ευθύνη εταίρου με εγγυητική εισφορά (παρ. 2).</a:t>
            </a:r>
          </a:p>
          <a:p>
            <a:pPr algn="just"/>
            <a:r>
              <a:rPr lang="el-GR" sz="2200" dirty="0">
                <a:latin typeface="Arial" panose="020B0604020202020204" pitchFamily="34" charset="0"/>
                <a:cs typeface="Arial" panose="020B0604020202020204" pitchFamily="34" charset="0"/>
              </a:rPr>
              <a:t>Δεν προβλέπεται ελάχιστο εταιρικό κεφάλαιο. Μπορεί να είναι και μηδενικό (παρ. 3).</a:t>
            </a:r>
          </a:p>
          <a:p>
            <a:pPr algn="just"/>
            <a:r>
              <a:rPr lang="el-GR" sz="2200" dirty="0">
                <a:latin typeface="Arial" panose="020B0604020202020204" pitchFamily="34" charset="0"/>
                <a:cs typeface="Arial" panose="020B0604020202020204" pitchFamily="34" charset="0"/>
              </a:rPr>
              <a:t>Μπορεί να είναι και μονοπρόσωπη (παρ. 4).</a:t>
            </a:r>
          </a:p>
          <a:p>
            <a:pPr algn="just"/>
            <a:r>
              <a:rPr lang="el-GR" sz="2200" dirty="0">
                <a:latin typeface="Arial" panose="020B0604020202020204" pitchFamily="34" charset="0"/>
                <a:cs typeface="Arial" panose="020B0604020202020204" pitchFamily="34" charset="0"/>
              </a:rPr>
              <a:t>Διάρκεια αορίστου ή ορισμένου χρόνου (άρθρο 46) </a:t>
            </a:r>
            <a:r>
              <a:rPr lang="el-GR" sz="2200" dirty="0">
                <a:latin typeface="Arial" panose="020B0604020202020204" pitchFamily="34" charset="0"/>
                <a:cs typeface="Arial" panose="020B0604020202020204" pitchFamily="34" charset="0"/>
                <a:sym typeface="Wingdings" pitchFamily="2" charset="2"/>
              </a:rPr>
              <a:t> </a:t>
            </a:r>
            <a:r>
              <a:rPr lang="en-US" sz="2200" dirty="0" err="1">
                <a:solidFill>
                  <a:srgbClr val="F6FFFF"/>
                </a:solidFill>
                <a:latin typeface="Arial" pitchFamily="34" charset="0"/>
                <a:ea typeface="Arial" pitchFamily="34" charset="-122"/>
                <a:cs typeface="Arial" pitchFamily="34" charset="-120"/>
              </a:rPr>
              <a:t>Αν</a:t>
            </a:r>
            <a:r>
              <a:rPr lang="en-US" sz="2200" dirty="0">
                <a:solidFill>
                  <a:srgbClr val="F6FFFF"/>
                </a:solidFill>
                <a:latin typeface="Arial" pitchFamily="34" charset="0"/>
                <a:ea typeface="Arial" pitchFamily="34" charset="-122"/>
                <a:cs typeface="Arial" pitchFamily="34" charset="-120"/>
              </a:rPr>
              <a:t> </a:t>
            </a:r>
            <a:r>
              <a:rPr lang="en-US" sz="2200" dirty="0" err="1">
                <a:solidFill>
                  <a:srgbClr val="F6FFFF"/>
                </a:solidFill>
                <a:latin typeface="Arial" pitchFamily="34" charset="0"/>
                <a:ea typeface="Arial" pitchFamily="34" charset="-122"/>
                <a:cs typeface="Arial" pitchFamily="34" charset="-120"/>
              </a:rPr>
              <a:t>λήξει</a:t>
            </a:r>
            <a:r>
              <a:rPr lang="en-US" sz="2200" dirty="0">
                <a:solidFill>
                  <a:srgbClr val="F6FFFF"/>
                </a:solidFill>
                <a:latin typeface="Arial" pitchFamily="34" charset="0"/>
                <a:ea typeface="Arial" pitchFamily="34" charset="-122"/>
                <a:cs typeface="Arial" pitchFamily="34" charset="-120"/>
              </a:rPr>
              <a:t> ο </a:t>
            </a:r>
            <a:r>
              <a:rPr lang="en-US" sz="2200" dirty="0" err="1">
                <a:solidFill>
                  <a:srgbClr val="F6FFFF"/>
                </a:solidFill>
                <a:latin typeface="Arial" pitchFamily="34" charset="0"/>
                <a:ea typeface="Arial" pitchFamily="34" charset="-122"/>
                <a:cs typeface="Arial" pitchFamily="34" charset="-120"/>
              </a:rPr>
              <a:t>ορισμένος</a:t>
            </a:r>
            <a:r>
              <a:rPr lang="en-US" sz="2200" dirty="0">
                <a:solidFill>
                  <a:srgbClr val="F6FFFF"/>
                </a:solidFill>
                <a:latin typeface="Arial" pitchFamily="34" charset="0"/>
                <a:ea typeface="Arial" pitchFamily="34" charset="-122"/>
                <a:cs typeface="Arial" pitchFamily="34" charset="-120"/>
              </a:rPr>
              <a:t> </a:t>
            </a:r>
            <a:r>
              <a:rPr lang="en-US" sz="2200" dirty="0" err="1">
                <a:solidFill>
                  <a:srgbClr val="F6FFFF"/>
                </a:solidFill>
                <a:latin typeface="Arial" pitchFamily="34" charset="0"/>
                <a:ea typeface="Arial" pitchFamily="34" charset="-122"/>
                <a:cs typeface="Arial" pitchFamily="34" charset="-120"/>
              </a:rPr>
              <a:t>χρόνος</a:t>
            </a:r>
            <a:r>
              <a:rPr lang="en-US" sz="2200" dirty="0">
                <a:solidFill>
                  <a:srgbClr val="F6FFFF"/>
                </a:solidFill>
                <a:latin typeface="Arial" pitchFamily="34" charset="0"/>
                <a:ea typeface="Arial" pitchFamily="34" charset="-122"/>
                <a:cs typeface="Arial" pitchFamily="34" charset="-120"/>
              </a:rPr>
              <a:t> </a:t>
            </a:r>
            <a:r>
              <a:rPr lang="en-US" sz="2200" dirty="0" err="1">
                <a:solidFill>
                  <a:srgbClr val="F6FFFF"/>
                </a:solidFill>
                <a:latin typeface="Arial" pitchFamily="34" charset="0"/>
                <a:ea typeface="Arial" pitchFamily="34" charset="-122"/>
                <a:cs typeface="Arial" pitchFamily="34" charset="-120"/>
              </a:rPr>
              <a:t>χωρίς</a:t>
            </a:r>
            <a:r>
              <a:rPr lang="en-US" sz="2200" dirty="0">
                <a:solidFill>
                  <a:srgbClr val="F6FFFF"/>
                </a:solidFill>
                <a:latin typeface="Arial" pitchFamily="34" charset="0"/>
                <a:ea typeface="Arial" pitchFamily="34" charset="-122"/>
                <a:cs typeface="Arial" pitchFamily="34" charset="-120"/>
              </a:rPr>
              <a:t> απ</a:t>
            </a:r>
            <a:r>
              <a:rPr lang="en-US" sz="2200" dirty="0" err="1">
                <a:solidFill>
                  <a:srgbClr val="F6FFFF"/>
                </a:solidFill>
                <a:latin typeface="Arial" pitchFamily="34" charset="0"/>
                <a:ea typeface="Arial" pitchFamily="34" charset="-122"/>
                <a:cs typeface="Arial" pitchFamily="34" charset="-120"/>
              </a:rPr>
              <a:t>όφ</a:t>
            </a:r>
            <a:r>
              <a:rPr lang="en-US" sz="2200" dirty="0">
                <a:solidFill>
                  <a:srgbClr val="F6FFFF"/>
                </a:solidFill>
                <a:latin typeface="Arial" pitchFamily="34" charset="0"/>
                <a:ea typeface="Arial" pitchFamily="34" charset="-122"/>
                <a:cs typeface="Arial" pitchFamily="34" charset="-120"/>
              </a:rPr>
              <a:t>αση λύσης, καθίσταται αόριστης διάρκειας</a:t>
            </a:r>
            <a:r>
              <a:rPr lang="el-GR" sz="2200" dirty="0">
                <a:solidFill>
                  <a:srgbClr val="F6FFFF"/>
                </a:solidFill>
                <a:latin typeface="Arial" pitchFamily="34" charset="0"/>
                <a:ea typeface="Arial" pitchFamily="34" charset="-122"/>
                <a:cs typeface="Arial" pitchFamily="34" charset="-120"/>
              </a:rPr>
              <a:t>.</a:t>
            </a:r>
            <a:endParaRPr lang="el-G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81245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C8C615-6F14-8891-3F22-DDB5979FAFB0}"/>
              </a:ext>
            </a:extLst>
          </p:cNvPr>
          <p:cNvSpPr>
            <a:spLocks noGrp="1"/>
          </p:cNvSpPr>
          <p:nvPr>
            <p:ph type="title"/>
          </p:nvPr>
        </p:nvSpPr>
        <p:spPr>
          <a:xfrm>
            <a:off x="646111" y="452718"/>
            <a:ext cx="9404723" cy="814608"/>
          </a:xfrm>
        </p:spPr>
        <p:txBody>
          <a:bodyPr/>
          <a:lstStyle/>
          <a:p>
            <a:r>
              <a:rPr lang="el-GR" dirty="0">
                <a:latin typeface="Arial" panose="020B0604020202020204" pitchFamily="34" charset="0"/>
                <a:cs typeface="Arial" panose="020B0604020202020204" pitchFamily="34" charset="0"/>
              </a:rPr>
              <a:t>Είδη εισφορών </a:t>
            </a:r>
          </a:p>
        </p:txBody>
      </p:sp>
      <p:sp>
        <p:nvSpPr>
          <p:cNvPr id="5" name="Shape 4">
            <a:extLst>
              <a:ext uri="{FF2B5EF4-FFF2-40B4-BE49-F238E27FC236}">
                <a16:creationId xmlns:a16="http://schemas.microsoft.com/office/drawing/2014/main" id="{025054B1-C702-83A5-B2B4-376D099FB616}"/>
              </a:ext>
            </a:extLst>
          </p:cNvPr>
          <p:cNvSpPr/>
          <p:nvPr/>
        </p:nvSpPr>
        <p:spPr>
          <a:xfrm>
            <a:off x="646111" y="1480871"/>
            <a:ext cx="3380457" cy="4230117"/>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Κεφαλαιακές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77)</a:t>
            </a:r>
          </a:p>
          <a:p>
            <a:pPr algn="just"/>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rPr>
              <a:t>Εισφορές σε χρήμα ή σε είδος.</a:t>
            </a: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rPr>
              <a:t>Σχηματίζουν το εταιρικό κεφάλαιο. </a:t>
            </a: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rPr>
              <a:t>Ολοσχερής καταβολή κατά τη σύσταση / αύξηση κεφαλαίου και πιστοποίηση εντός μηνός.</a:t>
            </a:r>
          </a:p>
        </p:txBody>
      </p:sp>
      <p:sp>
        <p:nvSpPr>
          <p:cNvPr id="7" name="Shape 4">
            <a:extLst>
              <a:ext uri="{FF2B5EF4-FFF2-40B4-BE49-F238E27FC236}">
                <a16:creationId xmlns:a16="http://schemas.microsoft.com/office/drawing/2014/main" id="{588409A7-09FF-9DCF-70B5-F25AAA0F1584}"/>
              </a:ext>
            </a:extLst>
          </p:cNvPr>
          <p:cNvSpPr/>
          <p:nvPr/>
        </p:nvSpPr>
        <p:spPr>
          <a:xfrm>
            <a:off x="4405771" y="1480871"/>
            <a:ext cx="3380457" cy="4230118"/>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err="1">
                <a:solidFill>
                  <a:srgbClr val="A0DADE"/>
                </a:solidFill>
                <a:latin typeface="Arial" pitchFamily="34" charset="0"/>
                <a:ea typeface="Arial" pitchFamily="34" charset="-122"/>
                <a:cs typeface="Arial" pitchFamily="34" charset="-120"/>
              </a:rPr>
              <a:t>Εξωκεφαλαιακές</a:t>
            </a:r>
            <a:r>
              <a:rPr lang="el-GR" b="1" dirty="0">
                <a:solidFill>
                  <a:srgbClr val="A0DADE"/>
                </a:solidFill>
                <a:latin typeface="Arial" pitchFamily="34" charset="0"/>
                <a:ea typeface="Arial" pitchFamily="34" charset="-122"/>
                <a:cs typeface="Arial" pitchFamily="34" charset="-120"/>
              </a:rPr>
              <a:t>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78)</a:t>
            </a:r>
          </a:p>
          <a:p>
            <a:pPr algn="just"/>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rPr>
              <a:t>Για παράδειγμα, ανάληψη υποχρέωσης εκτέλεσης εργασιών ή παροχής υπηρεσιών </a:t>
            </a:r>
            <a:r>
              <a:rPr lang="el-GR" dirty="0">
                <a:latin typeface="Arial" panose="020B0604020202020204" pitchFamily="34" charset="0"/>
                <a:cs typeface="Arial" panose="020B0604020202020204" pitchFamily="34" charset="0"/>
                <a:sym typeface="Wingdings" pitchFamily="2" charset="2"/>
              </a:rPr>
              <a:t>για ορισμένο ή αόριστο χρονικό διάστημα.</a:t>
            </a: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sym typeface="Wingdings" pitchFamily="2" charset="2"/>
              </a:rPr>
              <a:t>Αποτίμηση στο καταστατικό.</a:t>
            </a:r>
            <a:endParaRPr lang="el-GR"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rPr>
              <a:t>Δεν </a:t>
            </a:r>
            <a:r>
              <a:rPr lang="el-GR" dirty="0" err="1">
                <a:latin typeface="Arial" panose="020B0604020202020204" pitchFamily="34" charset="0"/>
                <a:cs typeface="Arial" panose="020B0604020202020204" pitchFamily="34" charset="0"/>
              </a:rPr>
              <a:t>προσμετρώνται</a:t>
            </a:r>
            <a:r>
              <a:rPr lang="el-GR" dirty="0">
                <a:latin typeface="Arial" panose="020B0604020202020204" pitchFamily="34" charset="0"/>
                <a:cs typeface="Arial" panose="020B0604020202020204" pitchFamily="34" charset="0"/>
              </a:rPr>
              <a:t> στο κεφάλαιο της εταιρείας.</a:t>
            </a:r>
          </a:p>
          <a:p>
            <a:pPr marL="0" lvl="1" algn="just">
              <a:buClr>
                <a:schemeClr val="bg2">
                  <a:lumMod val="40000"/>
                  <a:lumOff val="60000"/>
                </a:schemeClr>
              </a:buClr>
              <a:buSzPct val="80000"/>
            </a:pPr>
            <a:endParaRPr lang="el-GR" b="1" dirty="0">
              <a:solidFill>
                <a:srgbClr val="A0DADE"/>
              </a:solidFill>
              <a:latin typeface="Arial" pitchFamily="34" charset="0"/>
              <a:cs typeface="Arial" pitchFamily="34" charset="-120"/>
            </a:endParaRPr>
          </a:p>
        </p:txBody>
      </p:sp>
      <p:sp>
        <p:nvSpPr>
          <p:cNvPr id="9" name="Shape 4">
            <a:extLst>
              <a:ext uri="{FF2B5EF4-FFF2-40B4-BE49-F238E27FC236}">
                <a16:creationId xmlns:a16="http://schemas.microsoft.com/office/drawing/2014/main" id="{47848697-F0BD-57AA-7786-5D01962BD4C3}"/>
              </a:ext>
            </a:extLst>
          </p:cNvPr>
          <p:cNvSpPr/>
          <p:nvPr/>
        </p:nvSpPr>
        <p:spPr>
          <a:xfrm>
            <a:off x="8165432" y="1480871"/>
            <a:ext cx="3380457" cy="4230118"/>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Εγγυητικές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79)</a:t>
            </a: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rPr>
              <a:t>Ανάληψη ευθύνης για χρέη εταιρείας μέχρι ποσού που ορίζεται στο καταστατικό.</a:t>
            </a: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sym typeface="Wingdings" pitchFamily="2" charset="2"/>
              </a:rPr>
              <a:t>Η αξία κάθε εγγυητικής εισφοράς αναγράφεται στο καταστατικό και </a:t>
            </a:r>
            <a:r>
              <a:rPr lang="el-GR" dirty="0">
                <a:latin typeface="Arial" panose="020B0604020202020204" pitchFamily="34" charset="0"/>
                <a:cs typeface="Arial" panose="020B0604020202020204" pitchFamily="34" charset="0"/>
              </a:rPr>
              <a:t>δεν δύναται να υπερβαίνει το 75% του ποσού της ευθύνης που ανέλαβε ο εταίρος.</a:t>
            </a:r>
          </a:p>
          <a:p>
            <a:pPr marL="742950" lvl="1" indent="-285750" algn="just">
              <a:buClr>
                <a:schemeClr val="bg2">
                  <a:lumMod val="40000"/>
                  <a:lumOff val="60000"/>
                </a:schemeClr>
              </a:buClr>
              <a:buSzPct val="80000"/>
              <a:buFont typeface="Wingdings" pitchFamily="2" charset="2"/>
              <a:buChar char="Ø"/>
            </a:pPr>
            <a:r>
              <a:rPr lang="el-GR" dirty="0">
                <a:latin typeface="Arial" panose="020B0604020202020204" pitchFamily="34" charset="0"/>
                <a:cs typeface="Arial" panose="020B0604020202020204" pitchFamily="34" charset="0"/>
              </a:rPr>
              <a:t>Άμεση και πρωτογενής ευθύνη έναντι δανειστών.</a:t>
            </a:r>
          </a:p>
          <a:p>
            <a:pPr marL="0" lvl="1" algn="just">
              <a:buClr>
                <a:schemeClr val="bg2">
                  <a:lumMod val="40000"/>
                  <a:lumOff val="60000"/>
                </a:schemeClr>
              </a:buClr>
              <a:buSzPct val="80000"/>
            </a:pPr>
            <a:endParaRPr lang="el-GR" b="1" dirty="0">
              <a:solidFill>
                <a:srgbClr val="A0DADE"/>
              </a:solidFill>
              <a:latin typeface="Arial" pitchFamily="34" charset="0"/>
              <a:cs typeface="Arial" pitchFamily="34" charset="-120"/>
            </a:endParaRPr>
          </a:p>
        </p:txBody>
      </p:sp>
      <p:sp>
        <p:nvSpPr>
          <p:cNvPr id="11" name="Shape 33">
            <a:extLst>
              <a:ext uri="{FF2B5EF4-FFF2-40B4-BE49-F238E27FC236}">
                <a16:creationId xmlns:a16="http://schemas.microsoft.com/office/drawing/2014/main" id="{C4B699AA-9BDB-11C1-B69D-49E7422C273E}"/>
              </a:ext>
            </a:extLst>
          </p:cNvPr>
          <p:cNvSpPr/>
          <p:nvPr/>
        </p:nvSpPr>
        <p:spPr>
          <a:xfrm>
            <a:off x="792545" y="6048666"/>
            <a:ext cx="10753344" cy="356616"/>
          </a:xfrm>
          <a:prstGeom prst="roundRect">
            <a:avLst>
              <a:gd name="adj" fmla="val 15385"/>
            </a:avLst>
          </a:prstGeom>
          <a:solidFill>
            <a:srgbClr val="0F6064">
              <a:alpha val="85000"/>
            </a:srgbClr>
          </a:solidFill>
          <a:ln w="12700">
            <a:solidFill>
              <a:srgbClr val="4D9BA0">
                <a:alpha val="25000"/>
              </a:srgbClr>
            </a:solidFill>
            <a:prstDash val="solid"/>
          </a:ln>
        </p:spPr>
        <p:txBody>
          <a:bodyPr/>
          <a:lstStyle/>
          <a:p>
            <a:pPr algn="ctr"/>
            <a:r>
              <a:rPr lang="en-US" b="1" dirty="0" err="1">
                <a:latin typeface="Arial" panose="020B0604020202020204" pitchFamily="34" charset="0"/>
                <a:cs typeface="Arial" panose="020B0604020202020204" pitchFamily="34" charset="0"/>
              </a:rPr>
              <a:t>Κάθε</a:t>
            </a:r>
            <a:r>
              <a:rPr lang="en-US" b="1" dirty="0">
                <a:solidFill>
                  <a:srgbClr val="E3F5F3"/>
                </a:solidFill>
                <a:latin typeface="Arial" pitchFamily="34" charset="0"/>
                <a:ea typeface="Arial" pitchFamily="34" charset="-122"/>
                <a:cs typeface="Arial" pitchFamily="34" charset="-120"/>
              </a:rPr>
              <a:t> </a:t>
            </a:r>
            <a:r>
              <a:rPr lang="en-US" b="1" dirty="0" err="1">
                <a:solidFill>
                  <a:srgbClr val="E3F5F3"/>
                </a:solidFill>
                <a:latin typeface="Arial" pitchFamily="34" charset="0"/>
                <a:ea typeface="Arial" pitchFamily="34" charset="-122"/>
                <a:cs typeface="Arial" pitchFamily="34" charset="-120"/>
              </a:rPr>
              <a:t>ετ</a:t>
            </a:r>
            <a:r>
              <a:rPr lang="en-US" b="1" dirty="0">
                <a:solidFill>
                  <a:srgbClr val="E3F5F3"/>
                </a:solidFill>
                <a:latin typeface="Arial" pitchFamily="34" charset="0"/>
                <a:ea typeface="Arial" pitchFamily="34" charset="-122"/>
                <a:cs typeface="Arial" pitchFamily="34" charset="-120"/>
              </a:rPr>
              <a:t>αιρικό μερίδιο αντιστοιχεί σε ένα είδος εισφοράς· ονομαστική αξία ≥ 1 €</a:t>
            </a:r>
            <a:endParaRPr lang="en-US" b="1" dirty="0"/>
          </a:p>
        </p:txBody>
      </p:sp>
    </p:spTree>
    <p:extLst>
      <p:ext uri="{BB962C8B-B14F-4D97-AF65-F5344CB8AC3E}">
        <p14:creationId xmlns:p14="http://schemas.microsoft.com/office/powerpoint/2010/main" val="12450132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8DC4C9-9AC8-7FD8-2B64-1BA905745399}"/>
              </a:ext>
            </a:extLst>
          </p:cNvPr>
          <p:cNvSpPr>
            <a:spLocks noGrp="1"/>
          </p:cNvSpPr>
          <p:nvPr>
            <p:ph type="title"/>
          </p:nvPr>
        </p:nvSpPr>
        <p:spPr>
          <a:xfrm>
            <a:off x="646111" y="452718"/>
            <a:ext cx="9404723" cy="887810"/>
          </a:xfrm>
        </p:spPr>
        <p:txBody>
          <a:bodyPr/>
          <a:lstStyle/>
          <a:p>
            <a:r>
              <a:rPr lang="el-GR" dirty="0">
                <a:latin typeface="Arial" panose="020B0604020202020204" pitchFamily="34" charset="0"/>
                <a:cs typeface="Arial" panose="020B0604020202020204" pitchFamily="34" charset="0"/>
              </a:rPr>
              <a:t>Ίδρυση ΙΚΕ</a:t>
            </a:r>
          </a:p>
        </p:txBody>
      </p:sp>
      <p:sp>
        <p:nvSpPr>
          <p:cNvPr id="3" name="Θέση περιεχομένου 2">
            <a:extLst>
              <a:ext uri="{FF2B5EF4-FFF2-40B4-BE49-F238E27FC236}">
                <a16:creationId xmlns:a16="http://schemas.microsoft.com/office/drawing/2014/main" id="{D2369712-1F2B-D1D3-9348-F0A82A25237A}"/>
              </a:ext>
            </a:extLst>
          </p:cNvPr>
          <p:cNvSpPr>
            <a:spLocks noGrp="1"/>
          </p:cNvSpPr>
          <p:nvPr>
            <p:ph idx="1"/>
          </p:nvPr>
        </p:nvSpPr>
        <p:spPr>
          <a:xfrm>
            <a:off x="756142" y="1853248"/>
            <a:ext cx="10679716" cy="4195481"/>
          </a:xfrm>
        </p:spPr>
        <p:txBody>
          <a:bodyPr>
            <a:normAutofit lnSpcReduction="10000"/>
          </a:bodyPr>
          <a:lstStyle/>
          <a:p>
            <a:pPr algn="just"/>
            <a:r>
              <a:rPr lang="el-GR" dirty="0">
                <a:latin typeface="Arial" panose="020B0604020202020204" pitchFamily="34" charset="0"/>
                <a:cs typeface="Arial" panose="020B0604020202020204" pitchFamily="34" charset="0"/>
              </a:rPr>
              <a:t>Ένας ή περισσότεροι ιδρυτές, ΦΠ ή ΝΠ (άρθρο 49 παρ. 1)</a:t>
            </a:r>
          </a:p>
          <a:p>
            <a:pPr algn="just"/>
            <a:r>
              <a:rPr lang="el-GR" dirty="0">
                <a:latin typeface="Arial" panose="020B0604020202020204" pitchFamily="34" charset="0"/>
                <a:cs typeface="Arial" panose="020B0604020202020204" pitchFamily="34" charset="0"/>
              </a:rPr>
              <a:t>Ιδρυτική πράξη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που περιλαμβάνει και το καταστατικό (άρθρο 49 παρ. 2 </a:t>
            </a:r>
            <a:r>
              <a:rPr lang="el-GR" dirty="0" err="1">
                <a:latin typeface="Arial" panose="020B0604020202020204" pitchFamily="34" charset="0"/>
                <a:cs typeface="Arial" panose="020B0604020202020204" pitchFamily="34" charset="0"/>
              </a:rPr>
              <a:t>εδ</a:t>
            </a:r>
            <a:r>
              <a:rPr lang="el-GR" dirty="0">
                <a:latin typeface="Arial" panose="020B0604020202020204" pitchFamily="34" charset="0"/>
                <a:cs typeface="Arial" panose="020B0604020202020204" pitchFamily="34" charset="0"/>
              </a:rPr>
              <a:t>. α’)</a:t>
            </a:r>
          </a:p>
          <a:p>
            <a:pPr algn="just"/>
            <a:r>
              <a:rPr lang="el-GR" dirty="0">
                <a:latin typeface="Arial" panose="020B0604020202020204" pitchFamily="34" charset="0"/>
                <a:cs typeface="Arial" panose="020B0604020202020204" pitchFamily="34" charset="0"/>
              </a:rPr>
              <a:t>Διαδικασία σύστασης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αποκλειστικά μέσω </a:t>
            </a:r>
            <a:r>
              <a:rPr lang="en-US" dirty="0">
                <a:latin typeface="Arial" panose="020B0604020202020204" pitchFamily="34" charset="0"/>
                <a:cs typeface="Arial" panose="020B0604020202020204" pitchFamily="34" charset="0"/>
              </a:rPr>
              <a:t>e-</a:t>
            </a:r>
            <a:r>
              <a:rPr lang="el-GR" dirty="0">
                <a:latin typeface="Arial" panose="020B0604020202020204" pitchFamily="34" charset="0"/>
                <a:cs typeface="Arial" panose="020B0604020202020204" pitchFamily="34" charset="0"/>
              </a:rPr>
              <a:t>ΥΜΣ ΓΕΜΗ με τη χρήση είτε πρότυπου καταστατικού είτε πρότυπου καταστατικού με πρόσθετο περιεχόμενο (άρθρο 51), </a:t>
            </a:r>
            <a:r>
              <a:rPr lang="el-GR" u="sng" dirty="0">
                <a:latin typeface="Arial" panose="020B0604020202020204" pitchFamily="34" charset="0"/>
                <a:cs typeface="Arial" panose="020B0604020202020204" pitchFamily="34" charset="0"/>
              </a:rPr>
              <a:t>εκτός</a:t>
            </a:r>
            <a:r>
              <a:rPr lang="el-GR" dirty="0">
                <a:latin typeface="Arial" panose="020B0604020202020204" pitchFamily="34" charset="0"/>
                <a:cs typeface="Arial" panose="020B0604020202020204" pitchFamily="34" charset="0"/>
              </a:rPr>
              <a:t> αν απαιτείται εκ του νόμου (πχ εισφορά ακινήτου) ή αν επιλέγεται από τα μέρη ο συμβολαιογραφικός τύπος (άρθρο 49 παρ. 2 </a:t>
            </a:r>
            <a:r>
              <a:rPr lang="el-GR" dirty="0" err="1">
                <a:latin typeface="Arial" panose="020B0604020202020204" pitchFamily="34" charset="0"/>
                <a:cs typeface="Arial" panose="020B0604020202020204" pitchFamily="34" charset="0"/>
              </a:rPr>
              <a:t>εδ</a:t>
            </a:r>
            <a:r>
              <a:rPr lang="el-GR" dirty="0">
                <a:latin typeface="Arial" panose="020B0604020202020204" pitchFamily="34" charset="0"/>
                <a:cs typeface="Arial" panose="020B0604020202020204" pitchFamily="34" charset="0"/>
              </a:rPr>
              <a:t>. β’)</a:t>
            </a:r>
          </a:p>
          <a:p>
            <a:pPr algn="just"/>
            <a:r>
              <a:rPr lang="el-GR" dirty="0">
                <a:latin typeface="Arial" panose="020B0604020202020204" pitchFamily="34" charset="0"/>
                <a:cs typeface="Arial" panose="020B0604020202020204" pitchFamily="34" charset="0"/>
              </a:rPr>
              <a:t>Υποχρεωτικό περιεχόμενο καταστατικού (άρθρο 50)</a:t>
            </a:r>
          </a:p>
          <a:p>
            <a:pPr algn="just"/>
            <a:r>
              <a:rPr lang="el-GR" dirty="0">
                <a:latin typeface="Arial" panose="020B0604020202020204" pitchFamily="34" charset="0"/>
                <a:cs typeface="Arial" panose="020B0604020202020204" pitchFamily="34" charset="0"/>
              </a:rPr>
              <a:t>Καταχώριση στο ΓΕΜΗ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συστατική δημοσιότητα </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άρθρο 52 παρ. 1)</a:t>
            </a:r>
          </a:p>
          <a:p>
            <a:pPr algn="just"/>
            <a:r>
              <a:rPr lang="el-GR" dirty="0">
                <a:latin typeface="Arial" panose="020B0604020202020204" pitchFamily="34" charset="0"/>
                <a:cs typeface="Arial" panose="020B0604020202020204" pitchFamily="34" charset="0"/>
              </a:rPr>
              <a:t>Λόγοι ακυρότητας (άρθρο 53)</a:t>
            </a:r>
          </a:p>
          <a:p>
            <a:pPr algn="just"/>
            <a:r>
              <a:rPr lang="el-GR" dirty="0">
                <a:latin typeface="Arial" panose="020B0604020202020204" pitchFamily="34" charset="0"/>
                <a:cs typeface="Arial" panose="020B0604020202020204" pitchFamily="34" charset="0"/>
              </a:rPr>
              <a:t>Ευθύνη ιδρυτών πριν τη σύσταση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απεριόριστη και εις </a:t>
            </a:r>
            <a:r>
              <a:rPr lang="el-GR" dirty="0" err="1">
                <a:latin typeface="Arial" panose="020B0604020202020204" pitchFamily="34" charset="0"/>
                <a:cs typeface="Arial" panose="020B0604020202020204" pitchFamily="34" charset="0"/>
              </a:rPr>
              <a:t>ολόκληρον</a:t>
            </a:r>
            <a:r>
              <a:rPr lang="el-GR" dirty="0">
                <a:latin typeface="Arial" panose="020B0604020202020204" pitchFamily="34" charset="0"/>
                <a:cs typeface="Arial" panose="020B0604020202020204" pitchFamily="34" charset="0"/>
              </a:rPr>
              <a:t> ευθύνη</a:t>
            </a:r>
            <a:r>
              <a:rPr lang="en-US" dirty="0">
                <a:solidFill>
                  <a:srgbClr val="E3F5F3"/>
                </a:solidFill>
                <a:latin typeface="Arial" pitchFamily="34" charset="0"/>
                <a:ea typeface="Arial" pitchFamily="34" charset="-122"/>
                <a:cs typeface="Arial" pitchFamily="34" charset="-120"/>
              </a:rPr>
              <a:t>·</a:t>
            </a:r>
            <a:r>
              <a:rPr lang="el-GR" dirty="0">
                <a:latin typeface="Arial" panose="020B0604020202020204" pitchFamily="34" charset="0"/>
                <a:cs typeface="Arial" panose="020B0604020202020204" pitchFamily="34" charset="0"/>
              </a:rPr>
              <a:t> η εταιρεία μπορεί να αναλάβει τις υποχρεώσεις εντός 3 μηνών (άρθρο 54)</a:t>
            </a:r>
          </a:p>
          <a:p>
            <a:pPr algn="just"/>
            <a:endParaRPr lang="el-GR" dirty="0"/>
          </a:p>
        </p:txBody>
      </p:sp>
    </p:spTree>
    <p:extLst>
      <p:ext uri="{BB962C8B-B14F-4D97-AF65-F5344CB8AC3E}">
        <p14:creationId xmlns:p14="http://schemas.microsoft.com/office/powerpoint/2010/main" val="6745167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7A17B6-4037-8FDF-A228-F53FB7EB75A0}"/>
              </a:ext>
            </a:extLst>
          </p:cNvPr>
          <p:cNvSpPr>
            <a:spLocks noGrp="1"/>
          </p:cNvSpPr>
          <p:nvPr>
            <p:ph type="title"/>
          </p:nvPr>
        </p:nvSpPr>
        <p:spPr>
          <a:xfrm>
            <a:off x="646111" y="452718"/>
            <a:ext cx="9404723" cy="838671"/>
          </a:xfrm>
        </p:spPr>
        <p:txBody>
          <a:bodyPr/>
          <a:lstStyle/>
          <a:p>
            <a:r>
              <a:rPr lang="el-GR" dirty="0">
                <a:latin typeface="Arial" panose="020B0604020202020204" pitchFamily="34" charset="0"/>
                <a:cs typeface="Arial" panose="020B0604020202020204" pitchFamily="34" charset="0"/>
              </a:rPr>
              <a:t>Διαχείριση και εκπροσώπηση </a:t>
            </a:r>
          </a:p>
        </p:txBody>
      </p:sp>
      <p:sp>
        <p:nvSpPr>
          <p:cNvPr id="7" name="Shape 4">
            <a:extLst>
              <a:ext uri="{FF2B5EF4-FFF2-40B4-BE49-F238E27FC236}">
                <a16:creationId xmlns:a16="http://schemas.microsoft.com/office/drawing/2014/main" id="{BEB5C615-40FF-5273-582E-F1849E5675E5}"/>
              </a:ext>
            </a:extLst>
          </p:cNvPr>
          <p:cNvSpPr/>
          <p:nvPr/>
        </p:nvSpPr>
        <p:spPr>
          <a:xfrm>
            <a:off x="646111" y="1576609"/>
            <a:ext cx="4984668" cy="3861666"/>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Νόμιμη διαχείριση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56)</a:t>
            </a:r>
          </a:p>
          <a:p>
            <a:pPr algn="just"/>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n-US" sz="1900" dirty="0" err="1">
                <a:solidFill>
                  <a:srgbClr val="F6FFFF"/>
                </a:solidFill>
                <a:latin typeface="Arial" pitchFamily="34" charset="0"/>
                <a:ea typeface="Arial" pitchFamily="34" charset="-122"/>
                <a:cs typeface="Arial" pitchFamily="34" charset="-120"/>
              </a:rPr>
              <a:t>Εφόσον</a:t>
            </a:r>
            <a:r>
              <a:rPr lang="en-US" sz="1900" dirty="0">
                <a:solidFill>
                  <a:srgbClr val="F6FFFF"/>
                </a:solidFill>
                <a:latin typeface="Arial" pitchFamily="34" charset="0"/>
                <a:ea typeface="Arial" pitchFamily="34" charset="-122"/>
                <a:cs typeface="Arial" pitchFamily="34" charset="-120"/>
              </a:rPr>
              <a:t> </a:t>
            </a:r>
            <a:r>
              <a:rPr lang="en-US" sz="1900" dirty="0" err="1">
                <a:solidFill>
                  <a:srgbClr val="F6FFFF"/>
                </a:solidFill>
                <a:latin typeface="Arial" pitchFamily="34" charset="0"/>
                <a:ea typeface="Arial" pitchFamily="34" charset="-122"/>
                <a:cs typeface="Arial" pitchFamily="34" charset="-120"/>
              </a:rPr>
              <a:t>δεν</a:t>
            </a:r>
            <a:r>
              <a:rPr lang="en-US" sz="1900" dirty="0">
                <a:solidFill>
                  <a:srgbClr val="F6FFFF"/>
                </a:solidFill>
                <a:latin typeface="Arial" pitchFamily="34" charset="0"/>
                <a:ea typeface="Arial" pitchFamily="34" charset="-122"/>
                <a:cs typeface="Arial" pitchFamily="34" charset="-120"/>
              </a:rPr>
              <a:t> </a:t>
            </a:r>
            <a:r>
              <a:rPr lang="en-US" sz="1900" dirty="0" err="1">
                <a:solidFill>
                  <a:srgbClr val="F6FFFF"/>
                </a:solidFill>
                <a:latin typeface="Arial" pitchFamily="34" charset="0"/>
                <a:ea typeface="Arial" pitchFamily="34" charset="-122"/>
                <a:cs typeface="Arial" pitchFamily="34" charset="-120"/>
              </a:rPr>
              <a:t>ορίζετ</a:t>
            </a:r>
            <a:r>
              <a:rPr lang="en-US" sz="1900" dirty="0">
                <a:solidFill>
                  <a:srgbClr val="F6FFFF"/>
                </a:solidFill>
                <a:latin typeface="Arial" pitchFamily="34" charset="0"/>
                <a:ea typeface="Arial" pitchFamily="34" charset="-122"/>
                <a:cs typeface="Arial" pitchFamily="34" charset="-120"/>
              </a:rPr>
              <a:t>αι διαφορετικά στο καταστατικό.</a:t>
            </a:r>
            <a:endParaRPr lang="en-US" sz="1900" dirty="0"/>
          </a:p>
          <a:p>
            <a:pPr marL="742950" lvl="1" indent="-285750" algn="just">
              <a:buClr>
                <a:schemeClr val="bg2">
                  <a:lumMod val="40000"/>
                  <a:lumOff val="60000"/>
                </a:schemeClr>
              </a:buClr>
              <a:buSzPct val="80000"/>
              <a:buFont typeface="Wingdings" pitchFamily="2" charset="2"/>
              <a:buChar char="Ø"/>
            </a:pPr>
            <a:r>
              <a:rPr lang="en-US" dirty="0" err="1">
                <a:solidFill>
                  <a:srgbClr val="F6FFFF"/>
                </a:solidFill>
                <a:latin typeface="Arial" pitchFamily="34" charset="0"/>
                <a:ea typeface="Arial" pitchFamily="34" charset="-122"/>
                <a:cs typeface="Arial" pitchFamily="34" charset="-120"/>
              </a:rPr>
              <a:t>Οι</a:t>
            </a:r>
            <a:r>
              <a:rPr lang="en-US" dirty="0">
                <a:solidFill>
                  <a:srgbClr val="F6FFFF"/>
                </a:solidFill>
                <a:latin typeface="Arial" pitchFamily="34" charset="0"/>
                <a:ea typeface="Arial" pitchFamily="34" charset="-122"/>
                <a:cs typeface="Arial" pitchFamily="34" charset="-120"/>
              </a:rPr>
              <a:t> π</a:t>
            </a:r>
            <a:r>
              <a:rPr lang="en-US" dirty="0" err="1">
                <a:solidFill>
                  <a:srgbClr val="F6FFFF"/>
                </a:solidFill>
                <a:latin typeface="Arial" pitchFamily="34" charset="0"/>
                <a:ea typeface="Arial" pitchFamily="34" charset="-122"/>
                <a:cs typeface="Arial" pitchFamily="34" charset="-120"/>
              </a:rPr>
              <a:t>ράξεις</a:t>
            </a:r>
            <a:r>
              <a:rPr lang="en-US" dirty="0">
                <a:solidFill>
                  <a:srgbClr val="F6FFFF"/>
                </a:solidFill>
                <a:latin typeface="Arial" pitchFamily="34" charset="0"/>
                <a:ea typeface="Arial" pitchFamily="34" charset="-122"/>
                <a:cs typeface="Arial" pitchFamily="34" charset="-120"/>
              </a:rPr>
              <a:t> </a:t>
            </a:r>
            <a:r>
              <a:rPr lang="en-US" dirty="0" err="1">
                <a:solidFill>
                  <a:srgbClr val="F6FFFF"/>
                </a:solidFill>
                <a:latin typeface="Arial" pitchFamily="34" charset="0"/>
                <a:ea typeface="Arial" pitchFamily="34" charset="-122"/>
                <a:cs typeface="Arial" pitchFamily="34" charset="-120"/>
              </a:rPr>
              <a:t>δι</a:t>
            </a:r>
            <a:r>
              <a:rPr lang="en-US" dirty="0">
                <a:solidFill>
                  <a:srgbClr val="F6FFFF"/>
                </a:solidFill>
                <a:latin typeface="Arial" pitchFamily="34" charset="0"/>
                <a:ea typeface="Arial" pitchFamily="34" charset="-122"/>
                <a:cs typeface="Arial" pitchFamily="34" charset="-120"/>
              </a:rPr>
              <a:t>αχείρισης και εκπροσώπησης διενεργούνται </a:t>
            </a:r>
            <a:r>
              <a:rPr lang="en-US" b="1" dirty="0">
                <a:solidFill>
                  <a:srgbClr val="F6FFFF"/>
                </a:solidFill>
                <a:latin typeface="Arial" pitchFamily="34" charset="0"/>
                <a:ea typeface="Arial" pitchFamily="34" charset="-122"/>
                <a:cs typeface="Arial" pitchFamily="34" charset="-120"/>
              </a:rPr>
              <a:t>συλλογικά</a:t>
            </a:r>
            <a:r>
              <a:rPr lang="en-US" dirty="0">
                <a:solidFill>
                  <a:srgbClr val="F6FFFF"/>
                </a:solidFill>
                <a:latin typeface="Arial" pitchFamily="34" charset="0"/>
                <a:ea typeface="Arial" pitchFamily="34" charset="-122"/>
                <a:cs typeface="Arial" pitchFamily="34" charset="-120"/>
              </a:rPr>
              <a:t> από όλους τους εταίρους.</a:t>
            </a:r>
            <a:endParaRPr lang="el-GR" dirty="0">
              <a:solidFill>
                <a:srgbClr val="F6FFFF"/>
              </a:solidFill>
              <a:latin typeface="Arial" panose="020B0604020202020204" pitchFamily="34" charset="0"/>
              <a:ea typeface="Arial" pitchFamily="34" charset="-122"/>
              <a:cs typeface="Arial" panose="020B0604020202020204" pitchFamily="34" charset="0"/>
            </a:endParaRPr>
          </a:p>
          <a:p>
            <a:pPr lvl="1" algn="just">
              <a:buClr>
                <a:schemeClr val="bg2">
                  <a:lumMod val="40000"/>
                  <a:lumOff val="60000"/>
                </a:schemeClr>
              </a:buClr>
              <a:buSzPct val="80000"/>
            </a:pPr>
            <a:endParaRPr lang="en-US" dirty="0"/>
          </a:p>
        </p:txBody>
      </p:sp>
      <p:sp>
        <p:nvSpPr>
          <p:cNvPr id="9" name="Shape 4">
            <a:extLst>
              <a:ext uri="{FF2B5EF4-FFF2-40B4-BE49-F238E27FC236}">
                <a16:creationId xmlns:a16="http://schemas.microsoft.com/office/drawing/2014/main" id="{59459E0E-5760-B2DD-5FFC-09E8AD08FDCD}"/>
              </a:ext>
            </a:extLst>
          </p:cNvPr>
          <p:cNvSpPr/>
          <p:nvPr/>
        </p:nvSpPr>
        <p:spPr>
          <a:xfrm>
            <a:off x="5916397" y="1576609"/>
            <a:ext cx="4984668" cy="3861666"/>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Καταστατική διαχείριση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57)</a:t>
            </a:r>
          </a:p>
          <a:p>
            <a:pPr algn="just"/>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endParaRPr lang="el-GR" sz="1900" dirty="0">
              <a:solidFill>
                <a:srgbClr val="F6FFFF"/>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sz="1900" dirty="0">
                <a:solidFill>
                  <a:srgbClr val="F6FFFF"/>
                </a:solidFill>
                <a:latin typeface="Arial" pitchFamily="34" charset="0"/>
                <a:cs typeface="Arial" pitchFamily="34" charset="-120"/>
              </a:rPr>
              <a:t>Το καταστατικό μπορεί να ορίζει τον τρόπο διαχείρισης και εκπροσώπησης.</a:t>
            </a:r>
          </a:p>
          <a:p>
            <a:pPr marL="742950" lvl="1" indent="-285750" algn="just">
              <a:buClr>
                <a:schemeClr val="bg2">
                  <a:lumMod val="40000"/>
                  <a:lumOff val="60000"/>
                </a:schemeClr>
              </a:buClr>
              <a:buSzPct val="80000"/>
              <a:buFont typeface="Wingdings" pitchFamily="2" charset="2"/>
              <a:buChar char="Ø"/>
            </a:pPr>
            <a:r>
              <a:rPr lang="en-US" sz="1900" dirty="0" err="1">
                <a:solidFill>
                  <a:srgbClr val="F6FFFF"/>
                </a:solidFill>
                <a:latin typeface="Arial" pitchFamily="34" charset="0"/>
                <a:cs typeface="Arial" pitchFamily="34" charset="-120"/>
              </a:rPr>
              <a:t>Έν</a:t>
            </a:r>
            <a:r>
              <a:rPr lang="en-US" sz="1900" dirty="0">
                <a:solidFill>
                  <a:srgbClr val="F6FFFF"/>
                </a:solidFill>
                <a:latin typeface="Arial" pitchFamily="34" charset="0"/>
                <a:cs typeface="Arial" pitchFamily="34" charset="-120"/>
              </a:rPr>
              <a:t>ας ή περισσότεροι διαχειριστές, για ορισμένο ή αόριστο χρόνο</a:t>
            </a:r>
            <a:r>
              <a:rPr lang="el-GR" sz="1900" dirty="0">
                <a:solidFill>
                  <a:srgbClr val="F6FFFF"/>
                </a:solidFill>
                <a:latin typeface="Arial" pitchFamily="34" charset="0"/>
                <a:cs typeface="Arial" pitchFamily="34" charset="-120"/>
              </a:rPr>
              <a:t>.</a:t>
            </a:r>
          </a:p>
          <a:p>
            <a:pPr marL="742950" lvl="1" indent="-285750" algn="just">
              <a:buClr>
                <a:schemeClr val="bg2">
                  <a:lumMod val="40000"/>
                  <a:lumOff val="60000"/>
                </a:schemeClr>
              </a:buClr>
              <a:buSzPct val="80000"/>
              <a:buFont typeface="Wingdings" pitchFamily="2" charset="2"/>
              <a:buChar char="Ø"/>
            </a:pPr>
            <a:r>
              <a:rPr lang="en-US" sz="1900" dirty="0" err="1">
                <a:solidFill>
                  <a:srgbClr val="F6FFFF"/>
                </a:solidFill>
                <a:latin typeface="Arial" pitchFamily="34" charset="0"/>
                <a:cs typeface="Arial" pitchFamily="34" charset="-120"/>
              </a:rPr>
              <a:t>Αν</a:t>
            </a:r>
            <a:r>
              <a:rPr lang="en-US" sz="1900" dirty="0">
                <a:solidFill>
                  <a:srgbClr val="F6FFFF"/>
                </a:solidFill>
                <a:latin typeface="Arial" pitchFamily="34" charset="0"/>
                <a:cs typeface="Arial" pitchFamily="34" charset="-120"/>
              </a:rPr>
              <a:t> υπ</a:t>
            </a:r>
            <a:r>
              <a:rPr lang="en-US" sz="1900" dirty="0" err="1">
                <a:solidFill>
                  <a:srgbClr val="F6FFFF"/>
                </a:solidFill>
                <a:latin typeface="Arial" pitchFamily="34" charset="0"/>
                <a:cs typeface="Arial" pitchFamily="34" charset="-120"/>
              </a:rPr>
              <a:t>άρχουν</a:t>
            </a:r>
            <a:r>
              <a:rPr lang="en-US" sz="1900" dirty="0">
                <a:solidFill>
                  <a:srgbClr val="F6FFFF"/>
                </a:solidFill>
                <a:latin typeface="Arial" pitchFamily="34" charset="0"/>
                <a:cs typeface="Arial" pitchFamily="34" charset="-120"/>
              </a:rPr>
              <a:t> π</a:t>
            </a:r>
            <a:r>
              <a:rPr lang="en-US" sz="1900" dirty="0" err="1">
                <a:solidFill>
                  <a:srgbClr val="F6FFFF"/>
                </a:solidFill>
                <a:latin typeface="Arial" pitchFamily="34" charset="0"/>
                <a:cs typeface="Arial" pitchFamily="34" charset="-120"/>
              </a:rPr>
              <a:t>ερισσότεροι</a:t>
            </a:r>
            <a:r>
              <a:rPr lang="en-US" sz="1900" dirty="0">
                <a:solidFill>
                  <a:srgbClr val="F6FFFF"/>
                </a:solidFill>
                <a:latin typeface="Arial" pitchFamily="34" charset="0"/>
                <a:cs typeface="Arial" pitchFamily="34" charset="-120"/>
              </a:rPr>
              <a:t>, </a:t>
            </a:r>
            <a:r>
              <a:rPr lang="en-US" sz="1900" dirty="0" err="1">
                <a:solidFill>
                  <a:srgbClr val="F6FFFF"/>
                </a:solidFill>
                <a:latin typeface="Arial" pitchFamily="34" charset="0"/>
                <a:cs typeface="Arial" pitchFamily="34" charset="-120"/>
              </a:rPr>
              <a:t>συλλογική</a:t>
            </a:r>
            <a:r>
              <a:rPr lang="en-US" sz="1900" dirty="0">
                <a:solidFill>
                  <a:srgbClr val="F6FFFF"/>
                </a:solidFill>
                <a:latin typeface="Arial" pitchFamily="34" charset="0"/>
                <a:cs typeface="Arial" pitchFamily="34" charset="-120"/>
              </a:rPr>
              <a:t> </a:t>
            </a:r>
            <a:r>
              <a:rPr lang="en-US" sz="1900" dirty="0" err="1">
                <a:solidFill>
                  <a:srgbClr val="F6FFFF"/>
                </a:solidFill>
                <a:latin typeface="Arial" pitchFamily="34" charset="0"/>
                <a:cs typeface="Arial" pitchFamily="34" charset="-120"/>
              </a:rPr>
              <a:t>δι</a:t>
            </a:r>
            <a:r>
              <a:rPr lang="en-US" sz="1900" dirty="0">
                <a:solidFill>
                  <a:srgbClr val="F6FFFF"/>
                </a:solidFill>
                <a:latin typeface="Arial" pitchFamily="34" charset="0"/>
                <a:cs typeface="Arial" pitchFamily="34" charset="-120"/>
              </a:rPr>
              <a:t>αχείριση</a:t>
            </a:r>
            <a:r>
              <a:rPr lang="el-GR" sz="1900" dirty="0">
                <a:solidFill>
                  <a:srgbClr val="F6FFFF"/>
                </a:solidFill>
                <a:latin typeface="Arial" pitchFamily="34" charset="0"/>
                <a:cs typeface="Arial" pitchFamily="34" charset="-120"/>
              </a:rPr>
              <a:t> </a:t>
            </a:r>
            <a:r>
              <a:rPr lang="en-US" sz="1900" dirty="0">
                <a:solidFill>
                  <a:srgbClr val="F6FFFF"/>
                </a:solidFill>
                <a:latin typeface="Arial" pitchFamily="34" charset="0"/>
                <a:cs typeface="Arial" pitchFamily="34" charset="-120"/>
              </a:rPr>
              <a:t>/</a:t>
            </a:r>
            <a:r>
              <a:rPr lang="el-GR" sz="1900" dirty="0">
                <a:solidFill>
                  <a:srgbClr val="F6FFFF"/>
                </a:solidFill>
                <a:latin typeface="Arial" pitchFamily="34" charset="0"/>
                <a:cs typeface="Arial" pitchFamily="34" charset="-120"/>
              </a:rPr>
              <a:t> </a:t>
            </a:r>
            <a:r>
              <a:rPr lang="en-US" sz="1900" dirty="0" err="1">
                <a:solidFill>
                  <a:srgbClr val="F6FFFF"/>
                </a:solidFill>
                <a:latin typeface="Arial" pitchFamily="34" charset="0"/>
                <a:cs typeface="Arial" pitchFamily="34" charset="-120"/>
              </a:rPr>
              <a:t>εκ</a:t>
            </a:r>
            <a:r>
              <a:rPr lang="en-US" sz="1900" dirty="0">
                <a:solidFill>
                  <a:srgbClr val="F6FFFF"/>
                </a:solidFill>
                <a:latin typeface="Arial" pitchFamily="34" charset="0"/>
                <a:cs typeface="Arial" pitchFamily="34" charset="-120"/>
              </a:rPr>
              <a:t>προσώπηση, εκτός άλλης καταστατικής ρύθμισης.</a:t>
            </a:r>
            <a:endParaRPr lang="el-GR" sz="1900" dirty="0">
              <a:solidFill>
                <a:srgbClr val="F6FFFF"/>
              </a:solidFill>
              <a:latin typeface="Arial" pitchFamily="34" charset="0"/>
              <a:cs typeface="Arial" pitchFamily="34" charset="-120"/>
            </a:endParaRPr>
          </a:p>
          <a:p>
            <a:pPr lvl="1" algn="just">
              <a:buClr>
                <a:schemeClr val="bg2">
                  <a:lumMod val="40000"/>
                  <a:lumOff val="60000"/>
                </a:schemeClr>
              </a:buClr>
              <a:buSzPct val="80000"/>
            </a:pPr>
            <a:endParaRPr lang="en-US" dirty="0"/>
          </a:p>
        </p:txBody>
      </p:sp>
      <p:sp>
        <p:nvSpPr>
          <p:cNvPr id="11" name="Shape 24">
            <a:extLst>
              <a:ext uri="{FF2B5EF4-FFF2-40B4-BE49-F238E27FC236}">
                <a16:creationId xmlns:a16="http://schemas.microsoft.com/office/drawing/2014/main" id="{8F22C830-6DFA-7CBE-FC3F-BC65CE855676}"/>
              </a:ext>
            </a:extLst>
          </p:cNvPr>
          <p:cNvSpPr/>
          <p:nvPr/>
        </p:nvSpPr>
        <p:spPr>
          <a:xfrm>
            <a:off x="719328" y="5803230"/>
            <a:ext cx="10753344" cy="602051"/>
          </a:xfrm>
          <a:prstGeom prst="roundRect">
            <a:avLst>
              <a:gd name="adj" fmla="val 15385"/>
            </a:avLst>
          </a:prstGeom>
          <a:solidFill>
            <a:srgbClr val="0F6064">
              <a:alpha val="85000"/>
            </a:srgbClr>
          </a:solidFill>
          <a:ln w="12700">
            <a:solidFill>
              <a:srgbClr val="4D9BA0">
                <a:alpha val="25000"/>
              </a:srgbClr>
            </a:solidFill>
            <a:prstDash val="solid"/>
          </a:ln>
        </p:spPr>
        <p:txBody>
          <a:bodyPr/>
          <a:lstStyle/>
          <a:p>
            <a:pPr algn="just"/>
            <a:r>
              <a:rPr lang="en-US" b="1" dirty="0">
                <a:solidFill>
                  <a:srgbClr val="E3F5F3"/>
                </a:solidFill>
                <a:latin typeface="Arial" pitchFamily="34" charset="0"/>
                <a:ea typeface="Arial" pitchFamily="34" charset="-122"/>
                <a:cs typeface="Arial" pitchFamily="34" charset="-120"/>
              </a:rPr>
              <a:t>Επ</a:t>
            </a:r>
            <a:r>
              <a:rPr lang="en-US" b="1" dirty="0" err="1">
                <a:solidFill>
                  <a:srgbClr val="E3F5F3"/>
                </a:solidFill>
                <a:latin typeface="Arial" pitchFamily="34" charset="0"/>
                <a:ea typeface="Arial" pitchFamily="34" charset="-122"/>
                <a:cs typeface="Arial" pitchFamily="34" charset="-120"/>
              </a:rPr>
              <a:t>είγουσες</a:t>
            </a:r>
            <a:r>
              <a:rPr lang="en-US" b="1" dirty="0">
                <a:solidFill>
                  <a:srgbClr val="E3F5F3"/>
                </a:solidFill>
                <a:latin typeface="Arial" pitchFamily="34" charset="0"/>
                <a:ea typeface="Arial" pitchFamily="34" charset="-122"/>
                <a:cs typeface="Arial" pitchFamily="34" charset="-120"/>
              </a:rPr>
              <a:t> π</a:t>
            </a:r>
            <a:r>
              <a:rPr lang="en-US" b="1" dirty="0" err="1">
                <a:solidFill>
                  <a:srgbClr val="E3F5F3"/>
                </a:solidFill>
                <a:latin typeface="Arial" pitchFamily="34" charset="0"/>
                <a:ea typeface="Arial" pitchFamily="34" charset="-122"/>
                <a:cs typeface="Arial" pitchFamily="34" charset="-120"/>
              </a:rPr>
              <a:t>ράξεις</a:t>
            </a:r>
            <a:r>
              <a:rPr lang="en-US" b="1" dirty="0">
                <a:solidFill>
                  <a:srgbClr val="E3F5F3"/>
                </a:solidFill>
                <a:latin typeface="Arial" pitchFamily="34" charset="0"/>
                <a:ea typeface="Arial" pitchFamily="34" charset="-122"/>
                <a:cs typeface="Arial" pitchFamily="34" charset="-120"/>
              </a:rPr>
              <a:t> </a:t>
            </a:r>
            <a:r>
              <a:rPr lang="en-US" b="1" dirty="0" err="1">
                <a:solidFill>
                  <a:srgbClr val="E3F5F3"/>
                </a:solidFill>
                <a:latin typeface="Arial" pitchFamily="34" charset="0"/>
                <a:ea typeface="Arial" pitchFamily="34" charset="-122"/>
                <a:cs typeface="Arial" pitchFamily="34" charset="-120"/>
              </a:rPr>
              <a:t>γι</a:t>
            </a:r>
            <a:r>
              <a:rPr lang="en-US" b="1" dirty="0">
                <a:solidFill>
                  <a:srgbClr val="E3F5F3"/>
                </a:solidFill>
                <a:latin typeface="Arial" pitchFamily="34" charset="0"/>
                <a:ea typeface="Arial" pitchFamily="34" charset="-122"/>
                <a:cs typeface="Arial" pitchFamily="34" charset="-120"/>
              </a:rPr>
              <a:t>α αποτροπή σοβαρής ζημίας: επιτρέπεται ατομική ενέργεια με ειδοποίηση των λοιπών.</a:t>
            </a:r>
            <a:endParaRPr lang="en-US" dirty="0"/>
          </a:p>
        </p:txBody>
      </p:sp>
    </p:spTree>
    <p:extLst>
      <p:ext uri="{BB962C8B-B14F-4D97-AF65-F5344CB8AC3E}">
        <p14:creationId xmlns:p14="http://schemas.microsoft.com/office/powerpoint/2010/main" val="437653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BE6BCB-E00A-0B9C-3BFF-96F133FF72DC}"/>
              </a:ext>
            </a:extLst>
          </p:cNvPr>
          <p:cNvSpPr>
            <a:spLocks noGrp="1"/>
          </p:cNvSpPr>
          <p:nvPr>
            <p:ph type="title"/>
          </p:nvPr>
        </p:nvSpPr>
        <p:spPr>
          <a:xfrm>
            <a:off x="646110" y="323322"/>
            <a:ext cx="9797300" cy="724756"/>
          </a:xfrm>
        </p:spPr>
        <p:txBody>
          <a:bodyPr/>
          <a:lstStyle/>
          <a:p>
            <a:r>
              <a:rPr lang="el-GR" dirty="0">
                <a:latin typeface="Arial" panose="020B0604020202020204" pitchFamily="34" charset="0"/>
                <a:cs typeface="Arial" panose="020B0604020202020204" pitchFamily="34" charset="0"/>
              </a:rPr>
              <a:t>Διορισμός και ανάκληση διαχειριστή </a:t>
            </a:r>
          </a:p>
        </p:txBody>
      </p:sp>
      <p:sp>
        <p:nvSpPr>
          <p:cNvPr id="5" name="Shape 6">
            <a:extLst>
              <a:ext uri="{FF2B5EF4-FFF2-40B4-BE49-F238E27FC236}">
                <a16:creationId xmlns:a16="http://schemas.microsoft.com/office/drawing/2014/main" id="{61F37009-EEC5-8EE1-E9A7-7309126C4760}"/>
              </a:ext>
            </a:extLst>
          </p:cNvPr>
          <p:cNvSpPr/>
          <p:nvPr/>
        </p:nvSpPr>
        <p:spPr>
          <a:xfrm>
            <a:off x="646110" y="1283368"/>
            <a:ext cx="5521776" cy="1837944"/>
          </a:xfrm>
          <a:prstGeom prst="roundRect">
            <a:avLst>
              <a:gd name="adj" fmla="val 4717"/>
            </a:avLst>
          </a:prstGeom>
          <a:solidFill>
            <a:srgbClr val="07424A">
              <a:alpha val="86000"/>
            </a:srgbClr>
          </a:solidFill>
          <a:ln w="12700">
            <a:solidFill>
              <a:srgbClr val="4D8B91">
                <a:alpha val="49000"/>
              </a:srgbClr>
            </a:solidFill>
            <a:prstDash val="solid"/>
          </a:ln>
        </p:spPr>
        <p:txBody>
          <a:bodyPr/>
          <a:lstStyle/>
          <a:p>
            <a:r>
              <a:rPr lang="el-GR" b="1" dirty="0">
                <a:solidFill>
                  <a:srgbClr val="A0DADE"/>
                </a:solidFill>
                <a:latin typeface="Arial" pitchFamily="34" charset="0"/>
                <a:ea typeface="Arial" pitchFamily="34" charset="-122"/>
                <a:cs typeface="Arial" pitchFamily="34" charset="-120"/>
              </a:rPr>
              <a:t>Ποιος διορίζεται</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58)</a:t>
            </a:r>
          </a:p>
          <a:p>
            <a:endParaRPr lang="el-GR"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n-US" dirty="0" err="1">
                <a:solidFill>
                  <a:srgbClr val="F6FFFF"/>
                </a:solidFill>
                <a:latin typeface="Arial" pitchFamily="34" charset="0"/>
                <a:ea typeface="Arial" pitchFamily="34" charset="-122"/>
                <a:cs typeface="Arial" pitchFamily="34" charset="-120"/>
              </a:rPr>
              <a:t>Μόνο</a:t>
            </a:r>
            <a:r>
              <a:rPr lang="en-US" dirty="0">
                <a:solidFill>
                  <a:srgbClr val="F6FFFF"/>
                </a:solidFill>
                <a:latin typeface="Arial" pitchFamily="34" charset="0"/>
                <a:ea typeface="Arial" pitchFamily="34" charset="-122"/>
                <a:cs typeface="Arial" pitchFamily="34" charset="-120"/>
              </a:rPr>
              <a:t> </a:t>
            </a:r>
            <a:r>
              <a:rPr lang="en-US" dirty="0" err="1">
                <a:solidFill>
                  <a:srgbClr val="F6FFFF"/>
                </a:solidFill>
                <a:latin typeface="Arial" pitchFamily="34" charset="0"/>
                <a:ea typeface="Arial" pitchFamily="34" charset="-122"/>
                <a:cs typeface="Arial" pitchFamily="34" charset="-120"/>
              </a:rPr>
              <a:t>φυσικό</a:t>
            </a:r>
            <a:r>
              <a:rPr lang="en-US" dirty="0">
                <a:solidFill>
                  <a:srgbClr val="F6FFFF"/>
                </a:solidFill>
                <a:latin typeface="Arial" pitchFamily="34" charset="0"/>
                <a:ea typeface="Arial" pitchFamily="34" charset="-122"/>
                <a:cs typeface="Arial" pitchFamily="34" charset="-120"/>
              </a:rPr>
              <a:t> π</a:t>
            </a:r>
            <a:r>
              <a:rPr lang="en-US" dirty="0" err="1">
                <a:solidFill>
                  <a:srgbClr val="F6FFFF"/>
                </a:solidFill>
                <a:latin typeface="Arial" pitchFamily="34" charset="0"/>
                <a:ea typeface="Arial" pitchFamily="34" charset="-122"/>
                <a:cs typeface="Arial" pitchFamily="34" charset="-120"/>
              </a:rPr>
              <a:t>ρόσω</a:t>
            </a:r>
            <a:r>
              <a:rPr lang="en-US" dirty="0">
                <a:solidFill>
                  <a:srgbClr val="F6FFFF"/>
                </a:solidFill>
                <a:latin typeface="Arial" pitchFamily="34" charset="0"/>
                <a:ea typeface="Arial" pitchFamily="34" charset="-122"/>
                <a:cs typeface="Arial" pitchFamily="34" charset="-120"/>
              </a:rPr>
              <a:t>πο, εταίρος ή τρίτος</a:t>
            </a:r>
            <a:r>
              <a:rPr lang="el-GR" dirty="0">
                <a:solidFill>
                  <a:srgbClr val="F6FFFF"/>
                </a:solidFill>
                <a:latin typeface="Arial" pitchFamily="34" charset="0"/>
                <a:ea typeface="Arial" pitchFamily="34" charset="-122"/>
                <a:cs typeface="Arial" pitchFamily="34" charset="-120"/>
              </a:rPr>
              <a:t>.</a:t>
            </a:r>
          </a:p>
          <a:p>
            <a:pPr marL="742950" lvl="1" indent="-285750" algn="just">
              <a:buClr>
                <a:schemeClr val="bg2">
                  <a:lumMod val="40000"/>
                  <a:lumOff val="60000"/>
                </a:schemeClr>
              </a:buClr>
              <a:buSzPct val="80000"/>
              <a:buFont typeface="Wingdings" pitchFamily="2" charset="2"/>
              <a:buChar char="Ø"/>
            </a:pPr>
            <a:r>
              <a:rPr lang="en-US" dirty="0" err="1">
                <a:solidFill>
                  <a:srgbClr val="F6FFFF"/>
                </a:solidFill>
                <a:latin typeface="Arial" pitchFamily="34" charset="0"/>
                <a:ea typeface="Arial" pitchFamily="34" charset="-122"/>
                <a:cs typeface="Arial" pitchFamily="34" charset="-120"/>
              </a:rPr>
              <a:t>Αν</a:t>
            </a:r>
            <a:r>
              <a:rPr lang="en-US" dirty="0">
                <a:solidFill>
                  <a:srgbClr val="F6FFFF"/>
                </a:solidFill>
                <a:latin typeface="Arial" pitchFamily="34" charset="0"/>
                <a:ea typeface="Arial" pitchFamily="34" charset="-122"/>
                <a:cs typeface="Arial" pitchFamily="34" charset="-120"/>
              </a:rPr>
              <a:t> </a:t>
            </a:r>
            <a:r>
              <a:rPr lang="en-US" dirty="0" err="1">
                <a:solidFill>
                  <a:srgbClr val="F6FFFF"/>
                </a:solidFill>
                <a:latin typeface="Arial" pitchFamily="34" charset="0"/>
                <a:ea typeface="Arial" pitchFamily="34" charset="-122"/>
                <a:cs typeface="Arial" pitchFamily="34" charset="-120"/>
              </a:rPr>
              <a:t>ετ</a:t>
            </a:r>
            <a:r>
              <a:rPr lang="en-US" dirty="0">
                <a:solidFill>
                  <a:srgbClr val="F6FFFF"/>
                </a:solidFill>
                <a:latin typeface="Arial" pitchFamily="34" charset="0"/>
                <a:ea typeface="Arial" pitchFamily="34" charset="-122"/>
                <a:cs typeface="Arial" pitchFamily="34" charset="-120"/>
              </a:rPr>
              <a:t>αίρος είναι ΝΠ στη νόμιμη διαχείριση, ορίζει φυσικό πρόσωπο.</a:t>
            </a:r>
            <a:endParaRPr lang="el-GR" dirty="0">
              <a:solidFill>
                <a:srgbClr val="F6FFFF"/>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endParaRPr lang="en-US" dirty="0"/>
          </a:p>
          <a:p>
            <a:endParaRPr lang="en-US" dirty="0"/>
          </a:p>
          <a:p>
            <a:endParaRPr lang="el-GR" b="1" dirty="0">
              <a:solidFill>
                <a:srgbClr val="A0DADE"/>
              </a:solidFill>
              <a:latin typeface="Arial" pitchFamily="34" charset="0"/>
              <a:ea typeface="Arial" pitchFamily="34" charset="-122"/>
              <a:cs typeface="Arial" pitchFamily="34" charset="-120"/>
            </a:endParaRPr>
          </a:p>
        </p:txBody>
      </p:sp>
      <p:sp>
        <p:nvSpPr>
          <p:cNvPr id="7" name="Shape 6">
            <a:extLst>
              <a:ext uri="{FF2B5EF4-FFF2-40B4-BE49-F238E27FC236}">
                <a16:creationId xmlns:a16="http://schemas.microsoft.com/office/drawing/2014/main" id="{A7C04F0C-2942-84E9-C947-ADBD32212B07}"/>
              </a:ext>
            </a:extLst>
          </p:cNvPr>
          <p:cNvSpPr/>
          <p:nvPr/>
        </p:nvSpPr>
        <p:spPr>
          <a:xfrm>
            <a:off x="6331788" y="3270142"/>
            <a:ext cx="5434641" cy="2699886"/>
          </a:xfrm>
          <a:prstGeom prst="roundRect">
            <a:avLst>
              <a:gd name="adj" fmla="val 4717"/>
            </a:avLst>
          </a:prstGeom>
          <a:solidFill>
            <a:srgbClr val="07424A">
              <a:alpha val="86000"/>
            </a:srgbClr>
          </a:solidFill>
          <a:ln w="12700">
            <a:solidFill>
              <a:srgbClr val="4D8B91">
                <a:alpha val="49000"/>
              </a:srgbClr>
            </a:solidFill>
            <a:prstDash val="solid"/>
          </a:ln>
        </p:spPr>
        <p:txBody>
          <a:bodyPr/>
          <a:lstStyle/>
          <a:p>
            <a:r>
              <a:rPr lang="el-GR" b="1" dirty="0">
                <a:solidFill>
                  <a:srgbClr val="A0DADE"/>
                </a:solidFill>
                <a:latin typeface="Arial" pitchFamily="34" charset="0"/>
                <a:cs typeface="Arial" pitchFamily="34" charset="-120"/>
              </a:rPr>
              <a:t>Δημοσιότητα (άρθρο 63)</a:t>
            </a:r>
          </a:p>
          <a:p>
            <a:endParaRPr lang="el-GR" b="1" dirty="0">
              <a:solidFill>
                <a:srgbClr val="A0DADE"/>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n-US" dirty="0" err="1">
                <a:solidFill>
                  <a:srgbClr val="F6FFFF"/>
                </a:solidFill>
                <a:latin typeface="Arial" pitchFamily="34" charset="0"/>
                <a:ea typeface="Arial" pitchFamily="34" charset="-122"/>
                <a:cs typeface="Arial" pitchFamily="34" charset="-120"/>
              </a:rPr>
              <a:t>Διορισμός</a:t>
            </a:r>
            <a:r>
              <a:rPr lang="en-US" dirty="0">
                <a:solidFill>
                  <a:srgbClr val="F6FFFF"/>
                </a:solidFill>
                <a:latin typeface="Arial" pitchFamily="34" charset="0"/>
                <a:ea typeface="Arial" pitchFamily="34" charset="-122"/>
                <a:cs typeface="Arial" pitchFamily="34" charset="-120"/>
              </a:rPr>
              <a:t>, α</a:t>
            </a:r>
            <a:r>
              <a:rPr lang="en-US" dirty="0" err="1">
                <a:solidFill>
                  <a:srgbClr val="F6FFFF"/>
                </a:solidFill>
                <a:latin typeface="Arial" pitchFamily="34" charset="0"/>
                <a:ea typeface="Arial" pitchFamily="34" charset="-122"/>
                <a:cs typeface="Arial" pitchFamily="34" charset="-120"/>
              </a:rPr>
              <a:t>νάκληση</a:t>
            </a:r>
            <a:r>
              <a:rPr lang="en-US" dirty="0">
                <a:solidFill>
                  <a:srgbClr val="F6FFFF"/>
                </a:solidFill>
                <a:latin typeface="Arial" pitchFamily="34" charset="0"/>
                <a:ea typeface="Arial" pitchFamily="34" charset="-122"/>
                <a:cs typeface="Arial" pitchFamily="34" charset="-120"/>
              </a:rPr>
              <a:t>, α</a:t>
            </a:r>
            <a:r>
              <a:rPr lang="en-US" dirty="0" err="1">
                <a:solidFill>
                  <a:srgbClr val="F6FFFF"/>
                </a:solidFill>
                <a:latin typeface="Arial" pitchFamily="34" charset="0"/>
                <a:ea typeface="Arial" pitchFamily="34" charset="-122"/>
                <a:cs typeface="Arial" pitchFamily="34" charset="-120"/>
              </a:rPr>
              <a:t>ντικ</a:t>
            </a:r>
            <a:r>
              <a:rPr lang="en-US" dirty="0">
                <a:solidFill>
                  <a:srgbClr val="F6FFFF"/>
                </a:solidFill>
                <a:latin typeface="Arial" pitchFamily="34" charset="0"/>
                <a:ea typeface="Arial" pitchFamily="34" charset="-122"/>
                <a:cs typeface="Arial" pitchFamily="34" charset="-120"/>
              </a:rPr>
              <a:t>ατάσταση</a:t>
            </a:r>
            <a:r>
              <a:rPr lang="el-GR" dirty="0">
                <a:solidFill>
                  <a:srgbClr val="F6FFFF"/>
                </a:solidFill>
                <a:latin typeface="Arial" pitchFamily="34" charset="0"/>
                <a:ea typeface="Arial" pitchFamily="34" charset="-122"/>
                <a:cs typeface="Arial" pitchFamily="34" charset="-120"/>
              </a:rPr>
              <a:t> υπόκεινται σε </a:t>
            </a:r>
            <a:r>
              <a:rPr lang="en-US" dirty="0" err="1">
                <a:solidFill>
                  <a:srgbClr val="F6FFFF"/>
                </a:solidFill>
                <a:latin typeface="Arial" pitchFamily="34" charset="0"/>
                <a:ea typeface="Arial" pitchFamily="34" charset="-122"/>
                <a:cs typeface="Arial" pitchFamily="34" charset="-120"/>
              </a:rPr>
              <a:t>δημοσιότητ</a:t>
            </a:r>
            <a:r>
              <a:rPr lang="en-US" dirty="0">
                <a:solidFill>
                  <a:srgbClr val="F6FFFF"/>
                </a:solidFill>
                <a:latin typeface="Arial" pitchFamily="34" charset="0"/>
                <a:ea typeface="Arial" pitchFamily="34" charset="-122"/>
                <a:cs typeface="Arial" pitchFamily="34" charset="-120"/>
              </a:rPr>
              <a:t>α</a:t>
            </a:r>
            <a:r>
              <a:rPr lang="el-GR" dirty="0">
                <a:solidFill>
                  <a:srgbClr val="F6FFFF"/>
                </a:solidFill>
                <a:latin typeface="Arial" pitchFamily="34" charset="0"/>
                <a:cs typeface="Arial" pitchFamily="34" charset="-120"/>
              </a:rPr>
              <a:t>.</a:t>
            </a:r>
            <a:endParaRPr lang="en-US" dirty="0">
              <a:solidFill>
                <a:srgbClr val="F6FFFF"/>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l-GR" dirty="0">
                <a:solidFill>
                  <a:srgbClr val="F6FFFF"/>
                </a:solidFill>
                <a:latin typeface="Arial" pitchFamily="34" charset="0"/>
                <a:ea typeface="Arial" pitchFamily="34" charset="-122"/>
                <a:cs typeface="Arial" pitchFamily="34" charset="-120"/>
              </a:rPr>
              <a:t>Ελάττωμα ως προς τον διορισμό του διαχειριστή δεν αντιτάσσεται εφόσον τηρήθηκαν οι σχετικές διατυπώσεις δημοσιότητας, </a:t>
            </a:r>
            <a:r>
              <a:rPr lang="el-GR" u="sng" dirty="0">
                <a:solidFill>
                  <a:srgbClr val="F6FFFF"/>
                </a:solidFill>
                <a:latin typeface="Arial" pitchFamily="34" charset="0"/>
                <a:ea typeface="Arial" pitchFamily="34" charset="-122"/>
                <a:cs typeface="Arial" pitchFamily="34" charset="-120"/>
              </a:rPr>
              <a:t>εκτός</a:t>
            </a:r>
            <a:r>
              <a:rPr lang="el-GR" dirty="0">
                <a:solidFill>
                  <a:srgbClr val="F6FFFF"/>
                </a:solidFill>
                <a:latin typeface="Arial" pitchFamily="34" charset="0"/>
                <a:ea typeface="Arial" pitchFamily="34" charset="-122"/>
                <a:cs typeface="Arial" pitchFamily="34" charset="-120"/>
              </a:rPr>
              <a:t> αν η εταιρεία αποδείξει ότι ο τρίτος γνώριζε</a:t>
            </a:r>
            <a:r>
              <a:rPr lang="en-US" dirty="0">
                <a:solidFill>
                  <a:srgbClr val="F6FFFF"/>
                </a:solidFill>
                <a:latin typeface="Arial" pitchFamily="34" charset="0"/>
                <a:ea typeface="Arial" pitchFamily="34" charset="-122"/>
                <a:cs typeface="Arial" pitchFamily="34" charset="-120"/>
              </a:rPr>
              <a:t>.</a:t>
            </a:r>
            <a:endParaRPr lang="el-GR" dirty="0">
              <a:solidFill>
                <a:srgbClr val="F6FFFF"/>
              </a:solidFill>
              <a:latin typeface="Arial" panose="020B0604020202020204" pitchFamily="34" charset="0"/>
              <a:ea typeface="Arial" pitchFamily="34" charset="-122"/>
              <a:cs typeface="Arial" panose="020B0604020202020204" pitchFamily="34" charset="0"/>
            </a:endParaRPr>
          </a:p>
          <a:p>
            <a:endParaRPr lang="en-US" dirty="0"/>
          </a:p>
        </p:txBody>
      </p:sp>
      <p:sp>
        <p:nvSpPr>
          <p:cNvPr id="9" name="Shape 6">
            <a:extLst>
              <a:ext uri="{FF2B5EF4-FFF2-40B4-BE49-F238E27FC236}">
                <a16:creationId xmlns:a16="http://schemas.microsoft.com/office/drawing/2014/main" id="{77B061A1-36EE-C124-1B49-F8E64BF98E88}"/>
              </a:ext>
            </a:extLst>
          </p:cNvPr>
          <p:cNvSpPr/>
          <p:nvPr/>
        </p:nvSpPr>
        <p:spPr>
          <a:xfrm>
            <a:off x="646110" y="3270142"/>
            <a:ext cx="5521776" cy="2699886"/>
          </a:xfrm>
          <a:prstGeom prst="roundRect">
            <a:avLst>
              <a:gd name="adj" fmla="val 4717"/>
            </a:avLst>
          </a:prstGeom>
          <a:solidFill>
            <a:srgbClr val="07424A">
              <a:alpha val="86000"/>
            </a:srgbClr>
          </a:solidFill>
          <a:ln w="12700">
            <a:solidFill>
              <a:srgbClr val="4D8B91">
                <a:alpha val="49000"/>
              </a:srgbClr>
            </a:solidFill>
            <a:prstDash val="solid"/>
          </a:ln>
        </p:spPr>
        <p:txBody>
          <a:bodyPr/>
          <a:lstStyle/>
          <a:p>
            <a:r>
              <a:rPr lang="el-GR" b="1" dirty="0">
                <a:solidFill>
                  <a:srgbClr val="A0DADE"/>
                </a:solidFill>
                <a:latin typeface="Arial" pitchFamily="34" charset="0"/>
                <a:ea typeface="Arial" pitchFamily="34" charset="-122"/>
                <a:cs typeface="Arial" pitchFamily="34" charset="-120"/>
              </a:rPr>
              <a:t>Ανάκληση (άρθρα 59 και 61)</a:t>
            </a:r>
          </a:p>
          <a:p>
            <a:endParaRPr lang="el-GR" b="1" dirty="0">
              <a:solidFill>
                <a:srgbClr val="E3F5F3"/>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n-US" dirty="0">
                <a:solidFill>
                  <a:srgbClr val="F6FFFF"/>
                </a:solidFill>
                <a:latin typeface="Arial" pitchFamily="34" charset="0"/>
                <a:ea typeface="Arial" pitchFamily="34" charset="-122"/>
                <a:cs typeface="Arial" pitchFamily="34" charset="-120"/>
              </a:rPr>
              <a:t>Απ</a:t>
            </a:r>
            <a:r>
              <a:rPr lang="en-US" dirty="0" err="1">
                <a:solidFill>
                  <a:srgbClr val="F6FFFF"/>
                </a:solidFill>
                <a:latin typeface="Arial" pitchFamily="34" charset="0"/>
                <a:ea typeface="Arial" pitchFamily="34" charset="-122"/>
                <a:cs typeface="Arial" pitchFamily="34" charset="-120"/>
              </a:rPr>
              <a:t>όφ</a:t>
            </a:r>
            <a:r>
              <a:rPr lang="en-US" dirty="0">
                <a:solidFill>
                  <a:srgbClr val="F6FFFF"/>
                </a:solidFill>
                <a:latin typeface="Arial" pitchFamily="34" charset="0"/>
                <a:ea typeface="Arial" pitchFamily="34" charset="-122"/>
                <a:cs typeface="Arial" pitchFamily="34" charset="-120"/>
              </a:rPr>
              <a:t>αση εταίρων</a:t>
            </a:r>
            <a:r>
              <a:rPr lang="el-GR" dirty="0">
                <a:solidFill>
                  <a:srgbClr val="F6FFFF"/>
                </a:solidFill>
                <a:latin typeface="Arial" pitchFamily="34" charset="0"/>
                <a:ea typeface="Arial" pitchFamily="34" charset="-122"/>
                <a:cs typeface="Arial" pitchFamily="34" charset="-120"/>
              </a:rPr>
              <a:t>, με πλειοψηφία του συνόλου των μεριδίων, </a:t>
            </a:r>
            <a:r>
              <a:rPr lang="el-GR" u="sng" dirty="0">
                <a:solidFill>
                  <a:srgbClr val="F6FFFF"/>
                </a:solidFill>
                <a:latin typeface="Arial" pitchFamily="34" charset="0"/>
                <a:ea typeface="Arial" pitchFamily="34" charset="-122"/>
                <a:cs typeface="Arial" pitchFamily="34" charset="-120"/>
              </a:rPr>
              <a:t>εκτός</a:t>
            </a:r>
            <a:r>
              <a:rPr lang="el-GR" dirty="0">
                <a:solidFill>
                  <a:srgbClr val="F6FFFF"/>
                </a:solidFill>
                <a:latin typeface="Arial" pitchFamily="34" charset="0"/>
                <a:ea typeface="Arial" pitchFamily="34" charset="-122"/>
                <a:cs typeface="Arial" pitchFamily="34" charset="-120"/>
              </a:rPr>
              <a:t> αν το καταστατικό ορίζει μεγαλύτερη πλειοψηφία</a:t>
            </a:r>
            <a:r>
              <a:rPr lang="en-US" dirty="0">
                <a:solidFill>
                  <a:srgbClr val="F6FFFF"/>
                </a:solidFill>
                <a:latin typeface="Arial" pitchFamily="34" charset="0"/>
                <a:ea typeface="Arial" pitchFamily="34" charset="-122"/>
                <a:cs typeface="Arial" pitchFamily="34" charset="-120"/>
              </a:rPr>
              <a:t> (άρθ</a:t>
            </a:r>
            <a:r>
              <a:rPr lang="el-GR" dirty="0">
                <a:solidFill>
                  <a:srgbClr val="F6FFFF"/>
                </a:solidFill>
                <a:latin typeface="Arial" pitchFamily="34" charset="0"/>
                <a:ea typeface="Arial" pitchFamily="34" charset="-122"/>
                <a:cs typeface="Arial" pitchFamily="34" charset="-120"/>
              </a:rPr>
              <a:t>ρο </a:t>
            </a:r>
            <a:r>
              <a:rPr lang="en-US" dirty="0">
                <a:solidFill>
                  <a:srgbClr val="F6FFFF"/>
                </a:solidFill>
                <a:latin typeface="Arial" pitchFamily="34" charset="0"/>
                <a:ea typeface="Arial" pitchFamily="34" charset="-122"/>
                <a:cs typeface="Arial" pitchFamily="34" charset="-120"/>
              </a:rPr>
              <a:t>59)</a:t>
            </a:r>
            <a:r>
              <a:rPr lang="el-GR" dirty="0">
                <a:solidFill>
                  <a:srgbClr val="F6FFFF"/>
                </a:solidFill>
                <a:latin typeface="Arial" pitchFamily="34" charset="0"/>
                <a:cs typeface="Arial" pitchFamily="34" charset="-120"/>
              </a:rPr>
              <a:t>. </a:t>
            </a:r>
            <a:endParaRPr lang="en-US" dirty="0">
              <a:solidFill>
                <a:srgbClr val="F6FFFF"/>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n-US" dirty="0">
                <a:solidFill>
                  <a:srgbClr val="F6FFFF"/>
                </a:solidFill>
                <a:latin typeface="Arial" pitchFamily="34" charset="0"/>
                <a:ea typeface="Arial" pitchFamily="34" charset="-122"/>
                <a:cs typeface="Arial" pitchFamily="34" charset="-120"/>
              </a:rPr>
              <a:t>Δικα</a:t>
            </a:r>
            <a:r>
              <a:rPr lang="en-US" dirty="0" err="1">
                <a:solidFill>
                  <a:srgbClr val="F6FFFF"/>
                </a:solidFill>
                <a:latin typeface="Arial" pitchFamily="34" charset="0"/>
                <a:ea typeface="Arial" pitchFamily="34" charset="-122"/>
                <a:cs typeface="Arial" pitchFamily="34" charset="-120"/>
              </a:rPr>
              <a:t>στική</a:t>
            </a:r>
            <a:r>
              <a:rPr lang="en-US" dirty="0">
                <a:solidFill>
                  <a:srgbClr val="F6FFFF"/>
                </a:solidFill>
                <a:latin typeface="Arial" pitchFamily="34" charset="0"/>
                <a:ea typeface="Arial" pitchFamily="34" charset="-122"/>
                <a:cs typeface="Arial" pitchFamily="34" charset="-120"/>
              </a:rPr>
              <a:t> α</a:t>
            </a:r>
            <a:r>
              <a:rPr lang="en-US" dirty="0" err="1">
                <a:solidFill>
                  <a:srgbClr val="F6FFFF"/>
                </a:solidFill>
                <a:latin typeface="Arial" pitchFamily="34" charset="0"/>
                <a:ea typeface="Arial" pitchFamily="34" charset="-122"/>
                <a:cs typeface="Arial" pitchFamily="34" charset="-120"/>
              </a:rPr>
              <a:t>νάκληση</a:t>
            </a:r>
            <a:r>
              <a:rPr lang="en-US" dirty="0">
                <a:solidFill>
                  <a:srgbClr val="F6FFFF"/>
                </a:solidFill>
                <a:latin typeface="Arial" pitchFamily="34" charset="0"/>
                <a:ea typeface="Arial" pitchFamily="34" charset="-122"/>
                <a:cs typeface="Arial" pitchFamily="34" charset="-120"/>
              </a:rPr>
              <a:t> </a:t>
            </a:r>
            <a:r>
              <a:rPr lang="en-US" dirty="0" err="1">
                <a:solidFill>
                  <a:srgbClr val="F6FFFF"/>
                </a:solidFill>
                <a:latin typeface="Arial" pitchFamily="34" charset="0"/>
                <a:ea typeface="Arial" pitchFamily="34" charset="-122"/>
                <a:cs typeface="Arial" pitchFamily="34" charset="-120"/>
              </a:rPr>
              <a:t>γι</a:t>
            </a:r>
            <a:r>
              <a:rPr lang="en-US" dirty="0">
                <a:solidFill>
                  <a:srgbClr val="F6FFFF"/>
                </a:solidFill>
                <a:latin typeface="Arial" pitchFamily="34" charset="0"/>
                <a:ea typeface="Arial" pitchFamily="34" charset="-122"/>
                <a:cs typeface="Arial" pitchFamily="34" charset="-120"/>
              </a:rPr>
              <a:t>α σπουδαίο λόγο με αίτηση εταίρων </a:t>
            </a:r>
            <a:r>
              <a:rPr lang="el-GR" dirty="0">
                <a:solidFill>
                  <a:srgbClr val="F6FFFF"/>
                </a:solidFill>
                <a:latin typeface="Arial" pitchFamily="34" charset="0"/>
                <a:ea typeface="Arial" pitchFamily="34" charset="-122"/>
                <a:cs typeface="Arial" pitchFamily="34" charset="-120"/>
              </a:rPr>
              <a:t>που κατέχουν το </a:t>
            </a:r>
            <a:r>
              <a:rPr lang="en-US" dirty="0">
                <a:solidFill>
                  <a:srgbClr val="F6FFFF"/>
                </a:solidFill>
                <a:latin typeface="Arial" pitchFamily="34" charset="0"/>
                <a:ea typeface="Arial" pitchFamily="34" charset="-122"/>
                <a:cs typeface="Arial" pitchFamily="34" charset="-120"/>
              </a:rPr>
              <a:t>1/10 </a:t>
            </a:r>
            <a:r>
              <a:rPr lang="el-GR" dirty="0">
                <a:solidFill>
                  <a:srgbClr val="F6FFFF"/>
                </a:solidFill>
                <a:latin typeface="Arial" pitchFamily="34" charset="0"/>
                <a:ea typeface="Arial" pitchFamily="34" charset="-122"/>
                <a:cs typeface="Arial" pitchFamily="34" charset="-120"/>
              </a:rPr>
              <a:t>του συνόλου </a:t>
            </a:r>
            <a:r>
              <a:rPr lang="en-US" dirty="0" err="1">
                <a:solidFill>
                  <a:srgbClr val="F6FFFF"/>
                </a:solidFill>
                <a:latin typeface="Arial" pitchFamily="34" charset="0"/>
                <a:ea typeface="Arial" pitchFamily="34" charset="-122"/>
                <a:cs typeface="Arial" pitchFamily="34" charset="-120"/>
              </a:rPr>
              <a:t>των</a:t>
            </a:r>
            <a:r>
              <a:rPr lang="en-US" dirty="0">
                <a:solidFill>
                  <a:srgbClr val="F6FFFF"/>
                </a:solidFill>
                <a:latin typeface="Arial" pitchFamily="34" charset="0"/>
                <a:ea typeface="Arial" pitchFamily="34" charset="-122"/>
                <a:cs typeface="Arial" pitchFamily="34" charset="-120"/>
              </a:rPr>
              <a:t> μεριδίων (άρθ</a:t>
            </a:r>
            <a:r>
              <a:rPr lang="el-GR" dirty="0">
                <a:solidFill>
                  <a:srgbClr val="F6FFFF"/>
                </a:solidFill>
                <a:latin typeface="Arial" pitchFamily="34" charset="0"/>
                <a:ea typeface="Arial" pitchFamily="34" charset="-122"/>
                <a:cs typeface="Arial" pitchFamily="34" charset="-120"/>
              </a:rPr>
              <a:t>ρο</a:t>
            </a:r>
            <a:r>
              <a:rPr lang="en-US" dirty="0">
                <a:solidFill>
                  <a:srgbClr val="F6FFFF"/>
                </a:solidFill>
                <a:latin typeface="Arial" pitchFamily="34" charset="0"/>
                <a:ea typeface="Arial" pitchFamily="34" charset="-122"/>
                <a:cs typeface="Arial" pitchFamily="34" charset="-120"/>
              </a:rPr>
              <a:t> 61).</a:t>
            </a:r>
            <a:endParaRPr lang="el-GR" dirty="0">
              <a:solidFill>
                <a:srgbClr val="F6FFFF"/>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pitchFamily="2" charset="2"/>
              <a:buChar char="Ø"/>
            </a:pPr>
            <a:endParaRPr lang="el-GR" dirty="0">
              <a:solidFill>
                <a:srgbClr val="F6FFFF"/>
              </a:solidFill>
              <a:latin typeface="Arial" panose="020B0604020202020204" pitchFamily="34" charset="0"/>
              <a:ea typeface="Arial" pitchFamily="34" charset="-122"/>
              <a:cs typeface="Arial" panose="020B0604020202020204" pitchFamily="34" charset="0"/>
            </a:endParaRPr>
          </a:p>
          <a:p>
            <a:endParaRPr lang="en-US" dirty="0"/>
          </a:p>
          <a:p>
            <a:endParaRPr lang="en-US" dirty="0"/>
          </a:p>
          <a:p>
            <a:endParaRPr lang="en-US" dirty="0"/>
          </a:p>
        </p:txBody>
      </p:sp>
      <p:sp>
        <p:nvSpPr>
          <p:cNvPr id="11" name="Shape 6">
            <a:extLst>
              <a:ext uri="{FF2B5EF4-FFF2-40B4-BE49-F238E27FC236}">
                <a16:creationId xmlns:a16="http://schemas.microsoft.com/office/drawing/2014/main" id="{3848AF80-04B7-91E6-2865-50B3757B7DC8}"/>
              </a:ext>
            </a:extLst>
          </p:cNvPr>
          <p:cNvSpPr/>
          <p:nvPr/>
        </p:nvSpPr>
        <p:spPr>
          <a:xfrm>
            <a:off x="6331788" y="1294754"/>
            <a:ext cx="5434641" cy="1837944"/>
          </a:xfrm>
          <a:prstGeom prst="roundRect">
            <a:avLst>
              <a:gd name="adj" fmla="val 4717"/>
            </a:avLst>
          </a:prstGeom>
          <a:solidFill>
            <a:srgbClr val="07424A">
              <a:alpha val="86000"/>
            </a:srgbClr>
          </a:solidFill>
          <a:ln w="12700">
            <a:solidFill>
              <a:srgbClr val="4D8B91">
                <a:alpha val="49000"/>
              </a:srgbClr>
            </a:solidFill>
            <a:prstDash val="solid"/>
          </a:ln>
        </p:spPr>
        <p:txBody>
          <a:bodyPr/>
          <a:lstStyle/>
          <a:p>
            <a:r>
              <a:rPr lang="en-US" b="1" dirty="0" err="1">
                <a:solidFill>
                  <a:srgbClr val="A0DADE"/>
                </a:solidFill>
                <a:latin typeface="Arial" pitchFamily="34" charset="0"/>
                <a:cs typeface="Arial" pitchFamily="34" charset="-120"/>
              </a:rPr>
              <a:t>Διορισμός</a:t>
            </a:r>
            <a:r>
              <a:rPr lang="en-US" b="1" dirty="0">
                <a:solidFill>
                  <a:srgbClr val="A0DADE"/>
                </a:solidFill>
                <a:latin typeface="Arial" pitchFamily="34" charset="0"/>
                <a:cs typeface="Arial" pitchFamily="34" charset="-120"/>
              </a:rPr>
              <a:t> – </a:t>
            </a:r>
            <a:r>
              <a:rPr lang="en-US" b="1" dirty="0" err="1">
                <a:solidFill>
                  <a:srgbClr val="A0DADE"/>
                </a:solidFill>
                <a:latin typeface="Arial" pitchFamily="34" charset="0"/>
                <a:cs typeface="Arial" pitchFamily="34" charset="-120"/>
              </a:rPr>
              <a:t>διάρκει</a:t>
            </a:r>
            <a:r>
              <a:rPr lang="en-US" b="1" dirty="0">
                <a:solidFill>
                  <a:srgbClr val="A0DADE"/>
                </a:solidFill>
                <a:latin typeface="Arial" pitchFamily="34" charset="0"/>
                <a:cs typeface="Arial" pitchFamily="34" charset="-120"/>
              </a:rPr>
              <a:t>α</a:t>
            </a:r>
            <a:r>
              <a:rPr lang="el-GR" b="1" dirty="0">
                <a:solidFill>
                  <a:srgbClr val="A0DADE"/>
                </a:solidFill>
                <a:latin typeface="Arial" pitchFamily="34" charset="0"/>
                <a:cs typeface="Arial" pitchFamily="34" charset="-120"/>
              </a:rPr>
              <a:t> (άρθρο 57)</a:t>
            </a:r>
          </a:p>
          <a:p>
            <a:pPr marL="742950" lvl="1" indent="-285750" algn="just">
              <a:buClr>
                <a:schemeClr val="bg2">
                  <a:lumMod val="40000"/>
                  <a:lumOff val="60000"/>
                </a:schemeClr>
              </a:buClr>
              <a:buSzPct val="80000"/>
              <a:buFont typeface="Wingdings" pitchFamily="2" charset="2"/>
              <a:buChar char="Ø"/>
            </a:pPr>
            <a:endParaRPr lang="el-GR" dirty="0">
              <a:solidFill>
                <a:srgbClr val="F6FFFF"/>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n-US" dirty="0">
                <a:solidFill>
                  <a:srgbClr val="F6FFFF"/>
                </a:solidFill>
                <a:latin typeface="Arial" pitchFamily="34" charset="0"/>
                <a:cs typeface="Arial" pitchFamily="34" charset="-120"/>
              </a:rPr>
              <a:t>Απ</a:t>
            </a:r>
            <a:r>
              <a:rPr lang="en-US" dirty="0" err="1">
                <a:solidFill>
                  <a:srgbClr val="F6FFFF"/>
                </a:solidFill>
                <a:latin typeface="Arial" pitchFamily="34" charset="0"/>
                <a:cs typeface="Arial" pitchFamily="34" charset="-120"/>
              </a:rPr>
              <a:t>όφ</a:t>
            </a:r>
            <a:r>
              <a:rPr lang="en-US" dirty="0">
                <a:solidFill>
                  <a:srgbClr val="F6FFFF"/>
                </a:solidFill>
                <a:latin typeface="Arial" pitchFamily="34" charset="0"/>
                <a:cs typeface="Arial" pitchFamily="34" charset="-120"/>
              </a:rPr>
              <a:t>αση εταίρων με πλειοψηφία </a:t>
            </a:r>
            <a:r>
              <a:rPr lang="el-GR" dirty="0">
                <a:solidFill>
                  <a:srgbClr val="F6FFFF"/>
                </a:solidFill>
                <a:latin typeface="Arial" pitchFamily="34" charset="0"/>
                <a:cs typeface="Arial" pitchFamily="34" charset="-120"/>
              </a:rPr>
              <a:t>του συνόλου</a:t>
            </a:r>
            <a:r>
              <a:rPr lang="en-US" dirty="0">
                <a:solidFill>
                  <a:srgbClr val="F6FFFF"/>
                </a:solidFill>
                <a:latin typeface="Arial" pitchFamily="34" charset="0"/>
                <a:cs typeface="Arial" pitchFamily="34" charset="-120"/>
              </a:rPr>
              <a:t> </a:t>
            </a:r>
            <a:r>
              <a:rPr lang="en-US" dirty="0" err="1">
                <a:solidFill>
                  <a:srgbClr val="F6FFFF"/>
                </a:solidFill>
                <a:latin typeface="Arial" pitchFamily="34" charset="0"/>
                <a:cs typeface="Arial" pitchFamily="34" charset="-120"/>
              </a:rPr>
              <a:t>των</a:t>
            </a:r>
            <a:r>
              <a:rPr lang="en-US" dirty="0">
                <a:solidFill>
                  <a:srgbClr val="F6FFFF"/>
                </a:solidFill>
                <a:latin typeface="Arial" pitchFamily="34" charset="0"/>
                <a:cs typeface="Arial" pitchFamily="34" charset="-120"/>
              </a:rPr>
              <a:t> </a:t>
            </a:r>
            <a:r>
              <a:rPr lang="en-US" dirty="0" err="1">
                <a:solidFill>
                  <a:srgbClr val="F6FFFF"/>
                </a:solidFill>
                <a:latin typeface="Arial" pitchFamily="34" charset="0"/>
                <a:cs typeface="Arial" pitchFamily="34" charset="-120"/>
              </a:rPr>
              <a:t>μεριδίων</a:t>
            </a:r>
            <a:r>
              <a:rPr lang="el-GR" dirty="0">
                <a:solidFill>
                  <a:srgbClr val="F6FFFF"/>
                </a:solidFill>
                <a:latin typeface="Arial" pitchFamily="34" charset="0"/>
                <a:cs typeface="Arial" pitchFamily="34" charset="-120"/>
              </a:rPr>
              <a:t>.</a:t>
            </a:r>
            <a:endParaRPr lang="en-US" dirty="0">
              <a:solidFill>
                <a:srgbClr val="F6FFFF"/>
              </a:solidFill>
              <a:latin typeface="Arial" pitchFamily="34" charset="0"/>
              <a:cs typeface="Arial" pitchFamily="34" charset="-120"/>
            </a:endParaRPr>
          </a:p>
          <a:p>
            <a:pPr marL="742950" lvl="1" indent="-285750" algn="just">
              <a:buClr>
                <a:schemeClr val="bg2">
                  <a:lumMod val="40000"/>
                  <a:lumOff val="60000"/>
                </a:schemeClr>
              </a:buClr>
              <a:buSzPct val="80000"/>
              <a:buFont typeface="Wingdings" pitchFamily="2" charset="2"/>
              <a:buChar char="Ø"/>
            </a:pPr>
            <a:r>
              <a:rPr lang="en-US" dirty="0" err="1">
                <a:solidFill>
                  <a:srgbClr val="F6FFFF"/>
                </a:solidFill>
                <a:latin typeface="Arial" pitchFamily="34" charset="0"/>
                <a:ea typeface="Arial" pitchFamily="34" charset="-122"/>
                <a:cs typeface="Arial" pitchFamily="34" charset="-120"/>
              </a:rPr>
              <a:t>Ελλείψει</a:t>
            </a:r>
            <a:r>
              <a:rPr lang="en-US" dirty="0">
                <a:solidFill>
                  <a:srgbClr val="F6FFFF"/>
                </a:solidFill>
                <a:latin typeface="Arial" pitchFamily="34" charset="0"/>
                <a:ea typeface="Arial" pitchFamily="34" charset="-122"/>
                <a:cs typeface="Arial" pitchFamily="34" charset="-120"/>
              </a:rPr>
              <a:t> </a:t>
            </a:r>
            <a:r>
              <a:rPr lang="el-GR" dirty="0">
                <a:solidFill>
                  <a:srgbClr val="F6FFFF"/>
                </a:solidFill>
                <a:latin typeface="Arial" pitchFamily="34" charset="0"/>
                <a:ea typeface="Arial" pitchFamily="34" charset="-122"/>
                <a:cs typeface="Arial" pitchFamily="34" charset="-120"/>
              </a:rPr>
              <a:t>διαφορετικής ρύθμισης</a:t>
            </a:r>
            <a:r>
              <a:rPr lang="en-US" dirty="0">
                <a:solidFill>
                  <a:srgbClr val="F6FFFF"/>
                </a:solidFill>
                <a:latin typeface="Arial" pitchFamily="34" charset="0"/>
                <a:ea typeface="Arial" pitchFamily="34" charset="-122"/>
                <a:cs typeface="Arial" pitchFamily="34" charset="-120"/>
              </a:rPr>
              <a:t>, </a:t>
            </a:r>
            <a:r>
              <a:rPr lang="en-US" dirty="0" err="1">
                <a:solidFill>
                  <a:srgbClr val="F6FFFF"/>
                </a:solidFill>
                <a:latin typeface="Arial" pitchFamily="34" charset="0"/>
                <a:ea typeface="Arial" pitchFamily="34" charset="-122"/>
                <a:cs typeface="Arial" pitchFamily="34" charset="-120"/>
              </a:rPr>
              <a:t>θητεί</a:t>
            </a:r>
            <a:r>
              <a:rPr lang="en-US" dirty="0">
                <a:solidFill>
                  <a:srgbClr val="F6FFFF"/>
                </a:solidFill>
                <a:latin typeface="Arial" pitchFamily="34" charset="0"/>
                <a:ea typeface="Arial" pitchFamily="34" charset="-122"/>
                <a:cs typeface="Arial" pitchFamily="34" charset="-120"/>
              </a:rPr>
              <a:t>α αορίστου χρόνου.</a:t>
            </a:r>
            <a:endParaRPr lang="el-GR" dirty="0">
              <a:solidFill>
                <a:srgbClr val="F6FFFF"/>
              </a:solidFill>
              <a:latin typeface="Arial" panose="020B0604020202020204" pitchFamily="34" charset="0"/>
              <a:ea typeface="Arial" pitchFamily="34" charset="-122"/>
              <a:cs typeface="Arial" panose="020B0604020202020204" pitchFamily="34" charset="0"/>
            </a:endParaRPr>
          </a:p>
          <a:p>
            <a:endParaRPr lang="el-GR" b="1" dirty="0">
              <a:solidFill>
                <a:srgbClr val="A0DADE"/>
              </a:solidFill>
              <a:latin typeface="Arial" pitchFamily="34" charset="0"/>
              <a:cs typeface="Arial" pitchFamily="34" charset="-120"/>
            </a:endParaRPr>
          </a:p>
          <a:p>
            <a:endParaRPr lang="el-GR" b="1" dirty="0">
              <a:solidFill>
                <a:srgbClr val="A0DADE"/>
              </a:solidFill>
              <a:latin typeface="Arial" pitchFamily="34" charset="0"/>
              <a:cs typeface="Arial" pitchFamily="34" charset="-120"/>
            </a:endParaRPr>
          </a:p>
          <a:p>
            <a:endParaRPr lang="en-US" dirty="0"/>
          </a:p>
        </p:txBody>
      </p:sp>
      <p:sp>
        <p:nvSpPr>
          <p:cNvPr id="13" name="Shape 24">
            <a:extLst>
              <a:ext uri="{FF2B5EF4-FFF2-40B4-BE49-F238E27FC236}">
                <a16:creationId xmlns:a16="http://schemas.microsoft.com/office/drawing/2014/main" id="{775F0A65-F4B5-F879-CEA7-6BA0729F8B46}"/>
              </a:ext>
            </a:extLst>
          </p:cNvPr>
          <p:cNvSpPr/>
          <p:nvPr/>
        </p:nvSpPr>
        <p:spPr>
          <a:xfrm>
            <a:off x="646110" y="6072883"/>
            <a:ext cx="11120320" cy="664798"/>
          </a:xfrm>
          <a:prstGeom prst="roundRect">
            <a:avLst>
              <a:gd name="adj" fmla="val 15385"/>
            </a:avLst>
          </a:prstGeom>
          <a:solidFill>
            <a:srgbClr val="0F6064">
              <a:alpha val="85000"/>
            </a:srgbClr>
          </a:solidFill>
          <a:ln w="12700">
            <a:solidFill>
              <a:srgbClr val="4D9BA0">
                <a:alpha val="25000"/>
              </a:srgbClr>
            </a:solidFill>
            <a:prstDash val="solid"/>
          </a:ln>
        </p:spPr>
        <p:txBody>
          <a:bodyPr/>
          <a:lstStyle/>
          <a:p>
            <a:pPr algn="just">
              <a:buClr>
                <a:schemeClr val="bg2">
                  <a:lumMod val="40000"/>
                  <a:lumOff val="60000"/>
                </a:schemeClr>
              </a:buClr>
              <a:buSzPct val="80000"/>
            </a:pPr>
            <a:r>
              <a:rPr lang="el-GR" dirty="0">
                <a:latin typeface="Arial" panose="020B0604020202020204" pitchFamily="34" charset="0"/>
                <a:cs typeface="Arial" panose="020B0604020202020204" pitchFamily="34" charset="0"/>
              </a:rPr>
              <a:t>Σε περίπτωση περισσότερων διαχειριστών</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Δυνατότητα διορισμού και ανάκλησης ενός ή περισσότερων διαχειριστών από συγκεκριμένο εταίρο, με καταστατική πρόβλεψη (άρθρο 60)</a:t>
            </a:r>
          </a:p>
        </p:txBody>
      </p:sp>
    </p:spTree>
    <p:extLst>
      <p:ext uri="{BB962C8B-B14F-4D97-AF65-F5344CB8AC3E}">
        <p14:creationId xmlns:p14="http://schemas.microsoft.com/office/powerpoint/2010/main" val="5364454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CDFDBF-029A-D394-17DC-0CC4D21CF8DE}"/>
              </a:ext>
            </a:extLst>
          </p:cNvPr>
          <p:cNvSpPr>
            <a:spLocks noGrp="1"/>
          </p:cNvSpPr>
          <p:nvPr>
            <p:ph type="title"/>
          </p:nvPr>
        </p:nvSpPr>
        <p:spPr>
          <a:xfrm>
            <a:off x="825590" y="292297"/>
            <a:ext cx="9489484" cy="1329783"/>
          </a:xfrm>
        </p:spPr>
        <p:txBody>
          <a:bodyPr/>
          <a:lstStyle/>
          <a:p>
            <a:r>
              <a:rPr lang="el-GR" dirty="0">
                <a:latin typeface="Arial" panose="020B0604020202020204" pitchFamily="34" charset="0"/>
                <a:cs typeface="Arial" panose="020B0604020202020204" pitchFamily="34" charset="0"/>
              </a:rPr>
              <a:t>Έκταση εκπροσωπευτικής εξουσίας – Ευθύνη διαχειριστή</a:t>
            </a:r>
          </a:p>
        </p:txBody>
      </p:sp>
      <p:sp>
        <p:nvSpPr>
          <p:cNvPr id="3" name="Θέση περιεχομένου 2">
            <a:extLst>
              <a:ext uri="{FF2B5EF4-FFF2-40B4-BE49-F238E27FC236}">
                <a16:creationId xmlns:a16="http://schemas.microsoft.com/office/drawing/2014/main" id="{62EB69D7-4A64-08B8-6CF1-BD18A67DF62C}"/>
              </a:ext>
            </a:extLst>
          </p:cNvPr>
          <p:cNvSpPr>
            <a:spLocks noGrp="1"/>
          </p:cNvSpPr>
          <p:nvPr>
            <p:ph idx="1"/>
          </p:nvPr>
        </p:nvSpPr>
        <p:spPr>
          <a:xfrm>
            <a:off x="825589" y="1880879"/>
            <a:ext cx="10698539" cy="4684824"/>
          </a:xfrm>
        </p:spPr>
        <p:txBody>
          <a:bodyPr>
            <a:normAutofit lnSpcReduction="10000"/>
          </a:bodyPr>
          <a:lstStyle/>
          <a:p>
            <a:pPr algn="just"/>
            <a:r>
              <a:rPr lang="el-GR" dirty="0">
                <a:latin typeface="Arial" panose="020B0604020202020204" pitchFamily="34" charset="0"/>
                <a:cs typeface="Arial" panose="020B0604020202020204" pitchFamily="34" charset="0"/>
              </a:rPr>
              <a:t>Εξουσία εκπροσώπησης </a:t>
            </a:r>
            <a:r>
              <a:rPr lang="el-GR" b="1" dirty="0">
                <a:latin typeface="Arial" panose="020B0604020202020204" pitchFamily="34" charset="0"/>
                <a:cs typeface="Arial" panose="020B0604020202020204" pitchFamily="34" charset="0"/>
              </a:rPr>
              <a:t>απεριόριστη</a:t>
            </a:r>
            <a:r>
              <a:rPr lang="el-GR" dirty="0">
                <a:latin typeface="Arial" panose="020B0604020202020204" pitchFamily="34" charset="0"/>
                <a:cs typeface="Arial" panose="020B0604020202020204" pitchFamily="34" charset="0"/>
              </a:rPr>
              <a:t> και </a:t>
            </a:r>
            <a:r>
              <a:rPr lang="el-GR" b="1" dirty="0">
                <a:latin typeface="Arial" panose="020B0604020202020204" pitchFamily="34" charset="0"/>
                <a:cs typeface="Arial" panose="020B0604020202020204" pitchFamily="34" charset="0"/>
              </a:rPr>
              <a:t>μη περιορίσιμη </a:t>
            </a:r>
            <a:r>
              <a:rPr lang="el-GR" dirty="0">
                <a:latin typeface="Arial" panose="020B0604020202020204" pitchFamily="34" charset="0"/>
                <a:cs typeface="Arial" panose="020B0604020202020204" pitchFamily="34" charset="0"/>
              </a:rPr>
              <a:t>(άρθρο 64 παρ. 2)</a:t>
            </a:r>
          </a:p>
          <a:p>
            <a:pPr algn="just"/>
            <a:r>
              <a:rPr lang="el-GR" dirty="0">
                <a:latin typeface="Arial" panose="020B0604020202020204" pitchFamily="34" charset="0"/>
                <a:cs typeface="Arial" panose="020B0604020202020204" pitchFamily="34" charset="0"/>
              </a:rPr>
              <a:t>Δυνατότητα ανάθεσης συγκεκριμένων εξουσιών σε εταίρους ή τρίτους, εφόσον προβλέπεται στο καταστατικό (παρ. 3)</a:t>
            </a:r>
          </a:p>
          <a:p>
            <a:pPr algn="just"/>
            <a:r>
              <a:rPr lang="el-GR" dirty="0">
                <a:latin typeface="Arial" panose="020B0604020202020204" pitchFamily="34" charset="0"/>
                <a:cs typeface="Arial" panose="020B0604020202020204" pitchFamily="34" charset="0"/>
              </a:rPr>
              <a:t>Ευθύνη για παράβαση νόμου, καταστατικού και αποφάσεων εταίρων, καθώς και για κάθε διαχειριστικό πταίσμα (άρθρο 67 παρ. 1 εδ. α’)</a:t>
            </a:r>
          </a:p>
          <a:p>
            <a:pPr algn="just"/>
            <a:r>
              <a:rPr lang="el-GR" dirty="0">
                <a:latin typeface="Arial" panose="020B0604020202020204" pitchFamily="34" charset="0"/>
                <a:cs typeface="Arial" panose="020B0604020202020204" pitchFamily="34" charset="0"/>
              </a:rPr>
              <a:t>Απαλλαγή σε περίπτωση σύννομης απόφασης εταίρων ή εύλογης επιχειρηματικής απόφασης, η οποία λήφθηκε με καλή πίστη, με βάση επαρκή πληροφόρηση και προς το εταιρικό συμφέρον (παρ. 1 εδ. β’)</a:t>
            </a:r>
          </a:p>
          <a:p>
            <a:pPr algn="just"/>
            <a:r>
              <a:rPr lang="el-GR" dirty="0">
                <a:latin typeface="Arial" panose="020B0604020202020204" pitchFamily="34" charset="0"/>
                <a:cs typeface="Arial" panose="020B0604020202020204" pitchFamily="34" charset="0"/>
              </a:rPr>
              <a:t>Με απόφαση των εταίρων απαλλαγή από κάθε διαχειριστικό πταίσμα μετά την έγκριση των οικονομικών καταστάσεων, </a:t>
            </a:r>
            <a:r>
              <a:rPr lang="el-GR" u="sng" dirty="0">
                <a:latin typeface="Arial" panose="020B0604020202020204" pitchFamily="34" charset="0"/>
                <a:cs typeface="Arial" panose="020B0604020202020204" pitchFamily="34" charset="0"/>
              </a:rPr>
              <a:t>εκτός</a:t>
            </a:r>
            <a:r>
              <a:rPr lang="el-GR" dirty="0">
                <a:latin typeface="Arial" panose="020B0604020202020204" pitchFamily="34" charset="0"/>
                <a:cs typeface="Arial" panose="020B0604020202020204" pitchFamily="34" charset="0"/>
              </a:rPr>
              <a:t> αν παρασχεθεί </a:t>
            </a:r>
            <a:r>
              <a:rPr lang="el-GR" b="1" dirty="0">
                <a:latin typeface="Arial" panose="020B0604020202020204" pitchFamily="34" charset="0"/>
                <a:cs typeface="Arial" panose="020B0604020202020204" pitchFamily="34" charset="0"/>
              </a:rPr>
              <a:t>ομόφωνα</a:t>
            </a:r>
            <a:r>
              <a:rPr lang="el-GR" dirty="0">
                <a:latin typeface="Arial" panose="020B0604020202020204" pitchFamily="34" charset="0"/>
                <a:cs typeface="Arial" panose="020B0604020202020204" pitchFamily="34" charset="0"/>
              </a:rPr>
              <a:t> γενική απαλλαγή (παρ. 2)</a:t>
            </a:r>
          </a:p>
          <a:p>
            <a:pPr algn="just"/>
            <a:r>
              <a:rPr lang="el-GR" dirty="0">
                <a:latin typeface="Arial" panose="020B0604020202020204" pitchFamily="34" charset="0"/>
                <a:cs typeface="Arial" panose="020B0604020202020204" pitchFamily="34" charset="0"/>
              </a:rPr>
              <a:t>Η αξίωση παραγράφεται μετά τριετία από την τέλεση πράξης/παράλειψης (παρ. 3)</a:t>
            </a:r>
          </a:p>
          <a:p>
            <a:pPr algn="just"/>
            <a:r>
              <a:rPr lang="el-GR" dirty="0">
                <a:latin typeface="Arial" panose="020B0604020202020204" pitchFamily="34" charset="0"/>
                <a:cs typeface="Arial" panose="020B0604020202020204" pitchFamily="34" charset="0"/>
              </a:rPr>
              <a:t>Ασκείται από οποιονδήποτε εταίρο, διαχειριστή ή ορίζεται ειδικός εκπρόσωπος με απόφαση των εταίρων (παρ. 4)</a:t>
            </a:r>
          </a:p>
          <a:p>
            <a:pPr algn="just"/>
            <a:endParaRPr lang="el-GR" dirty="0"/>
          </a:p>
        </p:txBody>
      </p:sp>
    </p:spTree>
    <p:extLst>
      <p:ext uri="{BB962C8B-B14F-4D97-AF65-F5344CB8AC3E}">
        <p14:creationId xmlns:p14="http://schemas.microsoft.com/office/powerpoint/2010/main" val="23857757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4A7A87-6DC0-36CA-E0C2-3D145CFB5FA3}"/>
              </a:ext>
            </a:extLst>
          </p:cNvPr>
          <p:cNvSpPr>
            <a:spLocks noGrp="1"/>
          </p:cNvSpPr>
          <p:nvPr>
            <p:ph type="title"/>
          </p:nvPr>
        </p:nvSpPr>
        <p:spPr>
          <a:xfrm>
            <a:off x="646111" y="452718"/>
            <a:ext cx="9562760" cy="1400530"/>
          </a:xfrm>
        </p:spPr>
        <p:txBody>
          <a:bodyPr/>
          <a:lstStyle/>
          <a:p>
            <a:r>
              <a:rPr lang="el-GR" dirty="0">
                <a:latin typeface="Arial" panose="020B0604020202020204" pitchFamily="34" charset="0"/>
                <a:cs typeface="Arial" panose="020B0604020202020204" pitchFamily="34" charset="0"/>
              </a:rPr>
              <a:t>Αποφάσεις των εταίρων – Συνέλευση των εταίρων </a:t>
            </a:r>
          </a:p>
        </p:txBody>
      </p:sp>
      <p:sp>
        <p:nvSpPr>
          <p:cNvPr id="3" name="Θέση περιεχομένου 2">
            <a:extLst>
              <a:ext uri="{FF2B5EF4-FFF2-40B4-BE49-F238E27FC236}">
                <a16:creationId xmlns:a16="http://schemas.microsoft.com/office/drawing/2014/main" id="{815FB7E0-CC83-AEF6-50B4-B18B4434D066}"/>
              </a:ext>
            </a:extLst>
          </p:cNvPr>
          <p:cNvSpPr>
            <a:spLocks noGrp="1"/>
          </p:cNvSpPr>
          <p:nvPr>
            <p:ph idx="1"/>
          </p:nvPr>
        </p:nvSpPr>
        <p:spPr>
          <a:xfrm>
            <a:off x="414618" y="1952257"/>
            <a:ext cx="11148492" cy="4575864"/>
          </a:xfrm>
        </p:spPr>
        <p:txBody>
          <a:bodyPr>
            <a:normAutofit fontScale="92500" lnSpcReduction="10000"/>
          </a:bodyPr>
          <a:lstStyle/>
          <a:p>
            <a:pPr algn="just"/>
            <a:r>
              <a:rPr lang="el-GR" dirty="0">
                <a:latin typeface="Arial" panose="020B0604020202020204" pitchFamily="34" charset="0"/>
                <a:cs typeface="Arial" panose="020B0604020202020204" pitchFamily="34" charset="0"/>
              </a:rPr>
              <a:t>Οι εταίροι αποφασίζουν για κάθε εταιρική απόφαση (άρθρο 68 παρ. 1).</a:t>
            </a:r>
          </a:p>
          <a:p>
            <a:pPr algn="just"/>
            <a:r>
              <a:rPr lang="el-GR" dirty="0">
                <a:latin typeface="Arial" panose="020B0604020202020204" pitchFamily="34" charset="0"/>
                <a:cs typeface="Arial" panose="020B0604020202020204" pitchFamily="34" charset="0"/>
              </a:rPr>
              <a:t>Αποκλειστική αρμοδιότητα για τα θέματα που ορίζονται στην παρ.  2.</a:t>
            </a:r>
          </a:p>
          <a:p>
            <a:pPr algn="just"/>
            <a:r>
              <a:rPr lang="el-GR" dirty="0">
                <a:latin typeface="Arial" panose="020B0604020202020204" pitchFamily="34" charset="0"/>
                <a:cs typeface="Arial" panose="020B0604020202020204" pitchFamily="34" charset="0"/>
              </a:rPr>
              <a:t>Οι αποφάσεις των εταίρων λαμβάνονται σε συνέλευση (άρθρο 69 παρ. 1), η οποία μπορεί να διεξαχθεί – πέραν της φυσικής παρουσίας – και εξ ολοκλήρου με τηλεδιάσκεψη εφόσον προβλέπεται στην πρόσκληση ή συναινούν όλοι οι εταίροι (άρθρο 71 παρ. 2).</a:t>
            </a:r>
          </a:p>
          <a:p>
            <a:pPr algn="just"/>
            <a:r>
              <a:rPr lang="el-GR" dirty="0">
                <a:latin typeface="Arial" panose="020B0604020202020204" pitchFamily="34" charset="0"/>
                <a:cs typeface="Arial" panose="020B0604020202020204" pitchFamily="34" charset="0"/>
              </a:rPr>
              <a:t>Δυνατότητα λήψης απόφασης και χωρίς συνέλευση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με προσυπογραφή πρακτικού, υπό την προϋπόθεση όλοι οι εταίροι να συμφωνούν να αποτυπωθεί η πλειοψηφική απόφαση τους σε έγγραφο, χωρίς συνέλευση (άρθρο 73).</a:t>
            </a:r>
          </a:p>
          <a:p>
            <a:pPr algn="just"/>
            <a:r>
              <a:rPr lang="el-GR" dirty="0">
                <a:latin typeface="Arial" panose="020B0604020202020204" pitchFamily="34" charset="0"/>
                <a:cs typeface="Arial" panose="020B0604020202020204" pitchFamily="34" charset="0"/>
              </a:rPr>
              <a:t>Είδη Συνέλευσης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τακτική (άρθρο 69 παρ. 2) ή έκτακτη.</a:t>
            </a:r>
          </a:p>
          <a:p>
            <a:pPr algn="just"/>
            <a:r>
              <a:rPr lang="el-GR" dirty="0">
                <a:latin typeface="Arial" panose="020B0604020202020204" pitchFamily="34" charset="0"/>
                <a:cs typeface="Arial" panose="020B0604020202020204" pitchFamily="34" charset="0"/>
              </a:rPr>
              <a:t>Σύγκληση</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Απαιτείται προσωπική πρόσκληση των εταίρων (πχ μέσω </a:t>
            </a:r>
            <a:r>
              <a:rPr lang="en-US" dirty="0">
                <a:latin typeface="Arial" panose="020B0604020202020204" pitchFamily="34" charset="0"/>
                <a:cs typeface="Arial" panose="020B0604020202020204" pitchFamily="34" charset="0"/>
              </a:rPr>
              <a:t>email) </a:t>
            </a:r>
            <a:r>
              <a:rPr lang="el-GR" dirty="0">
                <a:latin typeface="Arial" panose="020B0604020202020204" pitchFamily="34" charset="0"/>
                <a:cs typeface="Arial" panose="020B0604020202020204" pitchFamily="34" charset="0"/>
              </a:rPr>
              <a:t>από τον διαχειριστή, τουλάχιστον 8 ημέρες πριν τη συνεδρίαση (άρθρο 70 παρ. 1), η οποία περιλαμβάνει με ακρίβεια τον τόπο και τον χρόνο της συνέλευσης, τις προϋποθέσεις για τη συμμετοχή των εταίρων, καθώς και λεπτομερή ημερήσια διάταξη (παρ. 3), </a:t>
            </a:r>
            <a:r>
              <a:rPr lang="el-GR" u="sng" dirty="0">
                <a:latin typeface="Arial" panose="020B0604020202020204" pitchFamily="34" charset="0"/>
                <a:cs typeface="Arial" panose="020B0604020202020204" pitchFamily="34" charset="0"/>
              </a:rPr>
              <a:t>εκτός</a:t>
            </a:r>
            <a:r>
              <a:rPr lang="el-GR" dirty="0">
                <a:latin typeface="Arial" panose="020B0604020202020204" pitchFamily="34" charset="0"/>
                <a:cs typeface="Arial" panose="020B0604020202020204" pitchFamily="34" charset="0"/>
              </a:rPr>
              <a:t> αν όλοι οι εταίροι είναι παρόντες ή αντιπροσωπεύονται και συναινούν σύμφωνα με την παρ. 4 (καθολική συνέλευση).</a:t>
            </a:r>
          </a:p>
        </p:txBody>
      </p:sp>
    </p:spTree>
    <p:extLst>
      <p:ext uri="{BB962C8B-B14F-4D97-AF65-F5344CB8AC3E}">
        <p14:creationId xmlns:p14="http://schemas.microsoft.com/office/powerpoint/2010/main" val="41669188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28C63C-75A4-CA05-139D-F9A2FA71B15A}"/>
              </a:ext>
            </a:extLst>
          </p:cNvPr>
          <p:cNvSpPr>
            <a:spLocks noGrp="1"/>
          </p:cNvSpPr>
          <p:nvPr>
            <p:ph type="title"/>
          </p:nvPr>
        </p:nvSpPr>
        <p:spPr>
          <a:xfrm>
            <a:off x="646111" y="360120"/>
            <a:ext cx="10673930" cy="1318210"/>
          </a:xfrm>
        </p:spPr>
        <p:txBody>
          <a:bodyPr/>
          <a:lstStyle/>
          <a:p>
            <a:r>
              <a:rPr lang="el-GR" dirty="0">
                <a:latin typeface="Arial" panose="020B0604020202020204" pitchFamily="34" charset="0"/>
                <a:cs typeface="Arial" panose="020B0604020202020204" pitchFamily="34" charset="0"/>
              </a:rPr>
              <a:t>Συμμετοχή και λήψη αποφάσεων – Ελαττωματικές αποφάσεις</a:t>
            </a:r>
          </a:p>
        </p:txBody>
      </p:sp>
      <p:sp>
        <p:nvSpPr>
          <p:cNvPr id="3" name="Θέση περιεχομένου 2">
            <a:extLst>
              <a:ext uri="{FF2B5EF4-FFF2-40B4-BE49-F238E27FC236}">
                <a16:creationId xmlns:a16="http://schemas.microsoft.com/office/drawing/2014/main" id="{B0CD1C61-CF31-C431-EADA-A48E92DEE1DD}"/>
              </a:ext>
            </a:extLst>
          </p:cNvPr>
          <p:cNvSpPr>
            <a:spLocks noGrp="1"/>
          </p:cNvSpPr>
          <p:nvPr>
            <p:ph idx="1"/>
          </p:nvPr>
        </p:nvSpPr>
        <p:spPr>
          <a:xfrm>
            <a:off x="646111" y="1854547"/>
            <a:ext cx="10673930" cy="4860068"/>
          </a:xfrm>
        </p:spPr>
        <p:txBody>
          <a:bodyPr>
            <a:normAutofit fontScale="92500" lnSpcReduction="10000"/>
          </a:bodyPr>
          <a:lstStyle/>
          <a:p>
            <a:pPr algn="just"/>
            <a:r>
              <a:rPr lang="el-GR" dirty="0">
                <a:latin typeface="Arial" panose="020B0604020202020204" pitchFamily="34" charset="0"/>
                <a:cs typeface="Arial" panose="020B0604020202020204" pitchFamily="34" charset="0"/>
              </a:rPr>
              <a:t>Τρόπος συμμετοχής</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αυτοπροσώπως ή δι’ αντιπροσώπου (άρθρο 72 παρ. 1)</a:t>
            </a:r>
          </a:p>
          <a:p>
            <a:pPr algn="just"/>
            <a:r>
              <a:rPr lang="el-GR" dirty="0">
                <a:latin typeface="Arial" panose="020B0604020202020204" pitchFamily="34" charset="0"/>
                <a:cs typeface="Arial" panose="020B0604020202020204" pitchFamily="34" charset="0"/>
              </a:rPr>
              <a:t>Τρόπος λήψης αποφάσεων</a:t>
            </a:r>
            <a:r>
              <a:rPr lang="en-US" dirty="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a:p>
            <a:pPr lvl="1" algn="just">
              <a:buFont typeface="Wingdings" panose="05000000000000000000" pitchFamily="2" charset="2"/>
              <a:buChar char="Ø"/>
            </a:pPr>
            <a:r>
              <a:rPr lang="el-GR" dirty="0">
                <a:latin typeface="Arial" panose="020B0604020202020204" pitchFamily="34" charset="0"/>
                <a:cs typeface="Arial" panose="020B0604020202020204" pitchFamily="34" charset="0"/>
              </a:rPr>
              <a:t>Βασικός κανόνας η απόλυτη πλειοψηφία του συνολικού αριθμού των εταιρικών μεριδίων (παρ. 4).</a:t>
            </a:r>
          </a:p>
          <a:p>
            <a:pPr lvl="1" algn="just">
              <a:buFont typeface="Wingdings" panose="05000000000000000000" pitchFamily="2" charset="2"/>
              <a:buChar char="Ø"/>
            </a:pPr>
            <a:r>
              <a:rPr lang="el-GR" dirty="0">
                <a:latin typeface="Arial" panose="020B0604020202020204" pitchFamily="34" charset="0"/>
                <a:cs typeface="Arial" panose="020B0604020202020204" pitchFamily="34" charset="0"/>
              </a:rPr>
              <a:t>Για ορισμένα σημαντικά ζητήματα (τροποποίηση, λύση, μετατροπή ή συγχώνευση) απαιτείται πλειοψηφία 2/3 του συνολικού αριθμού των εταιρικών μεριδίων (παρ. 5).</a:t>
            </a:r>
          </a:p>
          <a:p>
            <a:pPr lvl="1" algn="just">
              <a:buFont typeface="Wingdings" panose="05000000000000000000" pitchFamily="2" charset="2"/>
              <a:buChar char="Ø"/>
            </a:pPr>
            <a:r>
              <a:rPr lang="el-GR" dirty="0">
                <a:latin typeface="Arial" panose="020B0604020202020204" pitchFamily="34" charset="0"/>
                <a:cs typeface="Arial" panose="020B0604020202020204" pitchFamily="34" charset="0"/>
              </a:rPr>
              <a:t>Το καταστατικό μπορεί να προβλέπει μεγαλύτερο ποσοστό για όλες ή ορισμένες αποφάσεις ή ομοφωνία για ορισμένες αποφάσεις (παρ. 6 εδ. α’). Μπορεί, επίσης, να προβλέπει ότι όλες ή ορισμένες αποφάσεις λαμβάνονται με πλειοψηφία του αριθμού των εταίρων, που εκπροσωπούν την πλειοψηφία του συνολικού αριθμού των εταιρικών μεριδίων (εδ. β’).</a:t>
            </a:r>
          </a:p>
          <a:p>
            <a:pPr algn="just"/>
            <a:r>
              <a:rPr lang="el-GR" dirty="0">
                <a:latin typeface="Arial" panose="020B0604020202020204" pitchFamily="34" charset="0"/>
                <a:cs typeface="Arial" panose="020B0604020202020204" pitchFamily="34" charset="0"/>
              </a:rPr>
              <a:t>Ελαττωματικές αποφάσεις (άρθρο 74)</a:t>
            </a:r>
            <a:r>
              <a:rPr lang="en-US" dirty="0">
                <a:latin typeface="Arial" panose="020B0604020202020204" pitchFamily="34" charset="0"/>
                <a:cs typeface="Arial" panose="020B0604020202020204" pitchFamily="34" charset="0"/>
              </a:rPr>
              <a:t>:</a:t>
            </a:r>
            <a:endParaRPr lang="el-GR" dirty="0">
              <a:latin typeface="Arial" panose="020B0604020202020204" pitchFamily="34" charset="0"/>
              <a:cs typeface="Arial" panose="020B0604020202020204" pitchFamily="34" charset="0"/>
            </a:endParaRPr>
          </a:p>
          <a:p>
            <a:pPr lvl="1" algn="just">
              <a:buFont typeface="Wingdings" pitchFamily="2" charset="2"/>
              <a:buChar char="Ø"/>
            </a:pPr>
            <a:r>
              <a:rPr lang="el-GR" dirty="0">
                <a:latin typeface="Arial" panose="020B0604020202020204" pitchFamily="34" charset="0"/>
                <a:cs typeface="Arial" panose="020B0604020202020204" pitchFamily="34" charset="0"/>
              </a:rPr>
              <a:t>Ακυρώσιμες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λήφθηκαν με τρόπο που δεν είναι σύμφωνος με τον νόμο ή το καταστατικό ή κατά κατάχρηση της εξουσίας της πλειοψηφίας.</a:t>
            </a:r>
          </a:p>
          <a:p>
            <a:pPr lvl="1" algn="just">
              <a:buFont typeface="Wingdings" pitchFamily="2" charset="2"/>
              <a:buChar char="Ø"/>
            </a:pPr>
            <a:r>
              <a:rPr lang="en-US" dirty="0">
                <a:latin typeface="Arial" panose="020B0604020202020204" pitchFamily="34" charset="0"/>
                <a:cs typeface="Arial" panose="020B0604020202020204" pitchFamily="34" charset="0"/>
              </a:rPr>
              <a:t>Ά</a:t>
            </a:r>
            <a:r>
              <a:rPr lang="el-GR" dirty="0">
                <a:latin typeface="Arial" panose="020B0604020202020204" pitchFamily="34" charset="0"/>
                <a:cs typeface="Arial" panose="020B0604020202020204" pitchFamily="34" charset="0"/>
              </a:rPr>
              <a:t>κυρες</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το περιεχόμενό τους αντίκειται στον νόμο ή το καταστατικό ή σε περίπτωση που η απόφαση αποτυπώνεται σε έγγραφο, η απόφαση λήφθηκε χωρίς να συντρέχουν οι προϋποθέσεις του άρθρου 73 ή είναι αντίθετη στον νόμο ή το καταστατικό.</a:t>
            </a:r>
            <a:endParaRPr lang="en-US" dirty="0">
              <a:latin typeface="Arial" panose="020B0604020202020204" pitchFamily="34" charset="0"/>
              <a:cs typeface="Arial" panose="020B0604020202020204" pitchFamily="34" charset="0"/>
            </a:endParaRPr>
          </a:p>
          <a:p>
            <a:pPr algn="just"/>
            <a:endParaRPr lang="el-GR" dirty="0"/>
          </a:p>
          <a:p>
            <a:endParaRPr lang="el-GR" dirty="0"/>
          </a:p>
        </p:txBody>
      </p:sp>
    </p:spTree>
    <p:extLst>
      <p:ext uri="{BB962C8B-B14F-4D97-AF65-F5344CB8AC3E}">
        <p14:creationId xmlns:p14="http://schemas.microsoft.com/office/powerpoint/2010/main" val="25401059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FB660F-0FFA-6831-46A0-CD9D77C914CF}"/>
              </a:ext>
            </a:extLst>
          </p:cNvPr>
          <p:cNvSpPr>
            <a:spLocks noGrp="1"/>
          </p:cNvSpPr>
          <p:nvPr>
            <p:ph type="title"/>
          </p:nvPr>
        </p:nvSpPr>
        <p:spPr>
          <a:xfrm>
            <a:off x="646111" y="366454"/>
            <a:ext cx="9404723" cy="1376082"/>
          </a:xfrm>
        </p:spPr>
        <p:txBody>
          <a:bodyPr/>
          <a:lstStyle/>
          <a:p>
            <a:r>
              <a:rPr lang="el-GR" dirty="0">
                <a:latin typeface="Arial" panose="020B0604020202020204" pitchFamily="34" charset="0"/>
                <a:cs typeface="Arial" panose="020B0604020202020204" pitchFamily="34" charset="0"/>
              </a:rPr>
              <a:t>Μεταβίβαση εταιρικών μεριδίων –   Έξοδος και αποκλεισμός εταίρου </a:t>
            </a:r>
          </a:p>
        </p:txBody>
      </p:sp>
      <p:sp>
        <p:nvSpPr>
          <p:cNvPr id="5" name="Shape 6">
            <a:extLst>
              <a:ext uri="{FF2B5EF4-FFF2-40B4-BE49-F238E27FC236}">
                <a16:creationId xmlns:a16="http://schemas.microsoft.com/office/drawing/2014/main" id="{12FBB450-1F23-D9B7-525E-B08F7EEB965D}"/>
              </a:ext>
            </a:extLst>
          </p:cNvPr>
          <p:cNvSpPr/>
          <p:nvPr/>
        </p:nvSpPr>
        <p:spPr>
          <a:xfrm>
            <a:off x="325269" y="1939320"/>
            <a:ext cx="3783210" cy="4637942"/>
          </a:xfrm>
          <a:prstGeom prst="roundRect">
            <a:avLst>
              <a:gd name="adj" fmla="val 2268"/>
            </a:avLst>
          </a:prstGeom>
          <a:solidFill>
            <a:srgbClr val="07424A">
              <a:alpha val="86000"/>
            </a:srgbClr>
          </a:solidFill>
          <a:ln w="12700">
            <a:solidFill>
              <a:srgbClr val="4D8B91">
                <a:alpha val="49000"/>
              </a:srgbClr>
            </a:solidFill>
            <a:prstDash val="solid"/>
          </a:ln>
        </p:spPr>
        <p:txBody>
          <a:bodyPr/>
          <a:lstStyle/>
          <a:p>
            <a:pPr algn="just">
              <a:buClr>
                <a:schemeClr val="bg2">
                  <a:lumMod val="40000"/>
                  <a:lumOff val="60000"/>
                </a:schemeClr>
              </a:buClr>
              <a:buSzPct val="80000"/>
            </a:pPr>
            <a:r>
              <a:rPr lang="el-GR" b="1" dirty="0">
                <a:solidFill>
                  <a:srgbClr val="A0DADE"/>
                </a:solidFill>
                <a:latin typeface="Arial" pitchFamily="34" charset="0"/>
                <a:ea typeface="Arial" pitchFamily="34" charset="-122"/>
                <a:cs typeface="Arial" pitchFamily="34" charset="-120"/>
              </a:rPr>
              <a:t>Μεταβίβαση μεριδίων εν ζωή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άρθρα 83-84)</a:t>
            </a:r>
          </a:p>
          <a:p>
            <a:pPr algn="just">
              <a:buClr>
                <a:schemeClr val="bg2">
                  <a:lumMod val="40000"/>
                  <a:lumOff val="60000"/>
                </a:schemeClr>
              </a:buClr>
              <a:buSzPct val="80000"/>
            </a:pPr>
            <a:endParaRPr lang="el-GR" sz="16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Καταρχήν ελεύθερη.</a:t>
            </a: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sym typeface="Wingdings" pitchFamily="2" charset="2"/>
              </a:rPr>
              <a:t>Το καταστατικό μπορεί να αποκλείει ή να περιορίζει τη μεταβίβαση ή επιβάρυνση μεριδίων εν ζωή ή να προβλέπει δικαίωμα προτίμησης των λοιπών εταίρων ή υπόδειξης εταίρου/τρίτου για εξαγορά.</a:t>
            </a:r>
            <a:endParaRPr lang="el-GR" sz="1400" dirty="0">
              <a:latin typeface="Arial" panose="020B0604020202020204" pitchFamily="34" charset="0"/>
              <a:cs typeface="Arial" panose="020B0604020202020204" pitchFamily="34" charset="0"/>
            </a:endParaRP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Γίνεται εγγράφως και γνωστοποιείται στην εταιρεία.</a:t>
            </a: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Εταίρος με </a:t>
            </a:r>
            <a:r>
              <a:rPr lang="el-GR" sz="1400" dirty="0" err="1">
                <a:latin typeface="Arial" panose="020B0604020202020204" pitchFamily="34" charset="0"/>
                <a:cs typeface="Arial" panose="020B0604020202020204" pitchFamily="34" charset="0"/>
              </a:rPr>
              <a:t>εξωκεφαλαιακή</a:t>
            </a:r>
            <a:r>
              <a:rPr lang="el-GR" sz="1400" dirty="0">
                <a:latin typeface="Arial" panose="020B0604020202020204" pitchFamily="34" charset="0"/>
                <a:cs typeface="Arial" panose="020B0604020202020204" pitchFamily="34" charset="0"/>
              </a:rPr>
              <a:t> ή εγγυητική εισφορά που δεν την έχει καταβάλει εξ ολοκλήρου, δεν επιτρέπεται να μεταβιβάσει τα μερίδιά του αν δεν εξαγοράσει πρώτα τις υποχρεώσεις που απορρέουν από αυτές σύμφωνα με το άρθρο 82.</a:t>
            </a:r>
          </a:p>
        </p:txBody>
      </p:sp>
      <p:sp>
        <p:nvSpPr>
          <p:cNvPr id="7" name="Shape 6">
            <a:extLst>
              <a:ext uri="{FF2B5EF4-FFF2-40B4-BE49-F238E27FC236}">
                <a16:creationId xmlns:a16="http://schemas.microsoft.com/office/drawing/2014/main" id="{E6708C8B-382C-F8C9-C3F9-709DFA42CE1D}"/>
              </a:ext>
            </a:extLst>
          </p:cNvPr>
          <p:cNvSpPr/>
          <p:nvPr/>
        </p:nvSpPr>
        <p:spPr>
          <a:xfrm>
            <a:off x="4300313" y="1939319"/>
            <a:ext cx="3783210" cy="4637943"/>
          </a:xfrm>
          <a:prstGeom prst="roundRect">
            <a:avLst>
              <a:gd name="adj" fmla="val 2268"/>
            </a:avLst>
          </a:prstGeom>
          <a:solidFill>
            <a:srgbClr val="07424A">
              <a:alpha val="86000"/>
            </a:srgbClr>
          </a:solidFill>
          <a:ln w="12700">
            <a:solidFill>
              <a:srgbClr val="4D8B91">
                <a:alpha val="49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Έξοδος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92)</a:t>
            </a:r>
          </a:p>
          <a:p>
            <a:pPr algn="just"/>
            <a:endParaRPr lang="el-GR" sz="1600" b="1" dirty="0">
              <a:solidFill>
                <a:srgbClr val="A0DADE"/>
              </a:solidFill>
              <a:latin typeface="Arial" pitchFamily="34" charset="0"/>
              <a:ea typeface="Arial" pitchFamily="34" charset="-122"/>
              <a:cs typeface="Arial" pitchFamily="34" charset="-120"/>
            </a:endParaRP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Με δικαστική απόφαση για σπουδαίο λόγο, κατόπιν αίτησης του εταίρου.</a:t>
            </a: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Με καταστατική πρόβλεψη, υπό προϋποθέσεις.</a:t>
            </a: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Ο εξερχόμενος λαμβάνει την πλήρη αξία των μεριδίων του· σε διαφωνία καθορίζει το δικαστήριο.</a:t>
            </a:r>
          </a:p>
          <a:p>
            <a:pPr marL="742950" lvl="1" indent="-28575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Εφαρμόζονται τα άρθρα 78 παρ. 4 και 79 παρ. 6.</a:t>
            </a:r>
          </a:p>
          <a:p>
            <a:pPr algn="just"/>
            <a:endParaRPr lang="el-GR" b="1" dirty="0">
              <a:solidFill>
                <a:srgbClr val="A0DADE"/>
              </a:solidFill>
              <a:latin typeface="Arial" pitchFamily="34" charset="0"/>
              <a:ea typeface="Arial" pitchFamily="34" charset="-122"/>
              <a:cs typeface="Arial" pitchFamily="34" charset="-120"/>
            </a:endParaRPr>
          </a:p>
        </p:txBody>
      </p:sp>
      <p:sp>
        <p:nvSpPr>
          <p:cNvPr id="9" name="Shape 6">
            <a:extLst>
              <a:ext uri="{FF2B5EF4-FFF2-40B4-BE49-F238E27FC236}">
                <a16:creationId xmlns:a16="http://schemas.microsoft.com/office/drawing/2014/main" id="{5BD56F3E-97E7-FC8D-6BF4-6368FF8A50C4}"/>
              </a:ext>
            </a:extLst>
          </p:cNvPr>
          <p:cNvSpPr/>
          <p:nvPr/>
        </p:nvSpPr>
        <p:spPr>
          <a:xfrm>
            <a:off x="8255147" y="1939320"/>
            <a:ext cx="3591374" cy="4637942"/>
          </a:xfrm>
          <a:prstGeom prst="roundRect">
            <a:avLst>
              <a:gd name="adj" fmla="val 2268"/>
            </a:avLst>
          </a:prstGeom>
          <a:solidFill>
            <a:srgbClr val="07424A">
              <a:alpha val="86000"/>
            </a:srgbClr>
          </a:solidFill>
          <a:ln w="12700">
            <a:solidFill>
              <a:srgbClr val="4D8B91">
                <a:alpha val="49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Αποκλεισμός </a:t>
            </a:r>
            <a:r>
              <a:rPr lang="en-US" b="1" dirty="0">
                <a:solidFill>
                  <a:srgbClr val="A0DADE"/>
                </a:solidFill>
                <a:latin typeface="Arial" pitchFamily="34" charset="0"/>
                <a:ea typeface="Arial" pitchFamily="34" charset="-122"/>
                <a:cs typeface="Arial" pitchFamily="34" charset="-120"/>
              </a:rPr>
              <a:t>(</a:t>
            </a:r>
            <a:r>
              <a:rPr lang="el-GR" b="1" dirty="0">
                <a:solidFill>
                  <a:srgbClr val="A0DADE"/>
                </a:solidFill>
                <a:latin typeface="Arial" pitchFamily="34" charset="0"/>
                <a:ea typeface="Arial" pitchFamily="34" charset="-122"/>
                <a:cs typeface="Arial" pitchFamily="34" charset="-120"/>
              </a:rPr>
              <a:t>άρθρο 93)</a:t>
            </a:r>
          </a:p>
          <a:p>
            <a:pPr algn="just"/>
            <a:endParaRPr lang="el-GR" b="1" dirty="0">
              <a:solidFill>
                <a:srgbClr val="A0DADE"/>
              </a:solidFill>
              <a:latin typeface="Arial" pitchFamily="34" charset="0"/>
              <a:ea typeface="Arial" pitchFamily="34" charset="-122"/>
              <a:cs typeface="Arial" pitchFamily="34" charset="-120"/>
            </a:endParaRPr>
          </a:p>
          <a:p>
            <a:pPr marL="800100" lvl="1" indent="-34290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Με δικαστική απόφαση για σπουδαίο λόγο,</a:t>
            </a:r>
            <a:r>
              <a:rPr lang="en-US" sz="1400" dirty="0">
                <a:latin typeface="Arial" panose="020B0604020202020204" pitchFamily="34" charset="0"/>
                <a:cs typeface="Arial" panose="020B0604020202020204" pitchFamily="34" charset="0"/>
              </a:rPr>
              <a:t> </a:t>
            </a:r>
            <a:r>
              <a:rPr lang="el-GR" sz="1400" dirty="0">
                <a:latin typeface="Arial" panose="020B0604020202020204" pitchFamily="34" charset="0"/>
                <a:cs typeface="Arial" panose="020B0604020202020204" pitchFamily="34" charset="0"/>
              </a:rPr>
              <a:t>εφόσον υπήρξε απόφαση λοιπών εταίρων με απόλυτη πλειοψηφία του συνόλου των εταιρικών μεριδίων.</a:t>
            </a:r>
          </a:p>
          <a:p>
            <a:pPr marL="800100" lvl="1" indent="-34290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Αίτηση από διαχειριστή ή εταίρο, εντός 60 ημερών από τη λήψη σχετικής απόφασης.</a:t>
            </a:r>
          </a:p>
          <a:p>
            <a:pPr marL="800100" lvl="1" indent="-342900" algn="just">
              <a:buClr>
                <a:schemeClr val="bg2">
                  <a:lumMod val="40000"/>
                  <a:lumOff val="60000"/>
                </a:schemeClr>
              </a:buClr>
              <a:buSzPct val="80000"/>
              <a:buFont typeface="Wingdings 3" charset="2"/>
              <a:buChar char=""/>
            </a:pPr>
            <a:r>
              <a:rPr lang="el-GR" sz="1400" dirty="0">
                <a:latin typeface="Arial" panose="020B0604020202020204" pitchFamily="34" charset="0"/>
                <a:cs typeface="Arial" panose="020B0604020202020204" pitchFamily="34" charset="0"/>
              </a:rPr>
              <a:t>Εφαρμόζονται τα άρθρα 78 παρ. 4 και 79 παρ. 6.</a:t>
            </a:r>
          </a:p>
        </p:txBody>
      </p:sp>
    </p:spTree>
    <p:extLst>
      <p:ext uri="{BB962C8B-B14F-4D97-AF65-F5344CB8AC3E}">
        <p14:creationId xmlns:p14="http://schemas.microsoft.com/office/powerpoint/2010/main" val="16786756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3915C1-189D-BC9F-02BF-881E1A1E838F}"/>
              </a:ext>
            </a:extLst>
          </p:cNvPr>
          <p:cNvSpPr>
            <a:spLocks noGrp="1"/>
          </p:cNvSpPr>
          <p:nvPr>
            <p:ph type="title"/>
          </p:nvPr>
        </p:nvSpPr>
        <p:spPr>
          <a:xfrm>
            <a:off x="646111" y="452718"/>
            <a:ext cx="9404723" cy="923321"/>
          </a:xfrm>
        </p:spPr>
        <p:txBody>
          <a:bodyPr/>
          <a:lstStyle/>
          <a:p>
            <a:r>
              <a:rPr lang="el-GR" dirty="0">
                <a:latin typeface="Arial" panose="020B0604020202020204" pitchFamily="34" charset="0"/>
                <a:cs typeface="Arial" panose="020B0604020202020204" pitchFamily="34" charset="0"/>
              </a:rPr>
              <a:t>Λύση εταιρείας </a:t>
            </a:r>
          </a:p>
        </p:txBody>
      </p:sp>
      <p:sp>
        <p:nvSpPr>
          <p:cNvPr id="3" name="Θέση περιεχομένου 2">
            <a:extLst>
              <a:ext uri="{FF2B5EF4-FFF2-40B4-BE49-F238E27FC236}">
                <a16:creationId xmlns:a16="http://schemas.microsoft.com/office/drawing/2014/main" id="{63AF2B6B-90E2-7334-F953-211A4297323F}"/>
              </a:ext>
            </a:extLst>
          </p:cNvPr>
          <p:cNvSpPr>
            <a:spLocks noGrp="1"/>
          </p:cNvSpPr>
          <p:nvPr>
            <p:ph idx="1"/>
          </p:nvPr>
        </p:nvSpPr>
        <p:spPr>
          <a:xfrm>
            <a:off x="975990" y="1376039"/>
            <a:ext cx="10269526" cy="4548269"/>
          </a:xfrm>
        </p:spPr>
        <p:txBody>
          <a:bodyPr>
            <a:normAutofit fontScale="92500" lnSpcReduction="10000"/>
          </a:bodyPr>
          <a:lstStyle/>
          <a:p>
            <a:pPr algn="just"/>
            <a:r>
              <a:rPr lang="el-GR" dirty="0">
                <a:latin typeface="Arial" panose="020B0604020202020204" pitchFamily="34" charset="0"/>
                <a:cs typeface="Arial" panose="020B0604020202020204" pitchFamily="34" charset="0"/>
              </a:rPr>
              <a:t>Λόγοι λύσης (άρθρο 103)</a:t>
            </a:r>
            <a:r>
              <a:rPr lang="en-US" dirty="0">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a:p>
            <a:pPr lvl="1" algn="just">
              <a:buFont typeface="Wingdings" panose="05000000000000000000" pitchFamily="2" charset="2"/>
              <a:buChar char="Ø"/>
            </a:pPr>
            <a:r>
              <a:rPr lang="el-GR" dirty="0">
                <a:latin typeface="Arial" panose="020B0604020202020204" pitchFamily="34" charset="0"/>
                <a:cs typeface="Arial" panose="020B0604020202020204" pitchFamily="34" charset="0"/>
              </a:rPr>
              <a:t>Οποτεδήποτε με απόφαση των εταίρων.</a:t>
            </a:r>
          </a:p>
          <a:p>
            <a:pPr lvl="1" algn="just">
              <a:buFont typeface="Wingdings" panose="05000000000000000000" pitchFamily="2" charset="2"/>
              <a:buChar char="Ø"/>
            </a:pPr>
            <a:r>
              <a:rPr lang="el-GR" dirty="0">
                <a:latin typeface="Arial" panose="020B0604020202020204" pitchFamily="34" charset="0"/>
                <a:cs typeface="Arial" panose="020B0604020202020204" pitchFamily="34" charset="0"/>
              </a:rPr>
              <a:t>Κήρυξη σε πτώχευση.</a:t>
            </a:r>
          </a:p>
          <a:p>
            <a:pPr lvl="1" algn="just">
              <a:buFont typeface="Wingdings" panose="05000000000000000000" pitchFamily="2" charset="2"/>
              <a:buChar char="Ø"/>
            </a:pPr>
            <a:r>
              <a:rPr lang="el-GR" dirty="0">
                <a:latin typeface="Arial" panose="020B0604020202020204" pitchFamily="34" charset="0"/>
                <a:cs typeface="Arial" panose="020B0604020202020204" pitchFamily="34" charset="0"/>
              </a:rPr>
              <a:t>Σε άλλες περιπτώσεις που προβλέπει ο νόμος.</a:t>
            </a:r>
          </a:p>
          <a:p>
            <a:pPr lvl="1" algn="just">
              <a:buFont typeface="Wingdings" panose="05000000000000000000" pitchFamily="2" charset="2"/>
              <a:buChar char="Ø"/>
            </a:pPr>
            <a:r>
              <a:rPr lang="el-GR" dirty="0">
                <a:latin typeface="Arial" panose="020B0604020202020204" pitchFamily="34" charset="0"/>
                <a:cs typeface="Arial" panose="020B0604020202020204" pitchFamily="34" charset="0"/>
              </a:rPr>
              <a:t>Η λήξη ορισμένης διάρκειας δεν επιφέρει από μόνη της λύση (άρθρο 46).</a:t>
            </a:r>
          </a:p>
          <a:p>
            <a:pPr algn="just"/>
            <a:r>
              <a:rPr lang="el-GR" dirty="0">
                <a:latin typeface="Arial" panose="020B0604020202020204" pitchFamily="34" charset="0"/>
                <a:cs typeface="Arial" panose="020B0604020202020204" pitchFamily="34" charset="0"/>
              </a:rPr>
              <a:t>Τη λύση ακολουθεί η εκκαθάριση, πλην της περίπτωσης κήρυξης της εταιρείας σε πτώχευση (άρθρο 104 παρ. 1).</a:t>
            </a:r>
          </a:p>
          <a:p>
            <a:pPr algn="just"/>
            <a:r>
              <a:rPr lang="en-US" dirty="0" err="1">
                <a:solidFill>
                  <a:srgbClr val="F6FFFF"/>
                </a:solidFill>
                <a:latin typeface="Arial" pitchFamily="34" charset="0"/>
                <a:ea typeface="Arial" pitchFamily="34" charset="-122"/>
                <a:cs typeface="Arial" pitchFamily="34" charset="-120"/>
              </a:rPr>
              <a:t>Εκκ</a:t>
            </a:r>
            <a:r>
              <a:rPr lang="en-US" dirty="0">
                <a:solidFill>
                  <a:srgbClr val="F6FFFF"/>
                </a:solidFill>
                <a:latin typeface="Arial" pitchFamily="34" charset="0"/>
                <a:ea typeface="Arial" pitchFamily="34" charset="-122"/>
                <a:cs typeface="Arial" pitchFamily="34" charset="-120"/>
              </a:rPr>
              <a:t>αθαριστής καταρχήν ο διαχειριστής, εκτός άλλης πρόβλεψης/απόφασης</a:t>
            </a:r>
            <a:r>
              <a:rPr lang="el-GR" dirty="0">
                <a:solidFill>
                  <a:srgbClr val="F6FFFF"/>
                </a:solidFill>
                <a:latin typeface="Arial" pitchFamily="34" charset="0"/>
                <a:ea typeface="Arial" pitchFamily="34" charset="-122"/>
                <a:cs typeface="Arial" pitchFamily="34" charset="-120"/>
              </a:rPr>
              <a:t> (παρ. 3).</a:t>
            </a:r>
            <a:endParaRPr lang="el-GR" dirty="0">
              <a:latin typeface="Arial" panose="020B0604020202020204" pitchFamily="34" charset="0"/>
              <a:cs typeface="Arial" panose="020B0604020202020204" pitchFamily="34" charset="0"/>
            </a:endParaRPr>
          </a:p>
          <a:p>
            <a:pPr algn="just"/>
            <a:r>
              <a:rPr lang="el-GR" dirty="0">
                <a:latin typeface="Arial" panose="020B0604020202020204" pitchFamily="34" charset="0"/>
                <a:cs typeface="Arial" panose="020B0604020202020204" pitchFamily="34" charset="0"/>
              </a:rPr>
              <a:t>Διεκπεραίωση εκκρεμών υποθέσεων, εξόφληση χρεών, είσπραξη απαιτήσεων και ρευστοποίηση περιουσίας (άρθρο 105 παρ. 2).</a:t>
            </a:r>
          </a:p>
          <a:p>
            <a:pPr algn="just"/>
            <a:r>
              <a:rPr lang="el-GR" dirty="0">
                <a:latin typeface="Arial" panose="020B0604020202020204" pitchFamily="34" charset="0"/>
                <a:cs typeface="Arial" panose="020B0604020202020204" pitchFamily="34" charset="0"/>
              </a:rPr>
              <a:t>Σύνταξη οικονομικών καταστάσεων, διανομή προϊόντος εκκαθάρισης σε εταίρους αναλόγως του αριθμού των εταιρικών μεριδίων (παρ. 5).</a:t>
            </a:r>
          </a:p>
          <a:p>
            <a:pPr algn="just"/>
            <a:r>
              <a:rPr lang="el-GR" dirty="0">
                <a:latin typeface="Arial" panose="020B0604020202020204" pitchFamily="34" charset="0"/>
                <a:cs typeface="Arial" panose="020B0604020202020204" pitchFamily="34" charset="0"/>
              </a:rPr>
              <a:t>Καταχώριση ολοκλήρωσης εκκαθάρισης σε ΓΕΜΗ και διαγραφή εταιρείας (παρ. 6).</a:t>
            </a:r>
          </a:p>
          <a:p>
            <a:pPr marL="0" indent="0">
              <a:buNone/>
            </a:pPr>
            <a:endParaRPr lang="el-GR" dirty="0"/>
          </a:p>
        </p:txBody>
      </p:sp>
    </p:spTree>
    <p:extLst>
      <p:ext uri="{BB962C8B-B14F-4D97-AF65-F5344CB8AC3E}">
        <p14:creationId xmlns:p14="http://schemas.microsoft.com/office/powerpoint/2010/main" val="21105107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BE2D54-97BA-EEBD-7A38-CC28FF3B3C29}"/>
              </a:ext>
            </a:extLst>
          </p:cNvPr>
          <p:cNvSpPr>
            <a:spLocks noGrp="1"/>
          </p:cNvSpPr>
          <p:nvPr>
            <p:ph type="title"/>
          </p:nvPr>
        </p:nvSpPr>
        <p:spPr>
          <a:xfrm>
            <a:off x="646111" y="452718"/>
            <a:ext cx="9404723" cy="774198"/>
          </a:xfrm>
        </p:spPr>
        <p:txBody>
          <a:bodyPr/>
          <a:lstStyle/>
          <a:p>
            <a:r>
              <a:rPr lang="el-GR" dirty="0">
                <a:latin typeface="Arial" panose="020B0604020202020204" pitchFamily="34" charset="0"/>
                <a:cs typeface="Arial" panose="020B0604020202020204" pitchFamily="34" charset="0"/>
              </a:rPr>
              <a:t>Βασικές διαφορές ΙΚΕ – ΑΕ </a:t>
            </a:r>
            <a:endParaRPr lang="el-GR" dirty="0"/>
          </a:p>
        </p:txBody>
      </p:sp>
      <p:sp>
        <p:nvSpPr>
          <p:cNvPr id="4" name="Shape 4">
            <a:extLst>
              <a:ext uri="{FF2B5EF4-FFF2-40B4-BE49-F238E27FC236}">
                <a16:creationId xmlns:a16="http://schemas.microsoft.com/office/drawing/2014/main" id="{0A07B1C3-7EC4-3782-65EA-9CA7B89A4F94}"/>
              </a:ext>
            </a:extLst>
          </p:cNvPr>
          <p:cNvSpPr/>
          <p:nvPr/>
        </p:nvSpPr>
        <p:spPr>
          <a:xfrm>
            <a:off x="768096" y="1463040"/>
            <a:ext cx="5327904" cy="4517136"/>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ΙΚΕ (ν. 4072/2012)</a:t>
            </a:r>
          </a:p>
          <a:p>
            <a:pPr algn="just"/>
            <a:endParaRPr lang="el-GR" b="1" dirty="0">
              <a:solidFill>
                <a:srgbClr val="A0DADE"/>
              </a:solidFill>
              <a:latin typeface="Arial" pitchFamily="34" charset="0"/>
              <a:ea typeface="Arial" pitchFamily="34" charset="-122"/>
              <a:cs typeface="Arial" pitchFamily="34" charset="-120"/>
            </a:endParaRP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Κεφάλαιο</a:t>
            </a:r>
            <a:r>
              <a:rPr lang="el-GR" sz="1600" dirty="0">
                <a:latin typeface="Arial" panose="020B0604020202020204" pitchFamily="34" charset="0"/>
                <a:cs typeface="Arial" panose="020B0604020202020204" pitchFamily="34" charset="0"/>
              </a:rPr>
              <a:t>: Χωρίς νόμιμο ελάχιστο (ακόμη και μηδενικό)</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Εισφορές</a:t>
            </a:r>
            <a:r>
              <a:rPr lang="el-GR" sz="1600" dirty="0">
                <a:latin typeface="Arial" panose="020B0604020202020204" pitchFamily="34" charset="0"/>
                <a:cs typeface="Arial" panose="020B0604020202020204" pitchFamily="34" charset="0"/>
              </a:rPr>
              <a:t>: Κεφαλαιακές, </a:t>
            </a:r>
            <a:r>
              <a:rPr lang="el-GR" sz="1600" dirty="0" err="1">
                <a:latin typeface="Arial" panose="020B0604020202020204" pitchFamily="34" charset="0"/>
                <a:cs typeface="Arial" panose="020B0604020202020204" pitchFamily="34" charset="0"/>
              </a:rPr>
              <a:t>εξωκεφαλαιακές</a:t>
            </a:r>
            <a:r>
              <a:rPr lang="el-GR" sz="1600" dirty="0">
                <a:latin typeface="Arial" panose="020B0604020202020204" pitchFamily="34" charset="0"/>
                <a:cs typeface="Arial" panose="020B0604020202020204" pitchFamily="34" charset="0"/>
              </a:rPr>
              <a:t> (πχ εργασία) και εγγυητικές</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Διοίκηση</a:t>
            </a:r>
            <a:r>
              <a:rPr lang="el-GR" sz="1600" dirty="0">
                <a:latin typeface="Arial" panose="020B0604020202020204" pitchFamily="34" charset="0"/>
                <a:cs typeface="Arial" panose="020B0604020202020204" pitchFamily="34" charset="0"/>
              </a:rPr>
              <a:t>: Ένας ή περισσότεροι διαχειριστές</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Εταιρική συμμετοχή</a:t>
            </a:r>
            <a:r>
              <a:rPr lang="el-GR" sz="1600" dirty="0">
                <a:latin typeface="Arial" panose="020B0604020202020204" pitchFamily="34" charset="0"/>
                <a:cs typeface="Arial" panose="020B0604020202020204" pitchFamily="34" charset="0"/>
              </a:rPr>
              <a:t>: Εταιρικά μερίδια (όχι αξιόγραφα)</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Χρηματοδότηση</a:t>
            </a:r>
            <a:r>
              <a:rPr lang="el-GR" sz="1600" dirty="0">
                <a:latin typeface="Arial" panose="020B0604020202020204" pitchFamily="34" charset="0"/>
                <a:cs typeface="Arial" panose="020B0604020202020204" pitchFamily="34" charset="0"/>
              </a:rPr>
              <a:t>: Δεν εκδίδει μετοχές ή ομολογίες</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Οργάνωση</a:t>
            </a:r>
            <a:r>
              <a:rPr lang="el-GR" sz="1600" dirty="0">
                <a:latin typeface="Arial" panose="020B0604020202020204" pitchFamily="34" charset="0"/>
                <a:cs typeface="Arial" panose="020B0604020202020204" pitchFamily="34" charset="0"/>
              </a:rPr>
              <a:t>: Μεγαλύτερη καταστατική ευελιξία και απλούστερη διοικητική δομή</a:t>
            </a:r>
          </a:p>
          <a:p>
            <a:endParaRPr lang="en-US" dirty="0"/>
          </a:p>
        </p:txBody>
      </p:sp>
      <p:sp>
        <p:nvSpPr>
          <p:cNvPr id="6" name="Shape 4">
            <a:extLst>
              <a:ext uri="{FF2B5EF4-FFF2-40B4-BE49-F238E27FC236}">
                <a16:creationId xmlns:a16="http://schemas.microsoft.com/office/drawing/2014/main" id="{3A945009-93BD-999D-F837-B94E5906B71D}"/>
              </a:ext>
            </a:extLst>
          </p:cNvPr>
          <p:cNvSpPr/>
          <p:nvPr/>
        </p:nvSpPr>
        <p:spPr>
          <a:xfrm>
            <a:off x="6229342" y="1454162"/>
            <a:ext cx="5194562" cy="4517136"/>
          </a:xfrm>
          <a:prstGeom prst="roundRect">
            <a:avLst>
              <a:gd name="adj" fmla="val 1619"/>
            </a:avLst>
          </a:prstGeom>
          <a:solidFill>
            <a:srgbClr val="0D3641">
              <a:alpha val="78000"/>
            </a:srgbClr>
          </a:solidFill>
          <a:ln w="8890">
            <a:solidFill>
              <a:srgbClr val="96CFD2">
                <a:alpha val="45000"/>
              </a:srgbClr>
            </a:solidFill>
            <a:prstDash val="solid"/>
          </a:ln>
        </p:spPr>
        <p:txBody>
          <a:bodyPr/>
          <a:lstStyle/>
          <a:p>
            <a:pPr algn="just"/>
            <a:r>
              <a:rPr lang="el-GR" b="1" dirty="0">
                <a:solidFill>
                  <a:srgbClr val="A0DADE"/>
                </a:solidFill>
                <a:latin typeface="Arial" pitchFamily="34" charset="0"/>
                <a:ea typeface="Arial" pitchFamily="34" charset="-122"/>
                <a:cs typeface="Arial" pitchFamily="34" charset="-120"/>
              </a:rPr>
              <a:t>ΑΕ (ν. 4548/2018)</a:t>
            </a:r>
          </a:p>
          <a:p>
            <a:pPr algn="just"/>
            <a:endParaRPr lang="el-GR" b="1" dirty="0">
              <a:solidFill>
                <a:srgbClr val="A0DADE"/>
              </a:solidFill>
              <a:latin typeface="Arial" pitchFamily="34" charset="0"/>
              <a:ea typeface="Arial" pitchFamily="34" charset="-122"/>
              <a:cs typeface="Arial" pitchFamily="34" charset="-120"/>
            </a:endParaRP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Κεφάλαιο: </a:t>
            </a:r>
            <a:r>
              <a:rPr lang="el-GR" sz="1600" dirty="0">
                <a:latin typeface="Arial" panose="020B0604020202020204" pitchFamily="34" charset="0"/>
                <a:cs typeface="Arial" panose="020B0604020202020204" pitchFamily="34" charset="0"/>
              </a:rPr>
              <a:t>Ελάχιστο 25.000 €</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Εισφορές: </a:t>
            </a:r>
            <a:r>
              <a:rPr lang="el-GR" sz="1600" dirty="0">
                <a:latin typeface="Arial" panose="020B0604020202020204" pitchFamily="34" charset="0"/>
                <a:cs typeface="Arial" panose="020B0604020202020204" pitchFamily="34" charset="0"/>
              </a:rPr>
              <a:t>Σε χρήμα ή είδος, όχι εργασία ή υπηρεσίες</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Διοίκηση: </a:t>
            </a:r>
            <a:r>
              <a:rPr lang="el-GR" sz="1600" dirty="0">
                <a:latin typeface="Arial" panose="020B0604020202020204" pitchFamily="34" charset="0"/>
                <a:cs typeface="Arial" panose="020B0604020202020204" pitchFamily="34" charset="0"/>
              </a:rPr>
              <a:t>ΔΣ ή, σε μικρές και πολύ μικρές ΑΕ, σύμβουλος-διαχειριστής</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Εταιρική συμμετοχή: </a:t>
            </a:r>
            <a:r>
              <a:rPr lang="el-GR" sz="1600" dirty="0">
                <a:latin typeface="Arial" panose="020B0604020202020204" pitchFamily="34" charset="0"/>
                <a:cs typeface="Arial" panose="020B0604020202020204" pitchFamily="34" charset="0"/>
              </a:rPr>
              <a:t>Μετοχές</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Χρηματοδότηση: </a:t>
            </a:r>
            <a:r>
              <a:rPr lang="el-GR" sz="1600" dirty="0">
                <a:latin typeface="Arial" panose="020B0604020202020204" pitchFamily="34" charset="0"/>
                <a:cs typeface="Arial" panose="020B0604020202020204" pitchFamily="34" charset="0"/>
              </a:rPr>
              <a:t>Δυνατότητα έκδοσης μετοχών, ομολογιών και εισαγωγής σε ρυθμιζόμενη αγορά</a:t>
            </a:r>
          </a:p>
          <a:p>
            <a:pPr marL="800100" lvl="2" indent="-342900" algn="just" fontAlgn="ctr">
              <a:buClr>
                <a:schemeClr val="bg2">
                  <a:lumMod val="40000"/>
                  <a:lumOff val="60000"/>
                </a:schemeClr>
              </a:buClr>
              <a:buSzPct val="80000"/>
              <a:buFont typeface="Wingdings 3" charset="2"/>
              <a:buChar char=""/>
            </a:pPr>
            <a:r>
              <a:rPr lang="el-GR" sz="1600" b="1" dirty="0">
                <a:latin typeface="Arial" panose="020B0604020202020204" pitchFamily="34" charset="0"/>
                <a:cs typeface="Arial" panose="020B0604020202020204" pitchFamily="34" charset="0"/>
              </a:rPr>
              <a:t>Οργάνωση: </a:t>
            </a:r>
            <a:r>
              <a:rPr lang="el-GR" sz="1600" dirty="0">
                <a:latin typeface="Arial" panose="020B0604020202020204" pitchFamily="34" charset="0"/>
                <a:cs typeface="Arial" panose="020B0604020202020204" pitchFamily="34" charset="0"/>
              </a:rPr>
              <a:t>Αναλυτικότερο πλαίσιο και περισσότερες διατυπώσεις</a:t>
            </a:r>
          </a:p>
          <a:p>
            <a:endParaRPr lang="en-US" dirty="0"/>
          </a:p>
        </p:txBody>
      </p:sp>
    </p:spTree>
    <p:extLst>
      <p:ext uri="{BB962C8B-B14F-4D97-AF65-F5344CB8AC3E}">
        <p14:creationId xmlns:p14="http://schemas.microsoft.com/office/powerpoint/2010/main" val="35640302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23E71F-00E9-7E28-F3B8-8565D0AF3536}"/>
              </a:ext>
            </a:extLst>
          </p:cNvPr>
          <p:cNvSpPr>
            <a:spLocks noGrp="1"/>
          </p:cNvSpPr>
          <p:nvPr>
            <p:ph type="title"/>
          </p:nvPr>
        </p:nvSpPr>
        <p:spPr>
          <a:xfrm>
            <a:off x="900754" y="2617183"/>
            <a:ext cx="9404723" cy="1400530"/>
          </a:xfrm>
        </p:spPr>
        <p:txBody>
          <a:bodyPr/>
          <a:lstStyle/>
          <a:p>
            <a:pPr algn="ctr"/>
            <a:r>
              <a:rPr lang="el-GR" dirty="0">
                <a:latin typeface="Arial" panose="020B0604020202020204" pitchFamily="34" charset="0"/>
                <a:cs typeface="Arial" panose="020B0604020202020204" pitchFamily="34" charset="0"/>
              </a:rPr>
              <a:t>ΚΑΛΗ ΕΠΙΤΥΧΙΑ!!!!!</a:t>
            </a:r>
          </a:p>
        </p:txBody>
      </p:sp>
    </p:spTree>
    <p:extLst>
      <p:ext uri="{BB962C8B-B14F-4D97-AF65-F5344CB8AC3E}">
        <p14:creationId xmlns:p14="http://schemas.microsoft.com/office/powerpoint/2010/main" val="1980249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Ιόν</Template>
  <TotalTime>5983</TotalTime>
  <Words>9972</Words>
  <Application>Microsoft Macintosh PowerPoint</Application>
  <PresentationFormat>Ευρεία οθόνη</PresentationFormat>
  <Paragraphs>658</Paragraphs>
  <Slides>66</Slides>
  <Notes>2</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66</vt:i4>
      </vt:variant>
    </vt:vector>
  </HeadingPairs>
  <TitlesOfParts>
    <vt:vector size="73" baseType="lpstr">
      <vt:lpstr>Aptos</vt:lpstr>
      <vt:lpstr>Arial</vt:lpstr>
      <vt:lpstr>Century Gothic</vt:lpstr>
      <vt:lpstr>Trebuchet MS</vt:lpstr>
      <vt:lpstr>Wingdings</vt:lpstr>
      <vt:lpstr>Wingdings 3</vt:lpstr>
      <vt:lpstr>Ιόν</vt:lpstr>
      <vt:lpstr>Σεμινάριο Προετοιμασίας Υποψηφίων Δικηγόρων 2026 Β’ Εξεταστική Περίοδος  Εταιρικό Δίκαιο – Προσωπικές Εταιρίες  Κασσιανή Σκαμάγκα – Δικηγόρος, LLM International Private Law and Business Transactions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Σεμινάριο ΕΑΝΔΑ –  Διαγωνισμός Υποψηφίων Δικηγόρων  Β’ Εξεταστικής Περιόδου  έτους 2026</vt:lpstr>
      <vt:lpstr>ΑΝΩΝΥΜΗ ΕΤΑΙΡΕΙΑ</vt:lpstr>
      <vt:lpstr>Θεμελιώδη χαρακτηριστικά</vt:lpstr>
      <vt:lpstr>Σύσταση ΑΕ – Ιδρυτική πράξη και Καταστατικό </vt:lpstr>
      <vt:lpstr>Σύσταση ΑΕ – Έγκριση και Δημοσιότητα </vt:lpstr>
      <vt:lpstr>Μετοχικό κεφάλαιο </vt:lpstr>
      <vt:lpstr>Διοικητικό Συμβούλιο</vt:lpstr>
      <vt:lpstr>Ελλιπές ΔΣ (άρθρο 82)</vt:lpstr>
      <vt:lpstr>Έκταση και περιορισμοί εκπροσωπευτικής εξουσίας </vt:lpstr>
      <vt:lpstr>Έκταση και περιορισμοί εκπροσωπευτικής εξουσίας (συνέχεια)</vt:lpstr>
      <vt:lpstr>Παραδείγματα – Δεσμεύεται η ΑΕ; </vt:lpstr>
      <vt:lpstr>Ανάθεση αρμοδιοτήτων – Υποκατάστατα όργανα </vt:lpstr>
      <vt:lpstr>Λήψη αποφάσεων</vt:lpstr>
      <vt:lpstr>Ελαττωματικές αποφάσεις  </vt:lpstr>
      <vt:lpstr>Υποχρεώσεις μελών ΔΣ</vt:lpstr>
      <vt:lpstr>Συναλλαγές με συνδεδεμένα μέρη –  Κανόνας (άρθρο 99 παρ. 1)</vt:lpstr>
      <vt:lpstr>Συναλλαγές με συνδεδεμένα μέρη – Έννοια (παρ. 2)</vt:lpstr>
      <vt:lpstr>Συναλλαγές με συνδεδεμένα μέρη –  Εξαιρέσεις (παρ. 3-4) </vt:lpstr>
      <vt:lpstr>Συναλλαγές με συνδεδεμένα μέρη –  Τρέχουσες συναλλαγές (παρ. 5) </vt:lpstr>
      <vt:lpstr>Συναλλαγές με συνδεδεμένα μέρη – Ειδική άδεια (άρθρο 100)</vt:lpstr>
      <vt:lpstr>Συναλλαγές με συνδεδεμένα μέρη – Άδεια από ΓΣ (άρθρο 100 συνέχεια)</vt:lpstr>
      <vt:lpstr>Συναλλαγές με συνδεδεμένα μέρη – Δημοσιότητα συναλλαγών (άρθρο 101)</vt:lpstr>
      <vt:lpstr>Ευθύνη μελών ΔΣ (άρθρο 102)</vt:lpstr>
      <vt:lpstr>Εταιρική αγωγή (άρθρα 103-105)</vt:lpstr>
      <vt:lpstr>Γενική Συνέλευση – Γενική αρμοδιότητα </vt:lpstr>
      <vt:lpstr>Γενική Συνέλευση – Αποκλειστική αρμοδιότητα </vt:lpstr>
      <vt:lpstr>Είδη ΓΣ – Τρόπος λήψης αποφάσεων</vt:lpstr>
      <vt:lpstr>Σύγκληση και Συνεδρίαση </vt:lpstr>
      <vt:lpstr>Απαρτία και πλειοψηφία ΓΣ</vt:lpstr>
      <vt:lpstr>Ελαττωματικές αποφάσεις </vt:lpstr>
      <vt:lpstr>Παραδείγματα ακυρωσίας</vt:lpstr>
      <vt:lpstr>Δικαιώματα μειοψηφίας  </vt:lpstr>
      <vt:lpstr>Λύση ΑΕ </vt:lpstr>
      <vt:lpstr>ΙΔΙΩΤΙΚΗ ΚΕΦΑΛΑΙΟΥΧΙΚΗ ΕΤΑΙΡΕΙΑ</vt:lpstr>
      <vt:lpstr>Γενικά χαρακτηριστικά </vt:lpstr>
      <vt:lpstr>Είδη εισφορών </vt:lpstr>
      <vt:lpstr>Ίδρυση ΙΚΕ</vt:lpstr>
      <vt:lpstr>Διαχείριση και εκπροσώπηση </vt:lpstr>
      <vt:lpstr>Διορισμός και ανάκληση διαχειριστή </vt:lpstr>
      <vt:lpstr>Έκταση εκπροσωπευτικής εξουσίας – Ευθύνη διαχειριστή</vt:lpstr>
      <vt:lpstr>Αποφάσεις των εταίρων – Συνέλευση των εταίρων </vt:lpstr>
      <vt:lpstr>Συμμετοχή και λήψη αποφάσεων – Ελαττωματικές αποφάσεις</vt:lpstr>
      <vt:lpstr>Μεταβίβαση εταιρικών μεριδίων –   Έξοδος και αποκλεισμός εταίρου </vt:lpstr>
      <vt:lpstr>Λύση εταιρείας </vt:lpstr>
      <vt:lpstr>Βασικές διαφορές ΙΚΕ – ΑΕ </vt:lpstr>
      <vt:lpstr>ΚΑΛΗ ΕΠΙΤΥΧΙΑ!!!!!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Eftychia Kyrgiou</dc:creator>
  <cp:lastModifiedBy>Dimitris Basinos</cp:lastModifiedBy>
  <cp:revision>514</cp:revision>
  <dcterms:created xsi:type="dcterms:W3CDTF">2026-10-24T08:29:41Z</dcterms:created>
  <dcterms:modified xsi:type="dcterms:W3CDTF">2026-11-03T22:32:09Z</dcterms:modified>
</cp:coreProperties>
</file>