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3"/>
  </p:notesMasterIdLst>
  <p:sldIdLst>
    <p:sldId id="256" r:id="rId2"/>
    <p:sldId id="257" r:id="rId3"/>
    <p:sldId id="258" r:id="rId4"/>
    <p:sldId id="265" r:id="rId5"/>
    <p:sldId id="266" r:id="rId6"/>
    <p:sldId id="269" r:id="rId7"/>
    <p:sldId id="271" r:id="rId8"/>
    <p:sldId id="272" r:id="rId9"/>
    <p:sldId id="273" r:id="rId10"/>
    <p:sldId id="274" r:id="rId11"/>
    <p:sldId id="275" r:id="rId12"/>
    <p:sldId id="276" r:id="rId13"/>
    <p:sldId id="283" r:id="rId14"/>
    <p:sldId id="284" r:id="rId15"/>
    <p:sldId id="288" r:id="rId16"/>
    <p:sldId id="289" r:id="rId17"/>
    <p:sldId id="298" r:id="rId18"/>
    <p:sldId id="299" r:id="rId19"/>
    <p:sldId id="300" r:id="rId20"/>
    <p:sldId id="301" r:id="rId21"/>
    <p:sldId id="302" r:id="rId22"/>
    <p:sldId id="303" r:id="rId23"/>
    <p:sldId id="304" r:id="rId24"/>
    <p:sldId id="305" r:id="rId25"/>
    <p:sldId id="307" r:id="rId26"/>
    <p:sldId id="308" r:id="rId27"/>
    <p:sldId id="309" r:id="rId28"/>
    <p:sldId id="310" r:id="rId29"/>
    <p:sldId id="311" r:id="rId30"/>
    <p:sldId id="312" r:id="rId31"/>
    <p:sldId id="315" r:id="rId32"/>
    <p:sldId id="659" r:id="rId33"/>
    <p:sldId id="660" r:id="rId34"/>
    <p:sldId id="661" r:id="rId35"/>
    <p:sldId id="662" r:id="rId36"/>
    <p:sldId id="663" r:id="rId37"/>
    <p:sldId id="664" r:id="rId38"/>
    <p:sldId id="684" r:id="rId39"/>
    <p:sldId id="685" r:id="rId40"/>
    <p:sldId id="686" r:id="rId41"/>
    <p:sldId id="687" r:id="rId4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C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2"/>
    <p:restoredTop sz="94682"/>
  </p:normalViewPr>
  <p:slideViewPr>
    <p:cSldViewPr snapToGrid="0">
      <p:cViewPr varScale="1">
        <p:scale>
          <a:sx n="150" d="100"/>
          <a:sy n="150" d="100"/>
        </p:scale>
        <p:origin x="54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17317C5-2A48-4E64-B15A-104106FDB159}" type="datetimeFigureOut">
              <a:rPr lang="en-US" smtClean="0"/>
              <a:t>5/20/2026</a:t>
            </a:fld>
            <a:endParaRPr lang="en-US"/>
          </a:p>
        </p:txBody>
      </p:sp>
      <p:sp>
        <p:nvSpPr>
          <p:cNvPr id="4" name="Θέση εικόνας διαφάνειας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F695265-6353-456A-965B-2E7FE833F074}" type="slidenum">
              <a:rPr lang="en-US" smtClean="0"/>
              <a:t>‹#›</a:t>
            </a:fld>
            <a:endParaRPr lang="en-US"/>
          </a:p>
        </p:txBody>
      </p:sp>
    </p:spTree>
    <p:extLst>
      <p:ext uri="{BB962C8B-B14F-4D97-AF65-F5344CB8AC3E}">
        <p14:creationId xmlns:p14="http://schemas.microsoft.com/office/powerpoint/2010/main" val="3515497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32</a:t>
            </a:fld>
            <a:endParaRPr lang="el-GR" altLang="en-US"/>
          </a:p>
        </p:txBody>
      </p:sp>
    </p:spTree>
    <p:extLst>
      <p:ext uri="{BB962C8B-B14F-4D97-AF65-F5344CB8AC3E}">
        <p14:creationId xmlns:p14="http://schemas.microsoft.com/office/powerpoint/2010/main" val="28959295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F7B44-47FD-DAA2-9480-10E68091059B}"/>
            </a:ext>
          </a:extLst>
        </p:cNvPr>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A00CB24E-C379-2399-C1C1-09B6CD67BB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8345CCBA-C923-5248-AC0E-F5649D8354A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a:extLst>
              <a:ext uri="{FF2B5EF4-FFF2-40B4-BE49-F238E27FC236}">
                <a16:creationId xmlns:a16="http://schemas.microsoft.com/office/drawing/2014/main" id="{6BB786CF-AE9A-7CA6-C69B-9BC4577AC669}"/>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a:extLst>
              <a:ext uri="{FF2B5EF4-FFF2-40B4-BE49-F238E27FC236}">
                <a16:creationId xmlns:a16="http://schemas.microsoft.com/office/drawing/2014/main" id="{74ECDF0F-61ED-5E22-8719-341AE1D64F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41</a:t>
            </a:fld>
            <a:endParaRPr lang="el-GR" altLang="en-US"/>
          </a:p>
        </p:txBody>
      </p:sp>
    </p:spTree>
    <p:extLst>
      <p:ext uri="{BB962C8B-B14F-4D97-AF65-F5344CB8AC3E}">
        <p14:creationId xmlns:p14="http://schemas.microsoft.com/office/powerpoint/2010/main" val="717490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33</a:t>
            </a:fld>
            <a:endParaRPr lang="el-GR" altLang="en-US"/>
          </a:p>
        </p:txBody>
      </p:sp>
    </p:spTree>
    <p:extLst>
      <p:ext uri="{BB962C8B-B14F-4D97-AF65-F5344CB8AC3E}">
        <p14:creationId xmlns:p14="http://schemas.microsoft.com/office/powerpoint/2010/main" val="1786985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34</a:t>
            </a:fld>
            <a:endParaRPr lang="el-GR" altLang="en-US"/>
          </a:p>
        </p:txBody>
      </p:sp>
    </p:spTree>
    <p:extLst>
      <p:ext uri="{BB962C8B-B14F-4D97-AF65-F5344CB8AC3E}">
        <p14:creationId xmlns:p14="http://schemas.microsoft.com/office/powerpoint/2010/main" val="75308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35</a:t>
            </a:fld>
            <a:endParaRPr lang="el-GR" altLang="en-US"/>
          </a:p>
        </p:txBody>
      </p:sp>
    </p:spTree>
    <p:extLst>
      <p:ext uri="{BB962C8B-B14F-4D97-AF65-F5344CB8AC3E}">
        <p14:creationId xmlns:p14="http://schemas.microsoft.com/office/powerpoint/2010/main" val="3700960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36</a:t>
            </a:fld>
            <a:endParaRPr lang="el-GR" altLang="en-US"/>
          </a:p>
        </p:txBody>
      </p:sp>
    </p:spTree>
    <p:extLst>
      <p:ext uri="{BB962C8B-B14F-4D97-AF65-F5344CB8AC3E}">
        <p14:creationId xmlns:p14="http://schemas.microsoft.com/office/powerpoint/2010/main" val="2739848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37</a:t>
            </a:fld>
            <a:endParaRPr lang="el-GR" altLang="en-US"/>
          </a:p>
        </p:txBody>
      </p:sp>
    </p:spTree>
    <p:extLst>
      <p:ext uri="{BB962C8B-B14F-4D97-AF65-F5344CB8AC3E}">
        <p14:creationId xmlns:p14="http://schemas.microsoft.com/office/powerpoint/2010/main" val="153910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BE862-884D-5605-B0C8-F6E6F1570051}"/>
            </a:ext>
          </a:extLst>
        </p:cNvPr>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FA6FF4C7-0005-77BE-46B2-86F29A5C9D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3FE3504E-ABE8-D5BC-70B7-91FC68C1C07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a:extLst>
              <a:ext uri="{FF2B5EF4-FFF2-40B4-BE49-F238E27FC236}">
                <a16:creationId xmlns:a16="http://schemas.microsoft.com/office/drawing/2014/main" id="{62C7C63F-CDC0-09D0-C597-4646D080FBB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a:extLst>
              <a:ext uri="{FF2B5EF4-FFF2-40B4-BE49-F238E27FC236}">
                <a16:creationId xmlns:a16="http://schemas.microsoft.com/office/drawing/2014/main" id="{40DA98B6-AFE2-6C2E-EC64-4D5E2DEAB3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38</a:t>
            </a:fld>
            <a:endParaRPr lang="el-GR" altLang="en-US"/>
          </a:p>
        </p:txBody>
      </p:sp>
    </p:spTree>
    <p:extLst>
      <p:ext uri="{BB962C8B-B14F-4D97-AF65-F5344CB8AC3E}">
        <p14:creationId xmlns:p14="http://schemas.microsoft.com/office/powerpoint/2010/main" val="2673867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3CE3E-9351-1BD8-C05D-09E6D0FF7F7A}"/>
            </a:ext>
          </a:extLst>
        </p:cNvPr>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DDB6149C-7F04-01AA-FD8F-71389BC386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BC0AB541-CEAB-FB96-0DAF-CA2753956F6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a:extLst>
              <a:ext uri="{FF2B5EF4-FFF2-40B4-BE49-F238E27FC236}">
                <a16:creationId xmlns:a16="http://schemas.microsoft.com/office/drawing/2014/main" id="{21FC5897-CF40-5580-8406-DE5410AE0A2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a:extLst>
              <a:ext uri="{FF2B5EF4-FFF2-40B4-BE49-F238E27FC236}">
                <a16:creationId xmlns:a16="http://schemas.microsoft.com/office/drawing/2014/main" id="{92718E00-4FDB-FAF3-657D-8DFF8D0432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39</a:t>
            </a:fld>
            <a:endParaRPr lang="el-GR" altLang="en-US"/>
          </a:p>
        </p:txBody>
      </p:sp>
    </p:spTree>
    <p:extLst>
      <p:ext uri="{BB962C8B-B14F-4D97-AF65-F5344CB8AC3E}">
        <p14:creationId xmlns:p14="http://schemas.microsoft.com/office/powerpoint/2010/main" val="2243209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637C2-0448-087B-AD62-6350E384D399}"/>
            </a:ext>
          </a:extLst>
        </p:cNvPr>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3EB0FEBA-31AA-5416-022A-5D35CAB930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E7803B6D-E469-873B-BCBE-0778F509364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buFont typeface="Wingdings" pitchFamily="2" charset="2"/>
              <a:buChar char="Ø"/>
            </a:pPr>
            <a:endParaRPr lang="en-US" altLang="en-US" b="1">
              <a:solidFill>
                <a:srgbClr val="FF0000"/>
              </a:solidFill>
            </a:endParaRPr>
          </a:p>
        </p:txBody>
      </p:sp>
      <p:sp>
        <p:nvSpPr>
          <p:cNvPr id="65540" name="Date Placeholder 4">
            <a:extLst>
              <a:ext uri="{FF2B5EF4-FFF2-40B4-BE49-F238E27FC236}">
                <a16:creationId xmlns:a16="http://schemas.microsoft.com/office/drawing/2014/main" id="{A999D0C0-762D-ECDF-4909-481B599D1D2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r>
              <a:rPr lang="en-US" altLang="en-US"/>
              <a:t>23/05/2017</a:t>
            </a:r>
            <a:endParaRPr lang="el-GR" altLang="en-US"/>
          </a:p>
        </p:txBody>
      </p:sp>
      <p:sp>
        <p:nvSpPr>
          <p:cNvPr id="65541" name="Slide Number Placeholder 1">
            <a:extLst>
              <a:ext uri="{FF2B5EF4-FFF2-40B4-BE49-F238E27FC236}">
                <a16:creationId xmlns:a16="http://schemas.microsoft.com/office/drawing/2014/main" id="{8B8AFA93-2E1F-1A2E-31C1-54A8785328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36858" indent="-283407">
              <a:defRPr>
                <a:solidFill>
                  <a:schemeClr val="tx1"/>
                </a:solidFill>
                <a:latin typeface="Arial" charset="0"/>
                <a:cs typeface="Arial" charset="0"/>
              </a:defRPr>
            </a:lvl2pPr>
            <a:lvl3pPr marL="1133627" indent="-226725">
              <a:defRPr>
                <a:solidFill>
                  <a:schemeClr val="tx1"/>
                </a:solidFill>
                <a:latin typeface="Arial" charset="0"/>
                <a:cs typeface="Arial" charset="0"/>
              </a:defRPr>
            </a:lvl3pPr>
            <a:lvl4pPr marL="1587078" indent="-226725">
              <a:defRPr>
                <a:solidFill>
                  <a:schemeClr val="tx1"/>
                </a:solidFill>
                <a:latin typeface="Arial" charset="0"/>
                <a:cs typeface="Arial" charset="0"/>
              </a:defRPr>
            </a:lvl4pPr>
            <a:lvl5pPr marL="2040529" indent="-226725">
              <a:defRPr>
                <a:solidFill>
                  <a:schemeClr val="tx1"/>
                </a:solidFill>
                <a:latin typeface="Arial" charset="0"/>
                <a:cs typeface="Arial" charset="0"/>
              </a:defRPr>
            </a:lvl5pPr>
            <a:lvl6pPr marL="2493980" indent="-226725" eaLnBrk="0" fontAlgn="base" hangingPunct="0">
              <a:spcBef>
                <a:spcPct val="0"/>
              </a:spcBef>
              <a:spcAft>
                <a:spcPct val="0"/>
              </a:spcAft>
              <a:defRPr>
                <a:solidFill>
                  <a:schemeClr val="tx1"/>
                </a:solidFill>
                <a:latin typeface="Arial" charset="0"/>
                <a:cs typeface="Arial" charset="0"/>
              </a:defRPr>
            </a:lvl6pPr>
            <a:lvl7pPr marL="2947431" indent="-226725" eaLnBrk="0" fontAlgn="base" hangingPunct="0">
              <a:spcBef>
                <a:spcPct val="0"/>
              </a:spcBef>
              <a:spcAft>
                <a:spcPct val="0"/>
              </a:spcAft>
              <a:defRPr>
                <a:solidFill>
                  <a:schemeClr val="tx1"/>
                </a:solidFill>
                <a:latin typeface="Arial" charset="0"/>
                <a:cs typeface="Arial" charset="0"/>
              </a:defRPr>
            </a:lvl7pPr>
            <a:lvl8pPr marL="3400882" indent="-226725" eaLnBrk="0" fontAlgn="base" hangingPunct="0">
              <a:spcBef>
                <a:spcPct val="0"/>
              </a:spcBef>
              <a:spcAft>
                <a:spcPct val="0"/>
              </a:spcAft>
              <a:defRPr>
                <a:solidFill>
                  <a:schemeClr val="tx1"/>
                </a:solidFill>
                <a:latin typeface="Arial" charset="0"/>
                <a:cs typeface="Arial" charset="0"/>
              </a:defRPr>
            </a:lvl8pPr>
            <a:lvl9pPr marL="3854333" indent="-226725" eaLnBrk="0" fontAlgn="base" hangingPunct="0">
              <a:spcBef>
                <a:spcPct val="0"/>
              </a:spcBef>
              <a:spcAft>
                <a:spcPct val="0"/>
              </a:spcAft>
              <a:defRPr>
                <a:solidFill>
                  <a:schemeClr val="tx1"/>
                </a:solidFill>
                <a:latin typeface="Arial" charset="0"/>
                <a:cs typeface="Arial" charset="0"/>
              </a:defRPr>
            </a:lvl9pPr>
          </a:lstStyle>
          <a:p>
            <a:fld id="{641121B5-CB4F-4450-B721-891AC7FB71B5}" type="slidenum">
              <a:rPr lang="el-GR" altLang="en-US" smtClean="0"/>
              <a:pPr/>
              <a:t>40</a:t>
            </a:fld>
            <a:endParaRPr lang="el-GR" altLang="en-US"/>
          </a:p>
        </p:txBody>
      </p:sp>
    </p:spTree>
    <p:extLst>
      <p:ext uri="{BB962C8B-B14F-4D97-AF65-F5344CB8AC3E}">
        <p14:creationId xmlns:p14="http://schemas.microsoft.com/office/powerpoint/2010/main" val="3113298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2A54C80-263E-416B-A8E0-580EDEADCBDC}" type="datetimeFigureOut">
              <a:rPr lang="en-US" dirty="0"/>
              <a:t>5/20/2026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E1C3FF"/>
            </a:gs>
            <a:gs pos="0">
              <a:schemeClr val="bg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5/20/2026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ACD9C0-496D-D3A3-F8A8-65B08807BBDB}"/>
              </a:ext>
            </a:extLst>
          </p:cNvPr>
          <p:cNvSpPr>
            <a:spLocks noGrp="1"/>
          </p:cNvSpPr>
          <p:nvPr>
            <p:ph type="ctrTitle"/>
          </p:nvPr>
        </p:nvSpPr>
        <p:spPr/>
        <p:txBody>
          <a:bodyPr/>
          <a:lstStyle/>
          <a:p>
            <a:r>
              <a:rPr lang="el-GR" dirty="0"/>
              <a:t>Ενοχικό Δίκαιο </a:t>
            </a:r>
          </a:p>
        </p:txBody>
      </p:sp>
      <p:sp>
        <p:nvSpPr>
          <p:cNvPr id="3" name="Υπότιτλος 2">
            <a:extLst>
              <a:ext uri="{FF2B5EF4-FFF2-40B4-BE49-F238E27FC236}">
                <a16:creationId xmlns:a16="http://schemas.microsoft.com/office/drawing/2014/main" id="{F1E2D259-05A2-26EC-369C-0C95AD3262F5}"/>
              </a:ext>
            </a:extLst>
          </p:cNvPr>
          <p:cNvSpPr>
            <a:spLocks noGrp="1"/>
          </p:cNvSpPr>
          <p:nvPr>
            <p:ph type="subTitle" idx="1"/>
          </p:nvPr>
        </p:nvSpPr>
        <p:spPr/>
        <p:txBody>
          <a:bodyPr>
            <a:normAutofit fontScale="70000" lnSpcReduction="20000"/>
          </a:bodyPr>
          <a:lstStyle/>
          <a:p>
            <a:r>
              <a:rPr lang="el-GR" dirty="0"/>
              <a:t>Σεμινάρια Ε.Α.Ν.Δ.Α.</a:t>
            </a:r>
          </a:p>
          <a:p>
            <a:r>
              <a:rPr lang="el-GR" dirty="0"/>
              <a:t>Α΄26 Πανελλήνιος Διαγωνισμός Υποψηφίων Δικηγόρων </a:t>
            </a:r>
          </a:p>
          <a:p>
            <a:r>
              <a:rPr lang="el-GR" dirty="0"/>
              <a:t>13.05.2026</a:t>
            </a:r>
            <a:endParaRPr lang="el-GR" sz="1400" dirty="0"/>
          </a:p>
          <a:p>
            <a:r>
              <a:rPr lang="el-GR" sz="1600" dirty="0"/>
              <a:t>Γιώτα Μητράκου (Δικηγόρος,</a:t>
            </a:r>
            <a:r>
              <a:rPr lang="en-US" sz="1600" dirty="0"/>
              <a:t>LL.M,</a:t>
            </a:r>
            <a:r>
              <a:rPr lang="el-GR" sz="1600" dirty="0"/>
              <a:t>Υπ. Δ.Ν.</a:t>
            </a:r>
            <a:r>
              <a:rPr lang="en-US" sz="1600" dirty="0"/>
              <a:t>)</a:t>
            </a:r>
          </a:p>
        </p:txBody>
      </p:sp>
    </p:spTree>
    <p:extLst>
      <p:ext uri="{BB962C8B-B14F-4D97-AF65-F5344CB8AC3E}">
        <p14:creationId xmlns:p14="http://schemas.microsoft.com/office/powerpoint/2010/main" val="4166294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21B5D-0B7F-20D5-DC99-98E19CB36B5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C018F9F-BB22-D1A6-65B5-0F2DAD2F43D1}"/>
              </a:ext>
            </a:extLst>
          </p:cNvPr>
          <p:cNvSpPr>
            <a:spLocks noGrp="1"/>
          </p:cNvSpPr>
          <p:nvPr>
            <p:ph type="title"/>
          </p:nvPr>
        </p:nvSpPr>
        <p:spPr/>
        <p:txBody>
          <a:bodyPr/>
          <a:lstStyle/>
          <a:p>
            <a:r>
              <a:rPr lang="el-GR" b="1" dirty="0"/>
              <a:t>Η υποχρέωση προς παροχή </a:t>
            </a:r>
            <a:br>
              <a:rPr lang="el-GR" b="1" dirty="0"/>
            </a:br>
            <a:endParaRPr lang="el-GR" b="1" dirty="0"/>
          </a:p>
        </p:txBody>
      </p:sp>
      <p:sp>
        <p:nvSpPr>
          <p:cNvPr id="3" name="Θέση περιεχομένου 2">
            <a:extLst>
              <a:ext uri="{FF2B5EF4-FFF2-40B4-BE49-F238E27FC236}">
                <a16:creationId xmlns:a16="http://schemas.microsoft.com/office/drawing/2014/main" id="{E3518AED-AD11-A52D-BD3E-626240DD81D9}"/>
              </a:ext>
            </a:extLst>
          </p:cNvPr>
          <p:cNvSpPr>
            <a:spLocks noGrp="1"/>
          </p:cNvSpPr>
          <p:nvPr>
            <p:ph idx="1"/>
          </p:nvPr>
        </p:nvSpPr>
        <p:spPr>
          <a:xfrm>
            <a:off x="677334" y="1674453"/>
            <a:ext cx="8596668" cy="3880773"/>
          </a:xfrm>
        </p:spPr>
        <p:txBody>
          <a:bodyPr>
            <a:noAutofit/>
          </a:bodyPr>
          <a:lstStyle/>
          <a:p>
            <a:pPr algn="just">
              <a:lnSpc>
                <a:spcPct val="170000"/>
              </a:lnSpc>
            </a:pPr>
            <a:r>
              <a:rPr lang="el-GR" sz="1700" dirty="0"/>
              <a:t>Κατά κανόνα αντικείμενο της ενοχής αποτελούν αγαθά με περιουσιακή αξία </a:t>
            </a:r>
          </a:p>
          <a:p>
            <a:pPr algn="just">
              <a:lnSpc>
                <a:spcPct val="170000"/>
              </a:lnSpc>
            </a:pPr>
            <a:r>
              <a:rPr lang="el-GR" sz="1700" dirty="0"/>
              <a:t>Παροχές με ηθική αξία; </a:t>
            </a:r>
          </a:p>
          <a:p>
            <a:pPr lvl="1" algn="just">
              <a:lnSpc>
                <a:spcPct val="170000"/>
              </a:lnSpc>
            </a:pPr>
            <a:r>
              <a:rPr lang="el-GR" sz="1500" dirty="0"/>
              <a:t>Υπήρχε διχογνωμία στο παρελθόν </a:t>
            </a:r>
          </a:p>
          <a:p>
            <a:pPr lvl="1" algn="just">
              <a:lnSpc>
                <a:spcPct val="170000"/>
              </a:lnSpc>
            </a:pPr>
            <a:r>
              <a:rPr lang="el-GR" sz="1500" dirty="0"/>
              <a:t>Πλέον, γίνεται δεκτό ότι αποτελούν αντικείμενο ενοχής</a:t>
            </a:r>
          </a:p>
          <a:p>
            <a:pPr lvl="0" algn="just">
              <a:lnSpc>
                <a:spcPct val="170000"/>
              </a:lnSpc>
              <a:buClr>
                <a:srgbClr val="AD84C6"/>
              </a:buClr>
            </a:pPr>
            <a:r>
              <a:rPr lang="el-GR" sz="1700" dirty="0">
                <a:solidFill>
                  <a:prstClr val="black">
                    <a:lumMod val="75000"/>
                    <a:lumOff val="25000"/>
                  </a:prstClr>
                </a:solidFill>
              </a:rPr>
              <a:t>Άλλη διάκριση των παροχών:</a:t>
            </a:r>
          </a:p>
          <a:p>
            <a:pPr lvl="1" algn="just">
              <a:lnSpc>
                <a:spcPct val="170000"/>
              </a:lnSpc>
              <a:buClr>
                <a:srgbClr val="AD84C6"/>
              </a:buClr>
            </a:pPr>
            <a:r>
              <a:rPr lang="el-GR" sz="1500" dirty="0">
                <a:solidFill>
                  <a:prstClr val="black">
                    <a:lumMod val="75000"/>
                    <a:lumOff val="25000"/>
                  </a:prstClr>
                </a:solidFill>
              </a:rPr>
              <a:t>Διαρκείς (εκπλήρωση με συνεχή ενέργεια ή παράλειψη) </a:t>
            </a:r>
          </a:p>
          <a:p>
            <a:pPr lvl="1" algn="just">
              <a:lnSpc>
                <a:spcPct val="170000"/>
              </a:lnSpc>
              <a:buClr>
                <a:srgbClr val="AD84C6"/>
              </a:buClr>
            </a:pPr>
            <a:r>
              <a:rPr lang="el-GR" sz="1500" dirty="0">
                <a:solidFill>
                  <a:prstClr val="black">
                    <a:lumMod val="75000"/>
                    <a:lumOff val="25000"/>
                  </a:prstClr>
                </a:solidFill>
              </a:rPr>
              <a:t>Παροδικές (εκπλήρωση με μία πράξη)</a:t>
            </a:r>
          </a:p>
          <a:p>
            <a:pPr lvl="1" algn="just">
              <a:lnSpc>
                <a:spcPct val="170000"/>
              </a:lnSpc>
            </a:pPr>
            <a:endParaRPr lang="el-GR" sz="1500" dirty="0"/>
          </a:p>
          <a:p>
            <a:pPr lvl="1" algn="just">
              <a:lnSpc>
                <a:spcPct val="170000"/>
              </a:lnSpc>
            </a:pPr>
            <a:endParaRPr lang="el-GR" sz="1500" dirty="0"/>
          </a:p>
        </p:txBody>
      </p:sp>
    </p:spTree>
    <p:extLst>
      <p:ext uri="{BB962C8B-B14F-4D97-AF65-F5344CB8AC3E}">
        <p14:creationId xmlns:p14="http://schemas.microsoft.com/office/powerpoint/2010/main" val="269753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4B39D-918B-11C1-265A-5E208949E46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98439E7-4F9B-B29C-7D2D-6320BB594DD8}"/>
              </a:ext>
            </a:extLst>
          </p:cNvPr>
          <p:cNvSpPr>
            <a:spLocks noGrp="1"/>
          </p:cNvSpPr>
          <p:nvPr>
            <p:ph type="title"/>
          </p:nvPr>
        </p:nvSpPr>
        <p:spPr/>
        <p:txBody>
          <a:bodyPr/>
          <a:lstStyle/>
          <a:p>
            <a:r>
              <a:rPr lang="el-GR" b="1" dirty="0"/>
              <a:t>Η υποχρέωση προς παροχή </a:t>
            </a:r>
            <a:br>
              <a:rPr lang="el-GR" b="1" dirty="0"/>
            </a:br>
            <a:endParaRPr lang="el-GR" b="1" dirty="0"/>
          </a:p>
        </p:txBody>
      </p:sp>
      <p:sp>
        <p:nvSpPr>
          <p:cNvPr id="3" name="Θέση περιεχομένου 2">
            <a:extLst>
              <a:ext uri="{FF2B5EF4-FFF2-40B4-BE49-F238E27FC236}">
                <a16:creationId xmlns:a16="http://schemas.microsoft.com/office/drawing/2014/main" id="{5BA87D19-1ED9-4D9B-3684-035346E63450}"/>
              </a:ext>
            </a:extLst>
          </p:cNvPr>
          <p:cNvSpPr>
            <a:spLocks noGrp="1"/>
          </p:cNvSpPr>
          <p:nvPr>
            <p:ph idx="1"/>
          </p:nvPr>
        </p:nvSpPr>
        <p:spPr>
          <a:xfrm>
            <a:off x="677334" y="1639729"/>
            <a:ext cx="8596668" cy="3880773"/>
          </a:xfrm>
        </p:spPr>
        <p:txBody>
          <a:bodyPr>
            <a:noAutofit/>
          </a:bodyPr>
          <a:lstStyle/>
          <a:p>
            <a:pPr algn="just">
              <a:lnSpc>
                <a:spcPct val="170000"/>
              </a:lnSpc>
            </a:pPr>
            <a:r>
              <a:rPr lang="el-GR" dirty="0"/>
              <a:t>Παροχή συνιστάμενη σε παράλειψη – 3 περιπτώσεις:</a:t>
            </a:r>
          </a:p>
          <a:p>
            <a:pPr lvl="1" algn="just">
              <a:lnSpc>
                <a:spcPct val="170000"/>
              </a:lnSpc>
            </a:pPr>
            <a:r>
              <a:rPr lang="el-GR" dirty="0"/>
              <a:t>Δεν σημειώθηκε ούτε απειλείται παραβίαση της υποχρέωσης </a:t>
            </a:r>
            <a:r>
              <a:rPr lang="el-GR" dirty="0">
                <a:sym typeface="Wingdings" pitchFamily="2" charset="2"/>
              </a:rPr>
              <a:t> δεν υπάρχει αθέτηση </a:t>
            </a:r>
            <a:endParaRPr lang="el-GR" dirty="0"/>
          </a:p>
          <a:p>
            <a:pPr lvl="1" algn="just">
              <a:lnSpc>
                <a:spcPct val="170000"/>
              </a:lnSpc>
            </a:pPr>
            <a:r>
              <a:rPr lang="el-GR" dirty="0"/>
              <a:t>Σημειώθηκε παραβίαση </a:t>
            </a:r>
            <a:r>
              <a:rPr lang="el-GR" dirty="0">
                <a:sym typeface="Wingdings" pitchFamily="2" charset="2"/>
              </a:rPr>
              <a:t> ο δανειστής μπορεί να αξιώσει άρση και παράλειψη στο μέλλον καθώς και αποζημίωση για τη ζημία που προκλήθηκε </a:t>
            </a:r>
            <a:endParaRPr lang="el-GR" dirty="0"/>
          </a:p>
          <a:p>
            <a:pPr lvl="1" algn="just">
              <a:lnSpc>
                <a:spcPct val="170000"/>
              </a:lnSpc>
            </a:pPr>
            <a:r>
              <a:rPr lang="el-GR" dirty="0"/>
              <a:t>Απειλείται παραβίαση </a:t>
            </a:r>
            <a:r>
              <a:rPr lang="el-GR" dirty="0">
                <a:sym typeface="Wingdings" pitchFamily="2" charset="2"/>
              </a:rPr>
              <a:t> μπορεί να ζητήσει να αναγνωρισθεί η αξίωση (προληπτική αξίωση παράλειψης), μικρή πρακτική σημασία</a:t>
            </a:r>
          </a:p>
          <a:p>
            <a:pPr lvl="0" algn="just">
              <a:lnSpc>
                <a:spcPct val="170000"/>
              </a:lnSpc>
              <a:buClr>
                <a:srgbClr val="AD84C6"/>
              </a:buClr>
            </a:pPr>
            <a:r>
              <a:rPr lang="el-GR" dirty="0">
                <a:solidFill>
                  <a:prstClr val="black">
                    <a:lumMod val="75000"/>
                    <a:lumOff val="25000"/>
                  </a:prstClr>
                </a:solidFill>
              </a:rPr>
              <a:t>Πρωτογενείς 🆚 δευτερογενείς υποχρεώσεις παροχής </a:t>
            </a:r>
          </a:p>
          <a:p>
            <a:pPr lvl="0" algn="just">
              <a:lnSpc>
                <a:spcPct val="170000"/>
              </a:lnSpc>
              <a:buClr>
                <a:srgbClr val="AD84C6"/>
              </a:buClr>
            </a:pPr>
            <a:r>
              <a:rPr lang="el-GR" dirty="0">
                <a:solidFill>
                  <a:prstClr val="black">
                    <a:lumMod val="75000"/>
                    <a:lumOff val="25000"/>
                  </a:prstClr>
                </a:solidFill>
              </a:rPr>
              <a:t>Κύριες 🆚 παρεπόμενες υποχρεώσεις παροχής </a:t>
            </a:r>
            <a:endParaRPr lang="el-GR" dirty="0"/>
          </a:p>
          <a:p>
            <a:pPr lvl="1" algn="just">
              <a:lnSpc>
                <a:spcPct val="170000"/>
              </a:lnSpc>
            </a:pPr>
            <a:endParaRPr lang="el-GR" sz="1300" dirty="0"/>
          </a:p>
          <a:p>
            <a:pPr lvl="1" algn="just">
              <a:lnSpc>
                <a:spcPct val="170000"/>
              </a:lnSpc>
            </a:pPr>
            <a:endParaRPr lang="el-GR" sz="1500" dirty="0"/>
          </a:p>
        </p:txBody>
      </p:sp>
    </p:spTree>
    <p:extLst>
      <p:ext uri="{BB962C8B-B14F-4D97-AF65-F5344CB8AC3E}">
        <p14:creationId xmlns:p14="http://schemas.microsoft.com/office/powerpoint/2010/main" val="554008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4057D-AFF1-5E29-5F2D-4F80C5DDB42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C7C733C-D464-8115-040E-96AAD023A93A}"/>
              </a:ext>
            </a:extLst>
          </p:cNvPr>
          <p:cNvSpPr>
            <a:spLocks noGrp="1"/>
          </p:cNvSpPr>
          <p:nvPr>
            <p:ph type="title"/>
          </p:nvPr>
        </p:nvSpPr>
        <p:spPr/>
        <p:txBody>
          <a:bodyPr>
            <a:normAutofit fontScale="90000"/>
          </a:bodyPr>
          <a:lstStyle/>
          <a:p>
            <a:r>
              <a:rPr lang="el-GR" b="1" dirty="0"/>
              <a:t>Προϋποθέσεις Ευθύνης</a:t>
            </a:r>
            <a:br>
              <a:rPr lang="el-GR" b="1" dirty="0"/>
            </a:br>
            <a:r>
              <a:rPr lang="el-GR" sz="3100" i="1" dirty="0"/>
              <a:t>Η υπαιτιότητα </a:t>
            </a:r>
            <a:br>
              <a:rPr lang="el-GR" b="1" dirty="0"/>
            </a:br>
            <a:endParaRPr lang="el-GR" b="1" dirty="0"/>
          </a:p>
        </p:txBody>
      </p:sp>
      <p:sp>
        <p:nvSpPr>
          <p:cNvPr id="3" name="Θέση περιεχομένου 2">
            <a:extLst>
              <a:ext uri="{FF2B5EF4-FFF2-40B4-BE49-F238E27FC236}">
                <a16:creationId xmlns:a16="http://schemas.microsoft.com/office/drawing/2014/main" id="{668D369C-A444-8B3B-775C-CF99D35E439F}"/>
              </a:ext>
            </a:extLst>
          </p:cNvPr>
          <p:cNvSpPr>
            <a:spLocks noGrp="1"/>
          </p:cNvSpPr>
          <p:nvPr>
            <p:ph idx="1"/>
          </p:nvPr>
        </p:nvSpPr>
        <p:spPr>
          <a:xfrm>
            <a:off x="677334" y="1639729"/>
            <a:ext cx="8596668" cy="3880773"/>
          </a:xfrm>
        </p:spPr>
        <p:txBody>
          <a:bodyPr>
            <a:noAutofit/>
          </a:bodyPr>
          <a:lstStyle/>
          <a:p>
            <a:pPr algn="just">
              <a:lnSpc>
                <a:spcPct val="170000"/>
              </a:lnSpc>
            </a:pPr>
            <a:endParaRPr lang="el-GR" sz="1300" dirty="0"/>
          </a:p>
          <a:p>
            <a:pPr lvl="1" algn="just">
              <a:lnSpc>
                <a:spcPct val="170000"/>
              </a:lnSpc>
            </a:pPr>
            <a:endParaRPr lang="el-GR" sz="1500" dirty="0"/>
          </a:p>
        </p:txBody>
      </p:sp>
      <p:sp>
        <p:nvSpPr>
          <p:cNvPr id="5" name="Θέση περιεχομένου 2">
            <a:extLst>
              <a:ext uri="{FF2B5EF4-FFF2-40B4-BE49-F238E27FC236}">
                <a16:creationId xmlns:a16="http://schemas.microsoft.com/office/drawing/2014/main" id="{F15D5A86-3CE5-5EE1-152B-61698C648E37}"/>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r>
              <a:rPr lang="el-GR" dirty="0"/>
              <a:t>Υπαιτιότητα: ο ψυχικός δεσμός του προσώπου προς μία ενέργεια του ή το αποτέλεσμά της, δεσμό ο οποίος δικαιολογεί τον σε βάρος του προσώπου αυτού ψόγο </a:t>
            </a:r>
          </a:p>
          <a:p>
            <a:pPr algn="just">
              <a:lnSpc>
                <a:spcPct val="170000"/>
              </a:lnSpc>
            </a:pPr>
            <a:r>
              <a:rPr lang="el-GR" dirty="0"/>
              <a:t>Δύο βαθμοί: δόλος και αμέλεια </a:t>
            </a:r>
          </a:p>
          <a:p>
            <a:pPr algn="just">
              <a:lnSpc>
                <a:spcPct val="170000"/>
              </a:lnSpc>
            </a:pPr>
            <a:r>
              <a:rPr lang="el-GR" dirty="0"/>
              <a:t>Η παρανομία αποτελεί προϋπόθεση της υπαιτιότητας </a:t>
            </a:r>
          </a:p>
          <a:p>
            <a:pPr marL="0" indent="0" algn="just">
              <a:lnSpc>
                <a:spcPct val="170000"/>
              </a:lnSpc>
              <a:buNone/>
            </a:pPr>
            <a:endParaRPr lang="el-GR" sz="1300" dirty="0"/>
          </a:p>
          <a:p>
            <a:pPr lvl="1" algn="just">
              <a:lnSpc>
                <a:spcPct val="170000"/>
              </a:lnSpc>
            </a:pPr>
            <a:endParaRPr lang="el-GR" sz="1500" dirty="0"/>
          </a:p>
        </p:txBody>
      </p:sp>
    </p:spTree>
    <p:extLst>
      <p:ext uri="{BB962C8B-B14F-4D97-AF65-F5344CB8AC3E}">
        <p14:creationId xmlns:p14="http://schemas.microsoft.com/office/powerpoint/2010/main" val="2863018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BF734-5F2B-DC66-2558-F297CEB8337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54CAA85-0E50-AA96-6C78-8B0743D487BA}"/>
              </a:ext>
            </a:extLst>
          </p:cNvPr>
          <p:cNvSpPr>
            <a:spLocks noGrp="1"/>
          </p:cNvSpPr>
          <p:nvPr>
            <p:ph type="title"/>
          </p:nvPr>
        </p:nvSpPr>
        <p:spPr/>
        <p:txBody>
          <a:bodyPr>
            <a:normAutofit fontScale="90000"/>
          </a:bodyPr>
          <a:lstStyle/>
          <a:p>
            <a:r>
              <a:rPr lang="el-GR" b="1" dirty="0"/>
              <a:t>Προϋποθέσεις Ευθύνης</a:t>
            </a:r>
            <a:br>
              <a:rPr lang="el-GR" b="1" dirty="0"/>
            </a:br>
            <a:r>
              <a:rPr lang="el-GR" sz="3100" i="1" dirty="0"/>
              <a:t>Η υπαιτιότητα </a:t>
            </a:r>
            <a:br>
              <a:rPr lang="el-GR" b="1" dirty="0"/>
            </a:br>
            <a:endParaRPr lang="el-GR" b="1" dirty="0"/>
          </a:p>
        </p:txBody>
      </p:sp>
      <p:sp>
        <p:nvSpPr>
          <p:cNvPr id="3" name="Θέση περιεχομένου 2">
            <a:extLst>
              <a:ext uri="{FF2B5EF4-FFF2-40B4-BE49-F238E27FC236}">
                <a16:creationId xmlns:a16="http://schemas.microsoft.com/office/drawing/2014/main" id="{41DFC50D-3EA4-22C3-3AA5-7649A285B153}"/>
              </a:ext>
            </a:extLst>
          </p:cNvPr>
          <p:cNvSpPr>
            <a:spLocks noGrp="1"/>
          </p:cNvSpPr>
          <p:nvPr>
            <p:ph idx="1"/>
          </p:nvPr>
        </p:nvSpPr>
        <p:spPr>
          <a:xfrm>
            <a:off x="677334" y="1639729"/>
            <a:ext cx="8596668" cy="3880773"/>
          </a:xfrm>
        </p:spPr>
        <p:txBody>
          <a:bodyPr>
            <a:noAutofit/>
          </a:bodyPr>
          <a:lstStyle/>
          <a:p>
            <a:pPr algn="just">
              <a:lnSpc>
                <a:spcPct val="170000"/>
              </a:lnSpc>
            </a:pPr>
            <a:endParaRPr lang="el-GR" sz="1300" dirty="0"/>
          </a:p>
          <a:p>
            <a:pPr marL="457200" lvl="1" indent="0" algn="just">
              <a:lnSpc>
                <a:spcPct val="170000"/>
              </a:lnSpc>
              <a:buNone/>
            </a:pPr>
            <a:endParaRPr lang="el-GR" sz="1500" dirty="0"/>
          </a:p>
        </p:txBody>
      </p:sp>
      <p:sp>
        <p:nvSpPr>
          <p:cNvPr id="5" name="Θέση περιεχομένου 2">
            <a:extLst>
              <a:ext uri="{FF2B5EF4-FFF2-40B4-BE49-F238E27FC236}">
                <a16:creationId xmlns:a16="http://schemas.microsoft.com/office/drawing/2014/main" id="{48AD79B0-E498-CBCF-EC44-5669EFBBF7EE}"/>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r>
              <a:rPr lang="el-GR" sz="1600" dirty="0">
                <a:sym typeface="Wingdings" pitchFamily="2" charset="2"/>
              </a:rPr>
              <a:t>Πολλές φορές για να δηλωθεί η έννοια του δόλου χρησιμοποιείται η λέξη «πρόθεση» (βλ. ΑΚ 919)</a:t>
            </a:r>
          </a:p>
          <a:p>
            <a:pPr algn="just">
              <a:lnSpc>
                <a:spcPct val="170000"/>
              </a:lnSpc>
            </a:pPr>
            <a:r>
              <a:rPr lang="el-GR" sz="1600" dirty="0">
                <a:sym typeface="Wingdings" pitchFamily="2" charset="2"/>
              </a:rPr>
              <a:t>Ευθύνη μόνο για δόλο: </a:t>
            </a:r>
          </a:p>
          <a:p>
            <a:pPr lvl="1" algn="just">
              <a:lnSpc>
                <a:spcPct val="170000"/>
              </a:lnSpc>
            </a:pPr>
            <a:r>
              <a:rPr lang="el-GR" dirty="0">
                <a:sym typeface="Wingdings" pitchFamily="2" charset="2"/>
              </a:rPr>
              <a:t>ΑΚ 919</a:t>
            </a:r>
          </a:p>
          <a:p>
            <a:pPr lvl="1" algn="just">
              <a:lnSpc>
                <a:spcPct val="170000"/>
              </a:lnSpc>
            </a:pPr>
            <a:r>
              <a:rPr lang="el-GR" dirty="0">
                <a:sym typeface="Wingdings" pitchFamily="2" charset="2"/>
              </a:rPr>
              <a:t>ΑΚ 812</a:t>
            </a:r>
          </a:p>
          <a:p>
            <a:pPr lvl="1" algn="just">
              <a:lnSpc>
                <a:spcPct val="170000"/>
              </a:lnSpc>
            </a:pPr>
            <a:r>
              <a:rPr lang="el-GR" dirty="0">
                <a:sym typeface="Wingdings" pitchFamily="2" charset="2"/>
              </a:rPr>
              <a:t>ΑΚ 1955 παρ. 2</a:t>
            </a:r>
          </a:p>
        </p:txBody>
      </p:sp>
    </p:spTree>
    <p:extLst>
      <p:ext uri="{BB962C8B-B14F-4D97-AF65-F5344CB8AC3E}">
        <p14:creationId xmlns:p14="http://schemas.microsoft.com/office/powerpoint/2010/main" val="1074656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C071E-071B-0858-A45D-7C588CA3AA5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FEA432B-7E9C-E481-2649-AE829CA310D4}"/>
              </a:ext>
            </a:extLst>
          </p:cNvPr>
          <p:cNvSpPr>
            <a:spLocks noGrp="1"/>
          </p:cNvSpPr>
          <p:nvPr>
            <p:ph type="title"/>
          </p:nvPr>
        </p:nvSpPr>
        <p:spPr/>
        <p:txBody>
          <a:bodyPr>
            <a:normAutofit fontScale="90000"/>
          </a:bodyPr>
          <a:lstStyle/>
          <a:p>
            <a:r>
              <a:rPr lang="el-GR" b="1" dirty="0"/>
              <a:t>Προϋποθέσεις Ευθύνης</a:t>
            </a:r>
            <a:br>
              <a:rPr lang="el-GR" b="1" dirty="0"/>
            </a:br>
            <a:r>
              <a:rPr lang="el-GR" sz="3100" i="1" dirty="0"/>
              <a:t>Η υπαιτιότητα </a:t>
            </a:r>
            <a:br>
              <a:rPr lang="el-GR" b="1" dirty="0"/>
            </a:br>
            <a:endParaRPr lang="el-GR" b="1" dirty="0"/>
          </a:p>
        </p:txBody>
      </p:sp>
      <p:sp>
        <p:nvSpPr>
          <p:cNvPr id="3" name="Θέση περιεχομένου 2">
            <a:extLst>
              <a:ext uri="{FF2B5EF4-FFF2-40B4-BE49-F238E27FC236}">
                <a16:creationId xmlns:a16="http://schemas.microsoft.com/office/drawing/2014/main" id="{990B5B15-DD89-DE8C-EBB3-C04C9A6EE461}"/>
              </a:ext>
            </a:extLst>
          </p:cNvPr>
          <p:cNvSpPr>
            <a:spLocks noGrp="1"/>
          </p:cNvSpPr>
          <p:nvPr>
            <p:ph idx="1"/>
          </p:nvPr>
        </p:nvSpPr>
        <p:spPr>
          <a:xfrm>
            <a:off x="677334" y="1639729"/>
            <a:ext cx="8596668" cy="3880773"/>
          </a:xfrm>
        </p:spPr>
        <p:txBody>
          <a:bodyPr>
            <a:noAutofit/>
          </a:bodyPr>
          <a:lstStyle/>
          <a:p>
            <a:pPr algn="just">
              <a:lnSpc>
                <a:spcPct val="170000"/>
              </a:lnSpc>
            </a:pPr>
            <a:endParaRPr lang="el-GR" sz="1300" dirty="0"/>
          </a:p>
          <a:p>
            <a:pPr marL="457200" lvl="1" indent="0" algn="just">
              <a:lnSpc>
                <a:spcPct val="170000"/>
              </a:lnSpc>
              <a:buNone/>
            </a:pPr>
            <a:endParaRPr lang="el-GR" sz="1500" dirty="0"/>
          </a:p>
        </p:txBody>
      </p:sp>
      <p:sp>
        <p:nvSpPr>
          <p:cNvPr id="5" name="Θέση περιεχομένου 2">
            <a:extLst>
              <a:ext uri="{FF2B5EF4-FFF2-40B4-BE49-F238E27FC236}">
                <a16:creationId xmlns:a16="http://schemas.microsoft.com/office/drawing/2014/main" id="{38252477-068F-717D-D9E8-7B47A1B13A1A}"/>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r>
              <a:rPr lang="el-GR" sz="1600" dirty="0">
                <a:sym typeface="Wingdings" pitchFamily="2" charset="2"/>
              </a:rPr>
              <a:t>Αμέλεια  ΑΚ 330 </a:t>
            </a:r>
            <a:r>
              <a:rPr lang="el-GR" sz="1600" dirty="0" err="1">
                <a:sym typeface="Wingdings" pitchFamily="2" charset="2"/>
              </a:rPr>
              <a:t>εδ</a:t>
            </a:r>
            <a:r>
              <a:rPr lang="el-GR" sz="1600" dirty="0">
                <a:sym typeface="Wingdings" pitchFamily="2" charset="2"/>
              </a:rPr>
              <a:t>. 2: « […] </a:t>
            </a:r>
            <a:r>
              <a:rPr lang="el-GR" sz="1600" i="1" dirty="0"/>
              <a:t>Αμέλεια υπάρχει όταν δεν καταβάλλεται η επιμέλεια που απαιτείται στις συναλλαγές</a:t>
            </a:r>
            <a:r>
              <a:rPr lang="el-GR" sz="1600" dirty="0">
                <a:sym typeface="Wingdings" pitchFamily="2" charset="2"/>
              </a:rPr>
              <a:t>».</a:t>
            </a:r>
          </a:p>
          <a:p>
            <a:pPr algn="just">
              <a:lnSpc>
                <a:spcPct val="170000"/>
              </a:lnSpc>
            </a:pPr>
            <a:r>
              <a:rPr lang="el-GR" sz="1600" dirty="0">
                <a:sym typeface="Wingdings" pitchFamily="2" charset="2"/>
              </a:rPr>
              <a:t>Είτε όταν ο δράστης προβλέπει τη δυνατότητα να επέλθει το παράνομο </a:t>
            </a:r>
            <a:r>
              <a:rPr lang="el-GR" sz="1600" dirty="0" err="1">
                <a:sym typeface="Wingdings" pitchFamily="2" charset="2"/>
              </a:rPr>
              <a:t>αποτέλεμσα</a:t>
            </a:r>
            <a:r>
              <a:rPr lang="el-GR" sz="1600" dirty="0">
                <a:sym typeface="Wingdings" pitchFamily="2" charset="2"/>
              </a:rPr>
              <a:t>, ελπίζει όμως να το αποφύγει (ενσυνείδητη αμέλεια)</a:t>
            </a:r>
          </a:p>
          <a:p>
            <a:pPr algn="just">
              <a:lnSpc>
                <a:spcPct val="170000"/>
              </a:lnSpc>
            </a:pPr>
            <a:r>
              <a:rPr lang="el-GR" sz="1600" dirty="0">
                <a:sym typeface="Wingdings" pitchFamily="2" charset="2"/>
              </a:rPr>
              <a:t>Είτε όταν ο δράστης δεν δείχνει την απαιτούμενη προσοχή και έτσι δεν προβλέπει το παράνομο αποτέλεσμα (χωρίς συνείδηση αμέλεια)</a:t>
            </a:r>
          </a:p>
          <a:p>
            <a:pPr algn="just">
              <a:lnSpc>
                <a:spcPct val="170000"/>
              </a:lnSpc>
            </a:pPr>
            <a:r>
              <a:rPr lang="el-GR" sz="1600" dirty="0">
                <a:sym typeface="Wingdings" pitchFamily="2" charset="2"/>
              </a:rPr>
              <a:t>Πως θα κριθεί το μέτρο επιμέλειας; Κρίσιμες οι δυνατότητες ενός μέσου συνετού, ευσυνείδητου ανθρώπου </a:t>
            </a:r>
          </a:p>
        </p:txBody>
      </p:sp>
    </p:spTree>
    <p:extLst>
      <p:ext uri="{BB962C8B-B14F-4D97-AF65-F5344CB8AC3E}">
        <p14:creationId xmlns:p14="http://schemas.microsoft.com/office/powerpoint/2010/main" val="3695587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482A5-FC09-7107-5F5F-BBB519EFAF5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0724B90-160F-742A-2AD7-BDDE44133578}"/>
              </a:ext>
            </a:extLst>
          </p:cNvPr>
          <p:cNvSpPr>
            <a:spLocks noGrp="1"/>
          </p:cNvSpPr>
          <p:nvPr>
            <p:ph type="title"/>
          </p:nvPr>
        </p:nvSpPr>
        <p:spPr/>
        <p:txBody>
          <a:bodyPr>
            <a:normAutofit/>
          </a:bodyPr>
          <a:lstStyle/>
          <a:p>
            <a:r>
              <a:rPr lang="el-GR" b="1" dirty="0"/>
              <a:t>Προϋποθέσεις Ευθύνης</a:t>
            </a:r>
            <a:br>
              <a:rPr lang="el-GR" b="1" dirty="0"/>
            </a:br>
            <a:r>
              <a:rPr lang="el-GR" sz="2400" i="1" dirty="0"/>
              <a:t>Αρχή της υπαιτιότητας – Απαλλακτικές ρήτρες </a:t>
            </a:r>
            <a:endParaRPr lang="el-GR" dirty="0"/>
          </a:p>
        </p:txBody>
      </p:sp>
      <p:sp>
        <p:nvSpPr>
          <p:cNvPr id="3" name="Θέση περιεχομένου 2">
            <a:extLst>
              <a:ext uri="{FF2B5EF4-FFF2-40B4-BE49-F238E27FC236}">
                <a16:creationId xmlns:a16="http://schemas.microsoft.com/office/drawing/2014/main" id="{5E61AF5A-81C6-5EEC-31A0-523E3551C083}"/>
              </a:ext>
            </a:extLst>
          </p:cNvPr>
          <p:cNvSpPr>
            <a:spLocks noGrp="1"/>
          </p:cNvSpPr>
          <p:nvPr>
            <p:ph idx="1"/>
          </p:nvPr>
        </p:nvSpPr>
        <p:spPr>
          <a:xfrm>
            <a:off x="677334" y="1639729"/>
            <a:ext cx="8596668" cy="3880773"/>
          </a:xfrm>
        </p:spPr>
        <p:txBody>
          <a:bodyPr>
            <a:noAutofit/>
          </a:bodyPr>
          <a:lstStyle/>
          <a:p>
            <a:pPr algn="just">
              <a:lnSpc>
                <a:spcPct val="170000"/>
              </a:lnSpc>
            </a:pPr>
            <a:r>
              <a:rPr lang="el-GR" dirty="0"/>
              <a:t>Δεν απαιτείται πάντοτε υπαιτιότητα για την ύπαρξη ευθύνης</a:t>
            </a:r>
          </a:p>
          <a:p>
            <a:pPr algn="just">
              <a:lnSpc>
                <a:spcPct val="170000"/>
              </a:lnSpc>
            </a:pPr>
            <a:r>
              <a:rPr lang="el-GR" dirty="0"/>
              <a:t>Ειδικά για την ευθύνη προς αποζημίωση απαιτείται υπαιτιότητα (αρχή της υπαιτιότητας)</a:t>
            </a:r>
          </a:p>
          <a:p>
            <a:pPr algn="just">
              <a:lnSpc>
                <a:spcPct val="170000"/>
              </a:lnSpc>
            </a:pPr>
            <a:r>
              <a:rPr lang="el-GR" dirty="0"/>
              <a:t>ΑΚ 330 </a:t>
            </a:r>
            <a:r>
              <a:rPr lang="el-GR" dirty="0" err="1"/>
              <a:t>εδ</a:t>
            </a:r>
            <a:r>
              <a:rPr lang="el-GR" dirty="0"/>
              <a:t>. α΄: «</a:t>
            </a:r>
            <a:r>
              <a:rPr lang="el-GR" i="1" dirty="0"/>
              <a:t>Ο οφειλέτης ενέχεται, αν δεν ορίστηκε κάτι άλλο, για κάθε αθέτηση της υποχρέωσής του από δόλο ή αμέλεια, δική του ή των νόμιμων αντιπροσώπων του […]</a:t>
            </a:r>
            <a:r>
              <a:rPr lang="el-GR" dirty="0"/>
              <a:t>»</a:t>
            </a:r>
          </a:p>
          <a:p>
            <a:pPr marL="0" indent="0" algn="just">
              <a:lnSpc>
                <a:spcPct val="170000"/>
              </a:lnSpc>
              <a:buNone/>
            </a:pPr>
            <a:endParaRPr lang="el-GR" dirty="0"/>
          </a:p>
        </p:txBody>
      </p:sp>
      <p:sp>
        <p:nvSpPr>
          <p:cNvPr id="5" name="Θέση περιεχομένου 2">
            <a:extLst>
              <a:ext uri="{FF2B5EF4-FFF2-40B4-BE49-F238E27FC236}">
                <a16:creationId xmlns:a16="http://schemas.microsoft.com/office/drawing/2014/main" id="{CE722686-B661-2509-CCE3-96110FB49A15}"/>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sz="1600" dirty="0">
              <a:sym typeface="Wingdings" pitchFamily="2" charset="2"/>
            </a:endParaRPr>
          </a:p>
        </p:txBody>
      </p:sp>
    </p:spTree>
    <p:extLst>
      <p:ext uri="{BB962C8B-B14F-4D97-AF65-F5344CB8AC3E}">
        <p14:creationId xmlns:p14="http://schemas.microsoft.com/office/powerpoint/2010/main" val="489655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A4BCD-13D3-C2FC-C54F-EC64F986DF3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FFE8D39-E599-7091-2B70-6B9F7361B258}"/>
              </a:ext>
            </a:extLst>
          </p:cNvPr>
          <p:cNvSpPr>
            <a:spLocks noGrp="1"/>
          </p:cNvSpPr>
          <p:nvPr>
            <p:ph type="title"/>
          </p:nvPr>
        </p:nvSpPr>
        <p:spPr/>
        <p:txBody>
          <a:bodyPr>
            <a:normAutofit/>
          </a:bodyPr>
          <a:lstStyle/>
          <a:p>
            <a:r>
              <a:rPr lang="el-GR" b="1" dirty="0"/>
              <a:t>Προϋποθέσεις Ευθύνης</a:t>
            </a:r>
            <a:br>
              <a:rPr lang="el-GR" b="1" dirty="0"/>
            </a:br>
            <a:r>
              <a:rPr lang="el-GR" sz="2400" i="1" dirty="0"/>
              <a:t>Αρχή της υπαιτιότητας – Απαλλακτικές ρήτρες </a:t>
            </a:r>
            <a:endParaRPr lang="el-GR" dirty="0"/>
          </a:p>
        </p:txBody>
      </p:sp>
      <p:sp>
        <p:nvSpPr>
          <p:cNvPr id="3" name="Θέση περιεχομένου 2">
            <a:extLst>
              <a:ext uri="{FF2B5EF4-FFF2-40B4-BE49-F238E27FC236}">
                <a16:creationId xmlns:a16="http://schemas.microsoft.com/office/drawing/2014/main" id="{38D01301-91AB-7223-F9E8-C9CF74438024}"/>
              </a:ext>
            </a:extLst>
          </p:cNvPr>
          <p:cNvSpPr>
            <a:spLocks noGrp="1"/>
          </p:cNvSpPr>
          <p:nvPr>
            <p:ph idx="1"/>
          </p:nvPr>
        </p:nvSpPr>
        <p:spPr>
          <a:xfrm>
            <a:off x="677334" y="1639729"/>
            <a:ext cx="8596668" cy="3880773"/>
          </a:xfrm>
        </p:spPr>
        <p:txBody>
          <a:bodyPr>
            <a:noAutofit/>
          </a:bodyPr>
          <a:lstStyle/>
          <a:p>
            <a:pPr algn="just">
              <a:lnSpc>
                <a:spcPct val="170000"/>
              </a:lnSpc>
            </a:pPr>
            <a:r>
              <a:rPr lang="el-GR" sz="1600" dirty="0"/>
              <a:t>ΑΚ 332 (</a:t>
            </a:r>
            <a:r>
              <a:rPr lang="el-GR" sz="1600" i="1" dirty="0"/>
              <a:t>Συμφωνία για μη ευθύνη από πταίσμα</a:t>
            </a:r>
            <a:r>
              <a:rPr lang="el-GR" sz="1600" dirty="0"/>
              <a:t>): </a:t>
            </a:r>
          </a:p>
          <a:p>
            <a:pPr marL="0" indent="0" algn="just">
              <a:lnSpc>
                <a:spcPct val="170000"/>
              </a:lnSpc>
              <a:buNone/>
            </a:pPr>
            <a:r>
              <a:rPr lang="el-GR" dirty="0"/>
              <a:t>«</a:t>
            </a:r>
            <a:r>
              <a:rPr lang="el-GR" sz="1600" i="1" dirty="0"/>
              <a:t>Άκυρη είναι κάθε εκ των προτέρων συμφωνία με την οποία αποκλείεται ή περιορίζεται η ευθύνη από δόλο ή βαριά αμέλεια.</a:t>
            </a:r>
          </a:p>
          <a:p>
            <a:pPr marL="0" indent="0" algn="just">
              <a:lnSpc>
                <a:spcPct val="170000"/>
              </a:lnSpc>
              <a:buNone/>
            </a:pPr>
            <a:r>
              <a:rPr lang="el-GR" sz="1600" i="1" dirty="0"/>
              <a:t>Άκυρη είναι επίσης η εκ των προτέρων συμφωνία ότι δεν θα ευθύνεται ο οφειλέτης και για ελαφριά ακόμη αμέλεια, αν ο δανειστής βρίσκεται στην υπηρεσία του οφειλέτη ή η ευθύνη προέρχεται από την άσκηση επιχείρησης για την οποία προηγήθηκε παραχώρηση της αρχής. Το ίδιο ισχύει και αν η απαλλακτική ρήτρα περιέχεται σε όρο της σύμβασης που δεν αποτέλεσε αντικείμενο ατομικής διαπραγμάτευσης ή αν με τη ρήτρα απαλλάσσεται ο οφειλέτης από την ευθύνη για προσβολή αγαθών που απορρέουν από την προσωπικότητα και ιδίως της ζωής, της υγείας, της ελευθερίας ή της τιμής</a:t>
            </a:r>
            <a:r>
              <a:rPr lang="el-GR" dirty="0"/>
              <a:t>»</a:t>
            </a:r>
          </a:p>
          <a:p>
            <a:pPr marL="0" indent="0" algn="just">
              <a:lnSpc>
                <a:spcPct val="170000"/>
              </a:lnSpc>
              <a:buNone/>
            </a:pPr>
            <a:endParaRPr lang="el-GR" dirty="0"/>
          </a:p>
        </p:txBody>
      </p:sp>
      <p:sp>
        <p:nvSpPr>
          <p:cNvPr id="5" name="Θέση περιεχομένου 2">
            <a:extLst>
              <a:ext uri="{FF2B5EF4-FFF2-40B4-BE49-F238E27FC236}">
                <a16:creationId xmlns:a16="http://schemas.microsoft.com/office/drawing/2014/main" id="{4EAD3CA9-E1BE-9EB1-6A6D-E63E70CEFB35}"/>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sz="1600" dirty="0">
              <a:sym typeface="Wingdings" pitchFamily="2" charset="2"/>
            </a:endParaRPr>
          </a:p>
        </p:txBody>
      </p:sp>
    </p:spTree>
    <p:extLst>
      <p:ext uri="{BB962C8B-B14F-4D97-AF65-F5344CB8AC3E}">
        <p14:creationId xmlns:p14="http://schemas.microsoft.com/office/powerpoint/2010/main" val="314706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6C986-6035-346E-9907-06066A63501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F4A2226-0A4B-CB81-A86C-72FF88579EC5}"/>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br>
              <a:rPr lang="el-GR" b="1" dirty="0"/>
            </a:br>
            <a:endParaRPr lang="el-GR" b="1" dirty="0"/>
          </a:p>
        </p:txBody>
      </p:sp>
      <p:sp>
        <p:nvSpPr>
          <p:cNvPr id="3" name="Θέση περιεχομένου 2">
            <a:extLst>
              <a:ext uri="{FF2B5EF4-FFF2-40B4-BE49-F238E27FC236}">
                <a16:creationId xmlns:a16="http://schemas.microsoft.com/office/drawing/2014/main" id="{BAF6453F-3C30-33B2-CAD4-0E64DD27090A}"/>
              </a:ext>
            </a:extLst>
          </p:cNvPr>
          <p:cNvSpPr>
            <a:spLocks noGrp="1"/>
          </p:cNvSpPr>
          <p:nvPr>
            <p:ph idx="1"/>
          </p:nvPr>
        </p:nvSpPr>
        <p:spPr>
          <a:xfrm>
            <a:off x="677334" y="1639729"/>
            <a:ext cx="8596668" cy="3880773"/>
          </a:xfrm>
        </p:spPr>
        <p:txBody>
          <a:bodyPr>
            <a:noAutofit/>
          </a:bodyPr>
          <a:lstStyle/>
          <a:p>
            <a:pPr algn="just">
              <a:lnSpc>
                <a:spcPct val="170000"/>
              </a:lnSpc>
            </a:pPr>
            <a:r>
              <a:rPr lang="el-GR" dirty="0">
                <a:sym typeface="Wingdings" pitchFamily="2" charset="2"/>
              </a:rPr>
              <a:t>Από τα σημαντικότερα και συνηθέστερα είδη ενοχών εκείνες όπου η παροχή συνίσταται σε αποζημίωση = αποκατάσταση ζημίας </a:t>
            </a:r>
          </a:p>
          <a:p>
            <a:pPr algn="just">
              <a:lnSpc>
                <a:spcPct val="170000"/>
              </a:lnSpc>
            </a:pPr>
            <a:r>
              <a:rPr lang="el-GR" dirty="0">
                <a:sym typeface="Wingdings" pitchFamily="2" charset="2"/>
              </a:rPr>
              <a:t>Σκοπός: η προστασία του ζημιωθέντος/ να εξισορροπήσει τη ζημία που προκλήθηκε </a:t>
            </a:r>
          </a:p>
          <a:p>
            <a:pPr algn="just">
              <a:lnSpc>
                <a:spcPct val="170000"/>
              </a:lnSpc>
            </a:pPr>
            <a:r>
              <a:rPr lang="el-GR" dirty="0">
                <a:sym typeface="Wingdings" pitchFamily="2" charset="2"/>
              </a:rPr>
              <a:t>Απαιτούνται:</a:t>
            </a:r>
          </a:p>
          <a:p>
            <a:pPr lvl="1" algn="just">
              <a:lnSpc>
                <a:spcPct val="170000"/>
              </a:lnSpc>
            </a:pPr>
            <a:r>
              <a:rPr lang="el-GR" dirty="0">
                <a:sym typeface="Wingdings" pitchFamily="2" charset="2"/>
              </a:rPr>
              <a:t>Ζημία </a:t>
            </a:r>
          </a:p>
          <a:p>
            <a:pPr lvl="1" algn="just">
              <a:lnSpc>
                <a:spcPct val="170000"/>
              </a:lnSpc>
            </a:pPr>
            <a:r>
              <a:rPr lang="el-GR" dirty="0">
                <a:sym typeface="Wingdings" pitchFamily="2" charset="2"/>
              </a:rPr>
              <a:t>Νόμιμος λόγος ευθύνης = νομοθετική πρόβλεψη που να ανάγει την αιτία που προκάλεσε τη ζημία σε λόγο ευθύνης προς αποζημίωση </a:t>
            </a:r>
          </a:p>
          <a:p>
            <a:pPr lvl="1" algn="just">
              <a:lnSpc>
                <a:spcPct val="170000"/>
              </a:lnSpc>
            </a:pPr>
            <a:r>
              <a:rPr lang="el-GR" dirty="0">
                <a:sym typeface="Wingdings" pitchFamily="2" charset="2"/>
              </a:rPr>
              <a:t>Αιτιώδης σύνδεσμος </a:t>
            </a:r>
          </a:p>
        </p:txBody>
      </p:sp>
      <p:sp>
        <p:nvSpPr>
          <p:cNvPr id="5" name="Θέση περιεχομένου 2">
            <a:extLst>
              <a:ext uri="{FF2B5EF4-FFF2-40B4-BE49-F238E27FC236}">
                <a16:creationId xmlns:a16="http://schemas.microsoft.com/office/drawing/2014/main" id="{C35FED33-F201-F018-C827-820B53D55035}"/>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3299107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455E2-7430-A633-1C13-FD037C83788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BBC82F3-2504-842B-DF93-9219F5CA0F61}"/>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br>
              <a:rPr lang="el-GR" b="1" dirty="0"/>
            </a:br>
            <a:endParaRPr lang="el-GR" b="1" dirty="0"/>
          </a:p>
        </p:txBody>
      </p:sp>
      <p:sp>
        <p:nvSpPr>
          <p:cNvPr id="3" name="Θέση περιεχομένου 2">
            <a:extLst>
              <a:ext uri="{FF2B5EF4-FFF2-40B4-BE49-F238E27FC236}">
                <a16:creationId xmlns:a16="http://schemas.microsoft.com/office/drawing/2014/main" id="{67480464-541B-48B9-21A8-5165B7B6248C}"/>
              </a:ext>
            </a:extLst>
          </p:cNvPr>
          <p:cNvSpPr>
            <a:spLocks noGrp="1"/>
          </p:cNvSpPr>
          <p:nvPr>
            <p:ph idx="1"/>
          </p:nvPr>
        </p:nvSpPr>
        <p:spPr>
          <a:xfrm>
            <a:off x="677334" y="1639729"/>
            <a:ext cx="8596668" cy="3880773"/>
          </a:xfrm>
        </p:spPr>
        <p:txBody>
          <a:bodyPr>
            <a:noAutofit/>
          </a:bodyPr>
          <a:lstStyle/>
          <a:p>
            <a:pPr algn="just">
              <a:lnSpc>
                <a:spcPct val="170000"/>
              </a:lnSpc>
            </a:pPr>
            <a:r>
              <a:rPr lang="el-GR" dirty="0">
                <a:sym typeface="Wingdings" pitchFamily="2" charset="2"/>
              </a:rPr>
              <a:t>Γενικό δίκαιο αποζημίωσης: ΑΚ 297-300</a:t>
            </a:r>
          </a:p>
          <a:p>
            <a:pPr algn="just">
              <a:lnSpc>
                <a:spcPct val="170000"/>
              </a:lnSpc>
            </a:pPr>
            <a:r>
              <a:rPr lang="el-GR" dirty="0">
                <a:sym typeface="Wingdings" pitchFamily="2" charset="2"/>
              </a:rPr>
              <a:t>Ελλιπής ρύθμιση </a:t>
            </a:r>
          </a:p>
          <a:p>
            <a:pPr algn="just">
              <a:lnSpc>
                <a:spcPct val="170000"/>
              </a:lnSpc>
            </a:pPr>
            <a:r>
              <a:rPr lang="el-GR" dirty="0">
                <a:sym typeface="Wingdings" pitchFamily="2" charset="2"/>
              </a:rPr>
              <a:t>Τα κενά συμπληρώνονται από ειδικές διατάξεις </a:t>
            </a:r>
          </a:p>
        </p:txBody>
      </p:sp>
      <p:sp>
        <p:nvSpPr>
          <p:cNvPr id="5" name="Θέση περιεχομένου 2">
            <a:extLst>
              <a:ext uri="{FF2B5EF4-FFF2-40B4-BE49-F238E27FC236}">
                <a16:creationId xmlns:a16="http://schemas.microsoft.com/office/drawing/2014/main" id="{62923E2B-8900-B1E9-B0C4-26C13A32B0FC}"/>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1687163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1301D-457C-4210-E18D-981A51B4CF1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DF322F9-9950-CA35-3048-32B6DF46A3F6}"/>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3100" i="1" dirty="0"/>
              <a:t>Νόμιμοι λόγοι ευθύνης </a:t>
            </a:r>
            <a:br>
              <a:rPr lang="el-GR" sz="3100" i="1" dirty="0"/>
            </a:br>
            <a:endParaRPr lang="el-GR" i="1" dirty="0"/>
          </a:p>
        </p:txBody>
      </p:sp>
      <p:sp>
        <p:nvSpPr>
          <p:cNvPr id="3" name="Θέση περιεχομένου 2">
            <a:extLst>
              <a:ext uri="{FF2B5EF4-FFF2-40B4-BE49-F238E27FC236}">
                <a16:creationId xmlns:a16="http://schemas.microsoft.com/office/drawing/2014/main" id="{7A6EB9AE-B9ED-231E-CDEF-FE05A80097F1}"/>
              </a:ext>
            </a:extLst>
          </p:cNvPr>
          <p:cNvSpPr>
            <a:spLocks noGrp="1"/>
          </p:cNvSpPr>
          <p:nvPr>
            <p:ph idx="1"/>
          </p:nvPr>
        </p:nvSpPr>
        <p:spPr>
          <a:xfrm>
            <a:off x="677334" y="1639729"/>
            <a:ext cx="8596668" cy="3880773"/>
          </a:xfrm>
        </p:spPr>
        <p:txBody>
          <a:bodyPr>
            <a:noAutofit/>
          </a:bodyPr>
          <a:lstStyle/>
          <a:p>
            <a:pPr algn="just">
              <a:lnSpc>
                <a:spcPct val="170000"/>
              </a:lnSpc>
            </a:pPr>
            <a:r>
              <a:rPr lang="el-GR" b="1" dirty="0">
                <a:sym typeface="Wingdings" pitchFamily="2" charset="2"/>
              </a:rPr>
              <a:t>Πρωτογενής ευθύνη προς αποζημίωση </a:t>
            </a:r>
            <a:r>
              <a:rPr lang="el-GR" dirty="0">
                <a:sym typeface="Wingdings" pitchFamily="2" charset="2"/>
              </a:rPr>
              <a:t>(απευθείας από τον νόμο, ανεξάρτητα από προϋφιστάμενη ενοχή):</a:t>
            </a:r>
          </a:p>
          <a:p>
            <a:pPr lvl="1" algn="just">
              <a:lnSpc>
                <a:spcPct val="170000"/>
              </a:lnSpc>
            </a:pPr>
            <a:r>
              <a:rPr lang="el-GR" dirty="0" err="1">
                <a:sym typeface="Wingdings" pitchFamily="2" charset="2"/>
              </a:rPr>
              <a:t>Αδικοπρακτική</a:t>
            </a:r>
            <a:r>
              <a:rPr lang="el-GR" dirty="0">
                <a:sym typeface="Wingdings" pitchFamily="2" charset="2"/>
              </a:rPr>
              <a:t> ευθύνη (ΑΚ 914 </a:t>
            </a:r>
            <a:r>
              <a:rPr lang="el-GR" dirty="0" err="1">
                <a:sym typeface="Wingdings" pitchFamily="2" charset="2"/>
              </a:rPr>
              <a:t>επ</a:t>
            </a:r>
            <a:r>
              <a:rPr lang="el-GR" dirty="0">
                <a:sym typeface="Wingdings" pitchFamily="2" charset="2"/>
              </a:rPr>
              <a:t>.)</a:t>
            </a:r>
          </a:p>
          <a:p>
            <a:pPr lvl="1" algn="just">
              <a:lnSpc>
                <a:spcPct val="170000"/>
              </a:lnSpc>
            </a:pPr>
            <a:r>
              <a:rPr lang="el-GR" dirty="0" err="1">
                <a:sym typeface="Wingdings" pitchFamily="2" charset="2"/>
              </a:rPr>
              <a:t>Προσυμβατική</a:t>
            </a:r>
            <a:r>
              <a:rPr lang="el-GR" dirty="0">
                <a:sym typeface="Wingdings" pitchFamily="2" charset="2"/>
              </a:rPr>
              <a:t> ευθύνη (ΑΚ 197-198)</a:t>
            </a:r>
          </a:p>
          <a:p>
            <a:pPr lvl="1" algn="just">
              <a:lnSpc>
                <a:spcPct val="170000"/>
              </a:lnSpc>
            </a:pPr>
            <a:r>
              <a:rPr lang="el-GR" dirty="0">
                <a:sym typeface="Wingdings" pitchFamily="2" charset="2"/>
              </a:rPr>
              <a:t>Ευθύνη λόγω διάψευσης της πίστης ότι καταρτίσθηκε έγκυρη δικαιοπραξία (ΑΚ 132, 145, 171 παρ. 2, 225, 231 παρ. 2)</a:t>
            </a:r>
          </a:p>
          <a:p>
            <a:pPr lvl="1" algn="just">
              <a:lnSpc>
                <a:spcPct val="170000"/>
              </a:lnSpc>
            </a:pPr>
            <a:r>
              <a:rPr lang="el-GR" dirty="0">
                <a:sym typeface="Wingdings" pitchFamily="2" charset="2"/>
              </a:rPr>
              <a:t>Η ευθύνη από διακινδύνευση (ΑΚ 924)</a:t>
            </a:r>
          </a:p>
        </p:txBody>
      </p:sp>
      <p:sp>
        <p:nvSpPr>
          <p:cNvPr id="5" name="Θέση περιεχομένου 2">
            <a:extLst>
              <a:ext uri="{FF2B5EF4-FFF2-40B4-BE49-F238E27FC236}">
                <a16:creationId xmlns:a16="http://schemas.microsoft.com/office/drawing/2014/main" id="{5B9C4CD9-714E-7A43-9E5A-026F623A34FE}"/>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351103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514D1F-01F7-DF25-6239-1000D221FCDE}"/>
              </a:ext>
            </a:extLst>
          </p:cNvPr>
          <p:cNvSpPr>
            <a:spLocks noGrp="1"/>
          </p:cNvSpPr>
          <p:nvPr>
            <p:ph type="title"/>
          </p:nvPr>
        </p:nvSpPr>
        <p:spPr/>
        <p:txBody>
          <a:bodyPr/>
          <a:lstStyle/>
          <a:p>
            <a:pPr algn="just"/>
            <a:r>
              <a:rPr lang="el-GR" dirty="0"/>
              <a:t>Έννοια και σημασία του Ενοχικού Δικαίου </a:t>
            </a:r>
          </a:p>
        </p:txBody>
      </p:sp>
      <p:sp>
        <p:nvSpPr>
          <p:cNvPr id="3" name="Θέση περιεχομένου 2">
            <a:extLst>
              <a:ext uri="{FF2B5EF4-FFF2-40B4-BE49-F238E27FC236}">
                <a16:creationId xmlns:a16="http://schemas.microsoft.com/office/drawing/2014/main" id="{7159BED1-7C14-A1AC-F539-AB40ABA105B6}"/>
              </a:ext>
            </a:extLst>
          </p:cNvPr>
          <p:cNvSpPr>
            <a:spLocks noGrp="1"/>
          </p:cNvSpPr>
          <p:nvPr>
            <p:ph idx="1"/>
          </p:nvPr>
        </p:nvSpPr>
        <p:spPr/>
        <p:txBody>
          <a:bodyPr>
            <a:normAutofit/>
          </a:bodyPr>
          <a:lstStyle/>
          <a:p>
            <a:pPr algn="just">
              <a:lnSpc>
                <a:spcPct val="170000"/>
              </a:lnSpc>
            </a:pPr>
            <a:r>
              <a:rPr lang="el-GR" dirty="0"/>
              <a:t>ΑΚ 287: «</a:t>
            </a:r>
            <a:r>
              <a:rPr lang="el-GR" i="1" dirty="0"/>
              <a:t>Ενοχή είναι η σχέση με την οποία ένα πρόσωπο έχει υποχρέωση προς ένα άλλο σε παροχή. Η παροχή μπορεί να συνίσταται και σε παράλειψη</a:t>
            </a:r>
            <a:r>
              <a:rPr lang="el-GR" dirty="0"/>
              <a:t>»</a:t>
            </a:r>
          </a:p>
          <a:p>
            <a:pPr algn="just">
              <a:lnSpc>
                <a:spcPct val="170000"/>
              </a:lnSpc>
            </a:pPr>
            <a:r>
              <a:rPr lang="el-GR" dirty="0"/>
              <a:t>Έννομη Σχέση μεταξύ δύο προσώπων (φυσικών ή νομικών)</a:t>
            </a:r>
          </a:p>
          <a:p>
            <a:pPr algn="just">
              <a:lnSpc>
                <a:spcPct val="170000"/>
              </a:lnSpc>
            </a:pPr>
            <a:r>
              <a:rPr lang="el-GR" b="1" dirty="0"/>
              <a:t>Κεντρικά πρόσωπα: Δανειστής - Οφειλέτης </a:t>
            </a:r>
          </a:p>
          <a:p>
            <a:pPr algn="just">
              <a:lnSpc>
                <a:spcPct val="170000"/>
              </a:lnSpc>
            </a:pPr>
            <a:r>
              <a:rPr lang="el-GR" dirty="0"/>
              <a:t>Ο Οφειλέτης υποχρεούται να προσφέρει και ο Δανειστής δικαιούται να απαιτήσει μία </a:t>
            </a:r>
            <a:r>
              <a:rPr lang="el-GR" b="1" dirty="0"/>
              <a:t>παροχή </a:t>
            </a:r>
          </a:p>
          <a:p>
            <a:pPr algn="just">
              <a:lnSpc>
                <a:spcPct val="170000"/>
              </a:lnSpc>
            </a:pPr>
            <a:r>
              <a:rPr lang="el-GR" dirty="0"/>
              <a:t>Παροχή </a:t>
            </a:r>
            <a:r>
              <a:rPr lang="el-GR" dirty="0">
                <a:sym typeface="Wingdings" pitchFamily="2" charset="2"/>
              </a:rPr>
              <a:t> πράξη ή παράλειψη (ΑΚ 287 </a:t>
            </a:r>
            <a:r>
              <a:rPr lang="el-GR" dirty="0" err="1">
                <a:sym typeface="Wingdings" pitchFamily="2" charset="2"/>
              </a:rPr>
              <a:t>εδ</a:t>
            </a:r>
            <a:r>
              <a:rPr lang="el-GR" dirty="0">
                <a:sym typeface="Wingdings" pitchFamily="2" charset="2"/>
              </a:rPr>
              <a:t>. β)</a:t>
            </a:r>
            <a:endParaRPr lang="el-GR" dirty="0"/>
          </a:p>
        </p:txBody>
      </p:sp>
    </p:spTree>
    <p:extLst>
      <p:ext uri="{BB962C8B-B14F-4D97-AF65-F5344CB8AC3E}">
        <p14:creationId xmlns:p14="http://schemas.microsoft.com/office/powerpoint/2010/main" val="2527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F9B5C-4105-88FF-4039-32BF1BE3843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87B553D-E0BE-F266-3929-DE7E7E3C3DE3}"/>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3100" i="1" dirty="0"/>
              <a:t>Νόμιμοι λόγοι ευθύνης </a:t>
            </a:r>
            <a:br>
              <a:rPr lang="el-GR" sz="3100" i="1" dirty="0"/>
            </a:br>
            <a:endParaRPr lang="el-GR" i="1" dirty="0"/>
          </a:p>
        </p:txBody>
      </p:sp>
      <p:sp>
        <p:nvSpPr>
          <p:cNvPr id="3" name="Θέση περιεχομένου 2">
            <a:extLst>
              <a:ext uri="{FF2B5EF4-FFF2-40B4-BE49-F238E27FC236}">
                <a16:creationId xmlns:a16="http://schemas.microsoft.com/office/drawing/2014/main" id="{7512F6F9-0999-0ADC-FE61-04F6F7E05DF6}"/>
              </a:ext>
            </a:extLst>
          </p:cNvPr>
          <p:cNvSpPr>
            <a:spLocks noGrp="1"/>
          </p:cNvSpPr>
          <p:nvPr>
            <p:ph idx="1"/>
          </p:nvPr>
        </p:nvSpPr>
        <p:spPr>
          <a:xfrm>
            <a:off x="677334" y="1639729"/>
            <a:ext cx="8596668" cy="3880773"/>
          </a:xfrm>
        </p:spPr>
        <p:txBody>
          <a:bodyPr>
            <a:noAutofit/>
          </a:bodyPr>
          <a:lstStyle/>
          <a:p>
            <a:pPr algn="just">
              <a:lnSpc>
                <a:spcPct val="170000"/>
              </a:lnSpc>
            </a:pPr>
            <a:r>
              <a:rPr lang="el-GR" b="1" dirty="0">
                <a:sym typeface="Wingdings" pitchFamily="2" charset="2"/>
              </a:rPr>
              <a:t>Δευτερογενής ευθύνη προς αποζημίωση</a:t>
            </a:r>
            <a:r>
              <a:rPr lang="el-GR" dirty="0">
                <a:sym typeface="Wingdings" pitchFamily="2" charset="2"/>
              </a:rPr>
              <a:t>:</a:t>
            </a:r>
          </a:p>
          <a:p>
            <a:pPr lvl="1" algn="just">
              <a:lnSpc>
                <a:spcPct val="170000"/>
              </a:lnSpc>
            </a:pPr>
            <a:r>
              <a:rPr lang="el-GR" dirty="0">
                <a:sym typeface="Wingdings" pitchFamily="2" charset="2"/>
              </a:rPr>
              <a:t>Αθέτηση ενοχικής υποχρέωσης </a:t>
            </a:r>
          </a:p>
          <a:p>
            <a:pPr lvl="1" algn="just">
              <a:lnSpc>
                <a:spcPct val="170000"/>
              </a:lnSpc>
            </a:pPr>
            <a:r>
              <a:rPr lang="el-GR" dirty="0" err="1">
                <a:sym typeface="Wingdings" pitchFamily="2" charset="2"/>
              </a:rPr>
              <a:t>Ενδοσυμβατική</a:t>
            </a:r>
            <a:r>
              <a:rPr lang="el-GR" dirty="0">
                <a:sym typeface="Wingdings" pitchFamily="2" charset="2"/>
              </a:rPr>
              <a:t> ή δικαιοπρακτική ευθύνη </a:t>
            </a:r>
          </a:p>
          <a:p>
            <a:pPr marL="342900" marR="0" lvl="0" indent="-342900" algn="just" defTabSz="457200" rtl="0" eaLnBrk="1" fontAlgn="auto" latinLnBrk="0" hangingPunct="1">
              <a:lnSpc>
                <a:spcPct val="170000"/>
              </a:lnSpc>
              <a:spcBef>
                <a:spcPts val="1000"/>
              </a:spcBef>
              <a:spcAft>
                <a:spcPts val="0"/>
              </a:spcAft>
              <a:buClr>
                <a:srgbClr val="AD84C6"/>
              </a:buClr>
              <a:buSzPct val="80000"/>
              <a:buFont typeface="Wingdings 3" charset="2"/>
              <a:buChar char=""/>
              <a:tabLst/>
              <a:defRPr/>
            </a:pPr>
            <a:r>
              <a:rPr lang="el-GR" b="1" dirty="0">
                <a:solidFill>
                  <a:prstClr val="black">
                    <a:lumMod val="75000"/>
                    <a:lumOff val="25000"/>
                  </a:prstClr>
                </a:solidFill>
                <a:latin typeface="Trebuchet MS" panose="020B0603020202020204"/>
                <a:sym typeface="Wingdings" pitchFamily="2" charset="2"/>
              </a:rPr>
              <a:t>Δικαιοπρακτική πρωτογενής </a:t>
            </a:r>
            <a:r>
              <a:rPr kumimoji="0" lang="el-GR" sz="1800"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itchFamily="2" charset="2"/>
              </a:rPr>
              <a:t>ευθύνη προς αποζημίωση</a:t>
            </a:r>
            <a:r>
              <a:rPr kumimoji="0" lang="el-G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itchFamily="2" charset="2"/>
              </a:rPr>
              <a:t>:</a:t>
            </a:r>
          </a:p>
          <a:p>
            <a:pPr lvl="1" algn="just">
              <a:lnSpc>
                <a:spcPct val="170000"/>
              </a:lnSpc>
            </a:pPr>
            <a:r>
              <a:rPr lang="el-GR" dirty="0">
                <a:sym typeface="Wingdings" pitchFamily="2" charset="2"/>
              </a:rPr>
              <a:t>Συμφωνείται με σύμβαση</a:t>
            </a:r>
          </a:p>
          <a:p>
            <a:pPr lvl="1" algn="just">
              <a:lnSpc>
                <a:spcPct val="170000"/>
              </a:lnSpc>
            </a:pPr>
            <a:r>
              <a:rPr lang="el-GR" dirty="0">
                <a:sym typeface="Wingdings" pitchFamily="2" charset="2"/>
              </a:rPr>
              <a:t>ΑΚ 361</a:t>
            </a:r>
          </a:p>
          <a:p>
            <a:pPr lvl="1" algn="just">
              <a:lnSpc>
                <a:spcPct val="170000"/>
              </a:lnSpc>
            </a:pPr>
            <a:r>
              <a:rPr lang="el-GR" dirty="0">
                <a:sym typeface="Wingdings" pitchFamily="2" charset="2"/>
              </a:rPr>
              <a:t>Αποτυπώνει τη βούληση των μερών </a:t>
            </a:r>
          </a:p>
        </p:txBody>
      </p:sp>
      <p:sp>
        <p:nvSpPr>
          <p:cNvPr id="5" name="Θέση περιεχομένου 2">
            <a:extLst>
              <a:ext uri="{FF2B5EF4-FFF2-40B4-BE49-F238E27FC236}">
                <a16:creationId xmlns:a16="http://schemas.microsoft.com/office/drawing/2014/main" id="{97A922CC-8539-543E-C1CF-3A413502288E}"/>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325880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689C0-9ED5-96B4-C3EC-6BEB6ECC990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6A50577-6836-DBA5-79C7-8C5959DC9F96}"/>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2700" b="1" i="1" dirty="0"/>
              <a:t>Αρνητικό και θετικό διαφέρον (έκταση αποζημίωσης)</a:t>
            </a:r>
            <a:br>
              <a:rPr lang="el-GR" sz="2700" i="1" dirty="0"/>
            </a:br>
            <a:endParaRPr lang="el-GR" i="1" dirty="0"/>
          </a:p>
        </p:txBody>
      </p:sp>
      <p:sp>
        <p:nvSpPr>
          <p:cNvPr id="3" name="Θέση περιεχομένου 2">
            <a:extLst>
              <a:ext uri="{FF2B5EF4-FFF2-40B4-BE49-F238E27FC236}">
                <a16:creationId xmlns:a16="http://schemas.microsoft.com/office/drawing/2014/main" id="{3C87CB40-2615-83AD-FABA-B27F626E395E}"/>
              </a:ext>
            </a:extLst>
          </p:cNvPr>
          <p:cNvSpPr>
            <a:spLocks noGrp="1"/>
          </p:cNvSpPr>
          <p:nvPr>
            <p:ph idx="1"/>
          </p:nvPr>
        </p:nvSpPr>
        <p:spPr>
          <a:xfrm>
            <a:off x="677334" y="1639729"/>
            <a:ext cx="8596668" cy="3880773"/>
          </a:xfrm>
        </p:spPr>
        <p:txBody>
          <a:bodyPr>
            <a:noAutofit/>
          </a:bodyPr>
          <a:lstStyle/>
          <a:p>
            <a:pPr algn="just">
              <a:lnSpc>
                <a:spcPct val="170000"/>
              </a:lnSpc>
            </a:pPr>
            <a:r>
              <a:rPr lang="el-GR" b="1" dirty="0">
                <a:sym typeface="Wingdings" pitchFamily="2" charset="2"/>
              </a:rPr>
              <a:t>Θετικό διαφέρον ή διαφέρον εκπλήρωσης </a:t>
            </a:r>
            <a:r>
              <a:rPr lang="el-GR" dirty="0">
                <a:sym typeface="Wingdings" pitchFamily="2" charset="2"/>
              </a:rPr>
              <a:t>= τι θα είχε ο δανειστής αν εκπληρωνόταν η σύμβαση («</a:t>
            </a:r>
            <a:r>
              <a:rPr lang="el-GR" i="1" dirty="0">
                <a:sym typeface="Wingdings" pitchFamily="2" charset="2"/>
              </a:rPr>
              <a:t>συμβατική αποζημίωση</a:t>
            </a:r>
            <a:r>
              <a:rPr lang="el-GR" dirty="0">
                <a:sym typeface="Wingdings" pitchFamily="2" charset="2"/>
              </a:rPr>
              <a:t>»)</a:t>
            </a:r>
          </a:p>
          <a:p>
            <a:pPr algn="just">
              <a:lnSpc>
                <a:spcPct val="170000"/>
              </a:lnSpc>
            </a:pPr>
            <a:r>
              <a:rPr lang="el-GR" b="1" dirty="0">
                <a:sym typeface="Wingdings" pitchFamily="2" charset="2"/>
              </a:rPr>
              <a:t>Αρνητικό διαφέρον ή διαφέρον εμπιστοσύνης </a:t>
            </a:r>
            <a:r>
              <a:rPr lang="el-GR" dirty="0">
                <a:sym typeface="Wingdings" pitchFamily="2" charset="2"/>
              </a:rPr>
              <a:t>= τι θα είχε ο δανειστής αν έλειπε το ζημιογόνο γεγονός/ καλύπτει το σύνολο της ζημίας που προκλήθηκε αλλά συχνά υπάρχουν περιορισμοί [πχ δεν μπορεί να υπερβαίνει το θετικό (ΑΚ 145, 146, 231 παρ. 2, 234), δυνητική επιδίκαση αρνητικού διαφέροντος (ΑΚ 132, 153, 171 παρ. 2, 225) κλπ.]</a:t>
            </a:r>
          </a:p>
          <a:p>
            <a:pPr algn="just">
              <a:lnSpc>
                <a:spcPct val="170000"/>
              </a:lnSpc>
            </a:pPr>
            <a:r>
              <a:rPr lang="el-GR" dirty="0">
                <a:sym typeface="Wingdings" pitchFamily="2" charset="2"/>
              </a:rPr>
              <a:t>Η διαφορά τους αφορά τον νόμιμο λόγο ευθύνης </a:t>
            </a:r>
          </a:p>
        </p:txBody>
      </p:sp>
      <p:sp>
        <p:nvSpPr>
          <p:cNvPr id="5" name="Θέση περιεχομένου 2">
            <a:extLst>
              <a:ext uri="{FF2B5EF4-FFF2-40B4-BE49-F238E27FC236}">
                <a16:creationId xmlns:a16="http://schemas.microsoft.com/office/drawing/2014/main" id="{5923867A-EFF4-0F6C-5AF4-DA822B8A5E64}"/>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1963636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6CB7E-3ECD-9E29-E65F-46478685C02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FE33C83-49BC-1634-2175-FB63007FC445}"/>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2700" b="1" i="1" dirty="0"/>
              <a:t>Ζημία </a:t>
            </a:r>
            <a:br>
              <a:rPr lang="el-GR" sz="2700" i="1" dirty="0"/>
            </a:br>
            <a:endParaRPr lang="el-GR" i="1" dirty="0"/>
          </a:p>
        </p:txBody>
      </p:sp>
      <p:sp>
        <p:nvSpPr>
          <p:cNvPr id="3" name="Θέση περιεχομένου 2">
            <a:extLst>
              <a:ext uri="{FF2B5EF4-FFF2-40B4-BE49-F238E27FC236}">
                <a16:creationId xmlns:a16="http://schemas.microsoft.com/office/drawing/2014/main" id="{927AB749-E7A7-2DA4-97AA-5A71CAA9459B}"/>
              </a:ext>
            </a:extLst>
          </p:cNvPr>
          <p:cNvSpPr>
            <a:spLocks noGrp="1"/>
          </p:cNvSpPr>
          <p:nvPr>
            <p:ph idx="1"/>
          </p:nvPr>
        </p:nvSpPr>
        <p:spPr>
          <a:xfrm>
            <a:off x="677334" y="1639729"/>
            <a:ext cx="8596668" cy="3880773"/>
          </a:xfrm>
        </p:spPr>
        <p:txBody>
          <a:bodyPr>
            <a:noAutofit/>
          </a:bodyPr>
          <a:lstStyle/>
          <a:p>
            <a:pPr algn="just">
              <a:lnSpc>
                <a:spcPct val="170000"/>
              </a:lnSpc>
            </a:pPr>
            <a:r>
              <a:rPr lang="el-GR" b="1" dirty="0">
                <a:sym typeface="Wingdings" pitchFamily="2" charset="2"/>
              </a:rPr>
              <a:t>Ζημία </a:t>
            </a:r>
            <a:r>
              <a:rPr lang="el-GR" dirty="0">
                <a:sym typeface="Wingdings" pitchFamily="2" charset="2"/>
              </a:rPr>
              <a:t>= κάθε βλάβη που προκαλείται στα υλικά ή άυλα αγαθά ενός προσώπου </a:t>
            </a:r>
          </a:p>
          <a:p>
            <a:pPr algn="just">
              <a:lnSpc>
                <a:spcPct val="170000"/>
              </a:lnSpc>
            </a:pPr>
            <a:r>
              <a:rPr lang="el-GR" dirty="0">
                <a:sym typeface="Wingdings" pitchFamily="2" charset="2"/>
              </a:rPr>
              <a:t>Για εξεύρεση της περιουσιακής ζημίας  θεωρία της διαφοράς (= σύγκριση της τωρινής περιουσιακής κατάστασης με εκείνη που θα υπήρχε χωρίς το ζημιογόνο γεγονός)</a:t>
            </a:r>
          </a:p>
          <a:p>
            <a:pPr algn="just">
              <a:lnSpc>
                <a:spcPct val="170000"/>
              </a:lnSpc>
            </a:pPr>
            <a:r>
              <a:rPr lang="el-GR" dirty="0">
                <a:sym typeface="Wingdings" pitchFamily="2" charset="2"/>
              </a:rPr>
              <a:t>Μπορεί να αποκτήσει και κανονιστική έννοια (</a:t>
            </a:r>
            <a:r>
              <a:rPr lang="el-GR" dirty="0" err="1">
                <a:sym typeface="Wingdings" pitchFamily="2" charset="2"/>
              </a:rPr>
              <a:t>κατ΄εξαίρεση</a:t>
            </a:r>
            <a:r>
              <a:rPr lang="el-GR" dirty="0">
                <a:sym typeface="Wingdings" pitchFamily="2" charset="2"/>
              </a:rPr>
              <a:t>) ιδίως ως προς το </a:t>
            </a:r>
            <a:r>
              <a:rPr lang="el-GR" i="1" dirty="0">
                <a:sym typeface="Wingdings" pitchFamily="2" charset="2"/>
              </a:rPr>
              <a:t>διαφυγόν κέρδος </a:t>
            </a:r>
          </a:p>
        </p:txBody>
      </p:sp>
      <p:sp>
        <p:nvSpPr>
          <p:cNvPr id="5" name="Θέση περιεχομένου 2">
            <a:extLst>
              <a:ext uri="{FF2B5EF4-FFF2-40B4-BE49-F238E27FC236}">
                <a16:creationId xmlns:a16="http://schemas.microsoft.com/office/drawing/2014/main" id="{BF70A429-E447-D877-0B64-EE49DAAD8CC4}"/>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305460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B6696-FFA3-A657-C643-3E4A440E60C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D56A461-F375-CE53-B1D1-3F0A07346B8D}"/>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2700" b="1" i="1" dirty="0"/>
              <a:t>Διακρίσεις Ζημίας </a:t>
            </a:r>
            <a:br>
              <a:rPr lang="el-GR" sz="2700" i="1" dirty="0"/>
            </a:br>
            <a:endParaRPr lang="el-GR" i="1" dirty="0"/>
          </a:p>
        </p:txBody>
      </p:sp>
      <p:sp>
        <p:nvSpPr>
          <p:cNvPr id="3" name="Θέση περιεχομένου 2">
            <a:extLst>
              <a:ext uri="{FF2B5EF4-FFF2-40B4-BE49-F238E27FC236}">
                <a16:creationId xmlns:a16="http://schemas.microsoft.com/office/drawing/2014/main" id="{754AF8F6-4AA7-B20C-BDB6-730A51BA7615}"/>
              </a:ext>
            </a:extLst>
          </p:cNvPr>
          <p:cNvSpPr>
            <a:spLocks noGrp="1"/>
          </p:cNvSpPr>
          <p:nvPr>
            <p:ph idx="1"/>
          </p:nvPr>
        </p:nvSpPr>
        <p:spPr>
          <a:xfrm>
            <a:off x="677334" y="1639729"/>
            <a:ext cx="8596668" cy="3880773"/>
          </a:xfrm>
        </p:spPr>
        <p:txBody>
          <a:bodyPr>
            <a:noAutofit/>
          </a:bodyPr>
          <a:lstStyle/>
          <a:p>
            <a:pPr algn="just">
              <a:lnSpc>
                <a:spcPct val="170000"/>
              </a:lnSpc>
            </a:pPr>
            <a:r>
              <a:rPr lang="el-GR" b="1" dirty="0">
                <a:sym typeface="Wingdings" pitchFamily="2" charset="2"/>
              </a:rPr>
              <a:t>Περιουσιακή ζημία </a:t>
            </a:r>
            <a:r>
              <a:rPr lang="el-GR" dirty="0">
                <a:sym typeface="Wingdings" pitchFamily="2" charset="2"/>
              </a:rPr>
              <a:t>= κάθε ζημία που έχει επιπτώσεις </a:t>
            </a:r>
            <a:r>
              <a:rPr lang="el-GR" dirty="0" err="1">
                <a:sym typeface="Wingdings" pitchFamily="2" charset="2"/>
              </a:rPr>
              <a:t>αποτιμητές</a:t>
            </a:r>
            <a:r>
              <a:rPr lang="el-GR" dirty="0">
                <a:sym typeface="Wingdings" pitchFamily="2" charset="2"/>
              </a:rPr>
              <a:t> σε χρήμα </a:t>
            </a:r>
          </a:p>
          <a:p>
            <a:pPr algn="just">
              <a:lnSpc>
                <a:spcPct val="170000"/>
              </a:lnSpc>
            </a:pPr>
            <a:r>
              <a:rPr lang="el-GR" b="1" dirty="0">
                <a:sym typeface="Wingdings" pitchFamily="2" charset="2"/>
              </a:rPr>
              <a:t>Ηθική βλάβη </a:t>
            </a:r>
            <a:r>
              <a:rPr lang="el-GR" dirty="0">
                <a:sym typeface="Wingdings" pitchFamily="2" charset="2"/>
              </a:rPr>
              <a:t>= κάθε ζημία που δεν αποτιμάται σε χρήμα</a:t>
            </a:r>
          </a:p>
          <a:p>
            <a:pPr lvl="1" algn="just">
              <a:lnSpc>
                <a:spcPct val="170000"/>
              </a:lnSpc>
            </a:pPr>
            <a:r>
              <a:rPr lang="el-GR" dirty="0">
                <a:sym typeface="Wingdings" pitchFamily="2" charset="2"/>
              </a:rPr>
              <a:t>ΑΚ 299</a:t>
            </a:r>
          </a:p>
          <a:p>
            <a:pPr lvl="1" algn="just">
              <a:lnSpc>
                <a:spcPct val="170000"/>
              </a:lnSpc>
            </a:pPr>
            <a:r>
              <a:rPr lang="el-GR" dirty="0">
                <a:sym typeface="Wingdings" pitchFamily="2" charset="2"/>
              </a:rPr>
              <a:t>ΑΚ 59</a:t>
            </a:r>
          </a:p>
          <a:p>
            <a:pPr lvl="1" algn="just">
              <a:lnSpc>
                <a:spcPct val="170000"/>
              </a:lnSpc>
            </a:pPr>
            <a:r>
              <a:rPr lang="el-GR" dirty="0">
                <a:sym typeface="Wingdings" pitchFamily="2" charset="2"/>
              </a:rPr>
              <a:t>ΑΚ 932</a:t>
            </a:r>
          </a:p>
        </p:txBody>
      </p:sp>
      <p:sp>
        <p:nvSpPr>
          <p:cNvPr id="5" name="Θέση περιεχομένου 2">
            <a:extLst>
              <a:ext uri="{FF2B5EF4-FFF2-40B4-BE49-F238E27FC236}">
                <a16:creationId xmlns:a16="http://schemas.microsoft.com/office/drawing/2014/main" id="{05906F0D-AA09-2915-2FD7-923C71DFACC1}"/>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427497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B3528-9323-2FAD-44D2-A843EE518EE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6F2A174-A3E4-E114-93D2-6AA26261D0B4}"/>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2700" b="1" i="1" dirty="0"/>
              <a:t>Διακρίσεις Ζημίας </a:t>
            </a:r>
            <a:br>
              <a:rPr lang="el-GR" sz="2700" i="1" dirty="0"/>
            </a:br>
            <a:endParaRPr lang="el-GR" i="1" dirty="0"/>
          </a:p>
        </p:txBody>
      </p:sp>
      <p:sp>
        <p:nvSpPr>
          <p:cNvPr id="3" name="Θέση περιεχομένου 2">
            <a:extLst>
              <a:ext uri="{FF2B5EF4-FFF2-40B4-BE49-F238E27FC236}">
                <a16:creationId xmlns:a16="http://schemas.microsoft.com/office/drawing/2014/main" id="{0C472C7A-E4B2-F937-AC8B-85A13A020C5A}"/>
              </a:ext>
            </a:extLst>
          </p:cNvPr>
          <p:cNvSpPr>
            <a:spLocks noGrp="1"/>
          </p:cNvSpPr>
          <p:nvPr>
            <p:ph idx="1"/>
          </p:nvPr>
        </p:nvSpPr>
        <p:spPr>
          <a:xfrm>
            <a:off x="677334" y="1639729"/>
            <a:ext cx="8596668" cy="3880773"/>
          </a:xfrm>
        </p:spPr>
        <p:txBody>
          <a:bodyPr>
            <a:noAutofit/>
          </a:bodyPr>
          <a:lstStyle/>
          <a:p>
            <a:pPr algn="just">
              <a:lnSpc>
                <a:spcPct val="170000"/>
              </a:lnSpc>
            </a:pPr>
            <a:r>
              <a:rPr lang="el-GR" dirty="0">
                <a:solidFill>
                  <a:prstClr val="black">
                    <a:lumMod val="75000"/>
                    <a:lumOff val="25000"/>
                  </a:prstClr>
                </a:solidFill>
                <a:latin typeface="Trebuchet MS" panose="020B0603020202020204"/>
                <a:sym typeface="Wingdings" pitchFamily="2" charset="2"/>
              </a:rPr>
              <a:t>Είδος ηθικής βλάβης  </a:t>
            </a:r>
            <a:r>
              <a:rPr lang="el-GR" b="1" dirty="0">
                <a:solidFill>
                  <a:prstClr val="black">
                    <a:lumMod val="75000"/>
                    <a:lumOff val="25000"/>
                  </a:prstClr>
                </a:solidFill>
                <a:latin typeface="Trebuchet MS" panose="020B0603020202020204"/>
                <a:sym typeface="Wingdings" pitchFamily="2" charset="2"/>
              </a:rPr>
              <a:t>Ψυχική Οδύνη</a:t>
            </a:r>
          </a:p>
          <a:p>
            <a:pPr algn="just">
              <a:lnSpc>
                <a:spcPct val="170000"/>
              </a:lnSpc>
            </a:pPr>
            <a:r>
              <a:rPr lang="el-GR" dirty="0">
                <a:solidFill>
                  <a:prstClr val="black">
                    <a:lumMod val="75000"/>
                    <a:lumOff val="25000"/>
                  </a:prstClr>
                </a:solidFill>
                <a:latin typeface="Trebuchet MS" panose="020B0603020202020204"/>
                <a:sym typeface="Wingdings" pitchFamily="2" charset="2"/>
              </a:rPr>
              <a:t>ΑΚ 932: «</a:t>
            </a:r>
            <a:r>
              <a:rPr lang="el-GR" i="1" dirty="0"/>
              <a:t>Σε περίπτωση αδικοπραξίας, ανεξάρτητα από την αποζημίωση για την περιουσιακή ζημία, το δικαστήριο μπορεί να επιδικάσει εύλογη κατά την κρίση του χρηματική ικανοποίηση λόγω ηθικής βλάβης. Αυτό ισχύει ιδίως για εκείνον που έπαθε προσβολή της υγείας, της τιμής ή της αγνείας του ή στερήθηκε την ελευθερία του</a:t>
            </a:r>
            <a:r>
              <a:rPr lang="el-GR" i="1" dirty="0">
                <a:solidFill>
                  <a:prstClr val="black">
                    <a:lumMod val="75000"/>
                    <a:lumOff val="25000"/>
                  </a:prstClr>
                </a:solidFill>
                <a:latin typeface="Trebuchet MS" panose="020B0603020202020204"/>
                <a:sym typeface="Wingdings" pitchFamily="2" charset="2"/>
              </a:rPr>
              <a:t>. </a:t>
            </a:r>
            <a:r>
              <a:rPr lang="el-GR" i="1" dirty="0"/>
              <a:t>Σε περίπτωση θανάτωσης προσώπου η χρηματική αυτή ικανοποίηση μπορεί να επιδικαστεί στην οικογένεια του θύματος λόγω ψυχικής οδύνης</a:t>
            </a:r>
            <a:r>
              <a:rPr lang="el-GR" dirty="0">
                <a:solidFill>
                  <a:prstClr val="black">
                    <a:lumMod val="75000"/>
                    <a:lumOff val="25000"/>
                  </a:prstClr>
                </a:solidFill>
                <a:latin typeface="Trebuchet MS" panose="020B0603020202020204"/>
                <a:sym typeface="Wingdings" pitchFamily="2" charset="2"/>
              </a:rPr>
              <a:t>»  </a:t>
            </a:r>
            <a:endParaRPr lang="el-GR" dirty="0">
              <a:sym typeface="Wingdings" pitchFamily="2" charset="2"/>
            </a:endParaRPr>
          </a:p>
        </p:txBody>
      </p:sp>
      <p:sp>
        <p:nvSpPr>
          <p:cNvPr id="5" name="Θέση περιεχομένου 2">
            <a:extLst>
              <a:ext uri="{FF2B5EF4-FFF2-40B4-BE49-F238E27FC236}">
                <a16:creationId xmlns:a16="http://schemas.microsoft.com/office/drawing/2014/main" id="{15EA6B5D-2077-9207-82AA-044BEB66759A}"/>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35540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82EA7-929A-9F3F-F7B0-C35C51BB13F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DAC51FE-6427-5E85-A6B7-183E3C34A5DB}"/>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2700" b="1" i="1" dirty="0"/>
              <a:t>Διακρίσεις Ζημίας </a:t>
            </a:r>
            <a:br>
              <a:rPr lang="el-GR" sz="2700" i="1" dirty="0"/>
            </a:br>
            <a:endParaRPr lang="el-GR" i="1" dirty="0"/>
          </a:p>
        </p:txBody>
      </p:sp>
      <p:sp>
        <p:nvSpPr>
          <p:cNvPr id="3" name="Θέση περιεχομένου 2">
            <a:extLst>
              <a:ext uri="{FF2B5EF4-FFF2-40B4-BE49-F238E27FC236}">
                <a16:creationId xmlns:a16="http://schemas.microsoft.com/office/drawing/2014/main" id="{817AF097-84AC-4970-3DF8-B4AA5E13942A}"/>
              </a:ext>
            </a:extLst>
          </p:cNvPr>
          <p:cNvSpPr>
            <a:spLocks noGrp="1"/>
          </p:cNvSpPr>
          <p:nvPr>
            <p:ph idx="1"/>
          </p:nvPr>
        </p:nvSpPr>
        <p:spPr>
          <a:xfrm>
            <a:off x="677334" y="1639729"/>
            <a:ext cx="8596668" cy="3880773"/>
          </a:xfrm>
        </p:spPr>
        <p:txBody>
          <a:bodyPr>
            <a:noAutofit/>
          </a:bodyPr>
          <a:lstStyle/>
          <a:p>
            <a:pPr algn="just">
              <a:lnSpc>
                <a:spcPct val="170000"/>
              </a:lnSpc>
            </a:pPr>
            <a:r>
              <a:rPr lang="el-GR" sz="1600" b="1" dirty="0">
                <a:solidFill>
                  <a:prstClr val="black">
                    <a:lumMod val="75000"/>
                    <a:lumOff val="25000"/>
                  </a:prstClr>
                </a:solidFill>
                <a:latin typeface="Trebuchet MS" panose="020B0603020202020204"/>
                <a:sym typeface="Wingdings" pitchFamily="2" charset="2"/>
              </a:rPr>
              <a:t>Θετική ζημία</a:t>
            </a:r>
            <a:r>
              <a:rPr lang="el-GR" sz="1600" dirty="0">
                <a:solidFill>
                  <a:prstClr val="black">
                    <a:lumMod val="75000"/>
                    <a:lumOff val="25000"/>
                  </a:prstClr>
                </a:solidFill>
                <a:latin typeface="Trebuchet MS" panose="020B0603020202020204"/>
                <a:sym typeface="Wingdings" pitchFamily="2" charset="2"/>
              </a:rPr>
              <a:t> = μείωση της υπάρχουσας περιουσίας του ζημιωθέντος (μείωση του ενεργητικού αλλά και αύξηση παθητικού)</a:t>
            </a:r>
          </a:p>
          <a:p>
            <a:pPr algn="just">
              <a:lnSpc>
                <a:spcPct val="170000"/>
              </a:lnSpc>
            </a:pPr>
            <a:r>
              <a:rPr lang="el-GR" sz="1600" b="1" dirty="0">
                <a:solidFill>
                  <a:prstClr val="black">
                    <a:lumMod val="75000"/>
                    <a:lumOff val="25000"/>
                  </a:prstClr>
                </a:solidFill>
                <a:latin typeface="Trebuchet MS" panose="020B0603020202020204"/>
                <a:sym typeface="Wingdings" pitchFamily="2" charset="2"/>
              </a:rPr>
              <a:t>Διαφυγόν κέρδος ή αποθετική ζημία </a:t>
            </a:r>
            <a:r>
              <a:rPr lang="el-GR" sz="1600" dirty="0">
                <a:solidFill>
                  <a:prstClr val="black">
                    <a:lumMod val="75000"/>
                    <a:lumOff val="25000"/>
                  </a:prstClr>
                </a:solidFill>
                <a:latin typeface="Trebuchet MS" panose="020B0603020202020204"/>
                <a:sym typeface="Wingdings" pitchFamily="2" charset="2"/>
              </a:rPr>
              <a:t>= όταν αποτρέπεται η αύξηση της περιουσίας του ζημιωθέντος </a:t>
            </a:r>
          </a:p>
          <a:p>
            <a:pPr algn="just">
              <a:lnSpc>
                <a:spcPct val="170000"/>
              </a:lnSpc>
            </a:pPr>
            <a:r>
              <a:rPr lang="el-GR" sz="1600" dirty="0">
                <a:sym typeface="Wingdings" pitchFamily="2" charset="2"/>
              </a:rPr>
              <a:t>ΑΚ 298: «</a:t>
            </a:r>
            <a:r>
              <a:rPr lang="el-GR" sz="1600" i="1" dirty="0"/>
              <a:t>Η αποζημίωση περιλαμβάνει τη μείωση της υπάρχουσας περιουσίας του δανειστή (θετική ζημία), καθώς και το διαφυγόν κέρδος. Τέτοιο κέρδος λογίζεται εκείνο που προσδοκά κανείς με πιθανότητα σύμφωνα με τη συνηθισμένη πορεία των πραγμάτων ή τις ειδικές περιστάσεις και ιδίως τα προπαρασκευαστικά μέτρα που έχουν ληφθεί</a:t>
            </a:r>
            <a:r>
              <a:rPr lang="el-GR" sz="1600" dirty="0">
                <a:sym typeface="Wingdings" pitchFamily="2" charset="2"/>
              </a:rPr>
              <a:t>»</a:t>
            </a:r>
          </a:p>
          <a:p>
            <a:pPr algn="just">
              <a:lnSpc>
                <a:spcPct val="170000"/>
              </a:lnSpc>
            </a:pPr>
            <a:r>
              <a:rPr lang="el-GR" sz="1600" dirty="0">
                <a:sym typeface="Wingdings" pitchFamily="2" charset="2"/>
              </a:rPr>
              <a:t>ΑΡΑ αποκαθίσταται όλη η πραγματική ζημία που υπέστη ο ζημιωθείς</a:t>
            </a:r>
          </a:p>
        </p:txBody>
      </p:sp>
      <p:sp>
        <p:nvSpPr>
          <p:cNvPr id="5" name="Θέση περιεχομένου 2">
            <a:extLst>
              <a:ext uri="{FF2B5EF4-FFF2-40B4-BE49-F238E27FC236}">
                <a16:creationId xmlns:a16="http://schemas.microsoft.com/office/drawing/2014/main" id="{3F840AFF-3052-EE8A-FDFF-BEF04709C14B}"/>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189716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B66FC-38D6-8241-92D4-018346C7610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03CE4E7-20CE-3DEF-3A92-ACAC27BB5CE4}"/>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2700" b="1" i="1" dirty="0"/>
              <a:t>Ο αιτιώδης σύνδεσμος</a:t>
            </a:r>
            <a:br>
              <a:rPr lang="el-GR" sz="2700" i="1" dirty="0"/>
            </a:br>
            <a:endParaRPr lang="el-GR" i="1" dirty="0"/>
          </a:p>
        </p:txBody>
      </p:sp>
      <p:sp>
        <p:nvSpPr>
          <p:cNvPr id="3" name="Θέση περιεχομένου 2">
            <a:extLst>
              <a:ext uri="{FF2B5EF4-FFF2-40B4-BE49-F238E27FC236}">
                <a16:creationId xmlns:a16="http://schemas.microsoft.com/office/drawing/2014/main" id="{CF90EE8E-29F4-6F8A-BB0A-079F32286C90}"/>
              </a:ext>
            </a:extLst>
          </p:cNvPr>
          <p:cNvSpPr>
            <a:spLocks noGrp="1"/>
          </p:cNvSpPr>
          <p:nvPr>
            <p:ph idx="1"/>
          </p:nvPr>
        </p:nvSpPr>
        <p:spPr>
          <a:xfrm>
            <a:off x="677334" y="1639729"/>
            <a:ext cx="8596668" cy="3880773"/>
          </a:xfrm>
        </p:spPr>
        <p:txBody>
          <a:bodyPr>
            <a:noAutofit/>
          </a:bodyPr>
          <a:lstStyle/>
          <a:p>
            <a:pPr algn="just">
              <a:lnSpc>
                <a:spcPct val="170000"/>
              </a:lnSpc>
            </a:pPr>
            <a:r>
              <a:rPr lang="el-GR" b="1" dirty="0">
                <a:solidFill>
                  <a:prstClr val="black">
                    <a:lumMod val="75000"/>
                    <a:lumOff val="25000"/>
                  </a:prstClr>
                </a:solidFill>
                <a:latin typeface="Trebuchet MS" panose="020B0603020202020204"/>
                <a:sym typeface="Wingdings" pitchFamily="2" charset="2"/>
              </a:rPr>
              <a:t>Η θεωρία του ισοδυνάμου των όρων (</a:t>
            </a:r>
            <a:r>
              <a:rPr lang="de-DE" b="1" i="1" dirty="0" err="1">
                <a:solidFill>
                  <a:prstClr val="black">
                    <a:lumMod val="75000"/>
                    <a:lumOff val="25000"/>
                  </a:prstClr>
                </a:solidFill>
                <a:latin typeface="Trebuchet MS" panose="020B0603020202020204"/>
                <a:sym typeface="Wingdings" pitchFamily="2" charset="2"/>
              </a:rPr>
              <a:t>condicio</a:t>
            </a:r>
            <a:r>
              <a:rPr lang="de-DE" b="1" i="1" dirty="0">
                <a:solidFill>
                  <a:prstClr val="black">
                    <a:lumMod val="75000"/>
                    <a:lumOff val="25000"/>
                  </a:prstClr>
                </a:solidFill>
                <a:latin typeface="Trebuchet MS" panose="020B0603020202020204"/>
                <a:sym typeface="Wingdings" pitchFamily="2" charset="2"/>
              </a:rPr>
              <a:t> sine qua non</a:t>
            </a:r>
            <a:r>
              <a:rPr lang="el-GR" b="1" dirty="0">
                <a:solidFill>
                  <a:prstClr val="black">
                    <a:lumMod val="75000"/>
                    <a:lumOff val="25000"/>
                  </a:prstClr>
                </a:solidFill>
                <a:latin typeface="Trebuchet MS" panose="020B0603020202020204"/>
                <a:sym typeface="Wingdings" pitchFamily="2" charset="2"/>
              </a:rPr>
              <a:t>)</a:t>
            </a:r>
          </a:p>
          <a:p>
            <a:pPr lvl="1" algn="just">
              <a:lnSpc>
                <a:spcPct val="170000"/>
              </a:lnSpc>
            </a:pPr>
            <a:r>
              <a:rPr lang="el-GR" sz="1800" dirty="0">
                <a:solidFill>
                  <a:prstClr val="black">
                    <a:lumMod val="75000"/>
                    <a:lumOff val="25000"/>
                  </a:prstClr>
                </a:solidFill>
                <a:latin typeface="Trebuchet MS" panose="020B0603020202020204"/>
                <a:sym typeface="Wingdings" pitchFamily="2" charset="2"/>
              </a:rPr>
              <a:t>Όταν η πράξη είναι αναγκαίος όρος για την επέλευση του αποτελέσματος </a:t>
            </a:r>
          </a:p>
          <a:p>
            <a:pPr lvl="1" algn="just">
              <a:lnSpc>
                <a:spcPct val="170000"/>
              </a:lnSpc>
            </a:pPr>
            <a:r>
              <a:rPr lang="el-GR" sz="1800" dirty="0">
                <a:solidFill>
                  <a:prstClr val="black">
                    <a:lumMod val="75000"/>
                    <a:lumOff val="25000"/>
                  </a:prstClr>
                </a:solidFill>
                <a:latin typeface="Trebuchet MS" panose="020B0603020202020204"/>
                <a:sym typeface="Wingdings" pitchFamily="2" charset="2"/>
              </a:rPr>
              <a:t>Έχει εγκαταλειφθεί πλήρως  διευρύνει υπερβολικά τις περιπτώσεις ευθύνης</a:t>
            </a:r>
          </a:p>
          <a:p>
            <a:pPr marL="342900" marR="0" lvl="0" indent="-342900" algn="just" defTabSz="457200" rtl="0" eaLnBrk="1" fontAlgn="auto" latinLnBrk="0" hangingPunct="1">
              <a:lnSpc>
                <a:spcPct val="170000"/>
              </a:lnSpc>
              <a:spcBef>
                <a:spcPts val="1000"/>
              </a:spcBef>
              <a:spcAft>
                <a:spcPts val="0"/>
              </a:spcAft>
              <a:buClr>
                <a:srgbClr val="AD84C6"/>
              </a:buClr>
              <a:buSzPct val="80000"/>
              <a:buFont typeface="Wingdings 3" charset="2"/>
              <a:buChar char=""/>
              <a:tabLst/>
              <a:defRPr/>
            </a:pPr>
            <a:r>
              <a:rPr kumimoji="0" lang="el-GR"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itchFamily="2" charset="2"/>
              </a:rPr>
              <a:t>Η θεωρία της πρόσφορης αιτίας </a:t>
            </a:r>
          </a:p>
          <a:p>
            <a:pPr marL="742950" marR="0" lvl="1" indent="-285750" algn="just" defTabSz="457200" rtl="0" eaLnBrk="1" fontAlgn="auto" latinLnBrk="0" hangingPunct="1">
              <a:lnSpc>
                <a:spcPct val="170000"/>
              </a:lnSpc>
              <a:spcBef>
                <a:spcPts val="1000"/>
              </a:spcBef>
              <a:spcAft>
                <a:spcPts val="0"/>
              </a:spcAft>
              <a:buClr>
                <a:srgbClr val="AD84C6"/>
              </a:buClr>
              <a:buSzPct val="80000"/>
              <a:buFont typeface="Wingdings 3" charset="2"/>
              <a:buChar char=""/>
              <a:tabLst/>
              <a:defRPr/>
            </a:pPr>
            <a:r>
              <a:rPr kumimoji="0" lang="el-G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itchFamily="2" charset="2"/>
              </a:rPr>
              <a:t>Κρατούσα θεωρία </a:t>
            </a:r>
          </a:p>
          <a:p>
            <a:pPr marL="742950" marR="0" lvl="1" indent="-285750" algn="just" defTabSz="457200" rtl="0" eaLnBrk="1" fontAlgn="auto" latinLnBrk="0" hangingPunct="1">
              <a:lnSpc>
                <a:spcPct val="170000"/>
              </a:lnSpc>
              <a:spcBef>
                <a:spcPts val="1000"/>
              </a:spcBef>
              <a:spcAft>
                <a:spcPts val="0"/>
              </a:spcAft>
              <a:buClr>
                <a:srgbClr val="AD84C6"/>
              </a:buClr>
              <a:buSzPct val="80000"/>
              <a:buFont typeface="Wingdings 3" charset="2"/>
              <a:buChar char=""/>
              <a:tabLst/>
              <a:defRPr/>
            </a:pPr>
            <a:r>
              <a:rPr kumimoji="0" lang="el-G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itchFamily="2" charset="2"/>
              </a:rPr>
              <a:t>Πρόσφορη είναι η αιτία που είχε την ικανότητα να οδηγήσει στη ζημία σύμφωνα με τη συνήθη πορεία των πραγμάτων </a:t>
            </a:r>
          </a:p>
          <a:p>
            <a:pPr marL="457200" lvl="1" indent="0" algn="just">
              <a:lnSpc>
                <a:spcPct val="170000"/>
              </a:lnSpc>
              <a:buNone/>
            </a:pPr>
            <a:r>
              <a:rPr lang="el-GR" sz="1800" dirty="0">
                <a:solidFill>
                  <a:prstClr val="black">
                    <a:lumMod val="75000"/>
                    <a:lumOff val="25000"/>
                  </a:prstClr>
                </a:solidFill>
                <a:latin typeface="Trebuchet MS" panose="020B0603020202020204"/>
                <a:sym typeface="Wingdings" pitchFamily="2" charset="2"/>
              </a:rPr>
              <a:t> </a:t>
            </a:r>
            <a:endParaRPr lang="el-GR" sz="1800" dirty="0">
              <a:sym typeface="Wingdings" pitchFamily="2" charset="2"/>
            </a:endParaRPr>
          </a:p>
        </p:txBody>
      </p:sp>
      <p:sp>
        <p:nvSpPr>
          <p:cNvPr id="5" name="Θέση περιεχομένου 2">
            <a:extLst>
              <a:ext uri="{FF2B5EF4-FFF2-40B4-BE49-F238E27FC236}">
                <a16:creationId xmlns:a16="http://schemas.microsoft.com/office/drawing/2014/main" id="{EC482507-5FD7-A912-2D11-A17829601E4A}"/>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327789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B5F72-A55D-D82E-F5B2-2F9AEFC7F6D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685CF2E-CF32-844B-B521-F87D67920B97}"/>
              </a:ext>
            </a:extLst>
          </p:cNvPr>
          <p:cNvSpPr>
            <a:spLocks noGrp="1"/>
          </p:cNvSpPr>
          <p:nvPr>
            <p:ph type="title"/>
          </p:nvPr>
        </p:nvSpPr>
        <p:spPr/>
        <p:txBody>
          <a:bodyPr>
            <a:normAutofit fontScale="90000"/>
          </a:bodyPr>
          <a:lstStyle/>
          <a:p>
            <a:r>
              <a:rPr lang="el-GR" b="1" dirty="0"/>
              <a:t>Η ενοχή προς αποζημίωση – Προϋποθέσεις </a:t>
            </a:r>
            <a:br>
              <a:rPr lang="el-GR" b="1" dirty="0"/>
            </a:br>
            <a:r>
              <a:rPr lang="el-GR" sz="2700" b="1" i="1" dirty="0"/>
              <a:t>Ο αιτιώδης σύνδεσμος</a:t>
            </a:r>
            <a:br>
              <a:rPr lang="el-GR" sz="2700" i="1" dirty="0"/>
            </a:br>
            <a:endParaRPr lang="el-GR" i="1" dirty="0"/>
          </a:p>
        </p:txBody>
      </p:sp>
      <p:sp>
        <p:nvSpPr>
          <p:cNvPr id="3" name="Θέση περιεχομένου 2">
            <a:extLst>
              <a:ext uri="{FF2B5EF4-FFF2-40B4-BE49-F238E27FC236}">
                <a16:creationId xmlns:a16="http://schemas.microsoft.com/office/drawing/2014/main" id="{ABE92654-7C5A-E29A-E3D0-F0E5D41D493B}"/>
              </a:ext>
            </a:extLst>
          </p:cNvPr>
          <p:cNvSpPr>
            <a:spLocks noGrp="1"/>
          </p:cNvSpPr>
          <p:nvPr>
            <p:ph idx="1"/>
          </p:nvPr>
        </p:nvSpPr>
        <p:spPr>
          <a:xfrm>
            <a:off x="677334" y="1639729"/>
            <a:ext cx="8596668" cy="3880773"/>
          </a:xfrm>
        </p:spPr>
        <p:txBody>
          <a:bodyPr>
            <a:noAutofit/>
          </a:bodyPr>
          <a:lstStyle/>
          <a:p>
            <a:pPr algn="just">
              <a:lnSpc>
                <a:spcPct val="170000"/>
              </a:lnSpc>
            </a:pPr>
            <a:r>
              <a:rPr lang="el-GR" sz="2000" b="1" dirty="0">
                <a:solidFill>
                  <a:prstClr val="black">
                    <a:lumMod val="75000"/>
                    <a:lumOff val="25000"/>
                  </a:prstClr>
                </a:solidFill>
                <a:latin typeface="Trebuchet MS" panose="020B0603020202020204"/>
                <a:sym typeface="Wingdings" pitchFamily="2" charset="2"/>
              </a:rPr>
              <a:t>Η θεωρία του σκοπού του κανόνα δικαίου </a:t>
            </a:r>
          </a:p>
          <a:p>
            <a:pPr lvl="1" algn="just">
              <a:lnSpc>
                <a:spcPct val="170000"/>
              </a:lnSpc>
            </a:pPr>
            <a:r>
              <a:rPr lang="el-GR" sz="1800" dirty="0">
                <a:solidFill>
                  <a:prstClr val="black">
                    <a:lumMod val="75000"/>
                    <a:lumOff val="25000"/>
                  </a:prstClr>
                </a:solidFill>
                <a:latin typeface="Trebuchet MS" panose="020B0603020202020204"/>
                <a:sym typeface="Wingdings" pitchFamily="2" charset="2"/>
              </a:rPr>
              <a:t>Κρίσιμος ο σκοπός στον οποίο αποβλέπει ο κανόνας δικαίου που θεμελιώνει την ευθύνη </a:t>
            </a:r>
          </a:p>
          <a:p>
            <a:pPr lvl="1" algn="just">
              <a:lnSpc>
                <a:spcPct val="170000"/>
              </a:lnSpc>
            </a:pPr>
            <a:r>
              <a:rPr lang="el-GR" sz="1800" dirty="0">
                <a:solidFill>
                  <a:prstClr val="black">
                    <a:lumMod val="75000"/>
                    <a:lumOff val="25000"/>
                  </a:prstClr>
                </a:solidFill>
                <a:latin typeface="Trebuchet MS" panose="020B0603020202020204"/>
                <a:sym typeface="Wingdings" pitchFamily="2" charset="2"/>
              </a:rPr>
              <a:t>Δύσκολο μερικές φορές να διαπιστωθεί ο σκοπός της διάταξης </a:t>
            </a:r>
          </a:p>
          <a:p>
            <a:pPr algn="just">
              <a:lnSpc>
                <a:spcPct val="170000"/>
              </a:lnSpc>
            </a:pPr>
            <a:r>
              <a:rPr lang="el-GR" dirty="0">
                <a:solidFill>
                  <a:prstClr val="black">
                    <a:lumMod val="75000"/>
                    <a:lumOff val="25000"/>
                  </a:prstClr>
                </a:solidFill>
                <a:latin typeface="Trebuchet MS" panose="020B0603020202020204"/>
                <a:sym typeface="Wingdings" pitchFamily="2" charset="2"/>
              </a:rPr>
              <a:t>Βλ. περιπτώσεις «</a:t>
            </a:r>
            <a:r>
              <a:rPr lang="el-GR" i="1" dirty="0">
                <a:solidFill>
                  <a:prstClr val="black">
                    <a:lumMod val="75000"/>
                    <a:lumOff val="25000"/>
                  </a:prstClr>
                </a:solidFill>
                <a:latin typeface="Trebuchet MS" panose="020B0603020202020204"/>
                <a:sym typeface="Wingdings" pitchFamily="2" charset="2"/>
              </a:rPr>
              <a:t>εναλλακτικής αιτιότητας</a:t>
            </a:r>
            <a:r>
              <a:rPr lang="el-GR" dirty="0">
                <a:solidFill>
                  <a:prstClr val="black">
                    <a:lumMod val="75000"/>
                    <a:lumOff val="25000"/>
                  </a:prstClr>
                </a:solidFill>
                <a:latin typeface="Trebuchet MS" panose="020B0603020202020204"/>
                <a:sym typeface="Wingdings" pitchFamily="2" charset="2"/>
              </a:rPr>
              <a:t>»</a:t>
            </a:r>
          </a:p>
          <a:p>
            <a:pPr marL="0" indent="0" algn="just">
              <a:lnSpc>
                <a:spcPct val="170000"/>
              </a:lnSpc>
              <a:buNone/>
            </a:pPr>
            <a:endParaRPr lang="el-GR" dirty="0">
              <a:solidFill>
                <a:prstClr val="black">
                  <a:lumMod val="75000"/>
                  <a:lumOff val="25000"/>
                </a:prstClr>
              </a:solidFill>
              <a:latin typeface="Trebuchet MS" panose="020B0603020202020204"/>
              <a:sym typeface="Wingdings" pitchFamily="2" charset="2"/>
            </a:endParaRPr>
          </a:p>
        </p:txBody>
      </p:sp>
      <p:sp>
        <p:nvSpPr>
          <p:cNvPr id="5" name="Θέση περιεχομένου 2">
            <a:extLst>
              <a:ext uri="{FF2B5EF4-FFF2-40B4-BE49-F238E27FC236}">
                <a16:creationId xmlns:a16="http://schemas.microsoft.com/office/drawing/2014/main" id="{FAC8175E-289E-C991-81F8-668B6F04498C}"/>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4141047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7B58A-9E1D-BAEB-177F-AE6646B2701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FD018B2-6DBB-8E3D-5130-BDF50D9A9121}"/>
              </a:ext>
            </a:extLst>
          </p:cNvPr>
          <p:cNvSpPr>
            <a:spLocks noGrp="1"/>
          </p:cNvSpPr>
          <p:nvPr>
            <p:ph type="title"/>
          </p:nvPr>
        </p:nvSpPr>
        <p:spPr/>
        <p:txBody>
          <a:bodyPr>
            <a:normAutofit fontScale="90000"/>
          </a:bodyPr>
          <a:lstStyle/>
          <a:p>
            <a:r>
              <a:rPr lang="el-GR" b="1" dirty="0"/>
              <a:t>Η αρχή «</a:t>
            </a:r>
            <a:r>
              <a:rPr lang="el-GR" b="1" i="1" dirty="0"/>
              <a:t>όλα ή τίποτε</a:t>
            </a:r>
            <a:r>
              <a:rPr lang="el-GR" b="1" dirty="0"/>
              <a:t>»</a:t>
            </a:r>
            <a:br>
              <a:rPr lang="el-GR" b="1" dirty="0"/>
            </a:br>
            <a:br>
              <a:rPr lang="el-GR" b="1" dirty="0"/>
            </a:br>
            <a:endParaRPr lang="el-GR" b="1" dirty="0"/>
          </a:p>
        </p:txBody>
      </p:sp>
      <p:sp>
        <p:nvSpPr>
          <p:cNvPr id="3" name="Θέση περιεχομένου 2">
            <a:extLst>
              <a:ext uri="{FF2B5EF4-FFF2-40B4-BE49-F238E27FC236}">
                <a16:creationId xmlns:a16="http://schemas.microsoft.com/office/drawing/2014/main" id="{B20BF950-B9AA-F52E-27FF-1C816A09A548}"/>
              </a:ext>
            </a:extLst>
          </p:cNvPr>
          <p:cNvSpPr>
            <a:spLocks noGrp="1"/>
          </p:cNvSpPr>
          <p:nvPr>
            <p:ph idx="1"/>
          </p:nvPr>
        </p:nvSpPr>
        <p:spPr>
          <a:xfrm>
            <a:off x="677334" y="1639729"/>
            <a:ext cx="8596668" cy="3880773"/>
          </a:xfrm>
        </p:spPr>
        <p:txBody>
          <a:bodyPr>
            <a:noAutofit/>
          </a:bodyPr>
          <a:lstStyle/>
          <a:p>
            <a:pPr algn="just">
              <a:lnSpc>
                <a:spcPct val="170000"/>
              </a:lnSpc>
            </a:pPr>
            <a:endParaRPr lang="el-GR" sz="1300" dirty="0"/>
          </a:p>
          <a:p>
            <a:pPr marL="457200" lvl="1" indent="0" algn="just">
              <a:lnSpc>
                <a:spcPct val="170000"/>
              </a:lnSpc>
              <a:buNone/>
            </a:pPr>
            <a:endParaRPr lang="el-GR" sz="1500" dirty="0"/>
          </a:p>
        </p:txBody>
      </p:sp>
      <p:sp>
        <p:nvSpPr>
          <p:cNvPr id="5" name="Θέση περιεχομένου 2">
            <a:extLst>
              <a:ext uri="{FF2B5EF4-FFF2-40B4-BE49-F238E27FC236}">
                <a16:creationId xmlns:a16="http://schemas.microsoft.com/office/drawing/2014/main" id="{5703CF8C-4FF8-74DE-0AAC-59B24E09BED2}"/>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r>
              <a:rPr lang="el-GR" dirty="0">
                <a:sym typeface="Wingdings" pitchFamily="2" charset="2"/>
              </a:rPr>
              <a:t>Υποχρέωση προς αποζημίωση = υποχρέωση αποκατάστασης όλης της ζημίας  ανελαστικό </a:t>
            </a:r>
          </a:p>
          <a:p>
            <a:pPr algn="just">
              <a:lnSpc>
                <a:spcPct val="170000"/>
              </a:lnSpc>
            </a:pPr>
            <a:r>
              <a:rPr lang="el-GR" dirty="0">
                <a:sym typeface="Wingdings" pitchFamily="2" charset="2"/>
              </a:rPr>
              <a:t>Κάμπτεται σε εξαιρετικές περιπτώσεις (πχ ΑΚ 288)</a:t>
            </a:r>
          </a:p>
          <a:p>
            <a:pPr algn="just">
              <a:lnSpc>
                <a:spcPct val="170000"/>
              </a:lnSpc>
            </a:pPr>
            <a:r>
              <a:rPr lang="el-GR" dirty="0">
                <a:sym typeface="Wingdings" pitchFamily="2" charset="2"/>
              </a:rPr>
              <a:t>Δυνατότητα πρόβλεψης </a:t>
            </a:r>
            <a:r>
              <a:rPr lang="el-GR" dirty="0" err="1">
                <a:sym typeface="Wingdings" pitchFamily="2" charset="2"/>
              </a:rPr>
              <a:t>ανωτάτου</a:t>
            </a:r>
            <a:r>
              <a:rPr lang="el-GR" dirty="0">
                <a:sym typeface="Wingdings" pitchFamily="2" charset="2"/>
              </a:rPr>
              <a:t> ορίου από τον νόμο (πχ ΑΚ 345 </a:t>
            </a:r>
            <a:r>
              <a:rPr lang="el-GR" dirty="0" err="1">
                <a:sym typeface="Wingdings" pitchFamily="2" charset="2"/>
              </a:rPr>
              <a:t>εδ</a:t>
            </a:r>
            <a:r>
              <a:rPr lang="el-GR" dirty="0">
                <a:sym typeface="Wingdings" pitchFamily="2" charset="2"/>
              </a:rPr>
              <a:t>. 2, 808 </a:t>
            </a:r>
            <a:r>
              <a:rPr lang="el-GR" dirty="0" err="1">
                <a:sym typeface="Wingdings" pitchFamily="2" charset="2"/>
              </a:rPr>
              <a:t>κλπ</a:t>
            </a:r>
            <a:r>
              <a:rPr lang="el-GR" dirty="0">
                <a:sym typeface="Wingdings" pitchFamily="2" charset="2"/>
              </a:rPr>
              <a:t>)</a:t>
            </a:r>
          </a:p>
          <a:p>
            <a:pPr algn="just">
              <a:lnSpc>
                <a:spcPct val="170000"/>
              </a:lnSpc>
            </a:pPr>
            <a:r>
              <a:rPr lang="el-GR" i="1" dirty="0">
                <a:sym typeface="Wingdings" pitchFamily="2" charset="2"/>
              </a:rPr>
              <a:t>Εύλογη </a:t>
            </a:r>
            <a:r>
              <a:rPr lang="el-GR" dirty="0">
                <a:sym typeface="Wingdings" pitchFamily="2" charset="2"/>
              </a:rPr>
              <a:t>αποζημίωση (πχ ΑΚ 918, 331, 286 </a:t>
            </a:r>
            <a:r>
              <a:rPr lang="el-GR" dirty="0" err="1">
                <a:sym typeface="Wingdings" pitchFamily="2" charset="2"/>
              </a:rPr>
              <a:t>κλπ</a:t>
            </a:r>
            <a:r>
              <a:rPr lang="el-GR" dirty="0">
                <a:sym typeface="Wingdings" pitchFamily="2" charset="2"/>
              </a:rPr>
              <a:t>)</a:t>
            </a:r>
          </a:p>
          <a:p>
            <a:pPr algn="just">
              <a:lnSpc>
                <a:spcPct val="170000"/>
              </a:lnSpc>
            </a:pPr>
            <a:endParaRPr lang="el-GR" dirty="0">
              <a:sym typeface="Wingdings" pitchFamily="2" charset="2"/>
            </a:endParaRPr>
          </a:p>
        </p:txBody>
      </p:sp>
    </p:spTree>
    <p:extLst>
      <p:ext uri="{BB962C8B-B14F-4D97-AF65-F5344CB8AC3E}">
        <p14:creationId xmlns:p14="http://schemas.microsoft.com/office/powerpoint/2010/main" val="408090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92719-98CB-1641-E517-69EA25E82EA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3AAABF1-B1E2-4194-9D23-27CC29B6D1B6}"/>
              </a:ext>
            </a:extLst>
          </p:cNvPr>
          <p:cNvSpPr>
            <a:spLocks noGrp="1"/>
          </p:cNvSpPr>
          <p:nvPr>
            <p:ph type="title"/>
          </p:nvPr>
        </p:nvSpPr>
        <p:spPr/>
        <p:txBody>
          <a:bodyPr>
            <a:normAutofit fontScale="90000"/>
          </a:bodyPr>
          <a:lstStyle/>
          <a:p>
            <a:r>
              <a:rPr lang="el-GR" b="1" dirty="0"/>
              <a:t>Συνυπολογισμός ζημίας και κέρδους </a:t>
            </a:r>
            <a:br>
              <a:rPr lang="el-GR" b="1" dirty="0"/>
            </a:br>
            <a:br>
              <a:rPr lang="el-GR" b="1" dirty="0"/>
            </a:br>
            <a:endParaRPr lang="el-GR" b="1" dirty="0"/>
          </a:p>
        </p:txBody>
      </p:sp>
      <p:sp>
        <p:nvSpPr>
          <p:cNvPr id="3" name="Θέση περιεχομένου 2">
            <a:extLst>
              <a:ext uri="{FF2B5EF4-FFF2-40B4-BE49-F238E27FC236}">
                <a16:creationId xmlns:a16="http://schemas.microsoft.com/office/drawing/2014/main" id="{F0012E51-4EB3-D5DC-1056-58BA8BABEDC2}"/>
              </a:ext>
            </a:extLst>
          </p:cNvPr>
          <p:cNvSpPr>
            <a:spLocks noGrp="1"/>
          </p:cNvSpPr>
          <p:nvPr>
            <p:ph idx="1"/>
          </p:nvPr>
        </p:nvSpPr>
        <p:spPr>
          <a:xfrm>
            <a:off x="677334" y="1639729"/>
            <a:ext cx="8596668" cy="3880773"/>
          </a:xfrm>
        </p:spPr>
        <p:txBody>
          <a:bodyPr>
            <a:noAutofit/>
          </a:bodyPr>
          <a:lstStyle/>
          <a:p>
            <a:pPr algn="just">
              <a:lnSpc>
                <a:spcPct val="170000"/>
              </a:lnSpc>
            </a:pPr>
            <a:endParaRPr lang="el-GR" sz="1300" dirty="0"/>
          </a:p>
          <a:p>
            <a:pPr marL="457200" lvl="1" indent="0" algn="just">
              <a:lnSpc>
                <a:spcPct val="170000"/>
              </a:lnSpc>
              <a:buNone/>
            </a:pPr>
            <a:endParaRPr lang="el-GR" sz="1500" dirty="0"/>
          </a:p>
        </p:txBody>
      </p:sp>
      <p:sp>
        <p:nvSpPr>
          <p:cNvPr id="5" name="Θέση περιεχομένου 2">
            <a:extLst>
              <a:ext uri="{FF2B5EF4-FFF2-40B4-BE49-F238E27FC236}">
                <a16:creationId xmlns:a16="http://schemas.microsoft.com/office/drawing/2014/main" id="{D03596F0-9715-42AE-55A0-A41F16DC9F93}"/>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70000"/>
              </a:lnSpc>
            </a:pPr>
            <a:r>
              <a:rPr lang="el-GR" dirty="0">
                <a:sym typeface="Wingdings" pitchFamily="2" charset="2"/>
              </a:rPr>
              <a:t>Το ίδιο γεγονός που προκάλεσε τη ζημία είναι πιθανό να έχει προκαλέσει και ορισμένες ωφέλειες για τον ζημιωθέντα </a:t>
            </a:r>
          </a:p>
          <a:p>
            <a:pPr algn="just">
              <a:lnSpc>
                <a:spcPct val="170000"/>
              </a:lnSpc>
            </a:pPr>
            <a:r>
              <a:rPr lang="el-GR" dirty="0">
                <a:sym typeface="Wingdings" pitchFamily="2" charset="2"/>
              </a:rPr>
              <a:t>Κριτήριο: ο σκοπός που εξυπηρετεί η παροχή που επέφερε το κέρδος </a:t>
            </a:r>
          </a:p>
          <a:p>
            <a:pPr lvl="1" algn="just">
              <a:lnSpc>
                <a:spcPct val="170000"/>
              </a:lnSpc>
            </a:pPr>
            <a:r>
              <a:rPr lang="el-GR" dirty="0">
                <a:sym typeface="Wingdings" pitchFamily="2" charset="2"/>
              </a:rPr>
              <a:t>Όταν το κέρδος είναι άμεση συνέπεια του ζημιογόνου γεγονότος = συνυπολογισμός </a:t>
            </a:r>
          </a:p>
          <a:p>
            <a:pPr lvl="1" algn="just">
              <a:lnSpc>
                <a:spcPct val="170000"/>
              </a:lnSpc>
            </a:pPr>
            <a:r>
              <a:rPr lang="el-GR" dirty="0">
                <a:sym typeface="Wingdings" pitchFamily="2" charset="2"/>
              </a:rPr>
              <a:t>Όταν το κέρδος στηρίζεται σε αυτοτελή παροχή = αποσύνδεση από ζημία </a:t>
            </a:r>
          </a:p>
          <a:p>
            <a:pPr lvl="1" algn="just">
              <a:lnSpc>
                <a:spcPct val="170000"/>
              </a:lnSpc>
            </a:pPr>
            <a:r>
              <a:rPr lang="el-GR" dirty="0">
                <a:sym typeface="Wingdings" pitchFamily="2" charset="2"/>
              </a:rPr>
              <a:t>Αν προκύπτουν ανεπιεικείς λύσεις; Προσφυγή στην καλή πίστη (ΑΚ 288)</a:t>
            </a:r>
          </a:p>
        </p:txBody>
      </p:sp>
    </p:spTree>
    <p:extLst>
      <p:ext uri="{BB962C8B-B14F-4D97-AF65-F5344CB8AC3E}">
        <p14:creationId xmlns:p14="http://schemas.microsoft.com/office/powerpoint/2010/main" val="548587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9253EA-3A12-6235-BC9B-6333437527AF}"/>
              </a:ext>
            </a:extLst>
          </p:cNvPr>
          <p:cNvSpPr>
            <a:spLocks noGrp="1"/>
          </p:cNvSpPr>
          <p:nvPr>
            <p:ph type="title"/>
          </p:nvPr>
        </p:nvSpPr>
        <p:spPr/>
        <p:txBody>
          <a:bodyPr/>
          <a:lstStyle/>
          <a:p>
            <a:r>
              <a:rPr lang="el-GR" dirty="0"/>
              <a:t>Θεμελιώδεις αρχές του Ενοχικού Δικαίου </a:t>
            </a:r>
          </a:p>
        </p:txBody>
      </p:sp>
      <p:sp>
        <p:nvSpPr>
          <p:cNvPr id="3" name="Θέση περιεχομένου 2">
            <a:extLst>
              <a:ext uri="{FF2B5EF4-FFF2-40B4-BE49-F238E27FC236}">
                <a16:creationId xmlns:a16="http://schemas.microsoft.com/office/drawing/2014/main" id="{29169775-46B2-6C48-23C7-A6179490B57A}"/>
              </a:ext>
            </a:extLst>
          </p:cNvPr>
          <p:cNvSpPr>
            <a:spLocks noGrp="1"/>
          </p:cNvSpPr>
          <p:nvPr>
            <p:ph idx="1"/>
          </p:nvPr>
        </p:nvSpPr>
        <p:spPr/>
        <p:txBody>
          <a:bodyPr anchor="t">
            <a:normAutofit/>
          </a:bodyPr>
          <a:lstStyle/>
          <a:p>
            <a:pPr>
              <a:lnSpc>
                <a:spcPct val="200000"/>
              </a:lnSpc>
            </a:pPr>
            <a:r>
              <a:rPr lang="el-GR" sz="2400" dirty="0"/>
              <a:t>Η αρχή της ελευθερίας των συμβάσεων </a:t>
            </a:r>
          </a:p>
          <a:p>
            <a:pPr>
              <a:lnSpc>
                <a:spcPct val="200000"/>
              </a:lnSpc>
            </a:pPr>
            <a:r>
              <a:rPr lang="el-GR" sz="2400" dirty="0"/>
              <a:t>Η αρχή της ευθύνης </a:t>
            </a:r>
          </a:p>
          <a:p>
            <a:pPr>
              <a:lnSpc>
                <a:spcPct val="200000"/>
              </a:lnSpc>
            </a:pPr>
            <a:r>
              <a:rPr lang="el-GR" sz="2400" dirty="0"/>
              <a:t>Η αρχή της καλής πίστης </a:t>
            </a:r>
          </a:p>
          <a:p>
            <a:pPr>
              <a:lnSpc>
                <a:spcPct val="200000"/>
              </a:lnSpc>
            </a:pPr>
            <a:r>
              <a:rPr lang="el-GR" sz="2400" dirty="0"/>
              <a:t>Η αρχή της προστασίας του οικονομικά ασθενέστερου </a:t>
            </a:r>
          </a:p>
        </p:txBody>
      </p:sp>
    </p:spTree>
    <p:extLst>
      <p:ext uri="{BB962C8B-B14F-4D97-AF65-F5344CB8AC3E}">
        <p14:creationId xmlns:p14="http://schemas.microsoft.com/office/powerpoint/2010/main" val="1827652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5EAB7-0B2B-CF11-F320-99EBEF80847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02EF30B-E722-3624-719C-90135A524C5F}"/>
              </a:ext>
            </a:extLst>
          </p:cNvPr>
          <p:cNvSpPr>
            <a:spLocks noGrp="1"/>
          </p:cNvSpPr>
          <p:nvPr>
            <p:ph type="title"/>
          </p:nvPr>
        </p:nvSpPr>
        <p:spPr/>
        <p:txBody>
          <a:bodyPr>
            <a:normAutofit fontScale="90000"/>
          </a:bodyPr>
          <a:lstStyle/>
          <a:p>
            <a:r>
              <a:rPr lang="el-GR" b="1" dirty="0"/>
              <a:t>Συντρέχον πταίσμα </a:t>
            </a:r>
            <a:br>
              <a:rPr lang="el-GR" b="1" dirty="0"/>
            </a:br>
            <a:br>
              <a:rPr lang="el-GR" b="1" dirty="0"/>
            </a:br>
            <a:endParaRPr lang="el-GR" b="1" dirty="0"/>
          </a:p>
        </p:txBody>
      </p:sp>
      <p:sp>
        <p:nvSpPr>
          <p:cNvPr id="3" name="Θέση περιεχομένου 2">
            <a:extLst>
              <a:ext uri="{FF2B5EF4-FFF2-40B4-BE49-F238E27FC236}">
                <a16:creationId xmlns:a16="http://schemas.microsoft.com/office/drawing/2014/main" id="{E9F6D890-724E-A221-5815-3A2EBF345E86}"/>
              </a:ext>
            </a:extLst>
          </p:cNvPr>
          <p:cNvSpPr>
            <a:spLocks noGrp="1"/>
          </p:cNvSpPr>
          <p:nvPr>
            <p:ph idx="1"/>
          </p:nvPr>
        </p:nvSpPr>
        <p:spPr>
          <a:xfrm>
            <a:off x="677334" y="1639729"/>
            <a:ext cx="8596668" cy="3880773"/>
          </a:xfrm>
        </p:spPr>
        <p:txBody>
          <a:bodyPr>
            <a:noAutofit/>
          </a:bodyPr>
          <a:lstStyle/>
          <a:p>
            <a:pPr algn="just">
              <a:lnSpc>
                <a:spcPct val="170000"/>
              </a:lnSpc>
            </a:pPr>
            <a:endParaRPr lang="el-GR" sz="1300" dirty="0"/>
          </a:p>
          <a:p>
            <a:pPr marL="457200" lvl="1" indent="0" algn="just">
              <a:lnSpc>
                <a:spcPct val="170000"/>
              </a:lnSpc>
              <a:buNone/>
            </a:pPr>
            <a:endParaRPr lang="el-GR" sz="1500" dirty="0"/>
          </a:p>
        </p:txBody>
      </p:sp>
      <p:sp>
        <p:nvSpPr>
          <p:cNvPr id="5" name="Θέση περιεχομένου 2">
            <a:extLst>
              <a:ext uri="{FF2B5EF4-FFF2-40B4-BE49-F238E27FC236}">
                <a16:creationId xmlns:a16="http://schemas.microsoft.com/office/drawing/2014/main" id="{8394386F-B3FB-3955-0A86-5EC62366569D}"/>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l-GR" dirty="0"/>
              <a:t>ΑΚ 300: </a:t>
            </a:r>
          </a:p>
          <a:p>
            <a:pPr marL="0" indent="0" algn="just">
              <a:buNone/>
            </a:pPr>
            <a:r>
              <a:rPr lang="el-GR" dirty="0"/>
              <a:t>«</a:t>
            </a:r>
            <a:r>
              <a:rPr lang="el-GR" i="1" dirty="0"/>
              <a:t>Αν εκείνος που </a:t>
            </a:r>
            <a:r>
              <a:rPr lang="el-GR" b="1" i="1" u="sng" dirty="0"/>
              <a:t>ζημιώθηκε</a:t>
            </a:r>
            <a:r>
              <a:rPr lang="el-GR" i="1" dirty="0"/>
              <a:t> </a:t>
            </a:r>
            <a:r>
              <a:rPr lang="el-GR" b="1" i="1" u="sng" dirty="0"/>
              <a:t>συντέλεσε από δικό του πταίσμα στη ζημία ή την έκτασή της</a:t>
            </a:r>
            <a:r>
              <a:rPr lang="el-GR" i="1" dirty="0"/>
              <a:t>, το δικαστήριο μπορεί να μην επιδικάσει αποζημίωση ή να μειώσει το ποσό της. Το ίδιο ισχύει και όταν εκείνος που ζημιώθηκε παρέλειψε να αποτρέψει ή να περιορίσει τη ζημία ή δεν </a:t>
            </a:r>
            <a:r>
              <a:rPr lang="el-GR" i="1" dirty="0" err="1"/>
              <a:t>επέστησε</a:t>
            </a:r>
            <a:r>
              <a:rPr lang="el-GR" i="1" dirty="0"/>
              <a:t> την προσοχή του οφειλέτη στον κίνδυνο ασυνήθιστα μεγάλης ζημίας, τον οποίο ο οφειλέτης ούτε γνώριζε ούτε όφειλε να γνωρίζει.</a:t>
            </a:r>
          </a:p>
          <a:p>
            <a:pPr marL="0" indent="0" algn="just">
              <a:buNone/>
            </a:pPr>
            <a:r>
              <a:rPr lang="el-GR" i="1" dirty="0"/>
              <a:t>Η διάταξη αυτή εφαρμόζεται και για το πταίσμα των προσώπων για τα οποία ευθύνεται εκείνος που ζημιώθηκε</a:t>
            </a:r>
            <a:r>
              <a:rPr lang="el-GR" dirty="0"/>
              <a:t>»</a:t>
            </a:r>
          </a:p>
        </p:txBody>
      </p:sp>
    </p:spTree>
    <p:extLst>
      <p:ext uri="{BB962C8B-B14F-4D97-AF65-F5344CB8AC3E}">
        <p14:creationId xmlns:p14="http://schemas.microsoft.com/office/powerpoint/2010/main" val="3720916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C6175-49B4-D9C2-B6E0-4107A143870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A5623AA-0B2D-E6F1-2099-1E8F8AC7DC73}"/>
              </a:ext>
            </a:extLst>
          </p:cNvPr>
          <p:cNvSpPr>
            <a:spLocks noGrp="1"/>
          </p:cNvSpPr>
          <p:nvPr>
            <p:ph type="title"/>
          </p:nvPr>
        </p:nvSpPr>
        <p:spPr/>
        <p:txBody>
          <a:bodyPr>
            <a:normAutofit fontScale="90000"/>
          </a:bodyPr>
          <a:lstStyle/>
          <a:p>
            <a:r>
              <a:rPr lang="el-GR" b="1" dirty="0"/>
              <a:t>Χρηματικές Ενοχές: </a:t>
            </a:r>
            <a:r>
              <a:rPr lang="el-GR" b="1" dirty="0">
                <a:latin typeface="Calibri" panose="020F0502020204030204" pitchFamily="34" charset="0"/>
                <a:cs typeface="Calibri" panose="020F0502020204030204" pitchFamily="34" charset="0"/>
              </a:rPr>
              <a:t>Αντικείμενο Παροχής και Έννοια</a:t>
            </a:r>
            <a:br>
              <a:rPr lang="el-GR" b="1" dirty="0"/>
            </a:br>
            <a:br>
              <a:rPr lang="el-GR" b="1" dirty="0"/>
            </a:br>
            <a:endParaRPr lang="el-GR" b="1" dirty="0"/>
          </a:p>
        </p:txBody>
      </p:sp>
      <p:sp>
        <p:nvSpPr>
          <p:cNvPr id="3" name="Θέση περιεχομένου 2">
            <a:extLst>
              <a:ext uri="{FF2B5EF4-FFF2-40B4-BE49-F238E27FC236}">
                <a16:creationId xmlns:a16="http://schemas.microsoft.com/office/drawing/2014/main" id="{8869BB75-4DA6-B0DB-9718-A62CCA0ECA71}"/>
              </a:ext>
            </a:extLst>
          </p:cNvPr>
          <p:cNvSpPr>
            <a:spLocks noGrp="1"/>
          </p:cNvSpPr>
          <p:nvPr>
            <p:ph idx="1"/>
          </p:nvPr>
        </p:nvSpPr>
        <p:spPr>
          <a:xfrm>
            <a:off x="677334" y="1639729"/>
            <a:ext cx="8596668" cy="3880773"/>
          </a:xfrm>
        </p:spPr>
        <p:txBody>
          <a:bodyPr>
            <a:noAutofit/>
          </a:bodyPr>
          <a:lstStyle/>
          <a:p>
            <a:pPr algn="just">
              <a:lnSpc>
                <a:spcPct val="170000"/>
              </a:lnSpc>
            </a:pPr>
            <a:endParaRPr lang="el-GR" sz="1300" dirty="0"/>
          </a:p>
          <a:p>
            <a:pPr marL="457200" lvl="1" indent="0" algn="just">
              <a:lnSpc>
                <a:spcPct val="170000"/>
              </a:lnSpc>
              <a:buNone/>
            </a:pPr>
            <a:endParaRPr lang="el-GR" sz="1500" dirty="0"/>
          </a:p>
        </p:txBody>
      </p:sp>
      <p:sp>
        <p:nvSpPr>
          <p:cNvPr id="5" name="Θέση περιεχομένου 2">
            <a:extLst>
              <a:ext uri="{FF2B5EF4-FFF2-40B4-BE49-F238E27FC236}">
                <a16:creationId xmlns:a16="http://schemas.microsoft.com/office/drawing/2014/main" id="{69230FDD-DB1A-CD74-AB08-55459483C808}"/>
              </a:ext>
            </a:extLst>
          </p:cNvPr>
          <p:cNvSpPr txBox="1">
            <a:spLocks/>
          </p:cNvSpPr>
          <p:nvPr/>
        </p:nvSpPr>
        <p:spPr>
          <a:xfrm>
            <a:off x="829734" y="1792129"/>
            <a:ext cx="8596668" cy="38807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buClr>
                <a:schemeClr val="accent2"/>
              </a:buClr>
              <a:buFont typeface="Wingdings" panose="05000000000000000000" pitchFamily="2" charset="2"/>
              <a:buChar char="§"/>
            </a:pPr>
            <a:r>
              <a:rPr lang="el-GR" sz="2000" dirty="0">
                <a:latin typeface="Calibri" panose="020F0502020204030204" pitchFamily="34" charset="0"/>
                <a:cs typeface="Calibri" panose="020F0502020204030204" pitchFamily="34" charset="0"/>
              </a:rPr>
              <a:t>Συχνά </a:t>
            </a:r>
            <a:r>
              <a:rPr lang="el-GR" sz="2000" b="1" dirty="0">
                <a:latin typeface="Calibri" panose="020F0502020204030204" pitchFamily="34" charset="0"/>
                <a:cs typeface="Calibri" panose="020F0502020204030204" pitchFamily="34" charset="0"/>
              </a:rPr>
              <a:t>αντικείμενο</a:t>
            </a:r>
            <a:r>
              <a:rPr lang="el-GR" sz="2000" dirty="0">
                <a:latin typeface="Calibri" panose="020F0502020204030204" pitchFamily="34" charset="0"/>
                <a:cs typeface="Calibri" panose="020F0502020204030204" pitchFamily="34" charset="0"/>
              </a:rPr>
              <a:t> της οφειλόμενης </a:t>
            </a:r>
            <a:r>
              <a:rPr lang="el-GR" sz="2000" b="1" dirty="0">
                <a:latin typeface="Calibri" panose="020F0502020204030204" pitchFamily="34" charset="0"/>
                <a:cs typeface="Calibri" panose="020F0502020204030204" pitchFamily="34" charset="0"/>
              </a:rPr>
              <a:t>παροχής</a:t>
            </a:r>
            <a:r>
              <a:rPr lang="el-GR" sz="2000" dirty="0">
                <a:latin typeface="Calibri" panose="020F0502020204030204" pitchFamily="34" charset="0"/>
                <a:cs typeface="Calibri" panose="020F0502020204030204" pitchFamily="34" charset="0"/>
              </a:rPr>
              <a:t> είναι το </a:t>
            </a:r>
            <a:r>
              <a:rPr lang="el-GR" sz="2000" b="1" dirty="0">
                <a:latin typeface="Calibri" panose="020F0502020204030204" pitchFamily="34" charset="0"/>
                <a:cs typeface="Calibri" panose="020F0502020204030204" pitchFamily="34" charset="0"/>
              </a:rPr>
              <a:t>χρήμα</a:t>
            </a:r>
            <a:r>
              <a:rPr lang="el-GR" sz="2000" dirty="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sym typeface="Wingdings" panose="05000000000000000000" pitchFamily="2" charset="2"/>
              </a:rPr>
              <a:t></a:t>
            </a:r>
            <a:r>
              <a:rPr lang="el-GR" sz="2000" dirty="0">
                <a:latin typeface="Calibri" panose="020F0502020204030204" pitchFamily="34" charset="0"/>
                <a:cs typeface="Calibri" panose="020F0502020204030204" pitchFamily="34" charset="0"/>
              </a:rPr>
              <a:t> </a:t>
            </a:r>
            <a:r>
              <a:rPr lang="el-GR" sz="2000" b="1" i="1" dirty="0">
                <a:latin typeface="Calibri" panose="020F0502020204030204" pitchFamily="34" charset="0"/>
                <a:cs typeface="Calibri" panose="020F0502020204030204" pitchFamily="34" charset="0"/>
              </a:rPr>
              <a:t>χρηματική ενοχή</a:t>
            </a:r>
            <a:r>
              <a:rPr lang="el-GR" sz="2000" dirty="0">
                <a:latin typeface="Calibri" panose="020F0502020204030204" pitchFamily="34" charset="0"/>
                <a:cs typeface="Calibri" panose="020F0502020204030204" pitchFamily="34" charset="0"/>
              </a:rPr>
              <a:t>). </a:t>
            </a:r>
          </a:p>
          <a:p>
            <a:pPr algn="just">
              <a:buClr>
                <a:schemeClr val="accent2"/>
              </a:buClr>
              <a:buFont typeface="Wingdings" panose="05000000000000000000" pitchFamily="2" charset="2"/>
              <a:buChar char="§"/>
            </a:pPr>
            <a:endParaRPr lang="el-GR" sz="2000" dirty="0">
              <a:latin typeface="Calibri" panose="020F0502020204030204" pitchFamily="34" charset="0"/>
              <a:cs typeface="Calibri" panose="020F0502020204030204" pitchFamily="34" charset="0"/>
            </a:endParaRPr>
          </a:p>
          <a:p>
            <a:pPr marL="800100" lvl="1" indent="-342900" algn="just">
              <a:buClr>
                <a:schemeClr val="accent2"/>
              </a:buClr>
              <a:buFont typeface="Wingdings" panose="05000000000000000000" pitchFamily="2" charset="2"/>
              <a:buChar char="§"/>
            </a:pPr>
            <a:r>
              <a:rPr lang="el-GR" sz="2000" i="1" dirty="0">
                <a:latin typeface="Calibri" panose="020F0502020204030204" pitchFamily="34" charset="0"/>
                <a:cs typeface="Calibri" panose="020F0502020204030204" pitchFamily="34" charset="0"/>
              </a:rPr>
              <a:t>χρήμα υπό ευρεία έννοια</a:t>
            </a:r>
            <a:r>
              <a:rPr lang="el-GR" sz="2000" dirty="0">
                <a:latin typeface="Calibri" panose="020F0502020204030204" pitchFamily="34" charset="0"/>
                <a:cs typeface="Calibri" panose="020F0502020204030204" pitchFamily="34" charset="0"/>
              </a:rPr>
              <a:t>: αντικαταστατό πράγμα (ΑΚ 950) ως μέσον ανταλλαγής, κοινό μέτρο αξίας αγαθών, φορέας αξίας</a:t>
            </a:r>
          </a:p>
          <a:p>
            <a:pPr lvl="1" algn="just">
              <a:buClr>
                <a:schemeClr val="accent2"/>
              </a:buClr>
            </a:pPr>
            <a:endParaRPr lang="el-GR" sz="2000" dirty="0">
              <a:latin typeface="Calibri" panose="020F0502020204030204" pitchFamily="34" charset="0"/>
              <a:cs typeface="Calibri" panose="020F0502020204030204" pitchFamily="34" charset="0"/>
            </a:endParaRPr>
          </a:p>
          <a:p>
            <a:pPr marL="800100" lvl="1" indent="-342900" algn="just">
              <a:buClr>
                <a:schemeClr val="accent2"/>
              </a:buClr>
              <a:buFont typeface="Wingdings" panose="05000000000000000000" pitchFamily="2" charset="2"/>
              <a:buChar char="§"/>
            </a:pPr>
            <a:r>
              <a:rPr lang="el-GR" sz="2000" i="1" dirty="0">
                <a:latin typeface="Calibri" panose="020F0502020204030204" pitchFamily="34" charset="0"/>
                <a:cs typeface="Calibri" panose="020F0502020204030204" pitchFamily="34" charset="0"/>
              </a:rPr>
              <a:t>χρήμα υπό στενή έννοια</a:t>
            </a:r>
            <a:r>
              <a:rPr lang="el-GR" sz="2000" dirty="0">
                <a:latin typeface="Calibri" panose="020F0502020204030204" pitchFamily="34" charset="0"/>
                <a:cs typeface="Calibri" panose="020F0502020204030204" pitchFamily="34" charset="0"/>
              </a:rPr>
              <a:t>: το νόμισμα (κινητά κατά νομοθετική επιταγή υποχρεωτικώς δεκτά ως μέσα πληρωμών, λ.χ. στην Ελλάδα το ευρώ) </a:t>
            </a:r>
            <a:r>
              <a:rPr lang="el-GR" sz="2000" dirty="0">
                <a:latin typeface="Calibri" panose="020F0502020204030204" pitchFamily="34" charset="0"/>
                <a:cs typeface="Calibri" panose="020F0502020204030204" pitchFamily="34" charset="0"/>
                <a:sym typeface="Wingdings" panose="05000000000000000000" pitchFamily="2" charset="2"/>
              </a:rPr>
              <a:t></a:t>
            </a:r>
            <a:r>
              <a:rPr lang="el-GR" sz="2000" dirty="0">
                <a:latin typeface="Calibri" panose="020F0502020204030204" pitchFamily="34" charset="0"/>
                <a:cs typeface="Calibri" panose="020F0502020204030204" pitchFamily="34" charset="0"/>
              </a:rPr>
              <a:t> κινητό (ΑΚ 947 § 1), </a:t>
            </a:r>
            <a:r>
              <a:rPr lang="el-GR" sz="2000" dirty="0" err="1">
                <a:latin typeface="Calibri" panose="020F0502020204030204" pitchFamily="34" charset="0"/>
                <a:cs typeface="Calibri" panose="020F0502020204030204" pitchFamily="34" charset="0"/>
              </a:rPr>
              <a:t>αναλωτό</a:t>
            </a:r>
            <a:r>
              <a:rPr lang="el-GR" sz="2000" dirty="0">
                <a:latin typeface="Calibri" panose="020F0502020204030204" pitchFamily="34" charset="0"/>
                <a:cs typeface="Calibri" panose="020F0502020204030204" pitchFamily="34" charset="0"/>
              </a:rPr>
              <a:t> (ΑΚ 952 </a:t>
            </a:r>
            <a:r>
              <a:rPr lang="el-GR" sz="2000" dirty="0" err="1">
                <a:latin typeface="Calibri" panose="020F0502020204030204" pitchFamily="34" charset="0"/>
                <a:cs typeface="Calibri" panose="020F0502020204030204" pitchFamily="34" charset="0"/>
              </a:rPr>
              <a:t>εδ</a:t>
            </a:r>
            <a:r>
              <a:rPr lang="el-GR" sz="2000" dirty="0">
                <a:latin typeface="Calibri" panose="020F0502020204030204" pitchFamily="34" charset="0"/>
                <a:cs typeface="Calibri" panose="020F0502020204030204" pitchFamily="34" charset="0"/>
              </a:rPr>
              <a:t>. β΄) και αντικαταστατό (ΑΚ 950)</a:t>
            </a:r>
            <a:endParaRPr lang="el-GR" sz="2400" b="1" dirty="0">
              <a:solidFill>
                <a:schemeClr val="tx2"/>
              </a:solidFill>
              <a:latin typeface="Calibri" panose="020F0502020204030204" pitchFamily="34" charset="0"/>
              <a:cs typeface="Calibri" panose="020F0502020204030204" pitchFamily="34" charset="0"/>
            </a:endParaRPr>
          </a:p>
          <a:p>
            <a:pPr marL="0" indent="0" algn="just">
              <a:buNone/>
            </a:pPr>
            <a:endParaRPr lang="el-GR" dirty="0"/>
          </a:p>
          <a:p>
            <a:pPr marL="0" indent="0" algn="just">
              <a:buNone/>
            </a:pPr>
            <a:endParaRPr lang="el-GR" dirty="0"/>
          </a:p>
        </p:txBody>
      </p:sp>
    </p:spTree>
    <p:extLst>
      <p:ext uri="{BB962C8B-B14F-4D97-AF65-F5344CB8AC3E}">
        <p14:creationId xmlns:p14="http://schemas.microsoft.com/office/powerpoint/2010/main" val="3133683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36032" y="249216"/>
            <a:ext cx="8496300" cy="1008063"/>
          </a:xfrm>
        </p:spPr>
        <p:txBody>
          <a:bodyPr>
            <a:noAutofit/>
          </a:bodyPr>
          <a:lstStyle/>
          <a:p>
            <a:r>
              <a:rPr lang="el-GR" sz="2600" b="1" dirty="0"/>
              <a:t>Ενοχές</a:t>
            </a:r>
            <a:r>
              <a:rPr lang="en-US" sz="2600" b="1" dirty="0"/>
              <a:t> </a:t>
            </a:r>
            <a:r>
              <a:rPr lang="el-GR" sz="2600" b="1" dirty="0"/>
              <a:t>Τόκου: Τόκος</a:t>
            </a:r>
            <a:r>
              <a:rPr lang="en-US" sz="2600" b="1" dirty="0"/>
              <a:t> vs. </a:t>
            </a:r>
            <a:r>
              <a:rPr lang="el-GR" sz="2600" b="1" dirty="0"/>
              <a:t>Επιτόκιο  </a:t>
            </a:r>
          </a:p>
        </p:txBody>
      </p:sp>
      <p:sp>
        <p:nvSpPr>
          <p:cNvPr id="11267" name="4 - TextBox"/>
          <p:cNvSpPr txBox="1">
            <a:spLocks noChangeArrowheads="1"/>
          </p:cNvSpPr>
          <p:nvPr/>
        </p:nvSpPr>
        <p:spPr bwMode="auto">
          <a:xfrm>
            <a:off x="506854" y="1624180"/>
            <a:ext cx="8928992" cy="3447098"/>
          </a:xfrm>
          <a:prstGeom prst="rect">
            <a:avLst/>
          </a:prstGeom>
          <a:noFill/>
          <a:ln w="9525">
            <a:noFill/>
            <a:miter lim="800000"/>
            <a:headEnd/>
            <a:tailEnd/>
          </a:ln>
        </p:spPr>
        <p:txBody>
          <a:bodyPr wrap="square">
            <a:spAutoFit/>
          </a:bodyPr>
          <a:lstStyle/>
          <a:p>
            <a:pPr marL="342900" indent="-342900" algn="just">
              <a:buClr>
                <a:schemeClr val="accent2"/>
              </a:buClr>
              <a:buFont typeface="Wingdings" panose="05000000000000000000" pitchFamily="2" charset="2"/>
              <a:buChar char="§"/>
            </a:pPr>
            <a:r>
              <a:rPr lang="el-GR" sz="2000" b="1" dirty="0"/>
              <a:t>Τόκος</a:t>
            </a:r>
            <a:r>
              <a:rPr lang="el-GR" sz="2000" dirty="0"/>
              <a:t>: το αντάλλαγμα για τη χρήση ξένου κεφαλαίου. Προϋποθέτει την προσωρινή παραχώρηση (λ.χ. με σύμβαση δανείου) ποσότητας χρημάτων από ένα πρόσωπο (δανειστής) σε ένα άλλο (οφειλέτης). </a:t>
            </a:r>
          </a:p>
          <a:p>
            <a:pPr marL="342900" indent="-342900" algn="just">
              <a:buClr>
                <a:schemeClr val="accent2"/>
              </a:buClr>
              <a:buFont typeface="Wingdings" panose="05000000000000000000" pitchFamily="2" charset="2"/>
              <a:buChar char="§"/>
            </a:pPr>
            <a:endParaRPr lang="el-GR" sz="2000" dirty="0"/>
          </a:p>
          <a:p>
            <a:pPr marL="342900" indent="-342900" algn="just">
              <a:buClr>
                <a:schemeClr val="accent2"/>
              </a:buClr>
              <a:buFont typeface="Wingdings" panose="05000000000000000000" pitchFamily="2" charset="2"/>
              <a:buChar char="§"/>
            </a:pPr>
            <a:r>
              <a:rPr lang="el-GR" sz="2000" b="1" dirty="0"/>
              <a:t>Επιτόκιο</a:t>
            </a:r>
            <a:r>
              <a:rPr lang="el-GR" sz="2000" dirty="0"/>
              <a:t>: το ποσοστό ή μέτρο με το οποίο προσδιορίζεται το ύψος του οφειλόμενου τόκου. </a:t>
            </a:r>
          </a:p>
          <a:p>
            <a:pPr marL="342900" indent="-342900" algn="just">
              <a:buClr>
                <a:schemeClr val="accent2"/>
              </a:buClr>
              <a:buFont typeface="Wingdings" panose="05000000000000000000" pitchFamily="2" charset="2"/>
              <a:buChar char="§"/>
            </a:pPr>
            <a:endParaRPr lang="el-GR" sz="2000" dirty="0"/>
          </a:p>
          <a:p>
            <a:pPr marL="342900" indent="-342900" algn="just">
              <a:buClr>
                <a:schemeClr val="accent2"/>
              </a:buClr>
              <a:buFont typeface="Wingdings" panose="05000000000000000000" pitchFamily="2" charset="2"/>
              <a:buChar char="§"/>
            </a:pPr>
            <a:endParaRPr lang="el-GR" sz="2000" dirty="0"/>
          </a:p>
          <a:p>
            <a:pPr marL="342900" indent="-342900" algn="just">
              <a:buClr>
                <a:schemeClr val="accent2"/>
              </a:buClr>
              <a:buFont typeface="Wingdings" panose="05000000000000000000" pitchFamily="2" charset="2"/>
              <a:buChar char="§"/>
            </a:pPr>
            <a:endParaRPr lang="el-GR" sz="2000" dirty="0"/>
          </a:p>
          <a:p>
            <a:pPr marL="342900" indent="-342900" algn="just">
              <a:buClr>
                <a:schemeClr val="accent2"/>
              </a:buClr>
              <a:buFont typeface="Wingdings" panose="05000000000000000000" pitchFamily="2" charset="2"/>
              <a:buChar char="§"/>
            </a:pPr>
            <a:endParaRPr lang="el-GR" sz="2000" dirty="0"/>
          </a:p>
          <a:p>
            <a:pPr algn="ctr"/>
            <a:endParaRPr lang="el-GR" b="1" dirty="0">
              <a:latin typeface="Calibri" panose="020F0502020204030204" pitchFamily="34" charset="0"/>
              <a:cs typeface="Calibri" panose="020F0502020204030204" pitchFamily="34" charset="0"/>
            </a:endParaRPr>
          </a:p>
        </p:txBody>
      </p:sp>
      <p:sp>
        <p:nvSpPr>
          <p:cNvPr id="11268" name="Slide Number Placeholder 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32</a:t>
            </a:fld>
            <a:endParaRPr lang="el-GR" altLang="en-US" sz="1200">
              <a:solidFill>
                <a:srgbClr val="FFFFFF"/>
              </a:solidFill>
            </a:endParaRPr>
          </a:p>
        </p:txBody>
      </p:sp>
      <p:sp>
        <p:nvSpPr>
          <p:cNvPr id="11269" name="TextBox 1"/>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 name="Ορθογώνιο 1">
            <a:extLst>
              <a:ext uri="{FF2B5EF4-FFF2-40B4-BE49-F238E27FC236}">
                <a16:creationId xmlns:a16="http://schemas.microsoft.com/office/drawing/2014/main" id="{47328A28-8921-0620-D719-119669A2A010}"/>
              </a:ext>
            </a:extLst>
          </p:cNvPr>
          <p:cNvSpPr/>
          <p:nvPr/>
        </p:nvSpPr>
        <p:spPr>
          <a:xfrm>
            <a:off x="849835" y="3928969"/>
            <a:ext cx="8424167" cy="1804496"/>
          </a:xfrm>
          <a:prstGeom prst="rect">
            <a:avLst/>
          </a:prstGeom>
          <a:solidFill>
            <a:schemeClr val="accent1">
              <a:lumMod val="60000"/>
              <a:lumOff val="40000"/>
            </a:schemeClr>
          </a:solidFill>
          <a:effectLst>
            <a:outerShdw blurRad="50800" dist="38100" dir="10800000" algn="r" rotWithShape="0">
              <a:prstClr val="black">
                <a:alpha val="40000"/>
              </a:prstClr>
            </a:outerShdw>
          </a:effectLst>
          <a:scene3d>
            <a:camera prst="orthographicFront"/>
            <a:lightRig rig="threePt" dir="t"/>
          </a:scene3d>
          <a:sp3d>
            <a:bevel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4" name="TextBox 3">
            <a:extLst>
              <a:ext uri="{FF2B5EF4-FFF2-40B4-BE49-F238E27FC236}">
                <a16:creationId xmlns:a16="http://schemas.microsoft.com/office/drawing/2014/main" id="{2A937ECE-D72B-0798-8BCF-6C57677F57D7}"/>
              </a:ext>
            </a:extLst>
          </p:cNvPr>
          <p:cNvSpPr txBox="1"/>
          <p:nvPr/>
        </p:nvSpPr>
        <p:spPr>
          <a:xfrm>
            <a:off x="918382" y="3979139"/>
            <a:ext cx="8287072" cy="1754326"/>
          </a:xfrm>
          <a:prstGeom prst="rect">
            <a:avLst/>
          </a:prstGeom>
          <a:noFill/>
        </p:spPr>
        <p:txBody>
          <a:bodyPr wrap="square" rtlCol="0">
            <a:spAutoFit/>
          </a:bodyPr>
          <a:lstStyle/>
          <a:p>
            <a:pPr algn="just"/>
            <a:r>
              <a:rPr lang="el-GR" dirty="0"/>
              <a:t>Ο Α δανείζει εντόκως το ποσό των 10.000€ στον Β για δύο χρόνια και συμφωνούν ότι το </a:t>
            </a:r>
            <a:r>
              <a:rPr lang="el-GR" b="1" dirty="0"/>
              <a:t>επιτόκιο</a:t>
            </a:r>
            <a:r>
              <a:rPr lang="el-GR" dirty="0"/>
              <a:t> θα ανέρχεται σε </a:t>
            </a:r>
            <a:r>
              <a:rPr lang="el-GR" b="1" dirty="0"/>
              <a:t>10%</a:t>
            </a:r>
            <a:r>
              <a:rPr lang="el-GR" dirty="0"/>
              <a:t> ετησίως. Μετά από δύο χρόνια ο Β οφείλει στον Α </a:t>
            </a:r>
            <a:r>
              <a:rPr lang="el-GR" i="1" u="sng" dirty="0"/>
              <a:t>τόκο</a:t>
            </a:r>
            <a:r>
              <a:rPr lang="el-GR" dirty="0"/>
              <a:t> ύψους </a:t>
            </a:r>
            <a:r>
              <a:rPr lang="el-GR" i="1" u="sng" dirty="0"/>
              <a:t>2.000</a:t>
            </a:r>
            <a:r>
              <a:rPr lang="el-GR" dirty="0"/>
              <a:t>€ (10% των 10.000€ = 1.000€ </a:t>
            </a:r>
            <a:r>
              <a:rPr lang="el-GR" dirty="0">
                <a:sym typeface="Wingdings" panose="05000000000000000000" pitchFamily="2" charset="2"/>
              </a:rPr>
              <a:t> οφειλόμενος τόκος ετησίως </a:t>
            </a:r>
            <a:r>
              <a:rPr lang="en-US" dirty="0">
                <a:sym typeface="Wingdings" panose="05000000000000000000" pitchFamily="2" charset="2"/>
              </a:rPr>
              <a:t>x </a:t>
            </a:r>
            <a:r>
              <a:rPr lang="el-GR" dirty="0">
                <a:sym typeface="Wingdings" panose="05000000000000000000" pitchFamily="2" charset="2"/>
              </a:rPr>
              <a:t>δύο χρόνια= 2.000</a:t>
            </a:r>
            <a:r>
              <a:rPr lang="el-GR" dirty="0"/>
              <a:t>€</a:t>
            </a:r>
            <a:r>
              <a:rPr lang="el-GR" dirty="0">
                <a:sym typeface="Wingdings" panose="05000000000000000000" pitchFamily="2" charset="2"/>
              </a:rPr>
              <a:t>). Συνεπώς, για την ολική εξόφληση ο Β θα πρέπει να καταβάλλει στον Α συνολικά 12.000</a:t>
            </a:r>
            <a:r>
              <a:rPr lang="el-GR" dirty="0"/>
              <a:t>€</a:t>
            </a:r>
            <a:r>
              <a:rPr lang="el-GR" dirty="0">
                <a:sym typeface="Wingdings" panose="05000000000000000000" pitchFamily="2" charset="2"/>
              </a:rPr>
              <a:t> (=10.000 κεφάλαιο + 2.000 οφειλόμενοι τόκοι).</a:t>
            </a:r>
            <a:endParaRPr lang="el-GR" i="1" u="sng" dirty="0"/>
          </a:p>
        </p:txBody>
      </p:sp>
    </p:spTree>
    <p:extLst>
      <p:ext uri="{BB962C8B-B14F-4D97-AF65-F5344CB8AC3E}">
        <p14:creationId xmlns:p14="http://schemas.microsoft.com/office/powerpoint/2010/main" val="23168959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5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36032" y="325100"/>
            <a:ext cx="8496300" cy="1008063"/>
          </a:xfrm>
        </p:spPr>
        <p:txBody>
          <a:bodyPr>
            <a:noAutofit/>
          </a:bodyPr>
          <a:lstStyle/>
          <a:p>
            <a:r>
              <a:rPr lang="el-GR" sz="2600" b="1" dirty="0"/>
              <a:t>Ενοχές</a:t>
            </a:r>
            <a:r>
              <a:rPr lang="en-US" sz="2600" b="1" dirty="0"/>
              <a:t> </a:t>
            </a:r>
            <a:r>
              <a:rPr lang="el-GR" sz="2600" b="1" dirty="0"/>
              <a:t>Τόκου: Είδη Τόκου και Επιτοκίου </a:t>
            </a:r>
          </a:p>
        </p:txBody>
      </p:sp>
      <p:sp>
        <p:nvSpPr>
          <p:cNvPr id="11267" name="4 - TextBox"/>
          <p:cNvSpPr txBox="1">
            <a:spLocks noChangeArrowheads="1"/>
          </p:cNvSpPr>
          <p:nvPr/>
        </p:nvSpPr>
        <p:spPr bwMode="auto">
          <a:xfrm>
            <a:off x="436032" y="1391832"/>
            <a:ext cx="8928992" cy="4832092"/>
          </a:xfrm>
          <a:prstGeom prst="rect">
            <a:avLst/>
          </a:prstGeom>
          <a:noFill/>
          <a:ln w="9525">
            <a:noFill/>
            <a:miter lim="800000"/>
            <a:headEnd/>
            <a:tailEnd/>
          </a:ln>
        </p:spPr>
        <p:txBody>
          <a:bodyPr wrap="square">
            <a:spAutoFit/>
          </a:bodyPr>
          <a:lstStyle/>
          <a:p>
            <a:pPr marL="457200" indent="-457200" algn="just">
              <a:buClr>
                <a:schemeClr val="accent2"/>
              </a:buClr>
              <a:buFont typeface="+mj-lt"/>
              <a:buAutoNum type="arabicPeriod"/>
            </a:pPr>
            <a:r>
              <a:rPr lang="el-GR" b="1" u="sng" dirty="0">
                <a:solidFill>
                  <a:schemeClr val="accent2"/>
                </a:solidFill>
              </a:rPr>
              <a:t>Δικαιοπρακτικός τόκος</a:t>
            </a:r>
          </a:p>
          <a:p>
            <a:pPr marL="800100" lvl="1" indent="-342900" algn="just">
              <a:buClr>
                <a:schemeClr val="accent2"/>
              </a:buClr>
              <a:buFont typeface="Courier New" panose="02070309020205020404" pitchFamily="49" charset="0"/>
              <a:buChar char="o"/>
            </a:pPr>
            <a:r>
              <a:rPr lang="el-GR" dirty="0"/>
              <a:t>απορρέει από δικαιοπραξία, κατά κανόνα από σύμβαση </a:t>
            </a:r>
            <a:r>
              <a:rPr lang="el-GR" dirty="0">
                <a:sym typeface="Wingdings" panose="05000000000000000000" pitchFamily="2" charset="2"/>
              </a:rPr>
              <a:t> συμβατικός τόκος,</a:t>
            </a:r>
          </a:p>
          <a:p>
            <a:pPr marL="800100" lvl="1" indent="-342900" algn="just">
              <a:buClr>
                <a:schemeClr val="accent2"/>
              </a:buClr>
              <a:buFont typeface="Courier New" panose="02070309020205020404" pitchFamily="49" charset="0"/>
              <a:buChar char="o"/>
            </a:pPr>
            <a:r>
              <a:rPr lang="el-GR" dirty="0">
                <a:sym typeface="Wingdings" panose="05000000000000000000" pitchFamily="2" charset="2"/>
              </a:rPr>
              <a:t>το ανώτατο όριο ορίζεται από τον νόμο (ΑΚ 293) ενώ είναι άκυρη ως προς το επιπλέον κάθε δικαιοπραξία για τόκο που υπερβαίνει το ανώτατο όριο (ΑΚ 294, 174, 180, 181),</a:t>
            </a:r>
          </a:p>
          <a:p>
            <a:pPr marL="800100" lvl="1" indent="-342900" algn="just">
              <a:buClr>
                <a:schemeClr val="accent2"/>
              </a:buClr>
              <a:buFont typeface="Courier New" panose="02070309020205020404" pitchFamily="49" charset="0"/>
              <a:buChar char="o"/>
            </a:pPr>
            <a:r>
              <a:rPr lang="el-GR" dirty="0">
                <a:sym typeface="Wingdings" panose="05000000000000000000" pitchFamily="2" charset="2"/>
              </a:rPr>
              <a:t>σε περίπτωση που δεν ορίζεται το ποσοστό του δικαιοπρακτικού τόκου, ισχύει ο νόμιμος και εφόσον δεν έχει συμφωνηθεί κάτι διαφορετικό, καταβάλλεται ετησίως (ΑΚ 295).</a:t>
            </a:r>
            <a:endParaRPr lang="el-GR" b="1" dirty="0"/>
          </a:p>
          <a:p>
            <a:pPr algn="just">
              <a:buClr>
                <a:schemeClr val="accent2"/>
              </a:buClr>
            </a:pPr>
            <a:endParaRPr lang="el-GR" dirty="0"/>
          </a:p>
          <a:p>
            <a:pPr marL="457200" indent="-457200" algn="just">
              <a:buClr>
                <a:schemeClr val="accent2"/>
              </a:buClr>
              <a:buFont typeface="+mj-lt"/>
              <a:buAutoNum type="arabicPeriod" startAt="2"/>
            </a:pPr>
            <a:r>
              <a:rPr lang="el-GR" b="1" u="sng" dirty="0">
                <a:solidFill>
                  <a:schemeClr val="accent2"/>
                </a:solidFill>
              </a:rPr>
              <a:t>Νόμιμος τόκος</a:t>
            </a:r>
          </a:p>
          <a:p>
            <a:pPr marL="742950" lvl="1" indent="-285750" algn="just">
              <a:buClr>
                <a:schemeClr val="accent2"/>
              </a:buClr>
              <a:buFont typeface="Courier New" panose="02070309020205020404" pitchFamily="49" charset="0"/>
              <a:buChar char="o"/>
            </a:pPr>
            <a:r>
              <a:rPr lang="el-GR" dirty="0"/>
              <a:t>απορρέει απευθείας από τον νόμο και διακρίνεται σε: </a:t>
            </a:r>
          </a:p>
          <a:p>
            <a:pPr marL="1314450" lvl="2" indent="-400050" algn="just">
              <a:buClr>
                <a:schemeClr val="accent2"/>
              </a:buClr>
              <a:buFont typeface="+mj-lt"/>
              <a:buAutoNum type="romanLcPeriod"/>
            </a:pPr>
            <a:r>
              <a:rPr lang="el-GR" b="1" dirty="0"/>
              <a:t>Τόκο υπερημερίας </a:t>
            </a:r>
            <a:r>
              <a:rPr lang="el-GR" dirty="0"/>
              <a:t>→ ο τόκος της χρηματικής παροχής που οφείλεται από τη στιγμή που ο οφειλέτης καθίσταται υπερήμερος (ΑΚ 345),</a:t>
            </a:r>
          </a:p>
          <a:p>
            <a:pPr marL="1314450" lvl="2" indent="-400050" algn="just">
              <a:buClr>
                <a:schemeClr val="accent2"/>
              </a:buClr>
              <a:buFont typeface="+mj-lt"/>
              <a:buAutoNum type="romanLcPeriod"/>
            </a:pPr>
            <a:r>
              <a:rPr lang="el-GR" b="1" dirty="0"/>
              <a:t>Νόμιμο τόκο υπό στενή </a:t>
            </a:r>
            <a:r>
              <a:rPr lang="el-GR" b="1" dirty="0" err="1"/>
              <a:t>εννοία</a:t>
            </a:r>
            <a:r>
              <a:rPr lang="el-GR" dirty="0"/>
              <a:t> → βάσει ειδικής διάταξης νόμου, </a:t>
            </a:r>
            <a:r>
              <a:rPr lang="el-GR" i="1" dirty="0"/>
              <a:t>ανεξάρτητα από υπερημερία</a:t>
            </a:r>
            <a:r>
              <a:rPr lang="el-GR" dirty="0"/>
              <a:t> [λ.χ. ΑΚ 346 (τόκος επιδικίας), 301, 546, 720].</a:t>
            </a:r>
          </a:p>
          <a:p>
            <a:pPr marL="742950" lvl="1" indent="-285750" algn="just">
              <a:buClr>
                <a:schemeClr val="accent2"/>
              </a:buClr>
              <a:buFont typeface="Wingdings" panose="05000000000000000000" pitchFamily="2" charset="2"/>
              <a:buChar char="§"/>
            </a:pPr>
            <a:endParaRPr lang="el-GR" sz="2000" dirty="0">
              <a:cs typeface="Calibri" panose="020F0502020204030204" pitchFamily="34" charset="0"/>
            </a:endParaRPr>
          </a:p>
        </p:txBody>
      </p:sp>
      <p:sp>
        <p:nvSpPr>
          <p:cNvPr id="11268" name="Slide Number Placeholder 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33</a:t>
            </a:fld>
            <a:endParaRPr lang="el-GR" altLang="en-US" sz="1200">
              <a:solidFill>
                <a:srgbClr val="FFFFFF"/>
              </a:solidFill>
            </a:endParaRPr>
          </a:p>
        </p:txBody>
      </p:sp>
      <p:sp>
        <p:nvSpPr>
          <p:cNvPr id="11269" name="TextBox 1"/>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Tree>
    <p:extLst>
      <p:ext uri="{BB962C8B-B14F-4D97-AF65-F5344CB8AC3E}">
        <p14:creationId xmlns:p14="http://schemas.microsoft.com/office/powerpoint/2010/main" val="29449975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5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500"/>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fade">
                                      <p:cBhvr>
                                        <p:cTn id="22" dur="500"/>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animEffect transition="in" filter="fade">
                                      <p:cBhvr>
                                        <p:cTn id="27" dur="500"/>
                                        <p:tgtEl>
                                          <p:spTgt spid="1126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267">
                                            <p:txEl>
                                              <p:pRg st="6" end="6"/>
                                            </p:txEl>
                                          </p:spTgt>
                                        </p:tgtEl>
                                        <p:attrNameLst>
                                          <p:attrName>style.visibility</p:attrName>
                                        </p:attrNameLst>
                                      </p:cBhvr>
                                      <p:to>
                                        <p:strVal val="visible"/>
                                      </p:to>
                                    </p:set>
                                    <p:animEffect transition="in" filter="fade">
                                      <p:cBhvr>
                                        <p:cTn id="32" dur="500"/>
                                        <p:tgtEl>
                                          <p:spTgt spid="1126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267">
                                            <p:txEl>
                                              <p:pRg st="7" end="7"/>
                                            </p:txEl>
                                          </p:spTgt>
                                        </p:tgtEl>
                                        <p:attrNameLst>
                                          <p:attrName>style.visibility</p:attrName>
                                        </p:attrNameLst>
                                      </p:cBhvr>
                                      <p:to>
                                        <p:strVal val="visible"/>
                                      </p:to>
                                    </p:set>
                                    <p:animEffect transition="in" filter="fade">
                                      <p:cBhvr>
                                        <p:cTn id="37" dur="500"/>
                                        <p:tgtEl>
                                          <p:spTgt spid="1126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267">
                                            <p:txEl>
                                              <p:pRg st="8" end="8"/>
                                            </p:txEl>
                                          </p:spTgt>
                                        </p:tgtEl>
                                        <p:attrNameLst>
                                          <p:attrName>style.visibility</p:attrName>
                                        </p:attrNameLst>
                                      </p:cBhvr>
                                      <p:to>
                                        <p:strVal val="visible"/>
                                      </p:to>
                                    </p:set>
                                    <p:animEffect transition="in" filter="fade">
                                      <p:cBhvr>
                                        <p:cTn id="42" dur="500"/>
                                        <p:tgtEl>
                                          <p:spTgt spid="112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36032" y="325100"/>
            <a:ext cx="8496300" cy="1008063"/>
          </a:xfrm>
        </p:spPr>
        <p:txBody>
          <a:bodyPr>
            <a:noAutofit/>
          </a:bodyPr>
          <a:lstStyle/>
          <a:p>
            <a:r>
              <a:rPr lang="el-GR" sz="2600" b="1" dirty="0"/>
              <a:t>Ενοχές</a:t>
            </a:r>
            <a:r>
              <a:rPr lang="en-US" sz="2600" b="1" dirty="0"/>
              <a:t> </a:t>
            </a:r>
            <a:r>
              <a:rPr lang="el-GR" sz="2600" b="1" dirty="0"/>
              <a:t>Τόκου: Είδη Τόκου και Επιτοκίου </a:t>
            </a:r>
          </a:p>
        </p:txBody>
      </p:sp>
      <p:sp>
        <p:nvSpPr>
          <p:cNvPr id="11267" name="4 - TextBox"/>
          <p:cNvSpPr txBox="1">
            <a:spLocks noChangeArrowheads="1"/>
          </p:cNvSpPr>
          <p:nvPr/>
        </p:nvSpPr>
        <p:spPr bwMode="auto">
          <a:xfrm>
            <a:off x="436032" y="1333163"/>
            <a:ext cx="8928992" cy="4832092"/>
          </a:xfrm>
          <a:prstGeom prst="rect">
            <a:avLst/>
          </a:prstGeom>
          <a:noFill/>
          <a:ln w="9525">
            <a:noFill/>
            <a:miter lim="800000"/>
            <a:headEnd/>
            <a:tailEnd/>
          </a:ln>
        </p:spPr>
        <p:txBody>
          <a:bodyPr wrap="square">
            <a:spAutoFit/>
          </a:bodyPr>
          <a:lstStyle/>
          <a:p>
            <a:pPr marL="457200" indent="-457200" algn="just">
              <a:buClr>
                <a:schemeClr val="accent2"/>
              </a:buClr>
              <a:buFont typeface="+mj-lt"/>
              <a:buAutoNum type="arabicPeriod" startAt="3"/>
            </a:pPr>
            <a:r>
              <a:rPr lang="el-GR" b="1" u="sng" dirty="0">
                <a:solidFill>
                  <a:schemeClr val="accent2"/>
                </a:solidFill>
              </a:rPr>
              <a:t>Προεξοφλητικός</a:t>
            </a:r>
          </a:p>
          <a:p>
            <a:pPr marL="914400" lvl="1" indent="-457200" algn="just">
              <a:buClr>
                <a:schemeClr val="accent2"/>
              </a:buClr>
              <a:buFont typeface="Courier New" panose="02070309020205020404" pitchFamily="49" charset="0"/>
              <a:buChar char="o"/>
            </a:pPr>
            <a:r>
              <a:rPr lang="el-GR" dirty="0"/>
              <a:t>αφαιρείται από τον συνολικά οφειλόμενο τόκο επί εξόφλησης του χρέους πριν από τον ορισμένο χρόνο καταβολής,</a:t>
            </a:r>
          </a:p>
          <a:p>
            <a:pPr marL="914400" lvl="1" indent="-457200" algn="just">
              <a:buClr>
                <a:schemeClr val="accent2"/>
              </a:buClr>
              <a:buFont typeface="Courier New" panose="02070309020205020404" pitchFamily="49" charset="0"/>
              <a:buChar char="o"/>
            </a:pPr>
            <a:r>
              <a:rPr lang="el-GR" dirty="0"/>
              <a:t>καλύπτει το χρονικό διάστημα από την πρόωρη καταβολή μέχρι τον ορισμένο χρόνο,</a:t>
            </a:r>
          </a:p>
          <a:p>
            <a:pPr marL="914400" lvl="1" indent="-457200" algn="just">
              <a:buClr>
                <a:schemeClr val="accent2"/>
              </a:buClr>
              <a:buFont typeface="Courier New" panose="02070309020205020404" pitchFamily="49" charset="0"/>
              <a:buChar char="o"/>
            </a:pPr>
            <a:r>
              <a:rPr lang="el-GR" b="1" dirty="0"/>
              <a:t>ΑΚ 324 </a:t>
            </a:r>
            <a:r>
              <a:rPr lang="el-GR" b="1" dirty="0" err="1"/>
              <a:t>εδ</a:t>
            </a:r>
            <a:r>
              <a:rPr lang="el-GR" b="1" dirty="0"/>
              <a:t>. β΄</a:t>
            </a:r>
            <a:r>
              <a:rPr lang="el-GR" dirty="0"/>
              <a:t>: η δυνατότητα αφαίρεσης του προεξοφλητικού τόκου θα πρέπει να συνάγεται από τον νόμο ή την δικαιοπραξία (εξαιρέσεις από ειδικές διατάξεις, βλ. </a:t>
            </a:r>
            <a:r>
              <a:rPr lang="el-GR" dirty="0" err="1"/>
              <a:t>ενδεικτ</a:t>
            </a:r>
            <a:r>
              <a:rPr lang="el-GR" dirty="0"/>
              <a:t>.: ΑΚ 1227 </a:t>
            </a:r>
            <a:r>
              <a:rPr lang="el-GR" dirty="0" err="1"/>
              <a:t>εδ</a:t>
            </a:r>
            <a:r>
              <a:rPr lang="el-GR" dirty="0"/>
              <a:t>. β΄, </a:t>
            </a:r>
            <a:r>
              <a:rPr lang="el-GR" dirty="0" err="1"/>
              <a:t>ΚΠολΔ</a:t>
            </a:r>
            <a:r>
              <a:rPr lang="el-GR" dirty="0"/>
              <a:t> 978 § 1 </a:t>
            </a:r>
            <a:r>
              <a:rPr lang="el-GR" dirty="0" err="1"/>
              <a:t>εδ</a:t>
            </a:r>
            <a:r>
              <a:rPr lang="el-GR" dirty="0"/>
              <a:t>. γ΄).</a:t>
            </a:r>
          </a:p>
          <a:p>
            <a:pPr algn="just">
              <a:buClr>
                <a:schemeClr val="accent2"/>
              </a:buClr>
            </a:pPr>
            <a:endParaRPr lang="el-GR" dirty="0"/>
          </a:p>
          <a:p>
            <a:pPr marL="457200" indent="-457200" algn="just">
              <a:buClr>
                <a:schemeClr val="accent2"/>
              </a:buClr>
              <a:buFont typeface="+mj-lt"/>
              <a:buAutoNum type="arabicPeriod" startAt="4"/>
            </a:pPr>
            <a:r>
              <a:rPr lang="el-GR" b="1" u="sng" dirty="0">
                <a:solidFill>
                  <a:schemeClr val="accent2"/>
                </a:solidFill>
              </a:rPr>
              <a:t>Τραπεζικός και </a:t>
            </a:r>
            <a:r>
              <a:rPr lang="el-GR" b="1" u="sng" dirty="0" err="1">
                <a:solidFill>
                  <a:schemeClr val="accent2"/>
                </a:solidFill>
              </a:rPr>
              <a:t>Εξωτραπεζικός</a:t>
            </a:r>
            <a:endParaRPr lang="el-GR" b="1" u="sng" dirty="0">
              <a:solidFill>
                <a:schemeClr val="accent2"/>
              </a:solidFill>
            </a:endParaRPr>
          </a:p>
          <a:p>
            <a:pPr marL="800100" lvl="1" indent="-342900" algn="just">
              <a:buClr>
                <a:schemeClr val="accent2"/>
              </a:buClr>
              <a:buFont typeface="Courier New" panose="02070309020205020404" pitchFamily="49" charset="0"/>
              <a:buChar char="o"/>
            </a:pPr>
            <a:r>
              <a:rPr lang="el-GR" dirty="0"/>
              <a:t>ο τραπεζικός τόκος</a:t>
            </a:r>
            <a:r>
              <a:rPr lang="el-GR" b="1" dirty="0"/>
              <a:t> </a:t>
            </a:r>
            <a:r>
              <a:rPr lang="el-GR" dirty="0"/>
              <a:t>οφείλεται από τραπεζικές εργασίες και τραπεζικές συμβάσεις (ορισμός με ΠΔ/</a:t>
            </a:r>
            <a:r>
              <a:rPr lang="el-GR" dirty="0" err="1"/>
              <a:t>ΤτΕ</a:t>
            </a:r>
            <a:r>
              <a:rPr lang="el-GR" dirty="0"/>
              <a:t>),</a:t>
            </a:r>
          </a:p>
          <a:p>
            <a:pPr marL="800100" lvl="1" indent="-342900" algn="just">
              <a:buClr>
                <a:schemeClr val="accent2"/>
              </a:buClr>
              <a:buFont typeface="Courier New" panose="02070309020205020404" pitchFamily="49" charset="0"/>
              <a:buChar char="o"/>
            </a:pPr>
            <a:r>
              <a:rPr lang="el-GR" dirty="0"/>
              <a:t>τα τραπεζικά επιτόκια ουσιαστικά έχουν πλέον απελευθερωθεί (με </a:t>
            </a:r>
            <a:r>
              <a:rPr lang="el-GR" i="1" dirty="0"/>
              <a:t>όριο</a:t>
            </a:r>
            <a:r>
              <a:rPr lang="el-GR" dirty="0"/>
              <a:t> όμως τις ΑΚ 178-179, 281, 288 και το </a:t>
            </a:r>
            <a:r>
              <a:rPr lang="el-GR" dirty="0" err="1"/>
              <a:t>άρ</a:t>
            </a:r>
            <a:r>
              <a:rPr lang="el-GR" dirty="0"/>
              <a:t>. 2 του Ν.2251/1994 σε περίπτωση καταναλωτή), </a:t>
            </a:r>
          </a:p>
          <a:p>
            <a:pPr marL="800100" lvl="1" indent="-342900" algn="just">
              <a:buClr>
                <a:schemeClr val="accent2"/>
              </a:buClr>
              <a:buFont typeface="Courier New" panose="02070309020205020404" pitchFamily="49" charset="0"/>
              <a:buChar char="o"/>
            </a:pPr>
            <a:r>
              <a:rPr lang="el-GR" dirty="0" err="1"/>
              <a:t>εξωτραπεζικά</a:t>
            </a:r>
            <a:r>
              <a:rPr lang="el-GR" dirty="0"/>
              <a:t> επιτόκια → υψηλότερα των τραπεζικών. </a:t>
            </a:r>
          </a:p>
          <a:p>
            <a:pPr algn="just"/>
            <a:endParaRPr lang="el-GR" sz="2000" dirty="0">
              <a:cs typeface="Calibri" panose="020F0502020204030204" pitchFamily="34" charset="0"/>
            </a:endParaRPr>
          </a:p>
        </p:txBody>
      </p:sp>
      <p:sp>
        <p:nvSpPr>
          <p:cNvPr id="11268" name="Slide Number Placeholder 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34</a:t>
            </a:fld>
            <a:endParaRPr lang="el-GR" altLang="en-US" sz="1200">
              <a:solidFill>
                <a:srgbClr val="FFFFFF"/>
              </a:solidFill>
            </a:endParaRPr>
          </a:p>
        </p:txBody>
      </p:sp>
      <p:sp>
        <p:nvSpPr>
          <p:cNvPr id="11269" name="TextBox 1"/>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Tree>
    <p:extLst>
      <p:ext uri="{BB962C8B-B14F-4D97-AF65-F5344CB8AC3E}">
        <p14:creationId xmlns:p14="http://schemas.microsoft.com/office/powerpoint/2010/main" val="10982613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5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500"/>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fade">
                                      <p:cBhvr>
                                        <p:cTn id="22" dur="500"/>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animEffect transition="in" filter="fade">
                                      <p:cBhvr>
                                        <p:cTn id="27" dur="500"/>
                                        <p:tgtEl>
                                          <p:spTgt spid="1126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267">
                                            <p:txEl>
                                              <p:pRg st="6" end="6"/>
                                            </p:txEl>
                                          </p:spTgt>
                                        </p:tgtEl>
                                        <p:attrNameLst>
                                          <p:attrName>style.visibility</p:attrName>
                                        </p:attrNameLst>
                                      </p:cBhvr>
                                      <p:to>
                                        <p:strVal val="visible"/>
                                      </p:to>
                                    </p:set>
                                    <p:animEffect transition="in" filter="fade">
                                      <p:cBhvr>
                                        <p:cTn id="32" dur="500"/>
                                        <p:tgtEl>
                                          <p:spTgt spid="1126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267">
                                            <p:txEl>
                                              <p:pRg st="7" end="7"/>
                                            </p:txEl>
                                          </p:spTgt>
                                        </p:tgtEl>
                                        <p:attrNameLst>
                                          <p:attrName>style.visibility</p:attrName>
                                        </p:attrNameLst>
                                      </p:cBhvr>
                                      <p:to>
                                        <p:strVal val="visible"/>
                                      </p:to>
                                    </p:set>
                                    <p:animEffect transition="in" filter="fade">
                                      <p:cBhvr>
                                        <p:cTn id="37" dur="500"/>
                                        <p:tgtEl>
                                          <p:spTgt spid="1126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267">
                                            <p:txEl>
                                              <p:pRg st="8" end="8"/>
                                            </p:txEl>
                                          </p:spTgt>
                                        </p:tgtEl>
                                        <p:attrNameLst>
                                          <p:attrName>style.visibility</p:attrName>
                                        </p:attrNameLst>
                                      </p:cBhvr>
                                      <p:to>
                                        <p:strVal val="visible"/>
                                      </p:to>
                                    </p:set>
                                    <p:animEffect transition="in" filter="fade">
                                      <p:cBhvr>
                                        <p:cTn id="42" dur="500"/>
                                        <p:tgtEl>
                                          <p:spTgt spid="112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36032" y="348386"/>
            <a:ext cx="8496300" cy="1008063"/>
          </a:xfrm>
        </p:spPr>
        <p:txBody>
          <a:bodyPr>
            <a:noAutofit/>
          </a:bodyPr>
          <a:lstStyle/>
          <a:p>
            <a:r>
              <a:rPr lang="el-GR" sz="2600" b="1" dirty="0"/>
              <a:t>Ενοχές</a:t>
            </a:r>
            <a:r>
              <a:rPr lang="en-US" sz="2600" b="1" dirty="0"/>
              <a:t> </a:t>
            </a:r>
            <a:r>
              <a:rPr lang="el-GR" sz="2600" b="1" dirty="0"/>
              <a:t>Τόκου: </a:t>
            </a:r>
            <a:r>
              <a:rPr lang="el-GR" sz="2600" b="1" dirty="0" err="1"/>
              <a:t>Ανατοκισμός</a:t>
            </a:r>
            <a:r>
              <a:rPr lang="el-GR" sz="2600" b="1" dirty="0"/>
              <a:t> («τόκος τόκου»)</a:t>
            </a:r>
          </a:p>
        </p:txBody>
      </p:sp>
      <p:sp>
        <p:nvSpPr>
          <p:cNvPr id="11267" name="4 - TextBox"/>
          <p:cNvSpPr txBox="1">
            <a:spLocks noChangeArrowheads="1"/>
          </p:cNvSpPr>
          <p:nvPr/>
        </p:nvSpPr>
        <p:spPr bwMode="auto">
          <a:xfrm>
            <a:off x="436032" y="1615967"/>
            <a:ext cx="8928992" cy="4893647"/>
          </a:xfrm>
          <a:prstGeom prst="rect">
            <a:avLst/>
          </a:prstGeom>
          <a:noFill/>
          <a:ln w="9525">
            <a:noFill/>
            <a:miter lim="800000"/>
            <a:headEnd/>
            <a:tailEnd/>
          </a:ln>
        </p:spPr>
        <p:txBody>
          <a:bodyPr wrap="square">
            <a:spAutoFit/>
          </a:bodyPr>
          <a:lstStyle/>
          <a:p>
            <a:pPr marL="285750" indent="-285750" algn="just">
              <a:buClr>
                <a:schemeClr val="accent2"/>
              </a:buClr>
              <a:buFont typeface="Wingdings" panose="05000000000000000000" pitchFamily="2" charset="2"/>
              <a:buChar char="§"/>
            </a:pPr>
            <a:r>
              <a:rPr lang="el-GR" b="1" dirty="0" err="1"/>
              <a:t>Ανατοκισμός</a:t>
            </a:r>
            <a:r>
              <a:rPr lang="el-GR" dirty="0"/>
              <a:t>: ο εκτοκισμός τόκων που είναι ληξιπρόθεσμοι και δεν έχουν καταβληθεί → Οι ληξιπρόθεσμοι τόκοι κεφαλαιοποιούνται και υπολογίζεται τόκος επ’ αυτών. </a:t>
            </a:r>
            <a:endParaRPr lang="el-GR" sz="2400" b="1" dirty="0"/>
          </a:p>
          <a:p>
            <a:pPr algn="just"/>
            <a:endParaRPr lang="el-GR" sz="2400" b="1" dirty="0"/>
          </a:p>
          <a:p>
            <a:pPr algn="just"/>
            <a:endParaRPr lang="el-GR" sz="2400" b="1" dirty="0"/>
          </a:p>
          <a:p>
            <a:pPr algn="just"/>
            <a:endParaRPr lang="el-GR" sz="2400" b="1" dirty="0"/>
          </a:p>
          <a:p>
            <a:pPr algn="just"/>
            <a:endParaRPr lang="el-GR" sz="2400" b="1" dirty="0"/>
          </a:p>
          <a:p>
            <a:pPr algn="just"/>
            <a:endParaRPr lang="el-GR" sz="2400" b="1" dirty="0"/>
          </a:p>
          <a:p>
            <a:pPr algn="just"/>
            <a:endParaRPr lang="el-GR" sz="2400" b="1" dirty="0"/>
          </a:p>
          <a:p>
            <a:pPr algn="just"/>
            <a:endParaRPr lang="el-GR" sz="2400" b="1" dirty="0"/>
          </a:p>
          <a:p>
            <a:pPr algn="just"/>
            <a:endParaRPr lang="el-GR" sz="2400" b="1" dirty="0"/>
          </a:p>
          <a:p>
            <a:pPr algn="just"/>
            <a:endParaRPr lang="el-GR" sz="2400" b="1" dirty="0"/>
          </a:p>
          <a:p>
            <a:pPr algn="just"/>
            <a:endParaRPr lang="el-GR" sz="2400" b="1" dirty="0"/>
          </a:p>
          <a:p>
            <a:pPr marL="0" lvl="1">
              <a:buClr>
                <a:schemeClr val="accent2"/>
              </a:buClr>
            </a:pPr>
            <a:endParaRPr lang="el-GR" dirty="0">
              <a:latin typeface="Calibri" panose="020F0502020204030204" pitchFamily="34" charset="0"/>
              <a:cs typeface="Calibri" panose="020F0502020204030204" pitchFamily="34" charset="0"/>
            </a:endParaRPr>
          </a:p>
        </p:txBody>
      </p:sp>
      <p:sp>
        <p:nvSpPr>
          <p:cNvPr id="11268" name="Slide Number Placeholder 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35</a:t>
            </a:fld>
            <a:endParaRPr lang="el-GR" altLang="en-US" sz="1200">
              <a:solidFill>
                <a:srgbClr val="FFFFFF"/>
              </a:solidFill>
            </a:endParaRPr>
          </a:p>
        </p:txBody>
      </p:sp>
      <p:sp>
        <p:nvSpPr>
          <p:cNvPr id="11269" name="TextBox 1"/>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pSp>
        <p:nvGrpSpPr>
          <p:cNvPr id="6" name="Ομάδα 5">
            <a:extLst>
              <a:ext uri="{FF2B5EF4-FFF2-40B4-BE49-F238E27FC236}">
                <a16:creationId xmlns:a16="http://schemas.microsoft.com/office/drawing/2014/main" id="{8B77A50E-89A8-EA43-1153-EDA431DD23E5}"/>
              </a:ext>
            </a:extLst>
          </p:cNvPr>
          <p:cNvGrpSpPr/>
          <p:nvPr/>
        </p:nvGrpSpPr>
        <p:grpSpPr>
          <a:xfrm>
            <a:off x="940857" y="2770128"/>
            <a:ext cx="8928992" cy="3168107"/>
            <a:chOff x="-583144" y="2770128"/>
            <a:chExt cx="8424167" cy="2585323"/>
          </a:xfrm>
        </p:grpSpPr>
        <p:sp>
          <p:nvSpPr>
            <p:cNvPr id="8" name="Ορθογώνιο 7">
              <a:extLst>
                <a:ext uri="{FF2B5EF4-FFF2-40B4-BE49-F238E27FC236}">
                  <a16:creationId xmlns:a16="http://schemas.microsoft.com/office/drawing/2014/main" id="{0B6B9620-B191-2354-B775-60E33E12153A}"/>
                </a:ext>
              </a:extLst>
            </p:cNvPr>
            <p:cNvSpPr/>
            <p:nvPr/>
          </p:nvSpPr>
          <p:spPr>
            <a:xfrm>
              <a:off x="-583144" y="2790563"/>
              <a:ext cx="8424167" cy="2344502"/>
            </a:xfrm>
            <a:prstGeom prst="rect">
              <a:avLst/>
            </a:prstGeom>
            <a:solidFill>
              <a:schemeClr val="accent1">
                <a:lumMod val="60000"/>
                <a:lumOff val="40000"/>
              </a:schemeClr>
            </a:solidFill>
            <a:effectLst>
              <a:outerShdw blurRad="50800" dist="38100" dir="10800000" algn="r" rotWithShape="0">
                <a:prstClr val="black">
                  <a:alpha val="40000"/>
                </a:prstClr>
              </a:outerShdw>
            </a:effectLst>
            <a:scene3d>
              <a:camera prst="orthographicFront"/>
              <a:lightRig rig="threePt" dir="t"/>
            </a:scene3d>
            <a:sp3d>
              <a:bevel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TextBox 9">
              <a:extLst>
                <a:ext uri="{FF2B5EF4-FFF2-40B4-BE49-F238E27FC236}">
                  <a16:creationId xmlns:a16="http://schemas.microsoft.com/office/drawing/2014/main" id="{10527890-C3D4-E2CF-C2EC-12B8C78C4D3E}"/>
                </a:ext>
              </a:extLst>
            </p:cNvPr>
            <p:cNvSpPr txBox="1"/>
            <p:nvPr/>
          </p:nvSpPr>
          <p:spPr>
            <a:xfrm>
              <a:off x="-583144" y="2770128"/>
              <a:ext cx="8208143" cy="2585323"/>
            </a:xfrm>
            <a:prstGeom prst="rect">
              <a:avLst/>
            </a:prstGeom>
            <a:noFill/>
          </p:spPr>
          <p:txBody>
            <a:bodyPr wrap="square" rtlCol="0">
              <a:spAutoFit/>
            </a:bodyPr>
            <a:lstStyle/>
            <a:p>
              <a:pPr algn="just"/>
              <a:r>
                <a:rPr lang="el-GR" dirty="0"/>
                <a:t>Ο Α δανείζει εντόκως το ποσό των 10.000€ στον Β και συμφωνούν ότι το επιτόκιο θα ανέρχεται σε 10% ετησίως. Συμφωνούν δε ότι οι ληξιπρόθεσμοι τόκοι για το κεφάλαιο των 10.000€, για όσο διάστημα παραμένουν στα χέρια του Β θα κεφαλαιοποιούνται στο τέλος κάθε έτους και θα τοκίζονται προς 10%. </a:t>
              </a:r>
            </a:p>
            <a:p>
              <a:pPr algn="just"/>
              <a:r>
                <a:rPr lang="el-GR" dirty="0"/>
                <a:t>Εάν ο Β αποπληρώσει τον Α σε δέκα χρόνια θα πρέπει να του καταβάλλει αντί του ποσού των 20.000€ που αντιστοιχεί σε κεφάλαιο και τόκους (10% των 10.000€= 1.000€ </a:t>
              </a:r>
              <a:r>
                <a:rPr lang="el-GR" dirty="0">
                  <a:sym typeface="Wingdings" panose="05000000000000000000" pitchFamily="2" charset="2"/>
                </a:rPr>
                <a:t> οφειλόμενος τόκος ετησίως </a:t>
              </a:r>
              <a:r>
                <a:rPr lang="en-US" dirty="0">
                  <a:sym typeface="Wingdings" panose="05000000000000000000" pitchFamily="2" charset="2"/>
                </a:rPr>
                <a:t>x </a:t>
              </a:r>
              <a:r>
                <a:rPr lang="el-GR" dirty="0">
                  <a:sym typeface="Wingdings" panose="05000000000000000000" pitchFamily="2" charset="2"/>
                </a:rPr>
                <a:t>δέκα χρόνια= 10.000</a:t>
              </a:r>
              <a:r>
                <a:rPr lang="el-GR" dirty="0"/>
                <a:t>€</a:t>
              </a:r>
              <a:r>
                <a:rPr lang="el-GR" dirty="0">
                  <a:sym typeface="Wingdings" panose="05000000000000000000" pitchFamily="2" charset="2"/>
                </a:rPr>
                <a:t>), περίπου 26.000</a:t>
              </a:r>
              <a:r>
                <a:rPr lang="el-GR" dirty="0"/>
                <a:t>€</a:t>
              </a:r>
              <a:r>
                <a:rPr lang="el-GR" dirty="0">
                  <a:sym typeface="Wingdings" panose="05000000000000000000" pitchFamily="2" charset="2"/>
                </a:rPr>
                <a:t> συμπεριλαμβανομένου και του </a:t>
              </a:r>
              <a:r>
                <a:rPr lang="el-GR" dirty="0" err="1">
                  <a:sym typeface="Wingdings" panose="05000000000000000000" pitchFamily="2" charset="2"/>
                </a:rPr>
                <a:t>ανατοκισμού</a:t>
              </a:r>
              <a:r>
                <a:rPr lang="el-GR" dirty="0">
                  <a:sym typeface="Wingdings" panose="05000000000000000000" pitchFamily="2" charset="2"/>
                </a:rPr>
                <a:t>.</a:t>
              </a:r>
              <a:endParaRPr lang="el-GR" dirty="0"/>
            </a:p>
          </p:txBody>
        </p:sp>
      </p:grpSp>
    </p:spTree>
    <p:extLst>
      <p:ext uri="{BB962C8B-B14F-4D97-AF65-F5344CB8AC3E}">
        <p14:creationId xmlns:p14="http://schemas.microsoft.com/office/powerpoint/2010/main" val="32079504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36032" y="403402"/>
            <a:ext cx="8496300" cy="1008063"/>
          </a:xfrm>
        </p:spPr>
        <p:txBody>
          <a:bodyPr>
            <a:noAutofit/>
          </a:bodyPr>
          <a:lstStyle/>
          <a:p>
            <a:r>
              <a:rPr lang="el-GR" sz="2600" b="1" dirty="0"/>
              <a:t>Ενοχές</a:t>
            </a:r>
            <a:r>
              <a:rPr lang="en-US" sz="2600" b="1" dirty="0"/>
              <a:t> </a:t>
            </a:r>
            <a:r>
              <a:rPr lang="el-GR" sz="2600" b="1" dirty="0"/>
              <a:t>Τόκου: </a:t>
            </a:r>
            <a:r>
              <a:rPr lang="el-GR" sz="2600" b="1" dirty="0" err="1"/>
              <a:t>Ανατοκισμός</a:t>
            </a:r>
            <a:r>
              <a:rPr lang="el-GR" sz="2600" b="1" dirty="0"/>
              <a:t> («τόκος τόκου»)</a:t>
            </a:r>
          </a:p>
        </p:txBody>
      </p:sp>
      <p:sp>
        <p:nvSpPr>
          <p:cNvPr id="11267" name="4 - TextBox"/>
          <p:cNvSpPr txBox="1">
            <a:spLocks noChangeArrowheads="1"/>
          </p:cNvSpPr>
          <p:nvPr/>
        </p:nvSpPr>
        <p:spPr bwMode="auto">
          <a:xfrm>
            <a:off x="227784" y="1500668"/>
            <a:ext cx="8912795" cy="5447645"/>
          </a:xfrm>
          <a:prstGeom prst="rect">
            <a:avLst/>
          </a:prstGeom>
          <a:noFill/>
          <a:ln w="9525">
            <a:noFill/>
            <a:miter lim="800000"/>
            <a:headEnd/>
            <a:tailEnd/>
          </a:ln>
        </p:spPr>
        <p:txBody>
          <a:bodyPr wrap="square">
            <a:spAutoFit/>
          </a:bodyPr>
          <a:lstStyle/>
          <a:p>
            <a:pPr marL="285750" indent="-285750" algn="just">
              <a:buClr>
                <a:schemeClr val="accent2"/>
              </a:buClr>
              <a:buFont typeface="Wingdings" panose="05000000000000000000" pitchFamily="2" charset="2"/>
              <a:buChar char="§"/>
            </a:pPr>
            <a:r>
              <a:rPr lang="el-GR" dirty="0"/>
              <a:t>Ο </a:t>
            </a:r>
            <a:r>
              <a:rPr lang="el-GR" dirty="0" err="1"/>
              <a:t>ανατοκισμός</a:t>
            </a:r>
            <a:r>
              <a:rPr lang="el-GR" dirty="0"/>
              <a:t> αυξάνει το συνολικό ποσό κατά τρόπο επικίνδυνο για τον οφειλέτη και εκ του λόγου αυτού επιτρέπεται μόνο υπό περιορισμούς: </a:t>
            </a:r>
            <a:endParaRPr lang="el-GR" b="1" dirty="0"/>
          </a:p>
          <a:p>
            <a:pPr algn="just"/>
            <a:endParaRPr lang="el-GR" sz="2400" b="1" dirty="0"/>
          </a:p>
          <a:p>
            <a:pPr algn="just"/>
            <a:endParaRPr lang="el-GR" sz="2400" b="1" dirty="0"/>
          </a:p>
          <a:p>
            <a:pPr algn="just"/>
            <a:endParaRPr lang="el-GR" sz="2400" b="1" dirty="0"/>
          </a:p>
          <a:p>
            <a:pPr algn="just"/>
            <a:endParaRPr lang="en-US" sz="2400" b="1" dirty="0"/>
          </a:p>
          <a:p>
            <a:pPr algn="just">
              <a:buClr>
                <a:schemeClr val="accent2"/>
              </a:buClr>
            </a:pPr>
            <a:endParaRPr lang="en-US" sz="2400" b="1" dirty="0"/>
          </a:p>
          <a:p>
            <a:pPr marL="285750" indent="-285750" algn="just">
              <a:buClr>
                <a:schemeClr val="accent2"/>
              </a:buClr>
              <a:buFont typeface="Wingdings" panose="05000000000000000000" pitchFamily="2" charset="2"/>
              <a:buChar char="§"/>
            </a:pPr>
            <a:r>
              <a:rPr lang="el-GR" dirty="0">
                <a:cs typeface="Calibri" panose="020F0502020204030204" pitchFamily="34" charset="0"/>
              </a:rPr>
              <a:t>Προβλέπεται ωστόσο </a:t>
            </a:r>
            <a:r>
              <a:rPr lang="el-GR" b="1" dirty="0">
                <a:cs typeface="Calibri" panose="020F0502020204030204" pitchFamily="34" charset="0"/>
              </a:rPr>
              <a:t>εξαίρεση υπέρ του καταθέτη</a:t>
            </a:r>
            <a:r>
              <a:rPr lang="el-GR" dirty="0">
                <a:cs typeface="Calibri" panose="020F0502020204030204" pitchFamily="34" charset="0"/>
              </a:rPr>
              <a:t>: </a:t>
            </a:r>
          </a:p>
          <a:p>
            <a:pPr marL="285750" indent="-285750" algn="just">
              <a:buClr>
                <a:schemeClr val="accent2"/>
              </a:buClr>
              <a:buFont typeface="Wingdings" panose="05000000000000000000" pitchFamily="2" charset="2"/>
              <a:buChar char="§"/>
            </a:pPr>
            <a:endParaRPr lang="el-GR" dirty="0">
              <a:cs typeface="Calibri" panose="020F0502020204030204" pitchFamily="34" charset="0"/>
            </a:endParaRPr>
          </a:p>
          <a:p>
            <a:pPr algn="just">
              <a:buClr>
                <a:schemeClr val="accent2"/>
              </a:buClr>
            </a:pPr>
            <a:endParaRPr lang="el-GR" sz="2400" dirty="0">
              <a:cs typeface="Calibri" panose="020F0502020204030204" pitchFamily="34" charset="0"/>
            </a:endParaRPr>
          </a:p>
          <a:p>
            <a:pPr algn="just">
              <a:buClr>
                <a:schemeClr val="accent2"/>
              </a:buClr>
            </a:pPr>
            <a:endParaRPr lang="el-GR" sz="2400" dirty="0">
              <a:cs typeface="Calibri" panose="020F0502020204030204" pitchFamily="34" charset="0"/>
            </a:endParaRPr>
          </a:p>
          <a:p>
            <a:pPr algn="just">
              <a:buClr>
                <a:schemeClr val="accent2"/>
              </a:buClr>
            </a:pPr>
            <a:endParaRPr lang="el-GR" dirty="0">
              <a:latin typeface="Calibri" panose="020F0502020204030204" pitchFamily="34" charset="0"/>
              <a:cs typeface="Calibri" panose="020F0502020204030204" pitchFamily="34" charset="0"/>
            </a:endParaRPr>
          </a:p>
          <a:p>
            <a:pPr algn="just">
              <a:buClr>
                <a:schemeClr val="accent2"/>
              </a:buClr>
            </a:pPr>
            <a:endParaRPr lang="el-GR" dirty="0">
              <a:latin typeface="Calibri" panose="020F0502020204030204" pitchFamily="34" charset="0"/>
              <a:cs typeface="Calibri" panose="020F0502020204030204" pitchFamily="34" charset="0"/>
            </a:endParaRPr>
          </a:p>
          <a:p>
            <a:pPr marL="285750" indent="-285750" algn="just">
              <a:buClr>
                <a:schemeClr val="accent2"/>
              </a:buClr>
              <a:buFont typeface="Wingdings" panose="05000000000000000000" pitchFamily="2" charset="2"/>
              <a:buChar char="§"/>
            </a:pPr>
            <a:r>
              <a:rPr lang="el-GR" dirty="0">
                <a:latin typeface="Calibri" panose="020F0502020204030204" pitchFamily="34" charset="0"/>
                <a:cs typeface="Calibri" panose="020F0502020204030204" pitchFamily="34" charset="0"/>
              </a:rPr>
              <a:t>Η ΑΚ 296 εφαρμόζεται τόσο για τους δικαιοπρακτικούς τόκους όσο και για τους τόκους υπερημερίας και τους νόμιμους τόκους. </a:t>
            </a:r>
          </a:p>
          <a:p>
            <a:pPr marL="285750" indent="-285750" algn="just">
              <a:buFont typeface="Arial" panose="020B0604020202020204" pitchFamily="34" charset="0"/>
              <a:buChar char="•"/>
            </a:pPr>
            <a:endParaRPr lang="el-GR" b="1" dirty="0"/>
          </a:p>
          <a:p>
            <a:pPr marL="285750" indent="-285750" algn="just">
              <a:buFont typeface="Arial" panose="020B0604020202020204" pitchFamily="34" charset="0"/>
              <a:buChar char="•"/>
            </a:pPr>
            <a:endParaRPr lang="el-GR" b="1" dirty="0"/>
          </a:p>
        </p:txBody>
      </p:sp>
      <p:sp>
        <p:nvSpPr>
          <p:cNvPr id="11268" name="Slide Number Placeholder 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36</a:t>
            </a:fld>
            <a:endParaRPr lang="el-GR" altLang="en-US" sz="1200">
              <a:solidFill>
                <a:srgbClr val="FFFFFF"/>
              </a:solidFill>
            </a:endParaRPr>
          </a:p>
        </p:txBody>
      </p:sp>
      <p:sp>
        <p:nvSpPr>
          <p:cNvPr id="11269" name="TextBox 1"/>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aphicFrame>
        <p:nvGraphicFramePr>
          <p:cNvPr id="2" name="Πίνακας 1">
            <a:extLst>
              <a:ext uri="{FF2B5EF4-FFF2-40B4-BE49-F238E27FC236}">
                <a16:creationId xmlns:a16="http://schemas.microsoft.com/office/drawing/2014/main" id="{8A8F24A4-D5F9-CB39-3D18-09B91C8468CE}"/>
              </a:ext>
            </a:extLst>
          </p:cNvPr>
          <p:cNvGraphicFramePr>
            <a:graphicFrameLocks noGrp="1"/>
          </p:cNvGraphicFramePr>
          <p:nvPr/>
        </p:nvGraphicFramePr>
        <p:xfrm>
          <a:off x="560909" y="2113709"/>
          <a:ext cx="8713093" cy="1833880"/>
        </p:xfrm>
        <a:graphic>
          <a:graphicData uri="http://schemas.openxmlformats.org/drawingml/2006/table">
            <a:tbl>
              <a:tblPr firstRow="1" bandRow="1">
                <a:tableStyleId>{21E4AEA4-8DFA-4A89-87EB-49C32662AFE0}</a:tableStyleId>
              </a:tblPr>
              <a:tblGrid>
                <a:gridCol w="8713093">
                  <a:extLst>
                    <a:ext uri="{9D8B030D-6E8A-4147-A177-3AD203B41FA5}">
                      <a16:colId xmlns:a16="http://schemas.microsoft.com/office/drawing/2014/main" val="758099548"/>
                    </a:ext>
                  </a:extLst>
                </a:gridCol>
              </a:tblGrid>
              <a:tr h="370840">
                <a:tc>
                  <a:txBody>
                    <a:bodyPr/>
                    <a:lstStyle/>
                    <a:p>
                      <a:r>
                        <a:rPr lang="el-GR" dirty="0"/>
                        <a:t>ΑΚ 296 §1</a:t>
                      </a:r>
                    </a:p>
                  </a:txBody>
                  <a:tcPr/>
                </a:tc>
                <a:extLst>
                  <a:ext uri="{0D108BD9-81ED-4DB2-BD59-A6C34878D82A}">
                    <a16:rowId xmlns:a16="http://schemas.microsoft.com/office/drawing/2014/main" val="3760695849"/>
                  </a:ext>
                </a:extLst>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l-GR" sz="1800" b="0" i="0" kern="1200" dirty="0">
                          <a:solidFill>
                            <a:schemeClr val="dk1"/>
                          </a:solidFill>
                          <a:effectLst/>
                          <a:latin typeface="+mn-lt"/>
                          <a:ea typeface="+mn-ea"/>
                          <a:cs typeface="+mn-cs"/>
                        </a:rPr>
                        <a:t>Για τόκους κάθε είδους οφείλεται τόκος, </a:t>
                      </a:r>
                      <a:r>
                        <a:rPr kumimoji="0" lang="el-GR" sz="1800" b="1" i="0" kern="1200" dirty="0">
                          <a:solidFill>
                            <a:schemeClr val="dk1"/>
                          </a:solidFill>
                          <a:effectLst/>
                          <a:latin typeface="+mn-lt"/>
                          <a:ea typeface="+mn-ea"/>
                          <a:cs typeface="+mn-cs"/>
                        </a:rPr>
                        <a:t>αν τέτοιος τόκος συμφωνηθεί </a:t>
                      </a:r>
                      <a:r>
                        <a:rPr kumimoji="0" lang="el-GR" sz="1800" b="0" i="0" kern="1200" dirty="0">
                          <a:solidFill>
                            <a:schemeClr val="dk1"/>
                          </a:solidFill>
                          <a:effectLst/>
                          <a:latin typeface="+mn-lt"/>
                          <a:ea typeface="+mn-ea"/>
                          <a:cs typeface="+mn-cs"/>
                        </a:rPr>
                        <a:t>ή </a:t>
                      </a:r>
                      <a:r>
                        <a:rPr kumimoji="0" lang="el-GR" sz="1800" b="1" i="0" kern="1200" dirty="0">
                          <a:solidFill>
                            <a:schemeClr val="dk1"/>
                          </a:solidFill>
                          <a:effectLst/>
                          <a:latin typeface="+mn-lt"/>
                          <a:ea typeface="+mn-ea"/>
                          <a:cs typeface="+mn-cs"/>
                        </a:rPr>
                        <a:t>αν ζητηθεί με αγωγή</a:t>
                      </a:r>
                      <a:r>
                        <a:rPr kumimoji="0" lang="el-GR" sz="1800" b="0" i="0" kern="1200" dirty="0">
                          <a:solidFill>
                            <a:schemeClr val="dk1"/>
                          </a:solidFill>
                          <a:effectLst/>
                          <a:latin typeface="+mn-lt"/>
                          <a:ea typeface="+mn-ea"/>
                          <a:cs typeface="+mn-cs"/>
                        </a:rPr>
                        <a:t> και στις δύο όμως περιπτώσεις </a:t>
                      </a:r>
                      <a:r>
                        <a:rPr kumimoji="0" lang="el-GR" sz="1800" b="0" i="0" u="sng" kern="1200" dirty="0">
                          <a:solidFill>
                            <a:schemeClr val="dk1"/>
                          </a:solidFill>
                          <a:effectLst/>
                          <a:latin typeface="+mn-lt"/>
                          <a:ea typeface="+mn-ea"/>
                          <a:cs typeface="+mn-cs"/>
                        </a:rPr>
                        <a:t>μόνο για οφειλόμενους τόκους ενός ολόκληρου τουλάχιστον έτους ή μιας χρήσης αν πρόκειται για το δημόσιο</a:t>
                      </a:r>
                      <a:r>
                        <a:rPr kumimoji="0" lang="el-GR" sz="1800" b="0" i="0" kern="1200" dirty="0">
                          <a:solidFill>
                            <a:schemeClr val="dk1"/>
                          </a:solidFill>
                          <a:effectLst/>
                          <a:latin typeface="+mn-lt"/>
                          <a:ea typeface="+mn-ea"/>
                          <a:cs typeface="+mn-cs"/>
                        </a:rPr>
                        <a:t>. Η συμφωνία για πληρωμή τέτοιου τόκου πρέπει να γίνεται ή η αγωγή να επιδίδεται, </a:t>
                      </a:r>
                      <a:r>
                        <a:rPr kumimoji="0" lang="el-GR" sz="1800" b="0" i="0" u="sng" kern="1200" dirty="0">
                          <a:solidFill>
                            <a:schemeClr val="dk1"/>
                          </a:solidFill>
                          <a:effectLst/>
                          <a:latin typeface="+mn-lt"/>
                          <a:ea typeface="+mn-ea"/>
                          <a:cs typeface="+mn-cs"/>
                        </a:rPr>
                        <a:t>αφού λήξει το έτος ή η χρήση</a:t>
                      </a:r>
                      <a:r>
                        <a:rPr kumimoji="0" lang="el-GR" sz="1800" b="0" i="0" kern="1200" dirty="0">
                          <a:solidFill>
                            <a:schemeClr val="dk1"/>
                          </a:solidFill>
                          <a:effectLst/>
                          <a:latin typeface="+mn-lt"/>
                          <a:ea typeface="+mn-ea"/>
                          <a:cs typeface="+mn-cs"/>
                        </a:rPr>
                        <a:t>.</a:t>
                      </a:r>
                    </a:p>
                  </a:txBody>
                  <a:tcPr/>
                </a:tc>
                <a:extLst>
                  <a:ext uri="{0D108BD9-81ED-4DB2-BD59-A6C34878D82A}">
                    <a16:rowId xmlns:a16="http://schemas.microsoft.com/office/drawing/2014/main" val="1296335677"/>
                  </a:ext>
                </a:extLst>
              </a:tr>
            </a:tbl>
          </a:graphicData>
        </a:graphic>
      </p:graphicFrame>
      <p:graphicFrame>
        <p:nvGraphicFramePr>
          <p:cNvPr id="4" name="Πίνακας 3">
            <a:extLst>
              <a:ext uri="{FF2B5EF4-FFF2-40B4-BE49-F238E27FC236}">
                <a16:creationId xmlns:a16="http://schemas.microsoft.com/office/drawing/2014/main" id="{9223C917-DC7D-BD62-A18C-2F2BF8DC68E3}"/>
              </a:ext>
            </a:extLst>
          </p:cNvPr>
          <p:cNvGraphicFramePr>
            <a:graphicFrameLocks noGrp="1"/>
          </p:cNvGraphicFramePr>
          <p:nvPr/>
        </p:nvGraphicFramePr>
        <p:xfrm>
          <a:off x="560909" y="4302925"/>
          <a:ext cx="8713093" cy="1285240"/>
        </p:xfrm>
        <a:graphic>
          <a:graphicData uri="http://schemas.openxmlformats.org/drawingml/2006/table">
            <a:tbl>
              <a:tblPr firstRow="1" bandRow="1">
                <a:tableStyleId>{21E4AEA4-8DFA-4A89-87EB-49C32662AFE0}</a:tableStyleId>
              </a:tblPr>
              <a:tblGrid>
                <a:gridCol w="8713093">
                  <a:extLst>
                    <a:ext uri="{9D8B030D-6E8A-4147-A177-3AD203B41FA5}">
                      <a16:colId xmlns:a16="http://schemas.microsoft.com/office/drawing/2014/main" val="3525385674"/>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ΑΚ 296 §2</a:t>
                      </a:r>
                    </a:p>
                  </a:txBody>
                  <a:tcPr/>
                </a:tc>
                <a:extLst>
                  <a:ext uri="{0D108BD9-81ED-4DB2-BD59-A6C34878D82A}">
                    <a16:rowId xmlns:a16="http://schemas.microsoft.com/office/drawing/2014/main" val="3976112989"/>
                  </a:ext>
                </a:extLst>
              </a:tr>
              <a:tr h="370840">
                <a:tc>
                  <a:txBody>
                    <a:bodyPr/>
                    <a:lstStyle/>
                    <a:p>
                      <a:pPr algn="just"/>
                      <a:r>
                        <a:rPr kumimoji="0" lang="el-GR" b="0" i="0" kern="1200" dirty="0">
                          <a:solidFill>
                            <a:schemeClr val="dk1"/>
                          </a:solidFill>
                          <a:effectLst/>
                          <a:latin typeface="+mn-lt"/>
                          <a:ea typeface="+mn-ea"/>
                          <a:cs typeface="+mn-cs"/>
                        </a:rPr>
                        <a:t>Ταμιευτήρια, πιστωτικά ιδρύματα και τράπεζες μπορούν να ορίσουν με το καταστατικό τους ή να συνομολογήσουν από πριν ότι οι τόκοι καταθέσεων που δεν εισπράττονται θα ισχύουν ως νέα έντοκη κατάθεση.</a:t>
                      </a:r>
                      <a:endParaRPr lang="el-GR" dirty="0"/>
                    </a:p>
                  </a:txBody>
                  <a:tcPr/>
                </a:tc>
                <a:extLst>
                  <a:ext uri="{0D108BD9-81ED-4DB2-BD59-A6C34878D82A}">
                    <a16:rowId xmlns:a16="http://schemas.microsoft.com/office/drawing/2014/main" val="2496301921"/>
                  </a:ext>
                </a:extLst>
              </a:tr>
            </a:tbl>
          </a:graphicData>
        </a:graphic>
      </p:graphicFrame>
    </p:spTree>
    <p:extLst>
      <p:ext uri="{BB962C8B-B14F-4D97-AF65-F5344CB8AC3E}">
        <p14:creationId xmlns:p14="http://schemas.microsoft.com/office/powerpoint/2010/main" val="7525704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6" end="6"/>
                                            </p:txEl>
                                          </p:spTgt>
                                        </p:tgtEl>
                                        <p:attrNameLst>
                                          <p:attrName>style.visibility</p:attrName>
                                        </p:attrNameLst>
                                      </p:cBhvr>
                                      <p:to>
                                        <p:strVal val="visible"/>
                                      </p:to>
                                    </p:set>
                                    <p:animEffect transition="in" filter="fade">
                                      <p:cBhvr>
                                        <p:cTn id="17" dur="500"/>
                                        <p:tgtEl>
                                          <p:spTgt spid="11267">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267">
                                            <p:txEl>
                                              <p:pRg st="12" end="12"/>
                                            </p:txEl>
                                          </p:spTgt>
                                        </p:tgtEl>
                                        <p:attrNameLst>
                                          <p:attrName>style.visibility</p:attrName>
                                        </p:attrNameLst>
                                      </p:cBhvr>
                                      <p:to>
                                        <p:strVal val="visible"/>
                                      </p:to>
                                    </p:set>
                                    <p:animEffect transition="in" filter="fade">
                                      <p:cBhvr>
                                        <p:cTn id="27" dur="500"/>
                                        <p:tgtEl>
                                          <p:spTgt spid="1126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36032" y="307737"/>
            <a:ext cx="8496300" cy="1008063"/>
          </a:xfrm>
        </p:spPr>
        <p:txBody>
          <a:bodyPr>
            <a:noAutofit/>
          </a:bodyPr>
          <a:lstStyle/>
          <a:p>
            <a:r>
              <a:rPr lang="el-GR" sz="2600" b="1" dirty="0"/>
              <a:t>Ενοχές</a:t>
            </a:r>
            <a:r>
              <a:rPr lang="en-US" sz="2600" b="1" dirty="0"/>
              <a:t> </a:t>
            </a:r>
            <a:r>
              <a:rPr lang="el-GR" sz="2600" b="1" dirty="0"/>
              <a:t>Τόκου: </a:t>
            </a:r>
            <a:r>
              <a:rPr lang="el-GR" sz="2600" b="1" dirty="0" err="1"/>
              <a:t>Ανατοκισμός</a:t>
            </a:r>
            <a:r>
              <a:rPr lang="el-GR" sz="2600" b="1" dirty="0"/>
              <a:t> («τόκος τόκου»)</a:t>
            </a:r>
          </a:p>
        </p:txBody>
      </p:sp>
      <p:sp>
        <p:nvSpPr>
          <p:cNvPr id="11267" name="4 - TextBox"/>
          <p:cNvSpPr txBox="1">
            <a:spLocks noChangeArrowheads="1"/>
          </p:cNvSpPr>
          <p:nvPr/>
        </p:nvSpPr>
        <p:spPr bwMode="auto">
          <a:xfrm>
            <a:off x="219686" y="1379617"/>
            <a:ext cx="8928992" cy="5170646"/>
          </a:xfrm>
          <a:prstGeom prst="rect">
            <a:avLst/>
          </a:prstGeom>
          <a:noFill/>
          <a:ln w="9525">
            <a:noFill/>
            <a:miter lim="800000"/>
            <a:headEnd/>
            <a:tailEnd/>
          </a:ln>
        </p:spPr>
        <p:txBody>
          <a:bodyPr wrap="square">
            <a:spAutoFit/>
          </a:bodyPr>
          <a:lstStyle/>
          <a:p>
            <a:pPr algn="ctr" defTabSz="914400" eaLnBrk="0" fontAlgn="base" hangingPunct="0">
              <a:spcBef>
                <a:spcPct val="0"/>
              </a:spcBef>
              <a:spcAft>
                <a:spcPct val="0"/>
              </a:spcAft>
              <a:defRPr/>
            </a:pPr>
            <a:r>
              <a:rPr lang="el-GR" sz="2400" b="1" dirty="0">
                <a:solidFill>
                  <a:srgbClr val="1F497D"/>
                </a:solidFill>
                <a:latin typeface="Calibri" panose="020F0502020204030204" pitchFamily="34" charset="0"/>
                <a:cs typeface="Calibri" panose="020F0502020204030204" pitchFamily="34" charset="0"/>
              </a:rPr>
              <a:t> Οφειλές προς πιστωτικά ιδρύματα- Τραπεζικός </a:t>
            </a:r>
            <a:r>
              <a:rPr lang="el-GR" sz="2400" b="1" dirty="0" err="1">
                <a:solidFill>
                  <a:srgbClr val="1F497D"/>
                </a:solidFill>
                <a:latin typeface="Calibri" panose="020F0502020204030204" pitchFamily="34" charset="0"/>
                <a:cs typeface="Calibri" panose="020F0502020204030204" pitchFamily="34" charset="0"/>
              </a:rPr>
              <a:t>ανατοκισμός</a:t>
            </a:r>
            <a:endParaRPr lang="el-GR" sz="2400" b="1" dirty="0">
              <a:solidFill>
                <a:srgbClr val="1F497D"/>
              </a:solidFill>
              <a:latin typeface="Calibri" panose="020F0502020204030204" pitchFamily="34" charset="0"/>
              <a:cs typeface="Calibri" panose="020F0502020204030204" pitchFamily="34" charset="0"/>
            </a:endParaRPr>
          </a:p>
          <a:p>
            <a:pPr marL="285750" indent="-285750">
              <a:buClr>
                <a:schemeClr val="accent2"/>
              </a:buClr>
              <a:buFont typeface="Wingdings" panose="05000000000000000000" pitchFamily="2" charset="2"/>
              <a:buChar char="§"/>
            </a:pPr>
            <a:endParaRPr lang="el-GR" dirty="0"/>
          </a:p>
          <a:p>
            <a:pPr marL="285750" indent="-285750" algn="just">
              <a:buClr>
                <a:schemeClr val="accent2"/>
              </a:buClr>
              <a:buFont typeface="Wingdings" panose="05000000000000000000" pitchFamily="2" charset="2"/>
              <a:buChar char="ü"/>
            </a:pPr>
            <a:r>
              <a:rPr lang="el-GR" u="sng" dirty="0"/>
              <a:t>Άρθρο 12 Ν. 2601/1998</a:t>
            </a:r>
            <a:r>
              <a:rPr lang="el-GR" dirty="0"/>
              <a:t>: οι οφειλόμενοι τόκοι </a:t>
            </a:r>
            <a:r>
              <a:rPr lang="el-GR" dirty="0" err="1"/>
              <a:t>ανατοκίζονται</a:t>
            </a:r>
            <a:r>
              <a:rPr lang="el-GR" dirty="0"/>
              <a:t> από την πρώτη ημέρα καθυστέρησης, αν αυτό έχει συμφωνηθεί, και οι τόκοι που προκύπτουν προστίθενται στο ληξιπρόθεσμο κεφάλαιο </a:t>
            </a:r>
            <a:r>
              <a:rPr lang="el-GR" i="1" dirty="0"/>
              <a:t>κάθε εξάμηνο κατ’ ελάχιστο όριο, </a:t>
            </a:r>
            <a:r>
              <a:rPr lang="el-GR" u="sng" dirty="0"/>
              <a:t>άκυρη διαφορετική συμφωνία.</a:t>
            </a:r>
          </a:p>
          <a:p>
            <a:pPr algn="just">
              <a:buClr>
                <a:schemeClr val="accent2"/>
              </a:buClr>
            </a:pPr>
            <a:endParaRPr lang="el-GR" i="1" dirty="0"/>
          </a:p>
          <a:p>
            <a:pPr marL="285750" indent="-285750" algn="just">
              <a:buClr>
                <a:schemeClr val="accent2"/>
              </a:buClr>
              <a:buFont typeface="Wingdings" panose="05000000000000000000" pitchFamily="2" charset="2"/>
              <a:buChar char="ü"/>
            </a:pPr>
            <a:r>
              <a:rPr lang="el-GR" u="sng" dirty="0" err="1"/>
              <a:t>ΕισΝΑΚ</a:t>
            </a:r>
            <a:r>
              <a:rPr lang="el-GR" u="sng" dirty="0"/>
              <a:t> 112</a:t>
            </a:r>
            <a:r>
              <a:rPr lang="el-GR" dirty="0"/>
              <a:t>: σε περίπτωση αλληλόχρεου λογαριασμού, τα μέρη μπορούν να συμφωνούν τον </a:t>
            </a:r>
            <a:r>
              <a:rPr lang="el-GR" dirty="0" err="1"/>
              <a:t>ανατοκισμό</a:t>
            </a:r>
            <a:r>
              <a:rPr lang="el-GR" dirty="0"/>
              <a:t> για μεγαλύτερα χρονικά διαστήματα, </a:t>
            </a:r>
            <a:r>
              <a:rPr lang="el-GR" i="1" dirty="0"/>
              <a:t>όχι όμως μικρότερα του εξαμήνου. </a:t>
            </a:r>
          </a:p>
          <a:p>
            <a:pPr marL="285750" indent="-285750" algn="just">
              <a:buClr>
                <a:schemeClr val="accent2"/>
              </a:buClr>
              <a:buFont typeface="Wingdings" panose="05000000000000000000" pitchFamily="2" charset="2"/>
              <a:buChar char="ü"/>
            </a:pPr>
            <a:endParaRPr lang="el-GR" dirty="0"/>
          </a:p>
          <a:p>
            <a:pPr marL="742950" lvl="1" indent="-285750" algn="just">
              <a:buClr>
                <a:schemeClr val="accent2"/>
              </a:buClr>
              <a:buBlip>
                <a:blip r:embed="rId3"/>
              </a:buBlip>
            </a:pPr>
            <a:r>
              <a:rPr lang="el-GR" i="1" dirty="0"/>
              <a:t>Εάν δεν υπάρχει συμφωνία, εφαρμόζονται οι διατάξεις του ΑΚ και του </a:t>
            </a:r>
            <a:r>
              <a:rPr lang="el-GR" i="1" dirty="0" err="1"/>
              <a:t>ΕισΝΑΚ</a:t>
            </a:r>
            <a:r>
              <a:rPr lang="el-GR" i="1" dirty="0"/>
              <a:t> (</a:t>
            </a:r>
            <a:r>
              <a:rPr lang="el-GR" i="1" dirty="0" err="1"/>
              <a:t>ανατοκισμός</a:t>
            </a:r>
            <a:r>
              <a:rPr lang="el-GR" i="1" dirty="0"/>
              <a:t> ανά έτος </a:t>
            </a:r>
            <a:r>
              <a:rPr lang="el-GR" i="1" dirty="0">
                <a:sym typeface="Wingdings" panose="05000000000000000000" pitchFamily="2" charset="2"/>
              </a:rPr>
              <a:t> ΑΚ 296 και ανά εξάμηνο για αλληλόχρεο λογαριασμό  </a:t>
            </a:r>
            <a:r>
              <a:rPr lang="el-GR" i="1" dirty="0" err="1">
                <a:sym typeface="Wingdings" panose="05000000000000000000" pitchFamily="2" charset="2"/>
              </a:rPr>
              <a:t>ΕισΝΑΚ</a:t>
            </a:r>
            <a:r>
              <a:rPr lang="el-GR" i="1" dirty="0">
                <a:sym typeface="Wingdings" panose="05000000000000000000" pitchFamily="2" charset="2"/>
              </a:rPr>
              <a:t> 112 § 2).</a:t>
            </a:r>
            <a:endParaRPr lang="el-GR" i="1" dirty="0"/>
          </a:p>
          <a:p>
            <a:pPr algn="just">
              <a:buClr>
                <a:schemeClr val="accent2"/>
              </a:buClr>
            </a:pPr>
            <a:endParaRPr lang="el-GR" dirty="0"/>
          </a:p>
          <a:p>
            <a:pPr marL="285750" indent="-285750" algn="just">
              <a:buClr>
                <a:schemeClr val="accent2"/>
              </a:buClr>
              <a:buFont typeface="Wingdings" panose="05000000000000000000" pitchFamily="2" charset="2"/>
              <a:buChar char="ü"/>
            </a:pPr>
            <a:r>
              <a:rPr lang="el-GR" b="1" dirty="0"/>
              <a:t>Προστασία</a:t>
            </a:r>
            <a:r>
              <a:rPr lang="el-GR" i="1" dirty="0"/>
              <a:t>: </a:t>
            </a:r>
            <a:r>
              <a:rPr lang="el-GR" dirty="0"/>
              <a:t>έλεγχος ΓΟΣ με βάση την αρχή της διαφάνειας (Ν. 2251/1994) και ΑΚ 281.</a:t>
            </a:r>
          </a:p>
          <a:p>
            <a:pPr marL="0" lvl="1">
              <a:buClr>
                <a:schemeClr val="accent2"/>
              </a:buClr>
            </a:pPr>
            <a:endParaRPr lang="el-GR" dirty="0">
              <a:latin typeface="Calibri" panose="020F0502020204030204" pitchFamily="34" charset="0"/>
              <a:cs typeface="Calibri" panose="020F0502020204030204" pitchFamily="34" charset="0"/>
            </a:endParaRPr>
          </a:p>
        </p:txBody>
      </p:sp>
      <p:sp>
        <p:nvSpPr>
          <p:cNvPr id="11268" name="Slide Number Placeholder 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37</a:t>
            </a:fld>
            <a:endParaRPr lang="el-GR" altLang="en-US" sz="1200">
              <a:solidFill>
                <a:srgbClr val="FFFFFF"/>
              </a:solidFill>
            </a:endParaRPr>
          </a:p>
        </p:txBody>
      </p:sp>
      <p:sp>
        <p:nvSpPr>
          <p:cNvPr id="11269" name="TextBox 1"/>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Tree>
    <p:extLst>
      <p:ext uri="{BB962C8B-B14F-4D97-AF65-F5344CB8AC3E}">
        <p14:creationId xmlns:p14="http://schemas.microsoft.com/office/powerpoint/2010/main" val="28665906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animEffect transition="in" filter="fade">
                                      <p:cBhvr>
                                        <p:cTn id="7" dur="500"/>
                                        <p:tgtEl>
                                          <p:spTgt spid="1126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4" end="4"/>
                                            </p:txEl>
                                          </p:spTgt>
                                        </p:tgtEl>
                                        <p:attrNameLst>
                                          <p:attrName>style.visibility</p:attrName>
                                        </p:attrNameLst>
                                      </p:cBhvr>
                                      <p:to>
                                        <p:strVal val="visible"/>
                                      </p:to>
                                    </p:set>
                                    <p:animEffect transition="in" filter="fade">
                                      <p:cBhvr>
                                        <p:cTn id="12" dur="500"/>
                                        <p:tgtEl>
                                          <p:spTgt spid="11267">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6" end="6"/>
                                            </p:txEl>
                                          </p:spTgt>
                                        </p:tgtEl>
                                        <p:attrNameLst>
                                          <p:attrName>style.visibility</p:attrName>
                                        </p:attrNameLst>
                                      </p:cBhvr>
                                      <p:to>
                                        <p:strVal val="visible"/>
                                      </p:to>
                                    </p:set>
                                    <p:animEffect transition="in" filter="fade">
                                      <p:cBhvr>
                                        <p:cTn id="17" dur="500"/>
                                        <p:tgtEl>
                                          <p:spTgt spid="11267">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67">
                                            <p:txEl>
                                              <p:pRg st="8" end="8"/>
                                            </p:txEl>
                                          </p:spTgt>
                                        </p:tgtEl>
                                        <p:attrNameLst>
                                          <p:attrName>style.visibility</p:attrName>
                                        </p:attrNameLst>
                                      </p:cBhvr>
                                      <p:to>
                                        <p:strVal val="visible"/>
                                      </p:to>
                                    </p:set>
                                    <p:animEffect transition="in" filter="fade">
                                      <p:cBhvr>
                                        <p:cTn id="22" dur="500"/>
                                        <p:tgtEl>
                                          <p:spTgt spid="112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042B6-03E7-476A-1FF7-F5DD2B5317EF}"/>
            </a:ext>
          </a:extLst>
        </p:cNvPr>
        <p:cNvGrpSpPr/>
        <p:nvPr/>
      </p:nvGrpSpPr>
      <p:grpSpPr>
        <a:xfrm>
          <a:off x="0" y="0"/>
          <a:ext cx="0" cy="0"/>
          <a:chOff x="0" y="0"/>
          <a:chExt cx="0" cy="0"/>
        </a:xfrm>
      </p:grpSpPr>
      <p:sp>
        <p:nvSpPr>
          <p:cNvPr id="6146" name="1 - Τίτλος">
            <a:extLst>
              <a:ext uri="{FF2B5EF4-FFF2-40B4-BE49-F238E27FC236}">
                <a16:creationId xmlns:a16="http://schemas.microsoft.com/office/drawing/2014/main" id="{BDD047E3-B652-1C24-0E49-F9C6999B310A}"/>
              </a:ext>
            </a:extLst>
          </p:cNvPr>
          <p:cNvSpPr>
            <a:spLocks noGrp="1"/>
          </p:cNvSpPr>
          <p:nvPr>
            <p:ph type="title"/>
          </p:nvPr>
        </p:nvSpPr>
        <p:spPr>
          <a:xfrm>
            <a:off x="436032" y="369129"/>
            <a:ext cx="8496300" cy="1008063"/>
          </a:xfrm>
        </p:spPr>
        <p:txBody>
          <a:bodyPr>
            <a:noAutofit/>
          </a:bodyPr>
          <a:lstStyle/>
          <a:p>
            <a:r>
              <a:rPr lang="el-GR" sz="3200" b="1" dirty="0">
                <a:latin typeface="+mn-lt"/>
              </a:rPr>
              <a:t>Πρακτικό 1</a:t>
            </a:r>
            <a:r>
              <a:rPr lang="el-GR" sz="3200" b="1" baseline="30000" dirty="0">
                <a:latin typeface="+mn-lt"/>
              </a:rPr>
              <a:t>ο</a:t>
            </a:r>
            <a:r>
              <a:rPr lang="el-GR" sz="3200" b="1" dirty="0">
                <a:latin typeface="+mn-lt"/>
              </a:rPr>
              <a:t> </a:t>
            </a:r>
          </a:p>
        </p:txBody>
      </p:sp>
      <p:sp>
        <p:nvSpPr>
          <p:cNvPr id="11267" name="4 - TextBox">
            <a:extLst>
              <a:ext uri="{FF2B5EF4-FFF2-40B4-BE49-F238E27FC236}">
                <a16:creationId xmlns:a16="http://schemas.microsoft.com/office/drawing/2014/main" id="{CA22D53B-A2FA-C428-4C42-E08F57743065}"/>
              </a:ext>
            </a:extLst>
          </p:cNvPr>
          <p:cNvSpPr txBox="1">
            <a:spLocks noChangeArrowheads="1"/>
          </p:cNvSpPr>
          <p:nvPr/>
        </p:nvSpPr>
        <p:spPr bwMode="auto">
          <a:xfrm>
            <a:off x="345010" y="1582340"/>
            <a:ext cx="8928992" cy="5355312"/>
          </a:xfrm>
          <a:prstGeom prst="rect">
            <a:avLst/>
          </a:prstGeom>
          <a:noFill/>
          <a:ln w="9525">
            <a:noFill/>
            <a:miter lim="800000"/>
            <a:headEnd/>
            <a:tailEnd/>
          </a:ln>
        </p:spPr>
        <p:txBody>
          <a:bodyPr wrap="square">
            <a:spAutoFit/>
          </a:bodyPr>
          <a:lstStyle/>
          <a:p>
            <a:pPr algn="just"/>
            <a:r>
              <a:rPr lang="el-GR" dirty="0"/>
              <a:t>Ο Α μισθώνει από την τράπεζα Τ μια τραπεζική θυρίδα, στην οποία αποθέτει κοσμήματά του. Η σύμβαση μίσθωσης καταρτίστηκε με την υπογραφή από τον Α του </a:t>
            </a:r>
            <a:r>
              <a:rPr lang="el-GR" dirty="0" err="1"/>
              <a:t>προδιατυπωμένου</a:t>
            </a:r>
            <a:r>
              <a:rPr lang="el-GR" dirty="0"/>
              <a:t> εντύπου της Τ, το οποίο χρησιμοποιεί κατά πάγιο και απαράλλακτο τρόπο (η Τ) όταν εκμισθώνει θυρίδες. Στο έντυπο αυτό προβλεπόταν απαλλαγή της Τ από την ευθύνη της για κάθε πταίσμα από ελαφρά αμέλεια. Λίγους μήνες μετά τη σύναψη της σύμβασης, από ελαφρά αμέλεια υπαλλήλων της Τ, άγνωστοι μπόρεσαν να διαρρήξουν το κατάστημα της Τ και να αφαιρέσουν από όλες τις θυρίδες το περιεχόμενό τους.</a:t>
            </a:r>
          </a:p>
          <a:p>
            <a:pPr algn="just"/>
            <a:endParaRPr lang="en-US" dirty="0"/>
          </a:p>
          <a:p>
            <a:pPr algn="just"/>
            <a:r>
              <a:rPr lang="el-GR" b="1" dirty="0"/>
              <a:t>Ερωτάται: (α)</a:t>
            </a:r>
            <a:r>
              <a:rPr lang="el-GR" dirty="0"/>
              <a:t> Έχει δικαίωμα ο Α να αξιώσει αποζημίωση από την Τ για την απώλεια των κοσμημάτων του; </a:t>
            </a:r>
            <a:r>
              <a:rPr lang="el-GR" b="1" dirty="0"/>
              <a:t>(β)</a:t>
            </a:r>
            <a:r>
              <a:rPr lang="el-GR" dirty="0"/>
              <a:t> Ποια θα ήταν η απάντηση αν δεν υπήρχε κάποιος όρος περί απαλλαγής της Τ στο </a:t>
            </a:r>
            <a:r>
              <a:rPr lang="el-GR" dirty="0" err="1"/>
              <a:t>προδιατυπωμένο</a:t>
            </a:r>
            <a:r>
              <a:rPr lang="el-GR" dirty="0"/>
              <a:t> έντυπο, αλλά κατόπιν συζητήσεων πριν την υπογραφή της μίσθωσης μεταξύ του Α και του αντιπροσώπου της Τ μειωνόταν το οφειλόμενο μίσθωμα έναντι ενός όρου κατά τον οποίο «η Τ δεν φέρει καμία ευθύνη για οποιοδήποτε πταίσμα υπαλλήλων της», ο οποίος και περιλαμβάνεται στη σύμβαση; </a:t>
            </a:r>
            <a:r>
              <a:rPr lang="el-GR" b="1" dirty="0"/>
              <a:t>(γ)</a:t>
            </a:r>
            <a:r>
              <a:rPr lang="el-GR" dirty="0"/>
              <a:t>Τι θα συνέβαινε αν ο όρος περί απαλλαγής της τράπεζας δεν είχε περιληφθεί στην αρχική σύμβαση μίσθωσης, αλλά σε χωριστή συμφωνία την οποία συνήψε ο Α με την Τ μετά τη διάρρηξη;</a:t>
            </a:r>
            <a:endParaRPr lang="en-US" dirty="0"/>
          </a:p>
          <a:p>
            <a:pPr marL="914400" lvl="3" algn="just">
              <a:buClr>
                <a:schemeClr val="accent2"/>
              </a:buClr>
            </a:pPr>
            <a:endParaRPr lang="el-GR" dirty="0">
              <a:latin typeface="Calibri" panose="020F0502020204030204" pitchFamily="34" charset="0"/>
              <a:cs typeface="Calibri" panose="020F0502020204030204" pitchFamily="34" charset="0"/>
            </a:endParaRPr>
          </a:p>
        </p:txBody>
      </p:sp>
      <p:sp>
        <p:nvSpPr>
          <p:cNvPr id="11268" name="Slide Number Placeholder 3">
            <a:extLst>
              <a:ext uri="{FF2B5EF4-FFF2-40B4-BE49-F238E27FC236}">
                <a16:creationId xmlns:a16="http://schemas.microsoft.com/office/drawing/2014/main" id="{2C74B575-85D3-523F-9DDA-EB7627AD26B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38</a:t>
            </a:fld>
            <a:endParaRPr lang="el-GR" altLang="en-US" sz="1200">
              <a:solidFill>
                <a:srgbClr val="FFFFFF"/>
              </a:solidFill>
            </a:endParaRPr>
          </a:p>
        </p:txBody>
      </p:sp>
      <p:sp>
        <p:nvSpPr>
          <p:cNvPr id="11269" name="TextBox 1">
            <a:extLst>
              <a:ext uri="{FF2B5EF4-FFF2-40B4-BE49-F238E27FC236}">
                <a16:creationId xmlns:a16="http://schemas.microsoft.com/office/drawing/2014/main" id="{419FE72B-E024-A07F-157C-7A90B1BEA481}"/>
              </a:ext>
            </a:extLst>
          </p:cNvPr>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Tree>
    <p:extLst>
      <p:ext uri="{BB962C8B-B14F-4D97-AF65-F5344CB8AC3E}">
        <p14:creationId xmlns:p14="http://schemas.microsoft.com/office/powerpoint/2010/main" val="9785239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500"/>
                                        <p:tgtEl>
                                          <p:spTgt spid="112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6D5AF-4F64-2222-9D0D-85AA658729F1}"/>
            </a:ext>
          </a:extLst>
        </p:cNvPr>
        <p:cNvGrpSpPr/>
        <p:nvPr/>
      </p:nvGrpSpPr>
      <p:grpSpPr>
        <a:xfrm>
          <a:off x="0" y="0"/>
          <a:ext cx="0" cy="0"/>
          <a:chOff x="0" y="0"/>
          <a:chExt cx="0" cy="0"/>
        </a:xfrm>
      </p:grpSpPr>
      <p:sp>
        <p:nvSpPr>
          <p:cNvPr id="6146" name="1 - Τίτλος">
            <a:extLst>
              <a:ext uri="{FF2B5EF4-FFF2-40B4-BE49-F238E27FC236}">
                <a16:creationId xmlns:a16="http://schemas.microsoft.com/office/drawing/2014/main" id="{0B3669F2-0B64-AC9B-050B-7580196A62CD}"/>
              </a:ext>
            </a:extLst>
          </p:cNvPr>
          <p:cNvSpPr>
            <a:spLocks noGrp="1"/>
          </p:cNvSpPr>
          <p:nvPr>
            <p:ph type="title"/>
          </p:nvPr>
        </p:nvSpPr>
        <p:spPr>
          <a:xfrm>
            <a:off x="436032" y="369129"/>
            <a:ext cx="8496300" cy="1008063"/>
          </a:xfrm>
        </p:spPr>
        <p:txBody>
          <a:bodyPr>
            <a:noAutofit/>
          </a:bodyPr>
          <a:lstStyle/>
          <a:p>
            <a:r>
              <a:rPr lang="el-GR" sz="3200" b="1" dirty="0">
                <a:latin typeface="+mn-lt"/>
              </a:rPr>
              <a:t>Πρακτικό 2</a:t>
            </a:r>
            <a:r>
              <a:rPr lang="el-GR" sz="3200" b="1" baseline="30000" dirty="0">
                <a:latin typeface="+mn-lt"/>
              </a:rPr>
              <a:t>ο</a:t>
            </a:r>
            <a:r>
              <a:rPr lang="el-GR" sz="3200" b="1" dirty="0">
                <a:latin typeface="+mn-lt"/>
              </a:rPr>
              <a:t> </a:t>
            </a:r>
          </a:p>
        </p:txBody>
      </p:sp>
      <p:sp>
        <p:nvSpPr>
          <p:cNvPr id="11267" name="4 - TextBox">
            <a:extLst>
              <a:ext uri="{FF2B5EF4-FFF2-40B4-BE49-F238E27FC236}">
                <a16:creationId xmlns:a16="http://schemas.microsoft.com/office/drawing/2014/main" id="{491E8F52-824D-5D74-8BE9-333A36FD8924}"/>
              </a:ext>
            </a:extLst>
          </p:cNvPr>
          <p:cNvSpPr txBox="1">
            <a:spLocks noChangeArrowheads="1"/>
          </p:cNvSpPr>
          <p:nvPr/>
        </p:nvSpPr>
        <p:spPr bwMode="auto">
          <a:xfrm>
            <a:off x="345010" y="1582340"/>
            <a:ext cx="8928992" cy="4801314"/>
          </a:xfrm>
          <a:prstGeom prst="rect">
            <a:avLst/>
          </a:prstGeom>
          <a:noFill/>
          <a:ln w="9525">
            <a:noFill/>
            <a:miter lim="800000"/>
            <a:headEnd/>
            <a:tailEnd/>
          </a:ln>
        </p:spPr>
        <p:txBody>
          <a:bodyPr wrap="square">
            <a:spAutoFit/>
          </a:bodyPr>
          <a:lstStyle/>
          <a:p>
            <a:pPr algn="just"/>
            <a:r>
              <a:rPr lang="el-GR" dirty="0"/>
              <a:t>Ο Α οφείλει στον Δ ποσό 12.000€ από δάνειο που έχει καταστεί ληξιπρόθεσμο στις 15.05.2025. Στις 22.05.2025 ο Π, πατέρας του Α, πληροφορείται το χρέος του γιού του και μεταβαίνει στην κατοικία του Δ, όπου του δηλώνει ότι προσφέρεται να καταβάλει τώρα 6.000€ για να εξοφλήσει το χρέος του Α και το υπόλοιπο ποσό σε τρεις μήνες. Ο Δ αρνείται προτείνοντας ότι αφενός θέλει να εισπράξει προσωπικά τα χρήματα από τον Α, αφετέρου ότι θέλει όλο το ποσό μαζί.</a:t>
            </a:r>
          </a:p>
          <a:p>
            <a:pPr algn="just"/>
            <a:endParaRPr lang="en-US" dirty="0"/>
          </a:p>
          <a:p>
            <a:pPr algn="just"/>
            <a:r>
              <a:rPr lang="el-GR" dirty="0"/>
              <a:t>Μεταγενέστερα, ο Δ ασκεί αγωγή κατά του Α ζητώντας το οφειλόμενο ποσό πλέον τόκων από τη συμφωνημένη ημερομηνία απόδοσης του δανείου. Στην αγωγή ο Α απαντά ότι δεν οφείλει τόκους, καθώς η </a:t>
            </a:r>
            <a:r>
              <a:rPr lang="el-GR" dirty="0" err="1"/>
              <a:t>προηγηθείσα</a:t>
            </a:r>
            <a:r>
              <a:rPr lang="el-GR" dirty="0"/>
              <a:t> απόκρουση της παροχής από τον Δ δεν ήταν νόμιμη. Επίσης, δηλώνει ότι δεν θα καταβάλει τίποτα μέχρι ο Δ, ο οποίος είναι κύριος παρακείμενου οικοπέδου, αφήσει ξανά ανοιχτή τη συμφωνημένη δίοδο διέλευσης διαμέσου του ακινήτου του, όπως προέβλεπε προγενέστερη σύμβαση μεταξύ τους, την οποία ο Δ έκλεισε επίτηδες.</a:t>
            </a:r>
          </a:p>
          <a:p>
            <a:pPr algn="just"/>
            <a:endParaRPr lang="en-US" dirty="0"/>
          </a:p>
          <a:p>
            <a:pPr algn="just"/>
            <a:r>
              <a:rPr lang="el-GR" b="1" dirty="0"/>
              <a:t>Ερωτάται: Πώς κρίνετε τους αμυντικούς ισχυρισμούς του Α;</a:t>
            </a:r>
            <a:endParaRPr lang="en-US" dirty="0"/>
          </a:p>
          <a:p>
            <a:pPr marL="914400" lvl="3" algn="just">
              <a:buClr>
                <a:schemeClr val="accent2"/>
              </a:buClr>
            </a:pPr>
            <a:endParaRPr lang="el-GR" dirty="0">
              <a:latin typeface="Calibri" panose="020F0502020204030204" pitchFamily="34" charset="0"/>
              <a:cs typeface="Calibri" panose="020F0502020204030204" pitchFamily="34" charset="0"/>
            </a:endParaRPr>
          </a:p>
        </p:txBody>
      </p:sp>
      <p:sp>
        <p:nvSpPr>
          <p:cNvPr id="11268" name="Slide Number Placeholder 3">
            <a:extLst>
              <a:ext uri="{FF2B5EF4-FFF2-40B4-BE49-F238E27FC236}">
                <a16:creationId xmlns:a16="http://schemas.microsoft.com/office/drawing/2014/main" id="{5FAF5927-2215-AC6A-8112-2704BC3FF31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39</a:t>
            </a:fld>
            <a:endParaRPr lang="el-GR" altLang="en-US" sz="1200">
              <a:solidFill>
                <a:srgbClr val="FFFFFF"/>
              </a:solidFill>
            </a:endParaRPr>
          </a:p>
        </p:txBody>
      </p:sp>
      <p:sp>
        <p:nvSpPr>
          <p:cNvPr id="11269" name="TextBox 1">
            <a:extLst>
              <a:ext uri="{FF2B5EF4-FFF2-40B4-BE49-F238E27FC236}">
                <a16:creationId xmlns:a16="http://schemas.microsoft.com/office/drawing/2014/main" id="{D1BA4D9E-C0B3-A1D9-018F-C759E5D73809}"/>
              </a:ext>
            </a:extLst>
          </p:cNvPr>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Tree>
    <p:extLst>
      <p:ext uri="{BB962C8B-B14F-4D97-AF65-F5344CB8AC3E}">
        <p14:creationId xmlns:p14="http://schemas.microsoft.com/office/powerpoint/2010/main" val="2417535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5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animEffect transition="in" filter="fade">
                                      <p:cBhvr>
                                        <p:cTn id="17" dur="5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AFA50E-63F0-2D1F-B60D-45B4CE83C337}"/>
              </a:ext>
            </a:extLst>
          </p:cNvPr>
          <p:cNvSpPr>
            <a:spLocks noGrp="1"/>
          </p:cNvSpPr>
          <p:nvPr>
            <p:ph type="title"/>
          </p:nvPr>
        </p:nvSpPr>
        <p:spPr/>
        <p:txBody>
          <a:bodyPr/>
          <a:lstStyle/>
          <a:p>
            <a:r>
              <a:rPr lang="el-GR" dirty="0"/>
              <a:t>Η Ενοχή </a:t>
            </a:r>
            <a:br>
              <a:rPr lang="el-GR" dirty="0"/>
            </a:br>
            <a:r>
              <a:rPr lang="el-GR" sz="2800" i="1" dirty="0"/>
              <a:t>Έννοια της ενοχής </a:t>
            </a:r>
            <a:endParaRPr lang="el-GR" i="1" dirty="0"/>
          </a:p>
        </p:txBody>
      </p:sp>
      <p:sp>
        <p:nvSpPr>
          <p:cNvPr id="3" name="Θέση περιεχομένου 2">
            <a:extLst>
              <a:ext uri="{FF2B5EF4-FFF2-40B4-BE49-F238E27FC236}">
                <a16:creationId xmlns:a16="http://schemas.microsoft.com/office/drawing/2014/main" id="{386DC96B-EC3D-ED84-1B99-473A00D3616E}"/>
              </a:ext>
            </a:extLst>
          </p:cNvPr>
          <p:cNvSpPr>
            <a:spLocks noGrp="1"/>
          </p:cNvSpPr>
          <p:nvPr>
            <p:ph idx="1"/>
          </p:nvPr>
        </p:nvSpPr>
        <p:spPr/>
        <p:txBody>
          <a:bodyPr>
            <a:normAutofit/>
          </a:bodyPr>
          <a:lstStyle/>
          <a:p>
            <a:pPr algn="just"/>
            <a:r>
              <a:rPr lang="el-GR" dirty="0"/>
              <a:t>ΑΚ 287 (ορισμός) </a:t>
            </a:r>
            <a:r>
              <a:rPr lang="el-GR" dirty="0">
                <a:sym typeface="Wingdings" pitchFamily="2" charset="2"/>
              </a:rPr>
              <a:t> ενοχή εν στενή </a:t>
            </a:r>
            <a:r>
              <a:rPr lang="el-GR" dirty="0" err="1">
                <a:sym typeface="Wingdings" pitchFamily="2" charset="2"/>
              </a:rPr>
              <a:t>εννοία</a:t>
            </a:r>
            <a:r>
              <a:rPr lang="el-GR" dirty="0">
                <a:sym typeface="Wingdings" pitchFamily="2" charset="2"/>
              </a:rPr>
              <a:t> </a:t>
            </a:r>
            <a:endParaRPr lang="el-GR" dirty="0"/>
          </a:p>
          <a:p>
            <a:pPr algn="just"/>
            <a:r>
              <a:rPr lang="el-GR" dirty="0"/>
              <a:t>Ενεργητική όψη ενοχής: ενοχικό δικαίωμα (απαίτηση) για τον δανειστή </a:t>
            </a:r>
          </a:p>
          <a:p>
            <a:pPr algn="just"/>
            <a:r>
              <a:rPr lang="el-GR" dirty="0"/>
              <a:t>Παθητική όψη ενοχής: ενοχική υποχρέωση για τον οφειλέτη </a:t>
            </a:r>
          </a:p>
          <a:p>
            <a:pPr algn="just"/>
            <a:r>
              <a:rPr lang="el-GR" dirty="0"/>
              <a:t>Περισσότεροι δανειστές ή οφειλέτες </a:t>
            </a:r>
            <a:r>
              <a:rPr lang="el-GR" dirty="0">
                <a:sym typeface="Wingdings" pitchFamily="2" charset="2"/>
              </a:rPr>
              <a:t> </a:t>
            </a:r>
            <a:r>
              <a:rPr lang="el-GR" i="1" dirty="0">
                <a:sym typeface="Wingdings" pitchFamily="2" charset="2"/>
              </a:rPr>
              <a:t>πολυπρόσωπη ενοχή </a:t>
            </a:r>
          </a:p>
          <a:p>
            <a:pPr algn="just"/>
            <a:r>
              <a:rPr lang="el-GR" dirty="0">
                <a:sym typeface="Wingdings" pitchFamily="2" charset="2"/>
              </a:rPr>
              <a:t>Κεντρικά στοιχεία: </a:t>
            </a:r>
          </a:p>
          <a:p>
            <a:pPr lvl="1" algn="just"/>
            <a:r>
              <a:rPr lang="el-GR" dirty="0">
                <a:sym typeface="Wingdings" pitchFamily="2" charset="2"/>
              </a:rPr>
              <a:t>Έννομη Σχέση </a:t>
            </a:r>
          </a:p>
          <a:p>
            <a:pPr lvl="1" algn="just"/>
            <a:r>
              <a:rPr lang="el-GR" dirty="0">
                <a:sym typeface="Wingdings" pitchFamily="2" charset="2"/>
              </a:rPr>
              <a:t>Παροχή </a:t>
            </a:r>
          </a:p>
          <a:p>
            <a:pPr lvl="1" algn="just"/>
            <a:r>
              <a:rPr lang="el-GR" dirty="0">
                <a:sym typeface="Wingdings" pitchFamily="2" charset="2"/>
              </a:rPr>
              <a:t>Πρόσωπα </a:t>
            </a:r>
          </a:p>
          <a:p>
            <a:pPr marL="342900" marR="0" lvl="0" indent="-342900" algn="just" defTabSz="457200" rtl="0" eaLnBrk="1" fontAlgn="auto" latinLnBrk="0" hangingPunct="1">
              <a:lnSpc>
                <a:spcPct val="100000"/>
              </a:lnSpc>
              <a:spcBef>
                <a:spcPts val="1000"/>
              </a:spcBef>
              <a:spcAft>
                <a:spcPts val="0"/>
              </a:spcAft>
              <a:buClr>
                <a:srgbClr val="AD84C6"/>
              </a:buClr>
              <a:buSzPct val="80000"/>
              <a:buFont typeface="Wingdings 3" charset="2"/>
              <a:buChar char=""/>
              <a:tabLst/>
              <a:defRPr/>
            </a:pPr>
            <a:r>
              <a:rPr lang="el-GR" dirty="0">
                <a:solidFill>
                  <a:prstClr val="black">
                    <a:lumMod val="75000"/>
                    <a:lumOff val="25000"/>
                  </a:prstClr>
                </a:solidFill>
                <a:latin typeface="Trebuchet MS" panose="020B0603020202020204"/>
                <a:sym typeface="Wingdings" pitchFamily="2" charset="2"/>
              </a:rPr>
              <a:t>Ενοχή εν ευρεία </a:t>
            </a:r>
            <a:r>
              <a:rPr lang="el-GR" dirty="0" err="1">
                <a:solidFill>
                  <a:prstClr val="black">
                    <a:lumMod val="75000"/>
                    <a:lumOff val="25000"/>
                  </a:prstClr>
                </a:solidFill>
                <a:latin typeface="Trebuchet MS" panose="020B0603020202020204"/>
                <a:sym typeface="Wingdings" pitchFamily="2" charset="2"/>
              </a:rPr>
              <a:t>εννοία</a:t>
            </a:r>
            <a:r>
              <a:rPr lang="el-GR" dirty="0">
                <a:solidFill>
                  <a:prstClr val="black">
                    <a:lumMod val="75000"/>
                    <a:lumOff val="25000"/>
                  </a:prstClr>
                </a:solidFill>
                <a:latin typeface="Trebuchet MS" panose="020B0603020202020204"/>
                <a:sym typeface="Wingdings" pitchFamily="2" charset="2"/>
              </a:rPr>
              <a:t>:  επιμέρους ενοχές που συναποτελούν μια ενότητα ( συνήθως </a:t>
            </a:r>
            <a:r>
              <a:rPr lang="el-GR" dirty="0" err="1">
                <a:solidFill>
                  <a:prstClr val="black">
                    <a:lumMod val="75000"/>
                    <a:lumOff val="25000"/>
                  </a:prstClr>
                </a:solidFill>
                <a:latin typeface="Trebuchet MS" panose="020B0603020202020204"/>
                <a:sym typeface="Wingdings" pitchFamily="2" charset="2"/>
              </a:rPr>
              <a:t>ΕιδΕνοχΔικ</a:t>
            </a:r>
            <a:r>
              <a:rPr lang="el-GR" dirty="0">
                <a:solidFill>
                  <a:prstClr val="black">
                    <a:lumMod val="75000"/>
                    <a:lumOff val="25000"/>
                  </a:prstClr>
                </a:solidFill>
                <a:latin typeface="Trebuchet MS" panose="020B0603020202020204"/>
                <a:sym typeface="Wingdings" pitchFamily="2" charset="2"/>
              </a:rPr>
              <a:t> ΑΚ 496-900)</a:t>
            </a:r>
            <a:endParaRPr kumimoji="0" lang="el-GR"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sym typeface="Wingdings" pitchFamily="2" charset="2"/>
            </a:endParaRPr>
          </a:p>
          <a:p>
            <a:pPr marL="457200" lvl="1" indent="0">
              <a:buNone/>
            </a:pPr>
            <a:endParaRPr lang="el-GR" dirty="0">
              <a:sym typeface="Wingdings" pitchFamily="2" charset="2"/>
            </a:endParaRPr>
          </a:p>
        </p:txBody>
      </p:sp>
    </p:spTree>
    <p:extLst>
      <p:ext uri="{BB962C8B-B14F-4D97-AF65-F5344CB8AC3E}">
        <p14:creationId xmlns:p14="http://schemas.microsoft.com/office/powerpoint/2010/main" val="338153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AC1D2-F3BF-AB66-DCDD-E7EB2DDE57BC}"/>
            </a:ext>
          </a:extLst>
        </p:cNvPr>
        <p:cNvGrpSpPr/>
        <p:nvPr/>
      </p:nvGrpSpPr>
      <p:grpSpPr>
        <a:xfrm>
          <a:off x="0" y="0"/>
          <a:ext cx="0" cy="0"/>
          <a:chOff x="0" y="0"/>
          <a:chExt cx="0" cy="0"/>
        </a:xfrm>
      </p:grpSpPr>
      <p:sp>
        <p:nvSpPr>
          <p:cNvPr id="6146" name="1 - Τίτλος">
            <a:extLst>
              <a:ext uri="{FF2B5EF4-FFF2-40B4-BE49-F238E27FC236}">
                <a16:creationId xmlns:a16="http://schemas.microsoft.com/office/drawing/2014/main" id="{50B55932-4D1C-D99F-501D-98B1B8AAE1DA}"/>
              </a:ext>
            </a:extLst>
          </p:cNvPr>
          <p:cNvSpPr>
            <a:spLocks noGrp="1"/>
          </p:cNvSpPr>
          <p:nvPr>
            <p:ph type="title"/>
          </p:nvPr>
        </p:nvSpPr>
        <p:spPr>
          <a:xfrm>
            <a:off x="436032" y="369129"/>
            <a:ext cx="8496300" cy="1008063"/>
          </a:xfrm>
        </p:spPr>
        <p:txBody>
          <a:bodyPr>
            <a:noAutofit/>
          </a:bodyPr>
          <a:lstStyle/>
          <a:p>
            <a:r>
              <a:rPr lang="el-GR" sz="3200" b="1" dirty="0">
                <a:latin typeface="+mn-lt"/>
              </a:rPr>
              <a:t>Πρακτικό 3</a:t>
            </a:r>
            <a:r>
              <a:rPr lang="el-GR" sz="3200" b="1" baseline="30000" dirty="0">
                <a:latin typeface="+mn-lt"/>
              </a:rPr>
              <a:t>ο</a:t>
            </a:r>
            <a:r>
              <a:rPr lang="el-GR" sz="3200" b="1" dirty="0">
                <a:latin typeface="+mn-lt"/>
              </a:rPr>
              <a:t> </a:t>
            </a:r>
          </a:p>
        </p:txBody>
      </p:sp>
      <p:sp>
        <p:nvSpPr>
          <p:cNvPr id="11267" name="4 - TextBox">
            <a:extLst>
              <a:ext uri="{FF2B5EF4-FFF2-40B4-BE49-F238E27FC236}">
                <a16:creationId xmlns:a16="http://schemas.microsoft.com/office/drawing/2014/main" id="{6A1F3FFD-0833-FFB8-78CD-867819CF24D8}"/>
              </a:ext>
            </a:extLst>
          </p:cNvPr>
          <p:cNvSpPr txBox="1">
            <a:spLocks noChangeArrowheads="1"/>
          </p:cNvSpPr>
          <p:nvPr/>
        </p:nvSpPr>
        <p:spPr bwMode="auto">
          <a:xfrm>
            <a:off x="345010" y="1582340"/>
            <a:ext cx="8928992" cy="5078313"/>
          </a:xfrm>
          <a:prstGeom prst="rect">
            <a:avLst/>
          </a:prstGeom>
          <a:noFill/>
          <a:ln w="9525">
            <a:noFill/>
            <a:miter lim="800000"/>
            <a:headEnd/>
            <a:tailEnd/>
          </a:ln>
        </p:spPr>
        <p:txBody>
          <a:bodyPr wrap="square">
            <a:spAutoFit/>
          </a:bodyPr>
          <a:lstStyle/>
          <a:p>
            <a:pPr algn="just"/>
            <a:r>
              <a:rPr lang="el-GR" dirty="0"/>
              <a:t>Ο επιχειρηματίας Α, που είναι εγκατεστημένος στη Σπάρτη, αγόρασε μια επαγγελματική εκτυπωτική μηχανή από τον έμπορο-εισαγωγέα Π που είναι εγκατεστημένος στην Αθήνα. Λίγες ημέρες αργότερα ο Α ζήτησε από τον Π να αποστείλει τη μηχανή στη Σπάρτη. Ο Π παρέδωσε τη μηχανή στον ανεξάρτητο μεταφορέα Μ και συμφώνησε με αυτόν τη μεταφορά της στη Σπάρτη, όπως του υπέδειξε ο Α. Στη συνέχεια, έστειλε ταχυδρομικώς το τιμολόγιο για 30.000 ευρώ στον Α. Επειδή ο τελευταίος μετά από μερικές εβδομάδες δεν είχε εξοφλήσει ακόμη το τιμολόγιο, ο Π τον </a:t>
            </a:r>
            <a:r>
              <a:rPr lang="el-GR" dirty="0" err="1"/>
              <a:t>όχλησε</a:t>
            </a:r>
            <a:r>
              <a:rPr lang="el-GR" dirty="0"/>
              <a:t> σχετικώς με ηλεκτρονικό μήνυμα (e-</a:t>
            </a:r>
            <a:r>
              <a:rPr lang="el-GR" dirty="0" err="1"/>
              <a:t>mail</a:t>
            </a:r>
            <a:r>
              <a:rPr lang="el-GR" dirty="0"/>
              <a:t>). Ο Α </a:t>
            </a:r>
            <a:r>
              <a:rPr lang="el-GR" dirty="0" err="1"/>
              <a:t>απήντησε</a:t>
            </a:r>
            <a:r>
              <a:rPr lang="el-GR" dirty="0"/>
              <a:t> τηλεφωνικώς ότι δεν είχε λάβει ακόμη τη μηχανή και ότι, όταν ρώτησε τον Μ, εκείνος του απάντησε ότι κατά τρόπο ανεξήγητο η μηχανή είχε χαθεί και ότι οι σχετικές έρευνες είχαν αποβεί μέχρι στιγμής άκαρπες. Ο Α αρνείται να καταβάλει οποιοδήποτε ποσόν, πριν παραλάβει τη μηχανή.</a:t>
            </a:r>
          </a:p>
          <a:p>
            <a:pPr algn="just"/>
            <a:endParaRPr lang="el-GR" dirty="0"/>
          </a:p>
          <a:p>
            <a:pPr algn="just"/>
            <a:r>
              <a:rPr lang="el-GR" b="1" dirty="0"/>
              <a:t>Ερωτάται: (α) </a:t>
            </a:r>
            <a:r>
              <a:rPr lang="el-GR" dirty="0"/>
              <a:t>Δικαιούται ο Α να αρνηθεί την πληρωμή του τιμήματος;</a:t>
            </a:r>
            <a:r>
              <a:rPr lang="el-GR" b="1" dirty="0"/>
              <a:t> (β) </a:t>
            </a:r>
            <a:r>
              <a:rPr lang="el-GR" dirty="0"/>
              <a:t>Εάν υποχρεωθεί ο Α να πληρώσει τον Π, κατά ποιου μπορεί στη συνέχεια να αναχθεί για τη ζημία του; και </a:t>
            </a:r>
            <a:r>
              <a:rPr lang="el-GR" b="1" dirty="0"/>
              <a:t>(γ) </a:t>
            </a:r>
            <a:r>
              <a:rPr lang="el-GR" dirty="0"/>
              <a:t>Σε περίπτωση που τελικά παραδοθεί η μηχανή αλλά παρουσιάζει δυσλειτουργίες, ποια τα δικαιώματα του Α;</a:t>
            </a:r>
          </a:p>
          <a:p>
            <a:pPr marL="914400" lvl="3" algn="just">
              <a:buClr>
                <a:schemeClr val="accent2"/>
              </a:buClr>
            </a:pPr>
            <a:endParaRPr lang="el-GR" dirty="0">
              <a:latin typeface="Calibri" panose="020F0502020204030204" pitchFamily="34" charset="0"/>
              <a:cs typeface="Calibri" panose="020F0502020204030204" pitchFamily="34" charset="0"/>
            </a:endParaRPr>
          </a:p>
        </p:txBody>
      </p:sp>
      <p:sp>
        <p:nvSpPr>
          <p:cNvPr id="11268" name="Slide Number Placeholder 3">
            <a:extLst>
              <a:ext uri="{FF2B5EF4-FFF2-40B4-BE49-F238E27FC236}">
                <a16:creationId xmlns:a16="http://schemas.microsoft.com/office/drawing/2014/main" id="{FE995C4D-30DF-3166-9654-B22E5527D13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40</a:t>
            </a:fld>
            <a:endParaRPr lang="el-GR" altLang="en-US" sz="1200">
              <a:solidFill>
                <a:srgbClr val="FFFFFF"/>
              </a:solidFill>
            </a:endParaRPr>
          </a:p>
        </p:txBody>
      </p:sp>
      <p:sp>
        <p:nvSpPr>
          <p:cNvPr id="11269" name="TextBox 1">
            <a:extLst>
              <a:ext uri="{FF2B5EF4-FFF2-40B4-BE49-F238E27FC236}">
                <a16:creationId xmlns:a16="http://schemas.microsoft.com/office/drawing/2014/main" id="{C7D43CC4-2BE4-3DF3-2EB4-A171EDA1A241}"/>
              </a:ext>
            </a:extLst>
          </p:cNvPr>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Tree>
    <p:extLst>
      <p:ext uri="{BB962C8B-B14F-4D97-AF65-F5344CB8AC3E}">
        <p14:creationId xmlns:p14="http://schemas.microsoft.com/office/powerpoint/2010/main" val="30777089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500"/>
                                        <p:tgtEl>
                                          <p:spTgt spid="112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3F17C-8E0F-7BFE-0296-AFF9666CC64D}"/>
            </a:ext>
          </a:extLst>
        </p:cNvPr>
        <p:cNvGrpSpPr/>
        <p:nvPr/>
      </p:nvGrpSpPr>
      <p:grpSpPr>
        <a:xfrm>
          <a:off x="0" y="0"/>
          <a:ext cx="0" cy="0"/>
          <a:chOff x="0" y="0"/>
          <a:chExt cx="0" cy="0"/>
        </a:xfrm>
      </p:grpSpPr>
      <p:sp>
        <p:nvSpPr>
          <p:cNvPr id="6146" name="1 - Τίτλος">
            <a:extLst>
              <a:ext uri="{FF2B5EF4-FFF2-40B4-BE49-F238E27FC236}">
                <a16:creationId xmlns:a16="http://schemas.microsoft.com/office/drawing/2014/main" id="{70157306-7C93-AA00-F013-937AEA07BD3A}"/>
              </a:ext>
            </a:extLst>
          </p:cNvPr>
          <p:cNvSpPr>
            <a:spLocks noGrp="1"/>
          </p:cNvSpPr>
          <p:nvPr>
            <p:ph type="title"/>
          </p:nvPr>
        </p:nvSpPr>
        <p:spPr>
          <a:xfrm>
            <a:off x="436032" y="369129"/>
            <a:ext cx="8496300" cy="1008063"/>
          </a:xfrm>
        </p:spPr>
        <p:txBody>
          <a:bodyPr>
            <a:noAutofit/>
          </a:bodyPr>
          <a:lstStyle/>
          <a:p>
            <a:r>
              <a:rPr lang="el-GR" sz="3200" b="1" dirty="0">
                <a:latin typeface="+mn-lt"/>
              </a:rPr>
              <a:t>Πρακτικό 4</a:t>
            </a:r>
            <a:r>
              <a:rPr lang="el-GR" sz="3200" b="1" baseline="30000" dirty="0">
                <a:latin typeface="+mn-lt"/>
              </a:rPr>
              <a:t>ο</a:t>
            </a:r>
            <a:r>
              <a:rPr lang="el-GR" sz="3200" b="1" dirty="0">
                <a:latin typeface="+mn-lt"/>
              </a:rPr>
              <a:t> </a:t>
            </a:r>
          </a:p>
        </p:txBody>
      </p:sp>
      <p:sp>
        <p:nvSpPr>
          <p:cNvPr id="11267" name="4 - TextBox">
            <a:extLst>
              <a:ext uri="{FF2B5EF4-FFF2-40B4-BE49-F238E27FC236}">
                <a16:creationId xmlns:a16="http://schemas.microsoft.com/office/drawing/2014/main" id="{3A27D82C-A478-DEF4-7F79-1CE8A52ED600}"/>
              </a:ext>
            </a:extLst>
          </p:cNvPr>
          <p:cNvSpPr txBox="1">
            <a:spLocks noChangeArrowheads="1"/>
          </p:cNvSpPr>
          <p:nvPr/>
        </p:nvSpPr>
        <p:spPr bwMode="auto">
          <a:xfrm>
            <a:off x="345010" y="1582340"/>
            <a:ext cx="8928992" cy="5170646"/>
          </a:xfrm>
          <a:prstGeom prst="rect">
            <a:avLst/>
          </a:prstGeom>
          <a:noFill/>
          <a:ln w="9525">
            <a:noFill/>
            <a:miter lim="800000"/>
            <a:headEnd/>
            <a:tailEnd/>
          </a:ln>
        </p:spPr>
        <p:txBody>
          <a:bodyPr wrap="square">
            <a:spAutoFit/>
          </a:bodyPr>
          <a:lstStyle/>
          <a:p>
            <a:pPr algn="just"/>
            <a:r>
              <a:rPr lang="el-GR" sz="1200" dirty="0"/>
              <a:t>Ο Α είναι ιδιοκτήτης αγροκτήματος με κατοικία στα Σπάτα. Μετά την ολοκλήρωση των οικοδομικών εργασιών, ο Α συμφώνησε με τον σιδηρουργό Β την περίφραξη του κτήματος αντί 100.000 ευρώ, τίμημα που ο Α </a:t>
            </a:r>
            <a:r>
              <a:rPr lang="el-GR" sz="1200" dirty="0" err="1"/>
              <a:t>προκατέβαλε</a:t>
            </a:r>
            <a:r>
              <a:rPr lang="el-GR" sz="1200" dirty="0"/>
              <a:t>. Ο Β έστειλε με το αυτοκίνητο της επιχείρησης τον Γ, παλαιό υπάλληλό του, να περάσει πρώτα από τη βιοτεχνία τού Δ, ο οποίος προμήθευε τόσα χρόνια τον Β με τα αναγκαία υλικά, και, αφού αγοράσει (με πίστωση) την αναγκαία ποσότητα πασσάλων και συρματοπλέγματος, να πάει στη συνέχεια στα Σπάτα να εκτελέσει το έργο. Ο Β έστελνε συχνά τον Γ να αγοράσει από τον Δ υλικά για την εργασία του και ο Δ γνώριζε τον Γ ως υπάλληλο του Β. Καθ' οδόν θυμήθηκε ο Γ την υπόσχεση που είχε δώσει στην πεθερά του, να περιφράξει το οικόπεδό της στην Πετρούπολη, γι’ αυτό ζήτησε και πήρε από τον Δ επιπλέον 700 μέτρα συρματόπλεγμα και 100 πασσάλους. Όταν ο Γ έφθασε στα Σπάτα, βρισκόταν σε ευθυμία λόγω κατανάλωσης αρκετής ποσότητας αλκοόλ στη διαδρομή. Για τον λόγο αυτό εκτέλεσε το έργο στα Σπάτα πλημμελώς. Συγκεκριμένα, οι σιδερένιοι πάσσαλοι, επειδή δεν στερεώθηκαν καλά στο έδαφος, υποχώρησαν μετά από λίγες ημέρες, με αποτέλεσμα να μπουν στο αγρόκτημα πρόβατα και να φάνε τα οπωροφόρα και καλλωπιστικά δενδρύλλια, για τα οποία ο Α είχε πληρώσει πρόσφατα 50.000 ευρώ. Επίσης, κατά το άνοιγμα των λάκκων ο Γ τρύπησε τον υπόγειο σωλήνα, με τον οποίο εφοδιαζόταν με νερό το γειτονικό ακίνητο του Ε. Τέλος ο Γ, πριν αναχωρήσει το βράδυ από τα Σπάτα, διέρρηξε την κατοικία του Α και, αφού κατανάλωσε όλα τα οινοπνευματώδη ποτά που βρίσκονταν στο μπαρ, μέθυσε, με αποτέλεσμα να προξενήσει ζημιές σε έπιπλα και σκεύη ύψους 20.000 ευρώ.</a:t>
            </a:r>
          </a:p>
          <a:p>
            <a:pPr algn="just"/>
            <a:endParaRPr lang="en-US" sz="1200" dirty="0"/>
          </a:p>
          <a:p>
            <a:pPr algn="just"/>
            <a:r>
              <a:rPr lang="el-GR" sz="1200" dirty="0"/>
              <a:t>Ο Α ζητεί από τον Β επιστροφή των 100.000 ευρώ και καταβολή 70.000 ευρώ ακόμη ως αποζημίωση για την καταστροφή αφενός των φυτών και αφετέρου των επίπλων και σκευών.</a:t>
            </a:r>
          </a:p>
          <a:p>
            <a:pPr algn="just"/>
            <a:endParaRPr lang="en-US" sz="1200" dirty="0"/>
          </a:p>
          <a:p>
            <a:pPr algn="just"/>
            <a:r>
              <a:rPr lang="el-GR" sz="1200" dirty="0"/>
              <a:t>Ο Δ απαιτεί από τον Β πληρωμή του τιμήματος και για τα 700 μ. συρματόπλεγμα και τους 100 πασσάλους που πήρε επιπλέον ο Γ.</a:t>
            </a:r>
          </a:p>
          <a:p>
            <a:pPr algn="just"/>
            <a:endParaRPr lang="en-US" sz="1200" dirty="0"/>
          </a:p>
          <a:p>
            <a:pPr algn="just"/>
            <a:r>
              <a:rPr lang="el-GR" sz="1200" dirty="0"/>
              <a:t>Ο Ε ζητεί από τον Β καταβολή 3.000 ευρώ, δηλαδή όσων πλήρωσε για την επισκευή του σωλήνα και για το νερό που χύθηκε άσκοπα.</a:t>
            </a:r>
          </a:p>
          <a:p>
            <a:pPr algn="just"/>
            <a:endParaRPr lang="en-US" sz="1200" dirty="0"/>
          </a:p>
          <a:p>
            <a:pPr algn="just"/>
            <a:r>
              <a:rPr lang="el-GR" sz="1200" b="1" dirty="0"/>
              <a:t>Ερωτάται: Υποχρεούται ο Β να καταβάλει τα ποσά αυτά;</a:t>
            </a:r>
            <a:endParaRPr lang="en-US" sz="1200" dirty="0"/>
          </a:p>
          <a:p>
            <a:pPr marL="914400" lvl="3" algn="just">
              <a:buClr>
                <a:schemeClr val="accent2"/>
              </a:buClr>
            </a:pPr>
            <a:endParaRPr lang="el-GR" dirty="0">
              <a:latin typeface="Calibri" panose="020F0502020204030204" pitchFamily="34" charset="0"/>
              <a:cs typeface="Calibri" panose="020F0502020204030204" pitchFamily="34" charset="0"/>
            </a:endParaRPr>
          </a:p>
        </p:txBody>
      </p:sp>
      <p:sp>
        <p:nvSpPr>
          <p:cNvPr id="11268" name="Slide Number Placeholder 3">
            <a:extLst>
              <a:ext uri="{FF2B5EF4-FFF2-40B4-BE49-F238E27FC236}">
                <a16:creationId xmlns:a16="http://schemas.microsoft.com/office/drawing/2014/main" id="{B61D721E-5832-1BBC-6DD6-8919E35B891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80000"/>
              </a:lnSpc>
            </a:pPr>
            <a:fld id="{AAA245FA-6E4C-46EB-9BF1-08A72A6E1971}" type="slidenum">
              <a:rPr lang="el-GR" altLang="en-US" sz="1200">
                <a:solidFill>
                  <a:srgbClr val="FFFFFF"/>
                </a:solidFill>
              </a:rPr>
              <a:pPr>
                <a:lnSpc>
                  <a:spcPct val="80000"/>
                </a:lnSpc>
              </a:pPr>
              <a:t>41</a:t>
            </a:fld>
            <a:endParaRPr lang="el-GR" altLang="en-US" sz="1200">
              <a:solidFill>
                <a:srgbClr val="FFFFFF"/>
              </a:solidFill>
            </a:endParaRPr>
          </a:p>
        </p:txBody>
      </p:sp>
      <p:sp>
        <p:nvSpPr>
          <p:cNvPr id="11269" name="TextBox 1">
            <a:extLst>
              <a:ext uri="{FF2B5EF4-FFF2-40B4-BE49-F238E27FC236}">
                <a16:creationId xmlns:a16="http://schemas.microsoft.com/office/drawing/2014/main" id="{9AFDA4C9-2008-8EDE-CBCD-7FD7FBA76CD0}"/>
              </a:ext>
            </a:extLst>
          </p:cNvPr>
          <p:cNvSpPr txBox="1">
            <a:spLocks noChangeArrowheads="1"/>
          </p:cNvSpPr>
          <p:nvPr/>
        </p:nvSpPr>
        <p:spPr bwMode="auto">
          <a:xfrm>
            <a:off x="2403475" y="82645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Tree>
    <p:extLst>
      <p:ext uri="{BB962C8B-B14F-4D97-AF65-F5344CB8AC3E}">
        <p14:creationId xmlns:p14="http://schemas.microsoft.com/office/powerpoint/2010/main" val="18404280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5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animEffect transition="in" filter="fade">
                                      <p:cBhvr>
                                        <p:cTn id="17" dur="500"/>
                                        <p:tgtEl>
                                          <p:spTgt spid="1126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67">
                                            <p:txEl>
                                              <p:pRg st="6" end="6"/>
                                            </p:txEl>
                                          </p:spTgt>
                                        </p:tgtEl>
                                        <p:attrNameLst>
                                          <p:attrName>style.visibility</p:attrName>
                                        </p:attrNameLst>
                                      </p:cBhvr>
                                      <p:to>
                                        <p:strVal val="visible"/>
                                      </p:to>
                                    </p:set>
                                    <p:animEffect transition="in" filter="fade">
                                      <p:cBhvr>
                                        <p:cTn id="22" dur="500"/>
                                        <p:tgtEl>
                                          <p:spTgt spid="1126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267">
                                            <p:txEl>
                                              <p:pRg st="8" end="8"/>
                                            </p:txEl>
                                          </p:spTgt>
                                        </p:tgtEl>
                                        <p:attrNameLst>
                                          <p:attrName>style.visibility</p:attrName>
                                        </p:attrNameLst>
                                      </p:cBhvr>
                                      <p:to>
                                        <p:strVal val="visible"/>
                                      </p:to>
                                    </p:set>
                                    <p:animEffect transition="in" filter="fade">
                                      <p:cBhvr>
                                        <p:cTn id="27" dur="500"/>
                                        <p:tgtEl>
                                          <p:spTgt spid="112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EB26D-9149-5C47-6603-AE7035C91A6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ACE084B-0A52-A848-EFED-6DDA9E2ABD3A}"/>
              </a:ext>
            </a:extLst>
          </p:cNvPr>
          <p:cNvSpPr>
            <a:spLocks noGrp="1"/>
          </p:cNvSpPr>
          <p:nvPr>
            <p:ph type="title"/>
          </p:nvPr>
        </p:nvSpPr>
        <p:spPr/>
        <p:txBody>
          <a:bodyPr/>
          <a:lstStyle/>
          <a:p>
            <a:r>
              <a:rPr lang="el-GR" dirty="0"/>
              <a:t>Η Ενοχή </a:t>
            </a:r>
            <a:br>
              <a:rPr lang="el-GR" dirty="0"/>
            </a:br>
            <a:r>
              <a:rPr lang="el-GR" sz="3200" i="1" dirty="0"/>
              <a:t>Σχετικότητα της ενοχής </a:t>
            </a:r>
            <a:endParaRPr lang="el-GR" i="1" dirty="0"/>
          </a:p>
        </p:txBody>
      </p:sp>
      <p:sp>
        <p:nvSpPr>
          <p:cNvPr id="3" name="Θέση περιεχομένου 2">
            <a:extLst>
              <a:ext uri="{FF2B5EF4-FFF2-40B4-BE49-F238E27FC236}">
                <a16:creationId xmlns:a16="http://schemas.microsoft.com/office/drawing/2014/main" id="{2DEB0E57-C4B2-F3D7-F620-E88FBF1F90EF}"/>
              </a:ext>
            </a:extLst>
          </p:cNvPr>
          <p:cNvSpPr>
            <a:spLocks noGrp="1"/>
          </p:cNvSpPr>
          <p:nvPr>
            <p:ph idx="1"/>
          </p:nvPr>
        </p:nvSpPr>
        <p:spPr/>
        <p:txBody>
          <a:bodyPr>
            <a:normAutofit fontScale="70000" lnSpcReduction="20000"/>
          </a:bodyPr>
          <a:lstStyle/>
          <a:p>
            <a:pPr>
              <a:lnSpc>
                <a:spcPct val="150000"/>
              </a:lnSpc>
            </a:pPr>
            <a:r>
              <a:rPr lang="el-GR" dirty="0"/>
              <a:t>Προσωπικός δεσμός μεταξύ δανειστή και οφειλέτη </a:t>
            </a:r>
          </a:p>
          <a:p>
            <a:pPr>
              <a:lnSpc>
                <a:spcPct val="150000"/>
              </a:lnSpc>
            </a:pPr>
            <a:r>
              <a:rPr lang="el-GR" dirty="0"/>
              <a:t>Η ενοχή εκδηλώνει την ενέργειά της μόνο </a:t>
            </a:r>
            <a:r>
              <a:rPr lang="en-US" i="1" dirty="0"/>
              <a:t>inter partes </a:t>
            </a:r>
            <a:endParaRPr lang="el-GR" i="1" dirty="0"/>
          </a:p>
          <a:p>
            <a:pPr>
              <a:lnSpc>
                <a:spcPct val="170000"/>
              </a:lnSpc>
            </a:pPr>
            <a:r>
              <a:rPr lang="el-GR" dirty="0"/>
              <a:t>Εξαιρέσεις από τον κανόνα ότι οι τρίτοι δεν είναι δυνατόν να ωφεληθούν (πρώτη εκδήλωση της σχετικότητας της ενοχής):</a:t>
            </a:r>
          </a:p>
          <a:p>
            <a:pPr lvl="1">
              <a:lnSpc>
                <a:spcPct val="170000"/>
              </a:lnSpc>
            </a:pPr>
            <a:r>
              <a:rPr lang="el-GR" dirty="0" err="1"/>
              <a:t>Πλαγιαστική</a:t>
            </a:r>
            <a:r>
              <a:rPr lang="el-GR" dirty="0"/>
              <a:t> άσκηση δικαιωμάτων (</a:t>
            </a:r>
            <a:r>
              <a:rPr lang="el-GR" dirty="0" err="1"/>
              <a:t>ΚΠολΔ</a:t>
            </a:r>
            <a:r>
              <a:rPr lang="el-GR" dirty="0"/>
              <a:t> 72)</a:t>
            </a:r>
          </a:p>
          <a:p>
            <a:pPr lvl="1">
              <a:lnSpc>
                <a:spcPct val="170000"/>
              </a:lnSpc>
            </a:pPr>
            <a:r>
              <a:rPr lang="el-GR" dirty="0"/>
              <a:t>Γνήσια Σύμβαση υπέρ τρίτου (ΑΚ 411)</a:t>
            </a:r>
          </a:p>
          <a:p>
            <a:pPr lvl="1">
              <a:lnSpc>
                <a:spcPct val="170000"/>
              </a:lnSpc>
            </a:pPr>
            <a:r>
              <a:rPr lang="el-GR" dirty="0"/>
              <a:t>Τριμερείς συμβατικές σχέσεις</a:t>
            </a:r>
          </a:p>
          <a:p>
            <a:pPr lvl="1">
              <a:lnSpc>
                <a:spcPct val="170000"/>
              </a:lnSpc>
            </a:pPr>
            <a:r>
              <a:rPr lang="el-GR" dirty="0"/>
              <a:t>Καταναλωτική πίστη (δάνεια τριμερούς σχέσης)</a:t>
            </a:r>
          </a:p>
          <a:p>
            <a:pPr lvl="1">
              <a:lnSpc>
                <a:spcPct val="170000"/>
              </a:lnSpc>
            </a:pPr>
            <a:r>
              <a:rPr lang="el-GR" dirty="0"/>
              <a:t>Συμβάσεις με προστατευτική ενέργεια υπέρ τρίτου </a:t>
            </a:r>
          </a:p>
          <a:p>
            <a:pPr lvl="1">
              <a:lnSpc>
                <a:spcPct val="170000"/>
              </a:lnSpc>
            </a:pPr>
            <a:r>
              <a:rPr lang="el-GR" dirty="0"/>
              <a:t>Ζημία τρίτου από παράβαση κύριας παροχής </a:t>
            </a:r>
          </a:p>
          <a:p>
            <a:pPr>
              <a:lnSpc>
                <a:spcPct val="150000"/>
              </a:lnSpc>
            </a:pPr>
            <a:endParaRPr lang="el-GR" i="1" dirty="0"/>
          </a:p>
          <a:p>
            <a:pPr lvl="1"/>
            <a:endParaRPr lang="el-GR" dirty="0"/>
          </a:p>
        </p:txBody>
      </p:sp>
    </p:spTree>
    <p:extLst>
      <p:ext uri="{BB962C8B-B14F-4D97-AF65-F5344CB8AC3E}">
        <p14:creationId xmlns:p14="http://schemas.microsoft.com/office/powerpoint/2010/main" val="40398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B593E-40B5-C00E-334D-6F793D92508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E89DECC-D60F-B262-C458-BC52C4C3C90D}"/>
              </a:ext>
            </a:extLst>
          </p:cNvPr>
          <p:cNvSpPr>
            <a:spLocks noGrp="1"/>
          </p:cNvSpPr>
          <p:nvPr>
            <p:ph type="title"/>
          </p:nvPr>
        </p:nvSpPr>
        <p:spPr/>
        <p:txBody>
          <a:bodyPr/>
          <a:lstStyle/>
          <a:p>
            <a:r>
              <a:rPr lang="el-GR" dirty="0"/>
              <a:t>Η Ενοχή </a:t>
            </a:r>
            <a:br>
              <a:rPr lang="el-GR" dirty="0"/>
            </a:br>
            <a:r>
              <a:rPr lang="el-GR" sz="3200" i="1" dirty="0"/>
              <a:t>Σχετικότητα της ενοχής</a:t>
            </a:r>
            <a:endParaRPr lang="el-GR" i="1" dirty="0"/>
          </a:p>
        </p:txBody>
      </p:sp>
      <p:sp>
        <p:nvSpPr>
          <p:cNvPr id="3" name="Θέση περιεχομένου 2">
            <a:extLst>
              <a:ext uri="{FF2B5EF4-FFF2-40B4-BE49-F238E27FC236}">
                <a16:creationId xmlns:a16="http://schemas.microsoft.com/office/drawing/2014/main" id="{DD8C4EC0-16B2-8F65-E1E3-8B354B34EDEA}"/>
              </a:ext>
            </a:extLst>
          </p:cNvPr>
          <p:cNvSpPr>
            <a:spLocks noGrp="1"/>
          </p:cNvSpPr>
          <p:nvPr>
            <p:ph idx="1"/>
          </p:nvPr>
        </p:nvSpPr>
        <p:spPr/>
        <p:txBody>
          <a:bodyPr>
            <a:normAutofit/>
          </a:bodyPr>
          <a:lstStyle/>
          <a:p>
            <a:pPr>
              <a:lnSpc>
                <a:spcPct val="170000"/>
              </a:lnSpc>
            </a:pPr>
            <a:r>
              <a:rPr lang="el-GR" dirty="0"/>
              <a:t>Εξαιρέσεις από τον κανόνα ότι οι τρίτοι δεν είναι δυνατόν να δεσμευθούν (δεύτερη εκδήλωση της σχετικότητας της ενοχής):</a:t>
            </a:r>
          </a:p>
          <a:p>
            <a:pPr lvl="1">
              <a:lnSpc>
                <a:spcPct val="170000"/>
              </a:lnSpc>
            </a:pPr>
            <a:r>
              <a:rPr lang="el-GR" dirty="0"/>
              <a:t>ΑΚ 919</a:t>
            </a:r>
          </a:p>
          <a:p>
            <a:pPr lvl="1">
              <a:lnSpc>
                <a:spcPct val="170000"/>
              </a:lnSpc>
            </a:pPr>
            <a:r>
              <a:rPr lang="el-GR" dirty="0"/>
              <a:t>Καταδολίευση δανειστών (ΑΚ 939)</a:t>
            </a:r>
          </a:p>
          <a:p>
            <a:pPr lvl="1">
              <a:lnSpc>
                <a:spcPct val="170000"/>
              </a:lnSpc>
            </a:pPr>
            <a:r>
              <a:rPr lang="el-GR" dirty="0"/>
              <a:t>Συμβάσεις χρηματοδοτικής μίσθωσης </a:t>
            </a:r>
          </a:p>
          <a:p>
            <a:pPr lvl="1">
              <a:lnSpc>
                <a:spcPct val="170000"/>
              </a:lnSpc>
            </a:pPr>
            <a:r>
              <a:rPr lang="el-GR" dirty="0"/>
              <a:t>Εκποίηση μισθωμένου ακινήτου (ΑΚ 614)</a:t>
            </a:r>
          </a:p>
        </p:txBody>
      </p:sp>
    </p:spTree>
    <p:extLst>
      <p:ext uri="{BB962C8B-B14F-4D97-AF65-F5344CB8AC3E}">
        <p14:creationId xmlns:p14="http://schemas.microsoft.com/office/powerpoint/2010/main" val="220169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D3250-4A85-7947-20E2-3A5D0D4FBF4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AC2069C-AB98-440F-D188-983E32DA2631}"/>
              </a:ext>
            </a:extLst>
          </p:cNvPr>
          <p:cNvSpPr>
            <a:spLocks noGrp="1"/>
          </p:cNvSpPr>
          <p:nvPr>
            <p:ph type="title"/>
          </p:nvPr>
        </p:nvSpPr>
        <p:spPr/>
        <p:txBody>
          <a:bodyPr/>
          <a:lstStyle/>
          <a:p>
            <a:pPr algn="just"/>
            <a:r>
              <a:rPr lang="el-GR" b="1" dirty="0"/>
              <a:t>Πηγές Ενοχών </a:t>
            </a:r>
          </a:p>
        </p:txBody>
      </p:sp>
      <p:sp>
        <p:nvSpPr>
          <p:cNvPr id="3" name="Θέση περιεχομένου 2">
            <a:extLst>
              <a:ext uri="{FF2B5EF4-FFF2-40B4-BE49-F238E27FC236}">
                <a16:creationId xmlns:a16="http://schemas.microsoft.com/office/drawing/2014/main" id="{1C53ABA7-CFF7-460C-075F-6F517CD3749C}"/>
              </a:ext>
            </a:extLst>
          </p:cNvPr>
          <p:cNvSpPr>
            <a:spLocks noGrp="1"/>
          </p:cNvSpPr>
          <p:nvPr>
            <p:ph idx="1"/>
          </p:nvPr>
        </p:nvSpPr>
        <p:spPr>
          <a:xfrm>
            <a:off x="677334" y="1755476"/>
            <a:ext cx="8596668" cy="3880773"/>
          </a:xfrm>
        </p:spPr>
        <p:txBody>
          <a:bodyPr>
            <a:noAutofit/>
          </a:bodyPr>
          <a:lstStyle/>
          <a:p>
            <a:pPr algn="just">
              <a:lnSpc>
                <a:spcPct val="170000"/>
              </a:lnSpc>
            </a:pPr>
            <a:r>
              <a:rPr lang="el-GR" dirty="0"/>
              <a:t>Η </a:t>
            </a:r>
            <a:r>
              <a:rPr lang="el-GR" b="1" dirty="0"/>
              <a:t>σύμβαση</a:t>
            </a:r>
            <a:r>
              <a:rPr lang="el-GR" dirty="0"/>
              <a:t> και ο </a:t>
            </a:r>
            <a:r>
              <a:rPr lang="el-GR" b="1" dirty="0"/>
              <a:t>νόμος</a:t>
            </a:r>
            <a:r>
              <a:rPr lang="el-GR" dirty="0"/>
              <a:t> </a:t>
            </a:r>
          </a:p>
          <a:p>
            <a:pPr algn="just">
              <a:lnSpc>
                <a:spcPct val="170000"/>
              </a:lnSpc>
            </a:pPr>
            <a:r>
              <a:rPr lang="el-GR" dirty="0"/>
              <a:t>Ειδικότερα, ενοχές από σύμβαση </a:t>
            </a:r>
            <a:r>
              <a:rPr lang="el-GR" dirty="0">
                <a:sym typeface="Wingdings" pitchFamily="2" charset="2"/>
              </a:rPr>
              <a:t> ο τύπος τους ορίζεται στο ειδικό ενοχικό δίκαιο και χωρίζονται στις εξής κατηγορίες:</a:t>
            </a:r>
          </a:p>
          <a:p>
            <a:pPr lvl="1" algn="just">
              <a:lnSpc>
                <a:spcPct val="170000"/>
              </a:lnSpc>
            </a:pPr>
            <a:r>
              <a:rPr lang="el-GR" dirty="0">
                <a:sym typeface="Wingdings" pitchFamily="2" charset="2"/>
              </a:rPr>
              <a:t>Σκοπός η μεταβίβαση δικαιώματος (πχ πώληση ΑΚ 513 </a:t>
            </a:r>
            <a:r>
              <a:rPr lang="el-GR" dirty="0" err="1">
                <a:sym typeface="Wingdings" pitchFamily="2" charset="2"/>
              </a:rPr>
              <a:t>επ</a:t>
            </a:r>
            <a:r>
              <a:rPr lang="el-GR" dirty="0">
                <a:sym typeface="Wingdings" pitchFamily="2" charset="2"/>
              </a:rPr>
              <a:t>.)</a:t>
            </a:r>
          </a:p>
          <a:p>
            <a:pPr lvl="1" algn="just">
              <a:lnSpc>
                <a:spcPct val="170000"/>
              </a:lnSpc>
            </a:pPr>
            <a:r>
              <a:rPr lang="el-GR" dirty="0">
                <a:sym typeface="Wingdings" pitchFamily="2" charset="2"/>
              </a:rPr>
              <a:t>Σκοπός η παραχώρηση χρήσης (πχ μίσθωση ΑΚ 574 </a:t>
            </a:r>
            <a:r>
              <a:rPr lang="el-GR" dirty="0" err="1">
                <a:sym typeface="Wingdings" pitchFamily="2" charset="2"/>
              </a:rPr>
              <a:t>επ</a:t>
            </a:r>
            <a:r>
              <a:rPr lang="el-GR" dirty="0">
                <a:sym typeface="Wingdings" pitchFamily="2" charset="2"/>
              </a:rPr>
              <a:t>.)</a:t>
            </a:r>
          </a:p>
          <a:p>
            <a:pPr lvl="1" algn="just">
              <a:lnSpc>
                <a:spcPct val="170000"/>
              </a:lnSpc>
            </a:pPr>
            <a:r>
              <a:rPr lang="el-GR" dirty="0"/>
              <a:t>Σκοπός η παροχή υπηρεσιών (πχ σύμβαση εργασίας ΑΚ 648 </a:t>
            </a:r>
            <a:r>
              <a:rPr lang="el-GR" dirty="0" err="1"/>
              <a:t>επ</a:t>
            </a:r>
            <a:r>
              <a:rPr lang="el-GR" dirty="0"/>
              <a:t>)</a:t>
            </a:r>
          </a:p>
          <a:p>
            <a:pPr lvl="1" algn="just">
              <a:lnSpc>
                <a:spcPct val="170000"/>
              </a:lnSpc>
            </a:pPr>
            <a:r>
              <a:rPr lang="el-GR" dirty="0"/>
              <a:t>Επιδίωξη κοινού σκοπού (πχ εταιρία ΑΚ 741 </a:t>
            </a:r>
            <a:r>
              <a:rPr lang="el-GR" dirty="0" err="1"/>
              <a:t>επ</a:t>
            </a:r>
            <a:r>
              <a:rPr lang="el-GR" dirty="0"/>
              <a:t>.)</a:t>
            </a:r>
          </a:p>
          <a:p>
            <a:pPr lvl="1" algn="just">
              <a:lnSpc>
                <a:spcPct val="170000"/>
              </a:lnSpc>
            </a:pPr>
            <a:r>
              <a:rPr lang="el-GR" dirty="0"/>
              <a:t>Σκοπός η εξασφάλιση (άλλης κύριας) ενοχής (πχ εγγύηση ΑΚ 847 </a:t>
            </a:r>
            <a:r>
              <a:rPr lang="el-GR" dirty="0" err="1"/>
              <a:t>επ</a:t>
            </a:r>
            <a:r>
              <a:rPr lang="el-GR" dirty="0"/>
              <a:t>.)</a:t>
            </a:r>
          </a:p>
        </p:txBody>
      </p:sp>
    </p:spTree>
    <p:extLst>
      <p:ext uri="{BB962C8B-B14F-4D97-AF65-F5344CB8AC3E}">
        <p14:creationId xmlns:p14="http://schemas.microsoft.com/office/powerpoint/2010/main" val="2599029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0C51B-50B0-65C1-7882-1561358A7E3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5DBC1F5-82B7-E25A-A032-7D9C5A6BE135}"/>
              </a:ext>
            </a:extLst>
          </p:cNvPr>
          <p:cNvSpPr>
            <a:spLocks noGrp="1"/>
          </p:cNvSpPr>
          <p:nvPr>
            <p:ph type="title"/>
          </p:nvPr>
        </p:nvSpPr>
        <p:spPr/>
        <p:txBody>
          <a:bodyPr/>
          <a:lstStyle/>
          <a:p>
            <a:pPr algn="just"/>
            <a:r>
              <a:rPr lang="el-GR" b="1" dirty="0"/>
              <a:t>Πηγές Ενοχών </a:t>
            </a:r>
          </a:p>
        </p:txBody>
      </p:sp>
      <p:sp>
        <p:nvSpPr>
          <p:cNvPr id="3" name="Θέση περιεχομένου 2">
            <a:extLst>
              <a:ext uri="{FF2B5EF4-FFF2-40B4-BE49-F238E27FC236}">
                <a16:creationId xmlns:a16="http://schemas.microsoft.com/office/drawing/2014/main" id="{6CE49372-F2A9-BFE4-5353-DF7D6C5C7943}"/>
              </a:ext>
            </a:extLst>
          </p:cNvPr>
          <p:cNvSpPr>
            <a:spLocks noGrp="1"/>
          </p:cNvSpPr>
          <p:nvPr>
            <p:ph idx="1"/>
          </p:nvPr>
        </p:nvSpPr>
        <p:spPr/>
        <p:txBody>
          <a:bodyPr>
            <a:noAutofit/>
          </a:bodyPr>
          <a:lstStyle/>
          <a:p>
            <a:pPr algn="just">
              <a:lnSpc>
                <a:spcPct val="170000"/>
              </a:lnSpc>
            </a:pPr>
            <a:r>
              <a:rPr lang="el-GR" dirty="0"/>
              <a:t>Ειδικότερα, ενοχές εκ του νόμου</a:t>
            </a:r>
            <a:r>
              <a:rPr lang="el-GR" dirty="0">
                <a:sym typeface="Wingdings" pitchFamily="2" charset="2"/>
              </a:rPr>
              <a:t>:</a:t>
            </a:r>
          </a:p>
          <a:p>
            <a:pPr lvl="1" algn="just">
              <a:lnSpc>
                <a:spcPct val="170000"/>
              </a:lnSpc>
            </a:pPr>
            <a:r>
              <a:rPr lang="el-GR" dirty="0">
                <a:sym typeface="Wingdings" pitchFamily="2" charset="2"/>
              </a:rPr>
              <a:t>Ενοχές από αδικοπραξία (ΑΚ 914 </a:t>
            </a:r>
            <a:r>
              <a:rPr lang="el-GR" dirty="0" err="1">
                <a:sym typeface="Wingdings" pitchFamily="2" charset="2"/>
              </a:rPr>
              <a:t>επ</a:t>
            </a:r>
            <a:r>
              <a:rPr lang="el-GR" dirty="0">
                <a:sym typeface="Wingdings" pitchFamily="2" charset="2"/>
              </a:rPr>
              <a:t>.)</a:t>
            </a:r>
          </a:p>
          <a:p>
            <a:pPr lvl="1" algn="just">
              <a:lnSpc>
                <a:spcPct val="170000"/>
              </a:lnSpc>
            </a:pPr>
            <a:r>
              <a:rPr lang="el-GR" dirty="0">
                <a:sym typeface="Wingdings" pitchFamily="2" charset="2"/>
              </a:rPr>
              <a:t>Ενοχές από αδικαιολόγητο πλουτισμό (ΑΚ 904 </a:t>
            </a:r>
            <a:r>
              <a:rPr lang="el-GR" dirty="0" err="1">
                <a:sym typeface="Wingdings" pitchFamily="2" charset="2"/>
              </a:rPr>
              <a:t>επ</a:t>
            </a:r>
            <a:r>
              <a:rPr lang="el-GR" dirty="0">
                <a:sym typeface="Wingdings" pitchFamily="2" charset="2"/>
              </a:rPr>
              <a:t>.)</a:t>
            </a:r>
          </a:p>
          <a:p>
            <a:pPr lvl="1" algn="just">
              <a:lnSpc>
                <a:spcPct val="170000"/>
              </a:lnSpc>
            </a:pPr>
            <a:r>
              <a:rPr lang="el-GR" dirty="0">
                <a:sym typeface="Wingdings" pitchFamily="2" charset="2"/>
              </a:rPr>
              <a:t>Ενοχές από διοίκηση </a:t>
            </a:r>
            <a:r>
              <a:rPr lang="el-GR" dirty="0" err="1">
                <a:sym typeface="Wingdings" pitchFamily="2" charset="2"/>
              </a:rPr>
              <a:t>αλλοτρίων</a:t>
            </a:r>
            <a:r>
              <a:rPr lang="el-GR" dirty="0">
                <a:sym typeface="Wingdings" pitchFamily="2" charset="2"/>
              </a:rPr>
              <a:t> (ΑΚ 730 </a:t>
            </a:r>
            <a:r>
              <a:rPr lang="el-GR" dirty="0" err="1">
                <a:sym typeface="Wingdings" pitchFamily="2" charset="2"/>
              </a:rPr>
              <a:t>επ</a:t>
            </a:r>
            <a:r>
              <a:rPr lang="el-GR" dirty="0">
                <a:sym typeface="Wingdings" pitchFamily="2" charset="2"/>
              </a:rPr>
              <a:t>.)</a:t>
            </a:r>
          </a:p>
          <a:p>
            <a:pPr lvl="1" algn="just">
              <a:lnSpc>
                <a:spcPct val="170000"/>
              </a:lnSpc>
            </a:pPr>
            <a:r>
              <a:rPr lang="el-GR" dirty="0">
                <a:sym typeface="Wingdings" pitchFamily="2" charset="2"/>
              </a:rPr>
              <a:t>Ενοχές που παράγονται στο στάδιο των διαπραγματεύσεων (ΑΚ 197-198)</a:t>
            </a:r>
            <a:endParaRPr lang="el-GR" dirty="0"/>
          </a:p>
        </p:txBody>
      </p:sp>
    </p:spTree>
    <p:extLst>
      <p:ext uri="{BB962C8B-B14F-4D97-AF65-F5344CB8AC3E}">
        <p14:creationId xmlns:p14="http://schemas.microsoft.com/office/powerpoint/2010/main" val="42407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2FFBC-BC92-96A3-AF24-903686E3F40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F584ACA-98EB-242F-FCE2-65D4D11C5E46}"/>
              </a:ext>
            </a:extLst>
          </p:cNvPr>
          <p:cNvSpPr>
            <a:spLocks noGrp="1"/>
          </p:cNvSpPr>
          <p:nvPr>
            <p:ph type="title"/>
          </p:nvPr>
        </p:nvSpPr>
        <p:spPr/>
        <p:txBody>
          <a:bodyPr/>
          <a:lstStyle/>
          <a:p>
            <a:r>
              <a:rPr lang="el-GR" b="1" dirty="0"/>
              <a:t>Η υποχρέωση προς παροχή </a:t>
            </a:r>
            <a:br>
              <a:rPr lang="el-GR" b="1" dirty="0"/>
            </a:br>
            <a:endParaRPr lang="el-GR" b="1" dirty="0"/>
          </a:p>
        </p:txBody>
      </p:sp>
      <p:sp>
        <p:nvSpPr>
          <p:cNvPr id="3" name="Θέση περιεχομένου 2">
            <a:extLst>
              <a:ext uri="{FF2B5EF4-FFF2-40B4-BE49-F238E27FC236}">
                <a16:creationId xmlns:a16="http://schemas.microsoft.com/office/drawing/2014/main" id="{784D0291-9A10-E60A-F318-8128A0BE6968}"/>
              </a:ext>
            </a:extLst>
          </p:cNvPr>
          <p:cNvSpPr>
            <a:spLocks noGrp="1"/>
          </p:cNvSpPr>
          <p:nvPr>
            <p:ph idx="1"/>
          </p:nvPr>
        </p:nvSpPr>
        <p:spPr>
          <a:xfrm>
            <a:off x="677334" y="1767049"/>
            <a:ext cx="8596668" cy="3880773"/>
          </a:xfrm>
        </p:spPr>
        <p:txBody>
          <a:bodyPr>
            <a:noAutofit/>
          </a:bodyPr>
          <a:lstStyle/>
          <a:p>
            <a:pPr algn="just">
              <a:lnSpc>
                <a:spcPct val="170000"/>
              </a:lnSpc>
            </a:pPr>
            <a:r>
              <a:rPr lang="el-GR" sz="1700" dirty="0"/>
              <a:t>Πράξη ή παράλειψη </a:t>
            </a:r>
          </a:p>
          <a:p>
            <a:pPr algn="just">
              <a:lnSpc>
                <a:spcPct val="170000"/>
              </a:lnSpc>
            </a:pPr>
            <a:r>
              <a:rPr lang="el-GR" sz="1700" dirty="0"/>
              <a:t>Η συμπεριφορά του οφειλέτη πρέπει να είναι ορισμένη ή </a:t>
            </a:r>
            <a:r>
              <a:rPr lang="el-GR" sz="1700" dirty="0" err="1"/>
              <a:t>οριστή</a:t>
            </a:r>
            <a:r>
              <a:rPr lang="el-GR" sz="1700" dirty="0"/>
              <a:t> και προσδιορισμένη </a:t>
            </a:r>
          </a:p>
          <a:p>
            <a:pPr algn="just">
              <a:lnSpc>
                <a:spcPct val="170000"/>
              </a:lnSpc>
            </a:pPr>
            <a:r>
              <a:rPr lang="el-GR" sz="1700" dirty="0"/>
              <a:t>Η ενοχή συνήθως δεν εξαντλείται σε μία </a:t>
            </a:r>
            <a:r>
              <a:rPr lang="el-GR" sz="1700" dirty="0" err="1"/>
              <a:t>συμπεροφορά</a:t>
            </a:r>
            <a:r>
              <a:rPr lang="el-GR" sz="1700" dirty="0"/>
              <a:t> αλλά σημαίνει επίτευξη αποτελέσματος </a:t>
            </a:r>
          </a:p>
          <a:p>
            <a:pPr algn="just">
              <a:lnSpc>
                <a:spcPct val="170000"/>
              </a:lnSpc>
            </a:pPr>
            <a:r>
              <a:rPr lang="el-GR" sz="1700" dirty="0"/>
              <a:t>Η ενοχή χαρακτηρίζεται από προσωρινότητα: υπάρχει για όσο διάστημα ο οφειλέτης έχει υποχρέωση προς παροχή </a:t>
            </a:r>
          </a:p>
          <a:p>
            <a:pPr algn="just">
              <a:lnSpc>
                <a:spcPct val="170000"/>
              </a:lnSpc>
            </a:pPr>
            <a:r>
              <a:rPr lang="el-GR" sz="1700" dirty="0"/>
              <a:t>Σκοπός της ενοχής είναι η μεταβολή της έννομης κατάστασης (δυναμικός χαρακτήρας) </a:t>
            </a:r>
          </a:p>
        </p:txBody>
      </p:sp>
    </p:spTree>
    <p:extLst>
      <p:ext uri="{BB962C8B-B14F-4D97-AF65-F5344CB8AC3E}">
        <p14:creationId xmlns:p14="http://schemas.microsoft.com/office/powerpoint/2010/main" val="715382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Όψη">
  <a:themeElements>
    <a:clrScheme name="Βιολετί">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Όψη</Template>
  <TotalTime>207</TotalTime>
  <Words>4021</Words>
  <Application>Microsoft Office PowerPoint</Application>
  <PresentationFormat>Ευρεία οθόνη</PresentationFormat>
  <Paragraphs>304</Paragraphs>
  <Slides>41</Slides>
  <Notes>10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41</vt:i4>
      </vt:variant>
    </vt:vector>
  </HeadingPairs>
  <TitlesOfParts>
    <vt:vector size="49" baseType="lpstr">
      <vt:lpstr>Aptos</vt:lpstr>
      <vt:lpstr>Arial</vt:lpstr>
      <vt:lpstr>Calibri</vt:lpstr>
      <vt:lpstr>Courier New</vt:lpstr>
      <vt:lpstr>Trebuchet MS</vt:lpstr>
      <vt:lpstr>Wingdings</vt:lpstr>
      <vt:lpstr>Wingdings 3</vt:lpstr>
      <vt:lpstr>Όψη</vt:lpstr>
      <vt:lpstr>Ενοχικό Δίκαιο </vt:lpstr>
      <vt:lpstr>Έννοια και σημασία του Ενοχικού Δικαίου </vt:lpstr>
      <vt:lpstr>Θεμελιώδεις αρχές του Ενοχικού Δικαίου </vt:lpstr>
      <vt:lpstr>Η Ενοχή  Έννοια της ενοχής </vt:lpstr>
      <vt:lpstr>Η Ενοχή  Σχετικότητα της ενοχής </vt:lpstr>
      <vt:lpstr>Η Ενοχή  Σχετικότητα της ενοχής</vt:lpstr>
      <vt:lpstr>Πηγές Ενοχών </vt:lpstr>
      <vt:lpstr>Πηγές Ενοχών </vt:lpstr>
      <vt:lpstr>Η υποχρέωση προς παροχή  </vt:lpstr>
      <vt:lpstr>Η υποχρέωση προς παροχή  </vt:lpstr>
      <vt:lpstr>Η υποχρέωση προς παροχή  </vt:lpstr>
      <vt:lpstr>Προϋποθέσεις Ευθύνης Η υπαιτιότητα  </vt:lpstr>
      <vt:lpstr>Προϋποθέσεις Ευθύνης Η υπαιτιότητα  </vt:lpstr>
      <vt:lpstr>Προϋποθέσεις Ευθύνης Η υπαιτιότητα  </vt:lpstr>
      <vt:lpstr>Προϋποθέσεις Ευθύνης Αρχή της υπαιτιότητας – Απαλλακτικές ρήτρες </vt:lpstr>
      <vt:lpstr>Προϋποθέσεις Ευθύνης Αρχή της υπαιτιότητας – Απαλλακτικές ρήτρες </vt:lpstr>
      <vt:lpstr>Η ενοχή προς αποζημίωση – Προϋποθέσεις   </vt:lpstr>
      <vt:lpstr>Η ενοχή προς αποζημίωση – Προϋποθέσεις   </vt:lpstr>
      <vt:lpstr>Η ενοχή προς αποζημίωση – Προϋποθέσεις  Νόμιμοι λόγοι ευθύνης  </vt:lpstr>
      <vt:lpstr>Η ενοχή προς αποζημίωση – Προϋποθέσεις  Νόμιμοι λόγοι ευθύνης  </vt:lpstr>
      <vt:lpstr>Η ενοχή προς αποζημίωση – Προϋποθέσεις  Αρνητικό και θετικό διαφέρον (έκταση αποζημίωσης) </vt:lpstr>
      <vt:lpstr>Η ενοχή προς αποζημίωση – Προϋποθέσεις  Ζημία  </vt:lpstr>
      <vt:lpstr>Η ενοχή προς αποζημίωση – Προϋποθέσεις  Διακρίσεις Ζημίας  </vt:lpstr>
      <vt:lpstr>Η ενοχή προς αποζημίωση – Προϋποθέσεις  Διακρίσεις Ζημίας  </vt:lpstr>
      <vt:lpstr>Η ενοχή προς αποζημίωση – Προϋποθέσεις  Διακρίσεις Ζημίας  </vt:lpstr>
      <vt:lpstr>Η ενοχή προς αποζημίωση – Προϋποθέσεις  Ο αιτιώδης σύνδεσμος </vt:lpstr>
      <vt:lpstr>Η ενοχή προς αποζημίωση – Προϋποθέσεις  Ο αιτιώδης σύνδεσμος </vt:lpstr>
      <vt:lpstr>Η αρχή «όλα ή τίποτε»  </vt:lpstr>
      <vt:lpstr>Συνυπολογισμός ζημίας και κέρδους   </vt:lpstr>
      <vt:lpstr>Συντρέχον πταίσμα   </vt:lpstr>
      <vt:lpstr>Χρηματικές Ενοχές: Αντικείμενο Παροχής και Έννοια  </vt:lpstr>
      <vt:lpstr>Ενοχές Τόκου: Τόκος vs. Επιτόκιο  </vt:lpstr>
      <vt:lpstr>Ενοχές Τόκου: Είδη Τόκου και Επιτοκίου </vt:lpstr>
      <vt:lpstr>Ενοχές Τόκου: Είδη Τόκου και Επιτοκίου </vt:lpstr>
      <vt:lpstr>Ενοχές Τόκου: Ανατοκισμός («τόκος τόκου»)</vt:lpstr>
      <vt:lpstr>Ενοχές Τόκου: Ανατοκισμός («τόκος τόκου»)</vt:lpstr>
      <vt:lpstr>Ενοχές Τόκου: Ανατοκισμός («τόκος τόκου»)</vt:lpstr>
      <vt:lpstr>Πρακτικό 1ο </vt:lpstr>
      <vt:lpstr>Πρακτικό 2ο </vt:lpstr>
      <vt:lpstr>Πρακτικό 3ο </vt:lpstr>
      <vt:lpstr>Πρακτικό 4ο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Panagiota Mitrakou</dc:creator>
  <cp:lastModifiedBy>Panagiota Mitrakou</cp:lastModifiedBy>
  <cp:revision>6</cp:revision>
  <cp:lastPrinted>2026-05-13T12:25:34Z</cp:lastPrinted>
  <dcterms:created xsi:type="dcterms:W3CDTF">2025-11-14T16:21:39Z</dcterms:created>
  <dcterms:modified xsi:type="dcterms:W3CDTF">2026-05-20T11:55:16Z</dcterms:modified>
</cp:coreProperties>
</file>