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5/15/2024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ECEEF2-B710-758E-4AF6-76A0D8B715D9}"/>
              </a:ext>
            </a:extLst>
          </p:cNvPr>
          <p:cNvSpPr>
            <a:spLocks noGrp="1"/>
          </p:cNvSpPr>
          <p:nvPr>
            <p:ph type="ctrTitle"/>
          </p:nvPr>
        </p:nvSpPr>
        <p:spPr/>
        <p:txBody>
          <a:bodyPr>
            <a:normAutofit/>
          </a:bodyPr>
          <a:lstStyle/>
          <a:p>
            <a:r>
              <a:rPr lang="el-GR" dirty="0"/>
              <a:t>Κώδικας Δικηγόρων &amp; Κώδικας Δεοντολογίας	</a:t>
            </a:r>
          </a:p>
        </p:txBody>
      </p:sp>
      <p:sp>
        <p:nvSpPr>
          <p:cNvPr id="3" name="Υπότιτλος 2">
            <a:extLst>
              <a:ext uri="{FF2B5EF4-FFF2-40B4-BE49-F238E27FC236}">
                <a16:creationId xmlns:a16="http://schemas.microsoft.com/office/drawing/2014/main" id="{224700EF-19CC-0C09-E631-E8DD0175A47A}"/>
              </a:ext>
            </a:extLst>
          </p:cNvPr>
          <p:cNvSpPr>
            <a:spLocks noGrp="1"/>
          </p:cNvSpPr>
          <p:nvPr>
            <p:ph type="subTitle" idx="1"/>
          </p:nvPr>
        </p:nvSpPr>
        <p:spPr/>
        <p:txBody>
          <a:bodyPr>
            <a:normAutofit fontScale="85000" lnSpcReduction="10000"/>
          </a:bodyPr>
          <a:lstStyle/>
          <a:p>
            <a:r>
              <a:rPr lang="el-GR" dirty="0"/>
              <a:t>ΣΕΜΙΝΑΡΙΑ ΕΑΝΔΑ – ΕΞΕΤΑΣΕΙΣ ΑΣΚΟΥΜΕΝΩΝ ΔΙΚΗΓΟΡΩΝ – Α’ ΕΞΕΤΑΣΤΙΚΗ ΠΕΡΙΟΔΟΣ 2024</a:t>
            </a:r>
          </a:p>
          <a:p>
            <a:endParaRPr lang="el-GR" dirty="0"/>
          </a:p>
          <a:p>
            <a:r>
              <a:rPr lang="el-GR" dirty="0"/>
              <a:t>Επιμέλεια: Αθηνά Σ. Παριανού, Δικηγόρος Αθηνών, </a:t>
            </a:r>
            <a:r>
              <a:rPr lang="en-US" dirty="0"/>
              <a:t>LLM</a:t>
            </a:r>
            <a:endParaRPr lang="el-GR" dirty="0"/>
          </a:p>
        </p:txBody>
      </p:sp>
    </p:spTree>
    <p:extLst>
      <p:ext uri="{BB962C8B-B14F-4D97-AF65-F5344CB8AC3E}">
        <p14:creationId xmlns:p14="http://schemas.microsoft.com/office/powerpoint/2010/main" val="843685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BD14980-97B6-546A-7397-C277A26635DB}"/>
              </a:ext>
            </a:extLst>
          </p:cNvPr>
          <p:cNvSpPr>
            <a:spLocks noGrp="1"/>
          </p:cNvSpPr>
          <p:nvPr>
            <p:ph idx="1"/>
          </p:nvPr>
        </p:nvSpPr>
        <p:spPr>
          <a:xfrm>
            <a:off x="659875" y="386499"/>
            <a:ext cx="11048215" cy="5882326"/>
          </a:xfrm>
        </p:spPr>
        <p:txBody>
          <a:bodyPr>
            <a:normAutofit/>
          </a:bodyPr>
          <a:lstStyle/>
          <a:p>
            <a:pPr marL="0" indent="0">
              <a:buNone/>
            </a:pPr>
            <a:r>
              <a:rPr lang="el-GR" b="1" dirty="0"/>
              <a:t>ΠΑΝΕΛΛΗΝΙΟΣ ΔΙΑΓΩΝΙΣΜΟΣ ΥΠΟΨΗΦΙΩΝ ΔΙΚΗΓΟΡΩΝ</a:t>
            </a:r>
          </a:p>
          <a:p>
            <a:pPr algn="just"/>
            <a:r>
              <a:rPr lang="el-GR" dirty="0"/>
              <a:t>Τα άρθρα 18-22 ρυθμίζουν τη διαδικασία και τις προϋποθέσεις συμμετοχής στο διαγωνισμό υποψηφίων δικηγόρων για την απόκτηση της δικηγορικής ιδιότητας. </a:t>
            </a:r>
          </a:p>
          <a:p>
            <a:pPr algn="just"/>
            <a:r>
              <a:rPr lang="el-GR" dirty="0"/>
              <a:t>Ρυθμίζονται επίσης τα ειδικότερα ζητήματα διαδικαστικά και μη διεξαγωγής των εξετάσεων, μέχρι και την έκδοση αποτελεσμάτων </a:t>
            </a:r>
          </a:p>
          <a:p>
            <a:pPr algn="just"/>
            <a:r>
              <a:rPr lang="el-GR" dirty="0"/>
              <a:t>*** Σε περίπτωση αποτυχίας του υποψηφίου </a:t>
            </a:r>
            <a:r>
              <a:rPr lang="el-GR" dirty="0" err="1"/>
              <a:t>ασκουμένου</a:t>
            </a:r>
            <a:r>
              <a:rPr lang="el-GR" dirty="0"/>
              <a:t> δικηγόρου, υπάρχει προθεσμία 2 μηνών για τη δήλωση συνέχισης της άσκησης στον οικείο σύλλογο. Διαφορετικά διαγράφεται </a:t>
            </a:r>
          </a:p>
          <a:p>
            <a:pPr marL="0" indent="0">
              <a:buNone/>
            </a:pPr>
            <a:r>
              <a:rPr lang="el-GR" b="1" dirty="0"/>
              <a:t>ΔΙΟΡΙΣΜΟΣ, ΕΞΕΛΙΞΗ &amp; ΠΑΥΣΗ ΔΙΚΗΓΟΡΟΥ</a:t>
            </a:r>
          </a:p>
          <a:p>
            <a:r>
              <a:rPr lang="el-GR" dirty="0"/>
              <a:t>Όποιος επιτυγχάνει στις πανελλήνιες εξετάσεις μπορεί να ζητήσει τον διορισμό του ως δικηγόρος στον Δικηγορικό Σύλλογο του Πρωτοδικείου, που εκείνος επιθυμεί, με αίτησή του προς το Υπουργείο Δικαιοσύνης. </a:t>
            </a:r>
          </a:p>
          <a:p>
            <a:r>
              <a:rPr lang="el-GR" dirty="0"/>
              <a:t>Δεν επιτρέπεται να εγγραφεί σε περισσότερους από έναν Δικηγορικούς Συλλόγους. </a:t>
            </a:r>
          </a:p>
          <a:p>
            <a:r>
              <a:rPr lang="el-GR" dirty="0"/>
              <a:t>Ο δικηγόρος υποχρεούται να έχει έδρα και γραφείο στην περιφέρεια του Πρωτοδικείου που είναι διορισμένος</a:t>
            </a:r>
          </a:p>
          <a:p>
            <a:r>
              <a:rPr lang="el-GR" dirty="0"/>
              <a:t>Ορκωμοσία σε δημόσια συνεδρίαση ενώπιον της τριμελούς σύνθεσης του Εφετείου, εφόσον ο Δικηγορικός Σύλλογος όπου έχει εγγραφεί εδρεύει στην περιφέρεια Εφετείου, άλλως στην τριμελή σύνθεση του Πρωτοδικείου στην περιφέρεια του οποίου ανήκει ο Δικηγορικός Σύλλογος</a:t>
            </a:r>
            <a:endParaRPr lang="el-GR" b="1" dirty="0"/>
          </a:p>
        </p:txBody>
      </p:sp>
    </p:spTree>
    <p:extLst>
      <p:ext uri="{BB962C8B-B14F-4D97-AF65-F5344CB8AC3E}">
        <p14:creationId xmlns:p14="http://schemas.microsoft.com/office/powerpoint/2010/main" val="1825993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4B70B2C-341B-96AA-A475-264F699D561D}"/>
              </a:ext>
            </a:extLst>
          </p:cNvPr>
          <p:cNvSpPr>
            <a:spLocks noGrp="1"/>
          </p:cNvSpPr>
          <p:nvPr>
            <p:ph idx="1"/>
          </p:nvPr>
        </p:nvSpPr>
        <p:spPr>
          <a:xfrm>
            <a:off x="650449" y="518474"/>
            <a:ext cx="10854163" cy="5740924"/>
          </a:xfrm>
        </p:spPr>
        <p:txBody>
          <a:bodyPr>
            <a:normAutofit lnSpcReduction="10000"/>
          </a:bodyPr>
          <a:lstStyle/>
          <a:p>
            <a:pPr algn="just"/>
            <a:r>
              <a:rPr lang="el-GR" dirty="0"/>
              <a:t>Δυνατότητα μετάθεσης σε άλλο δικηγορικό σύλλογο κατόπιν αιτήσεως</a:t>
            </a:r>
          </a:p>
          <a:p>
            <a:pPr algn="just"/>
            <a:r>
              <a:rPr lang="el-GR" dirty="0"/>
              <a:t> Η απόφαση του διοικητικού συμβουλίου κοινοποιείται στο σύλλογο στον οποίο ζητά να μετατεθεί ο αιτών καθώς και στον Υπουργό Δικαιοσύνης, Διαφάνειας και Ανθρωπίνων Δικαιωμάτων ο οποίος εκδίδει διαπιστωτική απόφαση που δημοσιεύεται στην Εφημερίδα της Κυβερνήσεως</a:t>
            </a:r>
          </a:p>
          <a:p>
            <a:pPr algn="just"/>
            <a:r>
              <a:rPr lang="el-GR" dirty="0"/>
              <a:t>Η μετάθεση θεωρείται ότι έχει </a:t>
            </a:r>
            <a:r>
              <a:rPr lang="el-GR" dirty="0" err="1"/>
              <a:t>συντελεσθεί</a:t>
            </a:r>
            <a:r>
              <a:rPr lang="el-GR" dirty="0"/>
              <a:t> από το χρόνο της δημοσίευσης της απόφασης του Υπουργού Δικαιοσύνης</a:t>
            </a:r>
          </a:p>
          <a:p>
            <a:pPr algn="just"/>
            <a:r>
              <a:rPr lang="el-GR" dirty="0"/>
              <a:t>Υφίσταται δικαίωμα παραίτησης από το δικηγορικό λειτούργημα</a:t>
            </a:r>
          </a:p>
          <a:p>
            <a:pPr algn="just"/>
            <a:r>
              <a:rPr lang="el-GR" dirty="0"/>
              <a:t>Η αίτηση παραίτησης υποβάλλεται στο διοικητικό συμβούλιο του οικείου δικηγορικού συλλόγου, το οποίο διαγράφει υποχρεωτικά από το μητρώο τον παραιτούμενο δικηγόρο </a:t>
            </a:r>
            <a:r>
              <a:rPr lang="el-GR" b="1" u="sng" dirty="0"/>
              <a:t>αυθημερόν</a:t>
            </a:r>
            <a:r>
              <a:rPr lang="el-GR" dirty="0"/>
              <a:t>, προκαλώντας ταυτόχρονα και τη σχετική απόφαση αποδοχής της παραίτησης από τον Υπουργό Δικαιοσύνης, που δημοσιεύεται στην Εφημερίδα της Κυβερνήσεως</a:t>
            </a:r>
          </a:p>
          <a:p>
            <a:pPr algn="just"/>
            <a:r>
              <a:rPr lang="el-GR" dirty="0"/>
              <a:t>Δυνατότητα επαναδιορισμού μέχρι πέντε (5) χρόνια μετά από την παραίτησή του ή και μετά την πάροδο της πενταετίας υπό την προϋπόθεση ότι ασκούσε καθήκοντα συναφή με τη νομική επιστήμη και πρακτική</a:t>
            </a:r>
          </a:p>
          <a:p>
            <a:pPr algn="just"/>
            <a:r>
              <a:rPr lang="el-GR" dirty="0"/>
              <a:t>Δεν επιτρέπεται επαναδιορισμός δικηγόρου που απώλεσε τη δικηγορική ιδιότητα, λόγω καταδίκης του από ποινικό δικαστήριο για τα αδικήματα του άρθρου 6 του Κώδικα ή στον οποίο έχει επιβληθεί ποινή οριστικής παύσης από το ανώτατο πειθαρχικό</a:t>
            </a:r>
          </a:p>
        </p:txBody>
      </p:sp>
    </p:spTree>
    <p:extLst>
      <p:ext uri="{BB962C8B-B14F-4D97-AF65-F5344CB8AC3E}">
        <p14:creationId xmlns:p14="http://schemas.microsoft.com/office/powerpoint/2010/main" val="3973024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23C84A-7353-372F-0682-6522014617F4}"/>
              </a:ext>
            </a:extLst>
          </p:cNvPr>
          <p:cNvSpPr>
            <a:spLocks noGrp="1"/>
          </p:cNvSpPr>
          <p:nvPr>
            <p:ph type="title"/>
          </p:nvPr>
        </p:nvSpPr>
        <p:spPr>
          <a:xfrm>
            <a:off x="933255" y="624110"/>
            <a:ext cx="10571358" cy="591948"/>
          </a:xfrm>
        </p:spPr>
        <p:txBody>
          <a:bodyPr>
            <a:normAutofit fontScale="90000"/>
          </a:bodyPr>
          <a:lstStyle/>
          <a:p>
            <a:r>
              <a:rPr lang="el-GR" dirty="0"/>
              <a:t>Αρμοδιότητες Δικηγόρου &amp; Προαγωγή</a:t>
            </a:r>
          </a:p>
        </p:txBody>
      </p:sp>
      <p:sp>
        <p:nvSpPr>
          <p:cNvPr id="3" name="Θέση περιεχομένου 2">
            <a:extLst>
              <a:ext uri="{FF2B5EF4-FFF2-40B4-BE49-F238E27FC236}">
                <a16:creationId xmlns:a16="http://schemas.microsoft.com/office/drawing/2014/main" id="{33F74713-ECC3-E35B-ED1B-8F2B385F4B29}"/>
              </a:ext>
            </a:extLst>
          </p:cNvPr>
          <p:cNvSpPr>
            <a:spLocks noGrp="1"/>
          </p:cNvSpPr>
          <p:nvPr>
            <p:ph idx="1"/>
          </p:nvPr>
        </p:nvSpPr>
        <p:spPr>
          <a:xfrm>
            <a:off x="443059" y="1395167"/>
            <a:ext cx="11180189" cy="4911365"/>
          </a:xfrm>
        </p:spPr>
        <p:txBody>
          <a:bodyPr/>
          <a:lstStyle/>
          <a:p>
            <a:pPr algn="just"/>
            <a:r>
              <a:rPr lang="el-GR" dirty="0"/>
              <a:t>Δικηγόρος διορισμένος στο Πρωτοδικείο δικαιούται να παρίσταται και να ενεργεί τις σχετικές διαδικαστικές πράξεις ενώπιον όλων των Πρωτοδικείων, πολιτικών και διοικητικών, καθώς και όλων των Ειρηνοδικείων της χώρας</a:t>
            </a:r>
          </a:p>
          <a:p>
            <a:pPr algn="just"/>
            <a:r>
              <a:rPr lang="el-GR" b="1" dirty="0"/>
              <a:t>Εξαίρεση**** </a:t>
            </a:r>
            <a:r>
              <a:rPr lang="el-GR" dirty="0"/>
              <a:t>δικηγόρος, διορισμένος στο Πρωτοδικείο, δικαιούται να </a:t>
            </a:r>
            <a:r>
              <a:rPr lang="el-GR" dirty="0" err="1"/>
              <a:t>συμπαρίσταται</a:t>
            </a:r>
            <a:r>
              <a:rPr lang="el-GR" dirty="0"/>
              <a:t> στο Εφετείο, με δικηγόρο που έχει την ικανότητα παράστασης σε αυτό, για τη συζήτηση έφεσης, κατά απόφασης Πρωτοδικείου, όπου είχε παρασταθεί. </a:t>
            </a:r>
          </a:p>
          <a:p>
            <a:pPr algn="just"/>
            <a:r>
              <a:rPr lang="el-GR" dirty="0"/>
              <a:t>Δυνατότητα προαγωγής σε παρ’ </a:t>
            </a:r>
            <a:r>
              <a:rPr lang="el-GR" dirty="0" err="1"/>
              <a:t>εφέταις</a:t>
            </a:r>
            <a:r>
              <a:rPr lang="el-GR" dirty="0"/>
              <a:t> με συμπλήρωση 4ετους άσκησης δικηγορίας ως παρά </a:t>
            </a:r>
            <a:r>
              <a:rPr lang="el-GR" dirty="0" err="1"/>
              <a:t>πρωτοδίκαις</a:t>
            </a:r>
            <a:endParaRPr lang="el-GR" dirty="0"/>
          </a:p>
          <a:p>
            <a:pPr algn="just"/>
            <a:r>
              <a:rPr lang="el-GR" b="1" dirty="0"/>
              <a:t>Δικηγόρος που είναι διορισμένος σε κατώτερο Δικαστήριο δύναται να συντάσσει, υπογράφει και καταθέτει ένδικα βοηθήματα και ένδικα μέσα που απευθύνονται ενώπιον ανωτέρων Δικαστηρίων</a:t>
            </a:r>
          </a:p>
          <a:p>
            <a:pPr algn="just"/>
            <a:r>
              <a:rPr lang="el-GR" dirty="0"/>
              <a:t>Δυνατότητα προαγωγής σε παρ’ </a:t>
            </a:r>
            <a:r>
              <a:rPr lang="el-GR" dirty="0" err="1"/>
              <a:t>αρείω</a:t>
            </a:r>
            <a:r>
              <a:rPr lang="el-GR" dirty="0"/>
              <a:t> </a:t>
            </a:r>
            <a:r>
              <a:rPr lang="el-GR" dirty="0" err="1"/>
              <a:t>πάγω</a:t>
            </a:r>
            <a:r>
              <a:rPr lang="el-GR" dirty="0"/>
              <a:t> και παράστασης σε οποιοδήποτε ανώτατο δικαστήριο της </a:t>
            </a:r>
            <a:r>
              <a:rPr lang="el-GR" dirty="0" err="1"/>
              <a:t>χώραςμε</a:t>
            </a:r>
            <a:r>
              <a:rPr lang="el-GR" dirty="0"/>
              <a:t> συμπλήρωση 4ετους άσκησης δικηγορίας ως παρ’ </a:t>
            </a:r>
            <a:r>
              <a:rPr lang="el-GR" dirty="0" err="1"/>
              <a:t>εφέταις</a:t>
            </a:r>
            <a:endParaRPr lang="el-GR" dirty="0"/>
          </a:p>
        </p:txBody>
      </p:sp>
    </p:spTree>
    <p:extLst>
      <p:ext uri="{BB962C8B-B14F-4D97-AF65-F5344CB8AC3E}">
        <p14:creationId xmlns:p14="http://schemas.microsoft.com/office/powerpoint/2010/main" val="3010123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C809FD-55CD-D47D-E16A-760892816D79}"/>
              </a:ext>
            </a:extLst>
          </p:cNvPr>
          <p:cNvSpPr>
            <a:spLocks noGrp="1"/>
          </p:cNvSpPr>
          <p:nvPr>
            <p:ph type="title"/>
          </p:nvPr>
        </p:nvSpPr>
        <p:spPr>
          <a:xfrm>
            <a:off x="707011" y="624110"/>
            <a:ext cx="10797602" cy="582521"/>
          </a:xfrm>
        </p:spPr>
        <p:txBody>
          <a:bodyPr>
            <a:noAutofit/>
          </a:bodyPr>
          <a:lstStyle/>
          <a:p>
            <a:r>
              <a:rPr lang="el-GR" sz="2400" dirty="0"/>
              <a:t>Αναστολή άσκησης του δικηγορικού λειτουργήματος (άρθρο 31)</a:t>
            </a:r>
          </a:p>
        </p:txBody>
      </p:sp>
      <p:sp>
        <p:nvSpPr>
          <p:cNvPr id="3" name="Θέση περιεχομένου 2">
            <a:extLst>
              <a:ext uri="{FF2B5EF4-FFF2-40B4-BE49-F238E27FC236}">
                <a16:creationId xmlns:a16="http://schemas.microsoft.com/office/drawing/2014/main" id="{944535CA-F15F-0370-48D1-655C3F769AD4}"/>
              </a:ext>
            </a:extLst>
          </p:cNvPr>
          <p:cNvSpPr>
            <a:spLocks noGrp="1"/>
          </p:cNvSpPr>
          <p:nvPr>
            <p:ph idx="1"/>
          </p:nvPr>
        </p:nvSpPr>
        <p:spPr>
          <a:xfrm>
            <a:off x="518473" y="1206631"/>
            <a:ext cx="11236751" cy="5109328"/>
          </a:xfrm>
        </p:spPr>
        <p:txBody>
          <a:bodyPr/>
          <a:lstStyle/>
          <a:p>
            <a:r>
              <a:rPr lang="el-GR" dirty="0"/>
              <a:t>Σε εκείνους που διορίζονται, υπουργοί, αναπληρωτές υπουργοί, υφυπουργοί, γραμματείς του υπουργικού συμβουλίου, γενικοί ή ειδικοί γραμματείς της Βουλής και των υπουργείων, καθώς και στους συμβούλους αυτών, πλην των ειδικών συνεργατών. </a:t>
            </a:r>
          </a:p>
          <a:p>
            <a:r>
              <a:rPr lang="el-GR" dirty="0"/>
              <a:t>Στον Πρόεδρο της Βουλής, στους γενικούς γραμματείς της Αποκεντρωμένης Διοίκησης, στους αιρετούς περιφερειάρχες και στους γενικούς γραμματείς των δήμων</a:t>
            </a:r>
          </a:p>
          <a:p>
            <a:r>
              <a:rPr lang="el-GR" dirty="0"/>
              <a:t>Στους κατέχοντες έμμισθες θέσεις σε διεθνείς οργανισμούς ή υπηρεσίες της Ευρωπαϊκής Ένωσης.</a:t>
            </a:r>
          </a:p>
          <a:p>
            <a:r>
              <a:rPr lang="el-GR" dirty="0"/>
              <a:t>Στους διοικούντες με εκτελεστική αρμοδιότητα τα νομικά πρόσωπα του ευρύτερου δημόσιου τομέα, όπως αυτός ορίζεται από τον νόμο, ανεξάρτητα από την ιδιότητα ή τον αντίστοιχο χαρακτηρισμό της θέσης τους</a:t>
            </a:r>
          </a:p>
          <a:p>
            <a:r>
              <a:rPr lang="el-GR" dirty="0"/>
              <a:t>Στους προέδρους ανεξάρτητων αρχών</a:t>
            </a:r>
          </a:p>
          <a:p>
            <a:r>
              <a:rPr lang="el-GR" dirty="0"/>
              <a:t>Σε κάθε άλλη περίπτωση, που προβλέπεται από ειδική διάταξη τυπικού νόμου ή του κανονισμού της Βουλής</a:t>
            </a:r>
          </a:p>
          <a:p>
            <a:pPr marL="0" indent="0" algn="just">
              <a:buNone/>
            </a:pPr>
            <a:r>
              <a:rPr lang="el-GR" b="1" dirty="0"/>
              <a:t>Η έναρξη και η λήξη της αναστολής του λειτουργήματος του δικηγόρου συμπίπτει με το χρονικό σημείο έναρξης και λήξης των πιο πάνω ιδιοτήτων.</a:t>
            </a:r>
          </a:p>
        </p:txBody>
      </p:sp>
    </p:spTree>
    <p:extLst>
      <p:ext uri="{BB962C8B-B14F-4D97-AF65-F5344CB8AC3E}">
        <p14:creationId xmlns:p14="http://schemas.microsoft.com/office/powerpoint/2010/main" val="2077600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BBC9D6-EBDE-DFE0-1AD0-2E21ADC85E2B}"/>
              </a:ext>
            </a:extLst>
          </p:cNvPr>
          <p:cNvSpPr>
            <a:spLocks noGrp="1"/>
          </p:cNvSpPr>
          <p:nvPr>
            <p:ph type="title"/>
          </p:nvPr>
        </p:nvSpPr>
        <p:spPr>
          <a:xfrm>
            <a:off x="970961" y="624110"/>
            <a:ext cx="10533651" cy="516533"/>
          </a:xfrm>
        </p:spPr>
        <p:txBody>
          <a:bodyPr>
            <a:noAutofit/>
          </a:bodyPr>
          <a:lstStyle/>
          <a:p>
            <a:r>
              <a:rPr lang="el-GR" sz="2400" b="1" dirty="0"/>
              <a:t>Περιγραφή του έργου του δικηγόρου (άρθρο 36)</a:t>
            </a:r>
          </a:p>
        </p:txBody>
      </p:sp>
      <p:sp>
        <p:nvSpPr>
          <p:cNvPr id="3" name="Θέση περιεχομένου 2">
            <a:extLst>
              <a:ext uri="{FF2B5EF4-FFF2-40B4-BE49-F238E27FC236}">
                <a16:creationId xmlns:a16="http://schemas.microsoft.com/office/drawing/2014/main" id="{0C77A620-E337-F1DC-F07C-9AB15C6A1D0A}"/>
              </a:ext>
            </a:extLst>
          </p:cNvPr>
          <p:cNvSpPr>
            <a:spLocks noGrp="1"/>
          </p:cNvSpPr>
          <p:nvPr>
            <p:ph idx="1"/>
          </p:nvPr>
        </p:nvSpPr>
        <p:spPr>
          <a:xfrm>
            <a:off x="725864" y="1404594"/>
            <a:ext cx="10778748" cy="4506628"/>
          </a:xfrm>
        </p:spPr>
        <p:txBody>
          <a:bodyPr>
            <a:normAutofit fontScale="92500" lnSpcReduction="20000"/>
          </a:bodyPr>
          <a:lstStyle/>
          <a:p>
            <a:r>
              <a:rPr lang="el-GR" dirty="0">
                <a:solidFill>
                  <a:schemeClr val="tx1"/>
                </a:solidFill>
              </a:rPr>
              <a:t>Στο άρθρο αναλύονται όλες οι επιμέρους υποκατηγορίες που περιγράφουν το έργο και το πλαίσιο άσκησης του δικηγορικού λειτουργήματος</a:t>
            </a:r>
          </a:p>
          <a:p>
            <a:r>
              <a:rPr lang="el-GR" dirty="0">
                <a:solidFill>
                  <a:schemeClr val="tx1"/>
                </a:solidFill>
              </a:rPr>
              <a:t>Μεταξύ άλλων:</a:t>
            </a:r>
          </a:p>
          <a:p>
            <a:pPr marL="0" indent="0">
              <a:buNone/>
            </a:pPr>
            <a:r>
              <a:rPr lang="el-GR" dirty="0">
                <a:solidFill>
                  <a:schemeClr val="tx1"/>
                </a:solidFill>
              </a:rPr>
              <a:t>Α) Η έκδοση βεβαιώσεων που αφορούν στη μεταγραφή, την ιδιοκτησία, τα βάρη και τις διεκδικήσεις επί ακινήτων, που υπάγονται στην τοπική αρμοδιότητα εμμίσθου υποθηκοφυλακείου. Οι βεβαιώσεις της παρούσας επέχουν, ως προς όλες τις έννομες συνέπειες, θέση πιστοποιητικού μεταγραφής, ιδιοκτησίας, βαρών ή διεκδικήσεων, αντίστοιχα, </a:t>
            </a:r>
            <a:r>
              <a:rPr lang="el-GR" dirty="0" err="1">
                <a:solidFill>
                  <a:schemeClr val="tx1"/>
                </a:solidFill>
              </a:rPr>
              <a:t>ισόκυρου</a:t>
            </a:r>
            <a:r>
              <a:rPr lang="el-GR" dirty="0">
                <a:solidFill>
                  <a:schemeClr val="tx1"/>
                </a:solidFill>
              </a:rPr>
              <a:t> προς εκείνο που εκδίδεται από το αρμόδιο υποθηκοφυλακείο</a:t>
            </a:r>
          </a:p>
          <a:p>
            <a:pPr marL="0" indent="0">
              <a:buNone/>
            </a:pPr>
            <a:r>
              <a:rPr lang="el-GR" dirty="0">
                <a:solidFill>
                  <a:schemeClr val="tx1"/>
                </a:solidFill>
              </a:rPr>
              <a:t>Β) Η έκδοση επικυρωμένων αντιγράφων κάθε είδους εγγράφων. Τα αντίγραφα αυτά έχουν πλήρη ισχύ ενώπιον οποιασδήποτε δικαστικής ή άλλης αρχής, καθώς και έναντι ιδιωτών, φυσικών ή νομικών προσώπων.</a:t>
            </a:r>
          </a:p>
          <a:p>
            <a:pPr marL="0" indent="0">
              <a:buNone/>
            </a:pPr>
            <a:r>
              <a:rPr lang="el-GR" dirty="0">
                <a:solidFill>
                  <a:schemeClr val="tx1"/>
                </a:solidFill>
              </a:rPr>
              <a:t>Γ) Η μετάφραση εγγράφων που έχουν συνταχθεί σε ξένη γλώσσα, καθώς και η μετάφραση ελληνικών εγγράφων σε οποιαδήποτε ξένη γλώσσα. Η μετάφραση έχει πλήρη ισχύ έναντι οποιασδήποτε δικαστικής ή άλλης αρχής, εφόσον συνοδεύεται από επικυρωμένο αντίγραφο του εγγράφου που μεταφράστηκε και ο δικηγόρος βεβαιώνει ότι έχει επαρκή γνώση της γλώσσας από και προς την οποία μετάφρασε</a:t>
            </a:r>
          </a:p>
          <a:p>
            <a:pPr marL="0" indent="0">
              <a:buNone/>
            </a:pPr>
            <a:r>
              <a:rPr lang="el-GR" dirty="0">
                <a:solidFill>
                  <a:schemeClr val="tx1"/>
                </a:solidFill>
              </a:rPr>
              <a:t>Δ) Η βεβαίωση της γνησιότητας της υπογραφής του εντολέα του, όπως προβλέπεται στην παρ. 2 του άρθρου 42 του Κώδικα Ποινικής Δικονομίας, καθώς και σε κάθε άλλη ειδική διάταξη. </a:t>
            </a:r>
          </a:p>
        </p:txBody>
      </p:sp>
    </p:spTree>
    <p:extLst>
      <p:ext uri="{BB962C8B-B14F-4D97-AF65-F5344CB8AC3E}">
        <p14:creationId xmlns:p14="http://schemas.microsoft.com/office/powerpoint/2010/main" val="3218838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97ECC03-B0D3-2BB9-5078-DCD4AC5D51BC}"/>
              </a:ext>
            </a:extLst>
          </p:cNvPr>
          <p:cNvSpPr>
            <a:spLocks noGrp="1"/>
          </p:cNvSpPr>
          <p:nvPr>
            <p:ph idx="1"/>
          </p:nvPr>
        </p:nvSpPr>
        <p:spPr>
          <a:xfrm>
            <a:off x="565607" y="424205"/>
            <a:ext cx="11123629" cy="5967167"/>
          </a:xfrm>
        </p:spPr>
        <p:txBody>
          <a:bodyPr>
            <a:normAutofit fontScale="92500" lnSpcReduction="20000"/>
          </a:bodyPr>
          <a:lstStyle/>
          <a:p>
            <a:pPr algn="just"/>
            <a:r>
              <a:rPr lang="el-GR" dirty="0">
                <a:solidFill>
                  <a:schemeClr val="tx1"/>
                </a:solidFill>
              </a:rPr>
              <a:t>Το άρθρο 38 θεμελιώνει την υποχρέωση εχεμύθειας και απορρήτου από πλευράς του δικηγόρου απέναντι στον εντολέα του</a:t>
            </a:r>
          </a:p>
          <a:p>
            <a:pPr algn="just"/>
            <a:r>
              <a:rPr lang="el-GR" dirty="0">
                <a:solidFill>
                  <a:schemeClr val="tx1"/>
                </a:solidFill>
              </a:rPr>
              <a:t>Απαγορεύεται η διεξαγωγή έρευνας για την αναζήτηση εγγράφων ή άλλων στοιχείων ή των ηλεκτρονικών μέσων αποθήκευσης αυτών, καθώς και η κατάσχεση αυτών, για όσο χρόνο βρίσκονται στην κατοχή του δικηγόρου για υπόθεση που αυτός χειρίζεται </a:t>
            </a:r>
            <a:r>
              <a:rPr lang="el-GR" b="1" dirty="0">
                <a:solidFill>
                  <a:schemeClr val="tx1"/>
                </a:solidFill>
              </a:rPr>
              <a:t>(αρ.39)</a:t>
            </a:r>
          </a:p>
          <a:p>
            <a:pPr algn="just"/>
            <a:r>
              <a:rPr lang="el-GR" dirty="0">
                <a:solidFill>
                  <a:schemeClr val="tx1"/>
                </a:solidFill>
              </a:rPr>
              <a:t>Οι κατηγορούμενοι για πλημμέλημα δικηγόροι δικάζονται από το, κατά τόπο αρμόδιο, Τριμελές Εφετείο σε πρώτο βαθμό και από το Πενταμελές Εφετείο σε δεύτερο βαθμό (Ειδική Δωσιδικία)</a:t>
            </a:r>
          </a:p>
          <a:p>
            <a:pPr algn="just"/>
            <a:r>
              <a:rPr lang="el-GR" dirty="0">
                <a:solidFill>
                  <a:schemeClr val="tx1"/>
                </a:solidFill>
              </a:rPr>
              <a:t>Δεν ακολουθείται η αυτόφωρη διαδικασία στα πλημμελήματα που φέρεται να έχει διαπράξει δικηγόρος. </a:t>
            </a:r>
          </a:p>
          <a:p>
            <a:pPr algn="just"/>
            <a:r>
              <a:rPr lang="el-GR" dirty="0">
                <a:solidFill>
                  <a:schemeClr val="tx1"/>
                </a:solidFill>
              </a:rPr>
              <a:t>Δικηγόρος, που συλλαμβάνεται οποιαδήποτε ημέρα και ώρα δεν κρατείται, αλλά οδηγείται αμέσως ενώπιον του αρμοδίου Εισαγγελέα Πλημμελειοδικών. </a:t>
            </a:r>
          </a:p>
          <a:p>
            <a:pPr algn="just"/>
            <a:r>
              <a:rPr lang="el-GR" dirty="0">
                <a:solidFill>
                  <a:schemeClr val="tx1"/>
                </a:solidFill>
              </a:rPr>
              <a:t>Δεν επιτρέπεται η σύλληψη δικηγόρου, για οποιαδήποτε αιτία, όταν χειρίζεται υπόθεση στο ακροατήριο και μέχρι την ολοκλήρωση της ακροαματικής διαδικασίας, καθώς και κατά τη διάρκεια λήψης απολογίας εντολέα του ενώπιον ανακριτή</a:t>
            </a:r>
          </a:p>
          <a:p>
            <a:pPr algn="just"/>
            <a:r>
              <a:rPr lang="el-GR" dirty="0">
                <a:solidFill>
                  <a:schemeClr val="tx1"/>
                </a:solidFill>
              </a:rPr>
              <a:t>Στην περίπτωση, που δικηγόρος κατηγορείται για εξύβριση και δυσφήμηση του δικαστηρίου, ενώπιον του οποίου εκτελεί τα καθήκοντά του, ακολουθείται η διαδικασία της παραγράφου 2 του άρθρου 117 του Κώδικα Ποινικής Δικονομίας. Αν η πράξη εκδικαστεί αμέσως, η απόφαση που εκδίδεται σε βάρος του δικηγόρου, εκτελείται μόνον όταν αυτός εκπληρώσει όλα τα καθήκοντά του στη δίκη κατά τη διάρκεια της οποίας κατηγορήθηκε κατά το προηγούμενο εδάφιο. </a:t>
            </a:r>
          </a:p>
          <a:p>
            <a:pPr algn="just"/>
            <a:r>
              <a:rPr lang="el-GR" dirty="0">
                <a:solidFill>
                  <a:schemeClr val="tx1"/>
                </a:solidFill>
              </a:rPr>
              <a:t>Όταν ο δικηγόρος καλείται με απόφαση δικαστηρίου ή διάταξη εισαγγελέα ή κλήση ανακριτή ή προανακριτικού υπαλλήλου να καταθέσει ως μάρτυρας είτε κατά την προδικασία είτε κατά την κυρία διαδικασία οφείλει να αρνηθεί να καταθέσει για όσα του έχει εμπιστευθεί ο εντολέας του, ανεξάρτητα αν στο μεταξύ έχει λυθεί η εντολή. </a:t>
            </a:r>
          </a:p>
        </p:txBody>
      </p:sp>
    </p:spTree>
    <p:extLst>
      <p:ext uri="{BB962C8B-B14F-4D97-AF65-F5344CB8AC3E}">
        <p14:creationId xmlns:p14="http://schemas.microsoft.com/office/powerpoint/2010/main" val="3051665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EC231D-5BA5-4A3F-0C83-B62E44FDADF4}"/>
              </a:ext>
            </a:extLst>
          </p:cNvPr>
          <p:cNvSpPr>
            <a:spLocks noGrp="1"/>
          </p:cNvSpPr>
          <p:nvPr>
            <p:ph type="title"/>
          </p:nvPr>
        </p:nvSpPr>
        <p:spPr>
          <a:xfrm>
            <a:off x="631596" y="292231"/>
            <a:ext cx="11095347" cy="565608"/>
          </a:xfrm>
        </p:spPr>
        <p:txBody>
          <a:bodyPr>
            <a:noAutofit/>
          </a:bodyPr>
          <a:lstStyle/>
          <a:p>
            <a:r>
              <a:rPr lang="el-GR" sz="2400" b="1" dirty="0"/>
              <a:t>Επαγγελματική προβολή (άρθρο 40)</a:t>
            </a:r>
          </a:p>
        </p:txBody>
      </p:sp>
      <p:sp>
        <p:nvSpPr>
          <p:cNvPr id="3" name="Θέση περιεχομένου 2">
            <a:extLst>
              <a:ext uri="{FF2B5EF4-FFF2-40B4-BE49-F238E27FC236}">
                <a16:creationId xmlns:a16="http://schemas.microsoft.com/office/drawing/2014/main" id="{3079805D-FED7-7BEC-B418-F12F6CF0E1A6}"/>
              </a:ext>
            </a:extLst>
          </p:cNvPr>
          <p:cNvSpPr>
            <a:spLocks noGrp="1"/>
          </p:cNvSpPr>
          <p:nvPr>
            <p:ph idx="1"/>
          </p:nvPr>
        </p:nvSpPr>
        <p:spPr>
          <a:xfrm>
            <a:off x="631595" y="989813"/>
            <a:ext cx="10982227" cy="5307291"/>
          </a:xfrm>
        </p:spPr>
        <p:txBody>
          <a:bodyPr>
            <a:normAutofit lnSpcReduction="10000"/>
          </a:bodyPr>
          <a:lstStyle/>
          <a:p>
            <a:pPr algn="just"/>
            <a:r>
              <a:rPr lang="el-GR" dirty="0"/>
              <a:t>Επιτρέπεται η δημοσίευση επαγγελματικών καταχωρήσεων σε έντυπα ή ηλεκτρονικά μέσα, με στοιχεία επικοινωνίας και αναφορά είτε σε τίτλους σπουδών που αφορούν στην επιστημονική ειδίκευση δικηγόρου είτε στον τομέα δραστηριότητάς του τηρώντας τον Κώδικα Δεοντολογίας του Δικηγορικού Λειτουργήματος</a:t>
            </a:r>
          </a:p>
          <a:p>
            <a:pPr algn="just"/>
            <a:r>
              <a:rPr lang="el-GR" dirty="0"/>
              <a:t>Οποιαδήποτε προβολή ή δημοσιοποίηση δικηγόρου ή Δικηγορικής Εταιρείας δεν πρέπει: α) να είναι αθέμιτη, β) να είναι αναληθής ή παραπλανητική, γ) να περιέχει αναφορά σε αριθμό υποθέσεων ή ποσοστά επιτυχίας του δικηγόρου σε δικαστηριακές ή άλλες υποθέσεις, δ) να περιλαμβάνει αναφορές ή συγκρίσεις με άλλους δικηγόρους ή δικηγορικές εταιρίες σε σχέση με την ποιότητα των υπηρεσιών ή την αμοιβή σε ωριαία βάση ή οποιαδήποτε άλλη μέθοδο χρέωσης, ε) να περιέχει ονόματα πελατών, εκτός αν υπάρχει η συναίνεσή τους και εφόσον πρόκειται για εκδόσεις που αφορούν δικηγόρους, </a:t>
            </a:r>
            <a:r>
              <a:rPr lang="el-GR" dirty="0" err="1"/>
              <a:t>στ</a:t>
            </a:r>
            <a:r>
              <a:rPr lang="el-GR" dirty="0"/>
              <a:t>) να προκαλεί </a:t>
            </a:r>
            <a:r>
              <a:rPr lang="el-GR" dirty="0" err="1"/>
              <a:t>απαξιωτικές</a:t>
            </a:r>
            <a:r>
              <a:rPr lang="el-GR" dirty="0"/>
              <a:t> εντυπώσεις και σχόλια στην κοινή γνώμη για το δικηγορικό λειτούργημα</a:t>
            </a:r>
          </a:p>
          <a:p>
            <a:pPr algn="just"/>
            <a:r>
              <a:rPr lang="el-GR" dirty="0"/>
              <a:t>Δεν επιτρέπεται σε δικηγόρο είτε ατομικά είτε ως μέλος Δικηγορικής Εταιρείας να δίνει συνεντεύξεις στον Τύπο, έντυπο και ηλεκτρονικό, δημοσιεύοντας στοιχεία ή πληροφορίες σε σχέση με εκκρεμούσα, ενώπιον της Δικαιοσύνης, υπόθεση την οποία χειρίζεται ο ίδιος</a:t>
            </a:r>
          </a:p>
          <a:p>
            <a:pPr algn="just"/>
            <a:r>
              <a:rPr lang="el-GR" dirty="0"/>
              <a:t>Κάθε δικηγόρος ή Δικηγορική Εταιρεία, που διατηρεί ή δημιουργεί επαγγελματική ιστοσελίδα, οφείλει να το γνωστοποιεί στον οικείο Δικηγορικό Σύλλογο με την υποβολή της ετήσιας δήλωσης</a:t>
            </a:r>
          </a:p>
        </p:txBody>
      </p:sp>
    </p:spTree>
    <p:extLst>
      <p:ext uri="{BB962C8B-B14F-4D97-AF65-F5344CB8AC3E}">
        <p14:creationId xmlns:p14="http://schemas.microsoft.com/office/powerpoint/2010/main" val="2089185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00923A-CEA8-AED0-50A8-3A49BD9A97BD}"/>
              </a:ext>
            </a:extLst>
          </p:cNvPr>
          <p:cNvSpPr>
            <a:spLocks noGrp="1"/>
          </p:cNvSpPr>
          <p:nvPr>
            <p:ph type="title"/>
          </p:nvPr>
        </p:nvSpPr>
        <p:spPr>
          <a:xfrm>
            <a:off x="763571" y="624110"/>
            <a:ext cx="10741041" cy="610801"/>
          </a:xfrm>
        </p:spPr>
        <p:txBody>
          <a:bodyPr>
            <a:normAutofit fontScale="90000"/>
          </a:bodyPr>
          <a:lstStyle/>
          <a:p>
            <a:r>
              <a:rPr lang="el-GR" b="1" dirty="0"/>
              <a:t>Έμμισθη Εντολή</a:t>
            </a:r>
          </a:p>
        </p:txBody>
      </p:sp>
      <p:sp>
        <p:nvSpPr>
          <p:cNvPr id="3" name="Θέση περιεχομένου 2">
            <a:extLst>
              <a:ext uri="{FF2B5EF4-FFF2-40B4-BE49-F238E27FC236}">
                <a16:creationId xmlns:a16="http://schemas.microsoft.com/office/drawing/2014/main" id="{1E356A82-CDE6-C1E9-A4E3-173E8FA50E47}"/>
              </a:ext>
            </a:extLst>
          </p:cNvPr>
          <p:cNvSpPr>
            <a:spLocks noGrp="1"/>
          </p:cNvSpPr>
          <p:nvPr>
            <p:ph idx="1"/>
          </p:nvPr>
        </p:nvSpPr>
        <p:spPr>
          <a:xfrm>
            <a:off x="499621" y="1329179"/>
            <a:ext cx="11004991" cy="4582043"/>
          </a:xfrm>
        </p:spPr>
        <p:txBody>
          <a:bodyPr>
            <a:normAutofit lnSpcReduction="10000"/>
          </a:bodyPr>
          <a:lstStyle/>
          <a:p>
            <a:pPr algn="just"/>
            <a:r>
              <a:rPr lang="el-GR" dirty="0"/>
              <a:t>Έμμισθος δικηγόρος είναι αυτός που προσφέρει αποκλειστικά νομικές υπηρεσίες, ως νομικός σύμβουλος ή ως δικηγόρος, σε συγκεκριμένο εντολέα, σταθερά και μόνιμα, αμειβόμενος αποκλειστικά με πάγια περιοδική αμοιβή. </a:t>
            </a:r>
          </a:p>
          <a:p>
            <a:pPr algn="just"/>
            <a:r>
              <a:rPr lang="el-GR" dirty="0"/>
              <a:t>Ο ίδιος δικηγόρος μπορεί επίσης να αναλαμβάνει υποθέσεις από οποιονδήποτε άλλον, αμειβόμενος είτε ανά υπόθεση είτε με άλλον τρόπο</a:t>
            </a:r>
          </a:p>
          <a:p>
            <a:pPr algn="just"/>
            <a:r>
              <a:rPr lang="el-GR" dirty="0"/>
              <a:t>Ο έμμισθος δικηγόρος ασκεί ελεύθερα τα επιστημονικά του καθήκοντα, όπως επιβάλλουν ο νόμος και η συνείδησή του, σύμφωνα με το άρθρο 5, χωρίς να υπάγεται στο διευθυντικό δικαίωμα και στην υπαλληλική ιεραρχία του εντολέα. </a:t>
            </a:r>
          </a:p>
          <a:p>
            <a:pPr algn="just"/>
            <a:r>
              <a:rPr lang="el-GR" dirty="0"/>
              <a:t>Η πρόσληψη δικηγόρων με έμμισθη εντολή στον ιδιωτικό τομέα γίνεται με έγγραφη σύμβαση, που καταρτίζεται μεταξύ αυτού και του εντολέα</a:t>
            </a:r>
          </a:p>
          <a:p>
            <a:pPr algn="just"/>
            <a:r>
              <a:rPr lang="el-GR" dirty="0"/>
              <a:t>Η πρόσληψη δικηγόρων στους φορείς του δημόσιου τομέα, όπως αυτός καθορίζεται κάθε φορά με νόμο, γίνεται με επιλογή ύστερα από προκήρυξη, με βάση όσα παρακάτω ορίζονται, εκτός αν πρόκειται για πρόσληψη του προϊσταμένου νομικής ή δικαστικής υπηρεσίας ή νομικού συμβούλου στους φορείς αυτούς, ο οποίος προσλαμβάνεται με απόφαση του αρμοδίου οργάνου του φορέα. </a:t>
            </a:r>
          </a:p>
        </p:txBody>
      </p:sp>
    </p:spTree>
    <p:extLst>
      <p:ext uri="{BB962C8B-B14F-4D97-AF65-F5344CB8AC3E}">
        <p14:creationId xmlns:p14="http://schemas.microsoft.com/office/powerpoint/2010/main" val="1463573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2A48504-8143-45B1-AABE-C73FAD667709}"/>
              </a:ext>
            </a:extLst>
          </p:cNvPr>
          <p:cNvSpPr>
            <a:spLocks noGrp="1"/>
          </p:cNvSpPr>
          <p:nvPr>
            <p:ph idx="1"/>
          </p:nvPr>
        </p:nvSpPr>
        <p:spPr>
          <a:xfrm>
            <a:off x="689728" y="1133573"/>
            <a:ext cx="10812544" cy="4590854"/>
          </a:xfrm>
        </p:spPr>
        <p:txBody>
          <a:bodyPr/>
          <a:lstStyle/>
          <a:p>
            <a:pPr algn="just"/>
            <a:r>
              <a:rPr lang="el-GR" dirty="0"/>
              <a:t>Οι διατάξεις για τη χορήγηση ετήσιας άδειας και επιδόματος αδείας που ισχύουν για τους υπαλλήλους στον ιδιωτικό τομέα, ισχύουν και για τους έμμισθους δικηγόρους. </a:t>
            </a:r>
          </a:p>
          <a:p>
            <a:pPr algn="just"/>
            <a:r>
              <a:rPr lang="el-GR" dirty="0"/>
              <a:t>Σε περίπτωση ύπαρξης Κανονισμού εργασίας για τους εργαζόμενους στον εντολέα, εφαρμόζονται οι διατάξεις του Κανονισμού, εφόσον είναι ευνοϊκότερες. </a:t>
            </a:r>
          </a:p>
          <a:p>
            <a:pPr algn="just"/>
            <a:r>
              <a:rPr lang="el-GR" dirty="0"/>
              <a:t>Εφαρμόζονται επίσης στους έμμισθους δικηγόρους όλες οι κείμενες διατάξεις για χορήγηση αδείας μετ’ αποδοχών λόγω ασθενείας, αναρρωτικής άδειας και προστασίας της κύησης και της λοχείας</a:t>
            </a:r>
          </a:p>
          <a:p>
            <a:pPr algn="just"/>
            <a:r>
              <a:rPr lang="el-GR" dirty="0"/>
              <a:t>Η σύμβαση μεταξύ έμμισθου δικηγόρου και εντολέα είναι πάντοτε αορίστου χρόνου και </a:t>
            </a:r>
            <a:r>
              <a:rPr lang="el-GR" dirty="0" err="1"/>
              <a:t>λύεται</a:t>
            </a:r>
            <a:r>
              <a:rPr lang="el-GR" dirty="0"/>
              <a:t> μόνο: α) με το θάνατο, β) τη λύση, κατάργηση ή διάλυση με οποιονδήποτε τρόπο του νομικού </a:t>
            </a:r>
            <a:r>
              <a:rPr lang="el-GR" dirty="0" err="1"/>
              <a:t>πρόσωπου</a:t>
            </a:r>
            <a:r>
              <a:rPr lang="el-GR" dirty="0"/>
              <a:t> που απασχολεί τον δικηγόρο, γ) την πτώχευση του εντολέα και δ) με καταγγελία της σύμβασης από τον εντολέα ή εντολοδόχο δικηγόρο. </a:t>
            </a:r>
          </a:p>
          <a:p>
            <a:pPr algn="just"/>
            <a:r>
              <a:rPr lang="el-GR" dirty="0"/>
              <a:t>Η καταγγελία με ποινή ακυρότητας είναι έγγραφη και σε αυτή αναφέρεται ο λόγος της απόλυσης, επιδίδεται δε με δικαστικό επιμελητή.</a:t>
            </a:r>
          </a:p>
        </p:txBody>
      </p:sp>
    </p:spTree>
    <p:extLst>
      <p:ext uri="{BB962C8B-B14F-4D97-AF65-F5344CB8AC3E}">
        <p14:creationId xmlns:p14="http://schemas.microsoft.com/office/powerpoint/2010/main" val="1833250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7389833-3CA0-54AB-9B7D-BC3CFBF3048D}"/>
              </a:ext>
            </a:extLst>
          </p:cNvPr>
          <p:cNvSpPr>
            <a:spLocks noGrp="1"/>
          </p:cNvSpPr>
          <p:nvPr>
            <p:ph idx="1"/>
          </p:nvPr>
        </p:nvSpPr>
        <p:spPr>
          <a:xfrm>
            <a:off x="735291" y="537328"/>
            <a:ext cx="10769321" cy="5656082"/>
          </a:xfrm>
        </p:spPr>
        <p:txBody>
          <a:bodyPr/>
          <a:lstStyle/>
          <a:p>
            <a:pPr algn="just"/>
            <a:r>
              <a:rPr lang="el-GR" b="1" dirty="0"/>
              <a:t>Παροχή υπηρεσιών προς δικηγόρους και Δικηγορικές Εταιρίες (άρθρο 48)</a:t>
            </a:r>
          </a:p>
          <a:p>
            <a:pPr algn="just"/>
            <a:r>
              <a:rPr lang="el-GR" dirty="0"/>
              <a:t>Δικηγόροι μπορούν να απασχολούνται από άλλους δικηγόρους ή από Δικηγορικές Εταιρίες για ορισμένη ή ορισμένες υποθέσεις ή αποκλειστικά. </a:t>
            </a:r>
          </a:p>
          <a:p>
            <a:pPr algn="just"/>
            <a:r>
              <a:rPr lang="el-GR" dirty="0"/>
              <a:t>Η σχετική συμφωνία δεν θίγει την επιστημονική ανεξαρτησία τους κατά την άσκηση του λειτουργήματός τους ακόμη και όταν ενεργούν συντονισμένα με άλλους δικηγόρους ή στην περίπτωση συνεργασίας με Δικηγορική Εταιρεία με τους εταίρους και λοιπούς συνεργάτες της εταιρείας</a:t>
            </a:r>
          </a:p>
          <a:p>
            <a:pPr algn="just"/>
            <a:r>
              <a:rPr lang="el-GR" dirty="0"/>
              <a:t>Όταν η συνεργασία του δικηγόρου με άλλον δικηγόρο ή με Δικηγορική Εταιρεία είναι αποκλειστική, η σχετική συμφωνία είναι έγγραφη και πρέπει να κατατεθεί μέσα σε τρεις μήνες από την υπογραφή της στο Δικηγορικό Σύλλογο του δικηγόρου που απασχολείται ή στο Δικηγορικό Σύλλογο της έδρας της εταιρείας. Διαφορετικά η ρύθμιση της σχέσης δεν υπάγεται στο παρόν άρθρο</a:t>
            </a:r>
          </a:p>
          <a:p>
            <a:pPr algn="just"/>
            <a:r>
              <a:rPr lang="el-GR" dirty="0"/>
              <a:t>Η έγγραφη συμφωνία πρέπει να περιλαμβάνει τουλάχιστον: α) τη διάρκεια της συνεργασίας, β) τη συμφωνούμενη αμοιβή, γ) τον τρόπο καταβολής της αμοιβής, δ) τον τρόπο λύσης της συνεργασίας και την οφειλόμενη αποζημίωση.</a:t>
            </a:r>
          </a:p>
        </p:txBody>
      </p:sp>
    </p:spTree>
    <p:extLst>
      <p:ext uri="{BB962C8B-B14F-4D97-AF65-F5344CB8AC3E}">
        <p14:creationId xmlns:p14="http://schemas.microsoft.com/office/powerpoint/2010/main" val="1501201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B80F3C-E20D-F17A-6FBC-5653FF90571A}"/>
              </a:ext>
            </a:extLst>
          </p:cNvPr>
          <p:cNvSpPr>
            <a:spLocks noGrp="1"/>
          </p:cNvSpPr>
          <p:nvPr>
            <p:ph type="title"/>
          </p:nvPr>
        </p:nvSpPr>
        <p:spPr>
          <a:xfrm>
            <a:off x="2589213" y="624110"/>
            <a:ext cx="8915400" cy="620228"/>
          </a:xfrm>
        </p:spPr>
        <p:txBody>
          <a:bodyPr>
            <a:normAutofit fontScale="90000"/>
          </a:bodyPr>
          <a:lstStyle/>
          <a:p>
            <a:pPr algn="ctr"/>
            <a:r>
              <a:rPr lang="el-GR" dirty="0"/>
              <a:t>ΚΩΔΙΚΑΣ ΔΙΚΗΓΟΡΩΝ</a:t>
            </a:r>
          </a:p>
        </p:txBody>
      </p:sp>
      <p:sp>
        <p:nvSpPr>
          <p:cNvPr id="3" name="Θέση περιεχομένου 2">
            <a:extLst>
              <a:ext uri="{FF2B5EF4-FFF2-40B4-BE49-F238E27FC236}">
                <a16:creationId xmlns:a16="http://schemas.microsoft.com/office/drawing/2014/main" id="{759941AA-9006-A0DA-617E-8D8149455C55}"/>
              </a:ext>
            </a:extLst>
          </p:cNvPr>
          <p:cNvSpPr>
            <a:spLocks noGrp="1"/>
          </p:cNvSpPr>
          <p:nvPr>
            <p:ph idx="1"/>
          </p:nvPr>
        </p:nvSpPr>
        <p:spPr/>
        <p:txBody>
          <a:bodyPr/>
          <a:lstStyle/>
          <a:p>
            <a:r>
              <a:rPr lang="el-GR" dirty="0"/>
              <a:t>Κεφάλαιο Α: Γενικό μέρος </a:t>
            </a:r>
          </a:p>
          <a:p>
            <a:r>
              <a:rPr lang="el-GR" dirty="0"/>
              <a:t>Κεφάλαιο Β: Απόκτηση δικηγορικής ιδιότητας- Άσκηση- Εξετάσεις</a:t>
            </a:r>
          </a:p>
          <a:p>
            <a:r>
              <a:rPr lang="el-GR" dirty="0"/>
              <a:t>Κεφάλαιο Γ: Διορισμός- Εξέλιξη και Παύση Δικηγόρων </a:t>
            </a:r>
          </a:p>
          <a:p>
            <a:r>
              <a:rPr lang="el-GR" dirty="0"/>
              <a:t>Κεφάλαιο Δ: Δικαιώματα και Υποχρεώσεις Δικηγόρου</a:t>
            </a:r>
          </a:p>
          <a:p>
            <a:r>
              <a:rPr lang="el-GR" dirty="0"/>
              <a:t>Κεφάλαιο Ε: Ειδικές μορφές άσκησης Δικηγορίας</a:t>
            </a:r>
          </a:p>
          <a:p>
            <a:r>
              <a:rPr lang="el-GR" dirty="0"/>
              <a:t>Κεφάλαιο ΣΤ: Αμοιβές και θεσμοί κοινωνικής αλληλεγγύης μεταξύ δικηγόρων</a:t>
            </a:r>
          </a:p>
          <a:p>
            <a:r>
              <a:rPr lang="el-GR" dirty="0"/>
              <a:t>Κεφάλαιο Ζ: Οι δικηγορικοί Σύλλογοι</a:t>
            </a:r>
          </a:p>
          <a:p>
            <a:r>
              <a:rPr lang="el-GR" dirty="0"/>
              <a:t>Κεφάλαιο Η: Πειθαρχικό Δίκαιο</a:t>
            </a:r>
          </a:p>
          <a:p>
            <a:r>
              <a:rPr lang="el-GR" dirty="0"/>
              <a:t>Κεφάλαιο Θ: Αγωγή Κακοδικίας</a:t>
            </a:r>
          </a:p>
        </p:txBody>
      </p:sp>
    </p:spTree>
    <p:extLst>
      <p:ext uri="{BB962C8B-B14F-4D97-AF65-F5344CB8AC3E}">
        <p14:creationId xmlns:p14="http://schemas.microsoft.com/office/powerpoint/2010/main" val="31912026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032B73-AFEC-3C06-48E7-62C0854B84E2}"/>
              </a:ext>
            </a:extLst>
          </p:cNvPr>
          <p:cNvSpPr>
            <a:spLocks noGrp="1"/>
          </p:cNvSpPr>
          <p:nvPr>
            <p:ph type="title"/>
          </p:nvPr>
        </p:nvSpPr>
        <p:spPr>
          <a:xfrm>
            <a:off x="801279" y="624110"/>
            <a:ext cx="10703334" cy="639082"/>
          </a:xfrm>
        </p:spPr>
        <p:txBody>
          <a:bodyPr>
            <a:normAutofit/>
          </a:bodyPr>
          <a:lstStyle/>
          <a:p>
            <a:r>
              <a:rPr lang="el-GR" sz="2800" b="1" dirty="0"/>
              <a:t>Δικηγορικές Εταιρείες (άρθρα 49-56)</a:t>
            </a:r>
          </a:p>
        </p:txBody>
      </p:sp>
      <p:sp>
        <p:nvSpPr>
          <p:cNvPr id="3" name="Θέση περιεχομένου 2">
            <a:extLst>
              <a:ext uri="{FF2B5EF4-FFF2-40B4-BE49-F238E27FC236}">
                <a16:creationId xmlns:a16="http://schemas.microsoft.com/office/drawing/2014/main" id="{603FFBE4-BA39-8A30-B88A-E85C0D319E32}"/>
              </a:ext>
            </a:extLst>
          </p:cNvPr>
          <p:cNvSpPr>
            <a:spLocks noGrp="1"/>
          </p:cNvSpPr>
          <p:nvPr>
            <p:ph idx="1"/>
          </p:nvPr>
        </p:nvSpPr>
        <p:spPr>
          <a:xfrm>
            <a:off x="518473" y="1376313"/>
            <a:ext cx="11076495" cy="5043341"/>
          </a:xfrm>
        </p:spPr>
        <p:txBody>
          <a:bodyPr>
            <a:normAutofit fontScale="92500"/>
          </a:bodyPr>
          <a:lstStyle/>
          <a:p>
            <a:pPr algn="just"/>
            <a:r>
              <a:rPr lang="el-GR" dirty="0"/>
              <a:t>Αστική Επαγγελματική Δικηγορική εταιρεία (στο εξής η «Δικηγορική Εταιρεία» ή η «Εταιρεία») επιτρέπεται να συσταθεί μόνο μεταξύ εν ενεργεία δικηγόρων (στο εξής οι «Εταίροι») με αποκλειστικό σκοπό την παροχή δικηγορικών υπηρεσιών (οπουδήποτε, εντός ή εκτός Ελλάδος) και τη διανομή αποκλειστικά μεταξύ των Εταίρων (κατά τη μέθοδο, που θα συμφωνούν κατά την αδέσμευτη κρίση τους) των συνολικών κερδών, που θα προκύπτουν από τη δραστηριότητα της εταιρείας</a:t>
            </a:r>
          </a:p>
          <a:p>
            <a:pPr algn="just"/>
            <a:r>
              <a:rPr lang="el-GR" dirty="0"/>
              <a:t>Με την επιφύλαξη της παραγράφου 5 του άρθρου 52 του Κώδικα, Εταίρος Δικηγορικής Εταιρείας απαγορεύεται να συμμετέχει σε άλλη Δικηγορική Εταιρεία ή να ασκεί ατομική δικηγορία και γενικά να ενεργεί για δικό του λογαριασμό ή για λογαριασμό άλλου πράξεις αντίθετες με τα συμφέροντα της εταιρείας</a:t>
            </a:r>
          </a:p>
          <a:p>
            <a:pPr algn="just"/>
            <a:r>
              <a:rPr lang="el-GR" dirty="0"/>
              <a:t>Η έδρα της εταιρείας ορίζεται με το Καταστατικό στην περιφέρεια του Δικηγορικού Συλλόγου, στον οποίο είναι εγγεγραμμένος ένας από τους Εταίρους και καταχωρείται σε ειδικό βιβλίο (Μητρώο εταιρειών), που τηρείται για το σκοπό αυτόν από το Δικηγορικό Σύλλογο της έδρας της εταιρείας</a:t>
            </a:r>
          </a:p>
          <a:p>
            <a:pPr algn="just"/>
            <a:r>
              <a:rPr lang="el-GR" dirty="0"/>
              <a:t>Η Δικηγορική Εταιρεία δύναται να απασχολεί δικηγόρους μη Εταίρους και με σχέση αποκλειστικής παροχής υπηρεσιών κατά τα προβλεπόμενα στο άρθρο 48 του Κώδικα.</a:t>
            </a:r>
          </a:p>
          <a:p>
            <a:pPr algn="just"/>
            <a:r>
              <a:rPr lang="el-GR" dirty="0"/>
              <a:t>Η Δικηγορική Εταιρεία αποκτά νομική προσωπικότητα από την εγγραφή της στο Μητρώο Εταιρειών του Δικηγορικού Συλλόγου της έδρας της ή από την πάροδο άπρακτης της προθεσμίας που προβλέπεται στην παράγραφο 4 του άρθρου 50. </a:t>
            </a:r>
          </a:p>
        </p:txBody>
      </p:sp>
    </p:spTree>
    <p:extLst>
      <p:ext uri="{BB962C8B-B14F-4D97-AF65-F5344CB8AC3E}">
        <p14:creationId xmlns:p14="http://schemas.microsoft.com/office/powerpoint/2010/main" val="23096984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90DB4C7-2EA0-A986-27B1-E94A43E3890A}"/>
              </a:ext>
            </a:extLst>
          </p:cNvPr>
          <p:cNvSpPr>
            <a:spLocks noGrp="1"/>
          </p:cNvSpPr>
          <p:nvPr>
            <p:ph idx="1"/>
          </p:nvPr>
        </p:nvSpPr>
        <p:spPr>
          <a:xfrm>
            <a:off x="772998" y="518474"/>
            <a:ext cx="10859678" cy="5806912"/>
          </a:xfrm>
        </p:spPr>
        <p:txBody>
          <a:bodyPr>
            <a:normAutofit lnSpcReduction="10000"/>
          </a:bodyPr>
          <a:lstStyle/>
          <a:p>
            <a:pPr algn="just"/>
            <a:r>
              <a:rPr lang="el-GR" dirty="0"/>
              <a:t>Για τη σύσταση της Δικηγορικής Εταιρείας απαιτείται έγγραφο (Καταστατικό), το οποίο υπογράφεται από όλους τους ιδρυτές Εταίρους. </a:t>
            </a:r>
          </a:p>
          <a:p>
            <a:pPr algn="just"/>
            <a:r>
              <a:rPr lang="el-GR" dirty="0"/>
              <a:t>Το Καταστατικό περιλαμβάνει τουλάχιστον: α) το σκοπό, την επωνυμία και την έδρα της Εταιρείας, β) τα ονόματα και τις διευθύνσεις των Εταίρων, γ) τους όρους της εισόδου, της 24 αποχώρησης και της αποβολής των Εταίρων, δ) τον αριθμό των μεριδίων εκάστου εταίρου και τη μέθοδο διανομής των καθαρών κερδών, ε) τα δικαιώματα και τις υποχρεώσεις των εταίρων, </a:t>
            </a:r>
            <a:r>
              <a:rPr lang="el-GR" dirty="0" err="1"/>
              <a:t>στ</a:t>
            </a:r>
            <a:r>
              <a:rPr lang="el-GR" dirty="0"/>
              <a:t>) τον τρόπο διοίκησης της Εταιρείας, ζ) τον τρόπο εκπροσώπησης της Εταιρείας δικαστικώς και εξωδίκως, η) την απαιτούμενη απαρτία και πλειοψηφία για τη λήψη αποφάσεων από τους Εταίρους, θ) τους λόγους λύσης της Εταιρείας και την εκκαθάρισή της μετά τη λύση.</a:t>
            </a:r>
          </a:p>
          <a:p>
            <a:pPr algn="just"/>
            <a:r>
              <a:rPr lang="el-GR" dirty="0"/>
              <a:t>Το Καταστατικό της Εταιρείας, καθώς και οι τροποποιήσεις αυτού υποβάλλονται για έγκριση στο Δικηγορικό Σύλλογο της έδρας της Εταιρείας. Αν το Καταστατικό δεν ορίζει διαφορετικά, για την τροποποίησή του απαιτείται απόφαση των Εταίρων που εκπροσωπούν τα 3/4 των εταιρικών μεριδίων</a:t>
            </a:r>
          </a:p>
          <a:p>
            <a:pPr algn="just"/>
            <a:r>
              <a:rPr lang="el-GR" dirty="0"/>
              <a:t>Η έγκριση του Καταστατικού και κάθε τροποποίησή του γίνεται με απόφαση του Διοικητικού Συμβουλίου του Δικηγορικού Συλλόγου της έδρας της Εταιρείας, το οποίο ελέγχει αν οι διατάξεις του Καταστατικού συνάδουν με τις διατάξεις του νόμου.</a:t>
            </a:r>
          </a:p>
          <a:p>
            <a:pPr algn="just"/>
            <a:r>
              <a:rPr lang="el-GR" dirty="0"/>
              <a:t>Οι Εταιρείες υποχρεούνται να τηρούν βιβλίο πρακτικών των αποφάσεων της Συνέλευσης των εταίρων και των πράξεων των διαχειριστών, καθώς και τα φορολογικά βιβλία και στοιχεία που προβλέπονται από το νόμο </a:t>
            </a:r>
          </a:p>
        </p:txBody>
      </p:sp>
    </p:spTree>
    <p:extLst>
      <p:ext uri="{BB962C8B-B14F-4D97-AF65-F5344CB8AC3E}">
        <p14:creationId xmlns:p14="http://schemas.microsoft.com/office/powerpoint/2010/main" val="2404043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0130E6D-F1F4-FB4C-2FE9-BBE3E69351BB}"/>
              </a:ext>
            </a:extLst>
          </p:cNvPr>
          <p:cNvSpPr>
            <a:spLocks noGrp="1"/>
          </p:cNvSpPr>
          <p:nvPr>
            <p:ph idx="1"/>
          </p:nvPr>
        </p:nvSpPr>
        <p:spPr>
          <a:xfrm>
            <a:off x="716437" y="537328"/>
            <a:ext cx="10788175" cy="5703216"/>
          </a:xfrm>
        </p:spPr>
        <p:txBody>
          <a:bodyPr/>
          <a:lstStyle/>
          <a:p>
            <a:pPr algn="just"/>
            <a:r>
              <a:rPr lang="el-GR" dirty="0"/>
              <a:t>Ανώτατο όργανο της εταιρείας είναι η Γενική Συνέλευση των Εταίρων</a:t>
            </a:r>
          </a:p>
          <a:p>
            <a:pPr algn="just"/>
            <a:r>
              <a:rPr lang="el-GR" dirty="0"/>
              <a:t>Οι αποφάσεις της Γενικής Συνέλευσης λαμβάνονται με την απαρτία και πλειοψηφία που προβλέπεται για κάθε θέμα στο Καταστατικό της Εταιρείας. </a:t>
            </a:r>
          </a:p>
          <a:p>
            <a:pPr algn="just"/>
            <a:r>
              <a:rPr lang="el-GR" dirty="0"/>
              <a:t>Για την ύπαρξη απαρτίας απαιτείται η παρουσία τουλάχιστον δύο (2) Εταίρων. </a:t>
            </a:r>
          </a:p>
          <a:p>
            <a:pPr algn="just"/>
            <a:r>
              <a:rPr lang="el-GR" dirty="0"/>
              <a:t>Για τη λήψη της απόφασης απαιτείται πλειοψηφία τουλάχιστον πάνω από το μισό του συνόλου των μεριδίων.</a:t>
            </a:r>
          </a:p>
          <a:p>
            <a:pPr algn="just"/>
            <a:r>
              <a:rPr lang="el-GR" dirty="0"/>
              <a:t>Κάθε Εταίρος έχει δικαίωμα να πληροφορείται αυτοπροσώπως για την πορεία των εταιρικών υποθέσεων, να εξετάζει τα βιβλία και τα έγγραφα σχετικά με τη διαχείριση. Αντίθετη συμφωνία είναι άκυρη</a:t>
            </a:r>
          </a:p>
          <a:p>
            <a:pPr algn="just"/>
            <a:r>
              <a:rPr lang="el-GR" dirty="0"/>
              <a:t>Οι έγγραφες εντολές των εντολέων−πελατών λογίζεται ότι παρέχονται προς την Εταιρεία ακόμα και αν αυτές απευθύνονται προς Εταίρο ή συνεργάτη της Εταιρείας</a:t>
            </a:r>
          </a:p>
          <a:p>
            <a:pPr algn="just"/>
            <a:r>
              <a:rPr lang="el-GR" dirty="0"/>
              <a:t>Η Εταιρεία δεν επιτρέπεται να δέχεται εντολές υπεράσπισης ή εκπροσώπησης από φυσικά ή νομικά πρόσωπα με αντικρουόμενα, μεταξύ τους, συμφέροντα</a:t>
            </a:r>
          </a:p>
          <a:p>
            <a:pPr algn="just"/>
            <a:r>
              <a:rPr lang="el-GR" dirty="0"/>
              <a:t>Η Εταιρεία μπορεί να έχει αόριστη διάρκεια ή η διάρκειά της να είναι ορισμένου χρόνου. </a:t>
            </a:r>
          </a:p>
          <a:p>
            <a:pPr algn="just"/>
            <a:r>
              <a:rPr lang="el-GR" dirty="0"/>
              <a:t>Σε κάθε περίπτωση δεν επιτρέπεται η αρχική διάρκεια να ορισθεί βραχύτερη των πέντε (5) ετών</a:t>
            </a:r>
          </a:p>
        </p:txBody>
      </p:sp>
    </p:spTree>
    <p:extLst>
      <p:ext uri="{BB962C8B-B14F-4D97-AF65-F5344CB8AC3E}">
        <p14:creationId xmlns:p14="http://schemas.microsoft.com/office/powerpoint/2010/main" val="12845986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6DD6AC-40A8-D351-B761-5E8E87BCA4C4}"/>
              </a:ext>
            </a:extLst>
          </p:cNvPr>
          <p:cNvSpPr>
            <a:spLocks noGrp="1"/>
          </p:cNvSpPr>
          <p:nvPr>
            <p:ph type="title"/>
          </p:nvPr>
        </p:nvSpPr>
        <p:spPr>
          <a:xfrm>
            <a:off x="791853" y="624110"/>
            <a:ext cx="10712760" cy="478826"/>
          </a:xfrm>
        </p:spPr>
        <p:txBody>
          <a:bodyPr>
            <a:normAutofit fontScale="90000"/>
          </a:bodyPr>
          <a:lstStyle/>
          <a:p>
            <a:r>
              <a:rPr lang="el-GR" b="1" dirty="0"/>
              <a:t>		Αμοιβές</a:t>
            </a:r>
          </a:p>
        </p:txBody>
      </p:sp>
      <p:sp>
        <p:nvSpPr>
          <p:cNvPr id="3" name="Θέση περιεχομένου 2">
            <a:extLst>
              <a:ext uri="{FF2B5EF4-FFF2-40B4-BE49-F238E27FC236}">
                <a16:creationId xmlns:a16="http://schemas.microsoft.com/office/drawing/2014/main" id="{6B859932-4014-EFE1-32E9-11B6E176D1EB}"/>
              </a:ext>
            </a:extLst>
          </p:cNvPr>
          <p:cNvSpPr>
            <a:spLocks noGrp="1"/>
          </p:cNvSpPr>
          <p:nvPr>
            <p:ph idx="1"/>
          </p:nvPr>
        </p:nvSpPr>
        <p:spPr>
          <a:xfrm>
            <a:off x="622169" y="1451728"/>
            <a:ext cx="10991654" cy="4782162"/>
          </a:xfrm>
        </p:spPr>
        <p:txBody>
          <a:bodyPr>
            <a:normAutofit fontScale="92500" lnSpcReduction="10000"/>
          </a:bodyPr>
          <a:lstStyle/>
          <a:p>
            <a:pPr algn="just"/>
            <a:r>
              <a:rPr lang="el-GR" dirty="0"/>
              <a:t>Ο δικηγόρος δικαιούται να λάβει αμοιβή από τον εντολέα του για κάθε εργασία του, δικαστική ή εξώδικη, καθώς και για κάθε δαπάνη δικαστηριακή ή άλλη που κατέβαλε για την εκτέλεση της εντολής που του ανατέθηκε</a:t>
            </a:r>
          </a:p>
          <a:p>
            <a:pPr algn="just"/>
            <a:r>
              <a:rPr lang="el-GR" dirty="0"/>
              <a:t>Δικαιούται να λάβει και προκαταβολή</a:t>
            </a:r>
          </a:p>
          <a:p>
            <a:pPr algn="just"/>
            <a:r>
              <a:rPr lang="el-GR" dirty="0"/>
              <a:t>Η αμοιβή του δικηγόρου ορίζεται ελεύθερα με έγγραφη συμφωνία με τον εντολέα του ή τον αντιπρόσωπό του (άρθρο 58)</a:t>
            </a:r>
          </a:p>
          <a:p>
            <a:pPr algn="just"/>
            <a:r>
              <a:rPr lang="el-GR" dirty="0"/>
              <a:t>Σε περίπτωση που δεν υπάρχει έγγραφη συμφωνία, η αμοιβή του δικηγόρου καθορίζεται, σύμφωνα με τα οριζόμενα στον Κώδικα, με βάση την αξία του αντικειμένου της δίκης, και αν είναι μη </a:t>
            </a:r>
            <a:r>
              <a:rPr lang="el-GR" dirty="0" err="1"/>
              <a:t>αποτιμητό</a:t>
            </a:r>
            <a:r>
              <a:rPr lang="el-GR" dirty="0"/>
              <a:t>, με βάση το Παράρτημα αμοιβών </a:t>
            </a:r>
          </a:p>
          <a:p>
            <a:pPr algn="just"/>
            <a:r>
              <a:rPr lang="el-GR" dirty="0"/>
              <a:t>Δύναται να συμφωνείται με τον εντολέα αμοιβή προσδιοριζόμενη ανάλογα με την ωριαία απασχόληση</a:t>
            </a:r>
          </a:p>
          <a:p>
            <a:pPr algn="just"/>
            <a:r>
              <a:rPr lang="el-GR" dirty="0"/>
              <a:t>Αντίστοιχα προσδιοριζόμενη ωριαία αμοιβή δικαιούται ο δικηγόρος να λαμβάνει και για κάθε συνάντηση ή τηλεφωνική επικοινωνία με τον εντολέα του ή με τρίτο πρόσωπο, καθώς και για κάθε άλλη ενέργεια που σχετίζεται με την εκτέλεση της εντολής που του ανατέθηκε</a:t>
            </a:r>
          </a:p>
          <a:p>
            <a:pPr algn="just"/>
            <a:r>
              <a:rPr lang="el-GR" b="1" dirty="0"/>
              <a:t>***** Ο δικηγόρος είναι υποχρεωμένος να γνωστοποιεί με κάθε πρόσφορο τρόπο στον πελάτη του την ωριαία αμοιβή του</a:t>
            </a:r>
          </a:p>
        </p:txBody>
      </p:sp>
    </p:spTree>
    <p:extLst>
      <p:ext uri="{BB962C8B-B14F-4D97-AF65-F5344CB8AC3E}">
        <p14:creationId xmlns:p14="http://schemas.microsoft.com/office/powerpoint/2010/main" val="32488044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8F15014-C877-051D-79DF-DF784AF8A3C9}"/>
              </a:ext>
            </a:extLst>
          </p:cNvPr>
          <p:cNvSpPr>
            <a:spLocks noGrp="1"/>
          </p:cNvSpPr>
          <p:nvPr>
            <p:ph idx="1"/>
          </p:nvPr>
        </p:nvSpPr>
        <p:spPr>
          <a:xfrm>
            <a:off x="772998" y="996884"/>
            <a:ext cx="10878532" cy="4864232"/>
          </a:xfrm>
        </p:spPr>
        <p:txBody>
          <a:bodyPr/>
          <a:lstStyle/>
          <a:p>
            <a:pPr algn="just"/>
            <a:r>
              <a:rPr lang="el-GR" dirty="0"/>
              <a:t>Επιτρέπεται η κατάρτιση έγγραφης συμφωνίας, η οποία εξαρτά την αμοιβή ή το είδος αυτής από την έκβαση της δίκης ή του αποτελέσματος της εργασίας ή από οποιαδήποτε άλλη αίρεση, όπως επίσης και συμφωνία, με την οποία εκχωρείται ή μεταβιβάζεται μέρος του αντικειμένου της δίκης ή της εργασίας, ως αμοιβή (εργολαβικό δίκης)</a:t>
            </a:r>
          </a:p>
          <a:p>
            <a:pPr algn="just"/>
            <a:r>
              <a:rPr lang="el-GR" dirty="0"/>
              <a:t>ΔΕΝ μπορεί να υπερβαίνει το 20% του αντικειμένου της δίκης</a:t>
            </a:r>
          </a:p>
          <a:p>
            <a:pPr algn="just"/>
            <a:r>
              <a:rPr lang="el-GR" dirty="0"/>
              <a:t>Αν συμπράττουν πέραν του ενός δικηγόροι, το ποσοστό δεν μπορεί να υπερβαίνει το 30%</a:t>
            </a:r>
          </a:p>
          <a:p>
            <a:pPr algn="just"/>
            <a:r>
              <a:rPr lang="el-GR" dirty="0"/>
              <a:t>Η παραπάνω συμφωνία, που εξαρτά την αμοιβή από την έκβαση της δίκης, ισχύει μόνο όταν ο δικηγόρος ανέλαβε την υποχρέωση να διεξάγει τη δίκη μέχρι τελεσιδικίας, χωρίς να λάβει κάποια αμοιβή σε περίπτωση αποτυχίας, ο ίδιος ή ο </a:t>
            </a:r>
            <a:r>
              <a:rPr lang="el-GR" dirty="0" err="1"/>
              <a:t>συμπληρεξούσιος</a:t>
            </a:r>
            <a:r>
              <a:rPr lang="el-GR" dirty="0"/>
              <a:t> ή υποκατάστατός του.</a:t>
            </a:r>
          </a:p>
          <a:p>
            <a:pPr algn="just"/>
            <a:r>
              <a:rPr lang="el-GR" dirty="0"/>
              <a:t>Τυχόν συμφωνία των μερών για την καταβολή εξόδων δεν ανατρέπει την ισχύ του εργολαβικού δίκης</a:t>
            </a:r>
          </a:p>
          <a:p>
            <a:pPr algn="just"/>
            <a:r>
              <a:rPr lang="el-GR" dirty="0"/>
              <a:t>Σε περίπτωση αμφιβολίας, για το αν η υπόθεση έχει θετική έκβαση σύμφωνα με τα παραπάνω, αποφαίνεται, μετά από αίτηση του εντολέα ή του δικηγόρου, το Συμβούλιο του Συλλόγου στον οποίο ανήκει ο δικηγόρος</a:t>
            </a:r>
          </a:p>
        </p:txBody>
      </p:sp>
    </p:spTree>
    <p:extLst>
      <p:ext uri="{BB962C8B-B14F-4D97-AF65-F5344CB8AC3E}">
        <p14:creationId xmlns:p14="http://schemas.microsoft.com/office/powerpoint/2010/main" val="15813078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E771579-BF92-2B00-F0FC-95E9B67F384E}"/>
              </a:ext>
            </a:extLst>
          </p:cNvPr>
          <p:cNvSpPr>
            <a:spLocks noGrp="1"/>
          </p:cNvSpPr>
          <p:nvPr>
            <p:ph idx="1"/>
          </p:nvPr>
        </p:nvSpPr>
        <p:spPr>
          <a:xfrm>
            <a:off x="707010" y="443059"/>
            <a:ext cx="10897386" cy="5759777"/>
          </a:xfrm>
        </p:spPr>
        <p:txBody>
          <a:bodyPr>
            <a:normAutofit lnSpcReduction="10000"/>
          </a:bodyPr>
          <a:lstStyle/>
          <a:p>
            <a:pPr algn="just"/>
            <a:r>
              <a:rPr lang="el-GR" dirty="0"/>
              <a:t>Σε περίπτωση που υπάρχει γραπτή συμφωνία για αμοιβή και ανακληθεί η εντολή προς τον δικηγόρο, εάν η ανάκληση είναι αδικαιολόγητη, ο εντολέας υποχρεούται σε άμεση εκτέλεση όλων των υποχρεώσεών του που απορρέουν από τη συμφωνία (αρ.77)</a:t>
            </a:r>
          </a:p>
          <a:p>
            <a:pPr algn="just"/>
            <a:r>
              <a:rPr lang="el-GR" dirty="0"/>
              <a:t>Εάν η ανάκληση είναι δικαιολογημένη, ο εντολέας υποχρεούται στην καταβολή των δαπανών και της αμοιβής του δικηγόρου για τις μέχρι την ανάκληση εργασίες του, με βάση τις διατάξεις του Κώδικα</a:t>
            </a:r>
          </a:p>
          <a:p>
            <a:pPr algn="just"/>
            <a:r>
              <a:rPr lang="el-GR" dirty="0"/>
              <a:t>Σε περίπτωση που υπάρχει συμφωνία για αμοιβή και ο δικηγόρος δεν εκτελέσει την εντολή που του ανατέθηκε, εάν η μη εκτέλεση είναι αδικαιολόγητη, δικαιούται μόνο την είσπραξη των δαπανών που πραγματοποίησε, όχι όμως και την αμοιβή που συμφωνήθηκε γραπτά(αρ.78)</a:t>
            </a:r>
          </a:p>
          <a:p>
            <a:pPr algn="just"/>
            <a:r>
              <a:rPr lang="el-GR" dirty="0"/>
              <a:t>Εάν η μη εκτέλεση είναι δικαιολογημένη, δικαιούται να εισπράξει τις δαπάνες που πραγματοποίησε και την ανάλογη αμοιβή προς τις υπηρεσίες που έχει προσφέρει.</a:t>
            </a:r>
          </a:p>
          <a:p>
            <a:pPr algn="just"/>
            <a:r>
              <a:rPr lang="el-GR" dirty="0"/>
              <a:t>Δεν επιτρέπεται στον δικηγόρο να παρέχει τις υπηρεσίες του χωρίς οικονομικό αντάλλαγμα</a:t>
            </a:r>
          </a:p>
          <a:p>
            <a:pPr algn="just"/>
            <a:r>
              <a:rPr lang="el-GR" dirty="0"/>
              <a:t>Κατ’ εξαίρεση, επιτρέπεται η παροχή υπηρεσιών, στο σύζυγο ή σε συγγενή εξ αίματος ή εξ αγχιστείας μέχρι του τρίτου βαθμού, καθώς και σε δικηγόρο, ασκούμενο δικηγόρο, δικηγόρο σε αναστολή άσκησης των καθηκόντων του ή συνταξιούχο δικηγόρο, εφόσον πρόκειται για προσωπική τους υπόθεση. </a:t>
            </a:r>
          </a:p>
          <a:p>
            <a:pPr algn="just"/>
            <a:r>
              <a:rPr lang="el-GR" dirty="0"/>
              <a:t>Τα πρόσωπα αυτά προκαταβάλλουν τα δικαστικά έξοδα</a:t>
            </a:r>
          </a:p>
          <a:p>
            <a:pPr algn="just"/>
            <a:r>
              <a:rPr lang="el-GR" dirty="0"/>
              <a:t>Η παράβαση των ανωτέρω τιμωρείται πειθαρχικά, εάν κριθεί ότι αντίκειται στην αξιοπρέπεια του δικηγόρου</a:t>
            </a:r>
          </a:p>
        </p:txBody>
      </p:sp>
    </p:spTree>
    <p:extLst>
      <p:ext uri="{BB962C8B-B14F-4D97-AF65-F5344CB8AC3E}">
        <p14:creationId xmlns:p14="http://schemas.microsoft.com/office/powerpoint/2010/main" val="4495756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710C3A9-7A9A-5BCD-D7B5-895AC7299032}"/>
              </a:ext>
            </a:extLst>
          </p:cNvPr>
          <p:cNvSpPr>
            <a:spLocks noGrp="1"/>
          </p:cNvSpPr>
          <p:nvPr>
            <p:ph idx="1"/>
          </p:nvPr>
        </p:nvSpPr>
        <p:spPr>
          <a:xfrm>
            <a:off x="619027" y="1527143"/>
            <a:ext cx="10953946" cy="3091991"/>
          </a:xfrm>
        </p:spPr>
        <p:txBody>
          <a:bodyPr/>
          <a:lstStyle/>
          <a:p>
            <a:pPr algn="just"/>
            <a:r>
              <a:rPr lang="el-GR" dirty="0"/>
              <a:t>Ο δικηγόρος έχει το δικαίωμα </a:t>
            </a:r>
            <a:r>
              <a:rPr lang="el-GR" b="1" u="sng" dirty="0"/>
              <a:t>επίσχεσης</a:t>
            </a:r>
            <a:r>
              <a:rPr lang="el-GR" dirty="0"/>
              <a:t> των εγγράφων του εντολέα του, που βρίσκονται στα χέρια του, μέχρι την πλήρη εξόφληση των δαπανών και της αμοιβής του (αρ.85)</a:t>
            </a:r>
          </a:p>
          <a:p>
            <a:pPr algn="just"/>
            <a:r>
              <a:rPr lang="el-GR" dirty="0"/>
              <a:t>Οι διαφορές ανάμεσα στον δικηγόρο ή καθολικούς ή ειδικούς διαδόχους του και εντολέα του ή καθολικούς ή ειδικούς διαδόχους του, σχετικά με τις δαπάνες και την αμοιβή του δικηγόρου, καθώς και οι απαιτήσεις από πάγια περιοδική αμοιβή και αποζημίωση, υπάγονται στην </a:t>
            </a:r>
            <a:r>
              <a:rPr lang="el-GR" b="1" u="sng" dirty="0"/>
              <a:t>ειδική διαδικασία των διαφορών από αμοιβές </a:t>
            </a:r>
            <a:r>
              <a:rPr lang="el-GR" dirty="0"/>
              <a:t>για την παροχή εργασίας και εκδικάζονται από το </a:t>
            </a:r>
            <a:r>
              <a:rPr lang="el-GR" b="1" u="sng" dirty="0"/>
              <a:t>δικαστήριο της έδρας του δικηγόρου, </a:t>
            </a:r>
            <a:r>
              <a:rPr lang="el-GR" dirty="0"/>
              <a:t>ανεξάρτητα από το αντικείμενο και την ύπαρξη ή μη γραπτής συμφωνίας</a:t>
            </a:r>
          </a:p>
        </p:txBody>
      </p:sp>
    </p:spTree>
    <p:extLst>
      <p:ext uri="{BB962C8B-B14F-4D97-AF65-F5344CB8AC3E}">
        <p14:creationId xmlns:p14="http://schemas.microsoft.com/office/powerpoint/2010/main" val="17971053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50C90C-ACC7-C839-F228-9EA992A387A3}"/>
              </a:ext>
            </a:extLst>
          </p:cNvPr>
          <p:cNvSpPr>
            <a:spLocks noGrp="1"/>
          </p:cNvSpPr>
          <p:nvPr>
            <p:ph type="title"/>
          </p:nvPr>
        </p:nvSpPr>
        <p:spPr>
          <a:xfrm>
            <a:off x="576606" y="216817"/>
            <a:ext cx="11038787" cy="433632"/>
          </a:xfrm>
        </p:spPr>
        <p:txBody>
          <a:bodyPr>
            <a:noAutofit/>
          </a:bodyPr>
          <a:lstStyle/>
          <a:p>
            <a:r>
              <a:rPr lang="el-GR" sz="2400" b="1" dirty="0"/>
              <a:t>ΠΕΙΘΑΡΧΙΚΟ (αρ.139-159)</a:t>
            </a:r>
          </a:p>
        </p:txBody>
      </p:sp>
      <p:sp>
        <p:nvSpPr>
          <p:cNvPr id="3" name="Θέση περιεχομένου 2">
            <a:extLst>
              <a:ext uri="{FF2B5EF4-FFF2-40B4-BE49-F238E27FC236}">
                <a16:creationId xmlns:a16="http://schemas.microsoft.com/office/drawing/2014/main" id="{4FF33B38-2B1B-A613-08A6-85B784DDAA96}"/>
              </a:ext>
            </a:extLst>
          </p:cNvPr>
          <p:cNvSpPr>
            <a:spLocks noGrp="1"/>
          </p:cNvSpPr>
          <p:nvPr>
            <p:ph idx="1"/>
          </p:nvPr>
        </p:nvSpPr>
        <p:spPr>
          <a:xfrm>
            <a:off x="576606" y="980388"/>
            <a:ext cx="11038786" cy="5165888"/>
          </a:xfrm>
        </p:spPr>
        <p:txBody>
          <a:bodyPr/>
          <a:lstStyle/>
          <a:p>
            <a:pPr algn="just"/>
            <a:r>
              <a:rPr lang="el-GR" dirty="0"/>
              <a:t>Η πειθαρχική δίκη είναι αυτοτελής και ανεξάρτητη από κάθε άλλη</a:t>
            </a:r>
          </a:p>
          <a:p>
            <a:pPr algn="just"/>
            <a:r>
              <a:rPr lang="el-GR" dirty="0"/>
              <a:t>Οι πειθαρχικές ποινές επιβάλλονται από τα Πειθαρχικά Συμβούλια</a:t>
            </a:r>
          </a:p>
          <a:p>
            <a:pPr algn="just"/>
            <a:r>
              <a:rPr lang="el-GR" dirty="0"/>
              <a:t>Η ποινική διαδικασία δεν αναστέλλει την πειθαρχική</a:t>
            </a:r>
          </a:p>
          <a:p>
            <a:pPr algn="just"/>
            <a:r>
              <a:rPr lang="el-GR" dirty="0"/>
              <a:t>Ο πειθαρχικός δικαστής δύναται να διατάξει την αναστολή της πειθαρχικής διαδικασίας, έως ότου περατωθεί η ποινική.</a:t>
            </a:r>
          </a:p>
          <a:p>
            <a:pPr algn="just"/>
            <a:r>
              <a:rPr lang="el-GR" dirty="0"/>
              <a:t>Σε περίπτωση αθώωσης στην ποινική δίκη, η πειθαρχική διαδικασία επαναλαμβάνεται αν έχει τιμωρηθεί ο διωχθείς</a:t>
            </a:r>
          </a:p>
          <a:p>
            <a:pPr algn="just"/>
            <a:r>
              <a:rPr lang="el-GR" dirty="0"/>
              <a:t>Η χάρη, η αποκατάσταση, καθώς και η με οποιονδήποτε άλλο τρόπο άρση του ποινικώς κολάσιμου της πράξης ή η ολική ή μερική άρση των συνεπειών της ποινικής καταδίκης, δεν αίρουν το </a:t>
            </a:r>
            <a:r>
              <a:rPr lang="el-GR" dirty="0" err="1"/>
              <a:t>πειθαρχικώς</a:t>
            </a:r>
            <a:r>
              <a:rPr lang="el-GR" dirty="0"/>
              <a:t> κολάσιμο της πράξης</a:t>
            </a:r>
          </a:p>
          <a:p>
            <a:pPr algn="just"/>
            <a:r>
              <a:rPr lang="el-GR" dirty="0"/>
              <a:t>Παραίτηση ή μετάθεση του δικηγόρου πριν από την έναρξη ή κατά τη διάρκεια της πειθαρχικής διαδικασίας για την επιβολή της ποινής της οριστικής παύσης δεν παρακωλύει την εξέλιξή της ούτε την καταργεί</a:t>
            </a:r>
          </a:p>
        </p:txBody>
      </p:sp>
    </p:spTree>
    <p:extLst>
      <p:ext uri="{BB962C8B-B14F-4D97-AF65-F5344CB8AC3E}">
        <p14:creationId xmlns:p14="http://schemas.microsoft.com/office/powerpoint/2010/main" val="31060609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D0FC420-A8BE-0947-1856-6EBD04F82FA2}"/>
              </a:ext>
            </a:extLst>
          </p:cNvPr>
          <p:cNvSpPr>
            <a:spLocks noGrp="1"/>
          </p:cNvSpPr>
          <p:nvPr>
            <p:ph idx="1"/>
          </p:nvPr>
        </p:nvSpPr>
        <p:spPr>
          <a:xfrm>
            <a:off x="678730" y="556181"/>
            <a:ext cx="11019934" cy="5778631"/>
          </a:xfrm>
        </p:spPr>
        <p:txBody>
          <a:bodyPr>
            <a:normAutofit lnSpcReduction="10000"/>
          </a:bodyPr>
          <a:lstStyle/>
          <a:p>
            <a:pPr algn="just"/>
            <a:r>
              <a:rPr lang="el-GR" dirty="0"/>
              <a:t>Το πειθαρχικό παράπτωμα έχει αυστηρώς προσωποπαγή χαρακτήρα και συντελείται με υπαίτια πράξη ή παράλειψη του δικηγόρου, που μπορεί να του καταλογιστεί εφόσον αυτή [...] </a:t>
            </a:r>
            <a:r>
              <a:rPr lang="el-GR" b="1" dirty="0"/>
              <a:t>(</a:t>
            </a:r>
            <a:r>
              <a:rPr lang="el-GR" b="1" dirty="0" err="1"/>
              <a:t>βλ.αρ</a:t>
            </a:r>
            <a:r>
              <a:rPr lang="el-GR" b="1" dirty="0"/>
              <a:t> 140)</a:t>
            </a:r>
          </a:p>
          <a:p>
            <a:pPr algn="just"/>
            <a:r>
              <a:rPr lang="el-GR" dirty="0"/>
              <a:t>Κάθε κακούργημα που τελείται από δικηγόρο είναι και αυτοτελές πειθαρχικό παράπτωμα. Επίσης, κάθε πλημμέλημα που η διάπραξή του και η σχετική καταδίκη είναι ασυμβίβαστες με το δικηγορικό λειτούργημα είναι και αυτοτελές πειθαρχικό παράπτωμα</a:t>
            </a:r>
          </a:p>
          <a:p>
            <a:pPr algn="just"/>
            <a:r>
              <a:rPr lang="el-GR" dirty="0"/>
              <a:t>Δεν αποτελεί πειθαρχικό παράπτωμα για το δικηγόρο η άρνησή του να εφαρμόσει διατάξεις που τίθενται κατά κατάλυση του Συντάγματος ή είναι αντίθετες σε αυτό</a:t>
            </a:r>
          </a:p>
          <a:p>
            <a:pPr algn="just"/>
            <a:r>
              <a:rPr lang="el-GR" dirty="0"/>
              <a:t>Τα πειθαρχικά παραπτώματα παραγράφονται τρία (3) έτη μετά από την ημέρα που διαπράχθηκαν (αρ.141)</a:t>
            </a:r>
          </a:p>
          <a:p>
            <a:pPr algn="just"/>
            <a:r>
              <a:rPr lang="el-GR" dirty="0"/>
              <a:t>Πειθαρχικό παράπτωμα που συνιστά και ποινικό αδίκημα δεν παραγράφεται πριν από την παραγραφή του τελευταίου</a:t>
            </a:r>
          </a:p>
          <a:p>
            <a:pPr algn="just"/>
            <a:r>
              <a:rPr lang="el-GR" dirty="0"/>
              <a:t>Όσο διαρκεί η ποινική διαδικασία και μέχρι την περάτωσή της αναστέλλεται η παραγραφή του πειθαρχικού παραπτώματος</a:t>
            </a:r>
          </a:p>
          <a:p>
            <a:pPr algn="just"/>
            <a:r>
              <a:rPr lang="el-GR" dirty="0"/>
              <a:t>Η παραγραφή του πειθαρχικού παραπτώματος αναστέλλεται με την άσκηση της πειθαρχικής δίωξης, για χρονικό διάστημα που δεν υπερβαίνει τα τρία (3) έτη</a:t>
            </a:r>
          </a:p>
          <a:p>
            <a:pPr algn="just"/>
            <a:r>
              <a:rPr lang="el-GR" dirty="0"/>
              <a:t>Η παραγραφή πειθαρχικού παραπτώματος διακόπτεται με την τέλεση άλλου πειθαρχικού παραπτώματος που αποσκοπεί στη συγκάλυψη του πρώτου ή στη ματαίωση έγερσης πειθαρχικής δίωξης γι’ αυτό</a:t>
            </a:r>
          </a:p>
        </p:txBody>
      </p:sp>
    </p:spTree>
    <p:extLst>
      <p:ext uri="{BB962C8B-B14F-4D97-AF65-F5344CB8AC3E}">
        <p14:creationId xmlns:p14="http://schemas.microsoft.com/office/powerpoint/2010/main" val="3688594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F515973-9890-75E3-94EE-742DE08471A5}"/>
              </a:ext>
            </a:extLst>
          </p:cNvPr>
          <p:cNvSpPr>
            <a:spLocks noGrp="1"/>
          </p:cNvSpPr>
          <p:nvPr>
            <p:ph idx="1"/>
          </p:nvPr>
        </p:nvSpPr>
        <p:spPr>
          <a:xfrm>
            <a:off x="810705" y="518475"/>
            <a:ext cx="10944520" cy="5920032"/>
          </a:xfrm>
        </p:spPr>
        <p:txBody>
          <a:bodyPr/>
          <a:lstStyle/>
          <a:p>
            <a:pPr algn="just"/>
            <a:r>
              <a:rPr lang="el-GR" dirty="0"/>
              <a:t>Οι πειθαρχικές ποινές είναι: α) η σύσταση, β) η επίπληξη, γ) το πρόστιμο από πεντακόσια (500) μέχρι δέκα χιλιάδες (10.000) ευρώ, δ) προσωρινή παύση από το δικηγορικό λειτούργημα έως δώδεκα (12) μήνες, και ε) η οριστική παύση από το δικηγορικό λειτούργημα</a:t>
            </a:r>
          </a:p>
          <a:p>
            <a:pPr algn="just"/>
            <a:r>
              <a:rPr lang="el-GR" dirty="0"/>
              <a:t>Τις πειθαρχικές ποινές της σύστασης και της επίπληξης επιβάλλει, ως </a:t>
            </a:r>
            <a:r>
              <a:rPr lang="el-GR" dirty="0" err="1"/>
              <a:t>πειθαρχικώς</a:t>
            </a:r>
            <a:r>
              <a:rPr lang="el-GR" dirty="0"/>
              <a:t> προϊστάμενος, ο Πρόεδρος του οικείου Δικηγορικού Συλλόγου</a:t>
            </a:r>
          </a:p>
          <a:p>
            <a:pPr algn="just"/>
            <a:r>
              <a:rPr lang="el-GR" dirty="0"/>
              <a:t>Ο δικηγόρος, στον οποίο έχει επιβληθεί παύση από το δικηγορικό λειτούργημα, οριστική ή προσωρινή, για όσο χρόνο αυτή διαρκεί, δεν επιτρέπεται να ενεργεί ως πληρεξούσιος ή συνήγορος ή νομικός σύμβουλος αυτοπροσώπως ή μέσω αλληλογραφίας, ενώπιον δικαστηρίων, υπηρεσιών, διαιτητικού δικαστηρίου ή άλλων προσώπων ή να διορίζει πληρεξουσίους ή </a:t>
            </a:r>
            <a:r>
              <a:rPr lang="el-GR" dirty="0" err="1"/>
              <a:t>μεταπληρεξουσίους</a:t>
            </a:r>
            <a:endParaRPr lang="el-GR" dirty="0"/>
          </a:p>
          <a:p>
            <a:pPr algn="just"/>
            <a:r>
              <a:rPr lang="el-GR" dirty="0"/>
              <a:t>Το κύρος των νομικών πράξεων του δικηγόρου δεν θίγεται από την </a:t>
            </a:r>
            <a:r>
              <a:rPr lang="el-GR" dirty="0" err="1"/>
              <a:t>επιβληθείσα</a:t>
            </a:r>
            <a:r>
              <a:rPr lang="el-GR" dirty="0"/>
              <a:t> παύση, εκτός αν εκείνος που εκπροσωπείται τελούσε σε γνώση αυτής</a:t>
            </a:r>
          </a:p>
          <a:p>
            <a:pPr algn="just"/>
            <a:r>
              <a:rPr lang="el-GR" dirty="0"/>
              <a:t>Τα δικαστήρια οφείλουν να αποπέμπουν τον δικηγόρο που παρίσταται </a:t>
            </a:r>
            <a:r>
              <a:rPr lang="el-GR" dirty="0" err="1"/>
              <a:t>ενώπιόν</a:t>
            </a:r>
            <a:r>
              <a:rPr lang="el-GR" dirty="0"/>
              <a:t> τους παρά την παύση που του έχει επιβληθεί</a:t>
            </a:r>
          </a:p>
        </p:txBody>
      </p:sp>
    </p:spTree>
    <p:extLst>
      <p:ext uri="{BB962C8B-B14F-4D97-AF65-F5344CB8AC3E}">
        <p14:creationId xmlns:p14="http://schemas.microsoft.com/office/powerpoint/2010/main" val="3862261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006CD4-C3E9-3E6A-93C1-C9D24B88DB59}"/>
              </a:ext>
            </a:extLst>
          </p:cNvPr>
          <p:cNvSpPr>
            <a:spLocks noGrp="1"/>
          </p:cNvSpPr>
          <p:nvPr>
            <p:ph type="title"/>
          </p:nvPr>
        </p:nvSpPr>
        <p:spPr>
          <a:xfrm>
            <a:off x="2592925" y="624110"/>
            <a:ext cx="8911687" cy="620228"/>
          </a:xfrm>
        </p:spPr>
        <p:txBody>
          <a:bodyPr>
            <a:normAutofit fontScale="90000"/>
          </a:bodyPr>
          <a:lstStyle/>
          <a:p>
            <a:r>
              <a:rPr lang="el-GR" dirty="0"/>
              <a:t>Κεφάλαιο Α: Γενικό Μέρος</a:t>
            </a:r>
          </a:p>
        </p:txBody>
      </p:sp>
      <p:sp>
        <p:nvSpPr>
          <p:cNvPr id="3" name="Θέση περιεχομένου 2">
            <a:extLst>
              <a:ext uri="{FF2B5EF4-FFF2-40B4-BE49-F238E27FC236}">
                <a16:creationId xmlns:a16="http://schemas.microsoft.com/office/drawing/2014/main" id="{C6EF18E2-F14C-C478-DE02-F9C46C694595}"/>
              </a:ext>
            </a:extLst>
          </p:cNvPr>
          <p:cNvSpPr>
            <a:spLocks noGrp="1"/>
          </p:cNvSpPr>
          <p:nvPr>
            <p:ph idx="1"/>
          </p:nvPr>
        </p:nvSpPr>
        <p:spPr>
          <a:xfrm>
            <a:off x="452487" y="1498862"/>
            <a:ext cx="11349872" cy="4412360"/>
          </a:xfrm>
        </p:spPr>
        <p:txBody>
          <a:bodyPr>
            <a:normAutofit/>
          </a:bodyPr>
          <a:lstStyle/>
          <a:p>
            <a:pPr algn="just"/>
            <a:r>
              <a:rPr lang="el-GR" dirty="0"/>
              <a:t>Δικηγόρος: Δημόσιος λειτουργός, Συλλειτουργός της Δικαιοσύνης (Άρθρα 1 &amp; 2)</a:t>
            </a:r>
          </a:p>
          <a:p>
            <a:pPr algn="just"/>
            <a:r>
              <a:rPr lang="el-GR" dirty="0"/>
              <a:t>Ο δικηγόρος αμείβεται είτε ανά υπόθεση, είτε με μισθό , είτε με πάγια αμοιβή (άρθρο 3 παρ.2)</a:t>
            </a:r>
          </a:p>
          <a:p>
            <a:pPr algn="just"/>
            <a:r>
              <a:rPr lang="el-GR" dirty="0"/>
              <a:t>Η άσκηση του δικηγορικού επαγγέλματος ΔΕΝ συνιστά εμπορική ιδιότητα</a:t>
            </a:r>
          </a:p>
          <a:p>
            <a:pPr algn="just"/>
            <a:r>
              <a:rPr lang="el-GR" dirty="0"/>
              <a:t>Απόκτηση Δικηγορικής Ιδιότητας: α) επιτυχής συμμετοχή του σε πανελλήνιες εξετάσεις, β) έκδοση απόφασης διορισμού από τον Υπουργό Δικαιοσύνης, Διαφάνειας και Ανθρωπίνων Δικαιωμάτων (στο εξής Υπουργός Δικαιοσύνης), η οποία δημοσιεύεται στην Εφημερίδα της Κυβερνήσεως, γ) ορκωμοσία ενώπιον του Εφετείου ή του Πρωτοδικείου στην περιφέρεια του οποίου ανήκει ο Δικηγορικός Σύλλογος εγγραφής και δ) εγγραφή στο μητρώο ενός από τους Δικηγορικούς Συλλόγους του Κράτους (άρθρο 4)</a:t>
            </a:r>
          </a:p>
          <a:p>
            <a:pPr algn="just"/>
            <a:r>
              <a:rPr lang="el-GR" dirty="0"/>
              <a:t>Άρθρα 6 &amp; 7: Προϋποθέσεις δικηγορικής ιδιότητας- Κωλύματα &amp; Περιπτώσεις αυτοδίκαιης απώλειας και αποβολής της ιδιότητας του Δικηγόρου</a:t>
            </a:r>
          </a:p>
          <a:p>
            <a:pPr algn="just"/>
            <a:endParaRPr lang="el-GR" dirty="0"/>
          </a:p>
          <a:p>
            <a:pPr marL="0" indent="0" algn="just">
              <a:buNone/>
            </a:pPr>
            <a:endParaRPr lang="el-GR" dirty="0"/>
          </a:p>
        </p:txBody>
      </p:sp>
    </p:spTree>
    <p:extLst>
      <p:ext uri="{BB962C8B-B14F-4D97-AF65-F5344CB8AC3E}">
        <p14:creationId xmlns:p14="http://schemas.microsoft.com/office/powerpoint/2010/main" val="3985985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682EFB6-FC62-AD3E-F620-5FAFFF55E68E}"/>
              </a:ext>
            </a:extLst>
          </p:cNvPr>
          <p:cNvSpPr>
            <a:spLocks noGrp="1"/>
          </p:cNvSpPr>
          <p:nvPr>
            <p:ph idx="1"/>
          </p:nvPr>
        </p:nvSpPr>
        <p:spPr>
          <a:xfrm>
            <a:off x="697584" y="395926"/>
            <a:ext cx="11076494" cy="5976594"/>
          </a:xfrm>
        </p:spPr>
        <p:txBody>
          <a:bodyPr>
            <a:normAutofit/>
          </a:bodyPr>
          <a:lstStyle/>
          <a:p>
            <a:pPr marL="0" indent="0">
              <a:buNone/>
            </a:pPr>
            <a:r>
              <a:rPr lang="el-GR" b="1" dirty="0"/>
              <a:t>ΠΕΙΘΑΡΧΙΚΑ ΟΡΓΑΝΑ</a:t>
            </a:r>
          </a:p>
          <a:p>
            <a:pPr algn="just"/>
            <a:r>
              <a:rPr lang="el-GR" dirty="0"/>
              <a:t>Πειθαρχικά συμβούλια είναι: (α) τα πειθαρχικά συμβούλια στην έδρα κάθε πολιτικού εφετείου που δικάζουν πειθαρχικά αδικήματα σε πρώτο βαθμό και (β) το ανώτατο πειθαρχικό συμβούλιο για τους δικηγόρους, με έδρα τον Άρειο Πάγο που δικάζει τα πειθαρχικά αδικήματα των δικηγόρων σε δεύτερο και τελευταίο βαθμό</a:t>
            </a:r>
          </a:p>
          <a:p>
            <a:pPr algn="just"/>
            <a:r>
              <a:rPr lang="el-GR" dirty="0"/>
              <a:t>Τα πειθαρχικά συμβούλια με απόφασή τους μπορούν να συνεδριάζουν και στην έδρα του Δικηγορικού Συλλόγου των πειθαρχικά εγκαλουμένων, εφόσον κρίνουν ότι με τον τρόπο αυτόν διευκολύνονται τα </a:t>
            </a:r>
            <a:r>
              <a:rPr lang="el-GR" dirty="0" err="1"/>
              <a:t>διάδικα</a:t>
            </a:r>
            <a:r>
              <a:rPr lang="el-GR" dirty="0"/>
              <a:t> μέρη.</a:t>
            </a:r>
          </a:p>
          <a:p>
            <a:pPr algn="just"/>
            <a:r>
              <a:rPr lang="el-GR" dirty="0"/>
              <a:t>Τα Πρωτοβάθμια Πειθαρχικά Συμβούλια είναι πενταμελή (συγκρότηση άρ.147)</a:t>
            </a:r>
          </a:p>
          <a:p>
            <a:pPr algn="just"/>
            <a:r>
              <a:rPr lang="el-GR" dirty="0"/>
              <a:t>Οι αποφάσεις των πειθαρχικών συμβουλίων, με εξαίρεση εκείνες που επιβάλλουν τη σύσταση ή την επίπληξη, υπόκεινται στο ένδικο μέσο της έφεσης που εκδικάζεται από το Ανώτατο Πειθαρχικό Συμβούλιο</a:t>
            </a:r>
          </a:p>
          <a:p>
            <a:pPr algn="just"/>
            <a:r>
              <a:rPr lang="el-GR" dirty="0"/>
              <a:t>Το Ανώτατο Πειθαρχικό Συμβούλιο, που εδρεύει στην Αθήνα και στο δικαστήριο του Αρείου Πάγου είναι πενταμελές και αποτελείται από τον Πρόεδρο του Αρείου Πάγου, έναν αρεοπαγίτη και τρεις δικηγόρους. Τα αναπληρωματικά μέλη είναι συνολικά εννέα (9), δηλαδή ένας αντιπρόεδρος του Αρείου Πάγου, δύο (2) αρεοπαγίτες και έξι (6) δικηγόροι (συγκρότηση αρ.149)</a:t>
            </a:r>
          </a:p>
          <a:p>
            <a:pPr algn="just"/>
            <a:r>
              <a:rPr lang="el-GR" b="1" dirty="0"/>
              <a:t>Εξαίρεση μελών πειθαρχικού συμβουλίου: αναλογική εφαρμογή των διατάξεων </a:t>
            </a:r>
            <a:r>
              <a:rPr lang="el-GR" dirty="0"/>
              <a:t>για την εξαίρεση των δικαστών του Κώδικα Πολιτικής Δικονομίας (άρθρα 52 </a:t>
            </a:r>
            <a:r>
              <a:rPr lang="el-GR" dirty="0" err="1"/>
              <a:t>επ</a:t>
            </a:r>
            <a:r>
              <a:rPr lang="el-GR" dirty="0"/>
              <a:t>.)</a:t>
            </a:r>
            <a:endParaRPr lang="el-GR" b="1" dirty="0"/>
          </a:p>
        </p:txBody>
      </p:sp>
    </p:spTree>
    <p:extLst>
      <p:ext uri="{BB962C8B-B14F-4D97-AF65-F5344CB8AC3E}">
        <p14:creationId xmlns:p14="http://schemas.microsoft.com/office/powerpoint/2010/main" val="14997567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60BA2DF-D6D6-8B56-0C1E-9B065240B708}"/>
              </a:ext>
            </a:extLst>
          </p:cNvPr>
          <p:cNvSpPr>
            <a:spLocks noGrp="1"/>
          </p:cNvSpPr>
          <p:nvPr>
            <p:ph idx="1"/>
          </p:nvPr>
        </p:nvSpPr>
        <p:spPr>
          <a:xfrm>
            <a:off x="659875" y="546755"/>
            <a:ext cx="11029361" cy="5750350"/>
          </a:xfrm>
        </p:spPr>
        <p:txBody>
          <a:bodyPr>
            <a:normAutofit lnSpcReduction="10000"/>
          </a:bodyPr>
          <a:lstStyle/>
          <a:p>
            <a:pPr algn="just"/>
            <a:r>
              <a:rPr lang="el-GR" dirty="0"/>
              <a:t>Αρμόδιο για την εκδίκαση των πειθαρχικών παραπτωμάτων είναι το πειθαρχικό συμβούλιο στην έδρα του πολιτικού εφετείου στην περιφέρεια του οποίου φέρεται ότι </a:t>
            </a:r>
            <a:r>
              <a:rPr lang="el-GR" dirty="0" err="1"/>
              <a:t>τελέστηκε</a:t>
            </a:r>
            <a:r>
              <a:rPr lang="el-GR" dirty="0"/>
              <a:t> το πειθαρχικό παράπτωμα</a:t>
            </a:r>
          </a:p>
          <a:p>
            <a:pPr algn="just"/>
            <a:r>
              <a:rPr lang="el-GR" dirty="0"/>
              <a:t>Προκαταρκτική εξέταση είναι η άτυπη συλλογή και καταγραφή στοιχείων για να διαπιστωθεί η τέλεση πειθαρχικού παραπτώματος και οι συνθήκες τέλεσής του</a:t>
            </a:r>
          </a:p>
          <a:p>
            <a:pPr algn="just"/>
            <a:r>
              <a:rPr lang="el-GR" dirty="0"/>
              <a:t>Ο Πρόεδρος του Δικηγορικού Συλλόγου, ευθύς ως λάβει αναφορά με την οποία καταγγέλλονται </a:t>
            </a:r>
            <a:r>
              <a:rPr lang="el-GR" dirty="0" err="1"/>
              <a:t>πειθαρχικώς</a:t>
            </a:r>
            <a:r>
              <a:rPr lang="el-GR" dirty="0"/>
              <a:t> επιλήψιμες πράξεις δικηγόρου ή λάβει με οποιονδήποτε τρόπον γνώση από ανακοίνωση δικαστικής ή εν γένει δημόσιας αρχής για τέλεση τέτοιων πράξεων, διατάσσει τη διενέργεια προκαταρκτικής εξέτασης, την οποία αναθέτει σε μέλος του Πειθαρχικού Συμβουλίου</a:t>
            </a:r>
          </a:p>
          <a:p>
            <a:pPr algn="just"/>
            <a:r>
              <a:rPr lang="el-GR" dirty="0"/>
              <a:t>Η προκαταρκτική εξέταση περατώνεται εντός μηνός από την ημερομηνία ανάθεσής της αφού προηγουμένως κληθεί να δώσει εξηγήσεις, γραπτές ή προφορικές ο κατονομαζόμενος δικηγόρος</a:t>
            </a:r>
          </a:p>
          <a:p>
            <a:pPr algn="just"/>
            <a:r>
              <a:rPr lang="el-GR" dirty="0"/>
              <a:t>Το μέλος του Πειθαρχικού Συμβούλιου που διενεργεί την προκαταρκτική εξέταση μπορεί να εξετάζει μάρτυρες και να αναζητά κάθε άλλο πρόσφορο νόμιμο αποδεικτικό μέσο.</a:t>
            </a:r>
          </a:p>
          <a:p>
            <a:pPr algn="just"/>
            <a:r>
              <a:rPr lang="el-GR" dirty="0"/>
              <a:t>Δεν διενεργείται προκαταρκτική εξέταση για πράξεις, για τις οποίες έχει ήδη ασκηθεί ποινική δίωξη για κακούργημα ή πλημμέλημα</a:t>
            </a:r>
          </a:p>
          <a:p>
            <a:pPr algn="just"/>
            <a:r>
              <a:rPr lang="el-GR" dirty="0"/>
              <a:t>Ο αρμόδιος Εισαγγελέας, σε περίπτωση άσκησης ποινικής δίωξης σε βάρος δικηγόρου, οφείλει να γνωστοποιεί σε περίληψη την ποινική δίωξη στον οικείο Δικηγορικό Σύλλογο</a:t>
            </a:r>
          </a:p>
        </p:txBody>
      </p:sp>
    </p:spTree>
    <p:extLst>
      <p:ext uri="{BB962C8B-B14F-4D97-AF65-F5344CB8AC3E}">
        <p14:creationId xmlns:p14="http://schemas.microsoft.com/office/powerpoint/2010/main" val="10981718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54429D6-5B76-09C3-82CF-C9C1478E80DC}"/>
              </a:ext>
            </a:extLst>
          </p:cNvPr>
          <p:cNvSpPr>
            <a:spLocks noGrp="1"/>
          </p:cNvSpPr>
          <p:nvPr>
            <p:ph idx="1"/>
          </p:nvPr>
        </p:nvSpPr>
        <p:spPr>
          <a:xfrm>
            <a:off x="801278" y="584461"/>
            <a:ext cx="10878532" cy="5571241"/>
          </a:xfrm>
        </p:spPr>
        <p:txBody>
          <a:bodyPr/>
          <a:lstStyle/>
          <a:p>
            <a:pPr algn="just"/>
            <a:r>
              <a:rPr lang="el-GR" dirty="0"/>
              <a:t>Η πειθαρχική δίωξη ασκείται ενώπιον του αρμοδίου Πειθαρχικού Συμβούλιου αποκλειστικώς από τον Πρόεδρο του οικείου Δικηγορικού Συλλόγου, εφόσον από την αιτιολογημένη έκθεση της προκαταρκτικής εξέτασης προκύπτουν σοβαρές υπόνοιες ή σαφείς ενδείξεις για διάπραξη πειθαρχικού παραπτώματος από συγκεκριμένο δικηγόρο</a:t>
            </a:r>
          </a:p>
          <a:p>
            <a:pPr algn="just"/>
            <a:r>
              <a:rPr lang="el-GR" dirty="0"/>
              <a:t>Ο Πρόεδρος του Πειθαρχικού Συμβούλιου ή του τμήματος του Πειθαρχικού Συμβούλιου που έχει τελικά χρεωθεί την υπόθεση ορίζει εισηγητή της υπόθεσης, στον οποίο ανατίθεται η διεξαγωγή πειθαρχικής ανάκρισης, η οποία είναι μυστική</a:t>
            </a:r>
          </a:p>
          <a:p>
            <a:pPr algn="just"/>
            <a:r>
              <a:rPr lang="el-GR" dirty="0"/>
              <a:t>Ο εισηγητής έχει όλες τις αρμοδιότητες και εξουσίες κάθε γενικού προανακριτικού υπαλλήλου</a:t>
            </a:r>
          </a:p>
          <a:p>
            <a:pPr algn="just"/>
            <a:r>
              <a:rPr lang="el-GR" dirty="0"/>
              <a:t>Αν ο εισηγητής μετά τη συγκέντρωση του αποδεικτικού υλικού κρίνει ότι δεν υπάρχουν επαρκείς ενδείξεις που να στηρίζουν πειθαρχική κατηγορία, παραδίδει το φάκελο στον πρόεδρο του Πειθαρχικού Συμβούλιου με την πρόταση να μην γίνει κατηγορία και να τεθεί η υπόθεση στο αρχείο</a:t>
            </a:r>
          </a:p>
          <a:p>
            <a:pPr algn="just"/>
            <a:r>
              <a:rPr lang="el-GR" dirty="0"/>
              <a:t>Μετά από την ολοκλήρωση του έργου του εισηγητή, ο πλήρης φάκελος, συμπεριλαμβανομένης της έκθεσης της πειθαρχικής ανάκρισης, διαβιβάζεται στον Πρόεδρο του αρμόδιου Πειθαρχικού Συμβούλιου για τον ορισμό της δικασίμου, μαζί με τον κατάλογο των μαρτύρων που πρέπει να κληθούν και το αποδεικτικό επίδοσης της πράξης της παρούσας στον πειθαρχικά διωκόμενο δικηγόρο</a:t>
            </a:r>
          </a:p>
        </p:txBody>
      </p:sp>
    </p:spTree>
    <p:extLst>
      <p:ext uri="{BB962C8B-B14F-4D97-AF65-F5344CB8AC3E}">
        <p14:creationId xmlns:p14="http://schemas.microsoft.com/office/powerpoint/2010/main" val="8554163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D0E34BF-A75B-ED94-32E7-58A08DF92FF8}"/>
              </a:ext>
            </a:extLst>
          </p:cNvPr>
          <p:cNvSpPr>
            <a:spLocks noGrp="1"/>
          </p:cNvSpPr>
          <p:nvPr>
            <p:ph idx="1"/>
          </p:nvPr>
        </p:nvSpPr>
        <p:spPr>
          <a:xfrm>
            <a:off x="829559" y="527901"/>
            <a:ext cx="10718276" cy="5731497"/>
          </a:xfrm>
        </p:spPr>
        <p:txBody>
          <a:bodyPr/>
          <a:lstStyle/>
          <a:p>
            <a:pPr algn="just"/>
            <a:r>
              <a:rPr lang="el-GR" dirty="0"/>
              <a:t>Ο διωκόμενος δικηγόρος μπορεί να παραστεί αυτοπροσώπως ή και με δικηγόρο. Ασκεί το δικαίωμα υπεράσπισής του, καλώντας και με δική του ευθύνη, χωρίς υποχρεωτική προδικασία, μάρτυρες για να καταθέσουν υπέρ του ή για την υπόθεσή του</a:t>
            </a:r>
          </a:p>
          <a:p>
            <a:pPr algn="just"/>
            <a:r>
              <a:rPr lang="el-GR" dirty="0"/>
              <a:t>Έκδοση οριστικής απόφασης </a:t>
            </a:r>
            <a:r>
              <a:rPr lang="el-GR" dirty="0">
                <a:sym typeface="Wingdings" panose="05000000000000000000" pitchFamily="2" charset="2"/>
              </a:rPr>
              <a:t> </a:t>
            </a:r>
            <a:r>
              <a:rPr lang="el-GR" dirty="0"/>
              <a:t>μέσα σε έξι (6) το αργότερο μήνες από την άσκηση της πειθαρχικής δίωξης</a:t>
            </a:r>
          </a:p>
          <a:p>
            <a:pPr algn="just"/>
            <a:r>
              <a:rPr lang="el-GR" dirty="0"/>
              <a:t> Ο χρόνος αυτός παρατείνεται αναλόγως, εάν έχει διαταχθεί η αναστολή της πειθαρχικής δίωξης</a:t>
            </a:r>
          </a:p>
          <a:p>
            <a:pPr algn="just"/>
            <a:r>
              <a:rPr lang="el-GR" dirty="0"/>
              <a:t>Αμέσως μετά την ολοκλήρωση της αποδεικτικής διαδικασίας και της απολογίας του πειθαρχικά διωκόμενου ακολουθεί η διάσκεψη των μελών του πειθαρχικού συμβουλίου για τη λήψη οριστικής απόφασης</a:t>
            </a:r>
          </a:p>
          <a:p>
            <a:pPr algn="just"/>
            <a:r>
              <a:rPr lang="el-GR" dirty="0"/>
              <a:t>Η απόφαση και τα πρακτικά </a:t>
            </a:r>
            <a:r>
              <a:rPr lang="el-GR" dirty="0">
                <a:sym typeface="Wingdings" panose="05000000000000000000" pitchFamily="2" charset="2"/>
              </a:rPr>
              <a:t> </a:t>
            </a:r>
            <a:r>
              <a:rPr lang="el-GR" dirty="0"/>
              <a:t>εντός προθεσμίας δέκα (10) ημερών από την εκδίκαση και ειδικώς και επαρκώς αιτιολογημένη. </a:t>
            </a:r>
          </a:p>
          <a:p>
            <a:pPr algn="just"/>
            <a:r>
              <a:rPr lang="el-GR" dirty="0"/>
              <a:t>Σε περίπτωση άγνωστης έδρας του εγκαλούμενου </a:t>
            </a:r>
            <a:r>
              <a:rPr lang="el-GR" dirty="0">
                <a:sym typeface="Wingdings" panose="05000000000000000000" pitchFamily="2" charset="2"/>
              </a:rPr>
              <a:t> επίδοση </a:t>
            </a:r>
            <a:r>
              <a:rPr lang="el-GR" dirty="0"/>
              <a:t>στον γενικό γραμματέα του δικηγορικού συλλόγου που θεωρείται νόμιμος αντίκλητός του</a:t>
            </a:r>
          </a:p>
        </p:txBody>
      </p:sp>
    </p:spTree>
    <p:extLst>
      <p:ext uri="{BB962C8B-B14F-4D97-AF65-F5344CB8AC3E}">
        <p14:creationId xmlns:p14="http://schemas.microsoft.com/office/powerpoint/2010/main" val="7949069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49CB4AF-FFE8-5715-AC46-B5311ABD78A1}"/>
              </a:ext>
            </a:extLst>
          </p:cNvPr>
          <p:cNvSpPr>
            <a:spLocks noGrp="1"/>
          </p:cNvSpPr>
          <p:nvPr>
            <p:ph idx="1"/>
          </p:nvPr>
        </p:nvSpPr>
        <p:spPr>
          <a:xfrm>
            <a:off x="857839" y="480767"/>
            <a:ext cx="10558021" cy="5967167"/>
          </a:xfrm>
        </p:spPr>
        <p:txBody>
          <a:bodyPr>
            <a:normAutofit lnSpcReduction="10000"/>
          </a:bodyPr>
          <a:lstStyle/>
          <a:p>
            <a:r>
              <a:rPr lang="el-GR" dirty="0"/>
              <a:t>έφεση </a:t>
            </a:r>
            <a:r>
              <a:rPr lang="el-GR" dirty="0">
                <a:sym typeface="Wingdings" panose="05000000000000000000" pitchFamily="2" charset="2"/>
              </a:rPr>
              <a:t> 1 μήνας</a:t>
            </a:r>
            <a:r>
              <a:rPr lang="el-GR" dirty="0"/>
              <a:t> από την επίδοση της απόφασης.</a:t>
            </a:r>
          </a:p>
          <a:p>
            <a:r>
              <a:rPr lang="el-GR" dirty="0"/>
              <a:t>Με κατάθεσή της στη γραμματεία του Πειθαρχικού Συμβούλιου, που εξέδωσε την απόφαση που προσβάλλεται</a:t>
            </a:r>
          </a:p>
          <a:p>
            <a:r>
              <a:rPr lang="el-GR" dirty="0"/>
              <a:t>Η προθεσμία για την άσκηση της έφεσης και η άσκησή της δεν έχουν ανασταλτική δύναμη, εκτός εάν στην απόφαση ορίζεται διαφορετικά. 2.</a:t>
            </a:r>
          </a:p>
          <a:p>
            <a:r>
              <a:rPr lang="el-GR" dirty="0"/>
              <a:t>Σε δεκαπέντε (15) ημέρες από την κατάθεση της έφεσης, με επιμέλεια και ευθύνη του προέδρου του πρωτοβάθμιου Πειθαρχικού Συμβούλιου που εξέδωσε την απόφαση, ο φάκελος παραδίδεται στον Πρόεδρο του </a:t>
            </a:r>
            <a:r>
              <a:rPr lang="el-GR" dirty="0" err="1"/>
              <a:t>Ανωτάτου</a:t>
            </a:r>
            <a:r>
              <a:rPr lang="el-GR" dirty="0"/>
              <a:t> Πειθαρχικού Συμβουλίου</a:t>
            </a:r>
          </a:p>
          <a:p>
            <a:r>
              <a:rPr lang="el-GR" dirty="0"/>
              <a:t>Γνωστοποίηση ημέρας και ώρας εκδίκασης </a:t>
            </a:r>
            <a:r>
              <a:rPr lang="el-GR" dirty="0">
                <a:sym typeface="Wingdings" panose="05000000000000000000" pitchFamily="2" charset="2"/>
              </a:rPr>
              <a:t></a:t>
            </a:r>
            <a:r>
              <a:rPr lang="el-GR" dirty="0"/>
              <a:t>δέκα (10) ημέρες πριν από την ημέρα της συζήτησης. </a:t>
            </a:r>
          </a:p>
          <a:p>
            <a:r>
              <a:rPr lang="el-GR" dirty="0"/>
              <a:t>Ο εγκαλούμενος μπορεί αυτοπρόσωπα ή με πληρεξούσιο δικηγόρο να αναπτύξει έγγραφα ή προφορικά τις απόψεις του</a:t>
            </a:r>
          </a:p>
          <a:p>
            <a:r>
              <a:rPr lang="el-GR" dirty="0"/>
              <a:t>Απόφαση σε προθεσμία δύο (2) μηνών από την ημέρα της κατάθεσης της έφεσης</a:t>
            </a:r>
          </a:p>
          <a:p>
            <a:r>
              <a:rPr lang="el-GR" dirty="0"/>
              <a:t>Με την επιφύλαξη του άρθρου 158, η απόφαση του Ανώτατου Πειθαρχικού Συμβουλίου είναι οριστική. </a:t>
            </a:r>
          </a:p>
          <a:p>
            <a:r>
              <a:rPr lang="el-GR" dirty="0"/>
              <a:t>Η απόφαση διαβιβάζεται μαζί με τη δικογραφία αμελλητί στον Πρόεδρο του Δικηγορικού Συλλόγου, ο οποίος κοινοποιεί αντίγραφο της απόφασης στον δικηγόρο που τιμωρήθηκε. </a:t>
            </a:r>
          </a:p>
          <a:p>
            <a:r>
              <a:rPr lang="el-GR" dirty="0"/>
              <a:t>Η απόφαση του Ανώτατου Πειθαρχικού Συμβουλίου υπόκειται σε αίτηση ακύρωσης και σε αίτηση αναστολής ενώπιον του Συμβουλίου της Επικρατείας</a:t>
            </a:r>
          </a:p>
        </p:txBody>
      </p:sp>
    </p:spTree>
    <p:extLst>
      <p:ext uri="{BB962C8B-B14F-4D97-AF65-F5344CB8AC3E}">
        <p14:creationId xmlns:p14="http://schemas.microsoft.com/office/powerpoint/2010/main" val="22585366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FE6B9B-4596-805E-912B-8CB303541CF8}"/>
              </a:ext>
            </a:extLst>
          </p:cNvPr>
          <p:cNvSpPr>
            <a:spLocks noGrp="1"/>
          </p:cNvSpPr>
          <p:nvPr>
            <p:ph type="title"/>
          </p:nvPr>
        </p:nvSpPr>
        <p:spPr>
          <a:xfrm>
            <a:off x="716437" y="624110"/>
            <a:ext cx="10788175" cy="459972"/>
          </a:xfrm>
        </p:spPr>
        <p:txBody>
          <a:bodyPr>
            <a:noAutofit/>
          </a:bodyPr>
          <a:lstStyle/>
          <a:p>
            <a:r>
              <a:rPr lang="el-GR" sz="2400" b="1" dirty="0"/>
              <a:t>Αγωγή Κακοδικίας (αρ.160επ)</a:t>
            </a:r>
          </a:p>
        </p:txBody>
      </p:sp>
      <p:sp>
        <p:nvSpPr>
          <p:cNvPr id="3" name="Θέση περιεχομένου 2">
            <a:extLst>
              <a:ext uri="{FF2B5EF4-FFF2-40B4-BE49-F238E27FC236}">
                <a16:creationId xmlns:a16="http://schemas.microsoft.com/office/drawing/2014/main" id="{783A9DAC-A603-237E-6392-99422274845E}"/>
              </a:ext>
            </a:extLst>
          </p:cNvPr>
          <p:cNvSpPr>
            <a:spLocks noGrp="1"/>
          </p:cNvSpPr>
          <p:nvPr>
            <p:ph idx="1"/>
          </p:nvPr>
        </p:nvSpPr>
        <p:spPr>
          <a:xfrm>
            <a:off x="716436" y="1398310"/>
            <a:ext cx="10953947" cy="4835580"/>
          </a:xfrm>
        </p:spPr>
        <p:txBody>
          <a:bodyPr/>
          <a:lstStyle/>
          <a:p>
            <a:pPr algn="just"/>
            <a:r>
              <a:rPr lang="el-GR" dirty="0"/>
              <a:t>Ο δικηγόρος, ο οποίος με πράξη, ενέργεια ή παράλειψή του προκάλεσε ζημία στον εντολέα του παράνομα, από δόλο ή βαριά αμέλεια, έχει υποχρέωση να τον αποζημιώσει</a:t>
            </a:r>
          </a:p>
          <a:p>
            <a:pPr algn="just"/>
            <a:r>
              <a:rPr lang="el-GR" dirty="0"/>
              <a:t>Οι αξιώσεις του προηγούμενου άρθρου παραγράφονται μετά τρία (3) έτη από την πράξη, ενέργεια ή παράλειψη που επικαλείται ο ενάγων</a:t>
            </a:r>
          </a:p>
          <a:p>
            <a:pPr algn="just"/>
            <a:r>
              <a:rPr lang="el-GR" dirty="0"/>
              <a:t>Η παραγραφή των αξιώσεων του προηγούμενου άρθρου αναστέλλεται ή διακόπτεται για όσο χρόνο προβλέπεται στα άρθρα 255 </a:t>
            </a:r>
            <a:r>
              <a:rPr lang="el-GR" dirty="0" err="1"/>
              <a:t>επ</a:t>
            </a:r>
            <a:r>
              <a:rPr lang="el-GR" dirty="0"/>
              <a:t>. και 260 του Αστικού Κώδικα</a:t>
            </a:r>
          </a:p>
          <a:p>
            <a:pPr algn="just"/>
            <a:r>
              <a:rPr lang="el-GR" dirty="0"/>
              <a:t>Η αγωγή κακοδικίας κατά δικηγόρου υπάγεται στο κατά τόπο αρμόδιο πολυμελές πρωτοδικείο που δικάζει κατά την τακτική διαδικασία</a:t>
            </a:r>
          </a:p>
          <a:p>
            <a:pPr algn="just"/>
            <a:r>
              <a:rPr lang="el-GR" dirty="0"/>
              <a:t>Αν η αγωγή κακοδικίας απορριφθεί για οποιονδήποτε λόγο δεν επιτρέπεται να ασκηθεί νέα αγωγή για την ίδια υπόθεση, για τους ίδιους ή άλλους λόγους, και ο ενάγων καταδικάζεται να πληρώσει τα έξοδα ενώ μπορεί να καταδικαστεί και σε χρηματική ποινή κατά το άρθρο 205 του Κώδικα Πολιτικής Δικονομίας</a:t>
            </a:r>
          </a:p>
        </p:txBody>
      </p:sp>
    </p:spTree>
    <p:extLst>
      <p:ext uri="{BB962C8B-B14F-4D97-AF65-F5344CB8AC3E}">
        <p14:creationId xmlns:p14="http://schemas.microsoft.com/office/powerpoint/2010/main" val="37092569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048C4E-09E6-0321-8168-06BCCD922A4D}"/>
              </a:ext>
            </a:extLst>
          </p:cNvPr>
          <p:cNvSpPr>
            <a:spLocks noGrp="1"/>
          </p:cNvSpPr>
          <p:nvPr>
            <p:ph type="title"/>
          </p:nvPr>
        </p:nvSpPr>
        <p:spPr>
          <a:xfrm>
            <a:off x="599769" y="624110"/>
            <a:ext cx="10904844" cy="575425"/>
          </a:xfrm>
        </p:spPr>
        <p:txBody>
          <a:bodyPr>
            <a:normAutofit fontScale="90000"/>
          </a:bodyPr>
          <a:lstStyle/>
          <a:p>
            <a:r>
              <a:rPr lang="el-GR" b="1" dirty="0"/>
              <a:t>Κώδικας Δεοντολογίας Δικηγορικού Λειτουργήματος</a:t>
            </a:r>
          </a:p>
        </p:txBody>
      </p:sp>
      <p:sp>
        <p:nvSpPr>
          <p:cNvPr id="3" name="Θέση περιεχομένου 2">
            <a:extLst>
              <a:ext uri="{FF2B5EF4-FFF2-40B4-BE49-F238E27FC236}">
                <a16:creationId xmlns:a16="http://schemas.microsoft.com/office/drawing/2014/main" id="{5274887B-EEEA-3D7D-0D06-2D1318072EE9}"/>
              </a:ext>
            </a:extLst>
          </p:cNvPr>
          <p:cNvSpPr>
            <a:spLocks noGrp="1"/>
          </p:cNvSpPr>
          <p:nvPr>
            <p:ph idx="1"/>
          </p:nvPr>
        </p:nvSpPr>
        <p:spPr>
          <a:xfrm>
            <a:off x="599768" y="1376516"/>
            <a:ext cx="10904844" cy="4534706"/>
          </a:xfrm>
        </p:spPr>
        <p:txBody>
          <a:bodyPr>
            <a:normAutofit lnSpcReduction="10000"/>
          </a:bodyPr>
          <a:lstStyle/>
          <a:p>
            <a:r>
              <a:rPr lang="el-GR" dirty="0">
                <a:solidFill>
                  <a:schemeClr val="tx1"/>
                </a:solidFill>
              </a:rPr>
              <a:t>ΤΟ ΛΕΙΤΟΥΡΓΗΜΑ ΤΟΥ ΔΙΚΗΓΟΡΟΥ (Άρθρα 1-3) </a:t>
            </a:r>
          </a:p>
          <a:p>
            <a:r>
              <a:rPr lang="el-GR" dirty="0">
                <a:solidFill>
                  <a:schemeClr val="tx1"/>
                </a:solidFill>
              </a:rPr>
              <a:t>ΔΙΚΑΙΩΜΑΤΑ ΤΟΥ ΔΙΚΗΓΟΡΟΥ (Άρθρο 4) </a:t>
            </a:r>
          </a:p>
          <a:p>
            <a:r>
              <a:rPr lang="el-GR" dirty="0">
                <a:solidFill>
                  <a:schemeClr val="tx1"/>
                </a:solidFill>
              </a:rPr>
              <a:t>ΓΕΝΙΚΕΣ ΥΠΟΧΡΕΩΣΕΙΣ ΤΟΥ ΔΙΚΗΓΟΡΟΥ (Άρθρα 5-11) </a:t>
            </a:r>
          </a:p>
          <a:p>
            <a:r>
              <a:rPr lang="el-GR" dirty="0">
                <a:solidFill>
                  <a:schemeClr val="tx1"/>
                </a:solidFill>
              </a:rPr>
              <a:t>ΥΠΟΧΡΕΩΣΕΙΣ ΠΡΟΣ ΤΟ ΣΥΛΛΟΓΟ (Άρθρα 12-19) </a:t>
            </a:r>
          </a:p>
          <a:p>
            <a:r>
              <a:rPr lang="el-GR" dirty="0">
                <a:solidFill>
                  <a:schemeClr val="tx1"/>
                </a:solidFill>
              </a:rPr>
              <a:t>ΥΠΟΧΡΕΩΣΕΙΣ ΠΡΟΣ ΤΟΥΣ ΣΥΝΑΔΕΛΦΟΥΣ (Άρθρα 20-27) </a:t>
            </a:r>
          </a:p>
          <a:p>
            <a:r>
              <a:rPr lang="el-GR" dirty="0">
                <a:solidFill>
                  <a:schemeClr val="tx1"/>
                </a:solidFill>
              </a:rPr>
              <a:t>ΥΠΟΧΡΕΩΣΕΙΣ ΠΡΟΣ ΤΑ ΔΙΚΑΣΤΗΡΙΑ (Άρθρα 28-32) </a:t>
            </a:r>
          </a:p>
          <a:p>
            <a:r>
              <a:rPr lang="el-GR" dirty="0">
                <a:solidFill>
                  <a:schemeClr val="tx1"/>
                </a:solidFill>
              </a:rPr>
              <a:t>ΥΠΟΧΡΕΩΣΕΙΣ ΠΡΟΣ ΣΥΝΕΡΓΑΤΕΣ (Άρθρα 33-34) </a:t>
            </a:r>
          </a:p>
          <a:p>
            <a:r>
              <a:rPr lang="el-GR" dirty="0">
                <a:solidFill>
                  <a:schemeClr val="tx1"/>
                </a:solidFill>
              </a:rPr>
              <a:t>ΣΧΕΣΕΙΣ ΔΙΚΗΓΟΡΟΥ – ΑΣΚΟΥΜΕΝΟΥ (Άρθρο 35) </a:t>
            </a:r>
          </a:p>
          <a:p>
            <a:r>
              <a:rPr lang="el-GR" dirty="0">
                <a:solidFill>
                  <a:schemeClr val="tx1"/>
                </a:solidFill>
              </a:rPr>
              <a:t>ΥΠΟΧΡΕΩΣΕΙΣ ΠΡΟΣ ΤΟΝ ΕΝΤΟΛΕΑ (Άρθρα 36-37) </a:t>
            </a:r>
          </a:p>
          <a:p>
            <a:r>
              <a:rPr lang="el-GR" dirty="0">
                <a:solidFill>
                  <a:schemeClr val="tx1"/>
                </a:solidFill>
              </a:rPr>
              <a:t>ΣΧΕΣΕΙΣ ΔΙΚΗΓΟΡΟΥ ΚΑΙ ΑΝΤΙΔΙΚΟΥ (Άρθρο 38) </a:t>
            </a:r>
          </a:p>
          <a:p>
            <a:r>
              <a:rPr lang="el-GR" dirty="0">
                <a:solidFill>
                  <a:schemeClr val="tx1"/>
                </a:solidFill>
              </a:rPr>
              <a:t>ΙΔΙΩΤΙΚΟΣ ΒΙΟΣ ΤΩΝ ΔΙΚΗΓΟΡΩΝ (Άρθρο 39) </a:t>
            </a:r>
          </a:p>
          <a:p>
            <a:r>
              <a:rPr lang="el-GR" dirty="0">
                <a:solidFill>
                  <a:schemeClr val="tx1"/>
                </a:solidFill>
              </a:rPr>
              <a:t>ΚΥΡΩΣΕΙΣ (Άρθρα 40-41)</a:t>
            </a:r>
          </a:p>
        </p:txBody>
      </p:sp>
    </p:spTree>
    <p:extLst>
      <p:ext uri="{BB962C8B-B14F-4D97-AF65-F5344CB8AC3E}">
        <p14:creationId xmlns:p14="http://schemas.microsoft.com/office/powerpoint/2010/main" val="24844079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1DBD1E-D134-829A-E3F4-E9B345DCC004}"/>
              </a:ext>
            </a:extLst>
          </p:cNvPr>
          <p:cNvSpPr>
            <a:spLocks noGrp="1"/>
          </p:cNvSpPr>
          <p:nvPr>
            <p:ph type="title"/>
          </p:nvPr>
        </p:nvSpPr>
        <p:spPr>
          <a:xfrm>
            <a:off x="580103" y="324465"/>
            <a:ext cx="10927837" cy="442451"/>
          </a:xfrm>
        </p:spPr>
        <p:txBody>
          <a:bodyPr>
            <a:normAutofit fontScale="90000"/>
          </a:bodyPr>
          <a:lstStyle/>
          <a:p>
            <a:r>
              <a:rPr lang="el-GR" b="1" dirty="0"/>
              <a:t>Υποχρεώσεις Δικηγόρου</a:t>
            </a:r>
          </a:p>
        </p:txBody>
      </p:sp>
      <p:sp>
        <p:nvSpPr>
          <p:cNvPr id="3" name="Θέση περιεχομένου 2">
            <a:extLst>
              <a:ext uri="{FF2B5EF4-FFF2-40B4-BE49-F238E27FC236}">
                <a16:creationId xmlns:a16="http://schemas.microsoft.com/office/drawing/2014/main" id="{F3E67E27-AA99-A05E-6B6F-63B510D909F8}"/>
              </a:ext>
            </a:extLst>
          </p:cNvPr>
          <p:cNvSpPr>
            <a:spLocks noGrp="1"/>
          </p:cNvSpPr>
          <p:nvPr>
            <p:ph idx="1"/>
          </p:nvPr>
        </p:nvSpPr>
        <p:spPr>
          <a:xfrm>
            <a:off x="576775" y="1081548"/>
            <a:ext cx="11044954" cy="5181600"/>
          </a:xfrm>
        </p:spPr>
        <p:txBody>
          <a:bodyPr/>
          <a:lstStyle/>
          <a:p>
            <a:r>
              <a:rPr lang="el-GR" dirty="0"/>
              <a:t>Ο Δικηγόρος έχει υποχρέωση ν’ αναλάβει κάθε υπόθεση που του αναθέτουν, αν υπάρχει τρόπος υπερασπίσεώς της. </a:t>
            </a:r>
          </a:p>
          <a:p>
            <a:r>
              <a:rPr lang="el-GR" dirty="0"/>
              <a:t>Δικαίωμα άρνησης ανάληψης υπόθεσης:</a:t>
            </a:r>
          </a:p>
          <a:p>
            <a:pPr marL="0" indent="0">
              <a:buNone/>
            </a:pPr>
            <a:r>
              <a:rPr lang="el-GR" dirty="0"/>
              <a:t>α) Αν κατά τη γνώμη του είναι παράνομη ή ολοφάνερα άδικη</a:t>
            </a:r>
          </a:p>
          <a:p>
            <a:pPr marL="0" indent="0">
              <a:buNone/>
            </a:pPr>
            <a:r>
              <a:rPr lang="el-GR" dirty="0"/>
              <a:t>β) Αν με τα στοιχεία που του παρέχει ο πελάτης είναι βέβαιο ότι η δίκη θα χαθεί</a:t>
            </a:r>
          </a:p>
          <a:p>
            <a:pPr marL="0" indent="0">
              <a:buNone/>
            </a:pPr>
            <a:r>
              <a:rPr lang="el-GR" dirty="0"/>
              <a:t>γ) Αν στρέφεται κατά συγγενικού ή πολύ φιλικού του προσώπου</a:t>
            </a:r>
          </a:p>
          <a:p>
            <a:pPr marL="0" indent="0">
              <a:buNone/>
            </a:pPr>
            <a:r>
              <a:rPr lang="el-GR" dirty="0"/>
              <a:t>δ) Αν σε παρόμοια υπόθεση, που χειρίστηκε πριν απ’ αυτήν, είχε υποστηρίξει αντίθετες απόψεις, οι οποίες έγιναν δεκτές με αμετάκλητες αποφάσεις Δικαστηρίων ή Διοικητικών Αρχών</a:t>
            </a:r>
          </a:p>
          <a:p>
            <a:pPr marL="0" indent="0">
              <a:buNone/>
            </a:pPr>
            <a:r>
              <a:rPr lang="el-GR" dirty="0"/>
              <a:t>ε) Αν για την υπεράσπιση της υποθέσεως πρόκειται να έλθει σ’ αντίθεση με δημοσιευμένες γνώμες, θεωρίες, ερμηνείες ή απόψεις του για το ίδιο νομικό ζήτημα</a:t>
            </a:r>
          </a:p>
          <a:p>
            <a:pPr marL="0" indent="0">
              <a:buNone/>
            </a:pPr>
            <a:r>
              <a:rPr lang="el-GR" dirty="0" err="1"/>
              <a:t>στ</a:t>
            </a:r>
            <a:r>
              <a:rPr lang="el-GR" dirty="0"/>
              <a:t>) Αν δεν έχει αρκετό χρόνο για την καλή προετοιμασία και υπεράσπιση της υπόθεσης</a:t>
            </a:r>
          </a:p>
        </p:txBody>
      </p:sp>
    </p:spTree>
    <p:extLst>
      <p:ext uri="{BB962C8B-B14F-4D97-AF65-F5344CB8AC3E}">
        <p14:creationId xmlns:p14="http://schemas.microsoft.com/office/powerpoint/2010/main" val="28812448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2F78B33-96A1-D9E5-A70D-CAC18221496C}"/>
              </a:ext>
            </a:extLst>
          </p:cNvPr>
          <p:cNvSpPr>
            <a:spLocks noGrp="1"/>
          </p:cNvSpPr>
          <p:nvPr>
            <p:ph idx="1"/>
          </p:nvPr>
        </p:nvSpPr>
        <p:spPr>
          <a:xfrm>
            <a:off x="471947" y="481781"/>
            <a:ext cx="11218607" cy="6007509"/>
          </a:xfrm>
        </p:spPr>
        <p:txBody>
          <a:bodyPr/>
          <a:lstStyle/>
          <a:p>
            <a:pPr algn="just"/>
            <a:r>
              <a:rPr lang="el-GR" dirty="0"/>
              <a:t>ΔΕΝ πρέπει να υποβάλει αβάσιμες και ασύστατες ενστάσεις </a:t>
            </a:r>
          </a:p>
          <a:p>
            <a:pPr algn="just"/>
            <a:r>
              <a:rPr lang="el-GR" dirty="0"/>
              <a:t>ΔΕΝ πρέπει να υποβάλει αιφνιδιαστικά ενστάσεις και ισχυρισμούς, αλλά να τους προβάλει έγκαιρα και ευθέως (χωρίς παρεμβολή τους σε παραπομπές ή προσθήκες), ώστε να παρέχεται χρόνος στους αντιδίκους να προετοιμαστούν και να αντικρούσουν </a:t>
            </a:r>
          </a:p>
          <a:p>
            <a:pPr algn="just"/>
            <a:r>
              <a:rPr lang="en-US" dirty="0"/>
              <a:t>SOS*** </a:t>
            </a:r>
            <a:r>
              <a:rPr lang="el-GR" dirty="0"/>
              <a:t>ΔΕΝ πρέπει να υποβάλει αιφνιδιαστικά ένσταση ελλείψεως πληρεξουσιότητας συναδέλφου του </a:t>
            </a:r>
            <a:r>
              <a:rPr lang="el-GR" dirty="0">
                <a:sym typeface="Wingdings" panose="05000000000000000000" pitchFamily="2" charset="2"/>
              </a:rPr>
              <a:t> θα πρέπει πάντα να τον ενημερώνει έγκαιρα για την πρόθεσή του αυτή</a:t>
            </a:r>
          </a:p>
          <a:p>
            <a:pPr algn="just"/>
            <a:r>
              <a:rPr lang="el-GR" dirty="0">
                <a:sym typeface="Wingdings" panose="05000000000000000000" pitchFamily="2" charset="2"/>
              </a:rPr>
              <a:t>Να αποφεύγει την στρεψοδικία και τις κακόβουλες ενέργειες</a:t>
            </a:r>
          </a:p>
          <a:p>
            <a:pPr algn="just"/>
            <a:endParaRPr lang="el-GR" dirty="0">
              <a:sym typeface="Wingdings" panose="05000000000000000000" pitchFamily="2" charset="2"/>
            </a:endParaRPr>
          </a:p>
          <a:p>
            <a:pPr algn="just"/>
            <a:endParaRPr lang="el-GR" dirty="0">
              <a:sym typeface="Wingdings" panose="05000000000000000000" pitchFamily="2" charset="2"/>
            </a:endParaRPr>
          </a:p>
          <a:p>
            <a:pPr algn="just"/>
            <a:r>
              <a:rPr lang="el-GR" b="1" dirty="0"/>
              <a:t>Διαφήμιση Δικηγόρου</a:t>
            </a:r>
            <a:r>
              <a:rPr lang="el-GR" dirty="0"/>
              <a:t>: Απαγορεύεται σε εφημερίδες ή σε άλλα μέσα μαζικής ενημερώσεως, ή με επιστολές, και κάθε είδους έντυπα.</a:t>
            </a:r>
          </a:p>
          <a:p>
            <a:pPr algn="just"/>
            <a:r>
              <a:rPr lang="el-GR" dirty="0">
                <a:sym typeface="Wingdings" panose="05000000000000000000" pitchFamily="2" charset="2"/>
              </a:rPr>
              <a:t>Επιτρέπεται η δημιουργία ιστοσελίδας (δείτε σχετικά και Κώδικα Δικηγόρων)</a:t>
            </a:r>
          </a:p>
          <a:p>
            <a:pPr algn="just"/>
            <a:r>
              <a:rPr lang="el-GR" dirty="0">
                <a:sym typeface="Wingdings" panose="05000000000000000000" pitchFamily="2" charset="2"/>
              </a:rPr>
              <a:t>Απαγορεύεται η παραπλανητική ή ανακριβής πληροφόρηση</a:t>
            </a:r>
          </a:p>
          <a:p>
            <a:pPr algn="just"/>
            <a:r>
              <a:rPr lang="el-GR" dirty="0">
                <a:sym typeface="Wingdings" panose="05000000000000000000" pitchFamily="2" charset="2"/>
              </a:rPr>
              <a:t>Επιτρέπεται η ανάρτηση πινακίδας με όνομα και ιδιότητα στην είσοδο του κτιρίου και στην εξωτερική θύρα του γραφείου του</a:t>
            </a:r>
          </a:p>
          <a:p>
            <a:endParaRPr lang="el-GR" dirty="0"/>
          </a:p>
        </p:txBody>
      </p:sp>
    </p:spTree>
    <p:extLst>
      <p:ext uri="{BB962C8B-B14F-4D97-AF65-F5344CB8AC3E}">
        <p14:creationId xmlns:p14="http://schemas.microsoft.com/office/powerpoint/2010/main" val="16036261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A784DE0-3CFE-9413-95BC-F5BF1BEF4EA1}"/>
              </a:ext>
            </a:extLst>
          </p:cNvPr>
          <p:cNvSpPr>
            <a:spLocks noGrp="1"/>
          </p:cNvSpPr>
          <p:nvPr>
            <p:ph idx="1"/>
          </p:nvPr>
        </p:nvSpPr>
        <p:spPr>
          <a:xfrm>
            <a:off x="658761" y="658761"/>
            <a:ext cx="10845851" cy="5252461"/>
          </a:xfrm>
        </p:spPr>
        <p:txBody>
          <a:bodyPr/>
          <a:lstStyle/>
          <a:p>
            <a:r>
              <a:rPr lang="el-GR" b="1" dirty="0"/>
              <a:t>Γενικές Απαγορεύσεις (άρθρο 10): </a:t>
            </a:r>
          </a:p>
          <a:p>
            <a:pPr marL="0" indent="0">
              <a:buNone/>
            </a:pPr>
            <a:r>
              <a:rPr lang="el-GR" dirty="0"/>
              <a:t>α) Προσπάθεια απόκτησης πελατείας με τρόπους ασυμβίβαστους με την αξιοπρέπεια του Λειτουργήματος</a:t>
            </a:r>
          </a:p>
          <a:p>
            <a:pPr marL="0" indent="0">
              <a:buNone/>
            </a:pPr>
            <a:r>
              <a:rPr lang="el-GR" dirty="0"/>
              <a:t>β) Επισκέψεις σε αστυνομικά κρατητήρια και στις φυλακές εφόσον δεν έχει κληθεί από εντολέα</a:t>
            </a:r>
          </a:p>
          <a:p>
            <a:pPr marL="0" indent="0">
              <a:buNone/>
            </a:pPr>
            <a:r>
              <a:rPr lang="el-GR" dirty="0"/>
              <a:t>γ) Δημοσίευση στις εφημερίδες ή στα περιοδικά κλπ., ή με αγγελίες ή με επιστολές, ότι αναλαμβάνει Δικαστικές ή άλλες υποθέσεις</a:t>
            </a:r>
          </a:p>
          <a:p>
            <a:pPr marL="0" indent="0">
              <a:buNone/>
            </a:pPr>
            <a:r>
              <a:rPr lang="el-GR" dirty="0"/>
              <a:t>δ) Η υπογραφή δικογράφων, γνωμοδοτήσεων ή άλλων εγγράφων που ΔΕΝ έχουν συνταχθεί από τον ίδιο, ή που ο ίδιος δεν έχει βοηθήσει κατά τη σύνταξή τους </a:t>
            </a:r>
          </a:p>
          <a:p>
            <a:pPr marL="0" indent="0">
              <a:buNone/>
            </a:pPr>
            <a:r>
              <a:rPr lang="el-GR" dirty="0"/>
              <a:t>ε) Η παράσταση ή η εκτέλεση οποιασδήποτε ενέργειας οποιασδήποτε αρχής χωρίς εντολή </a:t>
            </a:r>
          </a:p>
          <a:p>
            <a:pPr marL="0" indent="0">
              <a:buNone/>
            </a:pPr>
            <a:r>
              <a:rPr lang="el-GR" dirty="0" err="1"/>
              <a:t>στ</a:t>
            </a:r>
            <a:r>
              <a:rPr lang="el-GR" dirty="0"/>
              <a:t>) Η παροχή συμβουλής ή η υπεράσπιση διαδίκου, εφόσον αυτά έχουν λάβει χώρα αντίστοιχα προηγουμένως για τον αντίδικο</a:t>
            </a:r>
          </a:p>
          <a:p>
            <a:pPr marL="0" indent="0">
              <a:buNone/>
            </a:pPr>
            <a:r>
              <a:rPr lang="el-GR" dirty="0"/>
              <a:t>ζ) Η άμεση ή έμμεση υπεράσπιση και των δύο διαδίκων </a:t>
            </a:r>
          </a:p>
          <a:p>
            <a:pPr marL="0" indent="0">
              <a:buNone/>
            </a:pPr>
            <a:r>
              <a:rPr lang="el-GR" dirty="0"/>
              <a:t>η) Η αναπαραγωγή στα Μ.Μ.Ε. δικών που διεξάγονται ή εκκρεμούν ενώπιον της Δικαιοσύνης (</a:t>
            </a:r>
            <a:r>
              <a:rPr lang="el-GR" dirty="0" err="1"/>
              <a:t>τηλεδίκες</a:t>
            </a:r>
            <a:r>
              <a:rPr lang="el-GR" dirty="0"/>
              <a:t>)</a:t>
            </a:r>
          </a:p>
        </p:txBody>
      </p:sp>
    </p:spTree>
    <p:extLst>
      <p:ext uri="{BB962C8B-B14F-4D97-AF65-F5344CB8AC3E}">
        <p14:creationId xmlns:p14="http://schemas.microsoft.com/office/powerpoint/2010/main" val="1822917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D726B8E-53B9-D7D8-3B0B-2C673C36F0D4}"/>
              </a:ext>
            </a:extLst>
          </p:cNvPr>
          <p:cNvSpPr>
            <a:spLocks noGrp="1"/>
          </p:cNvSpPr>
          <p:nvPr>
            <p:ph idx="1"/>
          </p:nvPr>
        </p:nvSpPr>
        <p:spPr>
          <a:xfrm>
            <a:off x="575035" y="311085"/>
            <a:ext cx="10929577" cy="6052008"/>
          </a:xfrm>
        </p:spPr>
        <p:txBody>
          <a:bodyPr>
            <a:normAutofit fontScale="92500" lnSpcReduction="20000"/>
          </a:bodyPr>
          <a:lstStyle/>
          <a:p>
            <a:r>
              <a:rPr lang="el-GR" dirty="0" err="1"/>
              <a:t>Κατ΄εξαίρεση</a:t>
            </a:r>
            <a:r>
              <a:rPr lang="el-GR" dirty="0"/>
              <a:t> επιτρέπεται στο δικηγόρο:</a:t>
            </a:r>
          </a:p>
          <a:p>
            <a:pPr marL="0" indent="0">
              <a:buNone/>
            </a:pPr>
            <a:r>
              <a:rPr lang="el-GR" dirty="0"/>
              <a:t>1) Να παρέχει σε εντολέα με ετήσια ή μηνιαία αμοιβή νομικές υπηρεσίες ως δικαστικός ή νομικός σύμβουλος ή ως δικηγόρος με έμμισθη εντολή, είτε αυτός ανήκει στο δημόσιο ή ιδιωτικό τομέα, καθώς και να αναλαμβάνει παράλληλα υποθέσεις από οποιονδήποτε άλλον εντολέα με αμοιβή για κάθε υπόθεση ξεχωριστά, είτε με ετήσια ή περιοδική αμοιβή</a:t>
            </a:r>
          </a:p>
          <a:p>
            <a:pPr marL="0" indent="0">
              <a:buNone/>
            </a:pPr>
            <a:r>
              <a:rPr lang="el-GR" dirty="0"/>
              <a:t>2) Να διδάσκει μαθήματα νομικών, οικονομικών, κοινωνικών, πολιτικών ή άλλων επιστημών, σε όλες τις βαθμίδες της εκπαίδευσης, μετεκπαίδευσης, επιμόρφωσης ή κατάρτισης οποιουδήποτε φορέα</a:t>
            </a:r>
          </a:p>
          <a:p>
            <a:pPr marL="0" indent="0">
              <a:buNone/>
            </a:pPr>
            <a:r>
              <a:rPr lang="el-GR" dirty="0"/>
              <a:t>3) Να προσφέρει ερευνητικές υπηρεσίες με οποιαδήποτε σχέση σε ερευνητικούς φορείς και ερευνητικά προγράμματα ή υπηρεσίες</a:t>
            </a:r>
          </a:p>
          <a:p>
            <a:pPr marL="0" indent="0">
              <a:buNone/>
            </a:pPr>
            <a:r>
              <a:rPr lang="el-GR" dirty="0"/>
              <a:t>4) Να ενεργεί δημοσιογραφικές εργασίες ή να ασχολείται με τις τέχνες, τον πολιτισμό και τη συγγραφή και έκδοση βιβλίων, περιοδικών και εφημερίδων έντυπων και ηλεκτρονικών, με την επιφύλαξη των διατάξεων της παραγράφου 1δ του άρθρου 7</a:t>
            </a:r>
          </a:p>
          <a:p>
            <a:pPr marL="0" indent="0">
              <a:buNone/>
            </a:pPr>
            <a:r>
              <a:rPr lang="el-GR" dirty="0"/>
              <a:t>5) Να είναι βουλευτής ή ευρωβουλευτής</a:t>
            </a:r>
          </a:p>
          <a:p>
            <a:pPr marL="0" indent="0">
              <a:buNone/>
            </a:pPr>
            <a:r>
              <a:rPr lang="el-GR" dirty="0"/>
              <a:t>6) Να είναι διορισμένος σε θέση μετακλητή στη Βουλή, σε γραφεία υπουργών, υφυπουργών, γενικών γραμματέων, σε θέση μέλους της Επιστημονικής Υπηρεσίας της Βουλής και Επιστημονικών Συνεργατών βουλευτών</a:t>
            </a:r>
          </a:p>
          <a:p>
            <a:pPr marL="0" indent="0">
              <a:buNone/>
            </a:pPr>
            <a:r>
              <a:rPr lang="el-GR" dirty="0"/>
              <a:t>7) Να είναι εκκαθαριστής σε νομικά πρόσωπα ή περιουσίες</a:t>
            </a:r>
          </a:p>
          <a:p>
            <a:pPr marL="0" indent="0">
              <a:buNone/>
            </a:pPr>
            <a:r>
              <a:rPr lang="el-GR" dirty="0"/>
              <a:t>8) Να εκτελεί έργα πραγματογνώμονα ή τεχνικού συμβούλου</a:t>
            </a:r>
          </a:p>
          <a:p>
            <a:pPr marL="0" indent="0">
              <a:buNone/>
            </a:pPr>
            <a:r>
              <a:rPr lang="el-GR" dirty="0"/>
              <a:t>9) Να είναι μέλος ή να ασκεί καθήκοντα διαχειριστή σε αστική μη κερδοσκοπική Εταιρεία</a:t>
            </a:r>
          </a:p>
          <a:p>
            <a:pPr marL="0" indent="0">
              <a:buNone/>
            </a:pPr>
            <a:r>
              <a:rPr lang="el-GR" dirty="0"/>
              <a:t>10) Κάθε άλλη δραστηριότητα που δεν υπάγεται στις διατάξεις για την αυτοδίκαιη απώλεια και αποβολή της δικηγορικής ιδιότητας και για την πλήρη ή μερική αναστολή της άσκησης του λειτουργήματος του δικηγόρου.</a:t>
            </a:r>
          </a:p>
        </p:txBody>
      </p:sp>
    </p:spTree>
    <p:extLst>
      <p:ext uri="{BB962C8B-B14F-4D97-AF65-F5344CB8AC3E}">
        <p14:creationId xmlns:p14="http://schemas.microsoft.com/office/powerpoint/2010/main" val="35746292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C7FEAD-906D-9F1A-80D7-9B2D6F211A75}"/>
              </a:ext>
            </a:extLst>
          </p:cNvPr>
          <p:cNvSpPr>
            <a:spLocks noGrp="1"/>
          </p:cNvSpPr>
          <p:nvPr>
            <p:ph type="title"/>
          </p:nvPr>
        </p:nvSpPr>
        <p:spPr>
          <a:xfrm>
            <a:off x="658762" y="373626"/>
            <a:ext cx="10868844" cy="412955"/>
          </a:xfrm>
        </p:spPr>
        <p:txBody>
          <a:bodyPr>
            <a:normAutofit fontScale="90000"/>
          </a:bodyPr>
          <a:lstStyle/>
          <a:p>
            <a:r>
              <a:rPr lang="el-GR" b="1" dirty="0"/>
              <a:t>Υποχρεώσεις προς Συναδέλφους</a:t>
            </a:r>
          </a:p>
        </p:txBody>
      </p:sp>
      <p:sp>
        <p:nvSpPr>
          <p:cNvPr id="3" name="Θέση περιεχομένου 2">
            <a:extLst>
              <a:ext uri="{FF2B5EF4-FFF2-40B4-BE49-F238E27FC236}">
                <a16:creationId xmlns:a16="http://schemas.microsoft.com/office/drawing/2014/main" id="{8566D44E-5CCB-F4F5-E668-E04746ADA663}"/>
              </a:ext>
            </a:extLst>
          </p:cNvPr>
          <p:cNvSpPr>
            <a:spLocks noGrp="1"/>
          </p:cNvSpPr>
          <p:nvPr>
            <p:ph idx="1"/>
          </p:nvPr>
        </p:nvSpPr>
        <p:spPr>
          <a:xfrm>
            <a:off x="540773" y="1150374"/>
            <a:ext cx="10986833" cy="5334000"/>
          </a:xfrm>
        </p:spPr>
        <p:txBody>
          <a:bodyPr>
            <a:normAutofit lnSpcReduction="10000"/>
          </a:bodyPr>
          <a:lstStyle/>
          <a:p>
            <a:r>
              <a:rPr lang="el-GR" sz="1600" dirty="0"/>
              <a:t>Ο Δικηγόρος οφείλει να συμπεριφέρεται μ' ευγένεια, συναδελφικότητα και αλληλεγγύη προς τους συναδέλφους του.</a:t>
            </a:r>
          </a:p>
          <a:p>
            <a:r>
              <a:rPr lang="en-US" sz="1600" dirty="0"/>
              <a:t>SOS*** </a:t>
            </a:r>
            <a:r>
              <a:rPr lang="el-GR" sz="1600" dirty="0"/>
              <a:t>ΠΡΙΝ την ανάληψη υπόθεσης την οποία χειριζόταν άλλος συνάδελφος:</a:t>
            </a:r>
          </a:p>
          <a:p>
            <a:pPr marL="0" indent="0">
              <a:buNone/>
            </a:pPr>
            <a:r>
              <a:rPr lang="el-GR" sz="1600" dirty="0"/>
              <a:t>α) Αν διαπιστώσει πως ο χειρισμός του προηγούμενου συναδέλφου ήταν ορθός και πως δεν υπάρχει λόγος ανάκλησης της εντολής από τον προηγούμενο συνάδελφό του, να καταβάλει προσπάθεια να πείσει τους εντολείς να μην ανακαλέσουν την εντολή από τον προηγούμενο Δικηγόρο</a:t>
            </a:r>
          </a:p>
          <a:p>
            <a:pPr marL="0" indent="0">
              <a:buNone/>
            </a:pPr>
            <a:r>
              <a:rPr lang="el-GR" sz="1600" dirty="0"/>
              <a:t>Β) Να βεβαιωθεί ότι ο προηγούμενος συνάδελφος- χειριστής υπόθεσης, έχει εξοφληθεί πλήρως για τυχόν αμοιβή ή και έξοδα στα οποία έχει τυχόν υποβληθεί</a:t>
            </a:r>
          </a:p>
          <a:p>
            <a:pPr marL="0" indent="0">
              <a:buNone/>
            </a:pPr>
            <a:r>
              <a:rPr lang="el-GR" sz="1600" dirty="0"/>
              <a:t>γ) Σε περίπτωση που ο προηγούμενος Δικηγόρος δεν έχει πληρωθεί, ν’ αρνηθεί την ανάληψη της υποθέσεως, χωρίς την έγγραφη συγκατάθεσή του </a:t>
            </a:r>
          </a:p>
          <a:p>
            <a:r>
              <a:rPr lang="el-GR" sz="1600" dirty="0"/>
              <a:t>ΔΕΝ πρέπει να δικάζει ερήμην αντίδικο συνάδελφό του (εκτός αν έχει βεβαιωθεί ότι σκόπιμα εκείνος δεν προσέρχεται στη Δίκη)</a:t>
            </a:r>
          </a:p>
          <a:p>
            <a:r>
              <a:rPr lang="el-GR" sz="1600" dirty="0"/>
              <a:t>Υποχρέωση αναβολής της δίκης ή συναίνεση σε αναβολή αυτής σε περίπτωση ασθενείας του συναδέλφου ή σε περίπτωση που για λόγους ανωτέρας βίας, αυτός δεν μπορεί να προσέλθει στο ακροατήριο</a:t>
            </a:r>
          </a:p>
          <a:p>
            <a:r>
              <a:rPr lang="el-GR" sz="1600" dirty="0"/>
              <a:t>Σε περίπτωση αιτήματος αναβολής για εύλογη αιτία (πλην των ανωτέρω), υπάρχει υποχρέωση συναίνεσης:</a:t>
            </a:r>
          </a:p>
          <a:p>
            <a:pPr marL="0" indent="0">
              <a:buNone/>
            </a:pPr>
            <a:r>
              <a:rPr lang="el-GR" sz="1600" dirty="0"/>
              <a:t>α) αν δεν πρόκειται να ζημιωθεί ο εντολέας του από την αναβολή αυτή </a:t>
            </a:r>
          </a:p>
          <a:p>
            <a:pPr marL="0" indent="0">
              <a:buNone/>
            </a:pPr>
            <a:r>
              <a:rPr lang="el-GR" sz="1600" dirty="0"/>
              <a:t>β) αν ο αντίδικός του δεν είχε επιδιώξει συστηματικά άλλη προηγούμενη αναβολή</a:t>
            </a:r>
          </a:p>
        </p:txBody>
      </p:sp>
    </p:spTree>
    <p:extLst>
      <p:ext uri="{BB962C8B-B14F-4D97-AF65-F5344CB8AC3E}">
        <p14:creationId xmlns:p14="http://schemas.microsoft.com/office/powerpoint/2010/main" val="3110830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156B708-96FE-2189-C430-72208BF4FEF9}"/>
              </a:ext>
            </a:extLst>
          </p:cNvPr>
          <p:cNvSpPr>
            <a:spLocks noGrp="1"/>
          </p:cNvSpPr>
          <p:nvPr>
            <p:ph idx="1"/>
          </p:nvPr>
        </p:nvSpPr>
        <p:spPr>
          <a:xfrm>
            <a:off x="526025" y="1238865"/>
            <a:ext cx="11139949" cy="3923072"/>
          </a:xfrm>
        </p:spPr>
        <p:txBody>
          <a:bodyPr/>
          <a:lstStyle/>
          <a:p>
            <a:r>
              <a:rPr lang="el-GR" sz="1800" dirty="0"/>
              <a:t>Με τον όρο της </a:t>
            </a:r>
            <a:r>
              <a:rPr lang="el-GR" sz="1800" dirty="0" err="1"/>
              <a:t>αμοιβαιότητος</a:t>
            </a:r>
            <a:r>
              <a:rPr lang="el-GR" sz="1800" dirty="0"/>
              <a:t> ο Δικηγόρος έχει υποχρέωση ν’ ανακοινώσει έγκαιρα στον αντίδικο συνάδελφό του τις προτάσεις του, καθώς και όλα τα έγγραφα που πρόκειται να χρησιμοποιήσει κατά τη συζήτηση της υποθέσεως στο Δικαστήριο. </a:t>
            </a:r>
          </a:p>
          <a:p>
            <a:r>
              <a:rPr lang="el-GR" sz="1800" dirty="0"/>
              <a:t>Δικηγόρος που κατά την έκδοση της αποφάσεως πήρε «τα σχετικά του» έγγραφα από το Δικαστήριο, πριν ο αντίδικος συνάδελφός του να λάβει αντίγραφά τους από τον αρμόδιο Γραμματέα, έχει υποχρέωση να εκδώσει και να χορηγήσει αντίγραφα των εγγράφων αυτών προς τον συνάδελφό του, κι εκείνος να καταβάλει τη σχετική δαπάνη. </a:t>
            </a:r>
          </a:p>
          <a:p>
            <a:r>
              <a:rPr lang="el-GR" sz="1800" dirty="0"/>
              <a:t>Όταν ο Δικηγόρος κατά τη συζήτηση της υποθέσεως καταθέσει μαζί με τις προτάσεις του σχετικά έγγραφα, δεν έχει το δικαίωμα να τ’ αποσύρει, αν τα επικαλέστηκε και ο αντίδικός του. </a:t>
            </a:r>
          </a:p>
          <a:p>
            <a:r>
              <a:rPr lang="el-GR" sz="1800" dirty="0"/>
              <a:t>Στις ποινικές υποθέσεις δεν είναι υποχρεωτική η προηγούμενη ανακοίνωση των εγγράφων από το συνήγορο του κατηγορούμενου στο συνήγορο της πολιτικής αγωγής και αντίστροφα. </a:t>
            </a:r>
          </a:p>
          <a:p>
            <a:endParaRPr lang="el-GR" sz="1800" dirty="0"/>
          </a:p>
          <a:p>
            <a:pPr marL="0" indent="0">
              <a:buNone/>
            </a:pPr>
            <a:endParaRPr lang="el-GR" dirty="0"/>
          </a:p>
        </p:txBody>
      </p:sp>
    </p:spTree>
    <p:extLst>
      <p:ext uri="{BB962C8B-B14F-4D97-AF65-F5344CB8AC3E}">
        <p14:creationId xmlns:p14="http://schemas.microsoft.com/office/powerpoint/2010/main" val="8074018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1F30A04-9707-596C-E59D-E50E8230D721}"/>
              </a:ext>
            </a:extLst>
          </p:cNvPr>
          <p:cNvSpPr>
            <a:spLocks noGrp="1"/>
          </p:cNvSpPr>
          <p:nvPr>
            <p:ph idx="1"/>
          </p:nvPr>
        </p:nvSpPr>
        <p:spPr>
          <a:xfrm>
            <a:off x="491613" y="403123"/>
            <a:ext cx="11277600" cy="6027174"/>
          </a:xfrm>
        </p:spPr>
        <p:txBody>
          <a:bodyPr>
            <a:normAutofit fontScale="92500" lnSpcReduction="10000"/>
          </a:bodyPr>
          <a:lstStyle/>
          <a:p>
            <a:pPr algn="just"/>
            <a:r>
              <a:rPr lang="el-GR" dirty="0"/>
              <a:t>Δεν επιτρέπεται στους Δικηγόρους να εξετάζονται μάρτυρες στα Δικαστήρια για υποθέσεις και για περιστατικά που περιήλθαν σε γνώση τους από την άσκηση του Λειτουργήματος είτε στα Δικαστήρια είτε σε εξώδικες εργασίες, διαπραγματεύσεις, ή προσπάθειες για συμβιβαστική επίλυση διαφορών</a:t>
            </a:r>
          </a:p>
          <a:p>
            <a:pPr algn="just"/>
            <a:r>
              <a:rPr lang="el-GR" dirty="0"/>
              <a:t>Σ’ εξαιρετικές περιπτώσεις μπορούν να εξεταστούν μάρτυρες για υπόθεση στην οποία είχαν ανάμιξη, ή γνωρίζουν από την άσκηση του Λειτουργήματός τους, αν υπάρχουν σπουδαίοι λόγοι. </a:t>
            </a:r>
          </a:p>
          <a:p>
            <a:pPr algn="just"/>
            <a:r>
              <a:rPr lang="el-GR" dirty="0"/>
              <a:t>Τους λόγους αυτούς εκθέτει ο ενδιαφερόμενος με αίτηση του προς το Σύλλογο (Διοικητικό Συμβούλιο). Το Δ.Σ. τους εκτιμά και χορηγεί κατά την κρίση του σχετική άδεια. Σε κατεπείγουσες περιπτώσεις η άδεια αυτή χορηγείται από τον Πρόεδρο του Διοικητικού Συμβουλίου</a:t>
            </a:r>
          </a:p>
          <a:p>
            <a:pPr algn="just"/>
            <a:r>
              <a:rPr lang="el-GR" dirty="0"/>
              <a:t>Και αν πάρουν την άδεια από το Δ.Σ. ή τον Πρόεδρο, απαγορεύεται να καταθέσουν περιστατικά που τους έχει εμπιστευτεί ο εντολέας τους και να παραβιάσουν με οποιοδήποτε τρόπο το επαγγελματικό απόρρητο</a:t>
            </a:r>
          </a:p>
          <a:p>
            <a:pPr algn="just"/>
            <a:r>
              <a:rPr lang="el-GR" dirty="0"/>
              <a:t>Σε καμιά περίπτωση δεν επιτρέπεται να εξεταστούν μάρτυρες κατά του εντολέα τους ή του πρώην εντολέα τους, ή των κληρονόμων τους, έστω και αν έχει ανακληθεί ή περατωθεί η εντολή τους</a:t>
            </a:r>
          </a:p>
          <a:p>
            <a:pPr algn="just"/>
            <a:r>
              <a:rPr lang="el-GR" dirty="0"/>
              <a:t>Δεν επιτρέπεται στο Δικηγόρο να έχει στην ίδια δίκη δύο ιδιότητες, μάρτυρα και Συνηγόρου. Η απαγόρευση αυτή δεν ισχύει για το Δικηγόρο μηνυτή, που είναι και «πολιτικώς ενάγων»</a:t>
            </a:r>
          </a:p>
          <a:p>
            <a:pPr algn="just"/>
            <a:r>
              <a:rPr lang="el-GR" dirty="0"/>
              <a:t>Όταν ο Δικηγόρος κληθεί από Δικαστήριο ή Ανακριτική Αρχή να εξεταστεί μάρτυρας και να καταθέσει περιστατικά που περιήλθαν σε γνώση του κατά την άσκηση του Δικηγορικού Λειτουργήματος, έχει το δικαίωμα ν’ αρνηθεί τη μαρτυρία αν προσκρούει στο επαγγελματικό του απόρρητο.</a:t>
            </a:r>
          </a:p>
          <a:p>
            <a:pPr algn="just"/>
            <a:r>
              <a:rPr lang="el-GR" dirty="0"/>
              <a:t>Για περιστατικά που περιήλθαν σε γνώση του από άλλη αιτία και όχι από την άσκηση του Λειτουργήματός του, δεν δικαιούται ν’ αρνηθεί τη μαρτυρία του, ούτε χρειάζεται την άδεια από το Δ.Σ. ή τον Πρόεδρο. </a:t>
            </a:r>
          </a:p>
        </p:txBody>
      </p:sp>
    </p:spTree>
    <p:extLst>
      <p:ext uri="{BB962C8B-B14F-4D97-AF65-F5344CB8AC3E}">
        <p14:creationId xmlns:p14="http://schemas.microsoft.com/office/powerpoint/2010/main" val="15650785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A01DBB-E44D-F6CC-D546-8210D15B9473}"/>
              </a:ext>
            </a:extLst>
          </p:cNvPr>
          <p:cNvSpPr>
            <a:spLocks noGrp="1"/>
          </p:cNvSpPr>
          <p:nvPr>
            <p:ph type="title"/>
          </p:nvPr>
        </p:nvSpPr>
        <p:spPr>
          <a:xfrm>
            <a:off x="481781" y="294968"/>
            <a:ext cx="11169445" cy="501446"/>
          </a:xfrm>
        </p:spPr>
        <p:txBody>
          <a:bodyPr>
            <a:normAutofit fontScale="90000"/>
          </a:bodyPr>
          <a:lstStyle/>
          <a:p>
            <a:r>
              <a:rPr lang="el-GR" b="1" dirty="0"/>
              <a:t>Σχέσεις με Συνεργάτες &amp; </a:t>
            </a:r>
            <a:r>
              <a:rPr lang="el-GR" b="1" dirty="0" err="1"/>
              <a:t>Ασκουμένους</a:t>
            </a:r>
            <a:r>
              <a:rPr lang="el-GR" b="1" dirty="0"/>
              <a:t> (αρ.33-35)</a:t>
            </a:r>
          </a:p>
        </p:txBody>
      </p:sp>
      <p:sp>
        <p:nvSpPr>
          <p:cNvPr id="3" name="Θέση περιεχομένου 2">
            <a:extLst>
              <a:ext uri="{FF2B5EF4-FFF2-40B4-BE49-F238E27FC236}">
                <a16:creationId xmlns:a16="http://schemas.microsoft.com/office/drawing/2014/main" id="{411617AD-CA91-50B2-D8A5-E4377D36116C}"/>
              </a:ext>
            </a:extLst>
          </p:cNvPr>
          <p:cNvSpPr>
            <a:spLocks noGrp="1"/>
          </p:cNvSpPr>
          <p:nvPr>
            <p:ph idx="1"/>
          </p:nvPr>
        </p:nvSpPr>
        <p:spPr>
          <a:xfrm>
            <a:off x="481782" y="1120877"/>
            <a:ext cx="11326760" cy="5338917"/>
          </a:xfrm>
        </p:spPr>
        <p:txBody>
          <a:bodyPr>
            <a:normAutofit fontScale="85000" lnSpcReduction="20000"/>
          </a:bodyPr>
          <a:lstStyle/>
          <a:p>
            <a:r>
              <a:rPr lang="el-GR" dirty="0"/>
              <a:t>Πρέπει να τηρεί τις συμφωνίες για την αμοιβή των συνεργατών του και να παρέχει κάθε βοήθεια προς αυτούς για την εξασφάλιση και την καταβολή της αμοιβής τους από τον πελάτη. </a:t>
            </a:r>
          </a:p>
          <a:p>
            <a:r>
              <a:rPr lang="el-GR" dirty="0"/>
              <a:t>Στην περίπτωση που ο Δικηγόρος απασχολεί συνάδελφό του </a:t>
            </a:r>
            <a:r>
              <a:rPr lang="el-GR" b="1" u="sng" dirty="0"/>
              <a:t>δικηγόρο</a:t>
            </a:r>
            <a:r>
              <a:rPr lang="el-GR" dirty="0"/>
              <a:t> είτε τακτικά είτε έκτακτα είτε για την διεκπεραίωση όλων των υποθέσεων του γραφείου του είτε για την διεκπεραίωση ορισμένων υποθέσεων πρέπει:</a:t>
            </a:r>
          </a:p>
          <a:p>
            <a:pPr marL="0" indent="0">
              <a:buNone/>
            </a:pPr>
            <a:r>
              <a:rPr lang="el-GR" dirty="0"/>
              <a:t>α. Να συμπεριφέρεται προς αυτόν συναδελφικά, με ισοτιμία και όχι σαν προϊστάμενος προς υφιστάμενο</a:t>
            </a:r>
          </a:p>
          <a:p>
            <a:pPr marL="0" indent="0">
              <a:buNone/>
            </a:pPr>
            <a:r>
              <a:rPr lang="el-GR" dirty="0"/>
              <a:t>β. Να συνεργάζεται μαζί του με συναδελφικότητα, ευγένεια και κατανόηση, να μη θίγει τη φιλοτιμία του και τη δικηγορική και ατομική του αξιοπρέπεια και να μην τον απασχολεί σε μη δικηγορικά καθήκοντα</a:t>
            </a:r>
          </a:p>
          <a:p>
            <a:pPr marL="0" indent="0">
              <a:buNone/>
            </a:pPr>
            <a:r>
              <a:rPr lang="el-GR" dirty="0"/>
              <a:t>γ. Να καταβάλλει έγκαιρα τη συμφωνημένη αμοιβή</a:t>
            </a:r>
          </a:p>
          <a:p>
            <a:pPr marL="0" indent="0">
              <a:buNone/>
            </a:pPr>
            <a:r>
              <a:rPr lang="el-GR" dirty="0"/>
              <a:t>δ. Να προβάλλει την εργασία του συνάδελφού του και προς τον πελάτη και προς τα Δικαστήρια και προς τους τρίτους</a:t>
            </a:r>
          </a:p>
          <a:p>
            <a:r>
              <a:rPr lang="el-GR" dirty="0"/>
              <a:t>Ο Δικηγόρος που δέχεται </a:t>
            </a:r>
            <a:r>
              <a:rPr lang="el-GR" b="1" u="sng" dirty="0"/>
              <a:t>Ασκούμενο</a:t>
            </a:r>
            <a:r>
              <a:rPr lang="el-GR" dirty="0"/>
              <a:t> στο Γραφείο του έχει υποχρέωση: </a:t>
            </a:r>
          </a:p>
          <a:p>
            <a:pPr marL="0" indent="0">
              <a:buNone/>
            </a:pPr>
            <a:r>
              <a:rPr lang="el-GR" dirty="0"/>
              <a:t>α. Να δηλώσει τούτο με έγγραφό του προς τον Σύλλογο</a:t>
            </a:r>
          </a:p>
          <a:p>
            <a:pPr marL="0" indent="0">
              <a:buNone/>
            </a:pPr>
            <a:r>
              <a:rPr lang="el-GR" dirty="0"/>
              <a:t>β. Να καθοδηγεί τον Ασκούμενο στην άσκηση της Δικηγορίας</a:t>
            </a:r>
          </a:p>
          <a:p>
            <a:pPr marL="0" indent="0">
              <a:buNone/>
            </a:pPr>
            <a:r>
              <a:rPr lang="el-GR" dirty="0"/>
              <a:t>γ. Να του αναθέτει τη μελέτη και το χειρισμό απλών στην αρχή και αργότερα σοβαρότερων υποθέσεων, να του παρέχει οδηγίες για το χειρισμό τους, να συζητεί μαζί του τα επιστημονικά και πρακτικά θέματα και γενικά να του παρέχει κάθε βοήθεια και συμπαράσταση</a:t>
            </a:r>
          </a:p>
          <a:p>
            <a:pPr marL="0" indent="0">
              <a:buNone/>
            </a:pPr>
            <a:r>
              <a:rPr lang="el-GR" dirty="0"/>
              <a:t>δ. Να τον εφοδιάζει με εξουσιοδότηση όπου χρειάζεται για την αυτοτελή παράσταση του Ασκούμενου και να κάνει μαζί με αυτόν παραστάσεις στα Δικαστήρια (σε υποθέσεις του Ασκούμενου)</a:t>
            </a:r>
          </a:p>
          <a:p>
            <a:pPr marL="0" indent="0">
              <a:buNone/>
            </a:pPr>
            <a:r>
              <a:rPr lang="el-GR" dirty="0"/>
              <a:t>ε. Να του χορηγεί κάθε βεβαίωση που χρειάζεται για την άσκησή του ή για τη συμμετοχή του σ’ εξετάσεις. </a:t>
            </a:r>
            <a:r>
              <a:rPr lang="el-GR" dirty="0" err="1"/>
              <a:t>στ</a:t>
            </a:r>
            <a:r>
              <a:rPr lang="el-GR" dirty="0"/>
              <a:t>. Να συμπεριφέρεται προς τον Ασκούμενο με ευγένεια και κατανόηση και να μη θίγει με οποιοδήποτε τρόπο την προσωπικότητά του. ζ. Να τον απασχολεί σε δικηγορικά καθήκοντα και όχι σε υπηρεσίες άσχετες με τη δικηγορία.</a:t>
            </a:r>
          </a:p>
        </p:txBody>
      </p:sp>
    </p:spTree>
    <p:extLst>
      <p:ext uri="{BB962C8B-B14F-4D97-AF65-F5344CB8AC3E}">
        <p14:creationId xmlns:p14="http://schemas.microsoft.com/office/powerpoint/2010/main" val="15771246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D1A3B6B-6E73-CDC6-16A7-01EDE2DAF6AC}"/>
              </a:ext>
            </a:extLst>
          </p:cNvPr>
          <p:cNvSpPr>
            <a:spLocks noGrp="1"/>
          </p:cNvSpPr>
          <p:nvPr>
            <p:ph idx="1"/>
          </p:nvPr>
        </p:nvSpPr>
        <p:spPr>
          <a:xfrm>
            <a:off x="3164264" y="2825684"/>
            <a:ext cx="5863472" cy="1206631"/>
          </a:xfrm>
        </p:spPr>
        <p:txBody>
          <a:bodyPr>
            <a:normAutofit/>
          </a:bodyPr>
          <a:lstStyle/>
          <a:p>
            <a:pPr marL="0" indent="0">
              <a:buNone/>
            </a:pPr>
            <a:r>
              <a:rPr lang="el-GR" sz="5400" b="1" dirty="0"/>
              <a:t>ΚΑΛΗ ΕΠΙΤΥΧΙΑ</a:t>
            </a:r>
          </a:p>
        </p:txBody>
      </p:sp>
    </p:spTree>
    <p:extLst>
      <p:ext uri="{BB962C8B-B14F-4D97-AF65-F5344CB8AC3E}">
        <p14:creationId xmlns:p14="http://schemas.microsoft.com/office/powerpoint/2010/main" val="468974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4FA6713-DBEC-9F92-030B-26B3BA649418}"/>
              </a:ext>
            </a:extLst>
          </p:cNvPr>
          <p:cNvSpPr>
            <a:spLocks noGrp="1"/>
          </p:cNvSpPr>
          <p:nvPr>
            <p:ph idx="1"/>
          </p:nvPr>
        </p:nvSpPr>
        <p:spPr>
          <a:xfrm>
            <a:off x="537329" y="367645"/>
            <a:ext cx="11095348" cy="6014301"/>
          </a:xfrm>
        </p:spPr>
        <p:txBody>
          <a:bodyPr/>
          <a:lstStyle/>
          <a:p>
            <a:r>
              <a:rPr lang="el-GR" dirty="0"/>
              <a:t>Σε όλες τις παραπάνω περιπτώσεις απαιτείται </a:t>
            </a:r>
            <a:r>
              <a:rPr lang="el-GR" b="1" u="sng" dirty="0"/>
              <a:t>ΠΡΟΗΓΟΥΜΕΝΗ ΕΓΓΡΑΦΗ ΓΝΩΣΤΟΠΟΙΗΣΗ </a:t>
            </a:r>
            <a:r>
              <a:rPr lang="el-GR" dirty="0"/>
              <a:t>στο σύλλογο που ανήκει το μέλος</a:t>
            </a:r>
          </a:p>
          <a:p>
            <a:endParaRPr lang="el-GR" dirty="0"/>
          </a:p>
          <a:p>
            <a:r>
              <a:rPr lang="el-GR" b="1" dirty="0"/>
              <a:t>Αντιποίηση δικηγορικού λειτουργήματος (άρθρο 9)</a:t>
            </a:r>
          </a:p>
          <a:p>
            <a:pPr marL="0" indent="0" algn="just">
              <a:buNone/>
            </a:pPr>
            <a:r>
              <a:rPr lang="el-GR" b="1" dirty="0"/>
              <a:t>Ορισμός: </a:t>
            </a:r>
            <a:r>
              <a:rPr lang="el-GR" dirty="0"/>
              <a:t>Όποιος, χωρίς να έχει την ιδιότητα του δικηγόρου, εμφανίζεται με αυτήν και διενεργεί πράξεις που ανήκουν αποκλειστικά στην αρμοδιότητα του δικηγορικού λειτουργήματος ή υπόσχεται τη διενέργεια τέτοιων πράξεων, ακόμα και εάν διορίζει για αυτό δικηγόρο της εκλογής του</a:t>
            </a:r>
          </a:p>
          <a:p>
            <a:pPr marL="0" indent="0" algn="just">
              <a:buNone/>
            </a:pPr>
            <a:r>
              <a:rPr lang="el-GR" b="1" dirty="0" err="1"/>
              <a:t>Τιμώρηση</a:t>
            </a:r>
            <a:r>
              <a:rPr lang="el-GR" b="1" dirty="0"/>
              <a:t>: </a:t>
            </a:r>
            <a:r>
              <a:rPr lang="el-GR" dirty="0"/>
              <a:t>κατά το άρθρο 175 του Ποινικού Κώδικα, όπως εκάστοτε ισχύει, εκτός εάν τιμωρείται βαρύτερα με άλλη διάταξη</a:t>
            </a:r>
          </a:p>
          <a:p>
            <a:pPr marL="0" indent="0" algn="just">
              <a:buNone/>
            </a:pPr>
            <a:r>
              <a:rPr lang="el-GR" dirty="0"/>
              <a:t>Δυνατότητες οικείου Συλλόγου: </a:t>
            </a:r>
          </a:p>
          <a:p>
            <a:pPr marL="0" indent="0" algn="just">
              <a:buNone/>
            </a:pPr>
            <a:r>
              <a:rPr lang="el-GR" dirty="0"/>
              <a:t>Α) να παρίσταται ενώπιον του ποινικού </a:t>
            </a:r>
            <a:r>
              <a:rPr lang="el-GR" dirty="0" err="1"/>
              <a:t>δικαστηρίου,για</a:t>
            </a:r>
            <a:r>
              <a:rPr lang="el-GR" dirty="0"/>
              <a:t> την υποστήριξη της κατηγορίας</a:t>
            </a:r>
          </a:p>
          <a:p>
            <a:pPr marL="0" indent="0" algn="just">
              <a:buNone/>
            </a:pPr>
            <a:r>
              <a:rPr lang="el-GR" dirty="0"/>
              <a:t>Β) να ζητήσει, με αίτηση που υποβάλλεται στο Ειρηνοδικείο κατά τη διαδικασία των ασφαλιστικών μέτρων, τη σφράγιση του γραφείου ή του καταστήματος, όπου ασκούνται οι παράνομες ενέργειες ή και οποιοδήποτε άλλο πρόσφορο μέτρο, καθώς και την απαγόρευση της διαφήμισης ή της χρήσης (έντυπης, ηλεκτρονικής) κάθε διακριτικού γνωρίσματος που προσιδιάζει στην άσκηση του δικηγορικού λειτουργήματος</a:t>
            </a:r>
          </a:p>
          <a:p>
            <a:pPr marL="0" indent="0" algn="just">
              <a:buNone/>
            </a:pPr>
            <a:endParaRPr lang="el-GR" b="1" dirty="0"/>
          </a:p>
          <a:p>
            <a:endParaRPr lang="el-GR" dirty="0"/>
          </a:p>
        </p:txBody>
      </p:sp>
    </p:spTree>
    <p:extLst>
      <p:ext uri="{BB962C8B-B14F-4D97-AF65-F5344CB8AC3E}">
        <p14:creationId xmlns:p14="http://schemas.microsoft.com/office/powerpoint/2010/main" val="487333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18DF38-A1B9-6C5D-513D-73480FD6FDE7}"/>
              </a:ext>
            </a:extLst>
          </p:cNvPr>
          <p:cNvSpPr>
            <a:spLocks noGrp="1"/>
          </p:cNvSpPr>
          <p:nvPr>
            <p:ph type="title"/>
          </p:nvPr>
        </p:nvSpPr>
        <p:spPr>
          <a:xfrm>
            <a:off x="2083323" y="567550"/>
            <a:ext cx="9298741" cy="196022"/>
          </a:xfrm>
        </p:spPr>
        <p:txBody>
          <a:bodyPr>
            <a:noAutofit/>
          </a:bodyPr>
          <a:lstStyle/>
          <a:p>
            <a:r>
              <a:rPr lang="el-GR" sz="2400" dirty="0"/>
              <a:t>ΚΕΦΑΛΑΙΟ Β’ – ΑΠΟΚΤΗΣΗ ΔΙΚΗΓΟΡΙΚΗΣ ΙΔΙΟΤΗΤΑΣ − ΑΣΚΗΣΗ − ΕΞΕΤΑΣΕΙΣ</a:t>
            </a:r>
          </a:p>
        </p:txBody>
      </p:sp>
      <p:sp>
        <p:nvSpPr>
          <p:cNvPr id="3" name="Θέση περιεχομένου 2">
            <a:extLst>
              <a:ext uri="{FF2B5EF4-FFF2-40B4-BE49-F238E27FC236}">
                <a16:creationId xmlns:a16="http://schemas.microsoft.com/office/drawing/2014/main" id="{CE5A5B80-35BB-D343-EA10-052BE4775E11}"/>
              </a:ext>
            </a:extLst>
          </p:cNvPr>
          <p:cNvSpPr>
            <a:spLocks noGrp="1"/>
          </p:cNvSpPr>
          <p:nvPr>
            <p:ph idx="1"/>
          </p:nvPr>
        </p:nvSpPr>
        <p:spPr>
          <a:xfrm>
            <a:off x="688157" y="1659118"/>
            <a:ext cx="10816455" cy="4631332"/>
          </a:xfrm>
        </p:spPr>
        <p:txBody>
          <a:bodyPr>
            <a:normAutofit/>
          </a:bodyPr>
          <a:lstStyle/>
          <a:p>
            <a:pPr algn="just"/>
            <a:r>
              <a:rPr lang="el-GR" dirty="0"/>
              <a:t>Στα άρθρα 10 με 14 του Κώδικα ρυθμίζονται οι τυπικές προϋποθέσεις και τα τυπικά προσόντα για την εγγραφή του αποφοίτου νομικής σχολής ως </a:t>
            </a:r>
            <a:r>
              <a:rPr lang="el-GR" dirty="0" err="1"/>
              <a:t>ασκουμένου</a:t>
            </a:r>
            <a:r>
              <a:rPr lang="el-GR" dirty="0"/>
              <a:t> δικηγόρου στο δικηγορικό σύλλογο της επιλογής του</a:t>
            </a:r>
          </a:p>
          <a:p>
            <a:pPr algn="just"/>
            <a:r>
              <a:rPr lang="el-GR" dirty="0"/>
              <a:t>Με απόφαση του Διοικητικού Συμβουλίου του δικηγορικού συλλόγου, μπορεί να επιτραπεί στον ενδιαφερόμενο να προσκομίσει αντί του πτυχίου βεβαίωση ότι ολοκλήρωσε επιτυχώς τις σπουδές του</a:t>
            </a:r>
          </a:p>
          <a:p>
            <a:pPr algn="just"/>
            <a:r>
              <a:rPr lang="el-GR" dirty="0"/>
              <a:t>Στο άρθρο 10 γίνεται λόγος για ‘’εύλογο χρόνο΄΄ μέσα στον οποίο πρέπει να γίνεται η εγγραφή στο Σύλλογο επιλογής του ενδιαφερομένου</a:t>
            </a:r>
          </a:p>
          <a:p>
            <a:pPr algn="just"/>
            <a:r>
              <a:rPr lang="el-GR" dirty="0"/>
              <a:t>Καθυστέρηση στην υποβολή της αίτησης συγχωρείται μόνο για σπουδαίο λόγο (λόγοι υγείας, εκπλήρωση στρατιωτικών υποχρεώσεων, απόκτηση μεταπτυχιακού τίτλου)</a:t>
            </a:r>
          </a:p>
          <a:p>
            <a:pPr algn="just"/>
            <a:r>
              <a:rPr lang="el-GR" dirty="0"/>
              <a:t>Πάροδος 5ετιας από τη λήψη του πτυχίου </a:t>
            </a:r>
            <a:r>
              <a:rPr lang="el-GR" dirty="0">
                <a:sym typeface="Wingdings" panose="05000000000000000000" pitchFamily="2" charset="2"/>
              </a:rPr>
              <a:t> δυνατότητα εγγραφής </a:t>
            </a:r>
            <a:r>
              <a:rPr lang="el-GR" dirty="0"/>
              <a:t>με απόφαση του Δ.Σ. του οικείου Δικηγορικού Συλλόγου, εφόσον ο πτυχιούχος επικαλεσθεί και αποδείξει με συγκεκριμένα στοιχεία ότι δεν αποξενώθηκε από τη νομική επιστήμη</a:t>
            </a:r>
          </a:p>
        </p:txBody>
      </p:sp>
    </p:spTree>
    <p:extLst>
      <p:ext uri="{BB962C8B-B14F-4D97-AF65-F5344CB8AC3E}">
        <p14:creationId xmlns:p14="http://schemas.microsoft.com/office/powerpoint/2010/main" val="2799470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9A25D76-BB03-E510-6744-9D608CBF5944}"/>
              </a:ext>
            </a:extLst>
          </p:cNvPr>
          <p:cNvSpPr>
            <a:spLocks noGrp="1"/>
          </p:cNvSpPr>
          <p:nvPr>
            <p:ph idx="1"/>
          </p:nvPr>
        </p:nvSpPr>
        <p:spPr>
          <a:xfrm>
            <a:off x="471341" y="292231"/>
            <a:ext cx="11208470" cy="6089715"/>
          </a:xfrm>
        </p:spPr>
        <p:txBody>
          <a:bodyPr>
            <a:normAutofit fontScale="92500" lnSpcReduction="20000"/>
          </a:bodyPr>
          <a:lstStyle/>
          <a:p>
            <a:pPr algn="just"/>
            <a:r>
              <a:rPr lang="el-GR" b="1" dirty="0"/>
              <a:t>Προϋποθέσεις απόκτησης της ιδιότητας του ασκούμενου δικηγόρου − Κωλύματα</a:t>
            </a:r>
          </a:p>
          <a:p>
            <a:pPr algn="just"/>
            <a:endParaRPr lang="el-GR" b="1" dirty="0"/>
          </a:p>
          <a:p>
            <a:pPr algn="just"/>
            <a:r>
              <a:rPr lang="el-GR" dirty="0"/>
              <a:t>Σε γενικές γραμμές όμοιες με αυτές του δικηγόρου</a:t>
            </a:r>
          </a:p>
          <a:p>
            <a:pPr algn="just"/>
            <a:r>
              <a:rPr lang="el-GR" dirty="0"/>
              <a:t>Ο ασκούμενος δικηγόρος υπάγεται στο πειθαρχικό δίκαιο του Κώδικα και στη δικαιοδοσία των Πειθαρχικών Συμβουλίων που προβλέπονται σε αυτόν. </a:t>
            </a:r>
          </a:p>
          <a:p>
            <a:pPr algn="just"/>
            <a:r>
              <a:rPr lang="el-GR" dirty="0"/>
              <a:t>Σε βάρος του προβλέπονται οι ίδιες πειθαρχικές ποινές, όπως στον δικηγόρο, πλην της οριστικής ή πρόσκαιρης παύσης. </a:t>
            </a:r>
          </a:p>
          <a:p>
            <a:pPr algn="just"/>
            <a:r>
              <a:rPr lang="el-GR" dirty="0"/>
              <a:t>Αντί των τελευταίων ποινών μπορεί να του επιβληθούν οι ποινές της διαγραφής από το μητρώο </a:t>
            </a:r>
            <a:r>
              <a:rPr lang="el-GR" dirty="0" err="1"/>
              <a:t>ασκουμένων</a:t>
            </a:r>
            <a:r>
              <a:rPr lang="el-GR" dirty="0"/>
              <a:t> ή η παράταση του χρόνου της άσκησης μέχρι δύο (2) έτη</a:t>
            </a:r>
          </a:p>
          <a:p>
            <a:pPr algn="just"/>
            <a:endParaRPr lang="el-GR" dirty="0"/>
          </a:p>
          <a:p>
            <a:pPr algn="just"/>
            <a:endParaRPr lang="el-GR" dirty="0"/>
          </a:p>
          <a:p>
            <a:pPr algn="just"/>
            <a:r>
              <a:rPr lang="el-GR" b="1" dirty="0"/>
              <a:t>Δικαίωμα παράσταση ασκούμενου δικηγόρου:</a:t>
            </a:r>
          </a:p>
          <a:p>
            <a:pPr algn="just"/>
            <a:r>
              <a:rPr lang="el-GR" dirty="0"/>
              <a:t>Πταισματοδικεία, </a:t>
            </a:r>
          </a:p>
          <a:p>
            <a:pPr algn="just"/>
            <a:r>
              <a:rPr lang="el-GR" dirty="0"/>
              <a:t>Προανακριτικές αρχές </a:t>
            </a:r>
          </a:p>
          <a:p>
            <a:pPr algn="just"/>
            <a:r>
              <a:rPr lang="el-GR" dirty="0"/>
              <a:t>Ειρηνοδικεία κατά τη συζήτηση υποθέσεων μικροδιαφορών</a:t>
            </a:r>
          </a:p>
          <a:p>
            <a:pPr algn="just"/>
            <a:r>
              <a:rPr lang="el-GR" dirty="0"/>
              <a:t>Λήψη ένορκων βεβαιώσεων</a:t>
            </a:r>
          </a:p>
          <a:p>
            <a:pPr algn="just"/>
            <a:r>
              <a:rPr lang="el-GR" dirty="0"/>
              <a:t>Ενώπιον οποιασδήποτε διοικητικής αρχής. </a:t>
            </a:r>
          </a:p>
          <a:p>
            <a:pPr algn="just"/>
            <a:r>
              <a:rPr lang="el-GR" b="1" u="sng" dirty="0"/>
              <a:t>Ο ασκούμενος δικηγόρος μπορεί να </a:t>
            </a:r>
            <a:r>
              <a:rPr lang="el-GR" b="1" u="sng" dirty="0" err="1"/>
              <a:t>συμπαρίσταται</a:t>
            </a:r>
            <a:r>
              <a:rPr lang="el-GR" b="1" u="sng" dirty="0"/>
              <a:t> και να συνυπογράφει τις προτάσεις, σημειώματα και υπομνήματα με τον δικηγόρο, στον οποίο ασκείται, σε όλα τα δικαστήρια του πρώτου και δεύτερου βαθμού</a:t>
            </a:r>
          </a:p>
          <a:p>
            <a:endParaRPr lang="el-GR" dirty="0"/>
          </a:p>
        </p:txBody>
      </p:sp>
    </p:spTree>
    <p:extLst>
      <p:ext uri="{BB962C8B-B14F-4D97-AF65-F5344CB8AC3E}">
        <p14:creationId xmlns:p14="http://schemas.microsoft.com/office/powerpoint/2010/main" val="2109610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944E4FD-3FFB-2DE2-0B91-C85F1648CA73}"/>
              </a:ext>
            </a:extLst>
          </p:cNvPr>
          <p:cNvSpPr>
            <a:spLocks noGrp="1"/>
          </p:cNvSpPr>
          <p:nvPr>
            <p:ph idx="1"/>
          </p:nvPr>
        </p:nvSpPr>
        <p:spPr>
          <a:xfrm>
            <a:off x="890448" y="782425"/>
            <a:ext cx="10411103" cy="5486400"/>
          </a:xfrm>
        </p:spPr>
        <p:txBody>
          <a:bodyPr/>
          <a:lstStyle/>
          <a:p>
            <a:r>
              <a:rPr lang="el-GR" dirty="0"/>
              <a:t>Άρθρο 13: Διάρκεια και Περιεχόμενο άσκησης</a:t>
            </a:r>
          </a:p>
          <a:p>
            <a:pPr algn="just"/>
            <a:r>
              <a:rPr lang="el-GR" b="1" dirty="0"/>
              <a:t>Διάρκεια: </a:t>
            </a:r>
            <a:r>
              <a:rPr lang="el-GR" dirty="0"/>
              <a:t>δεκαοκτώ (18) μήνες</a:t>
            </a:r>
          </a:p>
          <a:p>
            <a:pPr algn="just"/>
            <a:r>
              <a:rPr lang="el-GR" dirty="0"/>
              <a:t>Σε δικηγόρο με δικαίωμα παράστασης στον Άρειο Πάγο ή στο Εφετείο, καθώς και σε δικηγορικές εταιρείες, στις οποίες συμμετέχουν δικηγόροι με την προηγούμενη ικανότητα παράστασης. </a:t>
            </a:r>
          </a:p>
          <a:p>
            <a:pPr algn="just"/>
            <a:r>
              <a:rPr lang="el-GR" dirty="0"/>
              <a:t>Κατ’ εξαίρεση, σε Δικηγορικούς Συλλόγους που δεν εδρεύουν στην έδρα Εφετείων, η άσκηση μπορεί να γίνει και σε δικηγόρο με δικαίωμα παράστασης στο Πρωτοδικείο, ο οποίος έχει υπηρεσία τουλάχιστον πέντε (5) ετών. </a:t>
            </a:r>
          </a:p>
          <a:p>
            <a:pPr algn="just"/>
            <a:r>
              <a:rPr lang="el-GR" dirty="0"/>
              <a:t>Κάθε δικηγόρος δεν μπορεί να απασχολεί περισσότερους από τρεις (3) ασκούμενους δικηγόρους. Στις δικηγορικές εταιρείες επιτρέπεται η απασχόληση τριών (3) </a:t>
            </a:r>
            <a:r>
              <a:rPr lang="el-GR" dirty="0" err="1"/>
              <a:t>ασκουμένων</a:t>
            </a:r>
            <a:r>
              <a:rPr lang="el-GR" dirty="0"/>
              <a:t> δικηγόρων από κάθε δικηγόρο εταίρο</a:t>
            </a:r>
          </a:p>
          <a:p>
            <a:pPr algn="just"/>
            <a:endParaRPr lang="el-GR" dirty="0"/>
          </a:p>
          <a:p>
            <a:pPr algn="just"/>
            <a:r>
              <a:rPr lang="el-GR" dirty="0"/>
              <a:t>Σε κάθε δικηγορικό σύλλογο συνίσταται πενταμελής επιτροπή εποπτείας </a:t>
            </a:r>
            <a:r>
              <a:rPr lang="el-GR" dirty="0" err="1"/>
              <a:t>ασκουμένων</a:t>
            </a:r>
            <a:r>
              <a:rPr lang="el-GR" dirty="0"/>
              <a:t> (άρθρο 14)</a:t>
            </a:r>
          </a:p>
        </p:txBody>
      </p:sp>
    </p:spTree>
    <p:extLst>
      <p:ext uri="{BB962C8B-B14F-4D97-AF65-F5344CB8AC3E}">
        <p14:creationId xmlns:p14="http://schemas.microsoft.com/office/powerpoint/2010/main" val="973795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1CEB407-C58E-DD09-8F3D-1B1FE800DD3B}"/>
              </a:ext>
            </a:extLst>
          </p:cNvPr>
          <p:cNvSpPr>
            <a:spLocks noGrp="1"/>
          </p:cNvSpPr>
          <p:nvPr>
            <p:ph idx="1"/>
          </p:nvPr>
        </p:nvSpPr>
        <p:spPr>
          <a:xfrm>
            <a:off x="772613" y="1470582"/>
            <a:ext cx="10646773" cy="3742441"/>
          </a:xfrm>
        </p:spPr>
        <p:txBody>
          <a:bodyPr/>
          <a:lstStyle/>
          <a:p>
            <a:pPr marL="0" indent="0" algn="just">
              <a:buNone/>
            </a:pPr>
            <a:r>
              <a:rPr lang="el-GR" b="1" dirty="0"/>
              <a:t>ΠΡΟΫΠΟΘΕΣΕΙΣ ΑΣΚΗΣΗΣ ΤΩΝ ΚΑΤΟΧΩΝ ΤΙΤΛΩΝ ΠΑΝΕΠΙΣΤΗΜΙΩΝ ΤΗΣ ΑΛΛΟΔΑΠΗΣ ΚΑΙ ΑΣΚΟΥΜΕΝΩΝ ΔΙΚΗΓΟΡΩΝ ΤΗΣ ΑΛΛΟΔΑΠΗΣ</a:t>
            </a:r>
          </a:p>
          <a:p>
            <a:pPr algn="just"/>
            <a:r>
              <a:rPr lang="el-GR" dirty="0"/>
              <a:t>Πτυχιούχοι ανώτατων εκπαιδευτικών ιδρυμάτων της αλλοδαπής μπορούν να πραγματοποιούν άσκηση στην Ελλάδα, εφόσον: α) είναι πολίτες κράτους-μέλους της Ευρωπαϊκής Ένωσης ή άλλου συμβαλλόμενου κράτους της Συμφωνίας για τον Ευρωπαϊκό Οικονομικό Χώρο, β) είναι κάτοχοι πτυχίου Νομικής Σχολής των Πανεπιστημιακών Ιδρυμάτων των κρατών της περ. α΄, σύμφωνα με όσα ορίζονται στην παρ. 2 του άρθρου 6. </a:t>
            </a:r>
            <a:endParaRPr lang="el-GR" b="1" dirty="0"/>
          </a:p>
          <a:p>
            <a:pPr algn="just"/>
            <a:r>
              <a:rPr lang="el-GR" dirty="0"/>
              <a:t>Τα άρθρα 15-17 του κώδικα ορίζουν, τη διαδικασία εγγραφής, των εν θέματι ενδιαφερομένων καθώς και τη διαδικασία και τον τρόπο διεξαγωγής της δοκιμασίας επάρκειας </a:t>
            </a:r>
          </a:p>
          <a:p>
            <a:pPr marL="0" indent="0" algn="just">
              <a:buNone/>
            </a:pPr>
            <a:endParaRPr lang="el-GR" dirty="0"/>
          </a:p>
        </p:txBody>
      </p:sp>
    </p:spTree>
    <p:extLst>
      <p:ext uri="{BB962C8B-B14F-4D97-AF65-F5344CB8AC3E}">
        <p14:creationId xmlns:p14="http://schemas.microsoft.com/office/powerpoint/2010/main" val="1434763791"/>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283</TotalTime>
  <Words>7486</Words>
  <Application>Microsoft Office PowerPoint</Application>
  <PresentationFormat>Ευρεία οθόνη</PresentationFormat>
  <Paragraphs>320</Paragraphs>
  <Slides>44</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44</vt:i4>
      </vt:variant>
    </vt:vector>
  </HeadingPairs>
  <TitlesOfParts>
    <vt:vector size="49" baseType="lpstr">
      <vt:lpstr>Arial</vt:lpstr>
      <vt:lpstr>Century Gothic</vt:lpstr>
      <vt:lpstr>Wingdings</vt:lpstr>
      <vt:lpstr>Wingdings 3</vt:lpstr>
      <vt:lpstr>Θρόισμα</vt:lpstr>
      <vt:lpstr>Κώδικας Δικηγόρων &amp; Κώδικας Δεοντολογίας </vt:lpstr>
      <vt:lpstr>ΚΩΔΙΚΑΣ ΔΙΚΗΓΟΡΩΝ</vt:lpstr>
      <vt:lpstr>Κεφάλαιο Α: Γενικό Μέρος</vt:lpstr>
      <vt:lpstr>Παρουσίαση του PowerPoint</vt:lpstr>
      <vt:lpstr>Παρουσίαση του PowerPoint</vt:lpstr>
      <vt:lpstr>ΚΕΦΑΛΑΙΟ Β’ – ΑΠΟΚΤΗΣΗ ΔΙΚΗΓΟΡΙΚΗΣ ΙΔΙΟΤΗΤΑΣ − ΑΣΚΗΣΗ − ΕΞΕΤΑΣΕΙΣ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Αρμοδιότητες Δικηγόρου &amp; Προαγωγή</vt:lpstr>
      <vt:lpstr>Αναστολή άσκησης του δικηγορικού λειτουργήματος (άρθρο 31)</vt:lpstr>
      <vt:lpstr>Περιγραφή του έργου του δικηγόρου (άρθρο 36)</vt:lpstr>
      <vt:lpstr>Παρουσίαση του PowerPoint</vt:lpstr>
      <vt:lpstr>Επαγγελματική προβολή (άρθρο 40)</vt:lpstr>
      <vt:lpstr>Έμμισθη Εντολή</vt:lpstr>
      <vt:lpstr>Παρουσίαση του PowerPoint</vt:lpstr>
      <vt:lpstr>Παρουσίαση του PowerPoint</vt:lpstr>
      <vt:lpstr>Δικηγορικές Εταιρείες (άρθρα 49-56)</vt:lpstr>
      <vt:lpstr>Παρουσίαση του PowerPoint</vt:lpstr>
      <vt:lpstr>Παρουσίαση του PowerPoint</vt:lpstr>
      <vt:lpstr>  Αμοιβές</vt:lpstr>
      <vt:lpstr>Παρουσίαση του PowerPoint</vt:lpstr>
      <vt:lpstr>Παρουσίαση του PowerPoint</vt:lpstr>
      <vt:lpstr>Παρουσίαση του PowerPoint</vt:lpstr>
      <vt:lpstr>ΠΕΙΘΑΡΧΙΚΟ (αρ.139-159)</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Αγωγή Κακοδικίας (αρ.160επ)</vt:lpstr>
      <vt:lpstr>Κώδικας Δεοντολογίας Δικηγορικού Λειτουργήματος</vt:lpstr>
      <vt:lpstr>Υποχρεώσεις Δικηγόρου</vt:lpstr>
      <vt:lpstr>Παρουσίαση του PowerPoint</vt:lpstr>
      <vt:lpstr>Παρουσίαση του PowerPoint</vt:lpstr>
      <vt:lpstr>Υποχρεώσεις προς Συναδέλφους</vt:lpstr>
      <vt:lpstr>Παρουσίαση του PowerPoint</vt:lpstr>
      <vt:lpstr>Παρουσίαση του PowerPoint</vt:lpstr>
      <vt:lpstr>Σχέσεις με Συνεργάτες &amp; Ασκουμένους (αρ.33-35)</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Κώδικας Δικηγόρων &amp; Κώδικας Δεοντολογίας Δικηγόρων</dc:title>
  <dc:creator>Athina Parianou</dc:creator>
  <cp:lastModifiedBy>Athina Parianou</cp:lastModifiedBy>
  <cp:revision>23</cp:revision>
  <dcterms:created xsi:type="dcterms:W3CDTF">2024-05-14T14:02:25Z</dcterms:created>
  <dcterms:modified xsi:type="dcterms:W3CDTF">2024-05-15T13:19:35Z</dcterms:modified>
</cp:coreProperties>
</file>