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CAAB7-8CF5-481D-9C41-CD3F37C0DB14}" type="datetimeFigureOut">
              <a:rPr lang="el-GR" smtClean="0"/>
              <a:t>1/11/2024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FD19A-0511-4951-9B22-B409C13B62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9675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43A169F-C928-4735-834E-BCFD3EB58B35}" type="datetime1">
              <a:rPr lang="en-US" smtClean="0"/>
              <a:t>11/1/2024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l-GR"/>
              <a:t>Πρακτικά Πολιτικής Δικονομίας, Ελ. Αθανασόπουλος, δικηγόρος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CEB8-720A-4915-B255-17CCCB81D71E}" type="datetime1">
              <a:rPr lang="en-US" smtClean="0"/>
              <a:t>11/1/2024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Πρακτικά Πολιτικής Δικονομίας, Ελ. Αθανασόπουλος, δικηγόρος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ABB2A41-6AB5-451A-A5AC-61FAE0BA196E}" type="datetime1">
              <a:rPr lang="en-US" smtClean="0"/>
              <a:t>11/1/2024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l-GR"/>
              <a:t>Πρακτικά Πολιτικής Δικονομίας, Ελ. Αθανασόπουλος, δικηγόρος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8D50-C2C5-46CB-A9A4-0871BFCD3CC3}" type="datetime1">
              <a:rPr lang="en-US" smtClean="0"/>
              <a:t>11/1/2024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Πρακτικά Πολιτικής Δικονομίας, Ελ. Αθανασόπουλος, δικηγόρος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50D1F9C-0081-4A55-88A0-C08ADE0C2823}" type="datetime1">
              <a:rPr lang="en-US" smtClean="0"/>
              <a:t>11/1/2024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l-GR"/>
              <a:t>Πρακτικά Πολιτικής Δικονομίας, Ελ. Αθανασόπουλος, δικηγόρος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E8D5-BCB3-41C6-918A-A0CBBD2CBE52}" type="datetime1">
              <a:rPr lang="en-US" smtClean="0"/>
              <a:t>11/1/2024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Πρακτικά Πολιτικής Δικονομίας, Ελ. Αθανασόπουλος, δικηγόρος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6A437-9D31-4F96-ADE9-0329FBB9BDDD}" type="datetime1">
              <a:rPr lang="en-US" smtClean="0"/>
              <a:t>11/1/2024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Πρακτικά Πολιτικής Δικονομίας, Ελ. Αθανασόπουλος, δικηγόρος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86DD9-5689-4343-BFE3-3718210D8FF7}" type="datetime1">
              <a:rPr lang="en-US" smtClean="0"/>
              <a:t>11/1/2024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Πρακτικά Πολιτικής Δικονομίας, Ελ. Αθανασόπουλος, δικηγόρος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1EFF-7424-4D9D-8379-44263E1EF94E}" type="datetime1">
              <a:rPr lang="en-US" smtClean="0"/>
              <a:t>11/1/2024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Πρακτικά Πολιτικής Δικονομίας, Ελ. Αθανασόπουλος, δικηγόρος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53FD93A-272E-49E7-A607-1940E3075CA4}" type="datetime1">
              <a:rPr lang="en-US" smtClean="0"/>
              <a:t>11/1/2024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l-GR"/>
              <a:t>Πρακτικά Πολιτικής Δικονομίας, Ελ. Αθανασόπουλος, δικηγόρος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19347-FB6C-497B-82C2-38299CEB28AB}" type="datetime1">
              <a:rPr lang="en-US" smtClean="0"/>
              <a:t>11/1/2024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Πρακτικά Πολιτικής Δικονομίας, Ελ. Αθανασόπουλος, δικηγόρος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E7D9651-F6E8-4BA8-8C77-C21D17FBF72A}" type="datetime1">
              <a:rPr lang="en-US" smtClean="0"/>
              <a:t>11/1/2024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l-GR"/>
              <a:t>Πρακτικά Πολιτικής Δικονομίας, Ελ. Αθανασόπουλος, δικηγόρος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F79E004-ADE3-A45C-88C1-753F6BAD64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>
                <a:latin typeface="Aptos" panose="020B0004020202020204" pitchFamily="34" charset="0"/>
              </a:rPr>
              <a:t>ΠΡΑΚΤΙΚΑ ΠΟΛΙΤΙΚΗΣ ΔΙΚΟΝΟΜΙΑΣ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10208EE-DD2A-9C91-6893-2E95E21870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/>
              <a:t>Επιμελεια</a:t>
            </a:r>
            <a:r>
              <a:rPr lang="el-GR" dirty="0"/>
              <a:t>: </a:t>
            </a:r>
            <a:r>
              <a:rPr lang="el-GR" dirty="0" err="1"/>
              <a:t>ελευθεριοσ</a:t>
            </a:r>
            <a:r>
              <a:rPr lang="el-GR" dirty="0"/>
              <a:t> </a:t>
            </a:r>
            <a:r>
              <a:rPr lang="el-GR" dirty="0" err="1"/>
              <a:t>αθανασοπουλοσ</a:t>
            </a:r>
            <a:r>
              <a:rPr lang="el-GR" dirty="0"/>
              <a:t>, </a:t>
            </a:r>
            <a:r>
              <a:rPr lang="el-GR" dirty="0" err="1"/>
              <a:t>δικηγοροσ</a:t>
            </a:r>
            <a:r>
              <a:rPr lang="el-GR" dirty="0"/>
              <a:t>, </a:t>
            </a:r>
            <a:r>
              <a:rPr lang="el-GR" dirty="0" err="1"/>
              <a:t>διευθ</a:t>
            </a:r>
            <a:r>
              <a:rPr lang="el-GR" dirty="0"/>
              <a:t>. </a:t>
            </a:r>
            <a:r>
              <a:rPr lang="en-US" dirty="0" err="1"/>
              <a:t>nomopolis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49267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D06372-40AE-46BE-1E6F-765C3DF40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>
                <a:latin typeface="Aptos" panose="020B0004020202020204" pitchFamily="34" charset="0"/>
              </a:rPr>
              <a:t>Πρακτικο</a:t>
            </a:r>
            <a:r>
              <a:rPr lang="el-GR" dirty="0">
                <a:latin typeface="Aptos" panose="020B0004020202020204" pitchFamily="34" charset="0"/>
              </a:rPr>
              <a:t> 6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FD098B7-48ED-05F1-0A15-F19A34E78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66452"/>
            <a:ext cx="11029615" cy="489154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l-GR" sz="2400" dirty="0">
                <a:latin typeface="Aptos" panose="020B0004020202020204" pitchFamily="34" charset="0"/>
              </a:rPr>
              <a:t>Ο Α άσκησε αγωγή κατά του Β με αίτημα την αναγνώριση της κυριότητας του επί του Χ ακινήτου λόγω </a:t>
            </a:r>
            <a:r>
              <a:rPr lang="el-GR" sz="2400" dirty="0" err="1">
                <a:latin typeface="Aptos" panose="020B0004020202020204" pitchFamily="34" charset="0"/>
              </a:rPr>
              <a:t>κληρονόμησης</a:t>
            </a:r>
            <a:r>
              <a:rPr lang="el-GR" sz="2400" dirty="0">
                <a:latin typeface="Aptos" panose="020B0004020202020204" pitchFamily="34" charset="0"/>
              </a:rPr>
              <a:t> από τον Κ και επικουρικά λόγω χρησικτησίας, την οποία επέδωσε ως αγνώστου διαμονής. Ο Β δεν κατέθεσε προτάσεις και η αγωγή του Α έγινε δεκτή κατά την κύρια βάση της. Ο Α δεν προέβη σε επίδοση της απόφασης στον Β. Αναφορικά με την υπόθεση τίθενται τα κάτωθι ζητήματα:</a:t>
            </a:r>
          </a:p>
          <a:p>
            <a:pPr marL="0" indent="0" algn="just">
              <a:buNone/>
            </a:pPr>
            <a:r>
              <a:rPr lang="el-GR" sz="2400" dirty="0">
                <a:latin typeface="Aptos" panose="020B0004020202020204" pitchFamily="34" charset="0"/>
              </a:rPr>
              <a:t>α) Είναι σωστή η απόφαση του δικαστηρίου αν ο Α στην αγωγή του δεν μνημονεύει ότι έγινε μεταγραφή δημοσίου εγγράφου αποδοχής κληρονομίας (ΑΚ 1193, 1195, 1198, 1199), πλην όμως προσκόμισε το σχετικό έγγραφο με τις προτάσεις του;</a:t>
            </a:r>
          </a:p>
          <a:p>
            <a:pPr marL="0" indent="0" algn="just">
              <a:buNone/>
            </a:pPr>
            <a:r>
              <a:rPr lang="el-GR" sz="2400" dirty="0">
                <a:latin typeface="Aptos" panose="020B0004020202020204" pitchFamily="34" charset="0"/>
              </a:rPr>
              <a:t>β) Ο Β ένα χρόνο μετά την έκδοση της απόφασης μαθαίνει για την ύπαρξη της απόφασης που κάνει δεκτή την αγωγή του Α. Μπορεί να πράξει κάτι;</a:t>
            </a:r>
          </a:p>
          <a:p>
            <a:pPr marL="0" indent="0" algn="just">
              <a:buNone/>
            </a:pPr>
            <a:r>
              <a:rPr lang="el-GR" sz="2400" dirty="0">
                <a:latin typeface="Aptos" panose="020B0004020202020204" pitchFamily="34" charset="0"/>
              </a:rPr>
              <a:t>γ) Θα άλλαζε η απάντησή σας στο ανωτέρω ερώτημα αν ο Β μάθαινε για την απόφαση τρία (3) χρόνια  μετά την έκδοσή της;</a:t>
            </a:r>
          </a:p>
          <a:p>
            <a:pPr marL="0" indent="0" algn="just">
              <a:buNone/>
            </a:pPr>
            <a:r>
              <a:rPr lang="el-GR" sz="2400" dirty="0">
                <a:latin typeface="Aptos" panose="020B0004020202020204" pitchFamily="34" charset="0"/>
              </a:rPr>
              <a:t>δ) Έστω ότι η ερήμην απόφαση επιδίδονταν στον Β ως γνωστής διαμονής. Επισκέπτεται το δικηγόρο του 45 ημέρες μετά την επίδοση της απόφασης. Τι μπορεί να προτείνει ο τελευταίος ενόψει και της μη επίκλησης μεταγραφής στην αγωγή; </a:t>
            </a:r>
          </a:p>
          <a:p>
            <a:pPr marL="0" indent="0" algn="just">
              <a:buNone/>
            </a:pPr>
            <a:r>
              <a:rPr lang="el-GR" sz="2400" dirty="0">
                <a:latin typeface="Aptos" panose="020B0004020202020204" pitchFamily="34" charset="0"/>
              </a:rPr>
              <a:t>ε) Εάν η απόφαση εκδίδονταν αντιμωλία του Β και ο τελευταίος μάθαινε μετά από 7 χρόνια ότι η δημοσιευθείσα ιδιόγραφη διαθήκη που επικαλέστηκε ο Α στη δίκη ήταν πλαστή, τι θα τον συμβουλεύατε να πράξει;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81486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A00BD6-9B60-70A0-C1A2-983EA5ED5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>
                <a:latin typeface="Aptos" panose="020B0004020202020204" pitchFamily="34" charset="0"/>
              </a:rPr>
              <a:t>Πρακτικο</a:t>
            </a:r>
            <a:r>
              <a:rPr lang="el-GR" dirty="0">
                <a:latin typeface="Aptos" panose="020B0004020202020204" pitchFamily="34" charset="0"/>
              </a:rPr>
              <a:t> 7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F1D3BD0-4209-30B1-8002-0E9CDD71A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400" dirty="0">
                <a:latin typeface="Aptos" panose="020B0004020202020204" pitchFamily="34" charset="0"/>
              </a:rPr>
              <a:t>Ο Α ενήγαγε την ομόρρυθμη εταιρεία Ε για οφειλή από την κατασκευή ιστοσελίδων. Η αγωγή έγινε πρωτοδίκως δεκτή και η Ε άσκησε έφεση επικαλούμενη εσφαλμένη εκτίμηση των αποδείξεων και αοριστία της αγωγής, ισχυρισμό που δεν </a:t>
            </a:r>
            <a:r>
              <a:rPr lang="el-GR" sz="2400" dirty="0" err="1">
                <a:latin typeface="Aptos" panose="020B0004020202020204" pitchFamily="34" charset="0"/>
              </a:rPr>
              <a:t>προέβαλε</a:t>
            </a:r>
            <a:r>
              <a:rPr lang="el-GR" sz="2400" dirty="0">
                <a:latin typeface="Aptos" panose="020B0004020202020204" pitchFamily="34" charset="0"/>
              </a:rPr>
              <a:t> πρωτοδίκως. Το εφετείο δικάζοντας ερήμην την Ε απορρίπτει την έφεσή της, αν και διαπιστώνει ότι πράγματι η αγωγή του Α ήταν αόριστη. Στη συζήτηση της εφέσεως η Ε δεν παραστάθηκε διότι ο δικηγόρος της από αμέλεια δεν είχε σημειώσει τη δικάσιμο. Ένα μήνα την έκδοση της εφετειακής απόφασης και χωρίς να έχει αυτή επιδοθεί η Ε ασκεί αναίρεση κατά της απόφασης. </a:t>
            </a:r>
          </a:p>
        </p:txBody>
      </p:sp>
    </p:spTree>
    <p:extLst>
      <p:ext uri="{BB962C8B-B14F-4D97-AF65-F5344CB8AC3E}">
        <p14:creationId xmlns:p14="http://schemas.microsoft.com/office/powerpoint/2010/main" val="1767569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D1D47AF-0023-5CE1-942F-E63EEBF01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Aptos" panose="020B0004020202020204" pitchFamily="34" charset="0"/>
              </a:rPr>
              <a:t>ΠΡΑΚΤΙΚΟ 7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F788CEC-63F9-490C-D9EF-E76CB4FBC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l-GR" sz="2200" dirty="0">
                <a:latin typeface="Aptos" panose="020B0004020202020204" pitchFamily="34" charset="0"/>
              </a:rPr>
              <a:t>Ερωτάται:</a:t>
            </a:r>
          </a:p>
          <a:p>
            <a:pPr marL="0" indent="0" algn="just">
              <a:buNone/>
            </a:pPr>
            <a:r>
              <a:rPr lang="el-GR" sz="2200" dirty="0">
                <a:latin typeface="Aptos" panose="020B0004020202020204" pitchFamily="34" charset="0"/>
              </a:rPr>
              <a:t>α) Κατά ποιας απόφασης πρέπει να στραφεί η αναίρεση της Ε και ποιο λόγο αναίρεσης μπορεί να επικαλεστεί;</a:t>
            </a:r>
          </a:p>
          <a:p>
            <a:pPr marL="0" indent="0" algn="just">
              <a:buNone/>
            </a:pPr>
            <a:r>
              <a:rPr lang="el-GR" sz="2200" dirty="0">
                <a:latin typeface="Aptos" panose="020B0004020202020204" pitchFamily="34" charset="0"/>
              </a:rPr>
              <a:t>β) Ευσταθεί ισχυρισμός του Α ενώπιον του Αρείου Πάγου ότι η αναίρεση είναι απαράδεκτη επειδή η εφετειακή απόφαση δεν έχει </a:t>
            </a:r>
            <a:r>
              <a:rPr lang="el-GR" sz="2200" dirty="0" err="1">
                <a:latin typeface="Aptos" panose="020B0004020202020204" pitchFamily="34" charset="0"/>
              </a:rPr>
              <a:t>τελεσιδικήσει</a:t>
            </a:r>
            <a:r>
              <a:rPr lang="el-GR" sz="2200" dirty="0">
                <a:latin typeface="Aptos" panose="020B0004020202020204" pitchFamily="34" charset="0"/>
              </a:rPr>
              <a:t>; </a:t>
            </a:r>
          </a:p>
          <a:p>
            <a:pPr marL="0" indent="0" algn="just">
              <a:buNone/>
            </a:pPr>
            <a:r>
              <a:rPr lang="el-GR" sz="2200" dirty="0">
                <a:latin typeface="Aptos" panose="020B0004020202020204" pitchFamily="34" charset="0"/>
              </a:rPr>
              <a:t>γ) Τι μπορεί να πράξει η Ε για την ερημοδικία που προέκυψε λόγω αμέλειας του δικηγόρου της;</a:t>
            </a:r>
          </a:p>
          <a:p>
            <a:pPr marL="0" indent="0" algn="just">
              <a:buNone/>
            </a:pPr>
            <a:r>
              <a:rPr lang="el-GR" sz="2200" dirty="0">
                <a:latin typeface="Aptos" panose="020B0004020202020204" pitchFamily="34" charset="0"/>
              </a:rPr>
              <a:t>δ) Έστω ότι η απόφαση κατά της Ε </a:t>
            </a:r>
            <a:r>
              <a:rPr lang="el-GR" sz="2200" dirty="0" err="1">
                <a:latin typeface="Aptos" panose="020B0004020202020204" pitchFamily="34" charset="0"/>
              </a:rPr>
              <a:t>τελεσιδίκησε</a:t>
            </a:r>
            <a:r>
              <a:rPr lang="el-GR" sz="2200" dirty="0">
                <a:latin typeface="Aptos" panose="020B0004020202020204" pitchFamily="34" charset="0"/>
              </a:rPr>
              <a:t> και ο Α κατάσχει τραπεζικές καταθέσεις του Ο1, εταίρου της Ε. Ο Ο1 διαπιστώνει τα εξής: </a:t>
            </a:r>
            <a:r>
              <a:rPr lang="el-GR" sz="2200" dirty="0" err="1">
                <a:latin typeface="Aptos" panose="020B0004020202020204" pitchFamily="34" charset="0"/>
              </a:rPr>
              <a:t>αα</a:t>
            </a:r>
            <a:r>
              <a:rPr lang="el-GR" sz="2200" dirty="0">
                <a:latin typeface="Aptos" panose="020B0004020202020204" pitchFamily="34" charset="0"/>
              </a:rPr>
              <a:t>) ότι η απόφαση καταδικάζει μόνο την Ε σε καταβολή, </a:t>
            </a:r>
            <a:r>
              <a:rPr lang="el-GR" sz="2200" dirty="0" err="1">
                <a:latin typeface="Aptos" panose="020B0004020202020204" pitchFamily="34" charset="0"/>
              </a:rPr>
              <a:t>ββ</a:t>
            </a:r>
            <a:r>
              <a:rPr lang="el-GR" sz="2200" dirty="0">
                <a:latin typeface="Aptos" panose="020B0004020202020204" pitchFamily="34" charset="0"/>
              </a:rPr>
              <a:t>) η επιταγή προς εκτέλεση απευθύνεται μόνο προς την εταιρεία, αν και επιδόθηκε σε αυτόν ως νόμιμο εκπρόσωπο, </a:t>
            </a:r>
            <a:r>
              <a:rPr lang="el-GR" sz="2200" dirty="0" err="1">
                <a:latin typeface="Aptos" panose="020B0004020202020204" pitchFamily="34" charset="0"/>
              </a:rPr>
              <a:t>γγ</a:t>
            </a:r>
            <a:r>
              <a:rPr lang="el-GR" sz="2200" dirty="0">
                <a:latin typeface="Aptos" panose="020B0004020202020204" pitchFamily="34" charset="0"/>
              </a:rPr>
              <a:t>) ότι μέρος του ποσού της οφειλής έχει εξοφληθεί και το έγγραφο της εξόφλησης ανακαλύφθηκε μετά την έκδοση της τελεσίδικης απόφασης, </a:t>
            </a:r>
            <a:r>
              <a:rPr lang="el-GR" sz="2200" dirty="0" err="1">
                <a:latin typeface="Aptos" panose="020B0004020202020204" pitchFamily="34" charset="0"/>
              </a:rPr>
              <a:t>δδ</a:t>
            </a:r>
            <a:r>
              <a:rPr lang="el-GR" sz="2200" dirty="0">
                <a:latin typeface="Aptos" panose="020B0004020202020204" pitchFamily="34" charset="0"/>
              </a:rPr>
              <a:t>) ότι ο ίδιος έχει χρηματική απαίτηση κατά του Α, επειδή τον δυσφήμησε, αν και δεν έχει κάνει αγωγή για αυτό. Τι λύσεις έχει;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917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0AEB59-ABD2-DC67-3376-BFA4B92B7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Aptos" panose="020B0004020202020204" pitchFamily="34" charset="0"/>
              </a:rPr>
              <a:t>ΠΡΑΚΤΙΚΟ 8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B25E985-4F6E-9F9C-551A-EA8AC1D65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7626"/>
            <a:ext cx="11029615" cy="474898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l-GR" sz="2100" dirty="0">
                <a:latin typeface="Aptos" panose="020B0004020202020204" pitchFamily="34" charset="0"/>
              </a:rPr>
              <a:t>Ο Α επιδίδει απόγραφο τελεσίδικης απόφασης που καταδικάζει τον Β σε καταβολή ποσού 100.000 ευρώ με επιταγή προς εκτέλεση. Αφού παρήλθε ένας χρόνος άπρακτος και για τους δυο, ο Α επιβάλλει κατάσχεση σε ακίνητο του Β. Ερωτάται:</a:t>
            </a:r>
          </a:p>
          <a:p>
            <a:pPr marL="0" indent="0" algn="just">
              <a:buNone/>
            </a:pPr>
            <a:r>
              <a:rPr lang="el-GR" sz="2100" dirty="0">
                <a:latin typeface="Aptos" panose="020B0004020202020204" pitchFamily="34" charset="0"/>
              </a:rPr>
              <a:t>α) Δύναται ο Β να προσβάλλει την επιταγή προς εκτέλεση και την κατάσχεσης, με ποιες διατυπώσεις και σε ποια προθεσμία; </a:t>
            </a:r>
          </a:p>
          <a:p>
            <a:pPr marL="0" indent="0" algn="just">
              <a:buNone/>
            </a:pPr>
            <a:r>
              <a:rPr lang="el-GR" sz="2100" dirty="0">
                <a:latin typeface="Aptos" panose="020B0004020202020204" pitchFamily="34" charset="0"/>
              </a:rPr>
              <a:t>β) Ποιο λόγο ανακοπής θα μπορούσε να προβάλει και κατά ποιας πράξης;</a:t>
            </a:r>
          </a:p>
          <a:p>
            <a:pPr marL="0" indent="0" algn="just">
              <a:buNone/>
            </a:pPr>
            <a:r>
              <a:rPr lang="el-GR" sz="2100" dirty="0">
                <a:latin typeface="Aptos" panose="020B0004020202020204" pitchFamily="34" charset="0"/>
              </a:rPr>
              <a:t>γ) Έστω ότι ο Β άσκησε εμπρόθεσμα ανακοπή κατά της επιταγής προς εκτέλεση που του επιδόθηκε ατομικά. Όσο η εκδίκασή της εκκρεμεί, ο Α επιβάλλει κατάσχεση σε ακίνητο του Β. Ο δικηγόρος που επιμελείται τη σύνταξη της ανακοπής κατά της κατάσχεσης, διαπιστώνει εκ των υστέρων ότι το κονδύλιο των τόκων που αναφέρονται στην επιταγή προς εκτέλεση είναι μικρότερο του οφειλόμενου, ενώ η δικηγορική αμοιβή του δικηγόρου που συνέταξε την επιταγή, υπέρμετρη. Τι μπορεί να πράξει;</a:t>
            </a:r>
          </a:p>
          <a:p>
            <a:pPr marL="0" indent="0" algn="just">
              <a:buNone/>
            </a:pPr>
            <a:r>
              <a:rPr lang="el-GR" sz="2100" dirty="0">
                <a:latin typeface="Aptos" panose="020B0004020202020204" pitchFamily="34" charset="0"/>
              </a:rPr>
              <a:t>δ) Στο ακίνητο του Β που </a:t>
            </a:r>
            <a:r>
              <a:rPr lang="el-GR" sz="2100" dirty="0" err="1">
                <a:latin typeface="Aptos" panose="020B0004020202020204" pitchFamily="34" charset="0"/>
              </a:rPr>
              <a:t>κατέσχε</a:t>
            </a:r>
            <a:r>
              <a:rPr lang="el-GR" sz="2100" dirty="0">
                <a:latin typeface="Aptos" panose="020B0004020202020204" pitchFamily="34" charset="0"/>
              </a:rPr>
              <a:t> ο Α, ο Β είχε παραχωρήσει επικαρπία στη μητέρα του προ 25ετίας, πλην όμως το σχετικό συμβόλαιο δεν είχε μεταγραφεί. Τι μπορεί να πράξει ο Β ή μητέρα του όσο εκκρεμεί ο πλειστηριασμός;</a:t>
            </a:r>
          </a:p>
          <a:p>
            <a:pPr marL="0" indent="0" algn="just">
              <a:buNone/>
            </a:pPr>
            <a:r>
              <a:rPr lang="el-GR" sz="2100" dirty="0">
                <a:latin typeface="Aptos" panose="020B0004020202020204" pitchFamily="34" charset="0"/>
              </a:rPr>
              <a:t>ε) Είναι δυνατή η ελεύθερη πώληση του κατασχεμένου ακινήτου από τον Β πριν τον πλειστηριασμό και με ποιες προϋποθέσεις; </a:t>
            </a:r>
          </a:p>
          <a:p>
            <a:pPr marL="0" indent="0">
              <a:buNone/>
            </a:pPr>
            <a:endParaRPr lang="el-GR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757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37CC5D6-E746-5BF2-600B-3A0E6961D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Aptos" panose="020B0004020202020204" pitchFamily="34" charset="0"/>
              </a:rPr>
              <a:t>ΠΡΑΚΤΙΚΟ 1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1BCFCAC-07B8-FFFF-3E15-B7202C41F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l-GR" sz="1900" dirty="0">
                <a:latin typeface="Aptos" panose="020B0004020202020204" pitchFamily="34" charset="0"/>
              </a:rPr>
              <a:t>Ο Α, έμπορος δομικών υλικών έχει απαίτηση ύψους 15.000 ευρώ κατά του Β, εργολάβου οικοδομών, η οποία αποτελεί υπόλοιπο από διαδοχικές πωλήσεις δομικών υλικών. Οι παραγγελίες γίνονταν τηλεφωνικά από την έδρα του Β στη Χαλκίδα στην έδρα του Α στην Αθήνα. Ο δικηγόρος του Α, ο Δ, οποίος καλείται να επιδιώξει δικαστικώς την απαίτηση αναθέτει στον ασκούμενο ΑΔ την υπόθεση καλώντας τον να απαντήσει στα εξής δικονομικά ερωτήματα:</a:t>
            </a:r>
          </a:p>
          <a:p>
            <a:pPr marL="0" indent="0" algn="just">
              <a:buNone/>
            </a:pPr>
            <a:r>
              <a:rPr lang="el-GR" sz="1900" dirty="0">
                <a:latin typeface="Aptos" panose="020B0004020202020204" pitchFamily="34" charset="0"/>
              </a:rPr>
              <a:t>α) Ποιο είναι το καθ’ ύλην και κατά </a:t>
            </a:r>
            <a:r>
              <a:rPr lang="el-GR" sz="1900" dirty="0" err="1">
                <a:latin typeface="Aptos" panose="020B0004020202020204" pitchFamily="34" charset="0"/>
              </a:rPr>
              <a:t>τόπον</a:t>
            </a:r>
            <a:r>
              <a:rPr lang="el-GR" sz="1900" dirty="0">
                <a:latin typeface="Aptos" panose="020B0004020202020204" pitchFamily="34" charset="0"/>
              </a:rPr>
              <a:t> αρμόδιο δικαστήριο για την εκδίκαση της σχετικής αγωγής.</a:t>
            </a:r>
          </a:p>
          <a:p>
            <a:pPr marL="0" indent="0" algn="just">
              <a:buNone/>
            </a:pPr>
            <a:r>
              <a:rPr lang="el-GR" sz="1900" dirty="0">
                <a:latin typeface="Aptos" panose="020B0004020202020204" pitchFamily="34" charset="0"/>
              </a:rPr>
              <a:t>β) Εντός ποιας προθεσμίας πρέπει να επιδοθεί η αγωγή, να κατατεθούν προτάσεις, πότε θα διεξαχθεί η συζήτηση και αν θα πρέπει να παρασταθούν σε αυτήν.</a:t>
            </a:r>
          </a:p>
          <a:p>
            <a:pPr marL="0" indent="0" algn="just">
              <a:buNone/>
            </a:pPr>
            <a:r>
              <a:rPr lang="el-GR" sz="1900" dirty="0">
                <a:latin typeface="Aptos" panose="020B0004020202020204" pitchFamily="34" charset="0"/>
              </a:rPr>
              <a:t>γ) Ποιες διατυπώσεις πρέπει να τηρηθούν σχετικά με την διαδικασία διαμεσολάβησης.</a:t>
            </a:r>
          </a:p>
          <a:p>
            <a:pPr marL="0" indent="0" algn="just">
              <a:buNone/>
            </a:pPr>
            <a:r>
              <a:rPr lang="el-GR" sz="1900" dirty="0">
                <a:latin typeface="Aptos" panose="020B0004020202020204" pitchFamily="34" charset="0"/>
              </a:rPr>
              <a:t>δ) Αν μπορεί αντί αγωγής να εκδοθεί διαταγή πληρωμής ενόψει του γεγονότος ότι τα τιμολόγια και τα δελτία αποστολής των εμπορευμάτων υπογράφονταν κατά την παραλαβή από υπάλληλο του Β, τον Υ. </a:t>
            </a:r>
          </a:p>
          <a:p>
            <a:pPr marL="0" indent="0" algn="just">
              <a:buNone/>
            </a:pPr>
            <a:r>
              <a:rPr lang="el-GR" sz="1900" dirty="0">
                <a:latin typeface="Aptos" panose="020B0004020202020204" pitchFamily="34" charset="0"/>
              </a:rPr>
              <a:t>ε) Πότε η απόφαση επί αγωγής θα είναι εκτελεστή μετά την έκδοσή της</a:t>
            </a:r>
            <a:r>
              <a:rPr lang="el-GR" dirty="0">
                <a:latin typeface="Aptos" panose="020B0004020202020204" pitchFamily="34" charset="0"/>
              </a:rPr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93386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208C0BC-392D-A540-E133-F37AAC18C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>
                <a:latin typeface="Aptos" panose="020B0004020202020204" pitchFamily="34" charset="0"/>
              </a:rPr>
              <a:t>Πρακτικο</a:t>
            </a:r>
            <a:r>
              <a:rPr lang="el-GR" dirty="0">
                <a:latin typeface="Aptos" panose="020B0004020202020204" pitchFamily="34" charset="0"/>
              </a:rPr>
              <a:t> 2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4511980-1756-2406-A606-E2CB1E6D9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46787"/>
            <a:ext cx="11029615" cy="471948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Έστω ότι στην υπόθεση του πρακτικού 1 (βλ. ανωτέρω) συνέβησαν τα εξής: ο Α κατέθεσε αγωγή κατά του Β για την υπόθεση αυτή και συζητήθηκε. Κρίνετε τι πρέπει να αποφασίσει το δικαστήριο στα εξής ενδεχόμενα: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α) Στην περίπτωση που ο Β αποδεικνύει με τα επικαλούμενα και προσαγόμενα με τις προτάσεις του έγγραφα ότι η αγωγή επιδόθηκε με θυροκόλληση στο παλιό γραφείο της επιχείρησής του που δεν στεγάζεται πια και ότι πληροφορήθηκε τυχαία την άσκηση της αγωγής.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β) Στην περίπτωση που ο Α δεν κατάθεσε νομότυπα προτάσεις ενώ κατέθεσε ο Β.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γ) Στην περίπτωση που ο Β δεν κατέθεσε νομότυπα προτάσεις ενώ κατέθεσε ο Α.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δ) Στην περίπτωση που κανείς εκ των διαδίκων δεν κατέθεσε προτάσεις.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ε) Στην περίπτωση που ο Β </a:t>
            </a:r>
            <a:r>
              <a:rPr lang="el-GR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προέβαλε</a:t>
            </a:r>
            <a:r>
              <a:rPr lang="el-GR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ένσταση κατά </a:t>
            </a:r>
            <a:r>
              <a:rPr lang="el-GR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τόπον</a:t>
            </a:r>
            <a:r>
              <a:rPr lang="el-GR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αναρμοδιότητας των δικαστηρίων της Αθήνας με το δικόγραφο προσθήκης-αντίκρουσης.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46284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520ED8A-AAAA-9E70-22E9-8F939DC55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>
                <a:latin typeface="Aptos" panose="020B0004020202020204" pitchFamily="34" charset="0"/>
              </a:rPr>
              <a:t>Πρακτικο</a:t>
            </a:r>
            <a:r>
              <a:rPr lang="el-GR" dirty="0">
                <a:latin typeface="Aptos" panose="020B0004020202020204" pitchFamily="34" charset="0"/>
              </a:rPr>
              <a:t> 3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AFC6F6-1EA0-3356-090A-25DDD4F29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l-GR" sz="2000" dirty="0">
                <a:latin typeface="Aptos" panose="020B0004020202020204" pitchFamily="34" charset="0"/>
              </a:rPr>
              <a:t>Ο Α έχει εκμισθώσει χώρο γραφείων στον Α, οποίος τον υπομισθώνει στην ομόρρυθμη εταιρεία Ε, με την οποία τελούν σε συνεργασία. Ο Α ασκεί αγωγή κατά των Α και Ε με αίτημα την καταβολή </a:t>
            </a:r>
            <a:r>
              <a:rPr lang="el-GR" sz="2000" dirty="0" err="1">
                <a:latin typeface="Aptos" panose="020B0004020202020204" pitchFamily="34" charset="0"/>
              </a:rPr>
              <a:t>οφειλομένων</a:t>
            </a:r>
            <a:r>
              <a:rPr lang="el-GR" sz="2000" dirty="0">
                <a:latin typeface="Aptos" panose="020B0004020202020204" pitchFamily="34" charset="0"/>
              </a:rPr>
              <a:t> μισθωμάτων ύψους 3.000 ευρώ και την απόδοση της χρήσης του </a:t>
            </a:r>
            <a:r>
              <a:rPr lang="el-GR" sz="2000" dirty="0" err="1">
                <a:latin typeface="Aptos" panose="020B0004020202020204" pitchFamily="34" charset="0"/>
              </a:rPr>
              <a:t>μισθίου</a:t>
            </a:r>
            <a:r>
              <a:rPr lang="el-GR" sz="2000" dirty="0">
                <a:latin typeface="Aptos" panose="020B0004020202020204" pitchFamily="34" charset="0"/>
              </a:rPr>
              <a:t> λόγω δυστροπίας (</a:t>
            </a:r>
            <a:r>
              <a:rPr lang="el-GR" sz="2000" dirty="0" err="1">
                <a:latin typeface="Aptos" panose="020B0004020202020204" pitchFamily="34" charset="0"/>
              </a:rPr>
              <a:t>αρ</a:t>
            </a:r>
            <a:r>
              <a:rPr lang="el-GR" sz="2000" dirty="0">
                <a:latin typeface="Aptos" panose="020B0004020202020204" pitchFamily="34" charset="0"/>
              </a:rPr>
              <a:t>. 66 </a:t>
            </a:r>
            <a:r>
              <a:rPr lang="el-GR" sz="2000" dirty="0" err="1">
                <a:latin typeface="Aptos" panose="020B0004020202020204" pitchFamily="34" charset="0"/>
              </a:rPr>
              <a:t>ΕισΝΚΠολΔ</a:t>
            </a:r>
            <a:r>
              <a:rPr lang="el-GR" sz="2000" dirty="0">
                <a:latin typeface="Aptos" panose="020B0004020202020204" pitchFamily="34" charset="0"/>
              </a:rPr>
              <a:t>), την οποία επέδωσε 28 ημέρες πριν τη συζήτηση. Με τις προτάσεις του ο Α ζήτησε να γίνει η απόφαση που θα εκδοθεί προσωρινά εκτελεστή. Ο Β καταθέτει νομότυπα προτάσεις χωρίς να προβάλλει ισχυρισμό για την επίδοση της αγωγής, η Ε ερημοδικεί. Ο Β με τις προτάσεις του προβάλλει ένσταση μερικής εξόφλησης των επίδικων μισθωμάτων και ένσταση αοριστίας της αγωγής, ισχυρισμούς που όμως δεν </a:t>
            </a:r>
            <a:r>
              <a:rPr lang="el-GR" sz="2000" dirty="0" err="1">
                <a:latin typeface="Aptos" panose="020B0004020202020204" pitchFamily="34" charset="0"/>
              </a:rPr>
              <a:t>προέβαλε</a:t>
            </a:r>
            <a:r>
              <a:rPr lang="el-GR" sz="2000" dirty="0">
                <a:latin typeface="Aptos" panose="020B0004020202020204" pitchFamily="34" charset="0"/>
              </a:rPr>
              <a:t> προφορικά στο ακροατήριο. Ο Α αντιτείνει με την προσθήκη αντίκρουση ότι οι ισχυρισμός περί μερικής εξόφλησης προβάλλεται </a:t>
            </a:r>
            <a:r>
              <a:rPr lang="el-GR" sz="2000" dirty="0" err="1">
                <a:latin typeface="Aptos" panose="020B0004020202020204" pitchFamily="34" charset="0"/>
              </a:rPr>
              <a:t>απαραδέκτως</a:t>
            </a:r>
            <a:r>
              <a:rPr lang="el-GR" sz="2000" dirty="0">
                <a:latin typeface="Aptos" panose="020B0004020202020204" pitchFamily="34" charset="0"/>
              </a:rPr>
              <a:t>, αλλά σε κάθε περίπτωση οι αποδείξεις εξόφλησης που προσκομίζει ο Β αναφέρονται σε παλαιότερα μισθώματα που δεν είναι επίδικα. Ο Β με την προσθήκη-αντίκρουση προτείνει ένσταση κατάχρησης δικαιώματος.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68716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A946EF-F3C8-0C9E-96CF-9E2201B24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>
                <a:latin typeface="Aptos" panose="020B0004020202020204" pitchFamily="34" charset="0"/>
              </a:rPr>
              <a:t>Πρακτικο</a:t>
            </a:r>
            <a:r>
              <a:rPr lang="el-GR" dirty="0">
                <a:latin typeface="Aptos" panose="020B0004020202020204" pitchFamily="34" charset="0"/>
              </a:rPr>
              <a:t> 3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1F4EAEC-5B59-1159-5CEC-F9B4A88C2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sz="2000" dirty="0">
                <a:latin typeface="Aptos" panose="020B0004020202020204" pitchFamily="34" charset="0"/>
              </a:rPr>
              <a:t>Ερωτάται:</a:t>
            </a:r>
          </a:p>
          <a:p>
            <a:pPr algn="just"/>
            <a:r>
              <a:rPr lang="el-GR" sz="2000" dirty="0">
                <a:latin typeface="Aptos" panose="020B0004020202020204" pitchFamily="34" charset="0"/>
              </a:rPr>
              <a:t>α) Τι θα αποφασίσει το δικαστήριο επί της αγωγής;</a:t>
            </a:r>
          </a:p>
          <a:p>
            <a:pPr algn="just"/>
            <a:r>
              <a:rPr lang="el-GR" sz="2000" dirty="0">
                <a:latin typeface="Aptos" panose="020B0004020202020204" pitchFamily="34" charset="0"/>
              </a:rPr>
              <a:t>β) Τι θα άλλαζε στην απάντηση αν η Ε εκτός από </a:t>
            </a:r>
            <a:r>
              <a:rPr lang="el-GR" sz="2000" dirty="0" err="1">
                <a:latin typeface="Aptos" panose="020B0004020202020204" pitchFamily="34" charset="0"/>
              </a:rPr>
              <a:t>υπομισθώρια</a:t>
            </a:r>
            <a:r>
              <a:rPr lang="el-GR" sz="2000" dirty="0">
                <a:latin typeface="Aptos" panose="020B0004020202020204" pitchFamily="34" charset="0"/>
              </a:rPr>
              <a:t> ήταν εγγυήτρια των μισθωμάτων που οφείλει ο Β;</a:t>
            </a:r>
          </a:p>
          <a:p>
            <a:pPr algn="just"/>
            <a:r>
              <a:rPr lang="el-GR" sz="2000" dirty="0">
                <a:latin typeface="Aptos" panose="020B0004020202020204" pitchFamily="34" charset="0"/>
              </a:rPr>
              <a:t>γ) Μπορεί ο Α με τις προτάσεις του να ζητήσει την καταβολή μισθωμάτων μετά το χρόνο της άσκησης της αγωγής ή άλλως την καταβολή τους ως αποζημίωση χρήσης;</a:t>
            </a:r>
          </a:p>
          <a:p>
            <a:pPr algn="just"/>
            <a:r>
              <a:rPr lang="el-GR" sz="2000" dirty="0">
                <a:latin typeface="Aptos" panose="020B0004020202020204" pitchFamily="34" charset="0"/>
              </a:rPr>
              <a:t>δ) Αν ο Α δεν ενήγαγε εξαρχής την Ε, αλλά την </a:t>
            </a:r>
            <a:r>
              <a:rPr lang="el-GR" sz="2000" dirty="0" err="1">
                <a:latin typeface="Aptos" panose="020B0004020202020204" pitchFamily="34" charset="0"/>
              </a:rPr>
              <a:t>προσεπικαλούσε</a:t>
            </a:r>
            <a:r>
              <a:rPr lang="el-GR" sz="2000" dirty="0">
                <a:latin typeface="Aptos" panose="020B0004020202020204" pitchFamily="34" charset="0"/>
              </a:rPr>
              <a:t> εκ των υστέρων, ποιες θα ήταν οι έννομες συνέπειες της προσεπίκλησης;</a:t>
            </a:r>
          </a:p>
          <a:p>
            <a:pPr algn="just"/>
            <a:r>
              <a:rPr lang="el-GR" sz="2000" dirty="0">
                <a:latin typeface="Aptos" panose="020B0004020202020204" pitchFamily="34" charset="0"/>
              </a:rPr>
              <a:t>ε) Αν ο Α δεν ενήγαγε εξαρχής την Ε, τι θα μπορούσε η τελευταία να πράξει στην περίπτωση που η απόφαση </a:t>
            </a:r>
            <a:r>
              <a:rPr lang="el-GR" sz="2000" dirty="0" err="1">
                <a:latin typeface="Aptos" panose="020B0004020202020204" pitchFamily="34" charset="0"/>
              </a:rPr>
              <a:t>κατεδίκαζε</a:t>
            </a:r>
            <a:r>
              <a:rPr lang="el-GR" sz="2000" dirty="0">
                <a:latin typeface="Aptos" panose="020B0004020202020204" pitchFamily="34" charset="0"/>
              </a:rPr>
              <a:t> τον Β σε απόδοση του </a:t>
            </a:r>
            <a:r>
              <a:rPr lang="el-GR" sz="2000" dirty="0" err="1">
                <a:latin typeface="Aptos" panose="020B0004020202020204" pitchFamily="34" charset="0"/>
              </a:rPr>
              <a:t>μισθίου</a:t>
            </a:r>
            <a:r>
              <a:rPr lang="el-GR" sz="2000" dirty="0">
                <a:latin typeface="Aptos" panose="020B0004020202020204" pitchFamily="34" charset="0"/>
              </a:rPr>
              <a:t>;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83262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8164A36-C5A3-50CA-C015-AEC8E23E2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>
                <a:latin typeface="Aptos" panose="020B0004020202020204" pitchFamily="34" charset="0"/>
              </a:rPr>
              <a:t>Πρακτικο</a:t>
            </a:r>
            <a:r>
              <a:rPr lang="el-GR" dirty="0">
                <a:latin typeface="Aptos" panose="020B0004020202020204" pitchFamily="34" charset="0"/>
              </a:rPr>
              <a:t> 4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7F9183F-0FE7-D018-DCDF-A98C31DD3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15956"/>
            <a:ext cx="11029615" cy="46160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400" dirty="0">
                <a:latin typeface="Aptos" panose="020B0004020202020204" pitchFamily="34" charset="0"/>
              </a:rPr>
              <a:t>Ο Α, εργολάβος οικοδομών, ασκεί αγωγή κατά του Β, αγοραστή διαμερίσματος που κατασκεύασε ο Α, για την καταβολή του υπολοίπου του </a:t>
            </a:r>
            <a:r>
              <a:rPr lang="el-GR" sz="2400" dirty="0" err="1">
                <a:latin typeface="Aptos" panose="020B0004020202020204" pitchFamily="34" charset="0"/>
              </a:rPr>
              <a:t>πιστωμένου</a:t>
            </a:r>
            <a:r>
              <a:rPr lang="el-GR" sz="2400" dirty="0">
                <a:latin typeface="Aptos" panose="020B0004020202020204" pitchFamily="34" charset="0"/>
              </a:rPr>
              <a:t> τιμήματος ύψους 80.000 ευρώ. Ο Γ, υπεργολάβος του Α που συνέβαλε στην κατασκευή της εν λόγω οικοδομής, ασκεί παρέμβαση υπέρ του Α, επικαλούμενος ότι ο Α του οφείλει ποσό 20.000 ευρώ από εκτέλεση υπεργολαβίας. Η αγωγή γίνεται μερικώς δεκτή, αφού το δικαστήριο δέχεται ένσταση μείωσης του τιμήματος  (ΑΚ 543 παρ. 2, 545) και </a:t>
            </a:r>
            <a:r>
              <a:rPr lang="el-GR" sz="2400" dirty="0" err="1">
                <a:latin typeface="Aptos" panose="020B0004020202020204" pitchFamily="34" charset="0"/>
              </a:rPr>
              <a:t>επεδίκασε</a:t>
            </a:r>
            <a:r>
              <a:rPr lang="el-GR" sz="2400" dirty="0">
                <a:latin typeface="Aptos" panose="020B0004020202020204" pitchFamily="34" charset="0"/>
              </a:rPr>
              <a:t> 50.000 ευρώ στον Α. </a:t>
            </a:r>
          </a:p>
        </p:txBody>
      </p:sp>
    </p:spTree>
    <p:extLst>
      <p:ext uri="{BB962C8B-B14F-4D97-AF65-F5344CB8AC3E}">
        <p14:creationId xmlns:p14="http://schemas.microsoft.com/office/powerpoint/2010/main" val="1193847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62E7A8-E46A-E1F3-2DF0-B6732947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>
                <a:latin typeface="Aptos" panose="020B0004020202020204" pitchFamily="34" charset="0"/>
              </a:rPr>
              <a:t>Πρακτικο</a:t>
            </a:r>
            <a:r>
              <a:rPr lang="el-GR" dirty="0">
                <a:latin typeface="Aptos" panose="020B0004020202020204" pitchFamily="34" charset="0"/>
              </a:rPr>
              <a:t> 4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800118F-FD20-7C98-CDE8-91627AB9A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l-GR" sz="2500" dirty="0">
                <a:latin typeface="Aptos" panose="020B0004020202020204" pitchFamily="34" charset="0"/>
              </a:rPr>
              <a:t>Ερωτάται:</a:t>
            </a:r>
          </a:p>
          <a:p>
            <a:pPr algn="just"/>
            <a:r>
              <a:rPr lang="el-GR" sz="2500" dirty="0">
                <a:latin typeface="Aptos" panose="020B0004020202020204" pitchFamily="34" charset="0"/>
              </a:rPr>
              <a:t>α) Πως αξιολογείτε την παρέμβαση του Γ και τι μπορεί να προσφέρει σε αυτόν πρακτικά μια τέτοια παρέμβαση; </a:t>
            </a:r>
          </a:p>
          <a:p>
            <a:pPr algn="just"/>
            <a:r>
              <a:rPr lang="el-GR" sz="2500" dirty="0">
                <a:latin typeface="Aptos" panose="020B0004020202020204" pitchFamily="34" charset="0"/>
              </a:rPr>
              <a:t>β) Τι μπορεί να πράξει εν προκειμένω ο Γ για την ικανοποίηση της απαίτησής του κατά του Α στις εξής περιπτώσεις: </a:t>
            </a:r>
            <a:r>
              <a:rPr lang="el-GR" sz="2500" dirty="0" err="1">
                <a:latin typeface="Aptos" panose="020B0004020202020204" pitchFamily="34" charset="0"/>
              </a:rPr>
              <a:t>αα</a:t>
            </a:r>
            <a:r>
              <a:rPr lang="el-GR" sz="2500" dirty="0">
                <a:latin typeface="Aptos" panose="020B0004020202020204" pitchFamily="34" charset="0"/>
              </a:rPr>
              <a:t>) εάν έχει πετύχει την έκδοση διαταγής πληρωμής κατά του Α, </a:t>
            </a:r>
            <a:r>
              <a:rPr lang="el-GR" sz="2500" dirty="0" err="1">
                <a:latin typeface="Aptos" panose="020B0004020202020204" pitchFamily="34" charset="0"/>
              </a:rPr>
              <a:t>ββ</a:t>
            </a:r>
            <a:r>
              <a:rPr lang="el-GR" sz="2500" dirty="0">
                <a:latin typeface="Aptos" panose="020B0004020202020204" pitchFamily="34" charset="0"/>
              </a:rPr>
              <a:t>) εάν η απαίτησή του κατά του Α έχει επιδικαστεί με πρωτόδικη απόφαση επί της οποίας εκκρεμεί έφεση, </a:t>
            </a:r>
            <a:r>
              <a:rPr lang="el-GR" sz="2500" dirty="0" err="1">
                <a:latin typeface="Aptos" panose="020B0004020202020204" pitchFamily="34" charset="0"/>
              </a:rPr>
              <a:t>γγ</a:t>
            </a:r>
            <a:r>
              <a:rPr lang="el-GR" sz="2500" dirty="0">
                <a:latin typeface="Aptos" panose="020B0004020202020204" pitchFamily="34" charset="0"/>
              </a:rPr>
              <a:t>) εάν η απαίτησή του κατά του Α έχει επιδικαστεί με τελεσίδικη απόφαση.</a:t>
            </a:r>
          </a:p>
          <a:p>
            <a:pPr algn="just"/>
            <a:r>
              <a:rPr lang="el-GR" sz="2500" dirty="0">
                <a:latin typeface="Aptos" panose="020B0004020202020204" pitchFamily="34" charset="0"/>
              </a:rPr>
              <a:t>γ) Μπορεί ο </a:t>
            </a:r>
            <a:r>
              <a:rPr lang="el-GR" sz="2500" dirty="0" err="1">
                <a:latin typeface="Aptos" panose="020B0004020202020204" pitchFamily="34" charset="0"/>
              </a:rPr>
              <a:t>παρεμβαίνων</a:t>
            </a:r>
            <a:r>
              <a:rPr lang="el-GR" sz="2500" dirty="0">
                <a:latin typeface="Aptos" panose="020B0004020202020204" pitchFamily="34" charset="0"/>
              </a:rPr>
              <a:t> Γ να ασκήσει έφεση κατά της απόφασης που εκδόθηκε στη δίκη μεταξύ Α και Β και σε τι μπορεί να αναφέρονται οι λόγοι έφεσής του;</a:t>
            </a:r>
          </a:p>
          <a:p>
            <a:pPr algn="just"/>
            <a:r>
              <a:rPr lang="el-GR" sz="2500" dirty="0">
                <a:latin typeface="Aptos" panose="020B0004020202020204" pitchFamily="34" charset="0"/>
              </a:rPr>
              <a:t>δ) Έστω ότι ο Α  αντί εξόφλησης εκχωρεί μέρος της επίδικης απαίτησης (20.000 ευρώ) στον Γ μετά την άσκηση της αγωγής και πριν την παρέμβαση του Γ, ποια έννομη συνέπεια θα έχει αυτή τη εξέλιξη για τη δίκη;</a:t>
            </a:r>
          </a:p>
          <a:p>
            <a:pPr algn="just"/>
            <a:r>
              <a:rPr lang="el-GR" sz="2500" dirty="0">
                <a:latin typeface="Aptos" panose="020B0004020202020204" pitchFamily="34" charset="0"/>
              </a:rPr>
              <a:t>ε) Αν στην τελευταία περίπτωση το δικαστήριο δεχθεί πλήρως την αγωγή, πως μπορεί  ο Γ να ικανοποιήσει την </a:t>
            </a:r>
            <a:r>
              <a:rPr lang="el-GR" sz="2500" dirty="0" err="1">
                <a:latin typeface="Aptos" panose="020B0004020202020204" pitchFamily="34" charset="0"/>
              </a:rPr>
              <a:t>εκχωρηθείσα</a:t>
            </a:r>
            <a:r>
              <a:rPr lang="el-GR" sz="2500" dirty="0">
                <a:latin typeface="Aptos" panose="020B0004020202020204" pitchFamily="34" charset="0"/>
              </a:rPr>
              <a:t> σε αυτόν απαίτηση;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62337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416AC7-EC03-7EA9-2B1D-864225E19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>
                <a:latin typeface="Aptos" panose="020B0004020202020204" pitchFamily="34" charset="0"/>
              </a:rPr>
              <a:t>Πρακτικο</a:t>
            </a:r>
            <a:r>
              <a:rPr lang="el-GR" dirty="0">
                <a:latin typeface="Aptos" panose="020B0004020202020204" pitchFamily="34" charset="0"/>
              </a:rPr>
              <a:t> 5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01F2C62-4A2F-0E85-B639-B2F7E5C7E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15956"/>
            <a:ext cx="11029615" cy="46848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000" dirty="0">
                <a:latin typeface="Aptos" panose="020B0004020202020204" pitchFamily="34" charset="0"/>
              </a:rPr>
              <a:t>Ο Α ασκεί αγωγή κατά του Β με αίτημα την απόδοση </a:t>
            </a:r>
            <a:r>
              <a:rPr lang="el-GR" sz="2000" dirty="0" err="1">
                <a:latin typeface="Aptos" panose="020B0004020202020204" pitchFamily="34" charset="0"/>
              </a:rPr>
              <a:t>δανείσματος</a:t>
            </a:r>
            <a:r>
              <a:rPr lang="el-GR" sz="2000" dirty="0">
                <a:latin typeface="Aptos" panose="020B0004020202020204" pitchFamily="34" charset="0"/>
              </a:rPr>
              <a:t> ύψους 50.000 ευρώ, τα οποία  του δάνεισε σε μετρητά, ως βοήθεια σε οικονομική δυσκολία του Β, αφού τότε ήταν πολύ στενοί φίλοι. Για την απόδειξη των ισχυρισμών του ο Α προσήγαγε 2 ένορκες βεβαιώσεις, μιας και δεν είχε καταρτιστεί μεταξύ τους έγγραφη σύμβαση δανείου. Ο Β με τις προτάσεις του </a:t>
            </a:r>
            <a:r>
              <a:rPr lang="el-GR" sz="2000" dirty="0" err="1">
                <a:latin typeface="Aptos" panose="020B0004020202020204" pitchFamily="34" charset="0"/>
              </a:rPr>
              <a:t>προέβαλε</a:t>
            </a:r>
            <a:r>
              <a:rPr lang="el-GR" sz="2000" dirty="0">
                <a:latin typeface="Aptos" panose="020B0004020202020204" pitchFamily="34" charset="0"/>
              </a:rPr>
              <a:t> τους εξής ισχυρισμούς: i) ότι τα χρήματα δόθηκαν ως δάνειο και όχι ως δωρεά, </a:t>
            </a:r>
            <a:r>
              <a:rPr lang="el-GR" sz="2000" dirty="0" err="1">
                <a:latin typeface="Aptos" panose="020B0004020202020204" pitchFamily="34" charset="0"/>
              </a:rPr>
              <a:t>ii</a:t>
            </a:r>
            <a:r>
              <a:rPr lang="el-GR" sz="2000" dirty="0">
                <a:latin typeface="Aptos" panose="020B0004020202020204" pitchFamily="34" charset="0"/>
              </a:rPr>
              <a:t>) ότι οι ένορκες βεβαιώσεις δεν μπορούν να ληφθούν υπόψη από το δικαστήριο επειδή η επίδικη σύμβαση δανείου υπερβαίνει τις 30.000 ευρώ, </a:t>
            </a:r>
            <a:r>
              <a:rPr lang="el-GR" sz="2000" dirty="0" err="1">
                <a:latin typeface="Aptos" panose="020B0004020202020204" pitchFamily="34" charset="0"/>
              </a:rPr>
              <a:t>iii</a:t>
            </a:r>
            <a:r>
              <a:rPr lang="el-GR" sz="2000" dirty="0">
                <a:latin typeface="Aptos" panose="020B0004020202020204" pitchFamily="34" charset="0"/>
              </a:rPr>
              <a:t>) ότι επιπλέον η ένορκη βεβαίωση είναι ανυπόστατη διότι ελήφθη ενώπιον δικηγόρου </a:t>
            </a:r>
            <a:r>
              <a:rPr lang="el-GR" sz="2000" dirty="0" err="1">
                <a:latin typeface="Aptos" panose="020B0004020202020204" pitchFamily="34" charset="0"/>
              </a:rPr>
              <a:t>εδρεύοντος</a:t>
            </a:r>
            <a:r>
              <a:rPr lang="el-GR" sz="2000" dirty="0">
                <a:latin typeface="Aptos" panose="020B0004020202020204" pitchFamily="34" charset="0"/>
              </a:rPr>
              <a:t> στην κατοικία του Α και όχι στην κατοικία των μαρτύρων που καταθέτουν. Ο Α με τις προτάσεις του θεμελιώνει την αγωγή επικουρικά στις διατάξεις για τον αδικαιολόγητο πλουτισμό, ισχυριζόμενος ότι σε κάθε περίπτωση τα χρήματα δόθηκαν άνευ νόμιμης αιτίας.</a:t>
            </a:r>
          </a:p>
        </p:txBody>
      </p:sp>
    </p:spTree>
    <p:extLst>
      <p:ext uri="{BB962C8B-B14F-4D97-AF65-F5344CB8AC3E}">
        <p14:creationId xmlns:p14="http://schemas.microsoft.com/office/powerpoint/2010/main" val="4273792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8B8FAE6-FF32-B13F-9CC5-1C51002FF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>
                <a:latin typeface="Aptos" panose="020B0004020202020204" pitchFamily="34" charset="0"/>
              </a:rPr>
              <a:t>Πρακτικο</a:t>
            </a:r>
            <a:r>
              <a:rPr lang="el-GR" dirty="0">
                <a:latin typeface="Aptos" panose="020B0004020202020204" pitchFamily="34" charset="0"/>
              </a:rPr>
              <a:t> 5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94CDD7A-A9B4-8704-D75C-E028C9424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2000" dirty="0">
                <a:latin typeface="Aptos" panose="020B0004020202020204" pitchFamily="34" charset="0"/>
              </a:rPr>
              <a:t>Ερωτάται:</a:t>
            </a:r>
          </a:p>
          <a:p>
            <a:pPr marL="0" indent="0">
              <a:buNone/>
            </a:pPr>
            <a:r>
              <a:rPr lang="el-GR" sz="2000" dirty="0">
                <a:latin typeface="Aptos" panose="020B0004020202020204" pitchFamily="34" charset="0"/>
              </a:rPr>
              <a:t>α) Ποια η αποδεικτική επιρροή του υπό i) ισχυρισμού του Β ως προς την καταβολή των χρημάτων και ποιος έχει βάρος απόδειξης ως προς την ύπαρξη δωρεάς; </a:t>
            </a:r>
          </a:p>
          <a:p>
            <a:pPr marL="0" indent="0">
              <a:buNone/>
            </a:pPr>
            <a:r>
              <a:rPr lang="el-GR" sz="2000" dirty="0">
                <a:latin typeface="Aptos" panose="020B0004020202020204" pitchFamily="34" charset="0"/>
              </a:rPr>
              <a:t>β) Τι μπορεί να αντιτάξει ο Α στον υπό </a:t>
            </a:r>
            <a:r>
              <a:rPr lang="el-GR" sz="2000" dirty="0" err="1">
                <a:latin typeface="Aptos" panose="020B0004020202020204" pitchFamily="34" charset="0"/>
              </a:rPr>
              <a:t>ii</a:t>
            </a:r>
            <a:r>
              <a:rPr lang="el-GR" sz="2000" dirty="0">
                <a:latin typeface="Aptos" panose="020B0004020202020204" pitchFamily="34" charset="0"/>
              </a:rPr>
              <a:t>) ισχυρισμό του Β;</a:t>
            </a:r>
          </a:p>
          <a:p>
            <a:pPr marL="0" indent="0">
              <a:buNone/>
            </a:pPr>
            <a:r>
              <a:rPr lang="el-GR" sz="2000" dirty="0">
                <a:latin typeface="Aptos" panose="020B0004020202020204" pitchFamily="34" charset="0"/>
              </a:rPr>
              <a:t>γ) Είναι βάσιμος ο υπό </a:t>
            </a:r>
            <a:r>
              <a:rPr lang="el-GR" sz="2000" dirty="0" err="1">
                <a:latin typeface="Aptos" panose="020B0004020202020204" pitchFamily="34" charset="0"/>
              </a:rPr>
              <a:t>iii</a:t>
            </a:r>
            <a:r>
              <a:rPr lang="el-GR" sz="2000" dirty="0">
                <a:latin typeface="Aptos" panose="020B0004020202020204" pitchFamily="34" charset="0"/>
              </a:rPr>
              <a:t>) ισχυρισμός του Β;</a:t>
            </a:r>
          </a:p>
          <a:p>
            <a:pPr marL="0" indent="0">
              <a:buNone/>
            </a:pPr>
            <a:r>
              <a:rPr lang="el-GR" sz="2000" dirty="0">
                <a:latin typeface="Aptos" panose="020B0004020202020204" pitchFamily="34" charset="0"/>
              </a:rPr>
              <a:t>δ) Τι θα αποφασίσει το δικαστήριο ως προς την επικουρική βάση του Α περί αδικαιολόγητου πλουτισμού;</a:t>
            </a:r>
          </a:p>
          <a:p>
            <a:pPr marL="0" indent="0">
              <a:buNone/>
            </a:pPr>
            <a:r>
              <a:rPr lang="el-GR" sz="2000" dirty="0">
                <a:latin typeface="Aptos" panose="020B0004020202020204" pitchFamily="34" charset="0"/>
              </a:rPr>
              <a:t>ε) Μπορεί ο Α κατά την τυπική συζήτηση να παραιτηθεί από το δικόγραφο της αγωγής του ή να τρέψει το </a:t>
            </a:r>
            <a:r>
              <a:rPr lang="el-GR" sz="2000" dirty="0" err="1">
                <a:latin typeface="Aptos" panose="020B0004020202020204" pitchFamily="34" charset="0"/>
              </a:rPr>
              <a:t>καταψηφιστικό</a:t>
            </a:r>
            <a:r>
              <a:rPr lang="el-GR" sz="2000" dirty="0">
                <a:latin typeface="Aptos" panose="020B0004020202020204" pitchFamily="34" charset="0"/>
              </a:rPr>
              <a:t> αίτημα σε αναγνωριστικό;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88769407"/>
      </p:ext>
    </p:extLst>
  </p:cSld>
  <p:clrMapOvr>
    <a:masterClrMapping/>
  </p:clrMapOvr>
</p:sld>
</file>

<file path=ppt/theme/theme1.xml><?xml version="1.0" encoding="utf-8"?>
<a:theme xmlns:a="http://schemas.openxmlformats.org/drawingml/2006/main" name="Μέρισμα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{22183AF9-F1B9-42EF-94C6-05C6298B019B}tf03457464</Template>
  <TotalTime>47</TotalTime>
  <Words>1993</Words>
  <Application>Microsoft Office PowerPoint</Application>
  <PresentationFormat>Ευρεία οθόνη</PresentationFormat>
  <Paragraphs>65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8" baseType="lpstr">
      <vt:lpstr>Aptos</vt:lpstr>
      <vt:lpstr>Corbel</vt:lpstr>
      <vt:lpstr>Gill Sans MT</vt:lpstr>
      <vt:lpstr>Wingdings 2</vt:lpstr>
      <vt:lpstr>Μέρισμα</vt:lpstr>
      <vt:lpstr>ΠΡΑΚΤΙΚΑ ΠΟΛΙΤΙΚΗΣ ΔΙΚΟΝΟΜΙΑΣ</vt:lpstr>
      <vt:lpstr>ΠΡΑΚΤΙΚΟ 1</vt:lpstr>
      <vt:lpstr>Πρακτικο 2</vt:lpstr>
      <vt:lpstr>Πρακτικο 3</vt:lpstr>
      <vt:lpstr>Πρακτικο 3</vt:lpstr>
      <vt:lpstr>Πρακτικο 4</vt:lpstr>
      <vt:lpstr>Πρακτικο 4 </vt:lpstr>
      <vt:lpstr>Πρακτικο 5</vt:lpstr>
      <vt:lpstr>Πρακτικο 5</vt:lpstr>
      <vt:lpstr>Πρακτικο 6</vt:lpstr>
      <vt:lpstr>Πρακτικο 7</vt:lpstr>
      <vt:lpstr>ΠΡΑΚΤΙΚΟ 7</vt:lpstr>
      <vt:lpstr>ΠΡΑΚΤΙΚΟ 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Γραμματεία Nomopolis</dc:creator>
  <cp:lastModifiedBy>Γραμματεία Nomopolis</cp:lastModifiedBy>
  <cp:revision>1</cp:revision>
  <dcterms:created xsi:type="dcterms:W3CDTF">2024-11-01T13:11:39Z</dcterms:created>
  <dcterms:modified xsi:type="dcterms:W3CDTF">2024-11-01T13:59:11Z</dcterms:modified>
</cp:coreProperties>
</file>