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6" r:id="rId2"/>
    <p:sldId id="257" r:id="rId3"/>
    <p:sldId id="282" r:id="rId4"/>
    <p:sldId id="258" r:id="rId5"/>
    <p:sldId id="280" r:id="rId6"/>
    <p:sldId id="262" r:id="rId7"/>
    <p:sldId id="259" r:id="rId8"/>
    <p:sldId id="260" r:id="rId9"/>
    <p:sldId id="261" r:id="rId10"/>
    <p:sldId id="264" r:id="rId11"/>
    <p:sldId id="263" r:id="rId12"/>
    <p:sldId id="284" r:id="rId13"/>
    <p:sldId id="265" r:id="rId14"/>
    <p:sldId id="266" r:id="rId15"/>
    <p:sldId id="268" r:id="rId16"/>
    <p:sldId id="269" r:id="rId17"/>
    <p:sldId id="274" r:id="rId18"/>
    <p:sldId id="276" r:id="rId19"/>
    <p:sldId id="277" r:id="rId20"/>
    <p:sldId id="283" r:id="rId21"/>
    <p:sldId id="279" r:id="rId22"/>
    <p:sldId id="278" r:id="rId23"/>
    <p:sldId id="27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64"/>
    <p:restoredTop sz="94668"/>
  </p:normalViewPr>
  <p:slideViewPr>
    <p:cSldViewPr snapToGrid="0">
      <p:cViewPr>
        <p:scale>
          <a:sx n="84" d="100"/>
          <a:sy n="84" d="100"/>
        </p:scale>
        <p:origin x="45" y="5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FC99EC-F7BA-452B-A9B3-08A1EC70348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l-GR"/>
        </a:p>
      </dgm:t>
    </dgm:pt>
    <dgm:pt modelId="{A53DD1AF-F883-493C-B420-82482930BCB7}">
      <dgm:prSet phldrT="[Text]" phldr="0"/>
      <dgm:spPr/>
      <dgm:t>
        <a:bodyPr/>
        <a:lstStyle/>
        <a:p>
          <a:r>
            <a:rPr lang="el-GR" b="1" dirty="0"/>
            <a:t>Ύποπτος</a:t>
          </a:r>
          <a:r>
            <a:rPr lang="el-GR" dirty="0"/>
            <a:t>  </a:t>
          </a:r>
        </a:p>
      </dgm:t>
    </dgm:pt>
    <dgm:pt modelId="{0D4EC10A-0B83-4717-B2AB-204EA0CA1EDE}" type="parTrans" cxnId="{E1884C60-8D10-4FEE-B722-D3DF1785252D}">
      <dgm:prSet/>
      <dgm:spPr/>
      <dgm:t>
        <a:bodyPr/>
        <a:lstStyle/>
        <a:p>
          <a:endParaRPr lang="el-GR"/>
        </a:p>
      </dgm:t>
    </dgm:pt>
    <dgm:pt modelId="{394D07F4-82D8-4A0A-BA88-F8690C8BB404}" type="sibTrans" cxnId="{E1884C60-8D10-4FEE-B722-D3DF1785252D}">
      <dgm:prSet/>
      <dgm:spPr/>
      <dgm:t>
        <a:bodyPr/>
        <a:lstStyle/>
        <a:p>
          <a:endParaRPr lang="el-GR"/>
        </a:p>
      </dgm:t>
    </dgm:pt>
    <dgm:pt modelId="{110DF0A1-081D-4ABC-BA9A-EC10A6307B4A}">
      <dgm:prSet phldrT="[Text]" phldr="0"/>
      <dgm:spPr/>
      <dgm:t>
        <a:bodyPr/>
        <a:lstStyle/>
        <a:p>
          <a:r>
            <a:rPr lang="el-GR" dirty="0"/>
            <a:t>(άρ. 244 παρ. 1 ΚΠΔ) το πρόσωπο σε βάρος του οποίου διενεργείται προκαταρκτική εξέταση  </a:t>
          </a:r>
        </a:p>
      </dgm:t>
    </dgm:pt>
    <dgm:pt modelId="{060265BA-2892-42F6-9487-736394EBC8BC}" type="parTrans" cxnId="{C4E546E8-0C54-4FFE-A699-682D6D0C8592}">
      <dgm:prSet/>
      <dgm:spPr/>
      <dgm:t>
        <a:bodyPr/>
        <a:lstStyle/>
        <a:p>
          <a:endParaRPr lang="el-GR"/>
        </a:p>
      </dgm:t>
    </dgm:pt>
    <dgm:pt modelId="{77275503-A18F-44C4-BA2F-008CADCC38CE}" type="sibTrans" cxnId="{C4E546E8-0C54-4FFE-A699-682D6D0C8592}">
      <dgm:prSet/>
      <dgm:spPr/>
      <dgm:t>
        <a:bodyPr/>
        <a:lstStyle/>
        <a:p>
          <a:endParaRPr lang="el-GR"/>
        </a:p>
      </dgm:t>
    </dgm:pt>
    <dgm:pt modelId="{5A28A355-C5CD-4A25-B995-52BFA1D0FFFE}">
      <dgm:prSet phldrT="[Text]" phldr="0"/>
      <dgm:spPr/>
      <dgm:t>
        <a:bodyPr/>
        <a:lstStyle/>
        <a:p>
          <a:r>
            <a:rPr lang="el-GR" b="1" dirty="0"/>
            <a:t>Κατηγορούμενος </a:t>
          </a:r>
        </a:p>
      </dgm:t>
    </dgm:pt>
    <dgm:pt modelId="{E078832E-74FC-42E5-B5C8-D4DAC2DB9EC5}" type="parTrans" cxnId="{46C7AE4E-D557-4227-940B-ACCA6615E444}">
      <dgm:prSet/>
      <dgm:spPr/>
      <dgm:t>
        <a:bodyPr/>
        <a:lstStyle/>
        <a:p>
          <a:endParaRPr lang="el-GR"/>
        </a:p>
      </dgm:t>
    </dgm:pt>
    <dgm:pt modelId="{9647C18C-07AC-4B7D-8C63-E3B2906038F6}" type="sibTrans" cxnId="{46C7AE4E-D557-4227-940B-ACCA6615E444}">
      <dgm:prSet/>
      <dgm:spPr/>
      <dgm:t>
        <a:bodyPr/>
        <a:lstStyle/>
        <a:p>
          <a:endParaRPr lang="el-GR"/>
        </a:p>
      </dgm:t>
    </dgm:pt>
    <dgm:pt modelId="{22008DF8-3AB5-445A-AF43-D9B1EC25D35D}">
      <dgm:prSet phldrT="[Text]"/>
      <dgm:spPr/>
      <dgm:t>
        <a:bodyPr/>
        <a:lstStyle/>
        <a:p>
          <a:pPr>
            <a:buFont typeface="Arial" panose="020B0604020202020204" pitchFamily="34" charset="0"/>
            <a:buChar char="•"/>
          </a:pPr>
          <a:r>
            <a:rPr lang="el-GR" dirty="0"/>
            <a:t>(άρ. 72 ΚΠΔ) αυτός στον οποίο ο εισαγγελέας άσκησε ρητώς την ποινική δίωξη + αυτός στον οποίο αποδίδεται η αξιόποινη πράξη σε οποιοδήποτε στάδιο της ανάκρισης</a:t>
          </a:r>
        </a:p>
      </dgm:t>
    </dgm:pt>
    <dgm:pt modelId="{C8324A8B-AC6A-4BBF-970C-B114C8FAFCAC}" type="parTrans" cxnId="{67603A9C-1420-4307-98BE-93652A44A01A}">
      <dgm:prSet/>
      <dgm:spPr/>
      <dgm:t>
        <a:bodyPr/>
        <a:lstStyle/>
        <a:p>
          <a:endParaRPr lang="el-GR"/>
        </a:p>
      </dgm:t>
    </dgm:pt>
    <dgm:pt modelId="{9BC3F565-12E7-4AC3-A4FD-C5CAE296BD7B}" type="sibTrans" cxnId="{67603A9C-1420-4307-98BE-93652A44A01A}">
      <dgm:prSet/>
      <dgm:spPr/>
      <dgm:t>
        <a:bodyPr/>
        <a:lstStyle/>
        <a:p>
          <a:endParaRPr lang="el-GR"/>
        </a:p>
      </dgm:t>
    </dgm:pt>
    <dgm:pt modelId="{814F20A9-15F1-4963-BE61-C795E87FE910}">
      <dgm:prSet phldrT="[Text]"/>
      <dgm:spPr/>
      <dgm:t>
        <a:bodyPr/>
        <a:lstStyle/>
        <a:p>
          <a:pPr>
            <a:buFont typeface="Arial" panose="020B0604020202020204" pitchFamily="34" charset="0"/>
            <a:buChar char="•"/>
          </a:pPr>
          <a:r>
            <a:rPr lang="el-GR" dirty="0" err="1"/>
            <a:t>Υποστηρίζων</a:t>
          </a:r>
          <a:r>
            <a:rPr lang="el-GR" dirty="0"/>
            <a:t> την κατηγορία</a:t>
          </a:r>
        </a:p>
      </dgm:t>
    </dgm:pt>
    <dgm:pt modelId="{9AF436A5-0C7E-4306-AC1C-DE0D521D678F}" type="parTrans" cxnId="{504C443C-4FB6-4A46-83F6-56878F14A3E0}">
      <dgm:prSet/>
      <dgm:spPr/>
      <dgm:t>
        <a:bodyPr/>
        <a:lstStyle/>
        <a:p>
          <a:endParaRPr lang="el-GR"/>
        </a:p>
      </dgm:t>
    </dgm:pt>
    <dgm:pt modelId="{2782F49F-B5C6-476E-901C-236130D038AB}" type="sibTrans" cxnId="{504C443C-4FB6-4A46-83F6-56878F14A3E0}">
      <dgm:prSet/>
      <dgm:spPr/>
      <dgm:t>
        <a:bodyPr/>
        <a:lstStyle/>
        <a:p>
          <a:endParaRPr lang="el-GR"/>
        </a:p>
      </dgm:t>
    </dgm:pt>
    <dgm:pt modelId="{3A9EA862-3484-4905-88CF-FC67C81B20AC}">
      <dgm:prSet phldrT="[Text]"/>
      <dgm:spPr/>
      <dgm:t>
        <a:bodyPr/>
        <a:lstStyle/>
        <a:p>
          <a:pPr>
            <a:buFont typeface="Arial" panose="020B0604020202020204" pitchFamily="34" charset="0"/>
            <a:buChar char="•"/>
          </a:pPr>
          <a:r>
            <a:rPr lang="el-GR" b="1"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 </a:t>
          </a:r>
          <a:r>
            <a:rPr lang="el-GR" dirty="0">
              <a:latin typeface="+mn-lt"/>
              <a:cs typeface="Times New Roman" panose="02020603050405020304" pitchFamily="18" charset="0"/>
            </a:rPr>
            <a:t>εγκαλούντα</a:t>
          </a:r>
          <a:endParaRPr lang="el-GR" dirty="0"/>
        </a:p>
      </dgm:t>
    </dgm:pt>
    <dgm:pt modelId="{60B829AC-BA3C-42A9-8A50-5CD5CA0AEB6F}" type="parTrans" cxnId="{DBED4F89-D2B4-433B-AD3B-9ECCDDCFB096}">
      <dgm:prSet/>
      <dgm:spPr/>
      <dgm:t>
        <a:bodyPr/>
        <a:lstStyle/>
        <a:p>
          <a:endParaRPr lang="el-GR"/>
        </a:p>
      </dgm:t>
    </dgm:pt>
    <dgm:pt modelId="{981295A1-6315-4B11-BCB7-A5583E71E288}" type="sibTrans" cxnId="{DBED4F89-D2B4-433B-AD3B-9ECCDDCFB096}">
      <dgm:prSet/>
      <dgm:spPr/>
      <dgm:t>
        <a:bodyPr/>
        <a:lstStyle/>
        <a:p>
          <a:endParaRPr lang="el-GR"/>
        </a:p>
      </dgm:t>
    </dgm:pt>
    <dgm:pt modelId="{07D8093D-F836-4C95-9D4B-2F0F1568FAB1}">
      <dgm:prSet phldrT="[Text]"/>
      <dgm:spPr/>
      <dgm:t>
        <a:bodyPr/>
        <a:lstStyle/>
        <a:p>
          <a:pPr>
            <a:buFont typeface="Arial" panose="020B0604020202020204" pitchFamily="34" charset="0"/>
            <a:buChar char="•"/>
          </a:pPr>
          <a:r>
            <a:rPr lang="el-GR" dirty="0">
              <a:latin typeface="Times New Roman" panose="02020603050405020304" pitchFamily="18" charset="0"/>
              <a:cs typeface="Times New Roman" panose="02020603050405020304" pitchFamily="18" charset="0"/>
            </a:rPr>
            <a:t> </a:t>
          </a:r>
          <a:r>
            <a:rPr lang="el-GR" dirty="0"/>
            <a:t>Οι δικαιούμενοι κατά τον ΑΚ σε αποζημίωση ή αποκατάσταση από το έγκλημα ή σε χρηματική ικανοποίηση λόγω ηθικής βλάβης ή ψυχικής οδύνης </a:t>
          </a:r>
          <a:r>
            <a:rPr lang="el-GR" dirty="0">
              <a:sym typeface="Wingdings" panose="05000000000000000000" pitchFamily="2" charset="2"/>
            </a:rPr>
            <a:t> απαιτείται άμεση και προσωπική ζημία </a:t>
          </a:r>
          <a:endParaRPr lang="el-GR" dirty="0"/>
        </a:p>
      </dgm:t>
    </dgm:pt>
    <dgm:pt modelId="{5A5772EE-877F-4620-8783-D4482C876B25}" type="parTrans" cxnId="{15A455F5-CE04-4851-BA5F-1296501FC975}">
      <dgm:prSet/>
      <dgm:spPr/>
      <dgm:t>
        <a:bodyPr/>
        <a:lstStyle/>
        <a:p>
          <a:endParaRPr lang="el-GR"/>
        </a:p>
      </dgm:t>
    </dgm:pt>
    <dgm:pt modelId="{48CBF490-AECD-4AE9-992D-CEEF003E5897}" type="sibTrans" cxnId="{15A455F5-CE04-4851-BA5F-1296501FC975}">
      <dgm:prSet/>
      <dgm:spPr/>
      <dgm:t>
        <a:bodyPr/>
        <a:lstStyle/>
        <a:p>
          <a:endParaRPr lang="el-GR"/>
        </a:p>
      </dgm:t>
    </dgm:pt>
    <dgm:pt modelId="{1BF415FD-6BBE-4824-A427-FFDBD907B1BA}">
      <dgm:prSet phldrT="[Text]"/>
      <dgm:spPr/>
      <dgm:t>
        <a:bodyPr/>
        <a:lstStyle/>
        <a:p>
          <a:pPr>
            <a:buFont typeface="Arial" panose="020B0604020202020204" pitchFamily="34" charset="0"/>
            <a:buChar char="•"/>
          </a:pPr>
          <a:r>
            <a:rPr lang="el-GR" dirty="0">
              <a:latin typeface="+mn-lt"/>
              <a:cs typeface="Times New Roman" panose="02020603050405020304" pitchFamily="18" charset="0"/>
            </a:rPr>
            <a:t>(άρ. 107 ΚΠΔ) δικαιώματα 92 έως 100 ΚΠΔ </a:t>
          </a:r>
          <a:endParaRPr lang="el-GR" dirty="0"/>
        </a:p>
      </dgm:t>
    </dgm:pt>
    <dgm:pt modelId="{3CFAD6C4-D89F-412B-87DA-698129272696}" type="parTrans" cxnId="{C97EFD4D-285E-40F9-B906-1CEE1EB4A9A7}">
      <dgm:prSet/>
      <dgm:spPr/>
      <dgm:t>
        <a:bodyPr/>
        <a:lstStyle/>
        <a:p>
          <a:endParaRPr lang="el-GR"/>
        </a:p>
      </dgm:t>
    </dgm:pt>
    <dgm:pt modelId="{052FEA13-0DAF-44E0-B5BA-C8615A778814}" type="sibTrans" cxnId="{C97EFD4D-285E-40F9-B906-1CEE1EB4A9A7}">
      <dgm:prSet/>
      <dgm:spPr/>
      <dgm:t>
        <a:bodyPr/>
        <a:lstStyle/>
        <a:p>
          <a:endParaRPr lang="el-GR"/>
        </a:p>
      </dgm:t>
    </dgm:pt>
    <dgm:pt modelId="{639391E0-1763-4DFE-A6F5-02FC08092733}">
      <dgm:prSet phldrT="[Text]"/>
      <dgm:spPr/>
      <dgm:t>
        <a:bodyPr/>
        <a:lstStyle/>
        <a:p>
          <a:pPr>
            <a:buFont typeface="Arial" panose="020B0604020202020204" pitchFamily="34" charset="0"/>
            <a:buChar char="•"/>
          </a:pPr>
          <a:r>
            <a:rPr lang="el-GR" dirty="0"/>
            <a:t>Η </a:t>
          </a:r>
          <a:r>
            <a:rPr lang="el-GR" b="1" dirty="0"/>
            <a:t>μετά</a:t>
          </a:r>
          <a:r>
            <a:rPr lang="el-GR" dirty="0"/>
            <a:t> την δήλωση παράστασης </a:t>
          </a:r>
          <a:r>
            <a:rPr lang="el-GR" b="1" dirty="0"/>
            <a:t>απόσβεση</a:t>
          </a:r>
          <a:r>
            <a:rPr lang="el-GR" dirty="0"/>
            <a:t> με οποιονδήποτε τρόπο της αστικής αξίωσης δεν επιφέρει κατάργηση του δικαιώματος παράστασης προς υποστήριξη της κατηγορίας (65 ΚΠΔ). Η </a:t>
          </a:r>
          <a:r>
            <a:rPr lang="el-GR" b="1" dirty="0"/>
            <a:t>πριν</a:t>
          </a:r>
          <a:r>
            <a:rPr lang="el-GR" dirty="0"/>
            <a:t> τη δήλωση απόσβεση έχει ως αποτέλεσμα την αδυναμία δηλώσεως παραστάσεως</a:t>
          </a:r>
          <a:r>
            <a:rPr lang="el-GR" dirty="0">
              <a:latin typeface="Times New Roman" panose="02020603050405020304" pitchFamily="18" charset="0"/>
              <a:cs typeface="Times New Roman" panose="02020603050405020304" pitchFamily="18" charset="0"/>
            </a:rPr>
            <a:t> </a:t>
          </a:r>
          <a:endParaRPr lang="el-GR" dirty="0"/>
        </a:p>
      </dgm:t>
    </dgm:pt>
    <dgm:pt modelId="{DD29176D-1AE4-4009-A23B-D82461BE6C28}" type="parTrans" cxnId="{7F956FA2-7AEF-4E66-AF32-1C05BBE85C39}">
      <dgm:prSet/>
      <dgm:spPr/>
      <dgm:t>
        <a:bodyPr/>
        <a:lstStyle/>
        <a:p>
          <a:endParaRPr lang="el-GR"/>
        </a:p>
      </dgm:t>
    </dgm:pt>
    <dgm:pt modelId="{71FF0D5E-4895-4E5D-8BC3-F91B7096F7FF}" type="sibTrans" cxnId="{7F956FA2-7AEF-4E66-AF32-1C05BBE85C39}">
      <dgm:prSet/>
      <dgm:spPr/>
      <dgm:t>
        <a:bodyPr/>
        <a:lstStyle/>
        <a:p>
          <a:endParaRPr lang="el-GR"/>
        </a:p>
      </dgm:t>
    </dgm:pt>
    <dgm:pt modelId="{44B8B93C-F479-44AF-A797-E1054B612A0C}" type="pres">
      <dgm:prSet presAssocID="{1CFC99EC-F7BA-452B-A9B3-08A1EC703486}" presName="linear" presStyleCnt="0">
        <dgm:presLayoutVars>
          <dgm:animLvl val="lvl"/>
          <dgm:resizeHandles val="exact"/>
        </dgm:presLayoutVars>
      </dgm:prSet>
      <dgm:spPr/>
    </dgm:pt>
    <dgm:pt modelId="{F90BB392-AB4B-45A7-9963-105637B83171}" type="pres">
      <dgm:prSet presAssocID="{A53DD1AF-F883-493C-B420-82482930BCB7}" presName="parentText" presStyleLbl="node1" presStyleIdx="0" presStyleCnt="3">
        <dgm:presLayoutVars>
          <dgm:chMax val="0"/>
          <dgm:bulletEnabled val="1"/>
        </dgm:presLayoutVars>
      </dgm:prSet>
      <dgm:spPr/>
    </dgm:pt>
    <dgm:pt modelId="{1D69058B-E2B1-4DEE-A24A-0D4C241FAD0B}" type="pres">
      <dgm:prSet presAssocID="{A53DD1AF-F883-493C-B420-82482930BCB7}" presName="childText" presStyleLbl="revTx" presStyleIdx="0" presStyleCnt="3">
        <dgm:presLayoutVars>
          <dgm:bulletEnabled val="1"/>
        </dgm:presLayoutVars>
      </dgm:prSet>
      <dgm:spPr/>
    </dgm:pt>
    <dgm:pt modelId="{4B431FB5-64AF-4BE9-BA76-4D2127430636}" type="pres">
      <dgm:prSet presAssocID="{5A28A355-C5CD-4A25-B995-52BFA1D0FFFE}" presName="parentText" presStyleLbl="node1" presStyleIdx="1" presStyleCnt="3">
        <dgm:presLayoutVars>
          <dgm:chMax val="0"/>
          <dgm:bulletEnabled val="1"/>
        </dgm:presLayoutVars>
      </dgm:prSet>
      <dgm:spPr/>
    </dgm:pt>
    <dgm:pt modelId="{19452323-04B1-41A7-AAEE-E27EBE72C15A}" type="pres">
      <dgm:prSet presAssocID="{5A28A355-C5CD-4A25-B995-52BFA1D0FFFE}" presName="childText" presStyleLbl="revTx" presStyleIdx="1" presStyleCnt="3">
        <dgm:presLayoutVars>
          <dgm:bulletEnabled val="1"/>
        </dgm:presLayoutVars>
      </dgm:prSet>
      <dgm:spPr/>
    </dgm:pt>
    <dgm:pt modelId="{7E0DC79C-67DF-4027-AF62-2D467FC967B2}" type="pres">
      <dgm:prSet presAssocID="{814F20A9-15F1-4963-BE61-C795E87FE910}" presName="parentText" presStyleLbl="node1" presStyleIdx="2" presStyleCnt="3">
        <dgm:presLayoutVars>
          <dgm:chMax val="0"/>
          <dgm:bulletEnabled val="1"/>
        </dgm:presLayoutVars>
      </dgm:prSet>
      <dgm:spPr/>
    </dgm:pt>
    <dgm:pt modelId="{834F6F49-27FC-44EA-8808-CAFFC936643C}" type="pres">
      <dgm:prSet presAssocID="{814F20A9-15F1-4963-BE61-C795E87FE910}" presName="childText" presStyleLbl="revTx" presStyleIdx="2" presStyleCnt="3">
        <dgm:presLayoutVars>
          <dgm:bulletEnabled val="1"/>
        </dgm:presLayoutVars>
      </dgm:prSet>
      <dgm:spPr/>
    </dgm:pt>
  </dgm:ptLst>
  <dgm:cxnLst>
    <dgm:cxn modelId="{9EDD1202-723B-4365-8B73-BA3ACD55AD72}" type="presOf" srcId="{5A28A355-C5CD-4A25-B995-52BFA1D0FFFE}" destId="{4B431FB5-64AF-4BE9-BA76-4D2127430636}" srcOrd="0" destOrd="0" presId="urn:microsoft.com/office/officeart/2005/8/layout/vList2"/>
    <dgm:cxn modelId="{123D720A-5715-4014-81F4-A67790587D43}" type="presOf" srcId="{1CFC99EC-F7BA-452B-A9B3-08A1EC703486}" destId="{44B8B93C-F479-44AF-A797-E1054B612A0C}" srcOrd="0" destOrd="0" presId="urn:microsoft.com/office/officeart/2005/8/layout/vList2"/>
    <dgm:cxn modelId="{178AB023-11C7-40CB-9CB2-EB84540E2C3D}" type="presOf" srcId="{110DF0A1-081D-4ABC-BA9A-EC10A6307B4A}" destId="{1D69058B-E2B1-4DEE-A24A-0D4C241FAD0B}" srcOrd="0" destOrd="0" presId="urn:microsoft.com/office/officeart/2005/8/layout/vList2"/>
    <dgm:cxn modelId="{12422339-70DF-4FAD-AA96-67217F85203F}" type="presOf" srcId="{1BF415FD-6BBE-4824-A427-FFDBD907B1BA}" destId="{834F6F49-27FC-44EA-8808-CAFFC936643C}" srcOrd="0" destOrd="2" presId="urn:microsoft.com/office/officeart/2005/8/layout/vList2"/>
    <dgm:cxn modelId="{504C443C-4FB6-4A46-83F6-56878F14A3E0}" srcId="{1CFC99EC-F7BA-452B-A9B3-08A1EC703486}" destId="{814F20A9-15F1-4963-BE61-C795E87FE910}" srcOrd="2" destOrd="0" parTransId="{9AF436A5-0C7E-4306-AC1C-DE0D521D678F}" sibTransId="{2782F49F-B5C6-476E-901C-236130D038AB}"/>
    <dgm:cxn modelId="{E1884C60-8D10-4FEE-B722-D3DF1785252D}" srcId="{1CFC99EC-F7BA-452B-A9B3-08A1EC703486}" destId="{A53DD1AF-F883-493C-B420-82482930BCB7}" srcOrd="0" destOrd="0" parTransId="{0D4EC10A-0B83-4717-B2AB-204EA0CA1EDE}" sibTransId="{394D07F4-82D8-4A0A-BA88-F8690C8BB404}"/>
    <dgm:cxn modelId="{00DFA44A-E9CA-4EAC-82AF-DEAD07E6BEEA}" type="presOf" srcId="{639391E0-1763-4DFE-A6F5-02FC08092733}" destId="{834F6F49-27FC-44EA-8808-CAFFC936643C}" srcOrd="0" destOrd="3" presId="urn:microsoft.com/office/officeart/2005/8/layout/vList2"/>
    <dgm:cxn modelId="{C97EFD4D-285E-40F9-B906-1CEE1EB4A9A7}" srcId="{814F20A9-15F1-4963-BE61-C795E87FE910}" destId="{1BF415FD-6BBE-4824-A427-FFDBD907B1BA}" srcOrd="2" destOrd="0" parTransId="{3CFAD6C4-D89F-412B-87DA-698129272696}" sibTransId="{052FEA13-0DAF-44E0-B5BA-C8615A778814}"/>
    <dgm:cxn modelId="{46C7AE4E-D557-4227-940B-ACCA6615E444}" srcId="{1CFC99EC-F7BA-452B-A9B3-08A1EC703486}" destId="{5A28A355-C5CD-4A25-B995-52BFA1D0FFFE}" srcOrd="1" destOrd="0" parTransId="{E078832E-74FC-42E5-B5C8-D4DAC2DB9EC5}" sibTransId="{9647C18C-07AC-4B7D-8C63-E3B2906038F6}"/>
    <dgm:cxn modelId="{DBED4F89-D2B4-433B-AD3B-9ECCDDCFB096}" srcId="{814F20A9-15F1-4963-BE61-C795E87FE910}" destId="{3A9EA862-3484-4905-88CF-FC67C81B20AC}" srcOrd="0" destOrd="0" parTransId="{60B829AC-BA3C-42A9-8A50-5CD5CA0AEB6F}" sibTransId="{981295A1-6315-4B11-BCB7-A5583E71E288}"/>
    <dgm:cxn modelId="{C380838A-FDAE-441C-B8D7-B2A8ADA50F73}" type="presOf" srcId="{22008DF8-3AB5-445A-AF43-D9B1EC25D35D}" destId="{19452323-04B1-41A7-AAEE-E27EBE72C15A}" srcOrd="0" destOrd="0" presId="urn:microsoft.com/office/officeart/2005/8/layout/vList2"/>
    <dgm:cxn modelId="{67603A9C-1420-4307-98BE-93652A44A01A}" srcId="{5A28A355-C5CD-4A25-B995-52BFA1D0FFFE}" destId="{22008DF8-3AB5-445A-AF43-D9B1EC25D35D}" srcOrd="0" destOrd="0" parTransId="{C8324A8B-AC6A-4BBF-970C-B114C8FAFCAC}" sibTransId="{9BC3F565-12E7-4AC3-A4FD-C5CAE296BD7B}"/>
    <dgm:cxn modelId="{E61809A2-41F2-4535-A465-8B38937559BA}" type="presOf" srcId="{814F20A9-15F1-4963-BE61-C795E87FE910}" destId="{7E0DC79C-67DF-4027-AF62-2D467FC967B2}" srcOrd="0" destOrd="0" presId="urn:microsoft.com/office/officeart/2005/8/layout/vList2"/>
    <dgm:cxn modelId="{7F956FA2-7AEF-4E66-AF32-1C05BBE85C39}" srcId="{814F20A9-15F1-4963-BE61-C795E87FE910}" destId="{639391E0-1763-4DFE-A6F5-02FC08092733}" srcOrd="3" destOrd="0" parTransId="{DD29176D-1AE4-4009-A23B-D82461BE6C28}" sibTransId="{71FF0D5E-4895-4E5D-8BC3-F91B7096F7FF}"/>
    <dgm:cxn modelId="{2E9E36B5-033F-4C7F-BE7A-569A8645165A}" type="presOf" srcId="{07D8093D-F836-4C95-9D4B-2F0F1568FAB1}" destId="{834F6F49-27FC-44EA-8808-CAFFC936643C}" srcOrd="0" destOrd="1" presId="urn:microsoft.com/office/officeart/2005/8/layout/vList2"/>
    <dgm:cxn modelId="{2EDFDCCF-416E-4B08-BBAD-8948DC413FE6}" type="presOf" srcId="{A53DD1AF-F883-493C-B420-82482930BCB7}" destId="{F90BB392-AB4B-45A7-9963-105637B83171}" srcOrd="0" destOrd="0" presId="urn:microsoft.com/office/officeart/2005/8/layout/vList2"/>
    <dgm:cxn modelId="{C4E546E8-0C54-4FFE-A699-682D6D0C8592}" srcId="{A53DD1AF-F883-493C-B420-82482930BCB7}" destId="{110DF0A1-081D-4ABC-BA9A-EC10A6307B4A}" srcOrd="0" destOrd="0" parTransId="{060265BA-2892-42F6-9487-736394EBC8BC}" sibTransId="{77275503-A18F-44C4-BA2F-008CADCC38CE}"/>
    <dgm:cxn modelId="{9B5F3BF5-28E0-413E-A9EB-457F8666574E}" type="presOf" srcId="{3A9EA862-3484-4905-88CF-FC67C81B20AC}" destId="{834F6F49-27FC-44EA-8808-CAFFC936643C}" srcOrd="0" destOrd="0" presId="urn:microsoft.com/office/officeart/2005/8/layout/vList2"/>
    <dgm:cxn modelId="{15A455F5-CE04-4851-BA5F-1296501FC975}" srcId="{814F20A9-15F1-4963-BE61-C795E87FE910}" destId="{07D8093D-F836-4C95-9D4B-2F0F1568FAB1}" srcOrd="1" destOrd="0" parTransId="{5A5772EE-877F-4620-8783-D4482C876B25}" sibTransId="{48CBF490-AECD-4AE9-992D-CEEF003E5897}"/>
    <dgm:cxn modelId="{3641692F-3A21-4171-9192-D7A6018F1758}" type="presParOf" srcId="{44B8B93C-F479-44AF-A797-E1054B612A0C}" destId="{F90BB392-AB4B-45A7-9963-105637B83171}" srcOrd="0" destOrd="0" presId="urn:microsoft.com/office/officeart/2005/8/layout/vList2"/>
    <dgm:cxn modelId="{637E4B7A-C6AC-4F9B-A6EE-526454875990}" type="presParOf" srcId="{44B8B93C-F479-44AF-A797-E1054B612A0C}" destId="{1D69058B-E2B1-4DEE-A24A-0D4C241FAD0B}" srcOrd="1" destOrd="0" presId="urn:microsoft.com/office/officeart/2005/8/layout/vList2"/>
    <dgm:cxn modelId="{CCA8AF49-5167-44A3-821E-8B27D6A9F69A}" type="presParOf" srcId="{44B8B93C-F479-44AF-A797-E1054B612A0C}" destId="{4B431FB5-64AF-4BE9-BA76-4D2127430636}" srcOrd="2" destOrd="0" presId="urn:microsoft.com/office/officeart/2005/8/layout/vList2"/>
    <dgm:cxn modelId="{E6B82544-6C42-4B23-A21E-429E92C43A93}" type="presParOf" srcId="{44B8B93C-F479-44AF-A797-E1054B612A0C}" destId="{19452323-04B1-41A7-AAEE-E27EBE72C15A}" srcOrd="3" destOrd="0" presId="urn:microsoft.com/office/officeart/2005/8/layout/vList2"/>
    <dgm:cxn modelId="{D585B944-6766-4F22-99C4-BD43E6ECDF8C}" type="presParOf" srcId="{44B8B93C-F479-44AF-A797-E1054B612A0C}" destId="{7E0DC79C-67DF-4027-AF62-2D467FC967B2}" srcOrd="4" destOrd="0" presId="urn:microsoft.com/office/officeart/2005/8/layout/vList2"/>
    <dgm:cxn modelId="{0375FB68-44AD-4629-8DDA-1D82CB912620}" type="presParOf" srcId="{44B8B93C-F479-44AF-A797-E1054B612A0C}" destId="{834F6F49-27FC-44EA-8808-CAFFC936643C}"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1325C0-11F3-4C42-A47B-DB4D9FFCBF12}" type="doc">
      <dgm:prSet loTypeId="urn:microsoft.com/office/officeart/2005/8/layout/default" loCatId="list" qsTypeId="urn:microsoft.com/office/officeart/2005/8/quickstyle/simple1" qsCatId="simple" csTypeId="urn:microsoft.com/office/officeart/2005/8/colors/accent6_1" csCatId="accent6" phldr="1"/>
      <dgm:spPr/>
      <dgm:t>
        <a:bodyPr/>
        <a:lstStyle/>
        <a:p>
          <a:endParaRPr lang="el-GR"/>
        </a:p>
      </dgm:t>
    </dgm:pt>
    <dgm:pt modelId="{1EC997EB-5A54-4AD7-AE82-252BF67F8DD7}">
      <dgm:prSet phldrT="[Text]" phldr="0"/>
      <dgm:spPr/>
      <dgm:t>
        <a:bodyPr/>
        <a:lstStyle/>
        <a:p>
          <a:r>
            <a:rPr lang="el-GR" dirty="0"/>
            <a:t>Παραγγελία κύριας ανάκρισης, με γραπτή παραγγελία προς τον ανακριτή (άρ. 246 παρ. 1 ΚΠΔ) </a:t>
          </a:r>
        </a:p>
      </dgm:t>
    </dgm:pt>
    <dgm:pt modelId="{471622AB-F43F-4115-B3D8-F60E6C315F8B}" type="parTrans" cxnId="{A49C7770-4DB6-4F11-8313-A9EB9EB1EA99}">
      <dgm:prSet/>
      <dgm:spPr/>
      <dgm:t>
        <a:bodyPr/>
        <a:lstStyle/>
        <a:p>
          <a:endParaRPr lang="el-GR"/>
        </a:p>
      </dgm:t>
    </dgm:pt>
    <dgm:pt modelId="{E90A45F9-D062-4A60-BD56-B5F60F94ECC9}" type="sibTrans" cxnId="{A49C7770-4DB6-4F11-8313-A9EB9EB1EA99}">
      <dgm:prSet/>
      <dgm:spPr/>
      <dgm:t>
        <a:bodyPr/>
        <a:lstStyle/>
        <a:p>
          <a:endParaRPr lang="el-GR"/>
        </a:p>
      </dgm:t>
    </dgm:pt>
    <dgm:pt modelId="{B4F5F024-1741-41E9-8FDD-A00FB53121EB}">
      <dgm:prSet phldrT="[Text]" phldr="0"/>
      <dgm:spPr/>
      <dgm:t>
        <a:bodyPr/>
        <a:lstStyle/>
        <a:p>
          <a:r>
            <a:rPr lang="el-GR" dirty="0"/>
            <a:t>Διαβίβαση της δικογραφίας στον εισαγγελέα εφετών με σχέδιο κλητηρίου θεσπίσματος για πλημμέλημα των προσώπων του άρ. 110 περ. δ’ ΚΠΔ </a:t>
          </a:r>
        </a:p>
      </dgm:t>
    </dgm:pt>
    <dgm:pt modelId="{E495BE0D-B297-4FCC-BF93-D5CE7C6D08DE}" type="parTrans" cxnId="{2010A09D-479D-4A7C-A7A7-D4954DDE2DAE}">
      <dgm:prSet/>
      <dgm:spPr/>
      <dgm:t>
        <a:bodyPr/>
        <a:lstStyle/>
        <a:p>
          <a:endParaRPr lang="el-GR"/>
        </a:p>
      </dgm:t>
    </dgm:pt>
    <dgm:pt modelId="{A584FCFF-4A35-4185-AE7D-F501848E108F}" type="sibTrans" cxnId="{2010A09D-479D-4A7C-A7A7-D4954DDE2DAE}">
      <dgm:prSet/>
      <dgm:spPr/>
      <dgm:t>
        <a:bodyPr/>
        <a:lstStyle/>
        <a:p>
          <a:endParaRPr lang="el-GR"/>
        </a:p>
      </dgm:t>
    </dgm:pt>
    <dgm:pt modelId="{9DEE84BC-1F8F-4677-BE38-D0AD6C4C78B0}">
      <dgm:prSet phldrT="[Text]" phldr="0"/>
      <dgm:spPr/>
      <dgm:t>
        <a:bodyPr/>
        <a:lstStyle/>
        <a:p>
          <a:r>
            <a:rPr lang="el-GR" dirty="0"/>
            <a:t>Υποβολή αίτηση για έκδοση ποινικής διαταγής (άρ. 409 ΚΠΔ) </a:t>
          </a:r>
        </a:p>
      </dgm:t>
    </dgm:pt>
    <dgm:pt modelId="{2574D62D-5AB3-4761-9E14-24AD393E3232}" type="parTrans" cxnId="{22268E5A-2C20-4758-8797-E7CA5F446CBE}">
      <dgm:prSet/>
      <dgm:spPr/>
      <dgm:t>
        <a:bodyPr/>
        <a:lstStyle/>
        <a:p>
          <a:endParaRPr lang="el-GR"/>
        </a:p>
      </dgm:t>
    </dgm:pt>
    <dgm:pt modelId="{23B4404F-6A08-4F4C-80C2-44EFF2B73FD4}" type="sibTrans" cxnId="{22268E5A-2C20-4758-8797-E7CA5F446CBE}">
      <dgm:prSet/>
      <dgm:spPr/>
      <dgm:t>
        <a:bodyPr/>
        <a:lstStyle/>
        <a:p>
          <a:endParaRPr lang="el-GR"/>
        </a:p>
      </dgm:t>
    </dgm:pt>
    <dgm:pt modelId="{E2857E90-8713-462B-A57B-324E2BF86117}">
      <dgm:prSet phldrT="[Text]" phldr="0"/>
      <dgm:spPr/>
      <dgm:t>
        <a:bodyPr/>
        <a:lstStyle/>
        <a:p>
          <a:r>
            <a:rPr lang="el-GR" dirty="0"/>
            <a:t>(μόνο για πλημμελήματα) άρ. 245 παρ. 3 ΚΠΔ (έκδοση της πράξης, με την οποία η δικογραφία τίθεται στο αρχείο αγνώστων δραστών) </a:t>
          </a:r>
        </a:p>
      </dgm:t>
    </dgm:pt>
    <dgm:pt modelId="{2E0A9C00-F099-4F74-9C83-D8D4DC9FF69F}" type="parTrans" cxnId="{7BB09D24-6FAF-4F2C-AC7A-FB2D03B6DE1D}">
      <dgm:prSet/>
      <dgm:spPr/>
      <dgm:t>
        <a:bodyPr/>
        <a:lstStyle/>
        <a:p>
          <a:endParaRPr lang="el-GR"/>
        </a:p>
      </dgm:t>
    </dgm:pt>
    <dgm:pt modelId="{262C2F58-6894-48F6-AD0B-F5C804D9D5E1}" type="sibTrans" cxnId="{7BB09D24-6FAF-4F2C-AC7A-FB2D03B6DE1D}">
      <dgm:prSet/>
      <dgm:spPr/>
      <dgm:t>
        <a:bodyPr/>
        <a:lstStyle/>
        <a:p>
          <a:endParaRPr lang="el-GR"/>
        </a:p>
      </dgm:t>
    </dgm:pt>
    <dgm:pt modelId="{E3A883DD-8CD3-42B3-BD7E-5D3654E66FDC}">
      <dgm:prSet phldrT="[Text]" phldr="0"/>
      <dgm:spPr/>
      <dgm:t>
        <a:bodyPr/>
        <a:lstStyle/>
        <a:p>
          <a:r>
            <a:rPr lang="el-GR"/>
            <a:t>Εισαγωγή της υπόθεσης με απευθείας κλήση του κατηγορουμένου στο ακροατήριο </a:t>
          </a:r>
        </a:p>
      </dgm:t>
    </dgm:pt>
    <dgm:pt modelId="{4D29FAC9-D2B3-431E-B397-B485390CDA15}" type="parTrans" cxnId="{1662FB5F-B6AE-4E15-83B3-A8F7D04F24B6}">
      <dgm:prSet/>
      <dgm:spPr/>
      <dgm:t>
        <a:bodyPr/>
        <a:lstStyle/>
        <a:p>
          <a:endParaRPr lang="el-GR"/>
        </a:p>
      </dgm:t>
    </dgm:pt>
    <dgm:pt modelId="{CBE42509-1C45-4DD6-8DC6-EBF8EABEEC3D}" type="sibTrans" cxnId="{1662FB5F-B6AE-4E15-83B3-A8F7D04F24B6}">
      <dgm:prSet/>
      <dgm:spPr/>
      <dgm:t>
        <a:bodyPr/>
        <a:lstStyle/>
        <a:p>
          <a:endParaRPr lang="el-GR"/>
        </a:p>
      </dgm:t>
    </dgm:pt>
    <dgm:pt modelId="{5BBF46F6-CE58-45B2-82DA-C56DFDB21D37}" type="pres">
      <dgm:prSet presAssocID="{FD1325C0-11F3-4C42-A47B-DB4D9FFCBF12}" presName="diagram" presStyleCnt="0">
        <dgm:presLayoutVars>
          <dgm:dir/>
          <dgm:resizeHandles val="exact"/>
        </dgm:presLayoutVars>
      </dgm:prSet>
      <dgm:spPr/>
    </dgm:pt>
    <dgm:pt modelId="{AED9F884-0187-44DB-9716-9EC139850E2D}" type="pres">
      <dgm:prSet presAssocID="{1EC997EB-5A54-4AD7-AE82-252BF67F8DD7}" presName="node" presStyleLbl="node1" presStyleIdx="0" presStyleCnt="5">
        <dgm:presLayoutVars>
          <dgm:bulletEnabled val="1"/>
        </dgm:presLayoutVars>
      </dgm:prSet>
      <dgm:spPr/>
    </dgm:pt>
    <dgm:pt modelId="{993F9D25-94DC-4FE1-8862-C2DE6279B355}" type="pres">
      <dgm:prSet presAssocID="{E90A45F9-D062-4A60-BD56-B5F60F94ECC9}" presName="sibTrans" presStyleCnt="0"/>
      <dgm:spPr/>
    </dgm:pt>
    <dgm:pt modelId="{F73B2F6B-639B-485E-B7DA-2B89B06459C0}" type="pres">
      <dgm:prSet presAssocID="{E3A883DD-8CD3-42B3-BD7E-5D3654E66FDC}" presName="node" presStyleLbl="node1" presStyleIdx="1" presStyleCnt="5">
        <dgm:presLayoutVars>
          <dgm:bulletEnabled val="1"/>
        </dgm:presLayoutVars>
      </dgm:prSet>
      <dgm:spPr/>
    </dgm:pt>
    <dgm:pt modelId="{0C816E16-96CB-448E-B5EC-A31981CFB3C0}" type="pres">
      <dgm:prSet presAssocID="{CBE42509-1C45-4DD6-8DC6-EBF8EABEEC3D}" presName="sibTrans" presStyleCnt="0"/>
      <dgm:spPr/>
    </dgm:pt>
    <dgm:pt modelId="{AD7F780E-0AAA-4F5D-A025-1F8469672E70}" type="pres">
      <dgm:prSet presAssocID="{B4F5F024-1741-41E9-8FDD-A00FB53121EB}" presName="node" presStyleLbl="node1" presStyleIdx="2" presStyleCnt="5">
        <dgm:presLayoutVars>
          <dgm:bulletEnabled val="1"/>
        </dgm:presLayoutVars>
      </dgm:prSet>
      <dgm:spPr/>
    </dgm:pt>
    <dgm:pt modelId="{2700641C-D146-4BB6-8903-A5B4AAB01C7D}" type="pres">
      <dgm:prSet presAssocID="{A584FCFF-4A35-4185-AE7D-F501848E108F}" presName="sibTrans" presStyleCnt="0"/>
      <dgm:spPr/>
    </dgm:pt>
    <dgm:pt modelId="{223E2D2A-28C3-45C5-BCDE-5F498320B8ED}" type="pres">
      <dgm:prSet presAssocID="{9DEE84BC-1F8F-4677-BE38-D0AD6C4C78B0}" presName="node" presStyleLbl="node1" presStyleIdx="3" presStyleCnt="5">
        <dgm:presLayoutVars>
          <dgm:bulletEnabled val="1"/>
        </dgm:presLayoutVars>
      </dgm:prSet>
      <dgm:spPr/>
    </dgm:pt>
    <dgm:pt modelId="{1AE928BB-A4E0-4CDE-AB99-BAEAF17A0840}" type="pres">
      <dgm:prSet presAssocID="{23B4404F-6A08-4F4C-80C2-44EFF2B73FD4}" presName="sibTrans" presStyleCnt="0"/>
      <dgm:spPr/>
    </dgm:pt>
    <dgm:pt modelId="{093397CF-D7C8-4D42-827B-2A4786C63F4A}" type="pres">
      <dgm:prSet presAssocID="{E2857E90-8713-462B-A57B-324E2BF86117}" presName="node" presStyleLbl="node1" presStyleIdx="4" presStyleCnt="5">
        <dgm:presLayoutVars>
          <dgm:bulletEnabled val="1"/>
        </dgm:presLayoutVars>
      </dgm:prSet>
      <dgm:spPr/>
    </dgm:pt>
  </dgm:ptLst>
  <dgm:cxnLst>
    <dgm:cxn modelId="{7BB09D24-6FAF-4F2C-AC7A-FB2D03B6DE1D}" srcId="{FD1325C0-11F3-4C42-A47B-DB4D9FFCBF12}" destId="{E2857E90-8713-462B-A57B-324E2BF86117}" srcOrd="4" destOrd="0" parTransId="{2E0A9C00-F099-4F74-9C83-D8D4DC9FF69F}" sibTransId="{262C2F58-6894-48F6-AD0B-F5C804D9D5E1}"/>
    <dgm:cxn modelId="{4B023C30-9391-4763-BBB4-9675117A931B}" type="presOf" srcId="{1EC997EB-5A54-4AD7-AE82-252BF67F8DD7}" destId="{AED9F884-0187-44DB-9716-9EC139850E2D}" srcOrd="0" destOrd="0" presId="urn:microsoft.com/office/officeart/2005/8/layout/default"/>
    <dgm:cxn modelId="{1662FB5F-B6AE-4E15-83B3-A8F7D04F24B6}" srcId="{FD1325C0-11F3-4C42-A47B-DB4D9FFCBF12}" destId="{E3A883DD-8CD3-42B3-BD7E-5D3654E66FDC}" srcOrd="1" destOrd="0" parTransId="{4D29FAC9-D2B3-431E-B397-B485390CDA15}" sibTransId="{CBE42509-1C45-4DD6-8DC6-EBF8EABEEC3D}"/>
    <dgm:cxn modelId="{A49C7770-4DB6-4F11-8313-A9EB9EB1EA99}" srcId="{FD1325C0-11F3-4C42-A47B-DB4D9FFCBF12}" destId="{1EC997EB-5A54-4AD7-AE82-252BF67F8DD7}" srcOrd="0" destOrd="0" parTransId="{471622AB-F43F-4115-B3D8-F60E6C315F8B}" sibTransId="{E90A45F9-D062-4A60-BD56-B5F60F94ECC9}"/>
    <dgm:cxn modelId="{22268E5A-2C20-4758-8797-E7CA5F446CBE}" srcId="{FD1325C0-11F3-4C42-A47B-DB4D9FFCBF12}" destId="{9DEE84BC-1F8F-4677-BE38-D0AD6C4C78B0}" srcOrd="3" destOrd="0" parTransId="{2574D62D-5AB3-4761-9E14-24AD393E3232}" sibTransId="{23B4404F-6A08-4F4C-80C2-44EFF2B73FD4}"/>
    <dgm:cxn modelId="{AE3F007E-1003-4F44-B6FD-AB52EFEDC9E8}" type="presOf" srcId="{9DEE84BC-1F8F-4677-BE38-D0AD6C4C78B0}" destId="{223E2D2A-28C3-45C5-BCDE-5F498320B8ED}" srcOrd="0" destOrd="0" presId="urn:microsoft.com/office/officeart/2005/8/layout/default"/>
    <dgm:cxn modelId="{2010A09D-479D-4A7C-A7A7-D4954DDE2DAE}" srcId="{FD1325C0-11F3-4C42-A47B-DB4D9FFCBF12}" destId="{B4F5F024-1741-41E9-8FDD-A00FB53121EB}" srcOrd="2" destOrd="0" parTransId="{E495BE0D-B297-4FCC-BF93-D5CE7C6D08DE}" sibTransId="{A584FCFF-4A35-4185-AE7D-F501848E108F}"/>
    <dgm:cxn modelId="{43F215A4-984F-4E08-BB43-FA88D33B0596}" type="presOf" srcId="{E3A883DD-8CD3-42B3-BD7E-5D3654E66FDC}" destId="{F73B2F6B-639B-485E-B7DA-2B89B06459C0}" srcOrd="0" destOrd="0" presId="urn:microsoft.com/office/officeart/2005/8/layout/default"/>
    <dgm:cxn modelId="{3CBF79B5-7C4F-459F-B112-C48D35B79B03}" type="presOf" srcId="{E2857E90-8713-462B-A57B-324E2BF86117}" destId="{093397CF-D7C8-4D42-827B-2A4786C63F4A}" srcOrd="0" destOrd="0" presId="urn:microsoft.com/office/officeart/2005/8/layout/default"/>
    <dgm:cxn modelId="{E05B7BDC-7A16-4DE3-A809-EA7856C65F61}" type="presOf" srcId="{B4F5F024-1741-41E9-8FDD-A00FB53121EB}" destId="{AD7F780E-0AAA-4F5D-A025-1F8469672E70}" srcOrd="0" destOrd="0" presId="urn:microsoft.com/office/officeart/2005/8/layout/default"/>
    <dgm:cxn modelId="{F8BCEDEE-D056-4AD7-919C-308785B7D2DD}" type="presOf" srcId="{FD1325C0-11F3-4C42-A47B-DB4D9FFCBF12}" destId="{5BBF46F6-CE58-45B2-82DA-C56DFDB21D37}" srcOrd="0" destOrd="0" presId="urn:microsoft.com/office/officeart/2005/8/layout/default"/>
    <dgm:cxn modelId="{FCD996CD-D19A-4A8C-BBE7-B5D187479E37}" type="presParOf" srcId="{5BBF46F6-CE58-45B2-82DA-C56DFDB21D37}" destId="{AED9F884-0187-44DB-9716-9EC139850E2D}" srcOrd="0" destOrd="0" presId="urn:microsoft.com/office/officeart/2005/8/layout/default"/>
    <dgm:cxn modelId="{553DD25B-7C64-4D1D-B002-51FBEA552299}" type="presParOf" srcId="{5BBF46F6-CE58-45B2-82DA-C56DFDB21D37}" destId="{993F9D25-94DC-4FE1-8862-C2DE6279B355}" srcOrd="1" destOrd="0" presId="urn:microsoft.com/office/officeart/2005/8/layout/default"/>
    <dgm:cxn modelId="{A73891B6-C941-4885-8583-9553A99ADEA9}" type="presParOf" srcId="{5BBF46F6-CE58-45B2-82DA-C56DFDB21D37}" destId="{F73B2F6B-639B-485E-B7DA-2B89B06459C0}" srcOrd="2" destOrd="0" presId="urn:microsoft.com/office/officeart/2005/8/layout/default"/>
    <dgm:cxn modelId="{33AF6006-4664-4344-AC9A-7F8880D0497C}" type="presParOf" srcId="{5BBF46F6-CE58-45B2-82DA-C56DFDB21D37}" destId="{0C816E16-96CB-448E-B5EC-A31981CFB3C0}" srcOrd="3" destOrd="0" presId="urn:microsoft.com/office/officeart/2005/8/layout/default"/>
    <dgm:cxn modelId="{9051DE2D-4C51-42D8-A5E7-B7FD6CA45BF9}" type="presParOf" srcId="{5BBF46F6-CE58-45B2-82DA-C56DFDB21D37}" destId="{AD7F780E-0AAA-4F5D-A025-1F8469672E70}" srcOrd="4" destOrd="0" presId="urn:microsoft.com/office/officeart/2005/8/layout/default"/>
    <dgm:cxn modelId="{75A5CBC4-A6E7-4311-A4ED-4574DDC5F94E}" type="presParOf" srcId="{5BBF46F6-CE58-45B2-82DA-C56DFDB21D37}" destId="{2700641C-D146-4BB6-8903-A5B4AAB01C7D}" srcOrd="5" destOrd="0" presId="urn:microsoft.com/office/officeart/2005/8/layout/default"/>
    <dgm:cxn modelId="{5B780EBD-C197-46C1-A925-D0DAE99C9303}" type="presParOf" srcId="{5BBF46F6-CE58-45B2-82DA-C56DFDB21D37}" destId="{223E2D2A-28C3-45C5-BCDE-5F498320B8ED}" srcOrd="6" destOrd="0" presId="urn:microsoft.com/office/officeart/2005/8/layout/default"/>
    <dgm:cxn modelId="{802EA874-B040-43A3-BABC-312A940B8877}" type="presParOf" srcId="{5BBF46F6-CE58-45B2-82DA-C56DFDB21D37}" destId="{1AE928BB-A4E0-4CDE-AB99-BAEAF17A0840}" srcOrd="7" destOrd="0" presId="urn:microsoft.com/office/officeart/2005/8/layout/default"/>
    <dgm:cxn modelId="{FE148FB9-E19A-468E-A3FC-2566597BF699}" type="presParOf" srcId="{5BBF46F6-CE58-45B2-82DA-C56DFDB21D37}" destId="{093397CF-D7C8-4D42-827B-2A4786C63F4A}"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D2EAC5-C664-480C-ADBF-94BF8150A8D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l-GR"/>
        </a:p>
      </dgm:t>
    </dgm:pt>
    <dgm:pt modelId="{6B470B0B-A172-4B9E-AE1F-6AE4D53AE865}">
      <dgm:prSet phldrT="[Text]">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t>
        <a:bodyPr/>
        <a:lstStyle/>
        <a:p>
          <a:pPr>
            <a:buSzPts val="1100"/>
            <a:buFont typeface="Times New Roman" panose="02020603050405020304" pitchFamily="18" charset="0"/>
            <a:buAutoNum type="arabicPeriod"/>
          </a:pPr>
          <a:r>
            <a:rPr lang="el-GR" dirty="0"/>
            <a:t>Η συγκεκριμένη δικαιοδοτική κρίση πρέπει να υπόκειται κατά τον νόμο σε ένδικο μέσο. </a:t>
          </a:r>
        </a:p>
      </dgm:t>
    </dgm:pt>
    <dgm:pt modelId="{26906BC8-231D-4307-B3C4-35DC13EFFAC5}" type="parTrans" cxnId="{60A62059-6B05-4030-A9DC-21ADE8DDB8A0}">
      <dgm:prSet/>
      <dgm:spPr/>
      <dgm:t>
        <a:bodyPr/>
        <a:lstStyle/>
        <a:p>
          <a:endParaRPr lang="el-GR"/>
        </a:p>
      </dgm:t>
    </dgm:pt>
    <dgm:pt modelId="{2A29146A-2C91-410B-956F-BFC5A7D76B10}" type="sibTrans" cxnId="{60A62059-6B05-4030-A9DC-21ADE8DDB8A0}">
      <dgm:prSet/>
      <dgm:spPr/>
      <dgm:t>
        <a:bodyPr/>
        <a:lstStyle/>
        <a:p>
          <a:endParaRPr lang="el-GR"/>
        </a:p>
      </dgm:t>
    </dgm:pt>
    <dgm:pt modelId="{7E1B392C-0454-478D-8A27-5227C3AECA64}">
      <dgm:prSet>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t>
        <a:bodyPr/>
        <a:lstStyle/>
        <a:p>
          <a:pPr>
            <a:buSzPts val="1100"/>
            <a:buFont typeface="Times New Roman" panose="02020603050405020304" pitchFamily="18" charset="0"/>
            <a:buAutoNum type="arabicPeriod"/>
          </a:pPr>
          <a:r>
            <a:rPr lang="el-GR" dirty="0"/>
            <a:t>Το πρόσωπο που ασκεί το ένδικο μέσο πρέπει να δικαιούται κατά τον νόμο την άσκησή του. </a:t>
          </a:r>
        </a:p>
      </dgm:t>
    </dgm:pt>
    <dgm:pt modelId="{E2B0013F-E477-420C-A604-EFEA5EFB2BF4}" type="parTrans" cxnId="{584F2987-6D96-4A36-B644-AAB253BF153E}">
      <dgm:prSet/>
      <dgm:spPr/>
      <dgm:t>
        <a:bodyPr/>
        <a:lstStyle/>
        <a:p>
          <a:endParaRPr lang="el-GR"/>
        </a:p>
      </dgm:t>
    </dgm:pt>
    <dgm:pt modelId="{82E1FBD7-6EA0-4DED-A31D-17FCEF72E759}" type="sibTrans" cxnId="{584F2987-6D96-4A36-B644-AAB253BF153E}">
      <dgm:prSet/>
      <dgm:spPr/>
      <dgm:t>
        <a:bodyPr/>
        <a:lstStyle/>
        <a:p>
          <a:endParaRPr lang="el-GR"/>
        </a:p>
      </dgm:t>
    </dgm:pt>
    <dgm:pt modelId="{F6B45EFE-7069-4EA0-986F-B9DD905CE415}">
      <dgm:prSet>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t>
        <a:bodyPr/>
        <a:lstStyle/>
        <a:p>
          <a:pPr>
            <a:buSzPts val="1100"/>
            <a:buFont typeface="Times New Roman" panose="02020603050405020304" pitchFamily="18" charset="0"/>
            <a:buAutoNum type="arabicPeriod"/>
          </a:pPr>
          <a:r>
            <a:rPr lang="el-GR" dirty="0"/>
            <a:t>Πρέπει να προκύπτει η ύπαρξη εννόμου συμφέροντος στο πρόσωπο που ασκεί το ένδικο μέσο. </a:t>
          </a:r>
        </a:p>
      </dgm:t>
    </dgm:pt>
    <dgm:pt modelId="{30641896-B5A0-4DC4-8E54-20BA7A3B15EA}" type="parTrans" cxnId="{81F66A23-DC96-4776-9FD1-ABF93D084CAA}">
      <dgm:prSet/>
      <dgm:spPr/>
      <dgm:t>
        <a:bodyPr/>
        <a:lstStyle/>
        <a:p>
          <a:endParaRPr lang="el-GR"/>
        </a:p>
      </dgm:t>
    </dgm:pt>
    <dgm:pt modelId="{70FFEA59-3A34-4D13-B031-D56A6D29390C}" type="sibTrans" cxnId="{81F66A23-DC96-4776-9FD1-ABF93D084CAA}">
      <dgm:prSet/>
      <dgm:spPr/>
      <dgm:t>
        <a:bodyPr/>
        <a:lstStyle/>
        <a:p>
          <a:endParaRPr lang="el-GR"/>
        </a:p>
      </dgm:t>
    </dgm:pt>
    <dgm:pt modelId="{2B19694A-7168-4115-8112-CE5323CD6683}">
      <dgm:prSet>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t>
        <a:bodyPr/>
        <a:lstStyle/>
        <a:p>
          <a:pPr>
            <a:buSzPts val="1100"/>
            <a:buFont typeface="Times New Roman" panose="02020603050405020304" pitchFamily="18" charset="0"/>
            <a:buAutoNum type="arabicPeriod"/>
          </a:pPr>
          <a:r>
            <a:rPr lang="el-GR" dirty="0"/>
            <a:t>Το ένδικο μέσο πρέπει να ασκείται εμπρόθεσμα. </a:t>
          </a:r>
        </a:p>
      </dgm:t>
    </dgm:pt>
    <dgm:pt modelId="{25988CCE-39C6-4B2D-BF98-EEAA8C8CFEF9}" type="parTrans" cxnId="{BCD8747E-1585-47D3-A2E5-E5B0B5E1E4C1}">
      <dgm:prSet/>
      <dgm:spPr/>
      <dgm:t>
        <a:bodyPr/>
        <a:lstStyle/>
        <a:p>
          <a:endParaRPr lang="el-GR"/>
        </a:p>
      </dgm:t>
    </dgm:pt>
    <dgm:pt modelId="{AF3C4200-0143-44CB-8059-33D47C9465C5}" type="sibTrans" cxnId="{BCD8747E-1585-47D3-A2E5-E5B0B5E1E4C1}">
      <dgm:prSet/>
      <dgm:spPr/>
      <dgm:t>
        <a:bodyPr/>
        <a:lstStyle/>
        <a:p>
          <a:endParaRPr lang="el-GR"/>
        </a:p>
      </dgm:t>
    </dgm:pt>
    <dgm:pt modelId="{195B25BE-89BD-4D13-A695-217E2649046C}">
      <dgm:prSet>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t>
        <a:bodyPr/>
        <a:lstStyle/>
        <a:p>
          <a:pPr>
            <a:buSzPts val="1100"/>
            <a:buFont typeface="Times New Roman" panose="02020603050405020304" pitchFamily="18" charset="0"/>
            <a:buAutoNum type="arabicPeriod"/>
          </a:pPr>
          <a:r>
            <a:rPr lang="el-GR" dirty="0"/>
            <a:t>Πρέπει να τηρείται ο προβλεπόμενος τύπος του ενδίκου μέσου </a:t>
          </a:r>
        </a:p>
      </dgm:t>
    </dgm:pt>
    <dgm:pt modelId="{CE1B8800-B7E7-4751-AD11-A41692D4E721}" type="parTrans" cxnId="{B3E333D9-5847-4E24-8D40-FE2891691BBB}">
      <dgm:prSet/>
      <dgm:spPr/>
      <dgm:t>
        <a:bodyPr/>
        <a:lstStyle/>
        <a:p>
          <a:endParaRPr lang="el-GR"/>
        </a:p>
      </dgm:t>
    </dgm:pt>
    <dgm:pt modelId="{FFDEA861-18C4-4E43-BB60-1346045239CE}" type="sibTrans" cxnId="{B3E333D9-5847-4E24-8D40-FE2891691BBB}">
      <dgm:prSet/>
      <dgm:spPr/>
      <dgm:t>
        <a:bodyPr/>
        <a:lstStyle/>
        <a:p>
          <a:endParaRPr lang="el-GR"/>
        </a:p>
      </dgm:t>
    </dgm:pt>
    <dgm:pt modelId="{203ECDAF-551A-4A38-8793-D527E0DEDC32}">
      <dgm:prSet>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t>
        <a:bodyPr/>
        <a:lstStyle/>
        <a:p>
          <a:pPr>
            <a:buSzPts val="1100"/>
            <a:buFont typeface="Times New Roman" panose="02020603050405020304" pitchFamily="18" charset="0"/>
            <a:buAutoNum type="arabicPeriod"/>
          </a:pPr>
          <a:r>
            <a:rPr lang="el-GR" dirty="0"/>
            <a:t>Δεν πρέπει να ασκείται το ένδικο μέσο δεύτερη φορά. </a:t>
          </a:r>
        </a:p>
      </dgm:t>
    </dgm:pt>
    <dgm:pt modelId="{6A3A4B5F-23E9-4A4D-8163-2F80D30B7EB3}" type="parTrans" cxnId="{EF0ACA20-FF4F-4A4D-8533-57C5232F673B}">
      <dgm:prSet/>
      <dgm:spPr/>
      <dgm:t>
        <a:bodyPr/>
        <a:lstStyle/>
        <a:p>
          <a:endParaRPr lang="el-GR"/>
        </a:p>
      </dgm:t>
    </dgm:pt>
    <dgm:pt modelId="{7999CEAC-31F8-4A65-81BD-1712A9379F3A}" type="sibTrans" cxnId="{EF0ACA20-FF4F-4A4D-8533-57C5232F673B}">
      <dgm:prSet/>
      <dgm:spPr/>
      <dgm:t>
        <a:bodyPr/>
        <a:lstStyle/>
        <a:p>
          <a:endParaRPr lang="el-GR"/>
        </a:p>
      </dgm:t>
    </dgm:pt>
    <dgm:pt modelId="{8268539C-341B-46DF-9E38-4AB0304BD605}">
      <dgm:prSet>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t>
        <a:bodyPr/>
        <a:lstStyle/>
        <a:p>
          <a:pPr>
            <a:buSzPts val="1100"/>
            <a:buFont typeface="Times New Roman" panose="02020603050405020304" pitchFamily="18" charset="0"/>
            <a:buAutoNum type="arabicPeriod"/>
          </a:pPr>
          <a:r>
            <a:rPr lang="el-GR" dirty="0"/>
            <a:t>Δεν πρέπει να έχει λάβει χώρα παραίτηση από το ένδικο μέσο. </a:t>
          </a:r>
        </a:p>
      </dgm:t>
    </dgm:pt>
    <dgm:pt modelId="{E476F92D-9D65-4ABF-8ACC-18BB6855D4CB}" type="parTrans" cxnId="{C087EBA2-864B-4E32-81B1-935E4557F9D7}">
      <dgm:prSet/>
      <dgm:spPr/>
      <dgm:t>
        <a:bodyPr/>
        <a:lstStyle/>
        <a:p>
          <a:endParaRPr lang="el-GR"/>
        </a:p>
      </dgm:t>
    </dgm:pt>
    <dgm:pt modelId="{D1F2FF06-6F65-4269-8A99-7F1E07106DC6}" type="sibTrans" cxnId="{C087EBA2-864B-4E32-81B1-935E4557F9D7}">
      <dgm:prSet/>
      <dgm:spPr/>
      <dgm:t>
        <a:bodyPr/>
        <a:lstStyle/>
        <a:p>
          <a:endParaRPr lang="el-GR"/>
        </a:p>
      </dgm:t>
    </dgm:pt>
    <dgm:pt modelId="{23BBE2F4-C993-41F3-BF46-29C5DD7FF750}" type="pres">
      <dgm:prSet presAssocID="{39D2EAC5-C664-480C-ADBF-94BF8150A8D4}" presName="diagram" presStyleCnt="0">
        <dgm:presLayoutVars>
          <dgm:dir/>
          <dgm:resizeHandles val="exact"/>
        </dgm:presLayoutVars>
      </dgm:prSet>
      <dgm:spPr/>
    </dgm:pt>
    <dgm:pt modelId="{75893B4D-307F-44E5-B241-EC18C823135E}" type="pres">
      <dgm:prSet presAssocID="{6B470B0B-A172-4B9E-AE1F-6AE4D53AE865}" presName="node" presStyleLbl="node1" presStyleIdx="0" presStyleCnt="7">
        <dgm:presLayoutVars>
          <dgm:bulletEnabled val="1"/>
        </dgm:presLayoutVars>
      </dgm:prSet>
      <dgm:spPr/>
    </dgm:pt>
    <dgm:pt modelId="{DA48C779-BF26-447A-93FE-6E9B8567DC8B}" type="pres">
      <dgm:prSet presAssocID="{2A29146A-2C91-410B-956F-BFC5A7D76B10}" presName="sibTrans" presStyleCnt="0"/>
      <dgm:spPr/>
    </dgm:pt>
    <dgm:pt modelId="{D5D98E26-6C74-43C7-B1DF-E73CB7741B61}" type="pres">
      <dgm:prSet presAssocID="{7E1B392C-0454-478D-8A27-5227C3AECA64}" presName="node" presStyleLbl="node1" presStyleIdx="1" presStyleCnt="7">
        <dgm:presLayoutVars>
          <dgm:bulletEnabled val="1"/>
        </dgm:presLayoutVars>
      </dgm:prSet>
      <dgm:spPr/>
    </dgm:pt>
    <dgm:pt modelId="{482C73CB-5E2D-44B4-8097-6894D8215E83}" type="pres">
      <dgm:prSet presAssocID="{82E1FBD7-6EA0-4DED-A31D-17FCEF72E759}" presName="sibTrans" presStyleCnt="0"/>
      <dgm:spPr/>
    </dgm:pt>
    <dgm:pt modelId="{7D55173E-C629-4207-839D-BEDEE3A4C97D}" type="pres">
      <dgm:prSet presAssocID="{F6B45EFE-7069-4EA0-986F-B9DD905CE415}" presName="node" presStyleLbl="node1" presStyleIdx="2" presStyleCnt="7">
        <dgm:presLayoutVars>
          <dgm:bulletEnabled val="1"/>
        </dgm:presLayoutVars>
      </dgm:prSet>
      <dgm:spPr/>
    </dgm:pt>
    <dgm:pt modelId="{ADEB2FF5-41D9-4EEF-BF26-DDE6AA68247C}" type="pres">
      <dgm:prSet presAssocID="{70FFEA59-3A34-4D13-B031-D56A6D29390C}" presName="sibTrans" presStyleCnt="0"/>
      <dgm:spPr/>
    </dgm:pt>
    <dgm:pt modelId="{147C0FFB-1F2C-44BE-ACE2-3777A0C71672}" type="pres">
      <dgm:prSet presAssocID="{2B19694A-7168-4115-8112-CE5323CD6683}" presName="node" presStyleLbl="node1" presStyleIdx="3" presStyleCnt="7">
        <dgm:presLayoutVars>
          <dgm:bulletEnabled val="1"/>
        </dgm:presLayoutVars>
      </dgm:prSet>
      <dgm:spPr/>
    </dgm:pt>
    <dgm:pt modelId="{B100C76F-2322-4C8D-ADBA-2F6AA955E6C0}" type="pres">
      <dgm:prSet presAssocID="{AF3C4200-0143-44CB-8059-33D47C9465C5}" presName="sibTrans" presStyleCnt="0"/>
      <dgm:spPr/>
    </dgm:pt>
    <dgm:pt modelId="{76AD7D3D-970E-4554-A5C7-57729645A4C0}" type="pres">
      <dgm:prSet presAssocID="{195B25BE-89BD-4D13-A695-217E2649046C}" presName="node" presStyleLbl="node1" presStyleIdx="4" presStyleCnt="7">
        <dgm:presLayoutVars>
          <dgm:bulletEnabled val="1"/>
        </dgm:presLayoutVars>
      </dgm:prSet>
      <dgm:spPr/>
    </dgm:pt>
    <dgm:pt modelId="{EB4C82D2-C47C-4C5A-A26E-28F2F3A7FD2F}" type="pres">
      <dgm:prSet presAssocID="{FFDEA861-18C4-4E43-BB60-1346045239CE}" presName="sibTrans" presStyleCnt="0"/>
      <dgm:spPr/>
    </dgm:pt>
    <dgm:pt modelId="{2A376F11-0379-4325-A84C-51F8CDBC213D}" type="pres">
      <dgm:prSet presAssocID="{203ECDAF-551A-4A38-8793-D527E0DEDC32}" presName="node" presStyleLbl="node1" presStyleIdx="5" presStyleCnt="7">
        <dgm:presLayoutVars>
          <dgm:bulletEnabled val="1"/>
        </dgm:presLayoutVars>
      </dgm:prSet>
      <dgm:spPr/>
    </dgm:pt>
    <dgm:pt modelId="{BAF3CFF0-3D4E-42FC-B72E-64CF19AC5C11}" type="pres">
      <dgm:prSet presAssocID="{7999CEAC-31F8-4A65-81BD-1712A9379F3A}" presName="sibTrans" presStyleCnt="0"/>
      <dgm:spPr/>
    </dgm:pt>
    <dgm:pt modelId="{645C67AB-C3A5-4391-9171-2D0706FF9391}" type="pres">
      <dgm:prSet presAssocID="{8268539C-341B-46DF-9E38-4AB0304BD605}" presName="node" presStyleLbl="node1" presStyleIdx="6" presStyleCnt="7">
        <dgm:presLayoutVars>
          <dgm:bulletEnabled val="1"/>
        </dgm:presLayoutVars>
      </dgm:prSet>
      <dgm:spPr/>
    </dgm:pt>
  </dgm:ptLst>
  <dgm:cxnLst>
    <dgm:cxn modelId="{C0B0F600-521C-43FE-BCDD-7C67EEAEE168}" type="presOf" srcId="{39D2EAC5-C664-480C-ADBF-94BF8150A8D4}" destId="{23BBE2F4-C993-41F3-BF46-29C5DD7FF750}" srcOrd="0" destOrd="0" presId="urn:microsoft.com/office/officeart/2005/8/layout/default"/>
    <dgm:cxn modelId="{9E33B80B-1830-4BF8-8504-7600CB7DAE4A}" type="presOf" srcId="{195B25BE-89BD-4D13-A695-217E2649046C}" destId="{76AD7D3D-970E-4554-A5C7-57729645A4C0}" srcOrd="0" destOrd="0" presId="urn:microsoft.com/office/officeart/2005/8/layout/default"/>
    <dgm:cxn modelId="{0DB6790C-6A62-43D4-A0CF-85AE8F6E831D}" type="presOf" srcId="{203ECDAF-551A-4A38-8793-D527E0DEDC32}" destId="{2A376F11-0379-4325-A84C-51F8CDBC213D}" srcOrd="0" destOrd="0" presId="urn:microsoft.com/office/officeart/2005/8/layout/default"/>
    <dgm:cxn modelId="{EF0ACA20-FF4F-4A4D-8533-57C5232F673B}" srcId="{39D2EAC5-C664-480C-ADBF-94BF8150A8D4}" destId="{203ECDAF-551A-4A38-8793-D527E0DEDC32}" srcOrd="5" destOrd="0" parTransId="{6A3A4B5F-23E9-4A4D-8163-2F80D30B7EB3}" sibTransId="{7999CEAC-31F8-4A65-81BD-1712A9379F3A}"/>
    <dgm:cxn modelId="{81F66A23-DC96-4776-9FD1-ABF93D084CAA}" srcId="{39D2EAC5-C664-480C-ADBF-94BF8150A8D4}" destId="{F6B45EFE-7069-4EA0-986F-B9DD905CE415}" srcOrd="2" destOrd="0" parTransId="{30641896-B5A0-4DC4-8E54-20BA7A3B15EA}" sibTransId="{70FFEA59-3A34-4D13-B031-D56A6D29390C}"/>
    <dgm:cxn modelId="{3B04493C-30FD-49CC-ADE4-B918923B5855}" type="presOf" srcId="{6B470B0B-A172-4B9E-AE1F-6AE4D53AE865}" destId="{75893B4D-307F-44E5-B241-EC18C823135E}" srcOrd="0" destOrd="0" presId="urn:microsoft.com/office/officeart/2005/8/layout/default"/>
    <dgm:cxn modelId="{C2995555-2608-43BF-964D-E086FE37D92A}" type="presOf" srcId="{7E1B392C-0454-478D-8A27-5227C3AECA64}" destId="{D5D98E26-6C74-43C7-B1DF-E73CB7741B61}" srcOrd="0" destOrd="0" presId="urn:microsoft.com/office/officeart/2005/8/layout/default"/>
    <dgm:cxn modelId="{60A62059-6B05-4030-A9DC-21ADE8DDB8A0}" srcId="{39D2EAC5-C664-480C-ADBF-94BF8150A8D4}" destId="{6B470B0B-A172-4B9E-AE1F-6AE4D53AE865}" srcOrd="0" destOrd="0" parTransId="{26906BC8-231D-4307-B3C4-35DC13EFFAC5}" sibTransId="{2A29146A-2C91-410B-956F-BFC5A7D76B10}"/>
    <dgm:cxn modelId="{BCD8747E-1585-47D3-A2E5-E5B0B5E1E4C1}" srcId="{39D2EAC5-C664-480C-ADBF-94BF8150A8D4}" destId="{2B19694A-7168-4115-8112-CE5323CD6683}" srcOrd="3" destOrd="0" parTransId="{25988CCE-39C6-4B2D-BF98-EEAA8C8CFEF9}" sibTransId="{AF3C4200-0143-44CB-8059-33D47C9465C5}"/>
    <dgm:cxn modelId="{584F2987-6D96-4A36-B644-AAB253BF153E}" srcId="{39D2EAC5-C664-480C-ADBF-94BF8150A8D4}" destId="{7E1B392C-0454-478D-8A27-5227C3AECA64}" srcOrd="1" destOrd="0" parTransId="{E2B0013F-E477-420C-A604-EFEA5EFB2BF4}" sibTransId="{82E1FBD7-6EA0-4DED-A31D-17FCEF72E759}"/>
    <dgm:cxn modelId="{80B0BE8E-8AA9-458A-B1A2-A883DDB8FABC}" type="presOf" srcId="{F6B45EFE-7069-4EA0-986F-B9DD905CE415}" destId="{7D55173E-C629-4207-839D-BEDEE3A4C97D}" srcOrd="0" destOrd="0" presId="urn:microsoft.com/office/officeart/2005/8/layout/default"/>
    <dgm:cxn modelId="{C087EBA2-864B-4E32-81B1-935E4557F9D7}" srcId="{39D2EAC5-C664-480C-ADBF-94BF8150A8D4}" destId="{8268539C-341B-46DF-9E38-4AB0304BD605}" srcOrd="6" destOrd="0" parTransId="{E476F92D-9D65-4ABF-8ACC-18BB6855D4CB}" sibTransId="{D1F2FF06-6F65-4269-8A99-7F1E07106DC6}"/>
    <dgm:cxn modelId="{B3E333D9-5847-4E24-8D40-FE2891691BBB}" srcId="{39D2EAC5-C664-480C-ADBF-94BF8150A8D4}" destId="{195B25BE-89BD-4D13-A695-217E2649046C}" srcOrd="4" destOrd="0" parTransId="{CE1B8800-B7E7-4751-AD11-A41692D4E721}" sibTransId="{FFDEA861-18C4-4E43-BB60-1346045239CE}"/>
    <dgm:cxn modelId="{9D85BAE9-7FCA-45CF-AE5D-968DCB45E478}" type="presOf" srcId="{8268539C-341B-46DF-9E38-4AB0304BD605}" destId="{645C67AB-C3A5-4391-9171-2D0706FF9391}" srcOrd="0" destOrd="0" presId="urn:microsoft.com/office/officeart/2005/8/layout/default"/>
    <dgm:cxn modelId="{7CFA27FF-23C3-43E8-9579-B7D100037A2A}" type="presOf" srcId="{2B19694A-7168-4115-8112-CE5323CD6683}" destId="{147C0FFB-1F2C-44BE-ACE2-3777A0C71672}" srcOrd="0" destOrd="0" presId="urn:microsoft.com/office/officeart/2005/8/layout/default"/>
    <dgm:cxn modelId="{ED0C06F0-954B-4CF5-A983-00E3FFC00A2A}" type="presParOf" srcId="{23BBE2F4-C993-41F3-BF46-29C5DD7FF750}" destId="{75893B4D-307F-44E5-B241-EC18C823135E}" srcOrd="0" destOrd="0" presId="urn:microsoft.com/office/officeart/2005/8/layout/default"/>
    <dgm:cxn modelId="{59311584-4235-4481-8F36-601EE7EC53D3}" type="presParOf" srcId="{23BBE2F4-C993-41F3-BF46-29C5DD7FF750}" destId="{DA48C779-BF26-447A-93FE-6E9B8567DC8B}" srcOrd="1" destOrd="0" presId="urn:microsoft.com/office/officeart/2005/8/layout/default"/>
    <dgm:cxn modelId="{8967250F-B036-4DB8-8B0A-6614E5690838}" type="presParOf" srcId="{23BBE2F4-C993-41F3-BF46-29C5DD7FF750}" destId="{D5D98E26-6C74-43C7-B1DF-E73CB7741B61}" srcOrd="2" destOrd="0" presId="urn:microsoft.com/office/officeart/2005/8/layout/default"/>
    <dgm:cxn modelId="{107F2F9C-162F-4639-A329-6A2030A0A95F}" type="presParOf" srcId="{23BBE2F4-C993-41F3-BF46-29C5DD7FF750}" destId="{482C73CB-5E2D-44B4-8097-6894D8215E83}" srcOrd="3" destOrd="0" presId="urn:microsoft.com/office/officeart/2005/8/layout/default"/>
    <dgm:cxn modelId="{B47EFA3A-C9F9-448C-A01B-AC88A620203C}" type="presParOf" srcId="{23BBE2F4-C993-41F3-BF46-29C5DD7FF750}" destId="{7D55173E-C629-4207-839D-BEDEE3A4C97D}" srcOrd="4" destOrd="0" presId="urn:microsoft.com/office/officeart/2005/8/layout/default"/>
    <dgm:cxn modelId="{79328078-0674-4A53-B80A-6ADC7071DF0F}" type="presParOf" srcId="{23BBE2F4-C993-41F3-BF46-29C5DD7FF750}" destId="{ADEB2FF5-41D9-4EEF-BF26-DDE6AA68247C}" srcOrd="5" destOrd="0" presId="urn:microsoft.com/office/officeart/2005/8/layout/default"/>
    <dgm:cxn modelId="{7A912D65-356E-4A77-8769-51D3BE60963F}" type="presParOf" srcId="{23BBE2F4-C993-41F3-BF46-29C5DD7FF750}" destId="{147C0FFB-1F2C-44BE-ACE2-3777A0C71672}" srcOrd="6" destOrd="0" presId="urn:microsoft.com/office/officeart/2005/8/layout/default"/>
    <dgm:cxn modelId="{FF174D4D-9D0A-434E-B673-7DD33641596A}" type="presParOf" srcId="{23BBE2F4-C993-41F3-BF46-29C5DD7FF750}" destId="{B100C76F-2322-4C8D-ADBA-2F6AA955E6C0}" srcOrd="7" destOrd="0" presId="urn:microsoft.com/office/officeart/2005/8/layout/default"/>
    <dgm:cxn modelId="{1282F240-0F2E-4EB7-B0AF-22233172B90A}" type="presParOf" srcId="{23BBE2F4-C993-41F3-BF46-29C5DD7FF750}" destId="{76AD7D3D-970E-4554-A5C7-57729645A4C0}" srcOrd="8" destOrd="0" presId="urn:microsoft.com/office/officeart/2005/8/layout/default"/>
    <dgm:cxn modelId="{2725CF1D-9B8F-4014-97C1-8876B82123C4}" type="presParOf" srcId="{23BBE2F4-C993-41F3-BF46-29C5DD7FF750}" destId="{EB4C82D2-C47C-4C5A-A26E-28F2F3A7FD2F}" srcOrd="9" destOrd="0" presId="urn:microsoft.com/office/officeart/2005/8/layout/default"/>
    <dgm:cxn modelId="{8C56D34F-1CE8-4321-9730-0C479E75CD4B}" type="presParOf" srcId="{23BBE2F4-C993-41F3-BF46-29C5DD7FF750}" destId="{2A376F11-0379-4325-A84C-51F8CDBC213D}" srcOrd="10" destOrd="0" presId="urn:microsoft.com/office/officeart/2005/8/layout/default"/>
    <dgm:cxn modelId="{F903CD04-4CA5-42C6-AE29-E339221C6C59}" type="presParOf" srcId="{23BBE2F4-C993-41F3-BF46-29C5DD7FF750}" destId="{BAF3CFF0-3D4E-42FC-B72E-64CF19AC5C11}" srcOrd="11" destOrd="0" presId="urn:microsoft.com/office/officeart/2005/8/layout/default"/>
    <dgm:cxn modelId="{BBB6E4FF-61D8-49C5-87F4-AF4508CE9A82}" type="presParOf" srcId="{23BBE2F4-C993-41F3-BF46-29C5DD7FF750}" destId="{645C67AB-C3A5-4391-9171-2D0706FF9391}"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EF7EB6-D891-43B5-8C62-A8E7C09CF6F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9FD9ECEF-CE2B-4701-A538-B6796C8CAA4C}">
      <dgm:prSet phldrT="[Text]" phldr="0">
        <dgm:style>
          <a:lnRef idx="1">
            <a:schemeClr val="accent3"/>
          </a:lnRef>
          <a:fillRef idx="3">
            <a:schemeClr val="accent3"/>
          </a:fillRef>
          <a:effectRef idx="2">
            <a:schemeClr val="accent3"/>
          </a:effectRef>
          <a:fontRef idx="minor">
            <a:schemeClr val="lt1"/>
          </a:fontRef>
        </dgm:style>
      </dgm:prSet>
      <dgm:spPr/>
      <dgm:t>
        <a:bodyPr/>
        <a:lstStyle/>
        <a:p>
          <a:r>
            <a:rPr lang="el-GR" dirty="0"/>
            <a:t>1. Μεταβιβαστικό αποτέλεσμα</a:t>
          </a:r>
        </a:p>
      </dgm:t>
    </dgm:pt>
    <dgm:pt modelId="{7D36E16C-A907-4684-9897-82AEFCD085C6}" type="parTrans" cxnId="{F766A0F1-68DF-4D74-B3F7-1F0944B65F34}">
      <dgm:prSet/>
      <dgm:spPr/>
      <dgm:t>
        <a:bodyPr/>
        <a:lstStyle/>
        <a:p>
          <a:endParaRPr lang="el-GR"/>
        </a:p>
      </dgm:t>
    </dgm:pt>
    <dgm:pt modelId="{3AC7FED2-C0E5-454E-9A7A-BD6886C0C61F}" type="sibTrans" cxnId="{F766A0F1-68DF-4D74-B3F7-1F0944B65F34}">
      <dgm:prSet/>
      <dgm:spPr/>
      <dgm:t>
        <a:bodyPr/>
        <a:lstStyle/>
        <a:p>
          <a:endParaRPr lang="el-GR"/>
        </a:p>
      </dgm:t>
    </dgm:pt>
    <dgm:pt modelId="{848EC1A7-828F-4AF7-9BDE-88F4713E1B73}">
      <dgm:prSet phldrT="[Text]" custT="1">
        <dgm:style>
          <a:lnRef idx="2">
            <a:schemeClr val="accent3"/>
          </a:lnRef>
          <a:fillRef idx="1">
            <a:schemeClr val="lt1"/>
          </a:fillRef>
          <a:effectRef idx="0">
            <a:schemeClr val="accent3"/>
          </a:effectRef>
          <a:fontRef idx="minor">
            <a:schemeClr val="dk1"/>
          </a:fontRef>
        </dgm:style>
      </dgm:prSet>
      <dgm:spPr/>
      <dgm:t>
        <a:bodyPr/>
        <a:lstStyle/>
        <a:p>
          <a:pPr>
            <a:buNone/>
          </a:pPr>
          <a:r>
            <a:rPr lang="el-GR" sz="1800" dirty="0"/>
            <a:t>Α. «που μεταβιβάζεται» = το κατ’ ιδίαν ανώτερο δικαιοδοτικό όργανο που θα αναλάβει να εκδικάσει το ένδικο μέσο κατά του βουλεύματος ή της απόφασης </a:t>
          </a:r>
        </a:p>
      </dgm:t>
    </dgm:pt>
    <dgm:pt modelId="{34E236A6-2AF4-46C4-B4D7-2890C0AE23ED}" type="parTrans" cxnId="{A0AD2DA0-4489-477F-9C21-59C81EE57489}">
      <dgm:prSet/>
      <dgm:spPr/>
      <dgm:t>
        <a:bodyPr/>
        <a:lstStyle/>
        <a:p>
          <a:endParaRPr lang="el-GR"/>
        </a:p>
      </dgm:t>
    </dgm:pt>
    <dgm:pt modelId="{E77F5B05-31E9-4E2B-A531-CD44FC9890F4}" type="sibTrans" cxnId="{A0AD2DA0-4489-477F-9C21-59C81EE57489}">
      <dgm:prSet/>
      <dgm:spPr/>
      <dgm:t>
        <a:bodyPr/>
        <a:lstStyle/>
        <a:p>
          <a:endParaRPr lang="el-GR"/>
        </a:p>
      </dgm:t>
    </dgm:pt>
    <dgm:pt modelId="{BCD086EC-297B-481B-9679-16AA7EFC26CF}">
      <dgm:prSet phldrT="[Text]" phldr="0">
        <dgm:style>
          <a:lnRef idx="1">
            <a:schemeClr val="accent3"/>
          </a:lnRef>
          <a:fillRef idx="3">
            <a:schemeClr val="accent3"/>
          </a:fillRef>
          <a:effectRef idx="2">
            <a:schemeClr val="accent3"/>
          </a:effectRef>
          <a:fontRef idx="minor">
            <a:schemeClr val="lt1"/>
          </a:fontRef>
        </dgm:style>
      </dgm:prSet>
      <dgm:spPr/>
      <dgm:t>
        <a:bodyPr/>
        <a:lstStyle/>
        <a:p>
          <a:r>
            <a:rPr lang="el-GR" dirty="0"/>
            <a:t>2. </a:t>
          </a:r>
          <a:r>
            <a:rPr lang="el-GR" dirty="0" err="1"/>
            <a:t>Επεκτακτικό</a:t>
          </a:r>
          <a:r>
            <a:rPr lang="el-GR" dirty="0"/>
            <a:t> αποτέλεσμα </a:t>
          </a:r>
        </a:p>
      </dgm:t>
    </dgm:pt>
    <dgm:pt modelId="{B791069D-F5A3-46A6-A1D0-EA9A20C6A36A}" type="parTrans" cxnId="{7547522D-6C77-42B2-877D-5DEE2BE0BB64}">
      <dgm:prSet/>
      <dgm:spPr/>
      <dgm:t>
        <a:bodyPr/>
        <a:lstStyle/>
        <a:p>
          <a:endParaRPr lang="el-GR"/>
        </a:p>
      </dgm:t>
    </dgm:pt>
    <dgm:pt modelId="{6CD4336B-333D-4F04-A062-784DCC4C32D9}" type="sibTrans" cxnId="{7547522D-6C77-42B2-877D-5DEE2BE0BB64}">
      <dgm:prSet/>
      <dgm:spPr/>
      <dgm:t>
        <a:bodyPr/>
        <a:lstStyle/>
        <a:p>
          <a:endParaRPr lang="el-GR"/>
        </a:p>
      </dgm:t>
    </dgm:pt>
    <dgm:pt modelId="{8C52B906-6828-4715-ABA3-61E4D5405BD9}">
      <dgm:prSet phldrT="[Text]" phldr="0" custT="1">
        <dgm:style>
          <a:lnRef idx="2">
            <a:schemeClr val="accent3"/>
          </a:lnRef>
          <a:fillRef idx="1">
            <a:schemeClr val="lt1"/>
          </a:fillRef>
          <a:effectRef idx="0">
            <a:schemeClr val="accent3"/>
          </a:effectRef>
          <a:fontRef idx="minor">
            <a:schemeClr val="dk1"/>
          </a:fontRef>
        </dgm:style>
      </dgm:prSet>
      <dgm:spPr/>
      <dgm:t>
        <a:bodyPr/>
        <a:lstStyle/>
        <a:p>
          <a:r>
            <a:rPr lang="el-GR" sz="1800" dirty="0"/>
            <a:t>Σε περίπτωση συμμετοχής (λ.χ. συναυτουργία-συνέργεια) ή ποινικής αλληλεξάρτησης (απολείπεται η ευθύνη του ενός, </a:t>
          </a:r>
          <a:r>
            <a:rPr lang="el-GR" sz="1800" dirty="0" err="1"/>
            <a:t>συναπολείπεται</a:t>
          </a:r>
          <a:r>
            <a:rPr lang="el-GR" sz="1800" dirty="0"/>
            <a:t> η ευθύνη του άλλου) </a:t>
          </a:r>
          <a:r>
            <a:rPr lang="el-GR" sz="1800" dirty="0">
              <a:sym typeface="Wingdings" panose="05000000000000000000" pitchFamily="2" charset="2"/>
            </a:rPr>
            <a:t> </a:t>
          </a:r>
          <a:r>
            <a:rPr lang="el-GR" sz="1800" dirty="0"/>
            <a:t>Επέκταση του επωφελούς αποτελέσματος της έφεσης, σε περίπτωση που συντρέχουν (ουσιαστικοί ή δικονομικοί) αντικειμενικοί λόγοι [λ.χ. έλλειψη στοιχείου αντικειμενικής υπόστασης] -όχι προσωπικοί [λ.χ. ύπαρξη δόλου] </a:t>
          </a:r>
        </a:p>
      </dgm:t>
    </dgm:pt>
    <dgm:pt modelId="{4346DFC7-42F8-460B-9514-F1ACFE893F5A}" type="parTrans" cxnId="{A8C7B706-E834-4DEC-A7A6-663D3FBE2D70}">
      <dgm:prSet/>
      <dgm:spPr/>
      <dgm:t>
        <a:bodyPr/>
        <a:lstStyle/>
        <a:p>
          <a:endParaRPr lang="el-GR"/>
        </a:p>
      </dgm:t>
    </dgm:pt>
    <dgm:pt modelId="{88DE96C5-3F54-42D2-A371-F93AA3A67D41}" type="sibTrans" cxnId="{A8C7B706-E834-4DEC-A7A6-663D3FBE2D70}">
      <dgm:prSet/>
      <dgm:spPr/>
      <dgm:t>
        <a:bodyPr/>
        <a:lstStyle/>
        <a:p>
          <a:endParaRPr lang="el-GR"/>
        </a:p>
      </dgm:t>
    </dgm:pt>
    <dgm:pt modelId="{E5AF7884-FE23-4436-96A7-017E94A452E7}">
      <dgm:prSet custT="1">
        <dgm:style>
          <a:lnRef idx="2">
            <a:schemeClr val="accent3"/>
          </a:lnRef>
          <a:fillRef idx="1">
            <a:schemeClr val="lt1"/>
          </a:fillRef>
          <a:effectRef idx="0">
            <a:schemeClr val="accent3"/>
          </a:effectRef>
          <a:fontRef idx="minor">
            <a:schemeClr val="dk1"/>
          </a:fontRef>
        </dgm:style>
      </dgm:prSet>
      <dgm:spPr/>
      <dgm:t>
        <a:bodyPr/>
        <a:lstStyle/>
        <a:p>
          <a:pPr>
            <a:buNone/>
          </a:pPr>
          <a:r>
            <a:rPr lang="el-GR" sz="1800" dirty="0"/>
            <a:t>Β. «πόσο μεταβιβάζεται» = το μέρος ή το τμήμα της υπόθεσης που θα </a:t>
          </a:r>
          <a:r>
            <a:rPr lang="el-GR" sz="1800" dirty="0" err="1"/>
            <a:t>επανεκδικασθεί</a:t>
          </a:r>
          <a:r>
            <a:rPr lang="el-GR" sz="1800" dirty="0"/>
            <a:t> από το ανώτερο δικαιοδοτικό όργανο [«όσο προσβάλλεται, τόσο μεταβιβάζεται»] </a:t>
          </a:r>
        </a:p>
      </dgm:t>
    </dgm:pt>
    <dgm:pt modelId="{9A75DD0D-7823-42A9-9E15-793987E6932F}" type="parTrans" cxnId="{54D7E5B6-BB9A-4B0A-B964-729BE1F85C11}">
      <dgm:prSet/>
      <dgm:spPr/>
      <dgm:t>
        <a:bodyPr/>
        <a:lstStyle/>
        <a:p>
          <a:endParaRPr lang="el-GR"/>
        </a:p>
      </dgm:t>
    </dgm:pt>
    <dgm:pt modelId="{1253DD91-1BED-4EDC-993A-7A0E21D6C492}" type="sibTrans" cxnId="{54D7E5B6-BB9A-4B0A-B964-729BE1F85C11}">
      <dgm:prSet/>
      <dgm:spPr/>
      <dgm:t>
        <a:bodyPr/>
        <a:lstStyle/>
        <a:p>
          <a:endParaRPr lang="el-GR"/>
        </a:p>
      </dgm:t>
    </dgm:pt>
    <dgm:pt modelId="{01AC7892-95FE-4098-8349-BCFCF4A8F87B}">
      <dgm:prSet phldrT="[Text]" phldr="0">
        <dgm:style>
          <a:lnRef idx="1">
            <a:schemeClr val="accent3"/>
          </a:lnRef>
          <a:fillRef idx="3">
            <a:schemeClr val="accent3"/>
          </a:fillRef>
          <a:effectRef idx="2">
            <a:schemeClr val="accent3"/>
          </a:effectRef>
          <a:fontRef idx="minor">
            <a:schemeClr val="lt1"/>
          </a:fontRef>
        </dgm:style>
      </dgm:prSet>
      <dgm:spPr/>
      <dgm:t>
        <a:bodyPr/>
        <a:lstStyle/>
        <a:p>
          <a:r>
            <a:rPr lang="el-GR" dirty="0"/>
            <a:t>3. Ανασταλτικό αποτέλεσμα </a:t>
          </a:r>
        </a:p>
      </dgm:t>
    </dgm:pt>
    <dgm:pt modelId="{B655E636-A1F0-4C93-B7D1-D886A63027E1}" type="parTrans" cxnId="{BD483AC0-76F3-4AB0-81D5-DFDAFB25BA4D}">
      <dgm:prSet/>
      <dgm:spPr/>
      <dgm:t>
        <a:bodyPr/>
        <a:lstStyle/>
        <a:p>
          <a:endParaRPr lang="el-GR"/>
        </a:p>
      </dgm:t>
    </dgm:pt>
    <dgm:pt modelId="{40526C12-80C1-43B6-9473-2D787C703531}" type="sibTrans" cxnId="{BD483AC0-76F3-4AB0-81D5-DFDAFB25BA4D}">
      <dgm:prSet/>
      <dgm:spPr/>
      <dgm:t>
        <a:bodyPr/>
        <a:lstStyle/>
        <a:p>
          <a:endParaRPr lang="el-GR"/>
        </a:p>
      </dgm:t>
    </dgm:pt>
    <dgm:pt modelId="{23D014D6-5BE9-457B-838C-2E4D450BFF64}">
      <dgm:prSet phldrT="[Text]" phldr="0" custT="1">
        <dgm:style>
          <a:lnRef idx="2">
            <a:schemeClr val="accent3"/>
          </a:lnRef>
          <a:fillRef idx="1">
            <a:schemeClr val="lt1"/>
          </a:fillRef>
          <a:effectRef idx="0">
            <a:schemeClr val="accent3"/>
          </a:effectRef>
          <a:fontRef idx="minor">
            <a:schemeClr val="dk1"/>
          </a:fontRef>
        </dgm:style>
      </dgm:prSet>
      <dgm:spPr/>
      <dgm:t>
        <a:bodyPr/>
        <a:lstStyle/>
        <a:p>
          <a:r>
            <a:rPr lang="el-GR" sz="1800" dirty="0"/>
            <a:t>ΕΦΕΣΗ: άρ. 497 ΚΠΔ : Κανόνας = παραδεκτή έφεση </a:t>
          </a:r>
          <a:r>
            <a:rPr lang="el-GR" sz="1800" dirty="0">
              <a:sym typeface="Wingdings" panose="05000000000000000000" pitchFamily="2" charset="2"/>
            </a:rPr>
            <a:t> ανασταλτικό αποτέλεσμα</a:t>
          </a:r>
          <a:endParaRPr lang="el-GR" sz="1800" dirty="0"/>
        </a:p>
      </dgm:t>
    </dgm:pt>
    <dgm:pt modelId="{73EECEA4-B60C-4C30-AACC-AA810A3A4827}" type="parTrans" cxnId="{20EF0FFA-BD04-4C37-BEA3-3B372FB6B472}">
      <dgm:prSet/>
      <dgm:spPr/>
      <dgm:t>
        <a:bodyPr/>
        <a:lstStyle/>
        <a:p>
          <a:endParaRPr lang="el-GR"/>
        </a:p>
      </dgm:t>
    </dgm:pt>
    <dgm:pt modelId="{A996D694-CD31-4C81-9305-5EE168F52580}" type="sibTrans" cxnId="{20EF0FFA-BD04-4C37-BEA3-3B372FB6B472}">
      <dgm:prSet/>
      <dgm:spPr/>
      <dgm:t>
        <a:bodyPr/>
        <a:lstStyle/>
        <a:p>
          <a:endParaRPr lang="el-GR"/>
        </a:p>
      </dgm:t>
    </dgm:pt>
    <dgm:pt modelId="{6CA287A0-830A-46A0-AC44-C840A2BCF81F}">
      <dgm:prSet phldrT="[Text]" phldr="0" custT="1">
        <dgm:style>
          <a:lnRef idx="2">
            <a:schemeClr val="accent3"/>
          </a:lnRef>
          <a:fillRef idx="1">
            <a:schemeClr val="lt1"/>
          </a:fillRef>
          <a:effectRef idx="0">
            <a:schemeClr val="accent3"/>
          </a:effectRef>
          <a:fontRef idx="minor">
            <a:schemeClr val="dk1"/>
          </a:fontRef>
        </dgm:style>
      </dgm:prSet>
      <dgm:spPr/>
      <dgm:t>
        <a:bodyPr/>
        <a:lstStyle/>
        <a:p>
          <a:r>
            <a:rPr lang="el-GR" sz="1800" dirty="0"/>
            <a:t>ΑΝΑΙΡΕΣΗ: άρ. 471 ΚΠΔ </a:t>
          </a:r>
        </a:p>
      </dgm:t>
    </dgm:pt>
    <dgm:pt modelId="{F19777A6-238E-476E-A74E-83BD4FAB34A6}" type="parTrans" cxnId="{E68245FC-501E-43F0-9D37-AE4869EBE8FA}">
      <dgm:prSet/>
      <dgm:spPr/>
      <dgm:t>
        <a:bodyPr/>
        <a:lstStyle/>
        <a:p>
          <a:endParaRPr lang="el-GR"/>
        </a:p>
      </dgm:t>
    </dgm:pt>
    <dgm:pt modelId="{B8C80CC8-DAC8-4767-A3ED-BC1F53367B18}" type="sibTrans" cxnId="{E68245FC-501E-43F0-9D37-AE4869EBE8FA}">
      <dgm:prSet/>
      <dgm:spPr/>
      <dgm:t>
        <a:bodyPr/>
        <a:lstStyle/>
        <a:p>
          <a:endParaRPr lang="el-GR"/>
        </a:p>
      </dgm:t>
    </dgm:pt>
    <dgm:pt modelId="{34B736DE-27A6-48E6-96FD-4EF9BCF99885}">
      <dgm:prSet phldrT="[Text]" phldr="0" custT="1">
        <dgm:style>
          <a:lnRef idx="2">
            <a:schemeClr val="accent3"/>
          </a:lnRef>
          <a:fillRef idx="1">
            <a:schemeClr val="lt1"/>
          </a:fillRef>
          <a:effectRef idx="0">
            <a:schemeClr val="accent3"/>
          </a:effectRef>
          <a:fontRef idx="minor">
            <a:schemeClr val="dk1"/>
          </a:fontRef>
        </dgm:style>
      </dgm:prSet>
      <dgm:spPr/>
      <dgm:t>
        <a:bodyPr/>
        <a:lstStyle/>
        <a:p>
          <a:r>
            <a:rPr lang="el-GR" sz="1800" dirty="0"/>
            <a:t>ΩΣΤΟΣΟ, παρ. 8 </a:t>
          </a:r>
          <a:r>
            <a:rPr lang="el-GR" sz="1800" dirty="0">
              <a:sym typeface="Wingdings" panose="05000000000000000000" pitchFamily="2" charset="2"/>
            </a:rPr>
            <a:t> μόνο τότε δεν χορηγείται ανασταλτικό αποτέλεσμα. </a:t>
          </a:r>
          <a:r>
            <a:rPr lang="el-GR" sz="1800" dirty="0"/>
            <a:t>Αν δεν χορηγηθεί ανασταλτικό αποτέλεσμα </a:t>
          </a:r>
          <a:r>
            <a:rPr lang="el-GR" sz="1800" dirty="0">
              <a:sym typeface="Wingdings" panose="05000000000000000000" pitchFamily="2" charset="2"/>
            </a:rPr>
            <a:t> αίτηση κατ’ άρ. 497 παρ. 7 ΚΠΔ</a:t>
          </a:r>
          <a:endParaRPr lang="el-GR" sz="1800" dirty="0"/>
        </a:p>
      </dgm:t>
    </dgm:pt>
    <dgm:pt modelId="{0D243AF1-7350-4582-9013-895D1DE106C8}" type="parTrans" cxnId="{A0A16BDC-A33F-4384-9EA1-4BB0F0DE7DE1}">
      <dgm:prSet/>
      <dgm:spPr/>
      <dgm:t>
        <a:bodyPr/>
        <a:lstStyle/>
        <a:p>
          <a:endParaRPr lang="el-GR"/>
        </a:p>
      </dgm:t>
    </dgm:pt>
    <dgm:pt modelId="{744A0CFD-FEDB-4B07-8A0C-2845F5A9EA00}" type="sibTrans" cxnId="{A0A16BDC-A33F-4384-9EA1-4BB0F0DE7DE1}">
      <dgm:prSet/>
      <dgm:spPr/>
      <dgm:t>
        <a:bodyPr/>
        <a:lstStyle/>
        <a:p>
          <a:endParaRPr lang="el-GR"/>
        </a:p>
      </dgm:t>
    </dgm:pt>
    <dgm:pt modelId="{73685D57-DC6A-4356-B981-2601A2A73C19}" type="pres">
      <dgm:prSet presAssocID="{63EF7EB6-D891-43B5-8C62-A8E7C09CF6F2}" presName="linear" presStyleCnt="0">
        <dgm:presLayoutVars>
          <dgm:animLvl val="lvl"/>
          <dgm:resizeHandles val="exact"/>
        </dgm:presLayoutVars>
      </dgm:prSet>
      <dgm:spPr/>
    </dgm:pt>
    <dgm:pt modelId="{02FC3AD2-683D-4782-B463-67038CC43A15}" type="pres">
      <dgm:prSet presAssocID="{9FD9ECEF-CE2B-4701-A538-B6796C8CAA4C}" presName="parentText" presStyleLbl="node1" presStyleIdx="0" presStyleCnt="3">
        <dgm:presLayoutVars>
          <dgm:chMax val="0"/>
          <dgm:bulletEnabled val="1"/>
        </dgm:presLayoutVars>
      </dgm:prSet>
      <dgm:spPr/>
    </dgm:pt>
    <dgm:pt modelId="{DFF32E7D-B329-4F59-8AD3-11A1E4AD77FB}" type="pres">
      <dgm:prSet presAssocID="{9FD9ECEF-CE2B-4701-A538-B6796C8CAA4C}" presName="childText" presStyleLbl="revTx" presStyleIdx="0" presStyleCnt="3">
        <dgm:presLayoutVars>
          <dgm:bulletEnabled val="1"/>
        </dgm:presLayoutVars>
      </dgm:prSet>
      <dgm:spPr/>
    </dgm:pt>
    <dgm:pt modelId="{B5F4CE6D-FEE8-4A34-BA54-9064AAEC3660}" type="pres">
      <dgm:prSet presAssocID="{BCD086EC-297B-481B-9679-16AA7EFC26CF}" presName="parentText" presStyleLbl="node1" presStyleIdx="1" presStyleCnt="3">
        <dgm:presLayoutVars>
          <dgm:chMax val="0"/>
          <dgm:bulletEnabled val="1"/>
        </dgm:presLayoutVars>
      </dgm:prSet>
      <dgm:spPr/>
    </dgm:pt>
    <dgm:pt modelId="{7E1AA202-8737-44B9-875B-665C1DF20566}" type="pres">
      <dgm:prSet presAssocID="{BCD086EC-297B-481B-9679-16AA7EFC26CF}" presName="childText" presStyleLbl="revTx" presStyleIdx="1" presStyleCnt="3">
        <dgm:presLayoutVars>
          <dgm:bulletEnabled val="1"/>
        </dgm:presLayoutVars>
      </dgm:prSet>
      <dgm:spPr/>
    </dgm:pt>
    <dgm:pt modelId="{393A3106-FB0E-430C-A274-2C63A33C25C3}" type="pres">
      <dgm:prSet presAssocID="{01AC7892-95FE-4098-8349-BCFCF4A8F87B}" presName="parentText" presStyleLbl="node1" presStyleIdx="2" presStyleCnt="3">
        <dgm:presLayoutVars>
          <dgm:chMax val="0"/>
          <dgm:bulletEnabled val="1"/>
        </dgm:presLayoutVars>
      </dgm:prSet>
      <dgm:spPr/>
    </dgm:pt>
    <dgm:pt modelId="{F79C1F70-36B5-44ED-B478-D4B561278ADA}" type="pres">
      <dgm:prSet presAssocID="{01AC7892-95FE-4098-8349-BCFCF4A8F87B}" presName="childText" presStyleLbl="revTx" presStyleIdx="2" presStyleCnt="3">
        <dgm:presLayoutVars>
          <dgm:bulletEnabled val="1"/>
        </dgm:presLayoutVars>
      </dgm:prSet>
      <dgm:spPr/>
    </dgm:pt>
  </dgm:ptLst>
  <dgm:cxnLst>
    <dgm:cxn modelId="{A8C7B706-E834-4DEC-A7A6-663D3FBE2D70}" srcId="{BCD086EC-297B-481B-9679-16AA7EFC26CF}" destId="{8C52B906-6828-4715-ABA3-61E4D5405BD9}" srcOrd="0" destOrd="0" parTransId="{4346DFC7-42F8-460B-9514-F1ACFE893F5A}" sibTransId="{88DE96C5-3F54-42D2-A371-F93AA3A67D41}"/>
    <dgm:cxn modelId="{9246DD1B-235C-4C6C-85E2-57EA52F14FBD}" type="presOf" srcId="{8C52B906-6828-4715-ABA3-61E4D5405BD9}" destId="{7E1AA202-8737-44B9-875B-665C1DF20566}" srcOrd="0" destOrd="0" presId="urn:microsoft.com/office/officeart/2005/8/layout/vList2"/>
    <dgm:cxn modelId="{84CDB01D-0BF1-4DA5-B467-CCD5A2D83251}" type="presOf" srcId="{23D014D6-5BE9-457B-838C-2E4D450BFF64}" destId="{F79C1F70-36B5-44ED-B478-D4B561278ADA}" srcOrd="0" destOrd="0" presId="urn:microsoft.com/office/officeart/2005/8/layout/vList2"/>
    <dgm:cxn modelId="{7547522D-6C77-42B2-877D-5DEE2BE0BB64}" srcId="{63EF7EB6-D891-43B5-8C62-A8E7C09CF6F2}" destId="{BCD086EC-297B-481B-9679-16AA7EFC26CF}" srcOrd="1" destOrd="0" parTransId="{B791069D-F5A3-46A6-A1D0-EA9A20C6A36A}" sibTransId="{6CD4336B-333D-4F04-A062-784DCC4C32D9}"/>
    <dgm:cxn modelId="{CEB2AE43-AB2B-43D1-88FB-9382A85DB2A0}" type="presOf" srcId="{63EF7EB6-D891-43B5-8C62-A8E7C09CF6F2}" destId="{73685D57-DC6A-4356-B981-2601A2A73C19}" srcOrd="0" destOrd="0" presId="urn:microsoft.com/office/officeart/2005/8/layout/vList2"/>
    <dgm:cxn modelId="{0EFEF064-4782-44D8-8DD2-4CB876F66687}" type="presOf" srcId="{34B736DE-27A6-48E6-96FD-4EF9BCF99885}" destId="{F79C1F70-36B5-44ED-B478-D4B561278ADA}" srcOrd="0" destOrd="1" presId="urn:microsoft.com/office/officeart/2005/8/layout/vList2"/>
    <dgm:cxn modelId="{3792C24B-673E-4719-BEBE-056D7EA1DCC1}" type="presOf" srcId="{848EC1A7-828F-4AF7-9BDE-88F4713E1B73}" destId="{DFF32E7D-B329-4F59-8AD3-11A1E4AD77FB}" srcOrd="0" destOrd="0" presId="urn:microsoft.com/office/officeart/2005/8/layout/vList2"/>
    <dgm:cxn modelId="{F11E579B-000B-4F66-A694-F8F9C34E0D9A}" type="presOf" srcId="{01AC7892-95FE-4098-8349-BCFCF4A8F87B}" destId="{393A3106-FB0E-430C-A274-2C63A33C25C3}" srcOrd="0" destOrd="0" presId="urn:microsoft.com/office/officeart/2005/8/layout/vList2"/>
    <dgm:cxn modelId="{A0AD2DA0-4489-477F-9C21-59C81EE57489}" srcId="{9FD9ECEF-CE2B-4701-A538-B6796C8CAA4C}" destId="{848EC1A7-828F-4AF7-9BDE-88F4713E1B73}" srcOrd="0" destOrd="0" parTransId="{34E236A6-2AF4-46C4-B4D7-2890C0AE23ED}" sibTransId="{E77F5B05-31E9-4E2B-A531-CD44FC9890F4}"/>
    <dgm:cxn modelId="{54D7E5B6-BB9A-4B0A-B964-729BE1F85C11}" srcId="{9FD9ECEF-CE2B-4701-A538-B6796C8CAA4C}" destId="{E5AF7884-FE23-4436-96A7-017E94A452E7}" srcOrd="1" destOrd="0" parTransId="{9A75DD0D-7823-42A9-9E15-793987E6932F}" sibTransId="{1253DD91-1BED-4EDC-993A-7A0E21D6C492}"/>
    <dgm:cxn modelId="{75B4B5BC-BE05-43DB-8EBA-EA208B898311}" type="presOf" srcId="{BCD086EC-297B-481B-9679-16AA7EFC26CF}" destId="{B5F4CE6D-FEE8-4A34-BA54-9064AAEC3660}" srcOrd="0" destOrd="0" presId="urn:microsoft.com/office/officeart/2005/8/layout/vList2"/>
    <dgm:cxn modelId="{BD483AC0-76F3-4AB0-81D5-DFDAFB25BA4D}" srcId="{63EF7EB6-D891-43B5-8C62-A8E7C09CF6F2}" destId="{01AC7892-95FE-4098-8349-BCFCF4A8F87B}" srcOrd="2" destOrd="0" parTransId="{B655E636-A1F0-4C93-B7D1-D886A63027E1}" sibTransId="{40526C12-80C1-43B6-9473-2D787C703531}"/>
    <dgm:cxn modelId="{72F042C7-C1F7-40E5-82D3-6F1A0DE0B9B4}" type="presOf" srcId="{6CA287A0-830A-46A0-AC44-C840A2BCF81F}" destId="{F79C1F70-36B5-44ED-B478-D4B561278ADA}" srcOrd="0" destOrd="2" presId="urn:microsoft.com/office/officeart/2005/8/layout/vList2"/>
    <dgm:cxn modelId="{800744C8-5195-4649-ACCD-1D714F5ACF71}" type="presOf" srcId="{9FD9ECEF-CE2B-4701-A538-B6796C8CAA4C}" destId="{02FC3AD2-683D-4782-B463-67038CC43A15}" srcOrd="0" destOrd="0" presId="urn:microsoft.com/office/officeart/2005/8/layout/vList2"/>
    <dgm:cxn modelId="{A0A16BDC-A33F-4384-9EA1-4BB0F0DE7DE1}" srcId="{01AC7892-95FE-4098-8349-BCFCF4A8F87B}" destId="{34B736DE-27A6-48E6-96FD-4EF9BCF99885}" srcOrd="1" destOrd="0" parTransId="{0D243AF1-7350-4582-9013-895D1DE106C8}" sibTransId="{744A0CFD-FEDB-4B07-8A0C-2845F5A9EA00}"/>
    <dgm:cxn modelId="{3CAEFADF-BBDE-4DD9-A3A1-433DF0D20502}" type="presOf" srcId="{E5AF7884-FE23-4436-96A7-017E94A452E7}" destId="{DFF32E7D-B329-4F59-8AD3-11A1E4AD77FB}" srcOrd="0" destOrd="1" presId="urn:microsoft.com/office/officeart/2005/8/layout/vList2"/>
    <dgm:cxn modelId="{F766A0F1-68DF-4D74-B3F7-1F0944B65F34}" srcId="{63EF7EB6-D891-43B5-8C62-A8E7C09CF6F2}" destId="{9FD9ECEF-CE2B-4701-A538-B6796C8CAA4C}" srcOrd="0" destOrd="0" parTransId="{7D36E16C-A907-4684-9897-82AEFCD085C6}" sibTransId="{3AC7FED2-C0E5-454E-9A7A-BD6886C0C61F}"/>
    <dgm:cxn modelId="{20EF0FFA-BD04-4C37-BEA3-3B372FB6B472}" srcId="{01AC7892-95FE-4098-8349-BCFCF4A8F87B}" destId="{23D014D6-5BE9-457B-838C-2E4D450BFF64}" srcOrd="0" destOrd="0" parTransId="{73EECEA4-B60C-4C30-AACC-AA810A3A4827}" sibTransId="{A996D694-CD31-4C81-9305-5EE168F52580}"/>
    <dgm:cxn modelId="{E68245FC-501E-43F0-9D37-AE4869EBE8FA}" srcId="{01AC7892-95FE-4098-8349-BCFCF4A8F87B}" destId="{6CA287A0-830A-46A0-AC44-C840A2BCF81F}" srcOrd="2" destOrd="0" parTransId="{F19777A6-238E-476E-A74E-83BD4FAB34A6}" sibTransId="{B8C80CC8-DAC8-4767-A3ED-BC1F53367B18}"/>
    <dgm:cxn modelId="{D21B90A2-617D-438D-A4BC-D08946D8C648}" type="presParOf" srcId="{73685D57-DC6A-4356-B981-2601A2A73C19}" destId="{02FC3AD2-683D-4782-B463-67038CC43A15}" srcOrd="0" destOrd="0" presId="urn:microsoft.com/office/officeart/2005/8/layout/vList2"/>
    <dgm:cxn modelId="{82069538-879C-41FE-B726-52D55AC03B85}" type="presParOf" srcId="{73685D57-DC6A-4356-B981-2601A2A73C19}" destId="{DFF32E7D-B329-4F59-8AD3-11A1E4AD77FB}" srcOrd="1" destOrd="0" presId="urn:microsoft.com/office/officeart/2005/8/layout/vList2"/>
    <dgm:cxn modelId="{D3101FC4-432A-4DE6-8184-3525AF2DF976}" type="presParOf" srcId="{73685D57-DC6A-4356-B981-2601A2A73C19}" destId="{B5F4CE6D-FEE8-4A34-BA54-9064AAEC3660}" srcOrd="2" destOrd="0" presId="urn:microsoft.com/office/officeart/2005/8/layout/vList2"/>
    <dgm:cxn modelId="{68F77450-25E1-4D87-AFEF-59094B8CE886}" type="presParOf" srcId="{73685D57-DC6A-4356-B981-2601A2A73C19}" destId="{7E1AA202-8737-44B9-875B-665C1DF20566}" srcOrd="3" destOrd="0" presId="urn:microsoft.com/office/officeart/2005/8/layout/vList2"/>
    <dgm:cxn modelId="{B89A4A06-4891-443D-8C83-650D479D9F99}" type="presParOf" srcId="{73685D57-DC6A-4356-B981-2601A2A73C19}" destId="{393A3106-FB0E-430C-A274-2C63A33C25C3}" srcOrd="4" destOrd="0" presId="urn:microsoft.com/office/officeart/2005/8/layout/vList2"/>
    <dgm:cxn modelId="{6502ED34-4BB3-4D86-BF8C-0DB11CDC5B9E}" type="presParOf" srcId="{73685D57-DC6A-4356-B981-2601A2A73C19}" destId="{F79C1F70-36B5-44ED-B478-D4B561278AD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0BB392-AB4B-45A7-9963-105637B83171}">
      <dsp:nvSpPr>
        <dsp:cNvPr id="0" name=""/>
        <dsp:cNvSpPr/>
      </dsp:nvSpPr>
      <dsp:spPr>
        <a:xfrm>
          <a:off x="0" y="26060"/>
          <a:ext cx="10623479" cy="57563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l-GR" sz="2400" b="1" kern="1200" dirty="0"/>
            <a:t>Ύποπτος</a:t>
          </a:r>
          <a:r>
            <a:rPr lang="el-GR" sz="2400" kern="1200" dirty="0"/>
            <a:t>  </a:t>
          </a:r>
        </a:p>
      </dsp:txBody>
      <dsp:txXfrm>
        <a:off x="28100" y="54160"/>
        <a:ext cx="10567279" cy="519439"/>
      </dsp:txXfrm>
    </dsp:sp>
    <dsp:sp modelId="{1D69058B-E2B1-4DEE-A24A-0D4C241FAD0B}">
      <dsp:nvSpPr>
        <dsp:cNvPr id="0" name=""/>
        <dsp:cNvSpPr/>
      </dsp:nvSpPr>
      <dsp:spPr>
        <a:xfrm>
          <a:off x="0" y="601700"/>
          <a:ext cx="10623479"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295"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l-GR" sz="1900" kern="1200" dirty="0"/>
            <a:t>(άρ. 244 παρ. 1 ΚΠΔ) το πρόσωπο σε βάρος του οποίου διενεργείται προκαταρκτική εξέταση  </a:t>
          </a:r>
        </a:p>
      </dsp:txBody>
      <dsp:txXfrm>
        <a:off x="0" y="601700"/>
        <a:ext cx="10623479" cy="397440"/>
      </dsp:txXfrm>
    </dsp:sp>
    <dsp:sp modelId="{4B431FB5-64AF-4BE9-BA76-4D2127430636}">
      <dsp:nvSpPr>
        <dsp:cNvPr id="0" name=""/>
        <dsp:cNvSpPr/>
      </dsp:nvSpPr>
      <dsp:spPr>
        <a:xfrm>
          <a:off x="0" y="999140"/>
          <a:ext cx="10623479" cy="57563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l-GR" sz="2400" b="1" kern="1200" dirty="0"/>
            <a:t>Κατηγορούμενος </a:t>
          </a:r>
        </a:p>
      </dsp:txBody>
      <dsp:txXfrm>
        <a:off x="28100" y="1027240"/>
        <a:ext cx="10567279" cy="519439"/>
      </dsp:txXfrm>
    </dsp:sp>
    <dsp:sp modelId="{19452323-04B1-41A7-AAEE-E27EBE72C15A}">
      <dsp:nvSpPr>
        <dsp:cNvPr id="0" name=""/>
        <dsp:cNvSpPr/>
      </dsp:nvSpPr>
      <dsp:spPr>
        <a:xfrm>
          <a:off x="0" y="1574779"/>
          <a:ext cx="10623479"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295" tIns="30480" rIns="170688" bIns="30480" numCol="1" spcCol="1270" anchor="t" anchorCtr="0">
          <a:noAutofit/>
        </a:bodyPr>
        <a:lstStyle/>
        <a:p>
          <a:pPr marL="171450" lvl="1" indent="-171450" algn="l" defTabSz="844550">
            <a:lnSpc>
              <a:spcPct val="90000"/>
            </a:lnSpc>
            <a:spcBef>
              <a:spcPct val="0"/>
            </a:spcBef>
            <a:spcAft>
              <a:spcPct val="20000"/>
            </a:spcAft>
            <a:buFont typeface="Arial" panose="020B0604020202020204" pitchFamily="34" charset="0"/>
            <a:buChar char="•"/>
          </a:pPr>
          <a:r>
            <a:rPr lang="el-GR" sz="1900" kern="1200" dirty="0"/>
            <a:t>(άρ. 72 ΚΠΔ) αυτός στον οποίο ο εισαγγελέας άσκησε ρητώς την ποινική δίωξη + αυτός στον οποίο αποδίδεται η αξιόποινη πράξη σε οποιοδήποτε στάδιο της ανάκρισης</a:t>
          </a:r>
        </a:p>
      </dsp:txBody>
      <dsp:txXfrm>
        <a:off x="0" y="1574779"/>
        <a:ext cx="10623479" cy="596160"/>
      </dsp:txXfrm>
    </dsp:sp>
    <dsp:sp modelId="{7E0DC79C-67DF-4027-AF62-2D467FC967B2}">
      <dsp:nvSpPr>
        <dsp:cNvPr id="0" name=""/>
        <dsp:cNvSpPr/>
      </dsp:nvSpPr>
      <dsp:spPr>
        <a:xfrm>
          <a:off x="0" y="2170940"/>
          <a:ext cx="10623479" cy="575639"/>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l-GR" sz="2400" kern="1200" dirty="0" err="1"/>
            <a:t>Υποστηρίζων</a:t>
          </a:r>
          <a:r>
            <a:rPr lang="el-GR" sz="2400" kern="1200" dirty="0"/>
            <a:t> την κατηγορία</a:t>
          </a:r>
        </a:p>
      </dsp:txBody>
      <dsp:txXfrm>
        <a:off x="28100" y="2199040"/>
        <a:ext cx="10567279" cy="519439"/>
      </dsp:txXfrm>
    </dsp:sp>
    <dsp:sp modelId="{834F6F49-27FC-44EA-8808-CAFFC936643C}">
      <dsp:nvSpPr>
        <dsp:cNvPr id="0" name=""/>
        <dsp:cNvSpPr/>
      </dsp:nvSpPr>
      <dsp:spPr>
        <a:xfrm>
          <a:off x="0" y="2746580"/>
          <a:ext cx="10623479" cy="2086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295" tIns="30480" rIns="170688" bIns="30480" numCol="1" spcCol="1270" anchor="t" anchorCtr="0">
          <a:noAutofit/>
        </a:bodyPr>
        <a:lstStyle/>
        <a:p>
          <a:pPr marL="171450" lvl="1" indent="-171450" algn="l" defTabSz="844550">
            <a:lnSpc>
              <a:spcPct val="90000"/>
            </a:lnSpc>
            <a:spcBef>
              <a:spcPct val="0"/>
            </a:spcBef>
            <a:spcAft>
              <a:spcPct val="20000"/>
            </a:spcAft>
            <a:buFont typeface="Arial" panose="020B0604020202020204" pitchFamily="34" charset="0"/>
            <a:buChar char="•"/>
          </a:pPr>
          <a:r>
            <a:rPr lang="el-GR" sz="1900" b="1" kern="1200" dirty="0">
              <a:latin typeface="Times New Roman" panose="02020603050405020304" pitchFamily="18" charset="0"/>
              <a:cs typeface="Times New Roman" panose="02020603050405020304" pitchFamily="18" charset="0"/>
            </a:rPr>
            <a:t>≠</a:t>
          </a:r>
          <a:r>
            <a:rPr lang="el-GR" sz="1900" kern="1200" dirty="0">
              <a:latin typeface="Times New Roman" panose="02020603050405020304" pitchFamily="18" charset="0"/>
              <a:cs typeface="Times New Roman" panose="02020603050405020304" pitchFamily="18" charset="0"/>
            </a:rPr>
            <a:t> </a:t>
          </a:r>
          <a:r>
            <a:rPr lang="el-GR" sz="1900" kern="1200" dirty="0">
              <a:latin typeface="+mn-lt"/>
              <a:cs typeface="Times New Roman" panose="02020603050405020304" pitchFamily="18" charset="0"/>
            </a:rPr>
            <a:t>εγκαλούντα</a:t>
          </a:r>
          <a:endParaRPr lang="el-GR" sz="1900" kern="1200" dirty="0"/>
        </a:p>
        <a:p>
          <a:pPr marL="171450" lvl="1" indent="-171450" algn="l" defTabSz="844550">
            <a:lnSpc>
              <a:spcPct val="90000"/>
            </a:lnSpc>
            <a:spcBef>
              <a:spcPct val="0"/>
            </a:spcBef>
            <a:spcAft>
              <a:spcPct val="20000"/>
            </a:spcAft>
            <a:buFont typeface="Arial" panose="020B0604020202020204" pitchFamily="34" charset="0"/>
            <a:buChar char="•"/>
          </a:pPr>
          <a:r>
            <a:rPr lang="el-GR" sz="1900" kern="1200" dirty="0">
              <a:latin typeface="Times New Roman" panose="02020603050405020304" pitchFamily="18" charset="0"/>
              <a:cs typeface="Times New Roman" panose="02020603050405020304" pitchFamily="18" charset="0"/>
            </a:rPr>
            <a:t> </a:t>
          </a:r>
          <a:r>
            <a:rPr lang="el-GR" sz="1900" kern="1200" dirty="0"/>
            <a:t>Οι δικαιούμενοι κατά τον ΑΚ σε αποζημίωση ή αποκατάσταση από το έγκλημα ή σε χρηματική ικανοποίηση λόγω ηθικής βλάβης ή ψυχικής οδύνης </a:t>
          </a:r>
          <a:r>
            <a:rPr lang="el-GR" sz="1900" kern="1200" dirty="0">
              <a:sym typeface="Wingdings" panose="05000000000000000000" pitchFamily="2" charset="2"/>
            </a:rPr>
            <a:t> απαιτείται άμεση και προσωπική ζημία </a:t>
          </a:r>
          <a:endParaRPr lang="el-GR" sz="1900" kern="1200" dirty="0"/>
        </a:p>
        <a:p>
          <a:pPr marL="171450" lvl="1" indent="-171450" algn="l" defTabSz="844550">
            <a:lnSpc>
              <a:spcPct val="90000"/>
            </a:lnSpc>
            <a:spcBef>
              <a:spcPct val="0"/>
            </a:spcBef>
            <a:spcAft>
              <a:spcPct val="20000"/>
            </a:spcAft>
            <a:buFont typeface="Arial" panose="020B0604020202020204" pitchFamily="34" charset="0"/>
            <a:buChar char="•"/>
          </a:pPr>
          <a:r>
            <a:rPr lang="el-GR" sz="1900" kern="1200" dirty="0">
              <a:latin typeface="+mn-lt"/>
              <a:cs typeface="Times New Roman" panose="02020603050405020304" pitchFamily="18" charset="0"/>
            </a:rPr>
            <a:t>(άρ. 107 ΚΠΔ) δικαιώματα 92 έως 100 ΚΠΔ </a:t>
          </a:r>
          <a:endParaRPr lang="el-GR" sz="1900" kern="1200" dirty="0"/>
        </a:p>
        <a:p>
          <a:pPr marL="171450" lvl="1" indent="-171450" algn="l" defTabSz="844550">
            <a:lnSpc>
              <a:spcPct val="90000"/>
            </a:lnSpc>
            <a:spcBef>
              <a:spcPct val="0"/>
            </a:spcBef>
            <a:spcAft>
              <a:spcPct val="20000"/>
            </a:spcAft>
            <a:buFont typeface="Arial" panose="020B0604020202020204" pitchFamily="34" charset="0"/>
            <a:buChar char="•"/>
          </a:pPr>
          <a:r>
            <a:rPr lang="el-GR" sz="1900" kern="1200" dirty="0"/>
            <a:t>Η </a:t>
          </a:r>
          <a:r>
            <a:rPr lang="el-GR" sz="1900" b="1" kern="1200" dirty="0"/>
            <a:t>μετά</a:t>
          </a:r>
          <a:r>
            <a:rPr lang="el-GR" sz="1900" kern="1200" dirty="0"/>
            <a:t> την δήλωση παράστασης </a:t>
          </a:r>
          <a:r>
            <a:rPr lang="el-GR" sz="1900" b="1" kern="1200" dirty="0"/>
            <a:t>απόσβεση</a:t>
          </a:r>
          <a:r>
            <a:rPr lang="el-GR" sz="1900" kern="1200" dirty="0"/>
            <a:t> με οποιονδήποτε τρόπο της αστικής αξίωσης δεν επιφέρει κατάργηση του δικαιώματος παράστασης προς υποστήριξη της κατηγορίας (65 ΚΠΔ). Η </a:t>
          </a:r>
          <a:r>
            <a:rPr lang="el-GR" sz="1900" b="1" kern="1200" dirty="0"/>
            <a:t>πριν</a:t>
          </a:r>
          <a:r>
            <a:rPr lang="el-GR" sz="1900" kern="1200" dirty="0"/>
            <a:t> τη δήλωση απόσβεση έχει ως αποτέλεσμα την αδυναμία δηλώσεως παραστάσεως</a:t>
          </a:r>
          <a:r>
            <a:rPr lang="el-GR" sz="1900" kern="1200" dirty="0">
              <a:latin typeface="Times New Roman" panose="02020603050405020304" pitchFamily="18" charset="0"/>
              <a:cs typeface="Times New Roman" panose="02020603050405020304" pitchFamily="18" charset="0"/>
            </a:rPr>
            <a:t> </a:t>
          </a:r>
          <a:endParaRPr lang="el-GR" sz="1900" kern="1200" dirty="0"/>
        </a:p>
      </dsp:txBody>
      <dsp:txXfrm>
        <a:off x="0" y="2746580"/>
        <a:ext cx="10623479" cy="2086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9F884-0187-44DB-9716-9EC139850E2D}">
      <dsp:nvSpPr>
        <dsp:cNvPr id="0" name=""/>
        <dsp:cNvSpPr/>
      </dsp:nvSpPr>
      <dsp:spPr>
        <a:xfrm>
          <a:off x="0" y="64368"/>
          <a:ext cx="3516808" cy="2110085"/>
        </a:xfrm>
        <a:prstGeom prst="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l-GR" sz="2100" kern="1200" dirty="0"/>
            <a:t>Παραγγελία κύριας ανάκρισης, με γραπτή παραγγελία προς τον ανακριτή (άρ. 246 παρ. 1 ΚΠΔ) </a:t>
          </a:r>
        </a:p>
      </dsp:txBody>
      <dsp:txXfrm>
        <a:off x="0" y="64368"/>
        <a:ext cx="3516808" cy="2110085"/>
      </dsp:txXfrm>
    </dsp:sp>
    <dsp:sp modelId="{F73B2F6B-639B-485E-B7DA-2B89B06459C0}">
      <dsp:nvSpPr>
        <dsp:cNvPr id="0" name=""/>
        <dsp:cNvSpPr/>
      </dsp:nvSpPr>
      <dsp:spPr>
        <a:xfrm>
          <a:off x="3868489" y="64368"/>
          <a:ext cx="3516808" cy="2110085"/>
        </a:xfrm>
        <a:prstGeom prst="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l-GR" sz="2100" kern="1200"/>
            <a:t>Εισαγωγή της υπόθεσης με απευθείας κλήση του κατηγορουμένου στο ακροατήριο </a:t>
          </a:r>
        </a:p>
      </dsp:txBody>
      <dsp:txXfrm>
        <a:off x="3868489" y="64368"/>
        <a:ext cx="3516808" cy="2110085"/>
      </dsp:txXfrm>
    </dsp:sp>
    <dsp:sp modelId="{AD7F780E-0AAA-4F5D-A025-1F8469672E70}">
      <dsp:nvSpPr>
        <dsp:cNvPr id="0" name=""/>
        <dsp:cNvSpPr/>
      </dsp:nvSpPr>
      <dsp:spPr>
        <a:xfrm>
          <a:off x="7736978" y="64368"/>
          <a:ext cx="3516808" cy="2110085"/>
        </a:xfrm>
        <a:prstGeom prst="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l-GR" sz="2100" kern="1200" dirty="0"/>
            <a:t>Διαβίβαση της δικογραφίας στον εισαγγελέα εφετών με σχέδιο κλητηρίου θεσπίσματος για πλημμέλημα των προσώπων του άρ. 110 περ. δ’ ΚΠΔ </a:t>
          </a:r>
        </a:p>
      </dsp:txBody>
      <dsp:txXfrm>
        <a:off x="7736978" y="64368"/>
        <a:ext cx="3516808" cy="2110085"/>
      </dsp:txXfrm>
    </dsp:sp>
    <dsp:sp modelId="{223E2D2A-28C3-45C5-BCDE-5F498320B8ED}">
      <dsp:nvSpPr>
        <dsp:cNvPr id="0" name=""/>
        <dsp:cNvSpPr/>
      </dsp:nvSpPr>
      <dsp:spPr>
        <a:xfrm>
          <a:off x="1934244" y="2526134"/>
          <a:ext cx="3516808" cy="2110085"/>
        </a:xfrm>
        <a:prstGeom prst="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l-GR" sz="2100" kern="1200" dirty="0"/>
            <a:t>Υποβολή αίτηση για έκδοση ποινικής διαταγής (άρ. 409 ΚΠΔ) </a:t>
          </a:r>
        </a:p>
      </dsp:txBody>
      <dsp:txXfrm>
        <a:off x="1934244" y="2526134"/>
        <a:ext cx="3516808" cy="2110085"/>
      </dsp:txXfrm>
    </dsp:sp>
    <dsp:sp modelId="{093397CF-D7C8-4D42-827B-2A4786C63F4A}">
      <dsp:nvSpPr>
        <dsp:cNvPr id="0" name=""/>
        <dsp:cNvSpPr/>
      </dsp:nvSpPr>
      <dsp:spPr>
        <a:xfrm>
          <a:off x="5802733" y="2526134"/>
          <a:ext cx="3516808" cy="2110085"/>
        </a:xfrm>
        <a:prstGeom prst="rect">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l-GR" sz="2100" kern="1200" dirty="0"/>
            <a:t>(μόνο για πλημμελήματα) άρ. 245 παρ. 3 ΚΠΔ (έκδοση της πράξης, με την οποία η δικογραφία τίθεται στο αρχείο αγνώστων δραστών) </a:t>
          </a:r>
        </a:p>
      </dsp:txBody>
      <dsp:txXfrm>
        <a:off x="5802733" y="2526134"/>
        <a:ext cx="3516808" cy="21100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93B4D-307F-44E5-B241-EC18C823135E}">
      <dsp:nvSpPr>
        <dsp:cNvPr id="0" name=""/>
        <dsp:cNvSpPr/>
      </dsp:nvSpPr>
      <dsp:spPr>
        <a:xfrm>
          <a:off x="3173" y="421728"/>
          <a:ext cx="2517359" cy="1510415"/>
        </a:xfrm>
        <a:prstGeom prst="rect">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100"/>
            <a:buFont typeface="Times New Roman" panose="02020603050405020304" pitchFamily="18" charset="0"/>
            <a:buNone/>
          </a:pPr>
          <a:r>
            <a:rPr lang="el-GR" sz="1900" kern="1200" dirty="0"/>
            <a:t>Η συγκεκριμένη δικαιοδοτική κρίση πρέπει να υπόκειται κατά τον νόμο σε ένδικο μέσο. </a:t>
          </a:r>
        </a:p>
      </dsp:txBody>
      <dsp:txXfrm>
        <a:off x="3173" y="421728"/>
        <a:ext cx="2517359" cy="1510415"/>
      </dsp:txXfrm>
    </dsp:sp>
    <dsp:sp modelId="{D5D98E26-6C74-43C7-B1DF-E73CB7741B61}">
      <dsp:nvSpPr>
        <dsp:cNvPr id="0" name=""/>
        <dsp:cNvSpPr/>
      </dsp:nvSpPr>
      <dsp:spPr>
        <a:xfrm>
          <a:off x="2772268" y="421728"/>
          <a:ext cx="2517359" cy="1510415"/>
        </a:xfrm>
        <a:prstGeom prst="rect">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100"/>
            <a:buFont typeface="Times New Roman" panose="02020603050405020304" pitchFamily="18" charset="0"/>
            <a:buNone/>
          </a:pPr>
          <a:r>
            <a:rPr lang="el-GR" sz="1900" kern="1200" dirty="0"/>
            <a:t>Το πρόσωπο που ασκεί το ένδικο μέσο πρέπει να δικαιούται κατά τον νόμο την άσκησή του. </a:t>
          </a:r>
        </a:p>
      </dsp:txBody>
      <dsp:txXfrm>
        <a:off x="2772268" y="421728"/>
        <a:ext cx="2517359" cy="1510415"/>
      </dsp:txXfrm>
    </dsp:sp>
    <dsp:sp modelId="{7D55173E-C629-4207-839D-BEDEE3A4C97D}">
      <dsp:nvSpPr>
        <dsp:cNvPr id="0" name=""/>
        <dsp:cNvSpPr/>
      </dsp:nvSpPr>
      <dsp:spPr>
        <a:xfrm>
          <a:off x="5541363" y="421728"/>
          <a:ext cx="2517359" cy="1510415"/>
        </a:xfrm>
        <a:prstGeom prst="rect">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100"/>
            <a:buFont typeface="Times New Roman" panose="02020603050405020304" pitchFamily="18" charset="0"/>
            <a:buNone/>
          </a:pPr>
          <a:r>
            <a:rPr lang="el-GR" sz="1900" kern="1200" dirty="0"/>
            <a:t>Πρέπει να προκύπτει η ύπαρξη εννόμου συμφέροντος στο πρόσωπο που ασκεί το ένδικο μέσο. </a:t>
          </a:r>
        </a:p>
      </dsp:txBody>
      <dsp:txXfrm>
        <a:off x="5541363" y="421728"/>
        <a:ext cx="2517359" cy="1510415"/>
      </dsp:txXfrm>
    </dsp:sp>
    <dsp:sp modelId="{147C0FFB-1F2C-44BE-ACE2-3777A0C71672}">
      <dsp:nvSpPr>
        <dsp:cNvPr id="0" name=""/>
        <dsp:cNvSpPr/>
      </dsp:nvSpPr>
      <dsp:spPr>
        <a:xfrm>
          <a:off x="8310459" y="421728"/>
          <a:ext cx="2517359" cy="1510415"/>
        </a:xfrm>
        <a:prstGeom prst="rect">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100"/>
            <a:buFont typeface="Times New Roman" panose="02020603050405020304" pitchFamily="18" charset="0"/>
            <a:buNone/>
          </a:pPr>
          <a:r>
            <a:rPr lang="el-GR" sz="1900" kern="1200" dirty="0"/>
            <a:t>Το ένδικο μέσο πρέπει να ασκείται εμπρόθεσμα. </a:t>
          </a:r>
        </a:p>
      </dsp:txBody>
      <dsp:txXfrm>
        <a:off x="8310459" y="421728"/>
        <a:ext cx="2517359" cy="1510415"/>
      </dsp:txXfrm>
    </dsp:sp>
    <dsp:sp modelId="{76AD7D3D-970E-4554-A5C7-57729645A4C0}">
      <dsp:nvSpPr>
        <dsp:cNvPr id="0" name=""/>
        <dsp:cNvSpPr/>
      </dsp:nvSpPr>
      <dsp:spPr>
        <a:xfrm>
          <a:off x="1387720" y="2183879"/>
          <a:ext cx="2517359" cy="1510415"/>
        </a:xfrm>
        <a:prstGeom prst="rect">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100"/>
            <a:buFont typeface="Times New Roman" panose="02020603050405020304" pitchFamily="18" charset="0"/>
            <a:buNone/>
          </a:pPr>
          <a:r>
            <a:rPr lang="el-GR" sz="1900" kern="1200" dirty="0"/>
            <a:t>Πρέπει να τηρείται ο προβλεπόμενος τύπος του ενδίκου μέσου </a:t>
          </a:r>
        </a:p>
      </dsp:txBody>
      <dsp:txXfrm>
        <a:off x="1387720" y="2183879"/>
        <a:ext cx="2517359" cy="1510415"/>
      </dsp:txXfrm>
    </dsp:sp>
    <dsp:sp modelId="{2A376F11-0379-4325-A84C-51F8CDBC213D}">
      <dsp:nvSpPr>
        <dsp:cNvPr id="0" name=""/>
        <dsp:cNvSpPr/>
      </dsp:nvSpPr>
      <dsp:spPr>
        <a:xfrm>
          <a:off x="4156816" y="2183879"/>
          <a:ext cx="2517359" cy="1510415"/>
        </a:xfrm>
        <a:prstGeom prst="rect">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100"/>
            <a:buFont typeface="Times New Roman" panose="02020603050405020304" pitchFamily="18" charset="0"/>
            <a:buNone/>
          </a:pPr>
          <a:r>
            <a:rPr lang="el-GR" sz="1900" kern="1200" dirty="0"/>
            <a:t>Δεν πρέπει να ασκείται το ένδικο μέσο δεύτερη φορά. </a:t>
          </a:r>
        </a:p>
      </dsp:txBody>
      <dsp:txXfrm>
        <a:off x="4156816" y="2183879"/>
        <a:ext cx="2517359" cy="1510415"/>
      </dsp:txXfrm>
    </dsp:sp>
    <dsp:sp modelId="{645C67AB-C3A5-4391-9171-2D0706FF9391}">
      <dsp:nvSpPr>
        <dsp:cNvPr id="0" name=""/>
        <dsp:cNvSpPr/>
      </dsp:nvSpPr>
      <dsp:spPr>
        <a:xfrm>
          <a:off x="6925911" y="2183879"/>
          <a:ext cx="2517359" cy="1510415"/>
        </a:xfrm>
        <a:prstGeom prst="rect">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100"/>
            <a:buFont typeface="Times New Roman" panose="02020603050405020304" pitchFamily="18" charset="0"/>
            <a:buNone/>
          </a:pPr>
          <a:r>
            <a:rPr lang="el-GR" sz="1900" kern="1200" dirty="0"/>
            <a:t>Δεν πρέπει να έχει λάβει χώρα παραίτηση από το ένδικο μέσο. </a:t>
          </a:r>
        </a:p>
      </dsp:txBody>
      <dsp:txXfrm>
        <a:off x="6925911" y="2183879"/>
        <a:ext cx="2517359" cy="15104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FC3AD2-683D-4782-B463-67038CC43A15}">
      <dsp:nvSpPr>
        <dsp:cNvPr id="0" name=""/>
        <dsp:cNvSpPr/>
      </dsp:nvSpPr>
      <dsp:spPr>
        <a:xfrm>
          <a:off x="0" y="3320"/>
          <a:ext cx="11602793" cy="455715"/>
        </a:xfrm>
        <a:prstGeom prst="roundRect">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12700" cap="flat" cmpd="sng" algn="ctr">
          <a:solidFill>
            <a:schemeClr val="accent3"/>
          </a:solidFill>
          <a:prstDash val="solid"/>
          <a:miter lim="800000"/>
        </a:ln>
        <a:effectLst/>
      </dsp:spPr>
      <dsp:style>
        <a:lnRef idx="1">
          <a:schemeClr val="accent3"/>
        </a:lnRef>
        <a:fillRef idx="3">
          <a:schemeClr val="accent3"/>
        </a:fillRef>
        <a:effectRef idx="2">
          <a:schemeClr val="accent3"/>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dirty="0"/>
            <a:t>1. Μεταβιβαστικό αποτέλεσμα</a:t>
          </a:r>
        </a:p>
      </dsp:txBody>
      <dsp:txXfrm>
        <a:off x="22246" y="25566"/>
        <a:ext cx="11558301" cy="411223"/>
      </dsp:txXfrm>
    </dsp:sp>
    <dsp:sp modelId="{DFF32E7D-B329-4F59-8AD3-11A1E4AD77FB}">
      <dsp:nvSpPr>
        <dsp:cNvPr id="0" name=""/>
        <dsp:cNvSpPr/>
      </dsp:nvSpPr>
      <dsp:spPr>
        <a:xfrm>
          <a:off x="0" y="459035"/>
          <a:ext cx="11602793" cy="1101240"/>
        </a:xfrm>
        <a:prstGeom prst="rect">
          <a:avLst/>
        </a:prstGeom>
        <a:solidFill>
          <a:schemeClr val="lt1"/>
        </a:solidFill>
        <a:ln w="1905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368389" tIns="22860" rIns="128016" bIns="22860" numCol="1" spcCol="1270" anchor="t" anchorCtr="0">
          <a:noAutofit/>
        </a:bodyPr>
        <a:lstStyle/>
        <a:p>
          <a:pPr marL="171450" lvl="1" indent="-171450" algn="l" defTabSz="800100">
            <a:lnSpc>
              <a:spcPct val="90000"/>
            </a:lnSpc>
            <a:spcBef>
              <a:spcPct val="0"/>
            </a:spcBef>
            <a:spcAft>
              <a:spcPct val="20000"/>
            </a:spcAft>
            <a:buNone/>
          </a:pPr>
          <a:r>
            <a:rPr lang="el-GR" sz="1800" kern="1200" dirty="0"/>
            <a:t>Α. «που μεταβιβάζεται» = το κατ’ ιδίαν ανώτερο δικαιοδοτικό όργανο που θα αναλάβει να εκδικάσει το ένδικο μέσο κατά του βουλεύματος ή της απόφασης </a:t>
          </a:r>
        </a:p>
        <a:p>
          <a:pPr marL="171450" lvl="1" indent="-171450" algn="l" defTabSz="800100">
            <a:lnSpc>
              <a:spcPct val="90000"/>
            </a:lnSpc>
            <a:spcBef>
              <a:spcPct val="0"/>
            </a:spcBef>
            <a:spcAft>
              <a:spcPct val="20000"/>
            </a:spcAft>
            <a:buNone/>
          </a:pPr>
          <a:r>
            <a:rPr lang="el-GR" sz="1800" kern="1200" dirty="0"/>
            <a:t>Β. «πόσο μεταβιβάζεται» = το μέρος ή το τμήμα της υπόθεσης που θα </a:t>
          </a:r>
          <a:r>
            <a:rPr lang="el-GR" sz="1800" kern="1200" dirty="0" err="1"/>
            <a:t>επανεκδικασθεί</a:t>
          </a:r>
          <a:r>
            <a:rPr lang="el-GR" sz="1800" kern="1200" dirty="0"/>
            <a:t> από το ανώτερο δικαιοδοτικό όργανο [«όσο προσβάλλεται, τόσο μεταβιβάζεται»] </a:t>
          </a:r>
        </a:p>
      </dsp:txBody>
      <dsp:txXfrm>
        <a:off x="0" y="459035"/>
        <a:ext cx="11602793" cy="1101240"/>
      </dsp:txXfrm>
    </dsp:sp>
    <dsp:sp modelId="{B5F4CE6D-FEE8-4A34-BA54-9064AAEC3660}">
      <dsp:nvSpPr>
        <dsp:cNvPr id="0" name=""/>
        <dsp:cNvSpPr/>
      </dsp:nvSpPr>
      <dsp:spPr>
        <a:xfrm>
          <a:off x="0" y="1560275"/>
          <a:ext cx="11602793" cy="455715"/>
        </a:xfrm>
        <a:prstGeom prst="roundRect">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12700" cap="flat" cmpd="sng" algn="ctr">
          <a:solidFill>
            <a:schemeClr val="accent3"/>
          </a:solidFill>
          <a:prstDash val="solid"/>
          <a:miter lim="800000"/>
        </a:ln>
        <a:effectLst/>
      </dsp:spPr>
      <dsp:style>
        <a:lnRef idx="1">
          <a:schemeClr val="accent3"/>
        </a:lnRef>
        <a:fillRef idx="3">
          <a:schemeClr val="accent3"/>
        </a:fillRef>
        <a:effectRef idx="2">
          <a:schemeClr val="accent3"/>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dirty="0"/>
            <a:t>2. </a:t>
          </a:r>
          <a:r>
            <a:rPr lang="el-GR" sz="1900" kern="1200" dirty="0" err="1"/>
            <a:t>Επεκτακτικό</a:t>
          </a:r>
          <a:r>
            <a:rPr lang="el-GR" sz="1900" kern="1200" dirty="0"/>
            <a:t> αποτέλεσμα </a:t>
          </a:r>
        </a:p>
      </dsp:txBody>
      <dsp:txXfrm>
        <a:off x="22246" y="1582521"/>
        <a:ext cx="11558301" cy="411223"/>
      </dsp:txXfrm>
    </dsp:sp>
    <dsp:sp modelId="{7E1AA202-8737-44B9-875B-665C1DF20566}">
      <dsp:nvSpPr>
        <dsp:cNvPr id="0" name=""/>
        <dsp:cNvSpPr/>
      </dsp:nvSpPr>
      <dsp:spPr>
        <a:xfrm>
          <a:off x="0" y="2015990"/>
          <a:ext cx="11602793" cy="1042245"/>
        </a:xfrm>
        <a:prstGeom prst="rect">
          <a:avLst/>
        </a:prstGeom>
        <a:solidFill>
          <a:schemeClr val="lt1"/>
        </a:solidFill>
        <a:ln w="1905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368389"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l-GR" sz="1800" kern="1200" dirty="0"/>
            <a:t>Σε περίπτωση συμμετοχής (λ.χ. συναυτουργία-συνέργεια) ή ποινικής αλληλεξάρτησης (απολείπεται η ευθύνη του ενός, </a:t>
          </a:r>
          <a:r>
            <a:rPr lang="el-GR" sz="1800" kern="1200" dirty="0" err="1"/>
            <a:t>συναπολείπεται</a:t>
          </a:r>
          <a:r>
            <a:rPr lang="el-GR" sz="1800" kern="1200" dirty="0"/>
            <a:t> η ευθύνη του άλλου) </a:t>
          </a:r>
          <a:r>
            <a:rPr lang="el-GR" sz="1800" kern="1200" dirty="0">
              <a:sym typeface="Wingdings" panose="05000000000000000000" pitchFamily="2" charset="2"/>
            </a:rPr>
            <a:t> </a:t>
          </a:r>
          <a:r>
            <a:rPr lang="el-GR" sz="1800" kern="1200" dirty="0"/>
            <a:t>Επέκταση του επωφελούς αποτελέσματος της έφεσης, σε περίπτωση που συντρέχουν (ουσιαστικοί ή δικονομικοί) αντικειμενικοί λόγοι [λ.χ. έλλειψη στοιχείου αντικειμενικής υπόστασης] -όχι προσωπικοί [λ.χ. ύπαρξη δόλου] </a:t>
          </a:r>
        </a:p>
      </dsp:txBody>
      <dsp:txXfrm>
        <a:off x="0" y="2015990"/>
        <a:ext cx="11602793" cy="1042245"/>
      </dsp:txXfrm>
    </dsp:sp>
    <dsp:sp modelId="{393A3106-FB0E-430C-A274-2C63A33C25C3}">
      <dsp:nvSpPr>
        <dsp:cNvPr id="0" name=""/>
        <dsp:cNvSpPr/>
      </dsp:nvSpPr>
      <dsp:spPr>
        <a:xfrm>
          <a:off x="0" y="3058235"/>
          <a:ext cx="11602793" cy="455715"/>
        </a:xfrm>
        <a:prstGeom prst="roundRect">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12700" cap="flat" cmpd="sng" algn="ctr">
          <a:solidFill>
            <a:schemeClr val="accent3"/>
          </a:solidFill>
          <a:prstDash val="solid"/>
          <a:miter lim="800000"/>
        </a:ln>
        <a:effectLst/>
      </dsp:spPr>
      <dsp:style>
        <a:lnRef idx="1">
          <a:schemeClr val="accent3"/>
        </a:lnRef>
        <a:fillRef idx="3">
          <a:schemeClr val="accent3"/>
        </a:fillRef>
        <a:effectRef idx="2">
          <a:schemeClr val="accent3"/>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dirty="0"/>
            <a:t>3. Ανασταλτικό αποτέλεσμα </a:t>
          </a:r>
        </a:p>
      </dsp:txBody>
      <dsp:txXfrm>
        <a:off x="22246" y="3080481"/>
        <a:ext cx="11558301" cy="411223"/>
      </dsp:txXfrm>
    </dsp:sp>
    <dsp:sp modelId="{F79C1F70-36B5-44ED-B478-D4B561278ADA}">
      <dsp:nvSpPr>
        <dsp:cNvPr id="0" name=""/>
        <dsp:cNvSpPr/>
      </dsp:nvSpPr>
      <dsp:spPr>
        <a:xfrm>
          <a:off x="0" y="3513951"/>
          <a:ext cx="11602793" cy="1160235"/>
        </a:xfrm>
        <a:prstGeom prst="rect">
          <a:avLst/>
        </a:prstGeom>
        <a:solidFill>
          <a:schemeClr val="lt1"/>
        </a:solidFill>
        <a:ln w="1905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368389"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l-GR" sz="1800" kern="1200" dirty="0"/>
            <a:t>ΕΦΕΣΗ: άρ. 497 ΚΠΔ : Κανόνας = παραδεκτή έφεση </a:t>
          </a:r>
          <a:r>
            <a:rPr lang="el-GR" sz="1800" kern="1200" dirty="0">
              <a:sym typeface="Wingdings" panose="05000000000000000000" pitchFamily="2" charset="2"/>
            </a:rPr>
            <a:t> ανασταλτικό αποτέλεσμα</a:t>
          </a:r>
          <a:endParaRPr lang="el-GR" sz="1800" kern="1200" dirty="0"/>
        </a:p>
        <a:p>
          <a:pPr marL="171450" lvl="1" indent="-171450" algn="l" defTabSz="800100">
            <a:lnSpc>
              <a:spcPct val="90000"/>
            </a:lnSpc>
            <a:spcBef>
              <a:spcPct val="0"/>
            </a:spcBef>
            <a:spcAft>
              <a:spcPct val="20000"/>
            </a:spcAft>
            <a:buChar char="•"/>
          </a:pPr>
          <a:r>
            <a:rPr lang="el-GR" sz="1800" kern="1200" dirty="0"/>
            <a:t>ΩΣΤΟΣΟ, παρ. 8 </a:t>
          </a:r>
          <a:r>
            <a:rPr lang="el-GR" sz="1800" kern="1200" dirty="0">
              <a:sym typeface="Wingdings" panose="05000000000000000000" pitchFamily="2" charset="2"/>
            </a:rPr>
            <a:t> μόνο τότε δεν χορηγείται ανασταλτικό αποτέλεσμα. </a:t>
          </a:r>
          <a:r>
            <a:rPr lang="el-GR" sz="1800" kern="1200" dirty="0"/>
            <a:t>Αν δεν χορηγηθεί ανασταλτικό αποτέλεσμα </a:t>
          </a:r>
          <a:r>
            <a:rPr lang="el-GR" sz="1800" kern="1200" dirty="0">
              <a:sym typeface="Wingdings" panose="05000000000000000000" pitchFamily="2" charset="2"/>
            </a:rPr>
            <a:t> αίτηση κατ’ άρ. 497 παρ. 7 ΚΠΔ</a:t>
          </a:r>
          <a:endParaRPr lang="el-GR" sz="1800" kern="1200" dirty="0"/>
        </a:p>
        <a:p>
          <a:pPr marL="171450" lvl="1" indent="-171450" algn="l" defTabSz="800100">
            <a:lnSpc>
              <a:spcPct val="90000"/>
            </a:lnSpc>
            <a:spcBef>
              <a:spcPct val="0"/>
            </a:spcBef>
            <a:spcAft>
              <a:spcPct val="20000"/>
            </a:spcAft>
            <a:buChar char="•"/>
          </a:pPr>
          <a:r>
            <a:rPr lang="el-GR" sz="1800" kern="1200" dirty="0"/>
            <a:t>ΑΝΑΙΡΕΣΗ: άρ. 471 ΚΠΔ </a:t>
          </a:r>
        </a:p>
      </dsp:txBody>
      <dsp:txXfrm>
        <a:off x="0" y="3513951"/>
        <a:ext cx="11602793" cy="11602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402336" y="731407"/>
            <a:ext cx="6480450" cy="3038878"/>
          </a:xfrm>
        </p:spPr>
        <p:txBody>
          <a:bodyPr anchor="t">
            <a:normAutofit/>
          </a:bodyPr>
          <a:lstStyle>
            <a:lvl1pPr>
              <a:defRPr sz="6000"/>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4FF79075-DF30-526B-9548-3F9D7EF9FAA8}"/>
              </a:ext>
            </a:extLst>
          </p:cNvPr>
          <p:cNvSpPr>
            <a:spLocks noGrp="1"/>
          </p:cNvSpPr>
          <p:nvPr>
            <p:ph type="body" idx="1"/>
          </p:nvPr>
        </p:nvSpPr>
        <p:spPr>
          <a:xfrm>
            <a:off x="429315" y="5264528"/>
            <a:ext cx="6577526" cy="1001354"/>
          </a:xfrm>
        </p:spPr>
        <p:txBody>
          <a:bodyPr anchor="ctr">
            <a:norm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5" name="Footer Placeholder 4">
            <a:extLst>
              <a:ext uri="{FF2B5EF4-FFF2-40B4-BE49-F238E27FC236}">
                <a16:creationId xmlns:a16="http://schemas.microsoft.com/office/drawing/2014/main" id="{CEC3F3D2-CADD-A94F-6739-CCCDA6C6FA8C}"/>
              </a:ext>
            </a:extLst>
          </p:cNvPr>
          <p:cNvSpPr>
            <a:spLocks noGrp="1"/>
          </p:cNvSpPr>
          <p:nvPr>
            <p:ph type="ftr" sz="quarter" idx="11"/>
          </p:nvPr>
        </p:nvSpPr>
        <p:spPr>
          <a:xfrm>
            <a:off x="426780" y="6426091"/>
            <a:ext cx="4357544" cy="365125"/>
          </a:xfrm>
        </p:spPr>
        <p:txBody>
          <a:bodyPr/>
          <a:lstStyle/>
          <a:p>
            <a:endParaRPr lang="el-GR"/>
          </a:p>
        </p:txBody>
      </p:sp>
      <p:sp>
        <p:nvSpPr>
          <p:cNvPr id="4" name="Date Placeholder 3">
            <a:extLst>
              <a:ext uri="{FF2B5EF4-FFF2-40B4-BE49-F238E27FC236}">
                <a16:creationId xmlns:a16="http://schemas.microsoft.com/office/drawing/2014/main" id="{40CC541E-3AF5-9564-CE04-E4B86459DBE0}"/>
              </a:ext>
            </a:extLst>
          </p:cNvPr>
          <p:cNvSpPr>
            <a:spLocks noGrp="1"/>
          </p:cNvSpPr>
          <p:nvPr>
            <p:ph type="dt" sz="half" idx="10"/>
          </p:nvPr>
        </p:nvSpPr>
        <p:spPr>
          <a:xfrm>
            <a:off x="4932188" y="6426091"/>
            <a:ext cx="1431447" cy="365125"/>
          </a:xfrm>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C3C772A7-7F28-0EB0-D243-BCC6917DADA2}"/>
              </a:ext>
            </a:extLst>
          </p:cNvPr>
          <p:cNvSpPr>
            <a:spLocks noGrp="1"/>
          </p:cNvSpPr>
          <p:nvPr>
            <p:ph type="sldNum" sz="quarter" idx="12"/>
          </p:nvPr>
        </p:nvSpPr>
        <p:spPr>
          <a:xfrm>
            <a:off x="6382685" y="6426091"/>
            <a:ext cx="603114" cy="365125"/>
          </a:xfrm>
        </p:spPr>
        <p:txBody>
          <a:bodyPr/>
          <a:lstStyle/>
          <a:p>
            <a:fld id="{BBF33583-EC2B-CB4E-A5A1-533459A28CA0}" type="slidenum">
              <a:rPr lang="el-GR" smtClean="0"/>
              <a:t>‹#›</a:t>
            </a:fld>
            <a:endParaRPr lang="el-GR"/>
          </a:p>
        </p:txBody>
      </p:sp>
      <p:sp>
        <p:nvSpPr>
          <p:cNvPr id="9" name="Picture Placeholder 8">
            <a:extLst>
              <a:ext uri="{FF2B5EF4-FFF2-40B4-BE49-F238E27FC236}">
                <a16:creationId xmlns:a16="http://schemas.microsoft.com/office/drawing/2014/main" id="{6D3F2A15-2C96-2533-3F11-3EFA30B56716}"/>
              </a:ext>
            </a:extLst>
          </p:cNvPr>
          <p:cNvSpPr>
            <a:spLocks noGrp="1"/>
          </p:cNvSpPr>
          <p:nvPr>
            <p:ph type="pic" sz="quarter" idx="13" hasCustomPrompt="1"/>
          </p:nvPr>
        </p:nvSpPr>
        <p:spPr>
          <a:xfrm>
            <a:off x="7620000" y="0"/>
            <a:ext cx="4571999" cy="6858000"/>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cxnSp>
        <p:nvCxnSpPr>
          <p:cNvPr id="10" name="Straight Connector 9">
            <a:extLst>
              <a:ext uri="{FF2B5EF4-FFF2-40B4-BE49-F238E27FC236}">
                <a16:creationId xmlns:a16="http://schemas.microsoft.com/office/drawing/2014/main" id="{5022CE8C-DC47-AF8A-A37E-C04D364B8D63}"/>
              </a:ext>
            </a:extLst>
          </p:cNvPr>
          <p:cNvCxnSpPr>
            <a:cxnSpLocks/>
          </p:cNvCxnSpPr>
          <p:nvPr/>
        </p:nvCxnSpPr>
        <p:spPr>
          <a:xfrm>
            <a:off x="533400" y="6324773"/>
            <a:ext cx="648045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35A6ADE-4FF0-6E84-4D25-A3E7A481303D}"/>
              </a:ext>
            </a:extLst>
          </p:cNvPr>
          <p:cNvCxnSpPr>
            <a:cxnSpLocks/>
          </p:cNvCxnSpPr>
          <p:nvPr/>
        </p:nvCxnSpPr>
        <p:spPr>
          <a:xfrm>
            <a:off x="533400" y="5184424"/>
            <a:ext cx="6460509"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B306735-74E7-C788-FB5F-7BC551ED5CDD}"/>
              </a:ext>
            </a:extLst>
          </p:cNvPr>
          <p:cNvCxnSpPr>
            <a:cxnSpLocks/>
          </p:cNvCxnSpPr>
          <p:nvPr/>
        </p:nvCxnSpPr>
        <p:spPr>
          <a:xfrm>
            <a:off x="533400" y="512722"/>
            <a:ext cx="6456409" cy="0"/>
          </a:xfrm>
          <a:prstGeom prst="line">
            <a:avLst/>
          </a:prstGeom>
          <a:ln w="476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501398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99679" y="332308"/>
            <a:ext cx="11253667" cy="909921"/>
          </a:xfrm>
        </p:spPr>
        <p:txBody>
          <a:bodyPr anchor="b"/>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02336" y="1488931"/>
            <a:ext cx="11253668" cy="47007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530352" y="1357303"/>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07740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Ref idx="1001">
        <a:schemeClr val="bg1"/>
      </p:bgRef>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1F847F0-1D67-5F49-6571-5F248F11275B}"/>
              </a:ext>
            </a:extLst>
          </p:cNvPr>
          <p:cNvCxnSpPr>
            <a:cxnSpLocks/>
          </p:cNvCxnSpPr>
          <p:nvPr/>
        </p:nvCxnSpPr>
        <p:spPr>
          <a:xfrm>
            <a:off x="8173214" y="530425"/>
            <a:ext cx="3485386" cy="0"/>
          </a:xfrm>
          <a:prstGeom prst="line">
            <a:avLst/>
          </a:prstGeom>
          <a:ln w="412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280C4FA-D5DF-A52F-5EBC-E1A231F643A5}"/>
              </a:ext>
            </a:extLst>
          </p:cNvPr>
          <p:cNvCxnSpPr>
            <a:cxnSpLocks/>
          </p:cNvCxnSpPr>
          <p:nvPr/>
        </p:nvCxnSpPr>
        <p:spPr>
          <a:xfrm>
            <a:off x="8173214" y="5498461"/>
            <a:ext cx="3485386"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8043968" y="768351"/>
            <a:ext cx="3685656" cy="2843527"/>
          </a:xfrm>
        </p:spPr>
        <p:txBody>
          <a:bodyPr anchor="t">
            <a:normAutofit/>
          </a:bodyPr>
          <a:lstStyle>
            <a:lvl1pPr>
              <a:defRPr sz="4400"/>
            </a:lvl1pPr>
          </a:lstStyle>
          <a:p>
            <a:r>
              <a:rPr lang="en-GB"/>
              <a:t>Click to edit Master title style</a:t>
            </a:r>
            <a:endParaRPr lang="en-US" dirty="0"/>
          </a:p>
        </p:txBody>
      </p:sp>
      <p:sp>
        <p:nvSpPr>
          <p:cNvPr id="9" name="Picture Placeholder 8">
            <a:extLst>
              <a:ext uri="{FF2B5EF4-FFF2-40B4-BE49-F238E27FC236}">
                <a16:creationId xmlns:a16="http://schemas.microsoft.com/office/drawing/2014/main" id="{6D3F2A15-2C96-2533-3F11-3EFA30B56716}"/>
              </a:ext>
            </a:extLst>
          </p:cNvPr>
          <p:cNvSpPr>
            <a:spLocks noGrp="1"/>
          </p:cNvSpPr>
          <p:nvPr>
            <p:ph type="pic" sz="quarter" idx="13" hasCustomPrompt="1"/>
          </p:nvPr>
        </p:nvSpPr>
        <p:spPr>
          <a:xfrm>
            <a:off x="0" y="0"/>
            <a:ext cx="7605681" cy="6858000"/>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Text Placeholder 2">
            <a:extLst>
              <a:ext uri="{FF2B5EF4-FFF2-40B4-BE49-F238E27FC236}">
                <a16:creationId xmlns:a16="http://schemas.microsoft.com/office/drawing/2014/main" id="{4FF79075-DF30-526B-9548-3F9D7EF9FAA8}"/>
              </a:ext>
            </a:extLst>
          </p:cNvPr>
          <p:cNvSpPr>
            <a:spLocks noGrp="1"/>
          </p:cNvSpPr>
          <p:nvPr>
            <p:ph type="body" idx="1"/>
          </p:nvPr>
        </p:nvSpPr>
        <p:spPr>
          <a:xfrm>
            <a:off x="8073978" y="5681133"/>
            <a:ext cx="3655646" cy="664191"/>
          </a:xfrm>
        </p:spPr>
        <p:txBody>
          <a:bodyPr anchor="t">
            <a:norm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11" name="Footer Placeholder 10">
            <a:extLst>
              <a:ext uri="{FF2B5EF4-FFF2-40B4-BE49-F238E27FC236}">
                <a16:creationId xmlns:a16="http://schemas.microsoft.com/office/drawing/2014/main" id="{E2571521-DF5C-DF9C-1A62-5F1513FC610C}"/>
              </a:ext>
            </a:extLst>
          </p:cNvPr>
          <p:cNvSpPr>
            <a:spLocks noGrp="1"/>
          </p:cNvSpPr>
          <p:nvPr>
            <p:ph type="ftr" sz="quarter" idx="15"/>
          </p:nvPr>
        </p:nvSpPr>
        <p:spPr>
          <a:xfrm>
            <a:off x="8073978" y="6426091"/>
            <a:ext cx="2295058" cy="365125"/>
          </a:xfrm>
        </p:spPr>
        <p:txBody>
          <a:bodyPr/>
          <a:lstStyle/>
          <a:p>
            <a:endParaRPr lang="el-GR"/>
          </a:p>
        </p:txBody>
      </p:sp>
      <p:sp>
        <p:nvSpPr>
          <p:cNvPr id="10" name="Date Placeholder 9">
            <a:extLst>
              <a:ext uri="{FF2B5EF4-FFF2-40B4-BE49-F238E27FC236}">
                <a16:creationId xmlns:a16="http://schemas.microsoft.com/office/drawing/2014/main" id="{1135B836-FBFB-89F8-B972-11036B55F5CF}"/>
              </a:ext>
            </a:extLst>
          </p:cNvPr>
          <p:cNvSpPr>
            <a:spLocks noGrp="1"/>
          </p:cNvSpPr>
          <p:nvPr>
            <p:ph type="dt" sz="half" idx="14"/>
          </p:nvPr>
        </p:nvSpPr>
        <p:spPr>
          <a:xfrm>
            <a:off x="10298013" y="6426091"/>
            <a:ext cx="875825" cy="365125"/>
          </a:xfrm>
        </p:spPr>
        <p:txBody>
          <a:bodyPr/>
          <a:lstStyle/>
          <a:p>
            <a:fld id="{44E10F63-8362-4E40-BBD3-85E8A05C0BCD}" type="datetimeFigureOut">
              <a:rPr lang="el-GR" smtClean="0"/>
              <a:t>14/10/2026</a:t>
            </a:fld>
            <a:endParaRPr lang="el-GR"/>
          </a:p>
        </p:txBody>
      </p:sp>
      <p:sp>
        <p:nvSpPr>
          <p:cNvPr id="12" name="Slide Number Placeholder 11">
            <a:extLst>
              <a:ext uri="{FF2B5EF4-FFF2-40B4-BE49-F238E27FC236}">
                <a16:creationId xmlns:a16="http://schemas.microsoft.com/office/drawing/2014/main" id="{50AD8387-A9F9-E9E2-1138-08C0AA495719}"/>
              </a:ext>
            </a:extLst>
          </p:cNvPr>
          <p:cNvSpPr>
            <a:spLocks noGrp="1"/>
          </p:cNvSpPr>
          <p:nvPr>
            <p:ph type="sldNum" sz="quarter" idx="16"/>
          </p:nvPr>
        </p:nvSpPr>
        <p:spPr/>
        <p:txBody>
          <a:bodyPr/>
          <a:lstStyle/>
          <a:p>
            <a:fld id="{BBF33583-EC2B-CB4E-A5A1-533459A28CA0}" type="slidenum">
              <a:rPr lang="el-GR" smtClean="0"/>
              <a:t>‹#›</a:t>
            </a:fld>
            <a:endParaRPr lang="el-GR"/>
          </a:p>
        </p:txBody>
      </p:sp>
    </p:spTree>
    <p:extLst>
      <p:ext uri="{BB962C8B-B14F-4D97-AF65-F5344CB8AC3E}">
        <p14:creationId xmlns:p14="http://schemas.microsoft.com/office/powerpoint/2010/main" val="205079595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402336" y="765750"/>
            <a:ext cx="9635668" cy="3455113"/>
          </a:xfrm>
        </p:spPr>
        <p:txBody>
          <a:bodyPr vert="horz" lIns="91440" tIns="45720" rIns="91440" bIns="45720" rtlCol="0" anchor="t">
            <a:normAutofit/>
          </a:bodyPr>
          <a:lstStyle>
            <a:lvl1pPr>
              <a:defRPr lang="en-US" sz="8800" dirty="0">
                <a:solidFill>
                  <a:schemeClr val="accent1"/>
                </a:solidFill>
              </a:defRPr>
            </a:lvl1pPr>
          </a:lstStyle>
          <a:p>
            <a:pPr lvl="0"/>
            <a:r>
              <a:rPr lang="en-GB"/>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429428" y="5271844"/>
            <a:ext cx="9613065" cy="1001356"/>
          </a:xfrm>
        </p:spPr>
        <p:txBody>
          <a:bodyPr vert="horz" lIns="91440" tIns="45720" rIns="91440" bIns="45720" rtlCol="0" anchor="ctr">
            <a:normAutofit/>
          </a:bodyPr>
          <a:lstStyle>
            <a:lvl1pPr marL="0" indent="0">
              <a:buNone/>
              <a:defRPr lang="en-US" dirty="0"/>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12" name="Straight Connector 11">
            <a:extLst>
              <a:ext uri="{FF2B5EF4-FFF2-40B4-BE49-F238E27FC236}">
                <a16:creationId xmlns:a16="http://schemas.microsoft.com/office/drawing/2014/main" id="{D4CDCB79-1025-8102-1BC6-378AB173CBFF}"/>
              </a:ext>
            </a:extLst>
          </p:cNvPr>
          <p:cNvCxnSpPr>
            <a:cxnSpLocks/>
          </p:cNvCxnSpPr>
          <p:nvPr/>
        </p:nvCxnSpPr>
        <p:spPr>
          <a:xfrm>
            <a:off x="533400" y="5184424"/>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EF23CAD-F5FD-3FB3-B413-1F54592B07E7}"/>
              </a:ext>
            </a:extLst>
          </p:cNvPr>
          <p:cNvCxnSpPr>
            <a:cxnSpLocks/>
          </p:cNvCxnSpPr>
          <p:nvPr/>
        </p:nvCxnSpPr>
        <p:spPr>
          <a:xfrm>
            <a:off x="533400" y="6324600"/>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596239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6997" y="3018408"/>
            <a:ext cx="8961120" cy="3247475"/>
          </a:xfrm>
        </p:spPr>
        <p:txBody>
          <a:bodyPr anchor="b">
            <a:normAutofit/>
          </a:bodyPr>
          <a:lstStyle>
            <a:lvl1pPr>
              <a:defRPr sz="6600">
                <a:solidFill>
                  <a:schemeClr val="tx1"/>
                </a:solidFill>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tx1"/>
                </a:solidFill>
              </a:defRPr>
            </a:lvl1pPr>
          </a:lstStyle>
          <a:p>
            <a:endParaRPr lang="el-G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tx1"/>
                </a:solidFill>
              </a:defRPr>
            </a:lvl1p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tx1"/>
                </a:solidFill>
              </a:defRPr>
            </a:lvl1p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6FD05DD5-DCB7-49C7-5E41-2DBD8B73D6D2}"/>
              </a:ext>
            </a:extLst>
          </p:cNvPr>
          <p:cNvCxnSpPr>
            <a:cxnSpLocks/>
          </p:cNvCxnSpPr>
          <p:nvPr/>
        </p:nvCxnSpPr>
        <p:spPr>
          <a:xfrm>
            <a:off x="530646" y="531958"/>
            <a:ext cx="1112795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9FDA663-314D-CA26-DF41-CB3FDC0733F0}"/>
              </a:ext>
            </a:extLst>
          </p:cNvPr>
          <p:cNvCxnSpPr>
            <a:cxnSpLocks/>
          </p:cNvCxnSpPr>
          <p:nvPr/>
        </p:nvCxnSpPr>
        <p:spPr>
          <a:xfrm>
            <a:off x="533400" y="6324600"/>
            <a:ext cx="111252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0917519"/>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02336" y="392851"/>
            <a:ext cx="7525512" cy="1882595"/>
          </a:xfrm>
        </p:spPr>
        <p:txBody>
          <a:bodyPr anchor="t">
            <a:normAutofit/>
          </a:bodyPr>
          <a:lstStyle>
            <a:lvl1pPr>
              <a:defRPr sz="6600">
                <a:solidFill>
                  <a:schemeClr val="accent1"/>
                </a:solidFill>
              </a:defRPr>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34856" y="2502245"/>
            <a:ext cx="7492991" cy="3669956"/>
          </a:xfrm>
        </p:spPr>
        <p:txBody>
          <a:bodyPr vert="horz" lIns="91440" tIns="45720" rIns="91440" bIns="45720" rtlCol="0" anchor="t">
            <a:normAutofit/>
          </a:bodyPr>
          <a:lstStyle>
            <a:lvl1pPr marL="457200" indent="-457200">
              <a:buFont typeface="+mj-lt"/>
              <a:buAutoNum type="arabicPeriod"/>
              <a:defRPr lang="en-US" sz="2000" dirty="0"/>
            </a:lvl1pPr>
            <a:lvl2pPr marL="800100" indent="-342900">
              <a:buFont typeface="+mj-lt"/>
              <a:buAutoNum type="arabicPeriod"/>
              <a:defRPr lang="en-US" sz="1800" dirty="0"/>
            </a:lvl2pPr>
            <a:lvl3pPr marL="1257300" indent="-342900">
              <a:buFont typeface="+mj-lt"/>
              <a:buAutoNum type="arabicPeriod"/>
              <a:defRPr lang="en-US" sz="1600" dirty="0"/>
            </a:lvl3pPr>
            <a:lvl4pPr marL="1714500" indent="-342900">
              <a:buFont typeface="+mj-lt"/>
              <a:buAutoNum type="arabicPeriod"/>
              <a:defRPr lang="en-US" sz="1600" dirty="0"/>
            </a:lvl4pPr>
            <a:lvl5pPr marL="2171700" indent="-342900">
              <a:buFont typeface="+mj-lt"/>
              <a:buAutoNum type="arabicPeriod"/>
              <a:defRPr lang="en-US" sz="16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l-G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BBF33583-EC2B-CB4E-A5A1-533459A28CA0}" type="slidenum">
              <a:rPr lang="el-GR" smtClean="0"/>
              <a:t>‹#›</a:t>
            </a:fld>
            <a:endParaRPr lang="el-GR"/>
          </a:p>
        </p:txBody>
      </p:sp>
    </p:spTree>
    <p:extLst>
      <p:ext uri="{BB962C8B-B14F-4D97-AF65-F5344CB8AC3E}">
        <p14:creationId xmlns:p14="http://schemas.microsoft.com/office/powerpoint/2010/main" val="61283023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cSld name="Agenda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02336" y="401519"/>
            <a:ext cx="6516938" cy="2091068"/>
          </a:xfrm>
        </p:spPr>
        <p:txBody>
          <a:bodyPr anchor="t">
            <a:normAutofit/>
          </a:bodyPr>
          <a:lstStyle>
            <a:lvl1pPr>
              <a:defRPr sz="6600">
                <a:solidFill>
                  <a:schemeClr val="accent1"/>
                </a:solidFill>
              </a:defRPr>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36526" y="2897442"/>
            <a:ext cx="6482747" cy="3279838"/>
          </a:xfrm>
        </p:spPr>
        <p:txBody>
          <a:bodyPr vert="horz" lIns="91440" tIns="45720" rIns="91440" bIns="45720" rtlCol="0">
            <a:normAutofit/>
          </a:bodyPr>
          <a:lstStyle>
            <a:lvl1pPr marL="457200" indent="-457200">
              <a:buFont typeface="+mj-lt"/>
              <a:buAutoNum type="arabicPeriod"/>
              <a:defRPr lang="en-US" sz="2000" dirty="0"/>
            </a:lvl1pPr>
            <a:lvl2pPr marL="800100" indent="-342900">
              <a:buFont typeface="+mj-lt"/>
              <a:buAutoNum type="arabicPeriod"/>
              <a:defRPr lang="en-US" sz="1800" dirty="0"/>
            </a:lvl2pPr>
            <a:lvl3pPr marL="1257300" indent="-342900">
              <a:buFont typeface="+mj-lt"/>
              <a:buAutoNum type="arabicPeriod"/>
              <a:defRPr lang="en-US" sz="1600" dirty="0"/>
            </a:lvl3pPr>
            <a:lvl4pPr marL="1714500" indent="-342900">
              <a:buFont typeface="+mj-lt"/>
              <a:buAutoNum type="arabicPeriod"/>
              <a:defRPr lang="en-US" sz="1600" dirty="0"/>
            </a:lvl4pPr>
            <a:lvl5pPr marL="2171700" indent="-342900">
              <a:buFont typeface="+mj-lt"/>
              <a:buAutoNum type="arabicPeriod"/>
              <a:defRPr lang="en-US" sz="16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02336" y="6426091"/>
            <a:ext cx="4303014" cy="365125"/>
          </a:xfrm>
        </p:spPr>
        <p:txBody>
          <a:bodyPr/>
          <a:lstStyle/>
          <a:p>
            <a:endParaRPr lang="el-G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4895850" y="6416667"/>
            <a:ext cx="1420310" cy="365125"/>
          </a:xfrm>
        </p:spPr>
        <p:txBody>
          <a:bodyPr/>
          <a:lstStyle/>
          <a:p>
            <a:fld id="{44E10F63-8362-4E40-BBD3-85E8A05C0BCD}" type="datetimeFigureOut">
              <a:rPr lang="el-GR" smtClean="0"/>
              <a:t>14/10/2026</a:t>
            </a:fld>
            <a:endParaRPr lang="el-G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316160" y="6416667"/>
            <a:ext cx="603114" cy="365125"/>
          </a:xfrm>
        </p:spPr>
        <p:txBody>
          <a:bodyPr/>
          <a:lstStyle/>
          <a:p>
            <a:fld id="{BBF33583-EC2B-CB4E-A5A1-533459A28CA0}" type="slidenum">
              <a:rPr lang="el-GR" smtClean="0"/>
              <a:t>‹#›</a:t>
            </a:fld>
            <a:endParaRPr lang="el-GR"/>
          </a:p>
        </p:txBody>
      </p:sp>
      <p:sp>
        <p:nvSpPr>
          <p:cNvPr id="8" name="Picture Placeholder 8">
            <a:extLst>
              <a:ext uri="{FF2B5EF4-FFF2-40B4-BE49-F238E27FC236}">
                <a16:creationId xmlns:a16="http://schemas.microsoft.com/office/drawing/2014/main" id="{FBFCD9F4-28CD-7877-8D0E-B6685E2A124F}"/>
              </a:ext>
            </a:extLst>
          </p:cNvPr>
          <p:cNvSpPr>
            <a:spLocks noGrp="1"/>
          </p:cNvSpPr>
          <p:nvPr>
            <p:ph type="pic" sz="quarter" idx="14" hasCustomPrompt="1"/>
          </p:nvPr>
        </p:nvSpPr>
        <p:spPr>
          <a:xfrm>
            <a:off x="7619999" y="0"/>
            <a:ext cx="4571999" cy="6857999"/>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cxnSp>
        <p:nvCxnSpPr>
          <p:cNvPr id="9" name="Straight Connector 8">
            <a:extLst>
              <a:ext uri="{FF2B5EF4-FFF2-40B4-BE49-F238E27FC236}">
                <a16:creationId xmlns:a16="http://schemas.microsoft.com/office/drawing/2014/main" id="{0E6481B7-DF51-286F-B976-0777FDDAC524}"/>
              </a:ext>
            </a:extLst>
          </p:cNvPr>
          <p:cNvCxnSpPr>
            <a:cxnSpLocks/>
          </p:cNvCxnSpPr>
          <p:nvPr/>
        </p:nvCxnSpPr>
        <p:spPr>
          <a:xfrm>
            <a:off x="530352" y="2670800"/>
            <a:ext cx="6402856" cy="0"/>
          </a:xfrm>
          <a:prstGeom prst="line">
            <a:avLst/>
          </a:prstGeom>
          <a:ln w="9525">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492482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Content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560" y="1399734"/>
            <a:ext cx="4136461" cy="2918754"/>
          </a:xfrm>
        </p:spPr>
        <p:txBody>
          <a:bodyPr anchor="t"/>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103780" y="1398419"/>
            <a:ext cx="6250020" cy="4114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0352" y="6322906"/>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943476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Content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22400" y="435785"/>
            <a:ext cx="4268573" cy="2918754"/>
          </a:xfrm>
        </p:spPr>
        <p:txBody>
          <a:bodyPr anchor="t"/>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391452" y="743106"/>
            <a:ext cx="6277070" cy="531298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59F873DB-8FEF-C24C-ECA0-EABFFF560476}"/>
              </a:ext>
            </a:extLst>
          </p:cNvPr>
          <p:cNvCxnSpPr>
            <a:cxnSpLocks/>
          </p:cNvCxnSpPr>
          <p:nvPr/>
        </p:nvCxnSpPr>
        <p:spPr>
          <a:xfrm>
            <a:off x="5486400" y="528489"/>
            <a:ext cx="6172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0352" y="6324600"/>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831185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5993867" y="691867"/>
            <a:ext cx="5664732" cy="1212661"/>
          </a:xfrm>
        </p:spPr>
        <p:txBody>
          <a:bodyPr/>
          <a:lstStyle/>
          <a:p>
            <a:r>
              <a:rPr lang="en-GB"/>
              <a:t>Click to edit Master title style</a:t>
            </a:r>
            <a:endParaRPr lang="en-US" dirty="0"/>
          </a:p>
        </p:txBody>
      </p:sp>
      <p:sp>
        <p:nvSpPr>
          <p:cNvPr id="34" name="Picture Placeholder 8">
            <a:extLst>
              <a:ext uri="{FF2B5EF4-FFF2-40B4-BE49-F238E27FC236}">
                <a16:creationId xmlns:a16="http://schemas.microsoft.com/office/drawing/2014/main" id="{38FD2E6A-E1F7-36FC-E50F-AD4CE76910EA}"/>
              </a:ext>
            </a:extLst>
          </p:cNvPr>
          <p:cNvSpPr>
            <a:spLocks noGrp="1"/>
          </p:cNvSpPr>
          <p:nvPr>
            <p:ph type="pic" sz="quarter" idx="13" hasCustomPrompt="1"/>
          </p:nvPr>
        </p:nvSpPr>
        <p:spPr>
          <a:xfrm>
            <a:off x="533401" y="533400"/>
            <a:ext cx="4953000" cy="5811928"/>
          </a:xfrm>
          <a:blipFill dpi="0" rotWithShape="1">
            <a:blip r:embed="rId2">
              <a:alphaModFix amt="70000"/>
            </a:blip>
            <a:srcRect/>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993865" y="2007652"/>
            <a:ext cx="5664732" cy="43153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6058518" y="530352"/>
            <a:ext cx="560008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068885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977971" y="691866"/>
            <a:ext cx="6680630" cy="1217337"/>
          </a:xfrm>
        </p:spPr>
        <p:txBody>
          <a:bodyPr/>
          <a:lstStyle/>
          <a:p>
            <a:r>
              <a:rPr lang="en-GB"/>
              <a:t>Click to edit Master title style</a:t>
            </a:r>
            <a:endParaRPr lang="en-US" dirty="0"/>
          </a:p>
        </p:txBody>
      </p:sp>
      <p:sp>
        <p:nvSpPr>
          <p:cNvPr id="10" name="Picture Placeholder 8">
            <a:extLst>
              <a:ext uri="{FF2B5EF4-FFF2-40B4-BE49-F238E27FC236}">
                <a16:creationId xmlns:a16="http://schemas.microsoft.com/office/drawing/2014/main" id="{7BA63699-2EA2-4B8B-E296-BEF5937412F5}"/>
              </a:ext>
            </a:extLst>
          </p:cNvPr>
          <p:cNvSpPr>
            <a:spLocks noGrp="1"/>
          </p:cNvSpPr>
          <p:nvPr>
            <p:ph type="pic" sz="quarter" idx="13" hasCustomPrompt="1"/>
          </p:nvPr>
        </p:nvSpPr>
        <p:spPr>
          <a:xfrm>
            <a:off x="533400" y="533400"/>
            <a:ext cx="3886200" cy="5811924"/>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977971" y="2010699"/>
            <a:ext cx="6680630" cy="431390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4984096" y="533400"/>
            <a:ext cx="6680631"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443733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559" y="691867"/>
            <a:ext cx="6664559" cy="1217340"/>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22217" y="2010699"/>
            <a:ext cx="6661902" cy="433085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a:extLst>
              <a:ext uri="{FF2B5EF4-FFF2-40B4-BE49-F238E27FC236}">
                <a16:creationId xmlns:a16="http://schemas.microsoft.com/office/drawing/2014/main" id="{7BA63699-2EA2-4B8B-E296-BEF5937412F5}"/>
              </a:ext>
            </a:extLst>
          </p:cNvPr>
          <p:cNvSpPr>
            <a:spLocks noGrp="1"/>
          </p:cNvSpPr>
          <p:nvPr>
            <p:ph type="pic" sz="quarter" idx="13" hasCustomPrompt="1"/>
          </p:nvPr>
        </p:nvSpPr>
        <p:spPr>
          <a:xfrm>
            <a:off x="7620000" y="533400"/>
            <a:ext cx="4038600" cy="5791200"/>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620000" y="6426091"/>
            <a:ext cx="3553839" cy="365125"/>
          </a:xfrm>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CA3F4131-F439-B360-2C50-DC4ED02C5AF2}"/>
              </a:ext>
            </a:extLst>
          </p:cNvPr>
          <p:cNvCxnSpPr>
            <a:cxnSpLocks/>
          </p:cNvCxnSpPr>
          <p:nvPr/>
        </p:nvCxnSpPr>
        <p:spPr>
          <a:xfrm>
            <a:off x="516418" y="530352"/>
            <a:ext cx="65677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68854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376" y="691868"/>
            <a:ext cx="4577602" cy="1439210"/>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19376" y="2211185"/>
            <a:ext cx="4577602" cy="395494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a:extLst>
              <a:ext uri="{FF2B5EF4-FFF2-40B4-BE49-F238E27FC236}">
                <a16:creationId xmlns:a16="http://schemas.microsoft.com/office/drawing/2014/main" id="{57807F9F-79B5-ED92-41CC-A1D1A8D03E35}"/>
              </a:ext>
            </a:extLst>
          </p:cNvPr>
          <p:cNvSpPr>
            <a:spLocks noGrp="1"/>
          </p:cNvSpPr>
          <p:nvPr>
            <p:ph type="pic" sz="quarter" idx="13" hasCustomPrompt="1"/>
          </p:nvPr>
        </p:nvSpPr>
        <p:spPr>
          <a:xfrm>
            <a:off x="5486400" y="533399"/>
            <a:ext cx="6172200" cy="5791201"/>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516418" y="530352"/>
            <a:ext cx="4436582"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620512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848555" y="512011"/>
            <a:ext cx="6792069" cy="1259920"/>
          </a:xfrm>
        </p:spPr>
        <p:txBody>
          <a:bodyPr anchor="b"/>
          <a:lstStyle/>
          <a:p>
            <a:r>
              <a:rPr lang="en-GB"/>
              <a:t>Click to edit Master title style</a:t>
            </a:r>
            <a:endParaRPr lang="en-US" dirty="0"/>
          </a:p>
        </p:txBody>
      </p:sp>
      <p:sp>
        <p:nvSpPr>
          <p:cNvPr id="10" name="Picture Placeholder 8">
            <a:extLst>
              <a:ext uri="{FF2B5EF4-FFF2-40B4-BE49-F238E27FC236}">
                <a16:creationId xmlns:a16="http://schemas.microsoft.com/office/drawing/2014/main" id="{29A161C3-930A-50CE-D3B8-C1429E6F2422}"/>
              </a:ext>
            </a:extLst>
          </p:cNvPr>
          <p:cNvSpPr>
            <a:spLocks noGrp="1"/>
          </p:cNvSpPr>
          <p:nvPr>
            <p:ph type="pic" sz="quarter" idx="13" hasCustomPrompt="1"/>
          </p:nvPr>
        </p:nvSpPr>
        <p:spPr>
          <a:xfrm>
            <a:off x="533400" y="533399"/>
            <a:ext cx="3886200" cy="5791201"/>
          </a:xfrm>
          <a:blipFill dpi="0" rotWithShape="1">
            <a:blip r:embed="rId2">
              <a:alphaModFix amt="70000"/>
            </a:blip>
            <a:srcRect/>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4857" y="6426091"/>
            <a:ext cx="4137143" cy="365125"/>
          </a:xfrm>
        </p:spPr>
        <p:txBody>
          <a:bodyPr/>
          <a:lstStyle/>
          <a:p>
            <a:endParaRPr lang="el-G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848555" y="2148840"/>
            <a:ext cx="6792069" cy="41623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789C51D6-8120-DE83-0A77-B4C479640664}"/>
              </a:ext>
            </a:extLst>
          </p:cNvPr>
          <p:cNvCxnSpPr>
            <a:cxnSpLocks/>
          </p:cNvCxnSpPr>
          <p:nvPr/>
        </p:nvCxnSpPr>
        <p:spPr>
          <a:xfrm>
            <a:off x="4953000" y="1892587"/>
            <a:ext cx="67056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289384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8621935" y="691867"/>
            <a:ext cx="3052570" cy="2011680"/>
          </a:xfrm>
        </p:spPr>
        <p:txBody>
          <a:bodyPr/>
          <a:lstStyle/>
          <a:p>
            <a:r>
              <a:rPr lang="en-GB"/>
              <a:t>Click to edit Master title style</a:t>
            </a:r>
            <a:endParaRPr lang="en-US" dirty="0"/>
          </a:p>
        </p:txBody>
      </p:sp>
      <p:sp>
        <p:nvSpPr>
          <p:cNvPr id="14" name="Picture Placeholder 8">
            <a:extLst>
              <a:ext uri="{FF2B5EF4-FFF2-40B4-BE49-F238E27FC236}">
                <a16:creationId xmlns:a16="http://schemas.microsoft.com/office/drawing/2014/main" id="{6BC46AA6-BED0-04C6-38E0-12160144CC38}"/>
              </a:ext>
            </a:extLst>
          </p:cNvPr>
          <p:cNvSpPr>
            <a:spLocks noGrp="1"/>
          </p:cNvSpPr>
          <p:nvPr>
            <p:ph type="pic" sz="quarter" idx="13" hasCustomPrompt="1"/>
          </p:nvPr>
        </p:nvSpPr>
        <p:spPr>
          <a:xfrm>
            <a:off x="533399" y="533400"/>
            <a:ext cx="7667626" cy="5788757"/>
          </a:xfrm>
          <a:blipFill>
            <a:blip r:embed="rId2">
              <a:alphaModFix amt="70000"/>
            </a:blip>
            <a:stretch>
              <a:fillRect/>
            </a:stretch>
          </a:blipFill>
          <a:effectLst>
            <a:outerShdw blurRad="203200" dist="12700" dir="7800000" algn="r" rotWithShape="0">
              <a:prstClr val="black">
                <a:alpha val="10000"/>
              </a:prstClr>
            </a:outerShdw>
          </a:effectLst>
        </p:spPr>
        <p:txBody>
          <a:bodyPr vert="horz" lIns="91440" tIns="45720" rIns="91440" bIns="45720" rtlCol="0">
            <a:normAutofit/>
          </a:bodyPr>
          <a:lstStyle>
            <a:lvl1pPr marL="0" indent="0">
              <a:buNone/>
              <a:defRPr lang="en-US"/>
            </a:lvl1pPr>
          </a:lstStyle>
          <a:p>
            <a:pPr lvl="0"/>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8621935" y="2889848"/>
            <a:ext cx="3052570" cy="343475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Footer Placeholder 17">
            <a:extLst>
              <a:ext uri="{FF2B5EF4-FFF2-40B4-BE49-F238E27FC236}">
                <a16:creationId xmlns:a16="http://schemas.microsoft.com/office/drawing/2014/main" id="{5C6323EE-3C7E-2716-8BD0-C89545F04FC6}"/>
              </a:ext>
            </a:extLst>
          </p:cNvPr>
          <p:cNvSpPr>
            <a:spLocks noGrp="1"/>
          </p:cNvSpPr>
          <p:nvPr>
            <p:ph type="ftr" sz="quarter" idx="15"/>
          </p:nvPr>
        </p:nvSpPr>
        <p:spPr/>
        <p:txBody>
          <a:bodyPr/>
          <a:lstStyle/>
          <a:p>
            <a:endParaRPr lang="el-GR"/>
          </a:p>
        </p:txBody>
      </p:sp>
      <p:sp>
        <p:nvSpPr>
          <p:cNvPr id="17" name="Date Placeholder 16">
            <a:extLst>
              <a:ext uri="{FF2B5EF4-FFF2-40B4-BE49-F238E27FC236}">
                <a16:creationId xmlns:a16="http://schemas.microsoft.com/office/drawing/2014/main" id="{F01E841F-9F6D-0E74-84D5-4BA2AF78F5C2}"/>
              </a:ext>
            </a:extLst>
          </p:cNvPr>
          <p:cNvSpPr>
            <a:spLocks noGrp="1"/>
          </p:cNvSpPr>
          <p:nvPr>
            <p:ph type="dt" sz="half" idx="14"/>
          </p:nvPr>
        </p:nvSpPr>
        <p:spPr/>
        <p:txBody>
          <a:bodyPr/>
          <a:lstStyle/>
          <a:p>
            <a:fld id="{44E10F63-8362-4E40-BBD3-85E8A05C0BCD}" type="datetimeFigureOut">
              <a:rPr lang="el-GR" smtClean="0"/>
              <a:t>14/10/2026</a:t>
            </a:fld>
            <a:endParaRPr lang="el-GR"/>
          </a:p>
        </p:txBody>
      </p:sp>
      <p:sp>
        <p:nvSpPr>
          <p:cNvPr id="19" name="Slide Number Placeholder 18">
            <a:extLst>
              <a:ext uri="{FF2B5EF4-FFF2-40B4-BE49-F238E27FC236}">
                <a16:creationId xmlns:a16="http://schemas.microsoft.com/office/drawing/2014/main" id="{ACE2DCFD-EFAB-71DF-776D-014822C0ABEC}"/>
              </a:ext>
            </a:extLst>
          </p:cNvPr>
          <p:cNvSpPr>
            <a:spLocks noGrp="1"/>
          </p:cNvSpPr>
          <p:nvPr>
            <p:ph type="sldNum" sz="quarter" idx="16"/>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2CFBB608-C785-A34D-1B6D-96361A676495}"/>
              </a:ext>
            </a:extLst>
          </p:cNvPr>
          <p:cNvCxnSpPr>
            <a:cxnSpLocks/>
          </p:cNvCxnSpPr>
          <p:nvPr/>
        </p:nvCxnSpPr>
        <p:spPr>
          <a:xfrm>
            <a:off x="8727541" y="533400"/>
            <a:ext cx="293106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442959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22399" y="4829695"/>
            <a:ext cx="4289051" cy="1413164"/>
          </a:xfrm>
        </p:spPr>
        <p:txBody>
          <a:bodyPr/>
          <a:lstStyle/>
          <a:p>
            <a:r>
              <a:rPr lang="en-GB"/>
              <a:t>Click to edit Master title style</a:t>
            </a:r>
            <a:endParaRPr lang="en-US" dirty="0"/>
          </a:p>
        </p:txBody>
      </p:sp>
      <p:sp>
        <p:nvSpPr>
          <p:cNvPr id="10" name="Picture Placeholder 8">
            <a:extLst>
              <a:ext uri="{FF2B5EF4-FFF2-40B4-BE49-F238E27FC236}">
                <a16:creationId xmlns:a16="http://schemas.microsoft.com/office/drawing/2014/main" id="{21FFBA57-7EFE-2CC4-EE45-5F1F633C1A71}"/>
              </a:ext>
            </a:extLst>
          </p:cNvPr>
          <p:cNvSpPr>
            <a:spLocks noGrp="1"/>
          </p:cNvSpPr>
          <p:nvPr>
            <p:ph type="pic" sz="quarter" idx="13" hasCustomPrompt="1"/>
          </p:nvPr>
        </p:nvSpPr>
        <p:spPr>
          <a:xfrm>
            <a:off x="533400" y="533400"/>
            <a:ext cx="11125200" cy="4013885"/>
          </a:xfrm>
          <a:blipFill>
            <a:blip r:embed="rId2">
              <a:alphaModFix amt="70000"/>
            </a:blip>
            <a:stretch>
              <a:fillRect/>
            </a:stretch>
          </a:blipFill>
          <a:effectLst>
            <a:outerShdw blurRad="177800" dir="14400000" sx="98000" sy="98000" algn="r" rotWithShape="0">
              <a:prstClr val="black">
                <a:alpha val="10000"/>
              </a:prstClr>
            </a:outerShdw>
          </a:effectLst>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4857" y="6426091"/>
            <a:ext cx="4289051" cy="365125"/>
          </a:xfrm>
        </p:spPr>
        <p:txBody>
          <a:bodyPr/>
          <a:lstStyle/>
          <a:p>
            <a:endParaRPr lang="el-G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103779" y="4829695"/>
            <a:ext cx="6554822" cy="152954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spTree>
    <p:extLst>
      <p:ext uri="{BB962C8B-B14F-4D97-AF65-F5344CB8AC3E}">
        <p14:creationId xmlns:p14="http://schemas.microsoft.com/office/powerpoint/2010/main" val="309013335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755" y="691867"/>
            <a:ext cx="4067721" cy="1559555"/>
          </a:xfrm>
        </p:spPr>
        <p:txBody>
          <a:bodyPr/>
          <a:lstStyle/>
          <a:p>
            <a:r>
              <a:rPr lang="en-GB"/>
              <a:t>Click to edit Master title style</a:t>
            </a:r>
            <a:endParaRPr lang="en-US" dirty="0"/>
          </a:p>
        </p:txBody>
      </p:sp>
      <p:sp>
        <p:nvSpPr>
          <p:cNvPr id="10" name="Picture Placeholder 8">
            <a:extLst>
              <a:ext uri="{FF2B5EF4-FFF2-40B4-BE49-F238E27FC236}">
                <a16:creationId xmlns:a16="http://schemas.microsoft.com/office/drawing/2014/main" id="{21FFBA57-7EFE-2CC4-EE45-5F1F633C1A71}"/>
              </a:ext>
            </a:extLst>
          </p:cNvPr>
          <p:cNvSpPr>
            <a:spLocks noGrp="1"/>
          </p:cNvSpPr>
          <p:nvPr>
            <p:ph type="pic" sz="quarter" idx="13" hasCustomPrompt="1"/>
          </p:nvPr>
        </p:nvSpPr>
        <p:spPr>
          <a:xfrm>
            <a:off x="533400" y="2521819"/>
            <a:ext cx="3886200" cy="3802781"/>
          </a:xfrm>
          <a:blipFill>
            <a:blip r:embed="rId2">
              <a:alphaModFix amt="70000"/>
            </a:blip>
            <a:stretch>
              <a:fillRect/>
            </a:stretch>
          </a:blipFill>
          <a:effectLst>
            <a:outerShdw blurRad="190500" dir="144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960685" y="694944"/>
            <a:ext cx="6705600" cy="562965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4857" y="6426091"/>
            <a:ext cx="3984743" cy="365125"/>
          </a:xfrm>
        </p:spPr>
        <p:txBody>
          <a:bodyPr/>
          <a:lstStyle/>
          <a:p>
            <a:endParaRPr lang="el-G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BBF33583-EC2B-CB4E-A5A1-533459A28CA0}" type="slidenum">
              <a:rPr lang="el-GR" smtClean="0"/>
              <a:t>‹#›</a:t>
            </a:fld>
            <a:endParaRPr lang="el-GR"/>
          </a:p>
        </p:txBody>
      </p:sp>
    </p:spTree>
    <p:extLst>
      <p:ext uri="{BB962C8B-B14F-4D97-AF65-F5344CB8AC3E}">
        <p14:creationId xmlns:p14="http://schemas.microsoft.com/office/powerpoint/2010/main" val="1870006825"/>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19100" y="4295957"/>
            <a:ext cx="4000501" cy="1889558"/>
          </a:xfrm>
        </p:spPr>
        <p:txBody>
          <a:bodyPr/>
          <a:lstStyle/>
          <a:p>
            <a:r>
              <a:rPr lang="en-GB"/>
              <a:t>Click to edit Master title style</a:t>
            </a:r>
            <a:endParaRPr lang="en-US" dirty="0"/>
          </a:p>
        </p:txBody>
      </p:sp>
      <p:sp>
        <p:nvSpPr>
          <p:cNvPr id="10" name="Picture Placeholder 8">
            <a:extLst>
              <a:ext uri="{FF2B5EF4-FFF2-40B4-BE49-F238E27FC236}">
                <a16:creationId xmlns:a16="http://schemas.microsoft.com/office/drawing/2014/main" id="{C4C6F3D6-B9C8-D66A-B29A-CE5D5FBDE500}"/>
              </a:ext>
            </a:extLst>
          </p:cNvPr>
          <p:cNvSpPr>
            <a:spLocks noGrp="1"/>
          </p:cNvSpPr>
          <p:nvPr>
            <p:ph type="pic" sz="quarter" idx="13" hasCustomPrompt="1"/>
          </p:nvPr>
        </p:nvSpPr>
        <p:spPr>
          <a:xfrm>
            <a:off x="533400" y="531891"/>
            <a:ext cx="3886202" cy="3603594"/>
          </a:xfrm>
          <a:blipFill>
            <a:blip r:embed="rId2">
              <a:alphaModFix amt="70000"/>
            </a:blip>
            <a:stretch>
              <a:fillRect/>
            </a:stretch>
          </a:blipFill>
          <a:effectLst>
            <a:outerShdw blurRad="190500" dir="14400000" algn="r" rotWithShape="0">
              <a:prstClr val="black">
                <a:alpha val="10000"/>
              </a:prstClr>
            </a:outerShdw>
          </a:effectLst>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953001" y="694944"/>
            <a:ext cx="6705599" cy="55067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Footer Placeholder 10">
            <a:extLst>
              <a:ext uri="{FF2B5EF4-FFF2-40B4-BE49-F238E27FC236}">
                <a16:creationId xmlns:a16="http://schemas.microsoft.com/office/drawing/2014/main" id="{2354F31B-6E0C-9ACF-A3B4-2BE5DD2D21D0}"/>
              </a:ext>
            </a:extLst>
          </p:cNvPr>
          <p:cNvSpPr>
            <a:spLocks noGrp="1"/>
          </p:cNvSpPr>
          <p:nvPr>
            <p:ph type="ftr" sz="quarter" idx="15"/>
          </p:nvPr>
        </p:nvSpPr>
        <p:spPr/>
        <p:txBody>
          <a:bodyPr/>
          <a:lstStyle/>
          <a:p>
            <a:endParaRPr lang="el-GR"/>
          </a:p>
        </p:txBody>
      </p:sp>
      <p:sp>
        <p:nvSpPr>
          <p:cNvPr id="9" name="Date Placeholder 8">
            <a:extLst>
              <a:ext uri="{FF2B5EF4-FFF2-40B4-BE49-F238E27FC236}">
                <a16:creationId xmlns:a16="http://schemas.microsoft.com/office/drawing/2014/main" id="{1D4992A1-A620-24C8-73C6-0C53DD6F3868}"/>
              </a:ext>
            </a:extLst>
          </p:cNvPr>
          <p:cNvSpPr>
            <a:spLocks noGrp="1"/>
          </p:cNvSpPr>
          <p:nvPr>
            <p:ph type="dt" sz="half" idx="14"/>
          </p:nvPr>
        </p:nvSpPr>
        <p:spPr/>
        <p:txBody>
          <a:bodyPr/>
          <a:lstStyle/>
          <a:p>
            <a:fld id="{44E10F63-8362-4E40-BBD3-85E8A05C0BCD}" type="datetimeFigureOut">
              <a:rPr lang="el-GR" smtClean="0"/>
              <a:t>14/10/2026</a:t>
            </a:fld>
            <a:endParaRPr lang="el-GR"/>
          </a:p>
        </p:txBody>
      </p:sp>
      <p:sp>
        <p:nvSpPr>
          <p:cNvPr id="12" name="Slide Number Placeholder 11">
            <a:extLst>
              <a:ext uri="{FF2B5EF4-FFF2-40B4-BE49-F238E27FC236}">
                <a16:creationId xmlns:a16="http://schemas.microsoft.com/office/drawing/2014/main" id="{F2384E85-ACDE-270D-7478-1B88F47F14A5}"/>
              </a:ext>
            </a:extLst>
          </p:cNvPr>
          <p:cNvSpPr>
            <a:spLocks noGrp="1"/>
          </p:cNvSpPr>
          <p:nvPr>
            <p:ph type="sldNum" sz="quarter" idx="16"/>
          </p:nvPr>
        </p:nvSpPr>
        <p:spPr/>
        <p:txBody>
          <a:bodyPr/>
          <a:lstStyle/>
          <a:p>
            <a:fld id="{BBF33583-EC2B-CB4E-A5A1-533459A28CA0}" type="slidenum">
              <a:rPr lang="el-GR" smtClean="0"/>
              <a:t>‹#›</a:t>
            </a:fld>
            <a:endParaRPr lang="el-GR"/>
          </a:p>
        </p:txBody>
      </p:sp>
      <p:cxnSp>
        <p:nvCxnSpPr>
          <p:cNvPr id="7" name="Straight Connector 6">
            <a:extLst>
              <a:ext uri="{FF2B5EF4-FFF2-40B4-BE49-F238E27FC236}">
                <a16:creationId xmlns:a16="http://schemas.microsoft.com/office/drawing/2014/main" id="{A04AB0D3-0312-25C6-7159-3EBA07E82C60}"/>
              </a:ext>
            </a:extLst>
          </p:cNvPr>
          <p:cNvCxnSpPr>
            <a:cxnSpLocks/>
          </p:cNvCxnSpPr>
          <p:nvPr/>
        </p:nvCxnSpPr>
        <p:spPr>
          <a:xfrm>
            <a:off x="4953001" y="531891"/>
            <a:ext cx="6705599"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04E4891-5C32-2FDE-C242-EDBA3B5D1AC4}"/>
              </a:ext>
            </a:extLst>
          </p:cNvPr>
          <p:cNvCxnSpPr>
            <a:cxnSpLocks/>
          </p:cNvCxnSpPr>
          <p:nvPr/>
        </p:nvCxnSpPr>
        <p:spPr>
          <a:xfrm>
            <a:off x="533399" y="6324600"/>
            <a:ext cx="11125201"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5979559"/>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12889" y="5074607"/>
            <a:ext cx="11166223" cy="1068234"/>
          </a:xfrm>
        </p:spPr>
        <p:txBody>
          <a:bodyPr anchor="ctr">
            <a:normAutofit/>
          </a:bodyPr>
          <a:lstStyle>
            <a:lvl1pPr algn="ctr">
              <a:defRPr sz="2800">
                <a:solidFill>
                  <a:schemeClr val="tx1"/>
                </a:solidFill>
                <a:latin typeface="+mj-lt"/>
              </a:defRPr>
            </a:lvl1pPr>
          </a:lstStyle>
          <a:p>
            <a:r>
              <a:rPr lang="en-US" dirty="0"/>
              <a:t>Click to Edit Text</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516419" y="495833"/>
            <a:ext cx="11159163" cy="4245996"/>
          </a:xfrm>
        </p:spPr>
        <p:txBody>
          <a:bodyPr anchor="ctr">
            <a:normAutofit/>
          </a:bodyPr>
          <a:lstStyle>
            <a:lvl1pPr marL="0" indent="0" algn="ctr">
              <a:lnSpc>
                <a:spcPct val="90000"/>
              </a:lnSpc>
              <a:buNone/>
              <a:defRPr sz="32000" cap="none" baseline="0">
                <a:solidFill>
                  <a:schemeClr val="accent1"/>
                </a:solidFill>
                <a:latin typeface="+mj-lt"/>
              </a:defRPr>
            </a:lvl1pPr>
            <a:lvl2pPr marL="228600" indent="0" algn="ctr">
              <a:lnSpc>
                <a:spcPct val="110000"/>
              </a:lnSpc>
              <a:buNone/>
              <a:defRPr sz="2400" cap="none" baseline="0">
                <a:solidFill>
                  <a:schemeClr val="tx1"/>
                </a:solidFill>
                <a:latin typeface="+mj-lt"/>
              </a:defRPr>
            </a:lvl2pPr>
            <a:lvl3pPr marL="457200" indent="0" algn="ctr">
              <a:lnSpc>
                <a:spcPct val="110000"/>
              </a:lnSpc>
              <a:buNone/>
              <a:defRPr sz="2000" cap="none" baseline="0">
                <a:solidFill>
                  <a:schemeClr val="tx1"/>
                </a:solidFill>
                <a:latin typeface="+mj-lt"/>
              </a:defRPr>
            </a:lvl3pPr>
            <a:lvl4pPr marL="685800" indent="0" algn="ctr">
              <a:lnSpc>
                <a:spcPct val="110000"/>
              </a:lnSpc>
              <a:buNone/>
              <a:defRPr sz="1800" cap="none" baseline="0">
                <a:solidFill>
                  <a:schemeClr val="tx1"/>
                </a:solidFill>
                <a:latin typeface="+mj-lt"/>
              </a:defRPr>
            </a:lvl4pPr>
            <a:lvl5pPr marL="914400" indent="0" algn="ctr">
              <a:lnSpc>
                <a:spcPct val="110000"/>
              </a:lnSpc>
              <a:buNone/>
              <a:defRPr sz="1600" cap="none" baseline="0">
                <a:solidFill>
                  <a:schemeClr val="tx1"/>
                </a:solidFill>
                <a:latin typeface="+mj-lt"/>
              </a:defRPr>
            </a:lvl5pPr>
          </a:lstStyle>
          <a:p>
            <a:pPr lvl="0"/>
            <a:r>
              <a:rPr lang="en-US" dirty="0"/>
              <a:t>##%</a:t>
            </a:r>
          </a:p>
        </p:txBody>
      </p:sp>
      <p:sp>
        <p:nvSpPr>
          <p:cNvPr id="13" name="Footer Placeholder 12">
            <a:extLst>
              <a:ext uri="{FF2B5EF4-FFF2-40B4-BE49-F238E27FC236}">
                <a16:creationId xmlns:a16="http://schemas.microsoft.com/office/drawing/2014/main" id="{FADD3D14-222C-BA8A-E4C0-8637820CBAB1}"/>
              </a:ext>
            </a:extLst>
          </p:cNvPr>
          <p:cNvSpPr>
            <a:spLocks noGrp="1"/>
          </p:cNvSpPr>
          <p:nvPr>
            <p:ph type="ftr" sz="quarter" idx="15"/>
          </p:nvPr>
        </p:nvSpPr>
        <p:spPr/>
        <p:txBody>
          <a:bodyPr/>
          <a:lstStyle/>
          <a:p>
            <a:endParaRPr lang="el-GR"/>
          </a:p>
        </p:txBody>
      </p:sp>
      <p:sp>
        <p:nvSpPr>
          <p:cNvPr id="12" name="Date Placeholder 11">
            <a:extLst>
              <a:ext uri="{FF2B5EF4-FFF2-40B4-BE49-F238E27FC236}">
                <a16:creationId xmlns:a16="http://schemas.microsoft.com/office/drawing/2014/main" id="{7FEF00E3-D3E5-F5AF-F035-66A1547A0630}"/>
              </a:ext>
            </a:extLst>
          </p:cNvPr>
          <p:cNvSpPr>
            <a:spLocks noGrp="1"/>
          </p:cNvSpPr>
          <p:nvPr>
            <p:ph type="dt" sz="half" idx="14"/>
          </p:nvPr>
        </p:nvSpPr>
        <p:spPr/>
        <p:txBody>
          <a:bodyPr/>
          <a:lstStyle/>
          <a:p>
            <a:fld id="{44E10F63-8362-4E40-BBD3-85E8A05C0BCD}" type="datetimeFigureOut">
              <a:rPr lang="el-GR" smtClean="0"/>
              <a:t>14/10/2026</a:t>
            </a:fld>
            <a:endParaRPr lang="el-GR"/>
          </a:p>
        </p:txBody>
      </p:sp>
      <p:sp>
        <p:nvSpPr>
          <p:cNvPr id="14" name="Slide Number Placeholder 13">
            <a:extLst>
              <a:ext uri="{FF2B5EF4-FFF2-40B4-BE49-F238E27FC236}">
                <a16:creationId xmlns:a16="http://schemas.microsoft.com/office/drawing/2014/main" id="{37222D35-3F63-3753-6F10-57879AFE3C59}"/>
              </a:ext>
            </a:extLst>
          </p:cNvPr>
          <p:cNvSpPr>
            <a:spLocks noGrp="1"/>
          </p:cNvSpPr>
          <p:nvPr>
            <p:ph type="sldNum" sz="quarter" idx="16"/>
          </p:nvPr>
        </p:nvSpPr>
        <p:spPr/>
        <p:txBody>
          <a:bodyPr/>
          <a:lstStyle/>
          <a:p>
            <a:fld id="{BBF33583-EC2B-CB4E-A5A1-533459A28CA0}" type="slidenum">
              <a:rPr lang="el-GR" smtClean="0"/>
              <a:t>‹#›</a:t>
            </a:fld>
            <a:endParaRPr lang="el-GR"/>
          </a:p>
        </p:txBody>
      </p:sp>
      <p:cxnSp>
        <p:nvCxnSpPr>
          <p:cNvPr id="6" name="Straight Connector 5">
            <a:extLst>
              <a:ext uri="{FF2B5EF4-FFF2-40B4-BE49-F238E27FC236}">
                <a16:creationId xmlns:a16="http://schemas.microsoft.com/office/drawing/2014/main" id="{96998540-FFAB-625C-C2E6-DC04B074A2C4}"/>
              </a:ext>
            </a:extLst>
          </p:cNvPr>
          <p:cNvCxnSpPr>
            <a:cxnSpLocks/>
          </p:cNvCxnSpPr>
          <p:nvPr/>
        </p:nvCxnSpPr>
        <p:spPr>
          <a:xfrm>
            <a:off x="530352" y="4839664"/>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FE9B0A1-4C47-68AF-0383-4819E2242D4E}"/>
              </a:ext>
            </a:extLst>
          </p:cNvPr>
          <p:cNvCxnSpPr>
            <a:cxnSpLocks/>
          </p:cNvCxnSpPr>
          <p:nvPr/>
        </p:nvCxnSpPr>
        <p:spPr>
          <a:xfrm>
            <a:off x="530352" y="6324600"/>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0323359"/>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1480" y="722376"/>
            <a:ext cx="10762488" cy="5458968"/>
          </a:xfrm>
        </p:spPr>
        <p:txBody>
          <a:bodyPr vert="horz" lIns="91440" tIns="45720" rIns="91440" bIns="45720" rtlCol="0">
            <a:normAutofit/>
          </a:bodyPr>
          <a:lstStyle>
            <a:lvl1pPr marL="0" indent="0">
              <a:lnSpc>
                <a:spcPct val="90000"/>
              </a:lnSpc>
              <a:buNone/>
              <a:defRPr lang="en-US" sz="7200" cap="all" baseline="0" dirty="0">
                <a:latin typeface="+mj-lt"/>
              </a:defRPr>
            </a:lvl1pPr>
            <a:lvl2pPr marL="457200" indent="0">
              <a:lnSpc>
                <a:spcPct val="90000"/>
              </a:lnSpc>
              <a:buNone/>
              <a:defRPr lang="en-US" sz="6600" cap="all" baseline="0" dirty="0">
                <a:latin typeface="+mj-lt"/>
              </a:defRPr>
            </a:lvl2pPr>
            <a:lvl3pPr marL="914400" indent="0">
              <a:lnSpc>
                <a:spcPct val="90000"/>
              </a:lnSpc>
              <a:buNone/>
              <a:defRPr lang="en-US" sz="6000" cap="all" baseline="0" dirty="0">
                <a:latin typeface="+mj-lt"/>
              </a:defRPr>
            </a:lvl3pPr>
            <a:lvl4pPr marL="1371600" indent="0">
              <a:lnSpc>
                <a:spcPct val="90000"/>
              </a:lnSpc>
              <a:buNone/>
              <a:defRPr lang="en-US" sz="6000" cap="all" baseline="0" dirty="0">
                <a:latin typeface="+mj-lt"/>
              </a:defRPr>
            </a:lvl4pPr>
            <a:lvl5pPr marL="1828800" indent="0">
              <a:lnSpc>
                <a:spcPct val="90000"/>
              </a:lnSpc>
              <a:buNone/>
              <a:defRPr lang="en-US" sz="6000" cap="all" baseline="0" dirty="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9">
            <a:extLst>
              <a:ext uri="{FF2B5EF4-FFF2-40B4-BE49-F238E27FC236}">
                <a16:creationId xmlns:a16="http://schemas.microsoft.com/office/drawing/2014/main" id="{B4B05AAB-D167-637A-451A-510AF3173A71}"/>
              </a:ext>
            </a:extLst>
          </p:cNvPr>
          <p:cNvSpPr>
            <a:spLocks noGrp="1"/>
          </p:cNvSpPr>
          <p:nvPr>
            <p:ph type="ftr" sz="quarter" idx="15"/>
          </p:nvPr>
        </p:nvSpPr>
        <p:spPr/>
        <p:txBody>
          <a:bodyPr/>
          <a:lstStyle>
            <a:lvl1pPr>
              <a:defRPr>
                <a:solidFill>
                  <a:schemeClr val="tx1"/>
                </a:solidFill>
              </a:defRPr>
            </a:lvl1pPr>
          </a:lstStyle>
          <a:p>
            <a:endParaRPr lang="el-GR"/>
          </a:p>
        </p:txBody>
      </p:sp>
      <p:sp>
        <p:nvSpPr>
          <p:cNvPr id="6" name="Date Placeholder 5">
            <a:extLst>
              <a:ext uri="{FF2B5EF4-FFF2-40B4-BE49-F238E27FC236}">
                <a16:creationId xmlns:a16="http://schemas.microsoft.com/office/drawing/2014/main" id="{A28B3CFC-5715-1685-A039-A3162E1A6D00}"/>
              </a:ext>
            </a:extLst>
          </p:cNvPr>
          <p:cNvSpPr>
            <a:spLocks noGrp="1"/>
          </p:cNvSpPr>
          <p:nvPr>
            <p:ph type="dt" sz="half" idx="14"/>
          </p:nvPr>
        </p:nvSpPr>
        <p:spPr/>
        <p:txBody>
          <a:bodyPr/>
          <a:lstStyle>
            <a:lvl1pPr>
              <a:defRPr>
                <a:solidFill>
                  <a:schemeClr val="tx1"/>
                </a:solidFill>
              </a:defRPr>
            </a:lvl1pPr>
          </a:lstStyle>
          <a:p>
            <a:fld id="{44E10F63-8362-4E40-BBD3-85E8A05C0BCD}" type="datetimeFigureOut">
              <a:rPr lang="el-GR" smtClean="0"/>
              <a:t>14/10/2026</a:t>
            </a:fld>
            <a:endParaRPr lang="el-GR"/>
          </a:p>
        </p:txBody>
      </p:sp>
      <p:sp>
        <p:nvSpPr>
          <p:cNvPr id="11" name="Slide Number Placeholder 10">
            <a:extLst>
              <a:ext uri="{FF2B5EF4-FFF2-40B4-BE49-F238E27FC236}">
                <a16:creationId xmlns:a16="http://schemas.microsoft.com/office/drawing/2014/main" id="{B5256ABD-1750-68C8-B3DD-DDDA3342C7F6}"/>
              </a:ext>
            </a:extLst>
          </p:cNvPr>
          <p:cNvSpPr>
            <a:spLocks noGrp="1"/>
          </p:cNvSpPr>
          <p:nvPr>
            <p:ph type="sldNum" sz="quarter" idx="16"/>
          </p:nvPr>
        </p:nvSpPr>
        <p:spPr/>
        <p:txBody>
          <a:bodyPr/>
          <a:lstStyle>
            <a:lvl1pPr>
              <a:defRPr>
                <a:solidFill>
                  <a:schemeClr val="tx1"/>
                </a:solidFill>
              </a:defRPr>
            </a:lvl1pPr>
          </a:lstStyle>
          <a:p>
            <a:fld id="{BBF33583-EC2B-CB4E-A5A1-533459A28CA0}" type="slidenum">
              <a:rPr lang="el-GR" smtClean="0"/>
              <a:t>‹#›</a:t>
            </a:fld>
            <a:endParaRPr lang="el-GR"/>
          </a:p>
        </p:txBody>
      </p:sp>
      <p:cxnSp>
        <p:nvCxnSpPr>
          <p:cNvPr id="8" name="Straight Connector 7">
            <a:extLst>
              <a:ext uri="{FF2B5EF4-FFF2-40B4-BE49-F238E27FC236}">
                <a16:creationId xmlns:a16="http://schemas.microsoft.com/office/drawing/2014/main" id="{07C0A4E9-267E-8FCC-AB27-70F0E33E2D79}"/>
              </a:ext>
            </a:extLst>
          </p:cNvPr>
          <p:cNvCxnSpPr>
            <a:cxnSpLocks/>
          </p:cNvCxnSpPr>
          <p:nvPr/>
        </p:nvCxnSpPr>
        <p:spPr>
          <a:xfrm>
            <a:off x="530352" y="533400"/>
            <a:ext cx="11128248"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7A1B5A9-A34C-A393-09C0-174C561F5FBF}"/>
              </a:ext>
            </a:extLst>
          </p:cNvPr>
          <p:cNvCxnSpPr>
            <a:cxnSpLocks/>
          </p:cNvCxnSpPr>
          <p:nvPr/>
        </p:nvCxnSpPr>
        <p:spPr>
          <a:xfrm>
            <a:off x="530352" y="6324600"/>
            <a:ext cx="11128248"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8278439"/>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359764" y="5486400"/>
            <a:ext cx="9472473" cy="939691"/>
          </a:xfrm>
        </p:spPr>
        <p:txBody>
          <a:bodyPr anchor="ctr">
            <a:normAutofit/>
          </a:bodyPr>
          <a:lstStyle>
            <a:lvl1pPr marL="137160" indent="-137160" algn="ctr">
              <a:lnSpc>
                <a:spcPct val="100000"/>
              </a:lnSpc>
              <a:defRPr sz="1800" cap="all" baseline="0">
                <a:latin typeface="+mj-lt"/>
              </a:defRPr>
            </a:lvl1pPr>
          </a:lstStyle>
          <a:p>
            <a:r>
              <a:rPr lang="en-US" dirty="0"/>
              <a:t>Quote Author</a:t>
            </a:r>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359761" y="667511"/>
            <a:ext cx="9413534" cy="4010998"/>
          </a:xfrm>
        </p:spPr>
        <p:txBody>
          <a:bodyPr anchor="ctr">
            <a:normAutofit/>
          </a:bodyPr>
          <a:lstStyle>
            <a:lvl1pPr marL="0" indent="0" algn="ctr">
              <a:lnSpc>
                <a:spcPct val="100000"/>
              </a:lnSpc>
              <a:buNone/>
              <a:defRPr sz="4400" b="0" cap="none" spc="50" baseline="0">
                <a:solidFill>
                  <a:schemeClr val="accent1"/>
                </a:solidFill>
                <a:latin typeface="+mn-lt"/>
              </a:defRPr>
            </a:lvl1pPr>
            <a:lvl2pPr marL="228600" indent="0" algn="ctr">
              <a:lnSpc>
                <a:spcPct val="100000"/>
              </a:lnSpc>
              <a:buNone/>
              <a:defRPr sz="4000" b="0" cap="none" spc="50" baseline="0">
                <a:solidFill>
                  <a:schemeClr val="accent1"/>
                </a:solidFill>
                <a:latin typeface="+mn-lt"/>
              </a:defRPr>
            </a:lvl2pPr>
            <a:lvl3pPr marL="457200" indent="0" algn="ctr">
              <a:lnSpc>
                <a:spcPct val="100000"/>
              </a:lnSpc>
              <a:buNone/>
              <a:defRPr sz="3600" b="0" cap="none" spc="50" baseline="0">
                <a:solidFill>
                  <a:schemeClr val="accent1"/>
                </a:solidFill>
                <a:latin typeface="+mn-lt"/>
              </a:defRPr>
            </a:lvl3pPr>
            <a:lvl4pPr marL="685800" indent="0" algn="ctr">
              <a:lnSpc>
                <a:spcPct val="100000"/>
              </a:lnSpc>
              <a:buNone/>
              <a:defRPr sz="3200" b="0" cap="none" spc="50" baseline="0">
                <a:solidFill>
                  <a:schemeClr val="accent1"/>
                </a:solidFill>
                <a:latin typeface="+mn-lt"/>
              </a:defRPr>
            </a:lvl4pPr>
            <a:lvl5pPr marL="914400" indent="0" algn="ctr">
              <a:lnSpc>
                <a:spcPct val="100000"/>
              </a:lnSpc>
              <a:buNone/>
              <a:defRPr sz="2800" b="0" cap="none" spc="50" baseline="0">
                <a:solidFill>
                  <a:schemeClr val="accent1"/>
                </a:solidFill>
                <a:latin typeface="+mn-lt"/>
              </a:defRPr>
            </a:lvl5pPr>
          </a:lstStyle>
          <a:p>
            <a:pPr lvl="0"/>
            <a:r>
              <a:rPr lang="en-US" dirty="0"/>
              <a:t>Click to edit quote</a:t>
            </a:r>
          </a:p>
        </p:txBody>
      </p:sp>
      <p:sp>
        <p:nvSpPr>
          <p:cNvPr id="9" name="Footer Placeholder 8">
            <a:extLst>
              <a:ext uri="{FF2B5EF4-FFF2-40B4-BE49-F238E27FC236}">
                <a16:creationId xmlns:a16="http://schemas.microsoft.com/office/drawing/2014/main" id="{468922A5-1A25-C2CB-DB6C-A2CCA7E6E68B}"/>
              </a:ext>
            </a:extLst>
          </p:cNvPr>
          <p:cNvSpPr>
            <a:spLocks noGrp="1"/>
          </p:cNvSpPr>
          <p:nvPr>
            <p:ph type="ftr" sz="quarter" idx="15"/>
          </p:nvPr>
        </p:nvSpPr>
        <p:spPr/>
        <p:txBody>
          <a:bodyPr/>
          <a:lstStyle/>
          <a:p>
            <a:endParaRPr lang="el-GR"/>
          </a:p>
        </p:txBody>
      </p:sp>
      <p:sp>
        <p:nvSpPr>
          <p:cNvPr id="8" name="Date Placeholder 7">
            <a:extLst>
              <a:ext uri="{FF2B5EF4-FFF2-40B4-BE49-F238E27FC236}">
                <a16:creationId xmlns:a16="http://schemas.microsoft.com/office/drawing/2014/main" id="{7AB04756-BB80-4C64-D871-0ADC3A7778F6}"/>
              </a:ext>
            </a:extLst>
          </p:cNvPr>
          <p:cNvSpPr>
            <a:spLocks noGrp="1"/>
          </p:cNvSpPr>
          <p:nvPr>
            <p:ph type="dt" sz="half" idx="14"/>
          </p:nvPr>
        </p:nvSpPr>
        <p:spPr/>
        <p:txBody>
          <a:bodyPr/>
          <a:lstStyle/>
          <a:p>
            <a:fld id="{44E10F63-8362-4E40-BBD3-85E8A05C0BCD}" type="datetimeFigureOut">
              <a:rPr lang="el-GR" smtClean="0"/>
              <a:t>14/10/2026</a:t>
            </a:fld>
            <a:endParaRPr lang="el-GR"/>
          </a:p>
        </p:txBody>
      </p:sp>
      <p:sp>
        <p:nvSpPr>
          <p:cNvPr id="10" name="Slide Number Placeholder 9">
            <a:extLst>
              <a:ext uri="{FF2B5EF4-FFF2-40B4-BE49-F238E27FC236}">
                <a16:creationId xmlns:a16="http://schemas.microsoft.com/office/drawing/2014/main" id="{3EF70E65-4C3D-A600-1367-6FBA2FDDE55C}"/>
              </a:ext>
            </a:extLst>
          </p:cNvPr>
          <p:cNvSpPr>
            <a:spLocks noGrp="1"/>
          </p:cNvSpPr>
          <p:nvPr>
            <p:ph type="sldNum" sz="quarter" idx="16"/>
          </p:nvPr>
        </p:nvSpPr>
        <p:spPr/>
        <p:txBody>
          <a:bodyPr/>
          <a:lstStyle/>
          <a:p>
            <a:fld id="{BBF33583-EC2B-CB4E-A5A1-533459A28CA0}" type="slidenum">
              <a:rPr lang="el-GR" smtClean="0"/>
              <a:t>‹#›</a:t>
            </a:fld>
            <a:endParaRPr lang="el-GR"/>
          </a:p>
        </p:txBody>
      </p:sp>
      <p:cxnSp>
        <p:nvCxnSpPr>
          <p:cNvPr id="5" name="Straight Connector 4">
            <a:extLst>
              <a:ext uri="{FF2B5EF4-FFF2-40B4-BE49-F238E27FC236}">
                <a16:creationId xmlns:a16="http://schemas.microsoft.com/office/drawing/2014/main" id="{6C95B307-0002-4F55-5801-73F564B37804}"/>
              </a:ext>
            </a:extLst>
          </p:cNvPr>
          <p:cNvCxnSpPr>
            <a:cxnSpLocks/>
          </p:cNvCxnSpPr>
          <p:nvPr/>
        </p:nvCxnSpPr>
        <p:spPr>
          <a:xfrm>
            <a:off x="1399690" y="5178692"/>
            <a:ext cx="9386681"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019963"/>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wo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958D-8125-1BDA-53C9-9E2D338832F5}"/>
              </a:ext>
            </a:extLst>
          </p:cNvPr>
          <p:cNvSpPr>
            <a:spLocks noGrp="1"/>
          </p:cNvSpPr>
          <p:nvPr>
            <p:ph type="title"/>
          </p:nvPr>
        </p:nvSpPr>
        <p:spPr>
          <a:xfrm>
            <a:off x="419100" y="365760"/>
            <a:ext cx="11239498" cy="914400"/>
          </a:xfrm>
        </p:spPr>
        <p:txBody>
          <a:bodyPr anchor="b"/>
          <a:lstStyle/>
          <a:p>
            <a:r>
              <a:rPr lang="en-GB"/>
              <a:t>Click to edit Master title style</a:t>
            </a:r>
            <a:endParaRPr lang="en-US" dirty="0"/>
          </a:p>
        </p:txBody>
      </p:sp>
      <p:sp>
        <p:nvSpPr>
          <p:cNvPr id="4" name="Content Placeholder 3">
            <a:extLst>
              <a:ext uri="{FF2B5EF4-FFF2-40B4-BE49-F238E27FC236}">
                <a16:creationId xmlns:a16="http://schemas.microsoft.com/office/drawing/2014/main" id="{5FB8DBCC-227D-BB0A-7CD5-02D66CF18745}"/>
              </a:ext>
            </a:extLst>
          </p:cNvPr>
          <p:cNvSpPr>
            <a:spLocks noGrp="1"/>
          </p:cNvSpPr>
          <p:nvPr>
            <p:ph sz="quarter" idx="15"/>
          </p:nvPr>
        </p:nvSpPr>
        <p:spPr>
          <a:xfrm>
            <a:off x="419100" y="1714500"/>
            <a:ext cx="5305425" cy="43894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a:extLst>
              <a:ext uri="{FF2B5EF4-FFF2-40B4-BE49-F238E27FC236}">
                <a16:creationId xmlns:a16="http://schemas.microsoft.com/office/drawing/2014/main" id="{0DBB7E01-A7E6-1882-4E9B-8EABAF71F969}"/>
              </a:ext>
            </a:extLst>
          </p:cNvPr>
          <p:cNvSpPr>
            <a:spLocks noGrp="1"/>
          </p:cNvSpPr>
          <p:nvPr>
            <p:ph sz="quarter" idx="16"/>
          </p:nvPr>
        </p:nvSpPr>
        <p:spPr>
          <a:xfrm>
            <a:off x="6345936" y="1719072"/>
            <a:ext cx="5321808" cy="439054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Footer Placeholder 7">
            <a:extLst>
              <a:ext uri="{FF2B5EF4-FFF2-40B4-BE49-F238E27FC236}">
                <a16:creationId xmlns:a16="http://schemas.microsoft.com/office/drawing/2014/main" id="{7D294A4A-89C4-68BF-6701-5C47F940E3D6}"/>
              </a:ext>
            </a:extLst>
          </p:cNvPr>
          <p:cNvSpPr>
            <a:spLocks noGrp="1"/>
          </p:cNvSpPr>
          <p:nvPr>
            <p:ph type="ftr" sz="quarter" idx="11"/>
          </p:nvPr>
        </p:nvSpPr>
        <p:spPr/>
        <p:txBody>
          <a:bodyPr/>
          <a:lstStyle/>
          <a:p>
            <a:endParaRPr lang="el-GR"/>
          </a:p>
        </p:txBody>
      </p:sp>
      <p:sp>
        <p:nvSpPr>
          <p:cNvPr id="7" name="Date Placeholder 6">
            <a:extLst>
              <a:ext uri="{FF2B5EF4-FFF2-40B4-BE49-F238E27FC236}">
                <a16:creationId xmlns:a16="http://schemas.microsoft.com/office/drawing/2014/main" id="{977908BC-F48B-81E4-8D93-7DB9E37161B6}"/>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9" name="Slide Number Placeholder 8">
            <a:extLst>
              <a:ext uri="{FF2B5EF4-FFF2-40B4-BE49-F238E27FC236}">
                <a16:creationId xmlns:a16="http://schemas.microsoft.com/office/drawing/2014/main" id="{27F93A54-CB38-BEAF-260B-84EDDF3011D2}"/>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11" name="Straight Connector 10">
            <a:extLst>
              <a:ext uri="{FF2B5EF4-FFF2-40B4-BE49-F238E27FC236}">
                <a16:creationId xmlns:a16="http://schemas.microsoft.com/office/drawing/2014/main" id="{A90608C5-C55C-14AC-C8E9-7F0530018CE5}"/>
              </a:ext>
            </a:extLst>
          </p:cNvPr>
          <p:cNvCxnSpPr>
            <a:cxnSpLocks/>
          </p:cNvCxnSpPr>
          <p:nvPr/>
        </p:nvCxnSpPr>
        <p:spPr>
          <a:xfrm>
            <a:off x="533400" y="1357303"/>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4452504"/>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mparis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958D-8125-1BDA-53C9-9E2D338832F5}"/>
              </a:ext>
            </a:extLst>
          </p:cNvPr>
          <p:cNvSpPr>
            <a:spLocks noGrp="1"/>
          </p:cNvSpPr>
          <p:nvPr>
            <p:ph type="title"/>
          </p:nvPr>
        </p:nvSpPr>
        <p:spPr>
          <a:xfrm>
            <a:off x="402335" y="365760"/>
            <a:ext cx="11256264" cy="914400"/>
          </a:xfrm>
        </p:spPr>
        <p:txBody>
          <a:bodyPr anchor="b"/>
          <a:lstStyle/>
          <a:p>
            <a:r>
              <a:rPr lang="en-GB"/>
              <a:t>Click to edit Master title style</a:t>
            </a:r>
            <a:endParaRPr lang="en-US" dirty="0"/>
          </a:p>
        </p:txBody>
      </p:sp>
      <p:sp>
        <p:nvSpPr>
          <p:cNvPr id="3" name="Text Placeholder 2">
            <a:extLst>
              <a:ext uri="{FF2B5EF4-FFF2-40B4-BE49-F238E27FC236}">
                <a16:creationId xmlns:a16="http://schemas.microsoft.com/office/drawing/2014/main" id="{7709FF10-A82A-AAEB-4B8C-921F3BA2028E}"/>
              </a:ext>
            </a:extLst>
          </p:cNvPr>
          <p:cNvSpPr>
            <a:spLocks noGrp="1"/>
          </p:cNvSpPr>
          <p:nvPr>
            <p:ph type="body" idx="1"/>
          </p:nvPr>
        </p:nvSpPr>
        <p:spPr>
          <a:xfrm>
            <a:off x="415048" y="1490472"/>
            <a:ext cx="5321808" cy="642902"/>
          </a:xfrm>
        </p:spPr>
        <p:txBody>
          <a:bodyPr anchor="b">
            <a:normAutofit/>
          </a:bodyPr>
          <a:lstStyle>
            <a:lvl1pPr marL="0" indent="0">
              <a:lnSpc>
                <a:spcPct val="100000"/>
              </a:lnSpc>
              <a:buNone/>
              <a:defRPr sz="2200" b="0" cap="none"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CEFD932-A581-1A49-7FAF-0FED2E2BC182}"/>
              </a:ext>
            </a:extLst>
          </p:cNvPr>
          <p:cNvSpPr>
            <a:spLocks noGrp="1"/>
          </p:cNvSpPr>
          <p:nvPr>
            <p:ph sz="quarter" idx="15"/>
          </p:nvPr>
        </p:nvSpPr>
        <p:spPr>
          <a:xfrm>
            <a:off x="419100" y="2212975"/>
            <a:ext cx="5303838" cy="38925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a:extLst>
              <a:ext uri="{FF2B5EF4-FFF2-40B4-BE49-F238E27FC236}">
                <a16:creationId xmlns:a16="http://schemas.microsoft.com/office/drawing/2014/main" id="{CA627A15-4AB2-F230-22C7-0605AFD7DF22}"/>
              </a:ext>
            </a:extLst>
          </p:cNvPr>
          <p:cNvSpPr>
            <a:spLocks noGrp="1"/>
          </p:cNvSpPr>
          <p:nvPr>
            <p:ph type="body" sz="quarter" idx="3"/>
          </p:nvPr>
        </p:nvSpPr>
        <p:spPr>
          <a:xfrm>
            <a:off x="6345936" y="1490472"/>
            <a:ext cx="5321808" cy="642902"/>
          </a:xfrm>
        </p:spPr>
        <p:txBody>
          <a:bodyPr anchor="b">
            <a:normAutofit/>
          </a:bodyPr>
          <a:lstStyle>
            <a:lvl1pPr marL="0" indent="0">
              <a:lnSpc>
                <a:spcPct val="100000"/>
              </a:lnSpc>
              <a:buNone/>
              <a:defRPr sz="2200" b="0" cap="none"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Content Placeholder 11">
            <a:extLst>
              <a:ext uri="{FF2B5EF4-FFF2-40B4-BE49-F238E27FC236}">
                <a16:creationId xmlns:a16="http://schemas.microsoft.com/office/drawing/2014/main" id="{554404BD-8F2F-278E-C00B-3F1B1DE8CF2C}"/>
              </a:ext>
            </a:extLst>
          </p:cNvPr>
          <p:cNvSpPr>
            <a:spLocks noGrp="1"/>
          </p:cNvSpPr>
          <p:nvPr>
            <p:ph sz="quarter" idx="16"/>
          </p:nvPr>
        </p:nvSpPr>
        <p:spPr>
          <a:xfrm>
            <a:off x="6345238" y="2212975"/>
            <a:ext cx="5321808" cy="38925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Footer Placeholder 7">
            <a:extLst>
              <a:ext uri="{FF2B5EF4-FFF2-40B4-BE49-F238E27FC236}">
                <a16:creationId xmlns:a16="http://schemas.microsoft.com/office/drawing/2014/main" id="{7D294A4A-89C4-68BF-6701-5C47F940E3D6}"/>
              </a:ext>
            </a:extLst>
          </p:cNvPr>
          <p:cNvSpPr>
            <a:spLocks noGrp="1"/>
          </p:cNvSpPr>
          <p:nvPr>
            <p:ph type="ftr" sz="quarter" idx="11"/>
          </p:nvPr>
        </p:nvSpPr>
        <p:spPr/>
        <p:txBody>
          <a:bodyPr/>
          <a:lstStyle/>
          <a:p>
            <a:endParaRPr lang="el-GR"/>
          </a:p>
        </p:txBody>
      </p:sp>
      <p:sp>
        <p:nvSpPr>
          <p:cNvPr id="7" name="Date Placeholder 6">
            <a:extLst>
              <a:ext uri="{FF2B5EF4-FFF2-40B4-BE49-F238E27FC236}">
                <a16:creationId xmlns:a16="http://schemas.microsoft.com/office/drawing/2014/main" id="{977908BC-F48B-81E4-8D93-7DB9E37161B6}"/>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9" name="Slide Number Placeholder 8">
            <a:extLst>
              <a:ext uri="{FF2B5EF4-FFF2-40B4-BE49-F238E27FC236}">
                <a16:creationId xmlns:a16="http://schemas.microsoft.com/office/drawing/2014/main" id="{27F93A54-CB38-BEAF-260B-84EDDF3011D2}"/>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11" name="Straight Connector 10">
            <a:extLst>
              <a:ext uri="{FF2B5EF4-FFF2-40B4-BE49-F238E27FC236}">
                <a16:creationId xmlns:a16="http://schemas.microsoft.com/office/drawing/2014/main" id="{A90608C5-C55C-14AC-C8E9-7F0530018CE5}"/>
              </a:ext>
            </a:extLst>
          </p:cNvPr>
          <p:cNvCxnSpPr>
            <a:cxnSpLocks/>
          </p:cNvCxnSpPr>
          <p:nvPr/>
        </p:nvCxnSpPr>
        <p:spPr>
          <a:xfrm>
            <a:off x="530352" y="1357303"/>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304956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3695F-5E74-A380-8592-35FB6FC77542}"/>
              </a:ext>
            </a:extLst>
          </p:cNvPr>
          <p:cNvSpPr>
            <a:spLocks noGrp="1"/>
          </p:cNvSpPr>
          <p:nvPr>
            <p:ph type="title"/>
          </p:nvPr>
        </p:nvSpPr>
        <p:spPr/>
        <p:txBody>
          <a:body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09C6149D-58D4-7497-818C-CF30244A29A1}"/>
              </a:ext>
            </a:extLst>
          </p:cNvPr>
          <p:cNvSpPr>
            <a:spLocks noGrp="1"/>
          </p:cNvSpPr>
          <p:nvPr>
            <p:ph type="ftr" sz="quarter" idx="11"/>
          </p:nvPr>
        </p:nvSpPr>
        <p:spPr/>
        <p:txBody>
          <a:bodyPr/>
          <a:lstStyle/>
          <a:p>
            <a:endParaRPr lang="el-GR"/>
          </a:p>
        </p:txBody>
      </p:sp>
      <p:sp>
        <p:nvSpPr>
          <p:cNvPr id="3" name="Date Placeholder 2">
            <a:extLst>
              <a:ext uri="{FF2B5EF4-FFF2-40B4-BE49-F238E27FC236}">
                <a16:creationId xmlns:a16="http://schemas.microsoft.com/office/drawing/2014/main" id="{8E8D2567-C532-BD45-FA85-03DBE3B3C779}"/>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5" name="Slide Number Placeholder 4">
            <a:extLst>
              <a:ext uri="{FF2B5EF4-FFF2-40B4-BE49-F238E27FC236}">
                <a16:creationId xmlns:a16="http://schemas.microsoft.com/office/drawing/2014/main" id="{ABC0E491-56EB-F527-8A63-FBEEE6196FBD}"/>
              </a:ext>
            </a:extLst>
          </p:cNvPr>
          <p:cNvSpPr>
            <a:spLocks noGrp="1"/>
          </p:cNvSpPr>
          <p:nvPr>
            <p:ph type="sldNum" sz="quarter" idx="12"/>
          </p:nvPr>
        </p:nvSpPr>
        <p:spPr/>
        <p:txBody>
          <a:bodyPr/>
          <a:lstStyle/>
          <a:p>
            <a:fld id="{BBF33583-EC2B-CB4E-A5A1-533459A28CA0}" type="slidenum">
              <a:rPr lang="el-GR" smtClean="0"/>
              <a:t>‹#›</a:t>
            </a:fld>
            <a:endParaRPr lang="el-GR"/>
          </a:p>
        </p:txBody>
      </p:sp>
    </p:spTree>
    <p:extLst>
      <p:ext uri="{BB962C8B-B14F-4D97-AF65-F5344CB8AC3E}">
        <p14:creationId xmlns:p14="http://schemas.microsoft.com/office/powerpoint/2010/main" val="268204578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Empty">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FE9D82C-4607-0C9D-F241-D35DBEFEF4B1}"/>
              </a:ext>
            </a:extLst>
          </p:cNvPr>
          <p:cNvSpPr>
            <a:spLocks noGrp="1"/>
          </p:cNvSpPr>
          <p:nvPr>
            <p:ph type="ftr" sz="quarter" idx="11"/>
          </p:nvPr>
        </p:nvSpPr>
        <p:spPr/>
        <p:txBody>
          <a:bodyPr/>
          <a:lstStyle/>
          <a:p>
            <a:endParaRPr lang="el-GR"/>
          </a:p>
        </p:txBody>
      </p:sp>
      <p:sp>
        <p:nvSpPr>
          <p:cNvPr id="3" name="Date Placeholder 2">
            <a:extLst>
              <a:ext uri="{FF2B5EF4-FFF2-40B4-BE49-F238E27FC236}">
                <a16:creationId xmlns:a16="http://schemas.microsoft.com/office/drawing/2014/main" id="{B4DCFCC5-7F8E-F549-57BA-7303E9F17466}"/>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5" name="Slide Number Placeholder 4">
            <a:extLst>
              <a:ext uri="{FF2B5EF4-FFF2-40B4-BE49-F238E27FC236}">
                <a16:creationId xmlns:a16="http://schemas.microsoft.com/office/drawing/2014/main" id="{457BEB6A-C028-DA7D-C516-2F1316F031AB}"/>
              </a:ext>
            </a:extLst>
          </p:cNvPr>
          <p:cNvSpPr>
            <a:spLocks noGrp="1"/>
          </p:cNvSpPr>
          <p:nvPr>
            <p:ph type="sldNum" sz="quarter" idx="12"/>
          </p:nvPr>
        </p:nvSpPr>
        <p:spPr/>
        <p:txBody>
          <a:bodyPr/>
          <a:lstStyle/>
          <a:p>
            <a:fld id="{BBF33583-EC2B-CB4E-A5A1-533459A28CA0}" type="slidenum">
              <a:rPr lang="el-GR" smtClean="0"/>
              <a:t>‹#›</a:t>
            </a:fld>
            <a:endParaRPr lang="el-GR"/>
          </a:p>
        </p:txBody>
      </p:sp>
    </p:spTree>
    <p:extLst>
      <p:ext uri="{BB962C8B-B14F-4D97-AF65-F5344CB8AC3E}">
        <p14:creationId xmlns:p14="http://schemas.microsoft.com/office/powerpoint/2010/main" val="1082308587"/>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2336" y="541942"/>
            <a:ext cx="11256264" cy="2225185"/>
          </a:xfrm>
        </p:spPr>
        <p:txBody>
          <a:bodyPr anchor="b">
            <a:normAutofit/>
          </a:bodyPr>
          <a:lstStyle>
            <a:lvl1pPr>
              <a:defRPr sz="7200">
                <a:solidFill>
                  <a:schemeClr val="accent1"/>
                </a:solidFill>
              </a:defRPr>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099" y="3423301"/>
            <a:ext cx="11239499" cy="2901298"/>
          </a:xfrm>
        </p:spPr>
        <p:txBody>
          <a:bodyPr vert="horz" lIns="91440" tIns="45720" rIns="91440" bIns="45720" rtlCol="0">
            <a:normAutofit/>
          </a:bodyPr>
          <a:lstStyle>
            <a:lvl1pPr marL="0" indent="0">
              <a:buNone/>
              <a:defRPr lang="en-US" dirty="0"/>
            </a:lvl1pPr>
            <a:lvl2pPr marL="457200" indent="0">
              <a:buNone/>
              <a:defRPr lang="en-US" dirty="0"/>
            </a:lvl2pPr>
            <a:lvl3pPr marL="914400" indent="0">
              <a:buNone/>
              <a:defRPr lang="en-US" dirty="0"/>
            </a:lvl3pPr>
            <a:lvl4pPr marL="1371600" indent="0">
              <a:buNone/>
              <a:defRPr lang="en-US" dirty="0"/>
            </a:lvl4pPr>
            <a:lvl5pPr marL="1828800" indent="0">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3" name="Straight Connector 2">
            <a:extLst>
              <a:ext uri="{FF2B5EF4-FFF2-40B4-BE49-F238E27FC236}">
                <a16:creationId xmlns:a16="http://schemas.microsoft.com/office/drawing/2014/main" id="{BFD55B63-1406-DAD2-DBAB-BD87EA2FB540}"/>
              </a:ext>
            </a:extLst>
          </p:cNvPr>
          <p:cNvCxnSpPr>
            <a:cxnSpLocks/>
          </p:cNvCxnSpPr>
          <p:nvPr/>
        </p:nvCxnSpPr>
        <p:spPr>
          <a:xfrm>
            <a:off x="533400" y="2978854"/>
            <a:ext cx="11159163"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8110961"/>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2336" y="1836238"/>
            <a:ext cx="11256264" cy="2512732"/>
          </a:xfrm>
        </p:spPr>
        <p:txBody>
          <a:bodyPr anchor="b">
            <a:normAutofit/>
          </a:bodyPr>
          <a:lstStyle>
            <a:lvl1pPr>
              <a:defRPr sz="7200">
                <a:solidFill>
                  <a:schemeClr val="accent1"/>
                </a:solidFill>
              </a:defRPr>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099" y="4834052"/>
            <a:ext cx="11239499" cy="1405479"/>
          </a:xfrm>
        </p:spPr>
        <p:txBody>
          <a:bodyPr vert="horz" lIns="91440" tIns="45720" rIns="91440" bIns="45720" rtlCol="0" anchor="t">
            <a:noAutofit/>
          </a:bodyPr>
          <a:lstStyle>
            <a:lvl1pPr marL="0" indent="0">
              <a:buNone/>
              <a:defRPr lang="en-US" sz="2000" dirty="0"/>
            </a:lvl1pPr>
            <a:lvl2pPr marL="457200" indent="0">
              <a:buNone/>
              <a:defRPr lang="en-US" sz="1800" dirty="0"/>
            </a:lvl2pPr>
            <a:lvl3pPr marL="914400" indent="0">
              <a:buNone/>
              <a:defRPr lang="en-US" sz="1600" dirty="0"/>
            </a:lvl3pPr>
            <a:lvl4pPr marL="1371600" indent="0">
              <a:buNone/>
              <a:defRPr lang="en-US" sz="1400" dirty="0"/>
            </a:lvl4pPr>
            <a:lvl5pPr marL="18288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l-G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BBF33583-EC2B-CB4E-A5A1-533459A28CA0}" type="slidenum">
              <a:rPr lang="el-GR" smtClean="0"/>
              <a:t>‹#›</a:t>
            </a:fld>
            <a:endParaRPr lang="el-GR"/>
          </a:p>
        </p:txBody>
      </p:sp>
      <p:cxnSp>
        <p:nvCxnSpPr>
          <p:cNvPr id="9" name="Straight Connector 8">
            <a:extLst>
              <a:ext uri="{FF2B5EF4-FFF2-40B4-BE49-F238E27FC236}">
                <a16:creationId xmlns:a16="http://schemas.microsoft.com/office/drawing/2014/main" id="{05899B98-11E6-7DB0-F79E-50A541026355}"/>
              </a:ext>
            </a:extLst>
          </p:cNvPr>
          <p:cNvCxnSpPr>
            <a:cxnSpLocks/>
          </p:cNvCxnSpPr>
          <p:nvPr/>
        </p:nvCxnSpPr>
        <p:spPr>
          <a:xfrm>
            <a:off x="533400" y="4531625"/>
            <a:ext cx="11125198"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5762875"/>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Διαφάνεια τίτλου">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7" name="Date Placeholder 6"/>
          <p:cNvSpPr>
            <a:spLocks noGrp="1"/>
          </p:cNvSpPr>
          <p:nvPr>
            <p:ph type="dt" sz="half" idx="10"/>
          </p:nvPr>
        </p:nvSpPr>
        <p:spPr/>
        <p:txBody>
          <a:bodyPr/>
          <a:lstStyle/>
          <a:p>
            <a:fld id="{44E10F63-8362-4E40-BBD3-85E8A05C0BCD}" type="datetimeFigureOut">
              <a:rPr lang="el-GR" smtClean="0"/>
              <a:t>14/10/2026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BBF33583-EC2B-CB4E-A5A1-533459A28CA0}" type="slidenum">
              <a:rPr lang="el-GR" smtClean="0"/>
              <a:t>‹#›</a:t>
            </a:fld>
            <a:endParaRPr lang="el-GR"/>
          </a:p>
        </p:txBody>
      </p:sp>
    </p:spTree>
    <p:extLst>
      <p:ext uri="{BB962C8B-B14F-4D97-AF65-F5344CB8AC3E}">
        <p14:creationId xmlns:p14="http://schemas.microsoft.com/office/powerpoint/2010/main" val="328837203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58916C8C-4316-E510-1962-E944B3382B43}"/>
              </a:ext>
            </a:extLst>
          </p:cNvPr>
          <p:cNvCxnSpPr>
            <a:cxnSpLocks/>
          </p:cNvCxnSpPr>
          <p:nvPr/>
        </p:nvCxnSpPr>
        <p:spPr>
          <a:xfrm>
            <a:off x="530352" y="533400"/>
            <a:ext cx="11125200"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
        <p:nvSpPr>
          <p:cNvPr id="2" name="Title Placeholder 1">
            <a:extLst>
              <a:ext uri="{FF2B5EF4-FFF2-40B4-BE49-F238E27FC236}">
                <a16:creationId xmlns:a16="http://schemas.microsoft.com/office/drawing/2014/main" id="{66478947-1D67-18A4-7E48-5B4B2F97FBE9}"/>
              </a:ext>
            </a:extLst>
          </p:cNvPr>
          <p:cNvSpPr>
            <a:spLocks noGrp="1"/>
          </p:cNvSpPr>
          <p:nvPr>
            <p:ph type="title"/>
          </p:nvPr>
        </p:nvSpPr>
        <p:spPr>
          <a:xfrm>
            <a:off x="414983" y="691868"/>
            <a:ext cx="11243617" cy="901139"/>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7DFE08CA-9517-ABC1-E915-31EA6D7B73C7}"/>
              </a:ext>
            </a:extLst>
          </p:cNvPr>
          <p:cNvSpPr>
            <a:spLocks noGrp="1"/>
          </p:cNvSpPr>
          <p:nvPr>
            <p:ph type="body" idx="1"/>
          </p:nvPr>
        </p:nvSpPr>
        <p:spPr>
          <a:xfrm>
            <a:off x="417640" y="1754753"/>
            <a:ext cx="11240960" cy="441137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00E3983D-E783-AAEC-26DB-4B3F6511C702}"/>
              </a:ext>
            </a:extLst>
          </p:cNvPr>
          <p:cNvSpPr>
            <a:spLocks noGrp="1"/>
          </p:cNvSpPr>
          <p:nvPr>
            <p:ph type="ftr" sz="quarter" idx="3"/>
          </p:nvPr>
        </p:nvSpPr>
        <p:spPr>
          <a:xfrm>
            <a:off x="434857" y="6426091"/>
            <a:ext cx="4688732" cy="365125"/>
          </a:xfrm>
          <a:prstGeom prst="rect">
            <a:avLst/>
          </a:prstGeom>
        </p:spPr>
        <p:txBody>
          <a:bodyPr vert="horz" lIns="91440" tIns="45720" rIns="91440" bIns="45720" rtlCol="0" anchor="ctr"/>
          <a:lstStyle>
            <a:lvl1pPr algn="l">
              <a:defRPr sz="900">
                <a:solidFill>
                  <a:schemeClr val="tx1">
                    <a:alpha val="60000"/>
                  </a:schemeClr>
                </a:solidFill>
              </a:defRPr>
            </a:lvl1pPr>
          </a:lstStyle>
          <a:p>
            <a:endParaRPr lang="el-GR"/>
          </a:p>
        </p:txBody>
      </p:sp>
      <p:sp>
        <p:nvSpPr>
          <p:cNvPr id="4" name="Date Placeholder 3">
            <a:extLst>
              <a:ext uri="{FF2B5EF4-FFF2-40B4-BE49-F238E27FC236}">
                <a16:creationId xmlns:a16="http://schemas.microsoft.com/office/drawing/2014/main" id="{70454426-0A97-D20B-FD06-9648AED7773C}"/>
              </a:ext>
            </a:extLst>
          </p:cNvPr>
          <p:cNvSpPr>
            <a:spLocks noGrp="1"/>
          </p:cNvSpPr>
          <p:nvPr>
            <p:ph type="dt" sz="half" idx="2"/>
          </p:nvPr>
        </p:nvSpPr>
        <p:spPr>
          <a:xfrm>
            <a:off x="7846205" y="6426091"/>
            <a:ext cx="3327634" cy="365125"/>
          </a:xfrm>
          <a:prstGeom prst="rect">
            <a:avLst/>
          </a:prstGeom>
        </p:spPr>
        <p:txBody>
          <a:bodyPr vert="horz" lIns="91440" tIns="45720" rIns="91440" bIns="45720" rtlCol="0" anchor="ctr"/>
          <a:lstStyle>
            <a:lvl1pPr algn="r">
              <a:defRPr sz="900">
                <a:solidFill>
                  <a:schemeClr val="tx1">
                    <a:alpha val="60000"/>
                  </a:schemeClr>
                </a:solidFill>
              </a:defRPr>
            </a:lvl1pPr>
          </a:lstStyle>
          <a:p>
            <a:fld id="{44E10F63-8362-4E40-BBD3-85E8A05C0BCD}" type="datetimeFigureOut">
              <a:rPr lang="el-GR" smtClean="0"/>
              <a:t>14/10/2026</a:t>
            </a:fld>
            <a:endParaRPr lang="el-GR"/>
          </a:p>
        </p:txBody>
      </p:sp>
      <p:sp>
        <p:nvSpPr>
          <p:cNvPr id="6" name="Slide Number Placeholder 5">
            <a:extLst>
              <a:ext uri="{FF2B5EF4-FFF2-40B4-BE49-F238E27FC236}">
                <a16:creationId xmlns:a16="http://schemas.microsoft.com/office/drawing/2014/main" id="{7DA13386-8E2A-2962-4804-81558038BA54}"/>
              </a:ext>
            </a:extLst>
          </p:cNvPr>
          <p:cNvSpPr>
            <a:spLocks noGrp="1"/>
          </p:cNvSpPr>
          <p:nvPr>
            <p:ph type="sldNum" sz="quarter" idx="4"/>
          </p:nvPr>
        </p:nvSpPr>
        <p:spPr>
          <a:xfrm>
            <a:off x="11166187" y="6426091"/>
            <a:ext cx="603114" cy="365125"/>
          </a:xfrm>
          <a:prstGeom prst="rect">
            <a:avLst/>
          </a:prstGeom>
        </p:spPr>
        <p:txBody>
          <a:bodyPr vert="horz" lIns="91440" tIns="45720" rIns="91440" bIns="45720" rtlCol="0" anchor="ctr"/>
          <a:lstStyle>
            <a:lvl1pPr algn="r">
              <a:defRPr sz="900">
                <a:solidFill>
                  <a:schemeClr val="tx1">
                    <a:alpha val="60000"/>
                  </a:schemeClr>
                </a:solidFill>
              </a:defRPr>
            </a:lvl1pPr>
          </a:lstStyle>
          <a:p>
            <a:fld id="{BBF33583-EC2B-CB4E-A5A1-533459A28CA0}" type="slidenum">
              <a:rPr lang="el-GR" smtClean="0"/>
              <a:t>‹#›</a:t>
            </a:fld>
            <a:endParaRPr lang="el-GR"/>
          </a:p>
        </p:txBody>
      </p:sp>
      <p:sp>
        <p:nvSpPr>
          <p:cNvPr id="8" name="TextBox 7">
            <a:extLst>
              <a:ext uri="{FF2B5EF4-FFF2-40B4-BE49-F238E27FC236}">
                <a16:creationId xmlns:a16="http://schemas.microsoft.com/office/drawing/2014/main" id="{CE1E8D67-00CA-7CDE-66AF-4E6E2CA0045D}"/>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8407747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Lst>
  <p:txStyles>
    <p:title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84">
          <p15:clr>
            <a:srgbClr val="F26B43"/>
          </p15:clr>
        </p15:guide>
        <p15:guide id="2" pos="4128">
          <p15:clr>
            <a:srgbClr val="F26B43"/>
          </p15:clr>
        </p15:guide>
        <p15:guide id="3" pos="3456">
          <p15:clr>
            <a:srgbClr val="F26B43"/>
          </p15:clr>
        </p15:guide>
        <p15:guide id="4" pos="2784">
          <p15:clr>
            <a:srgbClr val="F26B43"/>
          </p15:clr>
        </p15:guide>
        <p15:guide id="5" pos="336">
          <p15:clr>
            <a:srgbClr val="F26B43"/>
          </p15:clr>
        </p15:guide>
        <p15:guide id="6" pos="7344">
          <p15:clr>
            <a:srgbClr val="F26B43"/>
          </p15:clr>
        </p15:guide>
        <p15:guide id="7" orient="horz" pos="336">
          <p15:clr>
            <a:srgbClr val="F26B43"/>
          </p15:clr>
        </p15:guide>
        <p15:guide id="8" pos="264">
          <p15:clr>
            <a:srgbClr val="F26B43"/>
          </p15:clr>
        </p15:guide>
        <p15:guide id="9" pos="4800">
          <p15:clr>
            <a:srgbClr val="F26B43"/>
          </p15:clr>
        </p15:guide>
        <p15:guide id="10" pos="2112">
          <p15:clr>
            <a:srgbClr val="F26B43"/>
          </p15:clr>
        </p15:guide>
        <p15:guide id="11" pos="5472">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harpenSoften amount="-5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7C67B4-BEE6-505E-F87D-524715C5EE52}"/>
              </a:ext>
            </a:extLst>
          </p:cNvPr>
          <p:cNvSpPr>
            <a:spLocks noGrp="1"/>
          </p:cNvSpPr>
          <p:nvPr>
            <p:ph type="ctrTitle"/>
          </p:nvPr>
        </p:nvSpPr>
        <p:spPr>
          <a:xfrm>
            <a:off x="2342662" y="2246093"/>
            <a:ext cx="8991600" cy="2194306"/>
          </a:xfrm>
          <a:solidFill>
            <a:schemeClr val="accent4"/>
          </a:solidFill>
          <a:ln>
            <a:noFill/>
          </a:ln>
        </p:spPr>
        <p:style>
          <a:lnRef idx="0">
            <a:scrgbClr r="0" g="0" b="0"/>
          </a:lnRef>
          <a:fillRef idx="0">
            <a:scrgbClr r="0" g="0" b="0"/>
          </a:fillRef>
          <a:effectRef idx="0">
            <a:scrgbClr r="0" g="0" b="0"/>
          </a:effectRef>
          <a:fontRef idx="minor">
            <a:schemeClr val="lt1"/>
          </a:fontRef>
        </p:style>
        <p:txBody>
          <a:bodyPr>
            <a:noAutofit/>
          </a:bodyPr>
          <a:lstStyle/>
          <a:p>
            <a:br>
              <a:rPr lang="el-GR" sz="1800" b="1" dirty="0">
                <a:latin typeface="Times New Roman" panose="02020603050405020304" pitchFamily="18" charset="0"/>
                <a:cs typeface="Times New Roman" panose="02020603050405020304" pitchFamily="18" charset="0"/>
              </a:rPr>
            </a:br>
            <a:r>
              <a:rPr lang="el-GR" sz="1800" b="1" dirty="0">
                <a:latin typeface="Times New Roman" panose="02020603050405020304" pitchFamily="18" charset="0"/>
                <a:cs typeface="Times New Roman" panose="02020603050405020304" pitchFamily="18" charset="0"/>
              </a:rPr>
              <a:t>ΣΕΜΙΝΑΡΙΑ Ε.Α.Ν.Δ.Α. </a:t>
            </a:r>
            <a:br>
              <a:rPr lang="el-GR" sz="1800" b="1" dirty="0">
                <a:latin typeface="Times New Roman" panose="02020603050405020304" pitchFamily="18" charset="0"/>
                <a:cs typeface="Times New Roman" panose="02020603050405020304" pitchFamily="18" charset="0"/>
              </a:rPr>
            </a:br>
            <a:br>
              <a:rPr lang="el-GR" sz="1800" b="1" dirty="0">
                <a:latin typeface="Times New Roman" panose="02020603050405020304" pitchFamily="18" charset="0"/>
                <a:cs typeface="Times New Roman" panose="02020603050405020304" pitchFamily="18" charset="0"/>
              </a:rPr>
            </a:br>
            <a:r>
              <a:rPr lang="el-GR" sz="1800" b="1" dirty="0">
                <a:latin typeface="Times New Roman" panose="02020603050405020304" pitchFamily="18" charset="0"/>
                <a:cs typeface="Times New Roman" panose="02020603050405020304" pitchFamily="18" charset="0"/>
              </a:rPr>
              <a:t>ΕΞΕΤΑΣΕΙΣ ΑΣΚΟΥΜΕΝΩΝ ΔΙΚΗΓΟΡΩΝ </a:t>
            </a:r>
            <a:br>
              <a:rPr lang="el-GR" sz="1800" b="1" dirty="0">
                <a:latin typeface="Times New Roman" panose="02020603050405020304" pitchFamily="18" charset="0"/>
                <a:cs typeface="Times New Roman" panose="02020603050405020304" pitchFamily="18" charset="0"/>
              </a:rPr>
            </a:br>
            <a:r>
              <a:rPr lang="el-GR" sz="1800" b="1" dirty="0">
                <a:latin typeface="Times New Roman" panose="02020603050405020304" pitchFamily="18" charset="0"/>
                <a:cs typeface="Times New Roman" panose="02020603050405020304" pitchFamily="18" charset="0"/>
              </a:rPr>
              <a:t>β’ 2026</a:t>
            </a:r>
            <a:br>
              <a:rPr lang="el-GR" sz="1800" b="1" dirty="0">
                <a:latin typeface="Times New Roman" panose="02020603050405020304" pitchFamily="18" charset="0"/>
                <a:cs typeface="Times New Roman" panose="02020603050405020304" pitchFamily="18" charset="0"/>
              </a:rPr>
            </a:br>
            <a:br>
              <a:rPr lang="el-GR" sz="1800" b="1" dirty="0">
                <a:latin typeface="Times New Roman" panose="02020603050405020304" pitchFamily="18" charset="0"/>
                <a:cs typeface="Times New Roman" panose="02020603050405020304" pitchFamily="18" charset="0"/>
              </a:rPr>
            </a:br>
            <a:r>
              <a:rPr lang="el-GR" sz="1800" b="1" dirty="0">
                <a:latin typeface="Times New Roman" panose="02020603050405020304" pitchFamily="18" charset="0"/>
                <a:cs typeface="Times New Roman" panose="02020603050405020304" pitchFamily="18" charset="0"/>
              </a:rPr>
              <a:t>ΠΟΙΝΙΚΗ ΔΙΚΟΝΟΜΙΑ: </a:t>
            </a:r>
            <a:r>
              <a:rPr lang="el-GR" sz="1800" b="1" dirty="0" err="1">
                <a:latin typeface="Times New Roman" panose="02020603050405020304" pitchFamily="18" charset="0"/>
                <a:cs typeface="Times New Roman" panose="02020603050405020304" pitchFamily="18" charset="0"/>
              </a:rPr>
              <a:t>προδικασια</a:t>
            </a:r>
            <a:r>
              <a:rPr lang="el-GR" sz="1800" b="1" dirty="0">
                <a:latin typeface="Times New Roman" panose="02020603050405020304" pitchFamily="18" charset="0"/>
                <a:cs typeface="Times New Roman" panose="02020603050405020304" pitchFamily="18" charset="0"/>
              </a:rPr>
              <a:t>, </a:t>
            </a:r>
            <a:r>
              <a:rPr lang="el-GR" sz="1800" b="1" dirty="0" err="1">
                <a:latin typeface="Times New Roman" panose="02020603050405020304" pitchFamily="18" charset="0"/>
                <a:cs typeface="Times New Roman" panose="02020603050405020304" pitchFamily="18" charset="0"/>
              </a:rPr>
              <a:t>ακροατηριο</a:t>
            </a:r>
            <a:r>
              <a:rPr lang="el-GR" sz="1800" b="1" dirty="0">
                <a:latin typeface="Times New Roman" panose="02020603050405020304" pitchFamily="18" charset="0"/>
                <a:cs typeface="Times New Roman" panose="02020603050405020304" pitchFamily="18" charset="0"/>
              </a:rPr>
              <a:t> ΚΑΙ ΕΝΔΙΚΑ ΜΕΣΑ</a:t>
            </a:r>
          </a:p>
        </p:txBody>
      </p:sp>
      <p:sp>
        <p:nvSpPr>
          <p:cNvPr id="3" name="Υπότιτλος 2">
            <a:extLst>
              <a:ext uri="{FF2B5EF4-FFF2-40B4-BE49-F238E27FC236}">
                <a16:creationId xmlns:a16="http://schemas.microsoft.com/office/drawing/2014/main" id="{34958FF2-6101-1191-FE94-95FA55423C20}"/>
              </a:ext>
            </a:extLst>
          </p:cNvPr>
          <p:cNvSpPr>
            <a:spLocks noGrp="1"/>
          </p:cNvSpPr>
          <p:nvPr>
            <p:ph type="subTitle" idx="1"/>
          </p:nvPr>
        </p:nvSpPr>
        <p:spPr>
          <a:xfrm>
            <a:off x="6602667" y="4823353"/>
            <a:ext cx="4659303" cy="1692771"/>
          </a:xfrm>
          <a:solidFill>
            <a:schemeClr val="accent4"/>
          </a:solidFill>
          <a:ln>
            <a:noFill/>
          </a:ln>
        </p:spPr>
        <p:style>
          <a:lnRef idx="0">
            <a:scrgbClr r="0" g="0" b="0"/>
          </a:lnRef>
          <a:fillRef idx="0">
            <a:scrgbClr r="0" g="0" b="0"/>
          </a:fillRef>
          <a:effectRef idx="0">
            <a:scrgbClr r="0" g="0" b="0"/>
          </a:effectRef>
          <a:fontRef idx="minor">
            <a:schemeClr val="lt1"/>
          </a:fontRef>
        </p:style>
        <p:txBody>
          <a:bodyPr>
            <a:noAutofit/>
          </a:bodyPr>
          <a:lstStyle/>
          <a:p>
            <a:pPr algn="r">
              <a:lnSpc>
                <a:spcPct val="90000"/>
              </a:lnSpc>
            </a:pPr>
            <a:r>
              <a:rPr lang="el-GR" sz="1600" dirty="0">
                <a:solidFill>
                  <a:schemeClr val="bg1"/>
                </a:solidFill>
              </a:rPr>
              <a:t> </a:t>
            </a:r>
          </a:p>
          <a:p>
            <a:pPr algn="r">
              <a:lnSpc>
                <a:spcPct val="90000"/>
              </a:lnSpc>
            </a:pPr>
            <a:r>
              <a:rPr lang="el-GR" sz="1600" b="1" dirty="0">
                <a:solidFill>
                  <a:schemeClr val="bg1"/>
                </a:solidFill>
                <a:latin typeface="Times New Roman" panose="02020603050405020304" pitchFamily="18" charset="0"/>
                <a:cs typeface="Times New Roman" panose="02020603050405020304" pitchFamily="18" charset="0"/>
              </a:rPr>
              <a:t>Β. </a:t>
            </a:r>
            <a:r>
              <a:rPr lang="el-GR" sz="1600" b="1" dirty="0" err="1">
                <a:solidFill>
                  <a:schemeClr val="bg1"/>
                </a:solidFill>
                <a:latin typeface="Times New Roman" panose="02020603050405020304" pitchFamily="18" charset="0"/>
                <a:cs typeface="Times New Roman" panose="02020603050405020304" pitchFamily="18" charset="0"/>
              </a:rPr>
              <a:t>Γεραπετρίτης</a:t>
            </a:r>
            <a:r>
              <a:rPr lang="el-GR" sz="1600" b="1" dirty="0">
                <a:solidFill>
                  <a:schemeClr val="bg1"/>
                </a:solidFill>
                <a:latin typeface="Times New Roman" panose="02020603050405020304" pitchFamily="18" charset="0"/>
                <a:cs typeface="Times New Roman" panose="02020603050405020304" pitchFamily="18" charset="0"/>
              </a:rPr>
              <a:t>, </a:t>
            </a:r>
            <a:r>
              <a:rPr lang="el-GR" sz="1600" dirty="0">
                <a:solidFill>
                  <a:schemeClr val="bg1"/>
                </a:solidFill>
                <a:latin typeface="Times New Roman" panose="02020603050405020304" pitchFamily="18" charset="0"/>
                <a:cs typeface="Times New Roman" panose="02020603050405020304" pitchFamily="18" charset="0"/>
              </a:rPr>
              <a:t>Υπ. Διδάκτωρ Νομικής ΕΚΠΑ, ΜΔΕ Ποινικού Δικαίου – Ποινικής Δικονομίας ΕΚΠΑ, </a:t>
            </a:r>
            <a:r>
              <a:rPr lang="en-US" sz="1600" dirty="0">
                <a:solidFill>
                  <a:schemeClr val="bg1"/>
                </a:solidFill>
                <a:latin typeface="Times New Roman" panose="02020603050405020304" pitchFamily="18" charset="0"/>
                <a:cs typeface="Times New Roman" panose="02020603050405020304" pitchFamily="18" charset="0"/>
              </a:rPr>
              <a:t>LL</a:t>
            </a:r>
            <a:r>
              <a:rPr lang="el-GR" sz="1600" dirty="0">
                <a:solidFill>
                  <a:schemeClr val="bg1"/>
                </a:solidFill>
                <a:latin typeface="Times New Roman" panose="02020603050405020304" pitchFamily="18" charset="0"/>
                <a:cs typeface="Times New Roman" panose="02020603050405020304" pitchFamily="18" charset="0"/>
              </a:rPr>
              <a:t>.</a:t>
            </a:r>
            <a:r>
              <a:rPr lang="en-US" sz="1600" dirty="0">
                <a:solidFill>
                  <a:schemeClr val="bg1"/>
                </a:solidFill>
                <a:latin typeface="Times New Roman" panose="02020603050405020304" pitchFamily="18" charset="0"/>
                <a:cs typeface="Times New Roman" panose="02020603050405020304" pitchFamily="18" charset="0"/>
              </a:rPr>
              <a:t>M</a:t>
            </a:r>
            <a:r>
              <a:rPr lang="el-GR" sz="1600" dirty="0">
                <a:solidFill>
                  <a:schemeClr val="bg1"/>
                </a:solidFill>
                <a:latin typeface="Times New Roman" panose="02020603050405020304" pitchFamily="18" charset="0"/>
                <a:cs typeface="Times New Roman" panose="02020603050405020304" pitchFamily="18" charset="0"/>
              </a:rPr>
              <a:t>.</a:t>
            </a:r>
            <a:r>
              <a:rPr lang="en-US" sz="1600" dirty="0">
                <a:solidFill>
                  <a:schemeClr val="bg1"/>
                </a:solidFill>
                <a:latin typeface="Times New Roman" panose="02020603050405020304" pitchFamily="18" charset="0"/>
                <a:cs typeface="Times New Roman" panose="02020603050405020304" pitchFamily="18" charset="0"/>
              </a:rPr>
              <a:t> HU</a:t>
            </a:r>
            <a:r>
              <a:rPr lang="el-GR" sz="1600" dirty="0">
                <a:solidFill>
                  <a:schemeClr val="bg1"/>
                </a:solidFill>
                <a:latin typeface="Times New Roman" panose="02020603050405020304" pitchFamily="18" charset="0"/>
                <a:cs typeface="Times New Roman" panose="02020603050405020304" pitchFamily="18" charset="0"/>
              </a:rPr>
              <a:t>, Δικηγόρος Αθηνών</a:t>
            </a:r>
          </a:p>
          <a:p>
            <a:pPr algn="r">
              <a:lnSpc>
                <a:spcPct val="90000"/>
              </a:lnSpc>
            </a:pPr>
            <a:r>
              <a:rPr lang="el-GR" sz="1600" b="1" dirty="0">
                <a:solidFill>
                  <a:schemeClr val="bg1"/>
                </a:solidFill>
                <a:latin typeface="Times New Roman" panose="02020603050405020304" pitchFamily="18" charset="0"/>
                <a:cs typeface="Times New Roman" panose="02020603050405020304" pitchFamily="18" charset="0"/>
              </a:rPr>
              <a:t>Ρ. </a:t>
            </a:r>
            <a:r>
              <a:rPr lang="el-GR" sz="1600" b="1" dirty="0" err="1">
                <a:solidFill>
                  <a:schemeClr val="bg1"/>
                </a:solidFill>
                <a:latin typeface="Times New Roman" panose="02020603050405020304" pitchFamily="18" charset="0"/>
                <a:cs typeface="Times New Roman" panose="02020603050405020304" pitchFamily="18" charset="0"/>
              </a:rPr>
              <a:t>Σαϊνίδου</a:t>
            </a:r>
            <a:r>
              <a:rPr lang="el-GR" sz="1600" dirty="0">
                <a:solidFill>
                  <a:schemeClr val="bg1"/>
                </a:solidFill>
                <a:latin typeface="Times New Roman" panose="02020603050405020304" pitchFamily="18" charset="0"/>
                <a:cs typeface="Times New Roman" panose="02020603050405020304" pitchFamily="18" charset="0"/>
              </a:rPr>
              <a:t>, ΜΔΕ Ποινικού Δικαίου – Ποινικής Δικονομίας ΕΚΠΑ, Δικηγόρος Αθηνών  </a:t>
            </a:r>
          </a:p>
          <a:p>
            <a:pPr algn="r">
              <a:lnSpc>
                <a:spcPct val="90000"/>
              </a:lnSpc>
            </a:pPr>
            <a:r>
              <a:rPr lang="el-GR" sz="1600" dirty="0">
                <a:solidFill>
                  <a:schemeClr val="bg1"/>
                </a:solidFill>
              </a:rPr>
              <a:t> </a:t>
            </a:r>
          </a:p>
          <a:p>
            <a:pPr algn="r">
              <a:lnSpc>
                <a:spcPct val="90000"/>
              </a:lnSpc>
            </a:pPr>
            <a:endParaRPr lang="el-GR" sz="1600" dirty="0">
              <a:solidFill>
                <a:schemeClr val="bg1"/>
              </a:solidFill>
            </a:endParaRPr>
          </a:p>
        </p:txBody>
      </p:sp>
    </p:spTree>
    <p:extLst>
      <p:ext uri="{BB962C8B-B14F-4D97-AF65-F5344CB8AC3E}">
        <p14:creationId xmlns:p14="http://schemas.microsoft.com/office/powerpoint/2010/main" val="133179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6C12EE-965C-3875-00A4-5B2B8E2F1AF6}"/>
              </a:ext>
            </a:extLst>
          </p:cNvPr>
          <p:cNvSpPr>
            <a:spLocks noGrp="1"/>
          </p:cNvSpPr>
          <p:nvPr>
            <p:ph type="title"/>
          </p:nvPr>
        </p:nvSpPr>
        <p:spPr/>
        <p:txBody>
          <a:bodyPr/>
          <a:lstStyle/>
          <a:p>
            <a:pPr algn="ctr"/>
            <a:r>
              <a:rPr lang="el-GR" b="1" dirty="0" err="1"/>
              <a:t>Ποινικη</a:t>
            </a:r>
            <a:r>
              <a:rPr lang="el-GR" b="1" dirty="0"/>
              <a:t> </a:t>
            </a:r>
            <a:r>
              <a:rPr lang="el-GR" b="1" dirty="0" err="1"/>
              <a:t>Διωξη</a:t>
            </a:r>
            <a:endParaRPr lang="el-GR" b="1" dirty="0"/>
          </a:p>
        </p:txBody>
      </p:sp>
      <p:sp>
        <p:nvSpPr>
          <p:cNvPr id="3" name="Θέση περιεχομένου 2">
            <a:extLst>
              <a:ext uri="{FF2B5EF4-FFF2-40B4-BE49-F238E27FC236}">
                <a16:creationId xmlns:a16="http://schemas.microsoft.com/office/drawing/2014/main" id="{446E5A92-50F3-990D-4286-B04DA61F1546}"/>
              </a:ext>
            </a:extLst>
          </p:cNvPr>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pPr algn="just"/>
            <a:r>
              <a:rPr lang="el-GR" sz="1800" dirty="0"/>
              <a:t>Ασκείται από τον </a:t>
            </a:r>
            <a:r>
              <a:rPr lang="el-GR" sz="1800" b="1" dirty="0"/>
              <a:t>Εισαγγελέα Πλημμελειοδικών </a:t>
            </a:r>
            <a:r>
              <a:rPr lang="el-GR" sz="1800" dirty="0"/>
              <a:t>(27 ΚΠΔ) </a:t>
            </a:r>
          </a:p>
          <a:p>
            <a:pPr algn="just"/>
            <a:r>
              <a:rPr lang="el-GR" sz="1800" dirty="0"/>
              <a:t>Κανόνας: </a:t>
            </a:r>
            <a:r>
              <a:rPr lang="el-GR" sz="1800" b="1" dirty="0"/>
              <a:t>αυτεπάγγελτα</a:t>
            </a:r>
            <a:r>
              <a:rPr lang="el-GR" sz="1800" dirty="0"/>
              <a:t> (37 ΚΠΔ) </a:t>
            </a:r>
          </a:p>
          <a:p>
            <a:pPr algn="just"/>
            <a:r>
              <a:rPr lang="el-GR" sz="1800" dirty="0"/>
              <a:t>Εξαίρεση:</a:t>
            </a:r>
            <a:r>
              <a:rPr lang="el-GR" sz="1800" b="1" dirty="0"/>
              <a:t> Έγκληση </a:t>
            </a:r>
            <a:r>
              <a:rPr lang="el-GR" sz="1800" b="1" dirty="0">
                <a:sym typeface="Wingdings" pitchFamily="2" charset="2"/>
              </a:rPr>
              <a:t></a:t>
            </a:r>
            <a:r>
              <a:rPr lang="el-GR" sz="1800" dirty="0"/>
              <a:t> Δήλωση του παθόντος ότι επιθυμεί την ποινική δίωξη του δράστη ≠ </a:t>
            </a:r>
            <a:r>
              <a:rPr lang="el-GR" sz="1800" b="1" dirty="0"/>
              <a:t>Μήνυση</a:t>
            </a:r>
            <a:r>
              <a:rPr lang="el-GR" sz="1800" dirty="0"/>
              <a:t>: Αναφορά προς τις αρχές για τέλεση αξιόποινης πράξης (από οποιονδήποτε τρίτο, μη παθόντα)</a:t>
            </a:r>
          </a:p>
          <a:p>
            <a:pPr marL="514350" indent="-514350" algn="just">
              <a:buFont typeface="+mj-lt"/>
              <a:buAutoNum type="arabicPeriod"/>
            </a:pPr>
            <a:r>
              <a:rPr lang="el-GR" sz="1800" dirty="0"/>
              <a:t>Προθεσμία έγκλησης: </a:t>
            </a:r>
            <a:r>
              <a:rPr lang="el-GR" sz="1800" b="1" dirty="0"/>
              <a:t>3 μήνες</a:t>
            </a:r>
            <a:r>
              <a:rPr lang="el-GR" sz="1800" dirty="0"/>
              <a:t> από τότε που ο παθών έλαβε γνώση (114ΠΚ)</a:t>
            </a:r>
          </a:p>
          <a:p>
            <a:pPr marL="514350" indent="-514350" algn="just">
              <a:buFont typeface="+mj-lt"/>
              <a:buAutoNum type="arabicPeriod"/>
            </a:pPr>
            <a:r>
              <a:rPr lang="el-GR" sz="1800" dirty="0"/>
              <a:t>Απόρριψη: </a:t>
            </a:r>
            <a:r>
              <a:rPr lang="el-GR" sz="1800" b="1" dirty="0"/>
              <a:t>απορριπτική διάταξη</a:t>
            </a:r>
            <a:r>
              <a:rPr lang="el-GR" sz="1800" dirty="0"/>
              <a:t> (άρθρο 51 ΚΠΔ) και δυνατότητα προσφυγής (άρθρο 52 ΚΠΔ)</a:t>
            </a:r>
          </a:p>
          <a:p>
            <a:pPr marL="0" indent="0" algn="just">
              <a:buNone/>
            </a:pPr>
            <a:r>
              <a:rPr lang="en-GB" sz="1800" dirty="0">
                <a:sym typeface="Wingdings" panose="05000000000000000000" pitchFamily="2" charset="2"/>
              </a:rPr>
              <a:t></a:t>
            </a:r>
            <a:r>
              <a:rPr lang="el-GR" sz="1800" dirty="0"/>
              <a:t>Υπάρχουν αδικήματα τα οποία καλούνται «απολύτως κατ’ έγκληση διωκόμενα» και μπορούν να διωχθούν μόνο μετά την υποβολή εγκλήσεως, δηλαδή την εκδήλωση επιθυμίας του ίδιο του παθόντος για την άσκηση της ποινικής δίωξης.</a:t>
            </a:r>
            <a:r>
              <a:rPr lang="en-US" sz="1800" dirty="0"/>
              <a:t> </a:t>
            </a:r>
          </a:p>
          <a:p>
            <a:pPr marL="0" indent="0" algn="just">
              <a:buNone/>
            </a:pPr>
            <a:endParaRPr lang="el-GR" i="1" dirty="0"/>
          </a:p>
        </p:txBody>
      </p:sp>
    </p:spTree>
    <p:extLst>
      <p:ext uri="{BB962C8B-B14F-4D97-AF65-F5344CB8AC3E}">
        <p14:creationId xmlns:p14="http://schemas.microsoft.com/office/powerpoint/2010/main" val="1011203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747BE-A213-A8BC-C3B7-C123D1A891D2}"/>
              </a:ext>
            </a:extLst>
          </p:cNvPr>
          <p:cNvSpPr>
            <a:spLocks noGrp="1"/>
          </p:cNvSpPr>
          <p:nvPr>
            <p:ph type="title"/>
          </p:nvPr>
        </p:nvSpPr>
        <p:spPr/>
        <p:txBody>
          <a:bodyPr/>
          <a:lstStyle/>
          <a:p>
            <a:pPr algn="ctr"/>
            <a:r>
              <a:rPr lang="el-GR" b="1" dirty="0" err="1"/>
              <a:t>Διαδικοι</a:t>
            </a:r>
            <a:r>
              <a:rPr lang="el-GR" b="1" dirty="0"/>
              <a:t> της </a:t>
            </a:r>
            <a:r>
              <a:rPr lang="el-GR" b="1" dirty="0" err="1"/>
              <a:t>ποινικησ</a:t>
            </a:r>
            <a:r>
              <a:rPr lang="el-GR" b="1" dirty="0"/>
              <a:t> </a:t>
            </a:r>
            <a:r>
              <a:rPr lang="el-GR" b="1" dirty="0" err="1"/>
              <a:t>δικησ</a:t>
            </a:r>
            <a:r>
              <a:rPr lang="el-GR" b="1" dirty="0"/>
              <a:t> (αρ. 70 ΚΠΔ) </a:t>
            </a:r>
          </a:p>
        </p:txBody>
      </p:sp>
      <p:sp>
        <p:nvSpPr>
          <p:cNvPr id="3" name="Content Placeholder 2">
            <a:extLst>
              <a:ext uri="{FF2B5EF4-FFF2-40B4-BE49-F238E27FC236}">
                <a16:creationId xmlns:a16="http://schemas.microsoft.com/office/drawing/2014/main" id="{042B906E-286B-543E-6A53-C3B18BCF8E7C}"/>
              </a:ext>
            </a:extLst>
          </p:cNvPr>
          <p:cNvSpPr>
            <a:spLocks noGrp="1"/>
          </p:cNvSpPr>
          <p:nvPr>
            <p:ph idx="1"/>
          </p:nvPr>
        </p:nvSpPr>
        <p:spPr/>
        <p:txBody>
          <a:bodyPr/>
          <a:lstStyle/>
          <a:p>
            <a:pPr marL="0" indent="0" algn="just">
              <a:buNone/>
            </a:pPr>
            <a:endParaRPr lang="el-GR" dirty="0"/>
          </a:p>
          <a:p>
            <a:pPr marL="0" indent="0" algn="just">
              <a:buNone/>
            </a:pPr>
            <a:endParaRPr lang="el-GR" dirty="0"/>
          </a:p>
          <a:p>
            <a:pPr algn="just"/>
            <a:endParaRPr lang="el-GR" dirty="0"/>
          </a:p>
          <a:p>
            <a:pPr algn="just"/>
            <a:endParaRPr lang="el-GR" dirty="0"/>
          </a:p>
          <a:p>
            <a:endParaRPr lang="el-GR" dirty="0"/>
          </a:p>
        </p:txBody>
      </p:sp>
      <p:graphicFrame>
        <p:nvGraphicFramePr>
          <p:cNvPr id="4" name="Diagram 3">
            <a:extLst>
              <a:ext uri="{FF2B5EF4-FFF2-40B4-BE49-F238E27FC236}">
                <a16:creationId xmlns:a16="http://schemas.microsoft.com/office/drawing/2014/main" id="{7AB5D4AF-2036-A42C-CECD-7594BD985CCF}"/>
              </a:ext>
            </a:extLst>
          </p:cNvPr>
          <p:cNvGraphicFramePr/>
          <p:nvPr>
            <p:extLst>
              <p:ext uri="{D42A27DB-BD31-4B8C-83A1-F6EECF244321}">
                <p14:modId xmlns:p14="http://schemas.microsoft.com/office/powerpoint/2010/main" val="3030777709"/>
              </p:ext>
            </p:extLst>
          </p:nvPr>
        </p:nvGraphicFramePr>
        <p:xfrm>
          <a:off x="714772" y="1488931"/>
          <a:ext cx="10623479" cy="485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0442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02D577-49CF-94F8-A214-4FAFE744AD5F}"/>
              </a:ext>
            </a:extLst>
          </p:cNvPr>
          <p:cNvSpPr>
            <a:spLocks noGrp="1"/>
          </p:cNvSpPr>
          <p:nvPr>
            <p:ph type="title"/>
          </p:nvPr>
        </p:nvSpPr>
        <p:spPr/>
        <p:txBody>
          <a:bodyPr/>
          <a:lstStyle/>
          <a:p>
            <a:pPr algn="ctr"/>
            <a:r>
              <a:rPr lang="el-GR" b="1" dirty="0" err="1"/>
              <a:t>Προκαταρκτικη</a:t>
            </a:r>
            <a:r>
              <a:rPr lang="el-GR" b="1" dirty="0"/>
              <a:t> </a:t>
            </a:r>
            <a:r>
              <a:rPr lang="el-GR" b="1" dirty="0" err="1"/>
              <a:t>Εξεταση</a:t>
            </a:r>
            <a:r>
              <a:rPr lang="el-GR" b="1" dirty="0"/>
              <a:t> (243-244 ΚΠΔ)</a:t>
            </a:r>
          </a:p>
        </p:txBody>
      </p:sp>
      <p:sp>
        <p:nvSpPr>
          <p:cNvPr id="3" name="Θέση περιεχομένου 2">
            <a:extLst>
              <a:ext uri="{FF2B5EF4-FFF2-40B4-BE49-F238E27FC236}">
                <a16:creationId xmlns:a16="http://schemas.microsoft.com/office/drawing/2014/main" id="{EFACF88E-84BA-3216-1A14-883E3F858C26}"/>
              </a:ext>
            </a:extLst>
          </p:cNvPr>
          <p:cNvSpPr>
            <a:spLocks noGrp="1"/>
          </p:cNvSpPr>
          <p:nvPr>
            <p:ph idx="1"/>
          </p:nvPr>
        </p:nvSpPr>
        <p:spPr/>
        <p:style>
          <a:lnRef idx="2">
            <a:schemeClr val="accent3"/>
          </a:lnRef>
          <a:fillRef idx="1">
            <a:schemeClr val="lt1"/>
          </a:fillRef>
          <a:effectRef idx="0">
            <a:schemeClr val="accent3"/>
          </a:effectRef>
          <a:fontRef idx="minor">
            <a:schemeClr val="dk1"/>
          </a:fontRef>
        </p:style>
        <p:txBody>
          <a:bodyPr>
            <a:normAutofit/>
          </a:bodyPr>
          <a:lstStyle/>
          <a:p>
            <a:pPr algn="just"/>
            <a:r>
              <a:rPr lang="el-GR" sz="2000" b="1" dirty="0"/>
              <a:t>Υποχρεωτική</a:t>
            </a:r>
            <a:r>
              <a:rPr lang="el-GR" sz="2000" dirty="0"/>
              <a:t> στα κακουργήματα, στα πλημμελήματα για τα οποία απειλείται ποινή φυλάκισης τουλάχιστον τριών (3) μηνών ή τα οποία υπάγονται στην αρμοδιότητα του Τριμελούς Πλημμελειοδικείου, καθώς και στα πλημμελήματα αρμοδιότητας μονομελούς εφετείου κατ’ ά.110 περ. δ’ (43 παρ.1 ΚΠΔ). </a:t>
            </a:r>
          </a:p>
          <a:p>
            <a:pPr algn="just"/>
            <a:r>
              <a:rPr lang="el-GR" sz="2000" dirty="0"/>
              <a:t>Το πρόσωπο σε βάρος του οποίου διενεργείται η προκαταρκτική εξέταση: </a:t>
            </a:r>
            <a:r>
              <a:rPr lang="el-GR" sz="2000" b="1" i="1" dirty="0"/>
              <a:t>ύποπτος</a:t>
            </a:r>
            <a:r>
              <a:rPr lang="el-GR" sz="2000" dirty="0"/>
              <a:t> </a:t>
            </a:r>
          </a:p>
          <a:p>
            <a:pPr algn="just"/>
            <a:r>
              <a:rPr lang="el-GR" sz="2000" dirty="0"/>
              <a:t>Ο ύποπτος έχει τα </a:t>
            </a:r>
            <a:r>
              <a:rPr lang="el-GR" sz="2000" b="1" dirty="0"/>
              <a:t>δικαιώματα</a:t>
            </a:r>
            <a:r>
              <a:rPr lang="el-GR" sz="2000" dirty="0"/>
              <a:t> του κατηγορουμένου, όπως ρητά αναφέρει το 244 §1 </a:t>
            </a:r>
            <a:r>
              <a:rPr lang="el-GR" sz="2000" dirty="0">
                <a:sym typeface="Wingdings" pitchFamily="2" charset="2"/>
              </a:rPr>
              <a:t> η παραβίασή τους επιφέρει </a:t>
            </a:r>
            <a:r>
              <a:rPr lang="el-GR" sz="2000" b="1" dirty="0">
                <a:sym typeface="Wingdings" pitchFamily="2" charset="2"/>
              </a:rPr>
              <a:t>απόλυτη ακυρότητα της προδικασίας </a:t>
            </a:r>
            <a:r>
              <a:rPr lang="el-GR" sz="2000" dirty="0">
                <a:sym typeface="Wingdings" pitchFamily="2" charset="2"/>
              </a:rPr>
              <a:t>(171 παρ. 1 </a:t>
            </a:r>
            <a:r>
              <a:rPr lang="el-GR" sz="2000" dirty="0" err="1">
                <a:sym typeface="Wingdings" pitchFamily="2" charset="2"/>
              </a:rPr>
              <a:t>στ</a:t>
            </a:r>
            <a:r>
              <a:rPr lang="el-GR" sz="2000" dirty="0">
                <a:sym typeface="Wingdings" pitchFamily="2" charset="2"/>
              </a:rPr>
              <a:t>. δ’ ΚΠΔ)</a:t>
            </a:r>
            <a:endParaRPr lang="en-US" sz="2000" dirty="0">
              <a:sym typeface="Wingdings" pitchFamily="2" charset="2"/>
            </a:endParaRPr>
          </a:p>
          <a:p>
            <a:pPr marL="0" indent="0" algn="just">
              <a:buNone/>
            </a:pPr>
            <a:endParaRPr lang="el-GR" dirty="0"/>
          </a:p>
        </p:txBody>
      </p:sp>
    </p:spTree>
    <p:extLst>
      <p:ext uri="{BB962C8B-B14F-4D97-AF65-F5344CB8AC3E}">
        <p14:creationId xmlns:p14="http://schemas.microsoft.com/office/powerpoint/2010/main" val="2179213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00CCF-B433-7378-2AC6-F6B7371AF659}"/>
              </a:ext>
            </a:extLst>
          </p:cNvPr>
          <p:cNvSpPr>
            <a:spLocks noGrp="1"/>
          </p:cNvSpPr>
          <p:nvPr>
            <p:ph type="title"/>
          </p:nvPr>
        </p:nvSpPr>
        <p:spPr/>
        <p:txBody>
          <a:bodyPr/>
          <a:lstStyle/>
          <a:p>
            <a:pPr algn="ctr"/>
            <a:r>
              <a:rPr lang="el-GR" b="1" dirty="0"/>
              <a:t>Τροποι </a:t>
            </a:r>
            <a:r>
              <a:rPr lang="el-GR" b="1" dirty="0" err="1"/>
              <a:t>κινησησ</a:t>
            </a:r>
            <a:r>
              <a:rPr lang="el-GR" b="1" dirty="0"/>
              <a:t> </a:t>
            </a:r>
            <a:r>
              <a:rPr lang="el-GR" b="1" dirty="0" err="1"/>
              <a:t>ποινικησ</a:t>
            </a:r>
            <a:r>
              <a:rPr lang="el-GR" b="1" dirty="0"/>
              <a:t> </a:t>
            </a:r>
            <a:r>
              <a:rPr lang="el-GR" b="1" dirty="0" err="1"/>
              <a:t>διωξησ</a:t>
            </a:r>
            <a:endParaRPr lang="el-GR" b="1" dirty="0"/>
          </a:p>
        </p:txBody>
      </p:sp>
      <p:graphicFrame>
        <p:nvGraphicFramePr>
          <p:cNvPr id="4" name="Content Placeholder 3">
            <a:extLst>
              <a:ext uri="{FF2B5EF4-FFF2-40B4-BE49-F238E27FC236}">
                <a16:creationId xmlns:a16="http://schemas.microsoft.com/office/drawing/2014/main" id="{84F14313-8860-B1ED-CE59-A0F0937770F1}"/>
              </a:ext>
            </a:extLst>
          </p:cNvPr>
          <p:cNvGraphicFramePr>
            <a:graphicFrameLocks noGrp="1"/>
          </p:cNvGraphicFramePr>
          <p:nvPr>
            <p:ph idx="1"/>
            <p:extLst>
              <p:ext uri="{D42A27DB-BD31-4B8C-83A1-F6EECF244321}">
                <p14:modId xmlns:p14="http://schemas.microsoft.com/office/powerpoint/2010/main" val="1068536616"/>
              </p:ext>
            </p:extLst>
          </p:nvPr>
        </p:nvGraphicFramePr>
        <p:xfrm>
          <a:off x="401638" y="1489075"/>
          <a:ext cx="11253787" cy="4700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7278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901CC5-4B2F-F20D-B9A0-D74AA0AA7987}"/>
              </a:ext>
            </a:extLst>
          </p:cNvPr>
          <p:cNvSpPr>
            <a:spLocks noGrp="1"/>
          </p:cNvSpPr>
          <p:nvPr>
            <p:ph type="title"/>
          </p:nvPr>
        </p:nvSpPr>
        <p:spPr/>
        <p:txBody>
          <a:bodyPr/>
          <a:lstStyle/>
          <a:p>
            <a:pPr algn="ctr"/>
            <a:r>
              <a:rPr lang="el-GR" b="1" dirty="0"/>
              <a:t>ΠΑΡΑΠΟΜΠΗ ΣΤΟ ΑΚΡΟΑΤΗΡΙΟ </a:t>
            </a:r>
          </a:p>
        </p:txBody>
      </p:sp>
      <p:sp>
        <p:nvSpPr>
          <p:cNvPr id="3" name="Θέση περιεχομένου 2">
            <a:extLst>
              <a:ext uri="{FF2B5EF4-FFF2-40B4-BE49-F238E27FC236}">
                <a16:creationId xmlns:a16="http://schemas.microsoft.com/office/drawing/2014/main" id="{472E802C-A2E0-2444-5879-0CE57E908EAB}"/>
              </a:ext>
            </a:extLst>
          </p:cNvPr>
          <p:cNvSpPr>
            <a:spLocks noGrp="1"/>
          </p:cNvSpPr>
          <p:nvPr>
            <p:ph idx="1"/>
          </p:nvPr>
        </p:nvSpPr>
        <p:spPr>
          <a:solidFill>
            <a:schemeClr val="accent5">
              <a:lumMod val="20000"/>
              <a:lumOff val="80000"/>
            </a:schemeClr>
          </a:solidFill>
        </p:spPr>
        <p:txBody>
          <a:bodyPr>
            <a:normAutofit/>
          </a:bodyPr>
          <a:lstStyle/>
          <a:p>
            <a:pPr marL="0" indent="0" algn="ctr">
              <a:buNone/>
            </a:pPr>
            <a:endParaRPr lang="el-GR" sz="2000" b="1" u="sng" dirty="0"/>
          </a:p>
          <a:p>
            <a:pPr marL="0" indent="0" algn="ctr">
              <a:buNone/>
            </a:pPr>
            <a:r>
              <a:rPr lang="el-GR" sz="2000" b="1" u="sng" dirty="0"/>
              <a:t>ΚΑΚΟΥΡΓΗΜΑΤΑ (ά.52 ΠΚ: ποινή ΚΑΘΕΙΡΞΗΣ 5 – 20 έτη)</a:t>
            </a:r>
          </a:p>
          <a:p>
            <a:pPr marL="0" indent="0" algn="ctr">
              <a:buNone/>
            </a:pPr>
            <a:r>
              <a:rPr lang="el-GR" sz="2000" dirty="0"/>
              <a:t>Προκαταρκτική Εξέταση </a:t>
            </a:r>
            <a:r>
              <a:rPr lang="el-GR" sz="2000" dirty="0">
                <a:sym typeface="Wingdings" pitchFamily="2" charset="2"/>
              </a:rPr>
              <a:t> </a:t>
            </a:r>
            <a:r>
              <a:rPr lang="el-GR" sz="2000" dirty="0"/>
              <a:t>Ανάκριση </a:t>
            </a:r>
            <a:r>
              <a:rPr lang="el-GR" sz="2000" dirty="0">
                <a:sym typeface="Wingdings" pitchFamily="2" charset="2"/>
              </a:rPr>
              <a:t></a:t>
            </a:r>
            <a:r>
              <a:rPr lang="el-GR" sz="2000" dirty="0"/>
              <a:t> Εισαγγελική Πρόταση </a:t>
            </a:r>
            <a:r>
              <a:rPr lang="el-GR" sz="2000" dirty="0">
                <a:sym typeface="Wingdings" pitchFamily="2" charset="2"/>
              </a:rPr>
              <a:t> Βούλευμα (+ κλήση) </a:t>
            </a:r>
            <a:r>
              <a:rPr lang="el-GR" sz="2000" dirty="0"/>
              <a:t> Καθ’ ύλην αρμόδιο δικαστήριο</a:t>
            </a:r>
            <a:endParaRPr lang="el-GR" sz="2000" b="1" u="sng" dirty="0"/>
          </a:p>
          <a:p>
            <a:pPr marL="0" indent="0" algn="ctr">
              <a:buNone/>
            </a:pPr>
            <a:endParaRPr lang="el-GR" b="1" u="sng" dirty="0"/>
          </a:p>
          <a:p>
            <a:pPr marL="0" indent="0" algn="ctr">
              <a:buNone/>
            </a:pPr>
            <a:endParaRPr lang="el-GR" b="1" u="sng" dirty="0"/>
          </a:p>
          <a:p>
            <a:pPr marL="0" marR="0" lvl="0" indent="0" algn="ctr" defTabSz="914400" rtl="0" eaLnBrk="1" fontAlgn="auto" latinLnBrk="0" hangingPunct="1">
              <a:lnSpc>
                <a:spcPct val="120000"/>
              </a:lnSpc>
              <a:spcBef>
                <a:spcPts val="1000"/>
              </a:spcBef>
              <a:spcAft>
                <a:spcPts val="0"/>
              </a:spcAft>
              <a:buClrTx/>
              <a:buSzTx/>
              <a:buNone/>
              <a:tabLst/>
              <a:defRPr/>
            </a:pPr>
            <a:r>
              <a:rPr kumimoji="0" lang="el-GR" sz="2000" b="1" i="0" u="sng" strike="noStrike" kern="1200" cap="none" spc="0" normalizeH="0" baseline="0" noProof="0" dirty="0">
                <a:ln>
                  <a:noFill/>
                </a:ln>
                <a:solidFill>
                  <a:srgbClr val="000000"/>
                </a:solidFill>
                <a:effectLst/>
                <a:uLnTx/>
                <a:uFillTx/>
                <a:latin typeface="Arial Nova Light"/>
                <a:ea typeface="+mn-ea"/>
                <a:cs typeface="+mn-cs"/>
              </a:rPr>
              <a:t>ΠΛΗΜΜΕΛΗΜΑΤΑ (ά.53 ΠΚ: ποινή ΦΥΛΑΚΙΣΗΣ 10ημ. – 5 έτη)</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l-GR" sz="2000" b="0" i="0" u="none" strike="noStrike" kern="1200" cap="none" spc="0" normalizeH="0" baseline="0" noProof="0" dirty="0">
                <a:ln>
                  <a:noFill/>
                </a:ln>
                <a:solidFill>
                  <a:srgbClr val="000000"/>
                </a:solidFill>
                <a:effectLst/>
                <a:uLnTx/>
                <a:uFillTx/>
                <a:latin typeface="Arial Nova Light"/>
                <a:ea typeface="+mn-ea"/>
                <a:cs typeface="+mn-cs"/>
              </a:rPr>
              <a:t>Προκαταρκτική Εξέταση </a:t>
            </a:r>
            <a:r>
              <a:rPr kumimoji="0" lang="el-GR" sz="2000" b="0" i="0" u="none" strike="noStrike" kern="1200" cap="none" spc="0" normalizeH="0" baseline="0" noProof="0" dirty="0">
                <a:ln>
                  <a:noFill/>
                </a:ln>
                <a:solidFill>
                  <a:srgbClr val="000000"/>
                </a:solidFill>
                <a:effectLst/>
                <a:uLnTx/>
                <a:uFillTx/>
                <a:latin typeface="Arial Nova Light"/>
                <a:ea typeface="+mn-ea"/>
                <a:cs typeface="+mn-cs"/>
                <a:sym typeface="Wingdings" pitchFamily="2" charset="2"/>
              </a:rPr>
              <a:t> </a:t>
            </a:r>
            <a:r>
              <a:rPr kumimoji="0" lang="el-GR" sz="2000" b="0" i="0" u="none" strike="noStrike" kern="1200" cap="none" spc="0" normalizeH="0" baseline="0" noProof="0" dirty="0">
                <a:ln>
                  <a:noFill/>
                </a:ln>
                <a:solidFill>
                  <a:srgbClr val="000000"/>
                </a:solidFill>
                <a:effectLst/>
                <a:uLnTx/>
                <a:uFillTx/>
                <a:latin typeface="Arial Nova Light"/>
                <a:ea typeface="+mn-ea"/>
                <a:cs typeface="+mn-cs"/>
              </a:rPr>
              <a:t>Κλητήριο θέσπισμα </a:t>
            </a:r>
            <a:r>
              <a:rPr kumimoji="0" lang="el-GR" sz="2000" b="0" i="0" u="none" strike="noStrike" kern="1200" cap="none" spc="0" normalizeH="0" baseline="0" noProof="0" dirty="0">
                <a:ln>
                  <a:noFill/>
                </a:ln>
                <a:solidFill>
                  <a:srgbClr val="000000"/>
                </a:solidFill>
                <a:effectLst/>
                <a:uLnTx/>
                <a:uFillTx/>
                <a:latin typeface="Arial Nova Light"/>
                <a:ea typeface="+mn-ea"/>
                <a:cs typeface="+mn-cs"/>
                <a:sym typeface="Wingdings" pitchFamily="2" charset="2"/>
              </a:rPr>
              <a:t></a:t>
            </a:r>
            <a:r>
              <a:rPr kumimoji="0" lang="el-GR" sz="2000" b="0" i="0" u="none" strike="noStrike" kern="1200" cap="none" spc="0" normalizeH="0" baseline="0" noProof="0" dirty="0">
                <a:ln>
                  <a:noFill/>
                </a:ln>
                <a:solidFill>
                  <a:srgbClr val="000000"/>
                </a:solidFill>
                <a:effectLst/>
                <a:uLnTx/>
                <a:uFillTx/>
                <a:latin typeface="Arial Nova Light"/>
                <a:ea typeface="+mn-ea"/>
                <a:cs typeface="+mn-cs"/>
              </a:rPr>
              <a:t> Καθ’ ύλην αρμόδιο δικαστήριο</a:t>
            </a:r>
          </a:p>
          <a:p>
            <a:pPr marL="0" indent="0" algn="ctr">
              <a:buNone/>
            </a:pPr>
            <a:endParaRPr lang="el-GR" b="1" u="sng" dirty="0"/>
          </a:p>
        </p:txBody>
      </p:sp>
    </p:spTree>
    <p:extLst>
      <p:ext uri="{BB962C8B-B14F-4D97-AF65-F5344CB8AC3E}">
        <p14:creationId xmlns:p14="http://schemas.microsoft.com/office/powerpoint/2010/main" val="902134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11BFAD-2F5E-82F8-9E2A-82EF3E473DA6}"/>
              </a:ext>
            </a:extLst>
          </p:cNvPr>
          <p:cNvSpPr>
            <a:spLocks noGrp="1"/>
          </p:cNvSpPr>
          <p:nvPr>
            <p:ph type="title"/>
          </p:nvPr>
        </p:nvSpPr>
        <p:spPr/>
        <p:txBody>
          <a:bodyPr/>
          <a:lstStyle/>
          <a:p>
            <a:pPr algn="ctr"/>
            <a:r>
              <a:rPr lang="el-GR" b="1" dirty="0"/>
              <a:t>Παραπομπή στα κακουργήματα</a:t>
            </a:r>
          </a:p>
        </p:txBody>
      </p:sp>
      <p:sp>
        <p:nvSpPr>
          <p:cNvPr id="3" name="Θέση περιεχομένου 2">
            <a:extLst>
              <a:ext uri="{FF2B5EF4-FFF2-40B4-BE49-F238E27FC236}">
                <a16:creationId xmlns:a16="http://schemas.microsoft.com/office/drawing/2014/main" id="{CCD22FC3-5118-9A60-875F-3DD34D9D2E54}"/>
              </a:ext>
            </a:extLst>
          </p:cNvPr>
          <p:cNvSpPr>
            <a:spLocks noGrp="1"/>
          </p:cNvSpPr>
          <p:nvPr>
            <p:ph idx="1"/>
          </p:nvPr>
        </p:nvSpPr>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pPr marL="0" indent="0" algn="ctr">
              <a:buNone/>
            </a:pPr>
            <a:r>
              <a:rPr lang="el-GR" sz="2300" b="1" u="sng" dirty="0"/>
              <a:t>Α. ΑΝΑΚΡΙΣΗ </a:t>
            </a:r>
          </a:p>
          <a:p>
            <a:pPr algn="just"/>
            <a:r>
              <a:rPr lang="el-GR" sz="2300" dirty="0"/>
              <a:t>Κακουργήματα ή πλημμελήματα που μπορεί να επιβληθεί περιοριστικός όρος (φυλάκιση τουλάχιστον 3 μηνών), </a:t>
            </a:r>
            <a:r>
              <a:rPr lang="el-GR" sz="2300" dirty="0" err="1"/>
              <a:t>ά</a:t>
            </a:r>
            <a:r>
              <a:rPr lang="el-GR" sz="2300" dirty="0"/>
              <a:t>. 246 παρ. 2 ΚΠΔ. </a:t>
            </a:r>
          </a:p>
          <a:p>
            <a:pPr algn="just"/>
            <a:r>
              <a:rPr lang="el-GR" sz="2300" dirty="0"/>
              <a:t>έγγραφη και μυστική (όπως όλη η προδικασία)</a:t>
            </a:r>
          </a:p>
          <a:p>
            <a:pPr algn="just"/>
            <a:r>
              <a:rPr lang="el-GR" sz="2300" dirty="0"/>
              <a:t>ανακριτικές πράξεις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300" b="1" i="0" u="none" strike="noStrike" kern="1200" cap="none" spc="0" normalizeH="0" baseline="0" noProof="0" dirty="0">
                <a:ln>
                  <a:noFill/>
                </a:ln>
                <a:solidFill>
                  <a:prstClr val="black"/>
                </a:solidFill>
                <a:effectLst/>
                <a:uLnTx/>
                <a:uFillTx/>
                <a:ea typeface="+mn-ea"/>
                <a:cs typeface="+mn-cs"/>
              </a:rPr>
              <a:t>δικαιώματα</a:t>
            </a:r>
            <a:r>
              <a:rPr kumimoji="0" lang="el-GR" sz="2300" b="0" i="0" u="none" strike="noStrike" kern="1200" cap="none" spc="0" normalizeH="0" baseline="0" noProof="0" dirty="0">
                <a:ln>
                  <a:noFill/>
                </a:ln>
                <a:solidFill>
                  <a:prstClr val="black"/>
                </a:solidFill>
                <a:effectLst/>
                <a:uLnTx/>
                <a:uFillTx/>
                <a:ea typeface="+mn-ea"/>
                <a:cs typeface="+mn-cs"/>
              </a:rPr>
              <a:t> του κατηγορουμένου (89, 90,91, 92, 95 ,96,99,100, 101, 102, 103 και 104 ΚΠΔ) </a:t>
            </a:r>
            <a:r>
              <a:rPr kumimoji="0" lang="el-GR" sz="2300" b="0" i="0" u="none" strike="noStrike" kern="1200" cap="none" spc="0" normalizeH="0" baseline="0" noProof="0" dirty="0">
                <a:ln>
                  <a:noFill/>
                </a:ln>
                <a:solidFill>
                  <a:prstClr val="black"/>
                </a:solidFill>
                <a:effectLst/>
                <a:uLnTx/>
                <a:uFillTx/>
                <a:ea typeface="+mn-ea"/>
                <a:cs typeface="+mn-cs"/>
                <a:sym typeface="Wingdings" pitchFamily="2" charset="2"/>
              </a:rPr>
              <a:t> </a:t>
            </a:r>
            <a:r>
              <a:rPr kumimoji="0" lang="el-GR" sz="2300" b="1" i="0" u="none" strike="noStrike" kern="1200" cap="none" spc="0" normalizeH="0" baseline="0" noProof="0" dirty="0">
                <a:ln>
                  <a:noFill/>
                </a:ln>
                <a:solidFill>
                  <a:prstClr val="black"/>
                </a:solidFill>
                <a:effectLst/>
                <a:uLnTx/>
                <a:uFillTx/>
                <a:ea typeface="+mn-ea"/>
                <a:cs typeface="+mn-cs"/>
                <a:sym typeface="Wingdings" pitchFamily="2" charset="2"/>
              </a:rPr>
              <a:t>απόλυτη ακυρότητα </a:t>
            </a:r>
            <a:r>
              <a:rPr kumimoji="0" lang="el-GR" sz="2300" b="0" i="0" u="none" strike="noStrike" kern="1200" cap="none" spc="0" normalizeH="0" baseline="0" noProof="0" dirty="0">
                <a:ln>
                  <a:noFill/>
                </a:ln>
                <a:solidFill>
                  <a:prstClr val="black"/>
                </a:solidFill>
                <a:effectLst/>
                <a:uLnTx/>
                <a:uFillTx/>
                <a:ea typeface="+mn-ea"/>
                <a:cs typeface="+mn-cs"/>
                <a:sym typeface="Wingdings" pitchFamily="2" charset="2"/>
              </a:rPr>
              <a:t>(171 παρ. 1 </a:t>
            </a:r>
            <a:r>
              <a:rPr kumimoji="0" lang="el-GR" sz="2300" b="0" i="0" u="none" strike="noStrike" kern="1200" cap="none" spc="0" normalizeH="0" baseline="0" noProof="0" dirty="0" err="1">
                <a:ln>
                  <a:noFill/>
                </a:ln>
                <a:solidFill>
                  <a:prstClr val="black"/>
                </a:solidFill>
                <a:effectLst/>
                <a:uLnTx/>
                <a:uFillTx/>
                <a:ea typeface="+mn-ea"/>
                <a:cs typeface="+mn-cs"/>
                <a:sym typeface="Wingdings" pitchFamily="2" charset="2"/>
              </a:rPr>
              <a:t>στ</a:t>
            </a:r>
            <a:r>
              <a:rPr kumimoji="0" lang="el-GR" sz="2300" b="0" i="0" u="none" strike="noStrike" kern="1200" cap="none" spc="0" normalizeH="0" baseline="0" noProof="0" dirty="0">
                <a:ln>
                  <a:noFill/>
                </a:ln>
                <a:solidFill>
                  <a:prstClr val="black"/>
                </a:solidFill>
                <a:effectLst/>
                <a:uLnTx/>
                <a:uFillTx/>
                <a:ea typeface="+mn-ea"/>
                <a:cs typeface="+mn-cs"/>
                <a:sym typeface="Wingdings" pitchFamily="2" charset="2"/>
              </a:rPr>
              <a:t>. δ’ ΚΠΔ).</a:t>
            </a:r>
            <a:endParaRPr lang="el-GR" sz="2300" dirty="0"/>
          </a:p>
          <a:p>
            <a:pPr algn="just"/>
            <a:r>
              <a:rPr lang="el-GR" sz="2300" dirty="0"/>
              <a:t>Απολογία: Το μοναδικό στάδιο της ποινικής διαδικασίας που είναι απολύτως </a:t>
            </a:r>
            <a:r>
              <a:rPr lang="el-GR" sz="2300" b="1" dirty="0"/>
              <a:t>απαραίτητη η αυτοπρόσωπη εμφάνιση</a:t>
            </a:r>
            <a:r>
              <a:rPr lang="el-GR" sz="2300" dirty="0"/>
              <a:t>, εκτός εάν δεν προκύπτουν επαρκείς ενδείξεις (270 παρ. 1 </a:t>
            </a:r>
            <a:r>
              <a:rPr lang="el-GR" sz="2300" dirty="0" err="1"/>
              <a:t>εδ</a:t>
            </a:r>
            <a:r>
              <a:rPr lang="el-GR" sz="2300" dirty="0"/>
              <a:t>. β’) </a:t>
            </a:r>
          </a:p>
          <a:p>
            <a:pPr algn="just"/>
            <a:r>
              <a:rPr lang="el-GR" sz="2300" dirty="0"/>
              <a:t>Σε περίπτωση μη εμφάνισης, ακολουθεί η έκδοση εντάλματος σύλληψης λόγω απείθειας του </a:t>
            </a:r>
            <a:r>
              <a:rPr lang="el-GR" sz="2300" dirty="0" err="1"/>
              <a:t>κατ</a:t>
            </a:r>
            <a:r>
              <a:rPr lang="el-GR" sz="2300" dirty="0"/>
              <a:t>/νου (270 παρ.2) </a:t>
            </a:r>
          </a:p>
          <a:p>
            <a:pPr algn="just"/>
            <a:endParaRPr lang="el-GR" dirty="0"/>
          </a:p>
        </p:txBody>
      </p:sp>
    </p:spTree>
    <p:extLst>
      <p:ext uri="{BB962C8B-B14F-4D97-AF65-F5344CB8AC3E}">
        <p14:creationId xmlns:p14="http://schemas.microsoft.com/office/powerpoint/2010/main" val="725240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BE6CAC-AC72-045F-6DDC-0D5619F9044E}"/>
              </a:ext>
            </a:extLst>
          </p:cNvPr>
          <p:cNvSpPr>
            <a:spLocks noGrp="1"/>
          </p:cNvSpPr>
          <p:nvPr>
            <p:ph type="title"/>
          </p:nvPr>
        </p:nvSpPr>
        <p:spPr/>
        <p:txBody>
          <a:bodyPr/>
          <a:lstStyle/>
          <a:p>
            <a:pPr algn="ctr"/>
            <a:r>
              <a:rPr lang="el-GR" b="1" dirty="0"/>
              <a:t>ΑΝΑΚΡΙΣΗ</a:t>
            </a:r>
          </a:p>
        </p:txBody>
      </p:sp>
      <p:sp>
        <p:nvSpPr>
          <p:cNvPr id="3" name="Θέση περιεχομένου 2">
            <a:extLst>
              <a:ext uri="{FF2B5EF4-FFF2-40B4-BE49-F238E27FC236}">
                <a16:creationId xmlns:a16="http://schemas.microsoft.com/office/drawing/2014/main" id="{AECF4849-1769-81E6-1AA1-BBE3894C04CB}"/>
              </a:ext>
            </a:extLst>
          </p:cNvPr>
          <p:cNvSpPr>
            <a:spLocks noGrp="1"/>
          </p:cNvSpPr>
          <p:nvPr>
            <p:ph idx="1"/>
          </p:nvPr>
        </p:nvSpPr>
        <p:spPr/>
        <p:style>
          <a:lnRef idx="2">
            <a:schemeClr val="accent6"/>
          </a:lnRef>
          <a:fillRef idx="1">
            <a:schemeClr val="lt1"/>
          </a:fillRef>
          <a:effectRef idx="0">
            <a:schemeClr val="accent6"/>
          </a:effectRef>
          <a:fontRef idx="minor">
            <a:schemeClr val="dk1"/>
          </a:fontRef>
        </p:style>
        <p:txBody>
          <a:bodyPr>
            <a:normAutofit/>
          </a:bodyPr>
          <a:lstStyle/>
          <a:p>
            <a:pPr algn="just"/>
            <a:r>
              <a:rPr lang="el-GR" sz="1800" dirty="0"/>
              <a:t>Δυνατότητες ανακριτή μετά την απολογία: </a:t>
            </a:r>
          </a:p>
          <a:p>
            <a:pPr marL="514350" indent="-514350" algn="just">
              <a:buFont typeface="+mj-lt"/>
              <a:buAutoNum type="arabicPeriod"/>
            </a:pPr>
            <a:r>
              <a:rPr lang="el-GR" sz="1800" dirty="0"/>
              <a:t>Ελεύθερος </a:t>
            </a:r>
          </a:p>
          <a:p>
            <a:pPr marL="514350" indent="-514350" algn="just">
              <a:buFont typeface="+mj-lt"/>
              <a:buAutoNum type="arabicPeriod"/>
            </a:pPr>
            <a:r>
              <a:rPr lang="el-GR" sz="1800" dirty="0"/>
              <a:t>Περιοριστικοί όροι (π.χ. εγγυοδοσία) </a:t>
            </a:r>
          </a:p>
          <a:p>
            <a:pPr marL="514350" indent="-514350" algn="just">
              <a:buFont typeface="+mj-lt"/>
              <a:buAutoNum type="arabicPeriod"/>
            </a:pPr>
            <a:r>
              <a:rPr lang="el-GR" sz="1800" dirty="0"/>
              <a:t>Ηλεκτρονική επιτήρηση («</a:t>
            </a:r>
            <a:r>
              <a:rPr lang="el-GR" sz="1800" dirty="0" err="1"/>
              <a:t>βραχιολάκι</a:t>
            </a:r>
            <a:r>
              <a:rPr lang="el-GR" sz="1800" dirty="0"/>
              <a:t>»)</a:t>
            </a:r>
          </a:p>
          <a:p>
            <a:pPr marL="514350" indent="-514350" algn="just">
              <a:buFont typeface="+mj-lt"/>
              <a:buAutoNum type="arabicPeriod"/>
            </a:pPr>
            <a:r>
              <a:rPr lang="el-GR" sz="1800" dirty="0"/>
              <a:t>Προσωρινή κράτηση (286 ΚΠΔ): </a:t>
            </a:r>
            <a:r>
              <a:rPr lang="el-GR" sz="1800" u="sng" dirty="0"/>
              <a:t>προϋποθέτει κίνδυνο φυγής ή τέλεσης νέων εγκλημάτων (</a:t>
            </a:r>
            <a:r>
              <a:rPr lang="el-GR" sz="1800" u="sng" dirty="0" err="1"/>
              <a:t>προΫπόθεση</a:t>
            </a:r>
            <a:r>
              <a:rPr lang="el-GR" sz="1800" u="sng" dirty="0"/>
              <a:t>: αμετάκλητες καταδίκες ή τα </a:t>
            </a:r>
            <a:r>
              <a:rPr lang="el-GR" sz="1800" i="1" u="sng" dirty="0"/>
              <a:t>ιδιαίτερα χαρακτηριστικά της πράξης)</a:t>
            </a:r>
          </a:p>
          <a:p>
            <a:pPr algn="just">
              <a:buFont typeface="Wingdings" pitchFamily="2" charset="2"/>
              <a:buChar char="à"/>
            </a:pPr>
            <a:r>
              <a:rPr lang="el-GR" sz="1800" b="1" dirty="0">
                <a:sym typeface="Wingdings" pitchFamily="2" charset="2"/>
              </a:rPr>
              <a:t>ΣΎΜΦΩΝΗ</a:t>
            </a:r>
            <a:r>
              <a:rPr lang="el-GR" sz="1800" dirty="0">
                <a:sym typeface="Wingdings" pitchFamily="2" charset="2"/>
              </a:rPr>
              <a:t> γνώμη Εισαγγελέα, τυχόν διαφωνία επιλύεται από </a:t>
            </a:r>
            <a:r>
              <a:rPr lang="el-GR" sz="1800" b="1" dirty="0">
                <a:sym typeface="Wingdings" pitchFamily="2" charset="2"/>
              </a:rPr>
              <a:t>Συμβούλιο Πλημμελειοδικών </a:t>
            </a:r>
            <a:r>
              <a:rPr lang="el-GR" sz="1800" dirty="0">
                <a:sym typeface="Wingdings" pitchFamily="2" charset="2"/>
              </a:rPr>
              <a:t>(288 ΚΠΔ)</a:t>
            </a:r>
            <a:endParaRPr lang="el-GR" sz="1800" b="1" dirty="0">
              <a:sym typeface="Wingdings" pitchFamily="2" charset="2"/>
            </a:endParaRPr>
          </a:p>
          <a:p>
            <a:pPr algn="just">
              <a:buFont typeface="Wingdings" pitchFamily="2" charset="2"/>
              <a:buChar char="à"/>
            </a:pPr>
            <a:endParaRPr lang="el-GR" sz="1800" dirty="0">
              <a:sym typeface="Wingdings" pitchFamily="2" charset="2"/>
            </a:endParaRPr>
          </a:p>
          <a:p>
            <a:pPr algn="just"/>
            <a:r>
              <a:rPr lang="el-GR" sz="1800" dirty="0">
                <a:sym typeface="Wingdings" pitchFamily="2" charset="2"/>
              </a:rPr>
              <a:t>Μέσα άμυνας: Προσφυγή εντός 10ημέρου στο Συμβούλιο Πλημμελειοδικών (290 ΚΠΔ) ή Αίτηση άρσης/αντικατάστασης στον Ανακριτή (291 ΚΠΔ) </a:t>
            </a:r>
          </a:p>
          <a:p>
            <a:endParaRPr lang="el-GR" dirty="0">
              <a:sym typeface="Wingdings" pitchFamily="2" charset="2"/>
            </a:endParaRPr>
          </a:p>
        </p:txBody>
      </p:sp>
    </p:spTree>
    <p:extLst>
      <p:ext uri="{BB962C8B-B14F-4D97-AF65-F5344CB8AC3E}">
        <p14:creationId xmlns:p14="http://schemas.microsoft.com/office/powerpoint/2010/main" val="1759756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F155A9-F815-59B7-CCA9-1F42B303C1EA}"/>
              </a:ext>
            </a:extLst>
          </p:cNvPr>
          <p:cNvSpPr>
            <a:spLocks noGrp="1"/>
          </p:cNvSpPr>
          <p:nvPr>
            <p:ph type="title"/>
          </p:nvPr>
        </p:nvSpPr>
        <p:spPr/>
        <p:txBody>
          <a:bodyPr/>
          <a:lstStyle/>
          <a:p>
            <a:pPr algn="ctr"/>
            <a:r>
              <a:rPr lang="el-GR" b="1" dirty="0"/>
              <a:t>ΠΕΡΑΣ ΑΝΑΚΡΙΣΕΩΣ</a:t>
            </a:r>
          </a:p>
        </p:txBody>
      </p:sp>
      <p:sp>
        <p:nvSpPr>
          <p:cNvPr id="3" name="Θέση περιεχομένου 2">
            <a:extLst>
              <a:ext uri="{FF2B5EF4-FFF2-40B4-BE49-F238E27FC236}">
                <a16:creationId xmlns:a16="http://schemas.microsoft.com/office/drawing/2014/main" id="{50B724A9-B3AE-F265-E90C-0D7E83D98BF9}"/>
              </a:ext>
            </a:extLst>
          </p:cNvPr>
          <p:cNvSpPr>
            <a:spLocks noGrp="1"/>
          </p:cNvSpPr>
          <p:nvPr>
            <p:ph idx="1"/>
          </p:nvPr>
        </p:nvSpPr>
        <p:spPr/>
        <p:style>
          <a:lnRef idx="2">
            <a:schemeClr val="accent6"/>
          </a:lnRef>
          <a:fillRef idx="1">
            <a:schemeClr val="lt1"/>
          </a:fillRef>
          <a:effectRef idx="0">
            <a:schemeClr val="accent6"/>
          </a:effectRef>
          <a:fontRef idx="minor">
            <a:schemeClr val="dk1"/>
          </a:fontRef>
        </p:style>
        <p:txBody>
          <a:bodyPr>
            <a:normAutofit fontScale="25000" lnSpcReduction="20000"/>
          </a:bodyPr>
          <a:lstStyle/>
          <a:p>
            <a:pPr algn="just">
              <a:buFont typeface="Wingdings" pitchFamily="2" charset="2"/>
              <a:buChar char="à"/>
            </a:pPr>
            <a:r>
              <a:rPr lang="el-GR" sz="7200" dirty="0">
                <a:sym typeface="Wingdings" pitchFamily="2" charset="2"/>
              </a:rPr>
              <a:t>Γνωστοποίηση πέρατος ανάκρισης στους διαδίκους (308 παρ. 4),</a:t>
            </a:r>
            <a:r>
              <a:rPr lang="el-GR" sz="7200" dirty="0"/>
              <a:t> άλλως: </a:t>
            </a:r>
            <a:r>
              <a:rPr lang="el-GR" sz="7200" b="1" dirty="0"/>
              <a:t>απόλυτη ακυρότητα </a:t>
            </a:r>
            <a:r>
              <a:rPr lang="el-GR" sz="7200" dirty="0"/>
              <a:t>(για τον κατηγορούμενο)</a:t>
            </a:r>
            <a:r>
              <a:rPr lang="el-GR" sz="7200" dirty="0">
                <a:sym typeface="Wingdings" pitchFamily="2" charset="2"/>
              </a:rPr>
              <a:t> </a:t>
            </a:r>
          </a:p>
          <a:p>
            <a:pPr marL="0" indent="0" algn="just">
              <a:buNone/>
            </a:pPr>
            <a:endParaRPr lang="el-GR" sz="7200" dirty="0"/>
          </a:p>
          <a:p>
            <a:pPr marL="0" indent="0" algn="just">
              <a:buNone/>
            </a:pPr>
            <a:r>
              <a:rPr lang="el-GR" sz="7200" b="1" u="sng" dirty="0"/>
              <a:t>Β. ΕΙΣΑΓΓΕΛΙΚΗ ΠΡΟΤΑΣΗ (308 παρ. 2 ΚΠΔ):</a:t>
            </a:r>
            <a:r>
              <a:rPr lang="el-GR" sz="7200" b="1" dirty="0"/>
              <a:t> </a:t>
            </a:r>
            <a:r>
              <a:rPr lang="el-GR" sz="7200" dirty="0"/>
              <a:t>ενημέρωση κατηγορουμένου και παραμονή της δικογραφίας για 10 ημέρες, άλλως: </a:t>
            </a:r>
            <a:r>
              <a:rPr lang="el-GR" sz="7200" b="1" dirty="0"/>
              <a:t>απόλυτη ακυρότητα</a:t>
            </a:r>
          </a:p>
          <a:p>
            <a:pPr marL="0" indent="0" algn="just">
              <a:buNone/>
            </a:pPr>
            <a:endParaRPr lang="el-GR" sz="7200" b="1" u="sng" dirty="0"/>
          </a:p>
          <a:p>
            <a:pPr marL="0" indent="0" algn="just">
              <a:buNone/>
            </a:pPr>
            <a:r>
              <a:rPr lang="el-GR" sz="7200" b="1" u="sng" dirty="0"/>
              <a:t>Γ. ΒΟΥΛΕΥΜΑ (308 παρ.1 ΚΠΔ) από Συμβούλιο Πλημμελειοδικών</a:t>
            </a:r>
            <a:endParaRPr lang="el-GR" sz="7200" b="1" dirty="0"/>
          </a:p>
          <a:p>
            <a:pPr marL="514350" indent="-514350" algn="just">
              <a:buFont typeface="+mj-lt"/>
              <a:buAutoNum type="arabicPeriod"/>
            </a:pPr>
            <a:r>
              <a:rPr lang="el-GR" sz="7200" dirty="0"/>
              <a:t>παραπεμπτικό (313ΚΠΔ) </a:t>
            </a:r>
          </a:p>
          <a:p>
            <a:pPr marL="514350" indent="-514350" algn="just">
              <a:buFont typeface="+mj-lt"/>
              <a:buAutoNum type="arabicPeriod"/>
            </a:pPr>
            <a:r>
              <a:rPr lang="el-GR" sz="7200" dirty="0"/>
              <a:t>απαλλακτικό (311ΚΠΔ) </a:t>
            </a:r>
          </a:p>
          <a:p>
            <a:pPr marL="514350" indent="-514350" algn="just">
              <a:buFont typeface="+mj-lt"/>
              <a:buAutoNum type="arabicPeriod"/>
            </a:pPr>
            <a:r>
              <a:rPr lang="el-GR" sz="7200" dirty="0" err="1"/>
              <a:t>οριστικής</a:t>
            </a:r>
            <a:r>
              <a:rPr lang="el-GR" sz="7200" dirty="0"/>
              <a:t> </a:t>
            </a:r>
            <a:r>
              <a:rPr lang="el-GR" sz="7200" dirty="0" err="1"/>
              <a:t>παύσης</a:t>
            </a:r>
            <a:r>
              <a:rPr lang="el-GR" sz="7200" dirty="0"/>
              <a:t> </a:t>
            </a:r>
            <a:r>
              <a:rPr lang="el-GR" sz="7200" dirty="0" err="1"/>
              <a:t>ποινικής</a:t>
            </a:r>
            <a:r>
              <a:rPr lang="el-GR" sz="7200" dirty="0"/>
              <a:t> </a:t>
            </a:r>
            <a:r>
              <a:rPr lang="el-GR" sz="7200" dirty="0" err="1"/>
              <a:t>δίωξης</a:t>
            </a:r>
            <a:r>
              <a:rPr lang="el-GR" sz="7200" dirty="0"/>
              <a:t> </a:t>
            </a:r>
          </a:p>
          <a:p>
            <a:pPr marL="514350" indent="-514350" algn="just">
              <a:buFont typeface="+mj-lt"/>
              <a:buAutoNum type="arabicPeriod"/>
            </a:pPr>
            <a:r>
              <a:rPr lang="el-GR" sz="7200" dirty="0"/>
              <a:t>κηρύσσει </a:t>
            </a:r>
            <a:r>
              <a:rPr lang="el-GR" sz="7200" dirty="0" err="1"/>
              <a:t>απαράδεκτη</a:t>
            </a:r>
            <a:r>
              <a:rPr lang="el-GR" sz="7200" dirty="0"/>
              <a:t> την </a:t>
            </a:r>
            <a:r>
              <a:rPr lang="el-GR" sz="7200" dirty="0" err="1"/>
              <a:t>ποινικη</a:t>
            </a:r>
            <a:r>
              <a:rPr lang="el-GR" sz="7200" dirty="0"/>
              <a:t>́ </a:t>
            </a:r>
            <a:r>
              <a:rPr lang="el-GR" sz="7200" dirty="0" err="1"/>
              <a:t>δίωξη</a:t>
            </a:r>
            <a:r>
              <a:rPr lang="el-GR" sz="7200" dirty="0"/>
              <a:t> </a:t>
            </a:r>
          </a:p>
          <a:p>
            <a:pPr marL="514350" indent="-514350" algn="just">
              <a:buFont typeface="+mj-lt"/>
              <a:buAutoNum type="arabicPeriod"/>
            </a:pPr>
            <a:r>
              <a:rPr lang="el-GR" sz="7200" dirty="0"/>
              <a:t>προσωρινή παύση (312ΚΠΔ)</a:t>
            </a:r>
          </a:p>
          <a:p>
            <a:pPr marL="0" indent="0" algn="just">
              <a:buNone/>
            </a:pPr>
            <a:endParaRPr lang="el-GR" b="1" u="sng" dirty="0"/>
          </a:p>
          <a:p>
            <a:pPr algn="just"/>
            <a:endParaRPr lang="el-GR" b="1" u="sng" dirty="0"/>
          </a:p>
          <a:p>
            <a:pPr algn="just"/>
            <a:endParaRPr lang="el-GR" b="1" u="sng" dirty="0"/>
          </a:p>
        </p:txBody>
      </p:sp>
    </p:spTree>
    <p:extLst>
      <p:ext uri="{BB962C8B-B14F-4D97-AF65-F5344CB8AC3E}">
        <p14:creationId xmlns:p14="http://schemas.microsoft.com/office/powerpoint/2010/main" val="2530118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364D38-B030-972F-ACD8-5B2BE03D8088}"/>
              </a:ext>
            </a:extLst>
          </p:cNvPr>
          <p:cNvSpPr>
            <a:spLocks noGrp="1"/>
          </p:cNvSpPr>
          <p:nvPr>
            <p:ph type="title"/>
          </p:nvPr>
        </p:nvSpPr>
        <p:spPr/>
        <p:txBody>
          <a:bodyPr/>
          <a:lstStyle/>
          <a:p>
            <a:pPr algn="ctr"/>
            <a:r>
              <a:rPr lang="el-GR" b="1" dirty="0"/>
              <a:t>ΕΞΑΙΡΕΣΗ: </a:t>
            </a:r>
            <a:r>
              <a:rPr lang="el-GR" b="1" dirty="0" err="1"/>
              <a:t>αΡΘΡΟ</a:t>
            </a:r>
            <a:r>
              <a:rPr lang="el-GR" b="1" dirty="0"/>
              <a:t> 309 ΚΠΔ</a:t>
            </a:r>
          </a:p>
        </p:txBody>
      </p:sp>
      <p:sp>
        <p:nvSpPr>
          <p:cNvPr id="3" name="Θέση περιεχομένου 2">
            <a:extLst>
              <a:ext uri="{FF2B5EF4-FFF2-40B4-BE49-F238E27FC236}">
                <a16:creationId xmlns:a16="http://schemas.microsoft.com/office/drawing/2014/main" id="{FD753338-BB10-6B64-FF91-78175BB41560}"/>
              </a:ext>
            </a:extLst>
          </p:cNvPr>
          <p:cNvSpPr>
            <a:spLocks noGrp="1"/>
          </p:cNvSpPr>
          <p:nvPr>
            <p:ph idx="1"/>
          </p:nvPr>
        </p:nvSpPr>
        <p:spPr/>
        <p:style>
          <a:lnRef idx="2">
            <a:schemeClr val="accent5"/>
          </a:lnRef>
          <a:fillRef idx="1">
            <a:schemeClr val="lt1"/>
          </a:fillRef>
          <a:effectRef idx="0">
            <a:schemeClr val="accent5"/>
          </a:effectRef>
          <a:fontRef idx="minor">
            <a:schemeClr val="dk1"/>
          </a:fontRef>
        </p:style>
        <p:txBody>
          <a:bodyPr>
            <a:normAutofit/>
          </a:bodyPr>
          <a:lstStyle/>
          <a:p>
            <a:pPr algn="just"/>
            <a:r>
              <a:rPr lang="el-GR" sz="2400" dirty="0"/>
              <a:t>Κακουργήματα των ειδικών ποινικών νόμων εκτός από εκείνα του ν. 4577/2018 (Α’ 139), του 13ου και 14ου Κεφαλαίου του Ειδικού Μέρους του Ποινικού Κώδικα, καθώς και των </a:t>
            </a:r>
            <a:r>
              <a:rPr lang="el-GR" sz="2400" b="1" dirty="0"/>
              <a:t>άρθρων 374 (διακεκριμένη κλοπή) και 380 ΠΚ (ληστεία) </a:t>
            </a:r>
          </a:p>
          <a:p>
            <a:pPr algn="just"/>
            <a:r>
              <a:rPr lang="el-GR" sz="2400" dirty="0"/>
              <a:t>Η δικογραφία υποβάλλεται από τον Εισαγγελέα Πλημμελειοδικών στον </a:t>
            </a:r>
            <a:r>
              <a:rPr lang="el-GR" sz="2400" b="1" dirty="0"/>
              <a:t>Εισαγγελέα Εφετών</a:t>
            </a:r>
            <a:r>
              <a:rPr lang="el-GR" sz="2400" dirty="0"/>
              <a:t>, ο οποίος προτείνει στον Πρόεδρο Εφετών</a:t>
            </a:r>
          </a:p>
          <a:p>
            <a:pPr algn="just"/>
            <a:r>
              <a:rPr lang="el-GR" sz="2400" dirty="0"/>
              <a:t>Ο </a:t>
            </a:r>
            <a:r>
              <a:rPr lang="el-GR" sz="2400" b="1" dirty="0"/>
              <a:t>Πρόεδρος Εφετών </a:t>
            </a:r>
            <a:r>
              <a:rPr lang="el-GR" sz="2400" dirty="0"/>
              <a:t>αποφαίνεται με διάταξή του (συμφωνεί ή διαφωνεί), κατά της οποίας δεν χωρεί προσφυγή </a:t>
            </a:r>
          </a:p>
          <a:p>
            <a:pPr marL="0" indent="0" algn="just">
              <a:buNone/>
            </a:pPr>
            <a:r>
              <a:rPr lang="el-GR" sz="2400" dirty="0">
                <a:sym typeface="Wingdings" pitchFamily="2" charset="2"/>
              </a:rPr>
              <a:t> ο κατηγορούμενος τελικά παραπέμπεται με </a:t>
            </a:r>
            <a:r>
              <a:rPr lang="el-GR" sz="2400" b="1" dirty="0">
                <a:sym typeface="Wingdings" pitchFamily="2" charset="2"/>
              </a:rPr>
              <a:t>κλητήριο θέσπισμα για κακούργημα</a:t>
            </a:r>
            <a:r>
              <a:rPr lang="el-GR" sz="2400" dirty="0">
                <a:sym typeface="Wingdings" pitchFamily="2" charset="2"/>
              </a:rPr>
              <a:t>! </a:t>
            </a:r>
            <a:endParaRPr lang="el-GR" sz="2400" dirty="0"/>
          </a:p>
          <a:p>
            <a:endParaRPr lang="el-GR" dirty="0"/>
          </a:p>
        </p:txBody>
      </p:sp>
    </p:spTree>
    <p:extLst>
      <p:ext uri="{BB962C8B-B14F-4D97-AF65-F5344CB8AC3E}">
        <p14:creationId xmlns:p14="http://schemas.microsoft.com/office/powerpoint/2010/main" val="2771734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EB8A99C-CDC7-8021-B613-A86B4DDD5C94}"/>
              </a:ext>
            </a:extLst>
          </p:cNvPr>
          <p:cNvSpPr>
            <a:spLocks noGrp="1"/>
          </p:cNvSpPr>
          <p:nvPr>
            <p:ph type="title"/>
          </p:nvPr>
        </p:nvSpPr>
        <p:spPr/>
        <p:txBody>
          <a:bodyPr/>
          <a:lstStyle/>
          <a:p>
            <a:pPr algn="ctr"/>
            <a:r>
              <a:rPr lang="el-GR" b="1" dirty="0"/>
              <a:t>ΠΑΡΑΠΟΜΠΗ ΣΤΑ ΠΛΗΜΜΕΛΗΜΑΤΑ</a:t>
            </a:r>
          </a:p>
        </p:txBody>
      </p:sp>
      <p:sp>
        <p:nvSpPr>
          <p:cNvPr id="3" name="Θέση περιεχομένου 2">
            <a:extLst>
              <a:ext uri="{FF2B5EF4-FFF2-40B4-BE49-F238E27FC236}">
                <a16:creationId xmlns:a16="http://schemas.microsoft.com/office/drawing/2014/main" id="{C97DEFF9-A467-4105-52A9-C6AE8DD3E476}"/>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marL="0" indent="0" algn="ctr">
              <a:buNone/>
            </a:pPr>
            <a:r>
              <a:rPr lang="el-GR" sz="2000" b="1" u="sng" dirty="0"/>
              <a:t>ΚΛΗΤΗΡΙΟ ΘΕΣΠΙΣΜΑ</a:t>
            </a:r>
            <a:endParaRPr lang="el-GR" sz="2000" u="sng" dirty="0"/>
          </a:p>
          <a:p>
            <a:pPr algn="just"/>
            <a:r>
              <a:rPr lang="el-GR" sz="2000" dirty="0"/>
              <a:t>Περιγραφή της </a:t>
            </a:r>
            <a:r>
              <a:rPr lang="el-GR" sz="2000" dirty="0" err="1"/>
              <a:t>αξιόποινης</a:t>
            </a:r>
            <a:r>
              <a:rPr lang="el-GR" sz="2000" dirty="0"/>
              <a:t> </a:t>
            </a:r>
            <a:r>
              <a:rPr lang="el-GR" sz="2000" dirty="0" err="1"/>
              <a:t>πράξης</a:t>
            </a:r>
            <a:r>
              <a:rPr lang="el-GR" sz="2000" dirty="0"/>
              <a:t> (κατηγορητήριο) και αναφορά </a:t>
            </a:r>
            <a:r>
              <a:rPr lang="el-GR" sz="2000" dirty="0" err="1"/>
              <a:t>τόπου</a:t>
            </a:r>
            <a:r>
              <a:rPr lang="el-GR" sz="2000" dirty="0"/>
              <a:t> και </a:t>
            </a:r>
            <a:r>
              <a:rPr lang="el-GR" sz="2000" dirty="0" err="1"/>
              <a:t>χρόνου</a:t>
            </a:r>
            <a:r>
              <a:rPr lang="el-GR" sz="2000" dirty="0"/>
              <a:t> </a:t>
            </a:r>
            <a:r>
              <a:rPr lang="el-GR" sz="2000" dirty="0" err="1"/>
              <a:t>εκδίκασης</a:t>
            </a:r>
            <a:r>
              <a:rPr lang="el-GR" sz="2000" dirty="0"/>
              <a:t> </a:t>
            </a:r>
          </a:p>
          <a:p>
            <a:pPr algn="just"/>
            <a:r>
              <a:rPr lang="el-GR" sz="2000" b="1" dirty="0" err="1"/>
              <a:t>Συγκεκριμένο</a:t>
            </a:r>
            <a:r>
              <a:rPr lang="el-GR" sz="2000" b="1" dirty="0"/>
              <a:t> </a:t>
            </a:r>
            <a:r>
              <a:rPr lang="el-GR" sz="2000" b="1" dirty="0" err="1"/>
              <a:t>περιεχόμενο</a:t>
            </a:r>
            <a:r>
              <a:rPr lang="el-GR" sz="2000" b="1" dirty="0"/>
              <a:t> </a:t>
            </a:r>
            <a:r>
              <a:rPr lang="el-GR" sz="2000" dirty="0"/>
              <a:t>(321ΚΠΔ) που, αν δεν </a:t>
            </a:r>
            <a:r>
              <a:rPr lang="el-GR" sz="2000" dirty="0" err="1"/>
              <a:t>τηρηθει</a:t>
            </a:r>
            <a:r>
              <a:rPr lang="el-GR" sz="2000" dirty="0"/>
              <a:t>́, </a:t>
            </a:r>
            <a:r>
              <a:rPr lang="el-GR" sz="2000" dirty="0" err="1"/>
              <a:t>επισύρει</a:t>
            </a:r>
            <a:r>
              <a:rPr lang="el-GR" sz="2000" dirty="0"/>
              <a:t> </a:t>
            </a:r>
            <a:r>
              <a:rPr lang="el-GR" sz="2000" b="1" dirty="0" err="1"/>
              <a:t>σχετικη</a:t>
            </a:r>
            <a:r>
              <a:rPr lang="el-GR" sz="2000" b="1" dirty="0"/>
              <a:t>́ </a:t>
            </a:r>
            <a:r>
              <a:rPr lang="el-GR" sz="2000" b="1" dirty="0" err="1"/>
              <a:t>ακυρότητα</a:t>
            </a:r>
            <a:r>
              <a:rPr lang="el-GR" sz="2000" b="1" dirty="0"/>
              <a:t>!</a:t>
            </a:r>
          </a:p>
          <a:p>
            <a:pPr algn="just"/>
            <a:r>
              <a:rPr lang="el-GR" sz="2000" dirty="0" err="1"/>
              <a:t>Ουσιαστικου</a:t>
            </a:r>
            <a:r>
              <a:rPr lang="el-GR" sz="2000" dirty="0"/>
              <a:t>́ </a:t>
            </a:r>
            <a:r>
              <a:rPr lang="el-GR" sz="2000" dirty="0" err="1"/>
              <a:t>δικαίου</a:t>
            </a:r>
            <a:r>
              <a:rPr lang="el-GR" sz="2000" dirty="0"/>
              <a:t> </a:t>
            </a:r>
            <a:r>
              <a:rPr lang="el-GR" sz="2000" dirty="0" err="1"/>
              <a:t>συνέπεια</a:t>
            </a:r>
            <a:r>
              <a:rPr lang="el-GR" sz="2000" dirty="0"/>
              <a:t> από την </a:t>
            </a:r>
            <a:r>
              <a:rPr lang="el-GR" sz="2000" dirty="0" err="1"/>
              <a:t>επίδοση</a:t>
            </a:r>
            <a:r>
              <a:rPr lang="el-GR" sz="2000" dirty="0"/>
              <a:t>: </a:t>
            </a:r>
            <a:r>
              <a:rPr lang="el-GR" sz="2000" b="1" dirty="0" err="1"/>
              <a:t>αναστολη</a:t>
            </a:r>
            <a:r>
              <a:rPr lang="el-GR" sz="2000" b="1" dirty="0"/>
              <a:t>́ </a:t>
            </a:r>
            <a:r>
              <a:rPr lang="el-GR" sz="2000" b="1" dirty="0" err="1"/>
              <a:t>παραγραφής</a:t>
            </a:r>
            <a:r>
              <a:rPr lang="el-GR" sz="2000" b="1" dirty="0"/>
              <a:t> (</a:t>
            </a:r>
            <a:r>
              <a:rPr lang="el-GR" sz="2000" dirty="0"/>
              <a:t>ΠΚ113)</a:t>
            </a:r>
            <a:r>
              <a:rPr lang="en-US" sz="2000" dirty="0"/>
              <a:t>. </a:t>
            </a:r>
            <a:r>
              <a:rPr lang="el-GR" sz="2000" dirty="0"/>
              <a:t>Η </a:t>
            </a:r>
            <a:r>
              <a:rPr lang="el-GR" sz="2000" dirty="0" err="1"/>
              <a:t>επ</a:t>
            </a:r>
            <a:r>
              <a:rPr lang="en-US" sz="2000" dirty="0" err="1"/>
              <a:t>ί</a:t>
            </a:r>
            <a:r>
              <a:rPr lang="el-GR" sz="2000" dirty="0" err="1"/>
              <a:t>δοση</a:t>
            </a:r>
            <a:r>
              <a:rPr lang="el-GR" sz="2000" dirty="0"/>
              <a:t> του κλητ. θεσπίσματος πρέπει να είναι έγκυρη. Η εκ των υστέρων ακύρωση της επίδοσης ανατρέπει τα αποτελέσματα της αναστολής παραγραφής.</a:t>
            </a:r>
          </a:p>
          <a:p>
            <a:pPr algn="just"/>
            <a:r>
              <a:rPr lang="el-GR" sz="2000" dirty="0"/>
              <a:t>Μέσο άμυνας: </a:t>
            </a:r>
            <a:r>
              <a:rPr lang="el-GR" sz="2000" b="1" dirty="0" err="1"/>
              <a:t>προσφυγη</a:t>
            </a:r>
            <a:r>
              <a:rPr lang="el-GR" sz="2000" b="1" dirty="0"/>
              <a:t>́ εντός 10ημέρου</a:t>
            </a:r>
            <a:r>
              <a:rPr lang="el-GR" sz="2000" dirty="0"/>
              <a:t> </a:t>
            </a:r>
            <a:r>
              <a:rPr lang="el-GR" sz="2000" b="1" dirty="0" err="1"/>
              <a:t>κατα</a:t>
            </a:r>
            <a:r>
              <a:rPr lang="el-GR" sz="2000" b="1" dirty="0"/>
              <a:t>́ του </a:t>
            </a:r>
            <a:r>
              <a:rPr lang="el-GR" sz="2000" b="1" dirty="0" err="1"/>
              <a:t>κλητήριου</a:t>
            </a:r>
            <a:r>
              <a:rPr lang="el-GR" sz="2000" b="1" dirty="0"/>
              <a:t> </a:t>
            </a:r>
            <a:r>
              <a:rPr lang="el-GR" sz="2000" b="1" dirty="0" err="1"/>
              <a:t>θεσπίσματος</a:t>
            </a:r>
            <a:r>
              <a:rPr lang="el-GR" sz="2000" b="1" dirty="0"/>
              <a:t> </a:t>
            </a:r>
            <a:r>
              <a:rPr lang="el-GR" sz="2000" dirty="0"/>
              <a:t>(322-323 ΚΠΔ</a:t>
            </a:r>
            <a:r>
              <a:rPr lang="el-GR" dirty="0"/>
              <a:t>) </a:t>
            </a:r>
          </a:p>
        </p:txBody>
      </p:sp>
    </p:spTree>
    <p:extLst>
      <p:ext uri="{BB962C8B-B14F-4D97-AF65-F5344CB8AC3E}">
        <p14:creationId xmlns:p14="http://schemas.microsoft.com/office/powerpoint/2010/main" val="61952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27E6372A-2B31-A72A-9130-CC137AE2ACF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B8B14DF-01F7-92F4-5B24-6BCAC48F5195}"/>
              </a:ext>
            </a:extLst>
          </p:cNvPr>
          <p:cNvSpPr>
            <a:spLocks noGrp="1"/>
          </p:cNvSpPr>
          <p:nvPr>
            <p:ph type="title"/>
          </p:nvPr>
        </p:nvSpPr>
        <p:spPr/>
        <p:txBody>
          <a:bodyPr/>
          <a:lstStyle/>
          <a:p>
            <a:pPr algn="ctr"/>
            <a:r>
              <a:rPr lang="el-GR" b="1" dirty="0"/>
              <a:t>ΑΥΤΟΦΩΡΟ ΕΓΚΛΗΜΑ</a:t>
            </a:r>
          </a:p>
        </p:txBody>
      </p:sp>
      <p:sp>
        <p:nvSpPr>
          <p:cNvPr id="3" name="Θέση περιεχομένου 2">
            <a:extLst>
              <a:ext uri="{FF2B5EF4-FFF2-40B4-BE49-F238E27FC236}">
                <a16:creationId xmlns:a16="http://schemas.microsoft.com/office/drawing/2014/main" id="{FB8874BF-CA9E-7562-A2D6-51E4B6F58D63}"/>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just"/>
            <a:r>
              <a:rPr lang="el-GR" sz="2000" b="1" dirty="0"/>
              <a:t>Γνήσιο αυτόφωρο</a:t>
            </a:r>
            <a:r>
              <a:rPr lang="el-GR" sz="2000" dirty="0"/>
              <a:t>: </a:t>
            </a:r>
            <a:r>
              <a:rPr lang="el-GR" sz="2000" i="1" dirty="0"/>
              <a:t>το έγκλημα του οποίου ο δράστης καταλαμβάνεται την ώρα που το τελεί </a:t>
            </a:r>
            <a:r>
              <a:rPr lang="el-GR" sz="2000" dirty="0"/>
              <a:t>(ά.242 παρ.1) και </a:t>
            </a:r>
          </a:p>
          <a:p>
            <a:pPr algn="just"/>
            <a:r>
              <a:rPr lang="el-GR" sz="2000" b="1" dirty="0"/>
              <a:t>μη γνήσιο αυτόφωρο</a:t>
            </a:r>
            <a:r>
              <a:rPr lang="el-GR" sz="2000" dirty="0"/>
              <a:t>: </a:t>
            </a:r>
            <a:r>
              <a:rPr lang="el-GR" sz="2000" i="1" dirty="0"/>
              <a:t>όταν ο δράστης καταδιώκεται αμέσως μετά την πράξη από τη δημόσια δύναμη ή από τον παθόντα ή με δημόσια κραυγή, όπως και όταν συλλαμβάνεται σε χρόνο πολύ κοντινό στην αξιόποινη πράξη με αντικείμενα ή ίχνη από τα οποία συνάγεται η διάπραξη του εγκλήματος </a:t>
            </a:r>
            <a:r>
              <a:rPr lang="el-GR" sz="2000" dirty="0"/>
              <a:t>(ά.242 παρ.2). </a:t>
            </a:r>
          </a:p>
          <a:p>
            <a:pPr marL="0" indent="0" algn="just">
              <a:buNone/>
            </a:pPr>
            <a:r>
              <a:rPr lang="el-GR" sz="2000" dirty="0">
                <a:sym typeface="Wingdings" pitchFamily="2" charset="2"/>
              </a:rPr>
              <a:t> χρονικό όριο: το υπόλοιπο της ίδιας μέρας και ολόκληρη η επόμενη! </a:t>
            </a:r>
          </a:p>
          <a:p>
            <a:pPr algn="just"/>
            <a:r>
              <a:rPr lang="el-GR" sz="2000" dirty="0">
                <a:sym typeface="Wingdings" pitchFamily="2" charset="2"/>
              </a:rPr>
              <a:t>Δικονομικές συνέπειες: 1) διενέργεια </a:t>
            </a:r>
            <a:r>
              <a:rPr lang="el-GR" sz="2000" b="1" dirty="0">
                <a:sym typeface="Wingdings" pitchFamily="2" charset="2"/>
              </a:rPr>
              <a:t>αυτεπάγγελτης προανάκρισης </a:t>
            </a:r>
            <a:r>
              <a:rPr lang="el-GR" sz="2000" dirty="0">
                <a:sym typeface="Wingdings" pitchFamily="2" charset="2"/>
              </a:rPr>
              <a:t>(</a:t>
            </a:r>
            <a:r>
              <a:rPr lang="el-GR" sz="2000" dirty="0" err="1">
                <a:sym typeface="Wingdings" pitchFamily="2" charset="2"/>
              </a:rPr>
              <a:t>ά</a:t>
            </a:r>
            <a:r>
              <a:rPr lang="el-GR" sz="2000" dirty="0">
                <a:sym typeface="Wingdings" pitchFamily="2" charset="2"/>
              </a:rPr>
              <a:t>. 245 παρ. 2 ΚΠΔ), 2) δικαίωμα για τους πολίτες / υποχρέωση για αστυνομικά όργανα προς σύλληψη του δράστη (</a:t>
            </a:r>
            <a:r>
              <a:rPr lang="el-GR" sz="2000" dirty="0" err="1">
                <a:sym typeface="Wingdings" pitchFamily="2" charset="2"/>
              </a:rPr>
              <a:t>ά</a:t>
            </a:r>
            <a:r>
              <a:rPr lang="el-GR" sz="2000" dirty="0">
                <a:sym typeface="Wingdings" pitchFamily="2" charset="2"/>
              </a:rPr>
              <a:t>. 275 παρ. 1 ΚΠΔ) και άμεσης μεταγωγής στον εισαγγελέα (</a:t>
            </a:r>
            <a:r>
              <a:rPr lang="el-GR" sz="2000" dirty="0" err="1">
                <a:sym typeface="Wingdings" pitchFamily="2" charset="2"/>
              </a:rPr>
              <a:t>ά</a:t>
            </a:r>
            <a:r>
              <a:rPr lang="el-GR" sz="2000" dirty="0">
                <a:sym typeface="Wingdings" pitchFamily="2" charset="2"/>
              </a:rPr>
              <a:t>. 279 ΚΠΔ), 3) </a:t>
            </a:r>
            <a:r>
              <a:rPr lang="el-GR" sz="2000" u="sng" dirty="0">
                <a:sym typeface="Wingdings" pitchFamily="2" charset="2"/>
              </a:rPr>
              <a:t>ειδικώς επί πλημμελημάτων: δυνατότητα ειδικής διαδικασίας απευθείας εισαγωγής στο ακροατήριο (</a:t>
            </a:r>
            <a:r>
              <a:rPr lang="el-GR" sz="2000" u="sng" dirty="0" err="1">
                <a:sym typeface="Wingdings" pitchFamily="2" charset="2"/>
              </a:rPr>
              <a:t>ά</a:t>
            </a:r>
            <a:r>
              <a:rPr lang="el-GR" sz="2000" u="sng" dirty="0">
                <a:sym typeface="Wingdings" pitchFamily="2" charset="2"/>
              </a:rPr>
              <a:t>. 417 </a:t>
            </a:r>
            <a:r>
              <a:rPr lang="el-GR" sz="2000" u="sng" dirty="0" err="1">
                <a:sym typeface="Wingdings" pitchFamily="2" charset="2"/>
              </a:rPr>
              <a:t>επ</a:t>
            </a:r>
            <a:r>
              <a:rPr lang="el-GR" sz="2000" u="sng" dirty="0">
                <a:sym typeface="Wingdings" pitchFamily="2" charset="2"/>
              </a:rPr>
              <a:t>. ΚΠΔ). </a:t>
            </a:r>
            <a:endParaRPr lang="el-GR" sz="2000" u="sng" dirty="0"/>
          </a:p>
        </p:txBody>
      </p:sp>
    </p:spTree>
    <p:extLst>
      <p:ext uri="{BB962C8B-B14F-4D97-AF65-F5344CB8AC3E}">
        <p14:creationId xmlns:p14="http://schemas.microsoft.com/office/powerpoint/2010/main" val="3699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39403E-8AD4-1344-E13C-B5DC6D1A4E7E}"/>
              </a:ext>
            </a:extLst>
          </p:cNvPr>
          <p:cNvSpPr>
            <a:spLocks noGrp="1"/>
          </p:cNvSpPr>
          <p:nvPr>
            <p:ph type="title"/>
          </p:nvPr>
        </p:nvSpPr>
        <p:spPr/>
        <p:txBody>
          <a:bodyPr/>
          <a:lstStyle/>
          <a:p>
            <a:pPr algn="ctr"/>
            <a:r>
              <a:rPr lang="el-GR" b="1" dirty="0"/>
              <a:t>ΚΑΘ’ ΥΛΗΝ ΑΡΜΟΔΙΟ ΔΙΚΑΣΤΗΡΙΟ </a:t>
            </a:r>
          </a:p>
        </p:txBody>
      </p:sp>
      <p:sp>
        <p:nvSpPr>
          <p:cNvPr id="3" name="Θέση περιεχομένου 2">
            <a:extLst>
              <a:ext uri="{FF2B5EF4-FFF2-40B4-BE49-F238E27FC236}">
                <a16:creationId xmlns:a16="http://schemas.microsoft.com/office/drawing/2014/main" id="{49DD4412-3FDE-A688-E8A0-3438B5A2FC04}"/>
              </a:ext>
            </a:extLst>
          </p:cNvPr>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fontScale="32500" lnSpcReduction="20000"/>
          </a:bodyPr>
          <a:lstStyle/>
          <a:p>
            <a:pPr marL="0" indent="0" algn="ctr">
              <a:buNone/>
            </a:pPr>
            <a:r>
              <a:rPr lang="el-GR" sz="4500" b="1" dirty="0"/>
              <a:t>ΠΛΗΜΜΕΛΗΜΑΤΑ</a:t>
            </a:r>
          </a:p>
          <a:p>
            <a:pPr marL="514350" indent="-514350" algn="just">
              <a:buFont typeface="+mj-lt"/>
              <a:buAutoNum type="arabicPeriod"/>
            </a:pPr>
            <a:r>
              <a:rPr lang="el-GR" sz="4500" dirty="0"/>
              <a:t>Μονομελές Πλημμελειοδικείο (115 ΚΠΔ): «τεκμήριο» αρμοδιότητας: </a:t>
            </a:r>
            <a:r>
              <a:rPr lang="el-GR" sz="4500" b="1" dirty="0"/>
              <a:t>προσοχή στις εξαιρέσεις</a:t>
            </a:r>
          </a:p>
          <a:p>
            <a:pPr marL="514350" indent="-514350" algn="just">
              <a:buFont typeface="+mj-lt"/>
              <a:buAutoNum type="arabicPeriod"/>
            </a:pPr>
            <a:r>
              <a:rPr lang="el-GR" sz="4500" dirty="0"/>
              <a:t>Τριμελές Πλημμελειοδικείο (112 ΚΠΔ)</a:t>
            </a:r>
          </a:p>
          <a:p>
            <a:pPr marL="514350" indent="-514350" algn="just">
              <a:buFont typeface="+mj-lt"/>
              <a:buAutoNum type="arabicPeriod"/>
            </a:pPr>
            <a:r>
              <a:rPr lang="el-GR" sz="4500" dirty="0"/>
              <a:t>Τριμελές Εφετείο Πλημμελημάτων (111 παρ. 7 ΚΠΔ) </a:t>
            </a:r>
          </a:p>
          <a:p>
            <a:pPr marL="0" indent="0" algn="just">
              <a:buNone/>
            </a:pPr>
            <a:endParaRPr lang="el-GR" sz="4500" b="1" dirty="0"/>
          </a:p>
          <a:p>
            <a:pPr marL="0" indent="0" algn="ctr">
              <a:buNone/>
            </a:pPr>
            <a:r>
              <a:rPr lang="el-GR" sz="4500" b="1" dirty="0"/>
              <a:t>ΚΑΚΟΥΡΓΗΜΑΤΑ</a:t>
            </a:r>
          </a:p>
          <a:p>
            <a:pPr marL="514350" indent="-514350" algn="just">
              <a:buFont typeface="+mj-lt"/>
              <a:buAutoNum type="arabicPeriod"/>
            </a:pPr>
            <a:r>
              <a:rPr lang="el-GR" sz="4500" dirty="0"/>
              <a:t>ΜΟΔ / ΜΟΕ (109 ΚΠΔ) </a:t>
            </a:r>
          </a:p>
          <a:p>
            <a:pPr marL="514350" indent="-514350" algn="just">
              <a:buFont typeface="+mj-lt"/>
              <a:buAutoNum type="arabicPeriod"/>
            </a:pPr>
            <a:r>
              <a:rPr lang="el-GR" sz="4500" dirty="0"/>
              <a:t>Μονομελές Εφετείο Κακουργημάτων (110 ΚΠΔ): </a:t>
            </a:r>
            <a:r>
              <a:rPr lang="el-GR" sz="4500" b="1" dirty="0"/>
              <a:t>προσοχή στα πρόσωπα ειδικής δωσιδικίας (110 </a:t>
            </a:r>
            <a:r>
              <a:rPr lang="el-GR" sz="4500" b="1" dirty="0" err="1"/>
              <a:t>στ</a:t>
            </a:r>
            <a:r>
              <a:rPr lang="el-GR" sz="4500" b="1" dirty="0"/>
              <a:t>. δ’ ΚΠΔ)</a:t>
            </a:r>
          </a:p>
          <a:p>
            <a:pPr marL="514350" indent="-514350" algn="just">
              <a:buFont typeface="+mj-lt"/>
              <a:buAutoNum type="arabicPeriod"/>
            </a:pPr>
            <a:r>
              <a:rPr lang="el-GR" sz="4500" dirty="0"/>
              <a:t>Τριμελές Εφετείο Κακουργημάτων (111 ΚΠΔ): </a:t>
            </a:r>
            <a:r>
              <a:rPr lang="el-GR" sz="4500" b="1" dirty="0"/>
              <a:t>προσοχή στα πρόσωπα ειδικής δωσιδικίας (111 παρ. 6 ΚΠΔ)</a:t>
            </a:r>
            <a:endParaRPr lang="el-GR" sz="4500" dirty="0"/>
          </a:p>
          <a:p>
            <a:pPr marL="514350" indent="-514350" algn="just">
              <a:buFont typeface="+mj-lt"/>
              <a:buAutoNum type="arabicPeriod"/>
            </a:pPr>
            <a:r>
              <a:rPr lang="el-GR" sz="4500" u="sng" dirty="0"/>
              <a:t>Τριμελές Εφετείο Κακουργημάτων Β’ Βαθμού (111 παρ. 8 ΚΠΔ) </a:t>
            </a:r>
          </a:p>
          <a:p>
            <a:pPr marL="0" indent="0" algn="just">
              <a:buNone/>
            </a:pPr>
            <a:endParaRPr lang="el-GR" b="1" dirty="0"/>
          </a:p>
          <a:p>
            <a:pPr marL="0" indent="0" algn="just">
              <a:buNone/>
            </a:pPr>
            <a:r>
              <a:rPr lang="el-GR" sz="4400" b="1" dirty="0">
                <a:sym typeface="Wingdings" pitchFamily="2" charset="2"/>
              </a:rPr>
              <a:t> Προσοχή επίσης στις αξιόποινες πράξεις ανηλίκων, που εκδικάζονται από το Μονομελές ή Τριμελές Δικαστήριο Ανηλίκων (113 ΚΠΔ)! </a:t>
            </a:r>
            <a:endParaRPr lang="el-GR" sz="4400" b="1" dirty="0"/>
          </a:p>
          <a:p>
            <a:pPr marL="0" indent="0" algn="just">
              <a:buNone/>
            </a:pPr>
            <a:endParaRPr lang="el-GR" b="1" dirty="0"/>
          </a:p>
          <a:p>
            <a:pPr marL="0" indent="0" algn="just">
              <a:buNone/>
            </a:pPr>
            <a:endParaRPr lang="el-GR" b="1" dirty="0"/>
          </a:p>
        </p:txBody>
      </p:sp>
    </p:spTree>
    <p:extLst>
      <p:ext uri="{BB962C8B-B14F-4D97-AF65-F5344CB8AC3E}">
        <p14:creationId xmlns:p14="http://schemas.microsoft.com/office/powerpoint/2010/main" val="1751527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D3403D-8124-506D-3107-996171E90CDD}"/>
              </a:ext>
            </a:extLst>
          </p:cNvPr>
          <p:cNvSpPr>
            <a:spLocks noGrp="1"/>
          </p:cNvSpPr>
          <p:nvPr>
            <p:ph type="title"/>
          </p:nvPr>
        </p:nvSpPr>
        <p:spPr/>
        <p:txBody>
          <a:bodyPr/>
          <a:lstStyle/>
          <a:p>
            <a:pPr algn="ctr"/>
            <a:r>
              <a:rPr lang="el-GR" b="1" dirty="0"/>
              <a:t>ΔΙΑΔΙΚΑΣΙΑ ΣΤΟ ΑΚΡΟΑΤΗΡΙΟ </a:t>
            </a:r>
          </a:p>
        </p:txBody>
      </p:sp>
      <p:sp>
        <p:nvSpPr>
          <p:cNvPr id="3" name="Θέση περιεχομένου 2">
            <a:extLst>
              <a:ext uri="{FF2B5EF4-FFF2-40B4-BE49-F238E27FC236}">
                <a16:creationId xmlns:a16="http://schemas.microsoft.com/office/drawing/2014/main" id="{9CF36FC3-219E-C904-6F23-8A18DD46C836}"/>
              </a:ext>
            </a:extLst>
          </p:cNvPr>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marL="0" indent="0" algn="ctr">
              <a:buNone/>
            </a:pPr>
            <a:r>
              <a:rPr lang="el-GR" sz="1800" b="1" dirty="0"/>
              <a:t>Πριν την έναρξη της αποδεικτικής διαδικασίας: </a:t>
            </a:r>
          </a:p>
          <a:p>
            <a:pPr marL="0" indent="0" algn="ctr">
              <a:buNone/>
            </a:pPr>
            <a:endParaRPr lang="el-GR" sz="1800" b="1" dirty="0"/>
          </a:p>
          <a:p>
            <a:pPr marL="514350" indent="-514350" algn="just">
              <a:buFont typeface="+mj-lt"/>
              <a:buAutoNum type="arabicPeriod"/>
            </a:pPr>
            <a:r>
              <a:rPr lang="el-GR" sz="1800" dirty="0"/>
              <a:t>Ακυρότητα του κλητηρίου θεσπίσματος (175 παρ. 2 ΚΠΔ) . </a:t>
            </a:r>
          </a:p>
          <a:p>
            <a:pPr marL="514350" indent="-514350" algn="just">
              <a:buFont typeface="+mj-lt"/>
              <a:buAutoNum type="arabicPeriod"/>
            </a:pPr>
            <a:r>
              <a:rPr lang="el-GR" sz="1800" dirty="0"/>
              <a:t>Ένσταση τοπικής αρμοδιότητας (126 ΚΠΔ) </a:t>
            </a:r>
          </a:p>
          <a:p>
            <a:pPr marL="514350" indent="-514350" algn="just">
              <a:buFont typeface="+mj-lt"/>
              <a:buAutoNum type="arabicPeriod"/>
            </a:pPr>
            <a:r>
              <a:rPr lang="el-GR" sz="1800" dirty="0"/>
              <a:t>Δήλωση παράστασης προς υποστήριξη της κατηγορίας (67 παρ. 1 ΚΠΔ)</a:t>
            </a:r>
          </a:p>
          <a:p>
            <a:pPr marL="0" indent="0" algn="just">
              <a:buNone/>
            </a:pPr>
            <a:r>
              <a:rPr lang="el-GR" sz="1800" dirty="0"/>
              <a:t>Εάν οι ανωτέρω διαδικαστικές ενέργειες δεν λάβουν χώρα εγκαίρως, δηλαδή πριν την έναρξη της αποδεικτικής διαδικασίας, τότε το αντίστοιχο δικαίωμα αναλώνεται. </a:t>
            </a:r>
          </a:p>
          <a:p>
            <a:pPr algn="just"/>
            <a:endParaRPr lang="el-GR" sz="1800" dirty="0"/>
          </a:p>
          <a:p>
            <a:pPr marL="514350" indent="-514350" algn="just">
              <a:buFont typeface="+mj-lt"/>
              <a:buAutoNum type="arabicPeriod"/>
            </a:pPr>
            <a:endParaRPr lang="el-GR" dirty="0"/>
          </a:p>
        </p:txBody>
      </p:sp>
    </p:spTree>
    <p:extLst>
      <p:ext uri="{BB962C8B-B14F-4D97-AF65-F5344CB8AC3E}">
        <p14:creationId xmlns:p14="http://schemas.microsoft.com/office/powerpoint/2010/main" val="911582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B994D0-973A-E7AC-AFF2-A40921390461}"/>
              </a:ext>
            </a:extLst>
          </p:cNvPr>
          <p:cNvSpPr>
            <a:spLocks noGrp="1"/>
          </p:cNvSpPr>
          <p:nvPr>
            <p:ph type="title"/>
          </p:nvPr>
        </p:nvSpPr>
        <p:spPr/>
        <p:txBody>
          <a:bodyPr/>
          <a:lstStyle/>
          <a:p>
            <a:pPr algn="ctr"/>
            <a:r>
              <a:rPr lang="el-GR" b="1" dirty="0"/>
              <a:t>ΔΙΑΔΙΚΑΣΙΑ ΣΤΟ ΑΚΡΟΑΤΗΡΙΟ </a:t>
            </a:r>
            <a:endParaRPr lang="el-GR" dirty="0"/>
          </a:p>
        </p:txBody>
      </p:sp>
      <p:sp>
        <p:nvSpPr>
          <p:cNvPr id="3" name="Θέση περιεχομένου 2">
            <a:extLst>
              <a:ext uri="{FF2B5EF4-FFF2-40B4-BE49-F238E27FC236}">
                <a16:creationId xmlns:a16="http://schemas.microsoft.com/office/drawing/2014/main" id="{1D74EDC7-73BA-251B-6F9E-9CC906771340}"/>
              </a:ext>
            </a:extLst>
          </p:cNvPr>
          <p:cNvSpPr>
            <a:spLocks noGrp="1"/>
          </p:cNvSpPr>
          <p:nvPr>
            <p:ph idx="1"/>
          </p:nvPr>
        </p:nvSpPr>
        <p:spPr/>
        <p:txBody>
          <a:bodyPr>
            <a:normAutofit/>
          </a:bodyPr>
          <a:lstStyle/>
          <a:p>
            <a:pPr marL="514350" indent="-514350" algn="just">
              <a:buFont typeface="+mj-lt"/>
              <a:buAutoNum type="arabicPeriod"/>
            </a:pPr>
            <a:r>
              <a:rPr lang="el-GR" sz="1700" dirty="0" err="1"/>
              <a:t>Λήψη</a:t>
            </a:r>
            <a:r>
              <a:rPr lang="el-GR" sz="1700" dirty="0"/>
              <a:t> </a:t>
            </a:r>
            <a:r>
              <a:rPr lang="el-GR" sz="1700" dirty="0" err="1"/>
              <a:t>ταυτότητας</a:t>
            </a:r>
            <a:r>
              <a:rPr lang="el-GR" sz="1700" dirty="0"/>
              <a:t> </a:t>
            </a:r>
            <a:r>
              <a:rPr lang="el-GR" sz="1700" dirty="0" err="1"/>
              <a:t>κατηγορουμένου</a:t>
            </a:r>
            <a:r>
              <a:rPr lang="el-GR" sz="1700" dirty="0"/>
              <a:t> </a:t>
            </a:r>
          </a:p>
          <a:p>
            <a:pPr marL="514350" marR="0" lvl="0" indent="-514350" algn="just" defTabSz="914400" rtl="0" eaLnBrk="1" fontAlgn="auto" latinLnBrk="0" hangingPunct="1">
              <a:lnSpc>
                <a:spcPct val="90000"/>
              </a:lnSpc>
              <a:spcBef>
                <a:spcPts val="1000"/>
              </a:spcBef>
              <a:spcAft>
                <a:spcPts val="0"/>
              </a:spcAft>
              <a:buClrTx/>
              <a:buSzTx/>
              <a:buFont typeface="+mj-lt"/>
              <a:buAutoNum type="arabicPeriod"/>
              <a:tabLst/>
              <a:defRPr/>
            </a:pPr>
            <a:r>
              <a:rPr kumimoji="0" lang="el-GR" sz="1700" b="0" i="0" u="none" strike="noStrike" kern="1200" cap="none" spc="0" normalizeH="0" baseline="0" noProof="0" dirty="0" err="1">
                <a:ln>
                  <a:noFill/>
                </a:ln>
                <a:solidFill>
                  <a:prstClr val="black"/>
                </a:solidFill>
                <a:effectLst/>
                <a:uLnTx/>
                <a:uFillTx/>
                <a:ea typeface="+mn-ea"/>
                <a:cs typeface="+mn-cs"/>
                <a:sym typeface="Wingdings" pitchFamily="2" charset="2"/>
              </a:rPr>
              <a:t>Εκφώνηση</a:t>
            </a:r>
            <a:r>
              <a:rPr kumimoji="0" lang="el-GR" sz="1700" b="0" i="0" u="none" strike="noStrike" kern="1200" cap="none" spc="0" normalizeH="0" baseline="0" noProof="0" dirty="0">
                <a:ln>
                  <a:noFill/>
                </a:ln>
                <a:solidFill>
                  <a:prstClr val="black"/>
                </a:solidFill>
                <a:effectLst/>
                <a:uLnTx/>
                <a:uFillTx/>
                <a:ea typeface="+mn-ea"/>
                <a:cs typeface="+mn-cs"/>
                <a:sym typeface="Wingdings" pitchFamily="2" charset="2"/>
              </a:rPr>
              <a:t> </a:t>
            </a:r>
            <a:r>
              <a:rPr kumimoji="0" lang="el-GR" sz="1700" b="0" i="0" u="none" strike="noStrike" kern="1200" cap="none" spc="0" normalizeH="0" baseline="0" noProof="0" dirty="0" err="1">
                <a:ln>
                  <a:noFill/>
                </a:ln>
                <a:solidFill>
                  <a:prstClr val="black"/>
                </a:solidFill>
                <a:effectLst/>
                <a:uLnTx/>
                <a:uFillTx/>
                <a:ea typeface="+mn-ea"/>
                <a:cs typeface="+mn-cs"/>
                <a:sym typeface="Wingdings" pitchFamily="2" charset="2"/>
              </a:rPr>
              <a:t>καταλόγου</a:t>
            </a:r>
            <a:r>
              <a:rPr kumimoji="0" lang="el-GR" sz="1700" b="0" i="0" u="none" strike="noStrike" kern="1200" cap="none" spc="0" normalizeH="0" baseline="0" noProof="0" dirty="0">
                <a:ln>
                  <a:noFill/>
                </a:ln>
                <a:solidFill>
                  <a:prstClr val="black"/>
                </a:solidFill>
                <a:effectLst/>
                <a:uLnTx/>
                <a:uFillTx/>
                <a:ea typeface="+mn-ea"/>
                <a:cs typeface="+mn-cs"/>
                <a:sym typeface="Wingdings" pitchFamily="2" charset="2"/>
              </a:rPr>
              <a:t> </a:t>
            </a:r>
            <a:r>
              <a:rPr kumimoji="0" lang="el-GR" sz="1700" b="0" i="0" u="none" strike="noStrike" kern="1200" cap="none" spc="0" normalizeH="0" baseline="0" noProof="0" dirty="0" err="1">
                <a:ln>
                  <a:noFill/>
                </a:ln>
                <a:solidFill>
                  <a:prstClr val="black"/>
                </a:solidFill>
                <a:effectLst/>
                <a:uLnTx/>
                <a:uFillTx/>
                <a:ea typeface="+mn-ea"/>
                <a:cs typeface="+mn-cs"/>
                <a:sym typeface="Wingdings" pitchFamily="2" charset="2"/>
              </a:rPr>
              <a:t>μαρτύρων</a:t>
            </a:r>
            <a:r>
              <a:rPr kumimoji="0" lang="el-GR" sz="1700" b="0" i="0" u="none" strike="noStrike" kern="1200" cap="none" spc="0" normalizeH="0" baseline="0" noProof="0" dirty="0">
                <a:ln>
                  <a:noFill/>
                </a:ln>
                <a:solidFill>
                  <a:prstClr val="black"/>
                </a:solidFill>
                <a:effectLst/>
                <a:uLnTx/>
                <a:uFillTx/>
                <a:ea typeface="+mn-ea"/>
                <a:cs typeface="+mn-cs"/>
                <a:sym typeface="Wingdings" pitchFamily="2" charset="2"/>
              </a:rPr>
              <a:t> </a:t>
            </a:r>
          </a:p>
          <a:p>
            <a:pPr marL="514350" indent="-514350" algn="just">
              <a:buFont typeface="+mj-lt"/>
              <a:buAutoNum type="arabicPeriod"/>
              <a:defRPr/>
            </a:pPr>
            <a:r>
              <a:rPr lang="el-GR" sz="1700" dirty="0" err="1">
                <a:solidFill>
                  <a:prstClr val="black"/>
                </a:solidFill>
                <a:sym typeface="Wingdings" pitchFamily="2" charset="2"/>
              </a:rPr>
              <a:t>Εξέταση</a:t>
            </a:r>
            <a:r>
              <a:rPr lang="el-GR" sz="1700" dirty="0">
                <a:solidFill>
                  <a:prstClr val="black"/>
                </a:solidFill>
                <a:sym typeface="Wingdings" pitchFamily="2" charset="2"/>
              </a:rPr>
              <a:t> </a:t>
            </a:r>
            <a:r>
              <a:rPr lang="el-GR" sz="1700" dirty="0" err="1">
                <a:solidFill>
                  <a:prstClr val="black"/>
                </a:solidFill>
                <a:sym typeface="Wingdings" pitchFamily="2" charset="2"/>
              </a:rPr>
              <a:t>μαρτύρων</a:t>
            </a:r>
            <a:r>
              <a:rPr lang="el-GR" sz="1700" dirty="0">
                <a:solidFill>
                  <a:prstClr val="black"/>
                </a:solidFill>
                <a:sym typeface="Wingdings" pitchFamily="2" charset="2"/>
              </a:rPr>
              <a:t> κατηγορητηρίου</a:t>
            </a:r>
          </a:p>
          <a:p>
            <a:pPr marL="514350" indent="-514350" algn="just">
              <a:buFont typeface="+mj-lt"/>
              <a:buAutoNum type="arabicPeriod"/>
              <a:defRPr/>
            </a:pPr>
            <a:r>
              <a:rPr kumimoji="0" lang="el-GR" sz="1700" b="0" i="0" u="none" strike="noStrike" kern="1200" cap="none" spc="0" normalizeH="0" baseline="0" noProof="0" dirty="0" err="1">
                <a:ln>
                  <a:noFill/>
                </a:ln>
                <a:solidFill>
                  <a:prstClr val="black"/>
                </a:solidFill>
                <a:effectLst/>
                <a:uLnTx/>
                <a:uFillTx/>
                <a:ea typeface="+mn-ea"/>
                <a:cs typeface="+mn-cs"/>
              </a:rPr>
              <a:t>Ανάγνωση</a:t>
            </a:r>
            <a:r>
              <a:rPr kumimoji="0" lang="el-GR" sz="1700" b="0" i="0" u="none" strike="noStrike" kern="1200" cap="none" spc="0" normalizeH="0" baseline="0" noProof="0" dirty="0">
                <a:ln>
                  <a:noFill/>
                </a:ln>
                <a:solidFill>
                  <a:prstClr val="black"/>
                </a:solidFill>
                <a:effectLst/>
                <a:uLnTx/>
                <a:uFillTx/>
                <a:ea typeface="+mn-ea"/>
                <a:cs typeface="+mn-cs"/>
              </a:rPr>
              <a:t> </a:t>
            </a:r>
            <a:r>
              <a:rPr kumimoji="0" lang="el-GR" sz="1700" b="0" i="0" u="none" strike="noStrike" kern="1200" cap="none" spc="0" normalizeH="0" baseline="0" noProof="0" dirty="0" err="1">
                <a:ln>
                  <a:noFill/>
                </a:ln>
                <a:solidFill>
                  <a:prstClr val="black"/>
                </a:solidFill>
                <a:effectLst/>
                <a:uLnTx/>
                <a:uFillTx/>
                <a:ea typeface="+mn-ea"/>
                <a:cs typeface="+mn-cs"/>
              </a:rPr>
              <a:t>εγγράφων</a:t>
            </a:r>
            <a:r>
              <a:rPr kumimoji="0" lang="el-GR" sz="1700" b="0" i="0" u="none" strike="noStrike" kern="1200" cap="none" spc="0" normalizeH="0" baseline="0" noProof="0" dirty="0">
                <a:ln>
                  <a:noFill/>
                </a:ln>
                <a:solidFill>
                  <a:prstClr val="black"/>
                </a:solidFill>
                <a:effectLst/>
                <a:uLnTx/>
                <a:uFillTx/>
                <a:ea typeface="+mn-ea"/>
                <a:cs typeface="+mn-cs"/>
              </a:rPr>
              <a:t> </a:t>
            </a:r>
          </a:p>
          <a:p>
            <a:pPr marL="514350" indent="-514350" algn="just">
              <a:buFont typeface="+mj-lt"/>
              <a:buAutoNum type="arabicPeriod"/>
              <a:defRPr/>
            </a:pPr>
            <a:r>
              <a:rPr lang="el-GR" sz="1700" dirty="0" err="1">
                <a:solidFill>
                  <a:prstClr val="black"/>
                </a:solidFill>
              </a:rPr>
              <a:t>Εξέταση</a:t>
            </a:r>
            <a:r>
              <a:rPr lang="el-GR" sz="1700" dirty="0">
                <a:solidFill>
                  <a:prstClr val="black"/>
                </a:solidFill>
              </a:rPr>
              <a:t> </a:t>
            </a:r>
            <a:r>
              <a:rPr lang="el-GR" sz="1700" dirty="0" err="1">
                <a:solidFill>
                  <a:prstClr val="black"/>
                </a:solidFill>
              </a:rPr>
              <a:t>μαρτύρων</a:t>
            </a:r>
            <a:r>
              <a:rPr lang="el-GR" sz="1700" dirty="0">
                <a:solidFill>
                  <a:prstClr val="black"/>
                </a:solidFill>
              </a:rPr>
              <a:t> υπεράσπισης  </a:t>
            </a:r>
          </a:p>
          <a:p>
            <a:pPr marL="514350" indent="-514350" algn="just">
              <a:buFont typeface="+mj-lt"/>
              <a:buAutoNum type="arabicPeriod"/>
              <a:defRPr/>
            </a:pPr>
            <a:r>
              <a:rPr lang="el-GR" sz="1700" dirty="0" err="1">
                <a:solidFill>
                  <a:prstClr val="black"/>
                </a:solidFill>
              </a:rPr>
              <a:t>Απολογία</a:t>
            </a:r>
            <a:r>
              <a:rPr lang="el-GR" sz="1700" dirty="0">
                <a:solidFill>
                  <a:prstClr val="black"/>
                </a:solidFill>
              </a:rPr>
              <a:t> </a:t>
            </a:r>
            <a:r>
              <a:rPr lang="el-GR" sz="1700" dirty="0" err="1">
                <a:solidFill>
                  <a:prstClr val="black"/>
                </a:solidFill>
              </a:rPr>
              <a:t>κατηγορουμένου</a:t>
            </a:r>
            <a:r>
              <a:rPr lang="el-GR" sz="1700" dirty="0">
                <a:solidFill>
                  <a:prstClr val="black"/>
                </a:solidFill>
              </a:rPr>
              <a:t> </a:t>
            </a:r>
          </a:p>
          <a:p>
            <a:pPr marL="514350" indent="-514350" algn="just">
              <a:buFont typeface="+mj-lt"/>
              <a:buAutoNum type="arabicPeriod"/>
              <a:defRPr/>
            </a:pPr>
            <a:r>
              <a:rPr lang="el-GR" sz="1700" dirty="0">
                <a:solidFill>
                  <a:prstClr val="black"/>
                </a:solidFill>
              </a:rPr>
              <a:t>Πρόταση εισαγγελέως της έδρας</a:t>
            </a:r>
          </a:p>
          <a:p>
            <a:pPr marL="514350" indent="-514350" algn="just">
              <a:buFont typeface="+mj-lt"/>
              <a:buAutoNum type="arabicPeriod"/>
              <a:defRPr/>
            </a:pPr>
            <a:r>
              <a:rPr lang="el-GR" sz="1700" dirty="0" err="1">
                <a:solidFill>
                  <a:prstClr val="black"/>
                </a:solidFill>
              </a:rPr>
              <a:t>Αγορεύσεις</a:t>
            </a:r>
            <a:r>
              <a:rPr lang="el-GR" sz="1700" dirty="0">
                <a:solidFill>
                  <a:prstClr val="black"/>
                </a:solidFill>
              </a:rPr>
              <a:t> συνηγόρων </a:t>
            </a:r>
          </a:p>
          <a:p>
            <a:pPr marL="514350" indent="-514350" algn="just">
              <a:buFont typeface="+mj-lt"/>
              <a:buAutoNum type="arabicPeriod"/>
              <a:defRPr/>
            </a:pPr>
            <a:r>
              <a:rPr lang="el-GR" sz="1700" dirty="0" err="1">
                <a:solidFill>
                  <a:prstClr val="black"/>
                </a:solidFill>
              </a:rPr>
              <a:t>Έκδοση</a:t>
            </a:r>
            <a:r>
              <a:rPr lang="el-GR" sz="1700" dirty="0">
                <a:solidFill>
                  <a:prstClr val="black"/>
                </a:solidFill>
              </a:rPr>
              <a:t> </a:t>
            </a:r>
            <a:r>
              <a:rPr lang="el-GR" sz="1700" dirty="0" err="1">
                <a:solidFill>
                  <a:prstClr val="black"/>
                </a:solidFill>
              </a:rPr>
              <a:t>απόφασης</a:t>
            </a:r>
            <a:endParaRPr lang="el-GR" sz="1700" dirty="0">
              <a:solidFill>
                <a:prstClr val="black"/>
              </a:solidFill>
            </a:endParaRPr>
          </a:p>
          <a:p>
            <a:pPr marL="514350" indent="-514350" algn="just">
              <a:buFont typeface="+mj-lt"/>
              <a:buAutoNum type="arabicPeriod"/>
              <a:defRPr/>
            </a:pPr>
            <a:r>
              <a:rPr lang="el-GR" sz="1700" dirty="0">
                <a:solidFill>
                  <a:prstClr val="black"/>
                </a:solidFill>
              </a:rPr>
              <a:t>Επί καταδικαστικής απόφασης, ακολουθεί το στάδιο αναγνώρισης ελαφρυντικών περιστάσεων και ο προσδιορισμός του ύψους της ποινής.</a:t>
            </a:r>
          </a:p>
          <a:p>
            <a:pPr marL="0" indent="0" algn="just">
              <a:buNone/>
              <a:defRPr/>
            </a:pPr>
            <a:endParaRPr lang="el-GR" dirty="0">
              <a:solidFill>
                <a:prstClr val="black"/>
              </a:solidFill>
              <a:latin typeface="Calibri" panose="020F0502020204030204"/>
            </a:endParaRPr>
          </a:p>
          <a:p>
            <a:pPr marL="0" indent="0" algn="just">
              <a:buNone/>
              <a:defRPr/>
            </a:pPr>
            <a:endParaRPr lang="el-GR" dirty="0">
              <a:solidFill>
                <a:prstClr val="black"/>
              </a:solidFill>
              <a:latin typeface="Calibri" panose="020F0502020204030204"/>
            </a:endParaRPr>
          </a:p>
          <a:p>
            <a:pPr marL="0" indent="0" algn="just">
              <a:buNone/>
              <a:defRPr/>
            </a:pPr>
            <a:endPar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just">
              <a:buNone/>
              <a:defRPr/>
            </a:pPr>
            <a:endPar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just">
              <a:buNone/>
            </a:pPr>
            <a:endParaRPr lang="el-GR" dirty="0">
              <a:sym typeface="Wingdings" pitchFamily="2" charset="2"/>
            </a:endParaRPr>
          </a:p>
          <a:p>
            <a:pPr marL="0" indent="0" algn="just">
              <a:buNone/>
            </a:pPr>
            <a:endParaRPr lang="el-GR" dirty="0">
              <a:sym typeface="Wingdings" pitchFamily="2" charset="2"/>
            </a:endParaRPr>
          </a:p>
          <a:p>
            <a:pPr algn="just"/>
            <a:endParaRPr lang="el-GR" dirty="0"/>
          </a:p>
        </p:txBody>
      </p:sp>
    </p:spTree>
    <p:extLst>
      <p:ext uri="{BB962C8B-B14F-4D97-AF65-F5344CB8AC3E}">
        <p14:creationId xmlns:p14="http://schemas.microsoft.com/office/powerpoint/2010/main" val="3420839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A1F848-7FB1-11E9-237E-F806FD093A40}"/>
              </a:ext>
            </a:extLst>
          </p:cNvPr>
          <p:cNvSpPr>
            <a:spLocks noGrp="1"/>
          </p:cNvSpPr>
          <p:nvPr>
            <p:ph type="title"/>
          </p:nvPr>
        </p:nvSpPr>
        <p:spPr/>
        <p:txBody>
          <a:bodyPr/>
          <a:lstStyle/>
          <a:p>
            <a:pPr algn="ctr"/>
            <a:r>
              <a:rPr lang="el-GR" b="1" dirty="0"/>
              <a:t>ΔΙΑΔΙΚΑΣΙΑ ΣΤΟ ΑΚΡΟΑΤΗΡΙΟ </a:t>
            </a:r>
            <a:endParaRPr lang="el-GR" dirty="0"/>
          </a:p>
        </p:txBody>
      </p:sp>
      <p:sp>
        <p:nvSpPr>
          <p:cNvPr id="3" name="Θέση περιεχομένου 2">
            <a:extLst>
              <a:ext uri="{FF2B5EF4-FFF2-40B4-BE49-F238E27FC236}">
                <a16:creationId xmlns:a16="http://schemas.microsoft.com/office/drawing/2014/main" id="{1EAA51DB-712C-785F-DAE9-D709F9E4B0F7}"/>
              </a:ext>
            </a:extLst>
          </p:cNvPr>
          <p:cNvSpPr>
            <a:spLocks noGrp="1"/>
          </p:cNvSpPr>
          <p:nvPr>
            <p:ph idx="1"/>
          </p:nvPr>
        </p:nvSpPr>
        <p:spPr/>
        <p:txBody>
          <a:bodyPr>
            <a:normAutofit/>
          </a:bodyPr>
          <a:lstStyle/>
          <a:p>
            <a:pPr algn="just"/>
            <a:r>
              <a:rPr lang="el-GR" sz="1800" dirty="0" err="1"/>
              <a:t>Αρχη</a:t>
            </a:r>
            <a:r>
              <a:rPr lang="el-GR" sz="1800" dirty="0"/>
              <a:t>́ της </a:t>
            </a:r>
            <a:r>
              <a:rPr lang="el-GR" sz="1800" dirty="0" err="1"/>
              <a:t>δημοσιότητας</a:t>
            </a:r>
            <a:r>
              <a:rPr lang="el-GR" sz="1800" dirty="0"/>
              <a:t> και αρχή της </a:t>
            </a:r>
            <a:r>
              <a:rPr lang="el-GR" sz="1800" dirty="0" err="1"/>
              <a:t>προφορικότητας</a:t>
            </a:r>
            <a:endParaRPr lang="el-GR" sz="1800" dirty="0"/>
          </a:p>
          <a:p>
            <a:pPr algn="just"/>
            <a:r>
              <a:rPr lang="el-GR" sz="1800" dirty="0"/>
              <a:t>340 ΚΠΔ: δικαίωμα παράστασης διά συνηγόρου </a:t>
            </a:r>
            <a:r>
              <a:rPr lang="el-GR" sz="1800" dirty="0">
                <a:sym typeface="Wingdings" pitchFamily="2" charset="2"/>
              </a:rPr>
              <a:t> Αν ο απών κατηγορούμενος δεν </a:t>
            </a:r>
            <a:r>
              <a:rPr lang="el-GR" sz="1800" dirty="0" err="1">
                <a:sym typeface="Wingdings" pitchFamily="2" charset="2"/>
              </a:rPr>
              <a:t>έχει</a:t>
            </a:r>
            <a:r>
              <a:rPr lang="el-GR" sz="1800" dirty="0">
                <a:sym typeface="Wingdings" pitchFamily="2" charset="2"/>
              </a:rPr>
              <a:t> </a:t>
            </a:r>
            <a:r>
              <a:rPr lang="el-GR" sz="1800" dirty="0" err="1">
                <a:sym typeface="Wingdings" pitchFamily="2" charset="2"/>
              </a:rPr>
              <a:t>διορίσει</a:t>
            </a:r>
            <a:r>
              <a:rPr lang="el-GR" sz="1800" dirty="0">
                <a:sym typeface="Wingdings" pitchFamily="2" charset="2"/>
              </a:rPr>
              <a:t> </a:t>
            </a:r>
            <a:r>
              <a:rPr lang="el-GR" sz="1800" dirty="0" err="1">
                <a:sym typeface="Wingdings" pitchFamily="2" charset="2"/>
              </a:rPr>
              <a:t>συνήγορο</a:t>
            </a:r>
            <a:r>
              <a:rPr lang="el-GR" sz="1800" dirty="0">
                <a:sym typeface="Wingdings" pitchFamily="2" charset="2"/>
              </a:rPr>
              <a:t>, θα </a:t>
            </a:r>
            <a:r>
              <a:rPr lang="el-GR" sz="1800" dirty="0" err="1">
                <a:sym typeface="Wingdings" pitchFamily="2" charset="2"/>
              </a:rPr>
              <a:t>ερημοδικαστεί</a:t>
            </a:r>
            <a:r>
              <a:rPr lang="el-GR" sz="1800" dirty="0">
                <a:sym typeface="Wingdings" pitchFamily="2" charset="2"/>
              </a:rPr>
              <a:t> (εφόσον έχει κλητευθεί ορθώς) </a:t>
            </a:r>
            <a:r>
              <a:rPr lang="el-GR" sz="1800" dirty="0"/>
              <a:t>≠ </a:t>
            </a:r>
            <a:r>
              <a:rPr lang="el-GR" sz="1800" u="sng" dirty="0">
                <a:sym typeface="Wingdings" pitchFamily="2" charset="2"/>
              </a:rPr>
              <a:t>για κακούργημα</a:t>
            </a:r>
            <a:r>
              <a:rPr lang="de-DE" sz="1800" u="sng" dirty="0">
                <a:sym typeface="Wingdings" pitchFamily="2" charset="2"/>
              </a:rPr>
              <a:t> </a:t>
            </a:r>
            <a:r>
              <a:rPr lang="el-GR" sz="1800" u="sng" dirty="0">
                <a:sym typeface="Wingdings" pitchFamily="2" charset="2"/>
              </a:rPr>
              <a:t>και </a:t>
            </a:r>
            <a:r>
              <a:rPr lang="el-GR" sz="1800" u="sng" dirty="0" err="1">
                <a:sym typeface="Wingdings" pitchFamily="2" charset="2"/>
              </a:rPr>
              <a:t>πλημμελ</a:t>
            </a:r>
            <a:r>
              <a:rPr lang="de-DE" sz="1800" u="sng" dirty="0" err="1">
                <a:sym typeface="Wingdings" pitchFamily="2" charset="2"/>
              </a:rPr>
              <a:t>ή</a:t>
            </a:r>
            <a:r>
              <a:rPr lang="el-GR" sz="1800" u="sng" dirty="0" err="1">
                <a:sym typeface="Wingdings" pitchFamily="2" charset="2"/>
              </a:rPr>
              <a:t>ματα</a:t>
            </a:r>
            <a:r>
              <a:rPr lang="el-GR" sz="1800" u="sng" dirty="0">
                <a:sym typeface="Wingdings" pitchFamily="2" charset="2"/>
              </a:rPr>
              <a:t> αρμοδιότητας Τριμελούς Πλημμελειοδικείου ή με ποινή φυλάκισης τουλάχιστον 3 ετών</a:t>
            </a:r>
            <a:r>
              <a:rPr lang="en-US" sz="1800" u="sng" dirty="0">
                <a:sym typeface="Wingdings" pitchFamily="2" charset="2"/>
              </a:rPr>
              <a:t>,</a:t>
            </a:r>
            <a:r>
              <a:rPr lang="el-GR" sz="1800" u="sng" dirty="0">
                <a:sym typeface="Wingdings" pitchFamily="2" charset="2"/>
              </a:rPr>
              <a:t> το </a:t>
            </a:r>
            <a:r>
              <a:rPr lang="el-GR" sz="1800" u="sng" dirty="0" err="1">
                <a:sym typeface="Wingdings" pitchFamily="2" charset="2"/>
              </a:rPr>
              <a:t>δικαστήριο</a:t>
            </a:r>
            <a:r>
              <a:rPr lang="el-GR" sz="1800" u="sng" dirty="0">
                <a:sym typeface="Wingdings" pitchFamily="2" charset="2"/>
              </a:rPr>
              <a:t> </a:t>
            </a:r>
            <a:r>
              <a:rPr lang="el-GR" sz="1800" u="sng" dirty="0" err="1">
                <a:sym typeface="Wingdings" pitchFamily="2" charset="2"/>
              </a:rPr>
              <a:t>είναι</a:t>
            </a:r>
            <a:r>
              <a:rPr lang="el-GR" sz="1800" u="sng" dirty="0">
                <a:sym typeface="Wingdings" pitchFamily="2" charset="2"/>
              </a:rPr>
              <a:t> </a:t>
            </a:r>
            <a:r>
              <a:rPr lang="el-GR" sz="1800" u="sng" dirty="0" err="1">
                <a:sym typeface="Wingdings" pitchFamily="2" charset="2"/>
              </a:rPr>
              <a:t>υποχρεωμένο</a:t>
            </a:r>
            <a:r>
              <a:rPr lang="el-GR" sz="1800" u="sng" dirty="0">
                <a:sym typeface="Wingdings" pitchFamily="2" charset="2"/>
              </a:rPr>
              <a:t> να </a:t>
            </a:r>
            <a:r>
              <a:rPr lang="el-GR" sz="1800" u="sng" dirty="0" err="1">
                <a:sym typeface="Wingdings" pitchFamily="2" charset="2"/>
              </a:rPr>
              <a:t>διορίσει</a:t>
            </a:r>
            <a:r>
              <a:rPr lang="el-GR" sz="1800" u="sng" dirty="0">
                <a:sym typeface="Wingdings" pitchFamily="2" charset="2"/>
              </a:rPr>
              <a:t> </a:t>
            </a:r>
            <a:r>
              <a:rPr lang="el-GR" sz="1800" u="sng" dirty="0" err="1">
                <a:sym typeface="Wingdings" pitchFamily="2" charset="2"/>
              </a:rPr>
              <a:t>αυτεπαγγέλτως</a:t>
            </a:r>
            <a:r>
              <a:rPr lang="el-GR" sz="1800" u="sng" dirty="0">
                <a:sym typeface="Wingdings" pitchFamily="2" charset="2"/>
              </a:rPr>
              <a:t> </a:t>
            </a:r>
            <a:r>
              <a:rPr lang="el-GR" sz="1800" u="sng" dirty="0" err="1">
                <a:sym typeface="Wingdings" pitchFamily="2" charset="2"/>
              </a:rPr>
              <a:t>συνήγορο</a:t>
            </a:r>
            <a:r>
              <a:rPr lang="el-GR" sz="1800" u="sng" dirty="0">
                <a:sym typeface="Wingdings" pitchFamily="2" charset="2"/>
              </a:rPr>
              <a:t>, εφόσον είναι παρών ο κατηγορούμενος.</a:t>
            </a:r>
          </a:p>
          <a:p>
            <a:pPr algn="just"/>
            <a:r>
              <a:rPr lang="el-GR" sz="1800" b="1" dirty="0">
                <a:sym typeface="Wingdings" pitchFamily="2" charset="2"/>
              </a:rPr>
              <a:t>Μέσα άμυνας κατά </a:t>
            </a:r>
            <a:r>
              <a:rPr lang="el-GR" sz="1800" b="1" dirty="0" err="1">
                <a:sym typeface="Wingdings" pitchFamily="2" charset="2"/>
              </a:rPr>
              <a:t>ερήμην</a:t>
            </a:r>
            <a:r>
              <a:rPr lang="el-GR" sz="1800" b="1" dirty="0">
                <a:sym typeface="Wingdings" pitchFamily="2" charset="2"/>
              </a:rPr>
              <a:t> </a:t>
            </a:r>
            <a:r>
              <a:rPr lang="el-GR" sz="1800" b="1" dirty="0" err="1">
                <a:sym typeface="Wingdings" pitchFamily="2" charset="2"/>
              </a:rPr>
              <a:t>αποφάσεως</a:t>
            </a:r>
            <a:r>
              <a:rPr lang="el-GR" sz="1800" dirty="0">
                <a:sym typeface="Wingdings" pitchFamily="2" charset="2"/>
              </a:rPr>
              <a:t>: </a:t>
            </a:r>
          </a:p>
          <a:p>
            <a:pPr marL="0" indent="0" algn="just">
              <a:buNone/>
            </a:pPr>
            <a:r>
              <a:rPr lang="el-GR" sz="1800" dirty="0">
                <a:sym typeface="Wingdings" pitchFamily="2" charset="2"/>
              </a:rPr>
              <a:t>1. Πλημμελήματα  Αίτηση ακύρωσης της διαδικασίας (341 ΚΠΔ) και αίτηση ακύρωσης της απόφασης (430 ΚΠΔ) </a:t>
            </a:r>
          </a:p>
          <a:p>
            <a:pPr marL="0" indent="0" algn="just">
              <a:buNone/>
            </a:pPr>
            <a:r>
              <a:rPr lang="el-GR" sz="1800" dirty="0">
                <a:sym typeface="Wingdings" pitchFamily="2" charset="2"/>
              </a:rPr>
              <a:t>2. Κακουργήματα  Αίτηση ακύρωσης της διαδικασίας (435 ΚΠΔ)</a:t>
            </a:r>
          </a:p>
          <a:p>
            <a:endParaRPr lang="el-GR" dirty="0"/>
          </a:p>
        </p:txBody>
      </p:sp>
    </p:spTree>
    <p:extLst>
      <p:ext uri="{BB962C8B-B14F-4D97-AF65-F5344CB8AC3E}">
        <p14:creationId xmlns:p14="http://schemas.microsoft.com/office/powerpoint/2010/main" val="737510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4BB85-27A7-A5D9-1B02-A48AECCAE8E9}"/>
              </a:ext>
            </a:extLst>
          </p:cNvPr>
          <p:cNvSpPr>
            <a:spLocks noGrp="1"/>
          </p:cNvSpPr>
          <p:nvPr>
            <p:ph type="title"/>
          </p:nvPr>
        </p:nvSpPr>
        <p:spPr/>
        <p:txBody>
          <a:bodyPr/>
          <a:lstStyle/>
          <a:p>
            <a:r>
              <a:rPr lang="el-GR" b="1" dirty="0" err="1"/>
              <a:t>Ενδικα</a:t>
            </a:r>
            <a:r>
              <a:rPr lang="el-GR" b="1" dirty="0"/>
              <a:t> </a:t>
            </a:r>
            <a:r>
              <a:rPr lang="el-GR" b="1" dirty="0" err="1"/>
              <a:t>μεσα</a:t>
            </a:r>
            <a:r>
              <a:rPr lang="el-GR" b="1" dirty="0"/>
              <a:t> – ΓΕΝΙΚΕΣ ΠΡΟΫΠΟΘΕΣΕΙΣ ΠΑΡΑΔΕΚΤΟΥ </a:t>
            </a:r>
          </a:p>
        </p:txBody>
      </p:sp>
      <p:graphicFrame>
        <p:nvGraphicFramePr>
          <p:cNvPr id="4" name="Content Placeholder 3">
            <a:extLst>
              <a:ext uri="{FF2B5EF4-FFF2-40B4-BE49-F238E27FC236}">
                <a16:creationId xmlns:a16="http://schemas.microsoft.com/office/drawing/2014/main" id="{0B91D76E-5720-1E2D-CCDC-839F661D9AAD}"/>
              </a:ext>
            </a:extLst>
          </p:cNvPr>
          <p:cNvGraphicFramePr>
            <a:graphicFrameLocks noGrp="1"/>
          </p:cNvGraphicFramePr>
          <p:nvPr>
            <p:ph idx="1"/>
            <p:extLst>
              <p:ext uri="{D42A27DB-BD31-4B8C-83A1-F6EECF244321}">
                <p14:modId xmlns:p14="http://schemas.microsoft.com/office/powerpoint/2010/main" val="2962814107"/>
              </p:ext>
            </p:extLst>
          </p:nvPr>
        </p:nvGraphicFramePr>
        <p:xfrm>
          <a:off x="946281" y="2478373"/>
          <a:ext cx="10830992" cy="4116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31BDD446-24E7-8522-4D34-BB757575DC1F}"/>
              </a:ext>
            </a:extLst>
          </p:cNvPr>
          <p:cNvSpPr txBox="1"/>
          <p:nvPr/>
        </p:nvSpPr>
        <p:spPr>
          <a:xfrm>
            <a:off x="994348" y="1516489"/>
            <a:ext cx="10198308"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dirty="0"/>
              <a:t>Έφεση κατά αποφάσεων / βουλευμάτων </a:t>
            </a:r>
          </a:p>
          <a:p>
            <a:r>
              <a:rPr lang="el-GR" dirty="0"/>
              <a:t>Αναίρεση κατά αποφάσεων / βουλευμάτων </a:t>
            </a:r>
          </a:p>
          <a:p>
            <a:r>
              <a:rPr lang="el-GR" dirty="0"/>
              <a:t>Άρθρο 476 ΚΠΔ = γενικές προϋποθέσεις παραδεκτού </a:t>
            </a:r>
            <a:r>
              <a:rPr lang="el-GR" dirty="0">
                <a:sym typeface="Wingdings" panose="05000000000000000000" pitchFamily="2" charset="2"/>
              </a:rPr>
              <a:t> αν δεν συντρέχουν, το ένδικο μέσο απορρίπτεται ως απαράδεκτο και δεν εξετάζεται στην ουσία του </a:t>
            </a:r>
            <a:endParaRPr lang="el-GR" dirty="0"/>
          </a:p>
        </p:txBody>
      </p:sp>
    </p:spTree>
    <p:extLst>
      <p:ext uri="{BB962C8B-B14F-4D97-AF65-F5344CB8AC3E}">
        <p14:creationId xmlns:p14="http://schemas.microsoft.com/office/powerpoint/2010/main" val="3109876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EC18-C9AD-9DEA-DCB6-9E26FF03EA0A}"/>
              </a:ext>
            </a:extLst>
          </p:cNvPr>
          <p:cNvSpPr>
            <a:spLocks noGrp="1"/>
          </p:cNvSpPr>
          <p:nvPr>
            <p:ph type="title"/>
          </p:nvPr>
        </p:nvSpPr>
        <p:spPr>
          <a:xfrm>
            <a:off x="410782" y="452428"/>
            <a:ext cx="11256264" cy="654148"/>
          </a:xfrm>
        </p:spPr>
        <p:style>
          <a:lnRef idx="2">
            <a:schemeClr val="accent6"/>
          </a:lnRef>
          <a:fillRef idx="1">
            <a:schemeClr val="lt1"/>
          </a:fillRef>
          <a:effectRef idx="0">
            <a:schemeClr val="accent6"/>
          </a:effectRef>
          <a:fontRef idx="minor">
            <a:schemeClr val="dk1"/>
          </a:fontRef>
        </p:style>
        <p:txBody>
          <a:bodyPr/>
          <a:lstStyle/>
          <a:p>
            <a:pPr algn="ctr"/>
            <a:r>
              <a:rPr lang="el-GR" b="1" dirty="0">
                <a:latin typeface="+mj-lt"/>
              </a:rPr>
              <a:t>Εφεση</a:t>
            </a:r>
            <a:r>
              <a:rPr lang="el-GR" b="1" dirty="0"/>
              <a:t> </a:t>
            </a:r>
          </a:p>
        </p:txBody>
      </p:sp>
      <p:sp>
        <p:nvSpPr>
          <p:cNvPr id="3" name="Text Placeholder 2">
            <a:extLst>
              <a:ext uri="{FF2B5EF4-FFF2-40B4-BE49-F238E27FC236}">
                <a16:creationId xmlns:a16="http://schemas.microsoft.com/office/drawing/2014/main" id="{F0A6E898-A1A3-B4FB-E5B0-5E71FB9027BE}"/>
              </a:ext>
            </a:extLst>
          </p:cNvPr>
          <p:cNvSpPr>
            <a:spLocks noGrp="1"/>
          </p:cNvSpPr>
          <p:nvPr>
            <p:ph type="body" idx="1"/>
          </p:nvPr>
        </p:nvSpPr>
        <p:spPr>
          <a:xfrm>
            <a:off x="415048" y="1490472"/>
            <a:ext cx="5321808" cy="413742"/>
          </a:xfrm>
        </p:spPr>
        <p:txBody>
          <a:bodyPr>
            <a:normAutofit lnSpcReduction="10000"/>
          </a:bodyPr>
          <a:lstStyle/>
          <a:p>
            <a:r>
              <a:rPr lang="el-GR" b="1" dirty="0"/>
              <a:t>Κατά αποφάσεων </a:t>
            </a:r>
          </a:p>
        </p:txBody>
      </p:sp>
      <p:sp>
        <p:nvSpPr>
          <p:cNvPr id="4" name="Content Placeholder 3">
            <a:extLst>
              <a:ext uri="{FF2B5EF4-FFF2-40B4-BE49-F238E27FC236}">
                <a16:creationId xmlns:a16="http://schemas.microsoft.com/office/drawing/2014/main" id="{007FBC34-08A2-9CC1-3906-849970980FED}"/>
              </a:ext>
            </a:extLst>
          </p:cNvPr>
          <p:cNvSpPr>
            <a:spLocks noGrp="1"/>
          </p:cNvSpPr>
          <p:nvPr>
            <p:ph sz="quarter" idx="15"/>
          </p:nvPr>
        </p:nvSpPr>
        <p:spPr>
          <a:xfrm>
            <a:off x="419100" y="1904214"/>
            <a:ext cx="5303838" cy="4798244"/>
          </a:xfrm>
        </p:spPr>
        <p:style>
          <a:lnRef idx="2">
            <a:schemeClr val="accent6"/>
          </a:lnRef>
          <a:fillRef idx="1">
            <a:schemeClr val="lt1"/>
          </a:fillRef>
          <a:effectRef idx="0">
            <a:schemeClr val="accent6"/>
          </a:effectRef>
          <a:fontRef idx="minor">
            <a:schemeClr val="dk1"/>
          </a:fontRef>
        </p:style>
        <p:txBody>
          <a:bodyPr>
            <a:normAutofit fontScale="92500" lnSpcReduction="10000"/>
          </a:bodyPr>
          <a:lstStyle/>
          <a:p>
            <a:pPr marL="0" indent="0" algn="just">
              <a:buNone/>
            </a:pPr>
            <a:r>
              <a:rPr lang="el-GR" sz="1500" b="1" i="1" dirty="0"/>
              <a:t>Κατηγορούμενος </a:t>
            </a:r>
          </a:p>
          <a:p>
            <a:pPr algn="just">
              <a:buFontTx/>
              <a:buChar char="-"/>
            </a:pPr>
            <a:r>
              <a:rPr lang="el-GR" sz="1500" dirty="0"/>
              <a:t>Καταδικαστικές (άρ. 489 ΚΠΔ) – προσοχή  στα </a:t>
            </a:r>
            <a:r>
              <a:rPr lang="el-GR" sz="1500" u="sng" dirty="0"/>
              <a:t>όρια </a:t>
            </a:r>
            <a:r>
              <a:rPr lang="el-GR" sz="1500" u="sng" dirty="0" err="1"/>
              <a:t>εκκλητού</a:t>
            </a:r>
            <a:endParaRPr lang="el-GR" sz="1500" u="sng" dirty="0"/>
          </a:p>
          <a:p>
            <a:pPr algn="just">
              <a:buFontTx/>
              <a:buChar char="-"/>
            </a:pPr>
            <a:r>
              <a:rPr lang="el-GR" sz="1500" dirty="0"/>
              <a:t>Αθωωτικές (άρ. 486 ΚΠΔ) </a:t>
            </a:r>
            <a:r>
              <a:rPr lang="el-GR" sz="1500" dirty="0">
                <a:sym typeface="Wingdings" panose="05000000000000000000" pitchFamily="2" charset="2"/>
              </a:rPr>
              <a:t> έμπρακτη μετάνοια / αιτιολογία που χωρίς να είναι αναγκαίο θίγει την υπόληψή του </a:t>
            </a:r>
          </a:p>
          <a:p>
            <a:pPr algn="just">
              <a:buFontTx/>
              <a:buChar char="-"/>
            </a:pPr>
            <a:r>
              <a:rPr lang="el-GR" sz="1500" dirty="0">
                <a:sym typeface="Wingdings" panose="05000000000000000000" pitchFamily="2" charset="2"/>
              </a:rPr>
              <a:t>Αποφάσεις που κηρύσσουν αναρμοδιότητα (άρ. 488 ΚΠΔ) </a:t>
            </a:r>
          </a:p>
          <a:p>
            <a:pPr marL="0" indent="0" algn="just">
              <a:buNone/>
            </a:pPr>
            <a:endParaRPr lang="el-GR" sz="1500" dirty="0">
              <a:sym typeface="Wingdings" panose="05000000000000000000" pitchFamily="2" charset="2"/>
            </a:endParaRPr>
          </a:p>
          <a:p>
            <a:pPr marL="0" indent="0" algn="just">
              <a:buNone/>
            </a:pPr>
            <a:r>
              <a:rPr lang="el-GR" sz="1500" b="1" i="1" dirty="0">
                <a:sym typeface="Wingdings" panose="05000000000000000000" pitchFamily="2" charset="2"/>
              </a:rPr>
              <a:t>Εισαγγελέας</a:t>
            </a:r>
          </a:p>
          <a:p>
            <a:pPr algn="just">
              <a:buFontTx/>
              <a:buChar char="-"/>
            </a:pPr>
            <a:r>
              <a:rPr lang="el-GR" sz="1500" dirty="0">
                <a:sym typeface="Wingdings" panose="05000000000000000000" pitchFamily="2" charset="2"/>
              </a:rPr>
              <a:t>Καταδικαστικές (άρ. 491 ΚΠΔ) </a:t>
            </a:r>
          </a:p>
          <a:p>
            <a:pPr algn="just">
              <a:buFontTx/>
              <a:buChar char="-"/>
            </a:pPr>
            <a:r>
              <a:rPr lang="el-GR" sz="1500" dirty="0">
                <a:sym typeface="Wingdings" panose="05000000000000000000" pitchFamily="2" charset="2"/>
              </a:rPr>
              <a:t>Αθωωτικές (άρ. 486 ΚΠΔ) </a:t>
            </a:r>
          </a:p>
          <a:p>
            <a:pPr algn="just">
              <a:buFontTx/>
              <a:buChar char="-"/>
            </a:pPr>
            <a:r>
              <a:rPr lang="el-GR" sz="1500" dirty="0">
                <a:sym typeface="Wingdings" panose="05000000000000000000" pitchFamily="2" charset="2"/>
              </a:rPr>
              <a:t>Αποφάσεις που κηρύσσουν αναρμοδιότητα (άρ. 488 ΚΠΔ) </a:t>
            </a:r>
          </a:p>
          <a:p>
            <a:pPr marL="0" indent="0" algn="just">
              <a:buNone/>
            </a:pPr>
            <a:r>
              <a:rPr lang="el-GR" sz="1500" b="1" dirty="0">
                <a:solidFill>
                  <a:srgbClr val="FF0000"/>
                </a:solidFill>
                <a:sym typeface="Wingdings" panose="05000000000000000000" pitchFamily="2" charset="2"/>
              </a:rPr>
              <a:t>! </a:t>
            </a:r>
            <a:r>
              <a:rPr lang="el-GR" sz="1500" dirty="0">
                <a:sym typeface="Wingdings" panose="05000000000000000000" pitchFamily="2" charset="2"/>
              </a:rPr>
              <a:t>Απαιτείται </a:t>
            </a:r>
            <a:r>
              <a:rPr lang="el-GR" sz="1500" u="sng" dirty="0">
                <a:sym typeface="Wingdings" panose="05000000000000000000" pitchFamily="2" charset="2"/>
              </a:rPr>
              <a:t>ειδική και εμπεριστατωμένη αιτιολογία της εισαγγελικής έφεσης</a:t>
            </a:r>
            <a:r>
              <a:rPr lang="el-GR" sz="1500" dirty="0">
                <a:sym typeface="Wingdings" panose="05000000000000000000" pitchFamily="2" charset="2"/>
              </a:rPr>
              <a:t>, εφόσον κατατείνει στη χειροτέρευση της θέσης του κατηγορουμένου = τυπικός όρος του παραδεκτού | δυνατότητα συμπλήρωσης της αιτιολογίας μέσα σε 10 ημέρες από την καθαρογραφή της απόφασης (</a:t>
            </a:r>
            <a:r>
              <a:rPr lang="el-GR" sz="1500" dirty="0" err="1">
                <a:sym typeface="Wingdings" panose="05000000000000000000" pitchFamily="2" charset="2"/>
              </a:rPr>
              <a:t>άρ</a:t>
            </a:r>
            <a:r>
              <a:rPr lang="el-GR" sz="1500" dirty="0">
                <a:sym typeface="Wingdings" panose="05000000000000000000" pitchFamily="2" charset="2"/>
              </a:rPr>
              <a:t>. 487 ΚΠΔ) </a:t>
            </a:r>
          </a:p>
          <a:p>
            <a:pPr>
              <a:buFontTx/>
              <a:buChar char="-"/>
            </a:pPr>
            <a:endParaRPr lang="el-GR" dirty="0">
              <a:sym typeface="Wingdings" panose="05000000000000000000" pitchFamily="2" charset="2"/>
            </a:endParaRPr>
          </a:p>
        </p:txBody>
      </p:sp>
      <p:sp>
        <p:nvSpPr>
          <p:cNvPr id="5" name="Text Placeholder 4">
            <a:extLst>
              <a:ext uri="{FF2B5EF4-FFF2-40B4-BE49-F238E27FC236}">
                <a16:creationId xmlns:a16="http://schemas.microsoft.com/office/drawing/2014/main" id="{1E1B013F-1703-7A0E-A3CE-4B24E30125E0}"/>
              </a:ext>
            </a:extLst>
          </p:cNvPr>
          <p:cNvSpPr>
            <a:spLocks noGrp="1"/>
          </p:cNvSpPr>
          <p:nvPr>
            <p:ph type="body" sz="quarter" idx="3"/>
          </p:nvPr>
        </p:nvSpPr>
        <p:spPr>
          <a:xfrm>
            <a:off x="6345936" y="1490472"/>
            <a:ext cx="5321808" cy="413742"/>
          </a:xfrm>
        </p:spPr>
        <p:txBody>
          <a:bodyPr>
            <a:normAutofit lnSpcReduction="10000"/>
          </a:bodyPr>
          <a:lstStyle/>
          <a:p>
            <a:r>
              <a:rPr lang="el-GR" b="1" dirty="0"/>
              <a:t>Κατά βουλευμάτων </a:t>
            </a:r>
          </a:p>
        </p:txBody>
      </p:sp>
      <p:sp>
        <p:nvSpPr>
          <p:cNvPr id="6" name="Content Placeholder 5">
            <a:extLst>
              <a:ext uri="{FF2B5EF4-FFF2-40B4-BE49-F238E27FC236}">
                <a16:creationId xmlns:a16="http://schemas.microsoft.com/office/drawing/2014/main" id="{34D4A02D-084B-3E44-C21D-7CF9AD818CC2}"/>
              </a:ext>
            </a:extLst>
          </p:cNvPr>
          <p:cNvSpPr>
            <a:spLocks noGrp="1"/>
          </p:cNvSpPr>
          <p:nvPr>
            <p:ph sz="quarter" idx="16"/>
          </p:nvPr>
        </p:nvSpPr>
        <p:spPr>
          <a:xfrm>
            <a:off x="6345238" y="1904214"/>
            <a:ext cx="5321808" cy="4798244"/>
          </a:xfrm>
        </p:spPr>
        <p:style>
          <a:lnRef idx="2">
            <a:schemeClr val="accent6"/>
          </a:lnRef>
          <a:fillRef idx="1">
            <a:schemeClr val="lt1"/>
          </a:fillRef>
          <a:effectRef idx="0">
            <a:schemeClr val="accent6"/>
          </a:effectRef>
          <a:fontRef idx="minor">
            <a:schemeClr val="dk1"/>
          </a:fontRef>
        </p:style>
        <p:txBody>
          <a:bodyPr/>
          <a:lstStyle/>
          <a:p>
            <a:pPr marL="0" indent="0" algn="just">
              <a:buNone/>
            </a:pPr>
            <a:r>
              <a:rPr lang="el-GR" sz="1600" b="1" i="1" dirty="0"/>
              <a:t>Κατηγορούμενος</a:t>
            </a:r>
          </a:p>
          <a:p>
            <a:pPr marL="0" indent="0" algn="just">
              <a:buNone/>
            </a:pPr>
            <a:r>
              <a:rPr lang="el-GR" sz="1600" dirty="0"/>
              <a:t>Κατά βουλεύματος Συμβουλίου Πλημμελειοδικών, το οποίο τον παραπέμπει στο ακροατήριο για κακούργημα </a:t>
            </a:r>
            <a:r>
              <a:rPr lang="el-GR" sz="1600" b="1" dirty="0"/>
              <a:t>ΜΟΝΟ</a:t>
            </a:r>
            <a:r>
              <a:rPr lang="el-GR" sz="1600" dirty="0"/>
              <a:t> για τους εξής λόγους: </a:t>
            </a:r>
          </a:p>
          <a:p>
            <a:pPr marL="342900" indent="-342900" algn="just">
              <a:buAutoNum type="arabicParenR"/>
            </a:pPr>
            <a:r>
              <a:rPr lang="el-GR" sz="1600" dirty="0"/>
              <a:t>απόλυτη ακυρότητα (άρ. 171 παρ. 1 ΚΠΔ) ή </a:t>
            </a:r>
          </a:p>
          <a:p>
            <a:pPr marL="342900" indent="-342900" algn="just">
              <a:buAutoNum type="arabicParenR"/>
            </a:pPr>
            <a:r>
              <a:rPr lang="el-GR" sz="1600" dirty="0"/>
              <a:t>ευθεία εσφαλμένη εφαρμογή ουσιαστικής ποινικής διάταξης (Προσοχή: Ν. 5090/2024: «ευθεία») </a:t>
            </a:r>
          </a:p>
          <a:p>
            <a:pPr marL="0" indent="0" algn="just">
              <a:buNone/>
            </a:pPr>
            <a:endParaRPr lang="el-GR" sz="1600" dirty="0"/>
          </a:p>
          <a:p>
            <a:pPr marL="0" indent="0" algn="just">
              <a:buNone/>
            </a:pPr>
            <a:r>
              <a:rPr lang="el-GR" sz="1600" b="1" i="1" dirty="0"/>
              <a:t>Εισαγγελέας </a:t>
            </a:r>
          </a:p>
          <a:p>
            <a:pPr marL="0" indent="0" algn="just">
              <a:buNone/>
            </a:pPr>
            <a:r>
              <a:rPr lang="el-GR" sz="1600" dirty="0"/>
              <a:t>Κατά οποιουδήποτε βουλεύματος Συμβουλίου Πλημμελειοδικών και για οποιονδήποτε λόγο (</a:t>
            </a:r>
            <a:r>
              <a:rPr lang="el-GR" sz="1600" dirty="0" err="1"/>
              <a:t>άρ</a:t>
            </a:r>
            <a:r>
              <a:rPr lang="el-GR" sz="1600" dirty="0"/>
              <a:t>. 479 ΚΠΔ)</a:t>
            </a:r>
          </a:p>
          <a:p>
            <a:pPr marL="0" indent="0">
              <a:buNone/>
            </a:pPr>
            <a:endParaRPr lang="el-GR" dirty="0"/>
          </a:p>
        </p:txBody>
      </p:sp>
    </p:spTree>
    <p:extLst>
      <p:ext uri="{BB962C8B-B14F-4D97-AF65-F5344CB8AC3E}">
        <p14:creationId xmlns:p14="http://schemas.microsoft.com/office/powerpoint/2010/main" val="4186469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8FEFD-7024-A71E-8470-73FC8A437BED}"/>
              </a:ext>
            </a:extLst>
          </p:cNvPr>
          <p:cNvSpPr>
            <a:spLocks noGrp="1"/>
          </p:cNvSpPr>
          <p:nvPr>
            <p:ph type="title"/>
          </p:nvPr>
        </p:nvSpPr>
        <p:spPr>
          <a:solidFill>
            <a:schemeClr val="bg1"/>
          </a:solidFill>
        </p:spPr>
        <p:txBody>
          <a:bodyPr/>
          <a:lstStyle/>
          <a:p>
            <a:pPr algn="ctr"/>
            <a:r>
              <a:rPr lang="el-GR" b="1" dirty="0"/>
              <a:t>ΑΝΑΙΡΕΣΗ </a:t>
            </a:r>
          </a:p>
        </p:txBody>
      </p:sp>
      <p:sp>
        <p:nvSpPr>
          <p:cNvPr id="3" name="Text Placeholder 2">
            <a:extLst>
              <a:ext uri="{FF2B5EF4-FFF2-40B4-BE49-F238E27FC236}">
                <a16:creationId xmlns:a16="http://schemas.microsoft.com/office/drawing/2014/main" id="{B636874D-6EF7-712A-995F-7EAECF57DC2D}"/>
              </a:ext>
            </a:extLst>
          </p:cNvPr>
          <p:cNvSpPr>
            <a:spLocks noGrp="1"/>
          </p:cNvSpPr>
          <p:nvPr>
            <p:ph type="body" idx="1"/>
          </p:nvPr>
        </p:nvSpPr>
        <p:spPr/>
        <p:txBody>
          <a:bodyPr/>
          <a:lstStyle/>
          <a:p>
            <a:r>
              <a:rPr lang="el-GR" b="1" dirty="0"/>
              <a:t>Κατά αποφάσεων</a:t>
            </a:r>
          </a:p>
        </p:txBody>
      </p:sp>
      <p:sp>
        <p:nvSpPr>
          <p:cNvPr id="4" name="Content Placeholder 3">
            <a:extLst>
              <a:ext uri="{FF2B5EF4-FFF2-40B4-BE49-F238E27FC236}">
                <a16:creationId xmlns:a16="http://schemas.microsoft.com/office/drawing/2014/main" id="{43DD02A7-F47B-AE4E-DC5E-C2DE5FD06029}"/>
              </a:ext>
            </a:extLst>
          </p:cNvPr>
          <p:cNvSpPr>
            <a:spLocks noGrp="1"/>
          </p:cNvSpPr>
          <p:nvPr>
            <p:ph sz="quarter" idx="15"/>
          </p:nvPr>
        </p:nvSpPr>
        <p:spPr>
          <a:xfrm>
            <a:off x="419100" y="2212974"/>
            <a:ext cx="5303838" cy="4279265"/>
          </a:xfrm>
          <a:solidFill>
            <a:schemeClr val="bg1"/>
          </a:solidFill>
        </p:spPr>
        <p:txBody>
          <a:bodyPr>
            <a:normAutofit fontScale="92500" lnSpcReduction="10000"/>
          </a:bodyPr>
          <a:lstStyle/>
          <a:p>
            <a:pPr marL="0" indent="0">
              <a:buNone/>
            </a:pPr>
            <a:r>
              <a:rPr lang="el-GR" b="1" i="1" dirty="0"/>
              <a:t>Κατηγορούμενος </a:t>
            </a:r>
          </a:p>
          <a:p>
            <a:pPr marL="0" indent="0">
              <a:buNone/>
            </a:pPr>
            <a:r>
              <a:rPr lang="el-GR" dirty="0"/>
              <a:t>-άρ. 504 παρ. 1-2 ΚΠΔ </a:t>
            </a:r>
          </a:p>
          <a:p>
            <a:pPr marL="342900" indent="-342900">
              <a:buAutoNum type="arabicParenR"/>
            </a:pPr>
            <a:r>
              <a:rPr lang="el-GR" dirty="0"/>
              <a:t>κατά της απόφασης που όπως απαγγέλθηκε, δεν προσβάλλεται με έφεση και </a:t>
            </a:r>
          </a:p>
          <a:p>
            <a:pPr marL="342900" indent="-342900">
              <a:buAutoNum type="arabicParenR"/>
            </a:pPr>
            <a:r>
              <a:rPr lang="el-GR" dirty="0"/>
              <a:t>κατά της απόφασης του δευτεροβάθμιου δικαστηρίου που εκδόθηκε ύστερα από άσκηση έφεσης</a:t>
            </a:r>
          </a:p>
          <a:p>
            <a:pPr marL="0" indent="0">
              <a:buNone/>
            </a:pPr>
            <a:r>
              <a:rPr lang="el-GR" b="1" i="1" dirty="0"/>
              <a:t>Εισαγγελέας </a:t>
            </a:r>
          </a:p>
          <a:p>
            <a:pPr marL="0" indent="0">
              <a:buNone/>
            </a:pPr>
            <a:r>
              <a:rPr lang="el-GR" dirty="0"/>
              <a:t>-άρ. 505 παρ. 1 εδ. β’ ΚΠΔ </a:t>
            </a:r>
          </a:p>
          <a:p>
            <a:pPr marL="0" indent="0">
              <a:buNone/>
            </a:pPr>
            <a:r>
              <a:rPr lang="el-GR" dirty="0"/>
              <a:t>-Εισαγγελέας ΑΠ </a:t>
            </a:r>
            <a:r>
              <a:rPr lang="el-GR" dirty="0">
                <a:sym typeface="Wingdings" panose="05000000000000000000" pitchFamily="2" charset="2"/>
              </a:rPr>
              <a:t> κατά οποιασδήποτε απόφασης (άρ. 505 παρ. 2 ΚΠΔ) </a:t>
            </a:r>
            <a:endParaRPr lang="el-GR" dirty="0"/>
          </a:p>
          <a:p>
            <a:pPr>
              <a:buFont typeface="Wingdings" panose="05000000000000000000" pitchFamily="2" charset="2"/>
              <a:buChar char="è"/>
            </a:pPr>
            <a:r>
              <a:rPr lang="el-GR" dirty="0">
                <a:sym typeface="Wingdings" panose="05000000000000000000" pitchFamily="2" charset="2"/>
              </a:rPr>
              <a:t>Απαραίτητη η επίκληση νομικού σφάλματος της απόφασης / λόγου αναίρεσης που αναφέρεται στο άρ. 510 ΚΠΔ – Ο Άρειος Πάγος δεν είναι «τρίτος βαθμός δικαιοδοσίας» και δεν μπορεί να εκφέρει γνώμη επί των πραγματικών περιστατικών.</a:t>
            </a:r>
            <a:endParaRPr lang="el-GR" dirty="0"/>
          </a:p>
        </p:txBody>
      </p:sp>
      <p:sp>
        <p:nvSpPr>
          <p:cNvPr id="5" name="Text Placeholder 4">
            <a:extLst>
              <a:ext uri="{FF2B5EF4-FFF2-40B4-BE49-F238E27FC236}">
                <a16:creationId xmlns:a16="http://schemas.microsoft.com/office/drawing/2014/main" id="{734BD29D-E4CB-3E41-84B2-6B66F1A13A20}"/>
              </a:ext>
            </a:extLst>
          </p:cNvPr>
          <p:cNvSpPr>
            <a:spLocks noGrp="1"/>
          </p:cNvSpPr>
          <p:nvPr>
            <p:ph type="body" sz="quarter" idx="3"/>
          </p:nvPr>
        </p:nvSpPr>
        <p:spPr/>
        <p:txBody>
          <a:bodyPr/>
          <a:lstStyle/>
          <a:p>
            <a:r>
              <a:rPr lang="el-GR" b="1" dirty="0"/>
              <a:t>Κατά βουλευμάτων</a:t>
            </a:r>
          </a:p>
        </p:txBody>
      </p:sp>
      <p:sp>
        <p:nvSpPr>
          <p:cNvPr id="6" name="Content Placeholder 5">
            <a:extLst>
              <a:ext uri="{FF2B5EF4-FFF2-40B4-BE49-F238E27FC236}">
                <a16:creationId xmlns:a16="http://schemas.microsoft.com/office/drawing/2014/main" id="{BE3510DC-7F89-F17B-FE5B-339D6C0F2B0E}"/>
              </a:ext>
            </a:extLst>
          </p:cNvPr>
          <p:cNvSpPr>
            <a:spLocks noGrp="1"/>
          </p:cNvSpPr>
          <p:nvPr>
            <p:ph sz="quarter" idx="16"/>
          </p:nvPr>
        </p:nvSpPr>
        <p:spPr>
          <a:xfrm>
            <a:off x="6345238" y="2212975"/>
            <a:ext cx="5321808" cy="4279264"/>
          </a:xfrm>
          <a:solidFill>
            <a:schemeClr val="bg1"/>
          </a:solidFill>
        </p:spPr>
        <p:txBody>
          <a:bodyPr>
            <a:normAutofit lnSpcReduction="10000"/>
          </a:bodyPr>
          <a:lstStyle/>
          <a:p>
            <a:pPr marL="0" indent="0" algn="just">
              <a:buNone/>
            </a:pPr>
            <a:r>
              <a:rPr lang="el-GR" b="1" i="1" dirty="0"/>
              <a:t>Κατηγορούμενος </a:t>
            </a:r>
          </a:p>
          <a:p>
            <a:pPr marL="0" indent="0" algn="just">
              <a:buNone/>
            </a:pPr>
            <a:r>
              <a:rPr lang="el-GR" dirty="0"/>
              <a:t>Δεν παρέχεται σχετικό δικαίωμα στον κατηγορούμενο! </a:t>
            </a:r>
          </a:p>
          <a:p>
            <a:pPr marL="0" indent="0" algn="just">
              <a:buNone/>
            </a:pPr>
            <a:endParaRPr lang="el-GR" dirty="0"/>
          </a:p>
          <a:p>
            <a:pPr marL="0" indent="0" algn="just">
              <a:buNone/>
            </a:pPr>
            <a:r>
              <a:rPr lang="el-GR" b="1" i="1" dirty="0"/>
              <a:t>Εισαγγελέας </a:t>
            </a:r>
          </a:p>
          <a:p>
            <a:pPr marL="0" indent="0" algn="just">
              <a:buNone/>
            </a:pPr>
            <a:r>
              <a:rPr lang="el-GR" dirty="0"/>
              <a:t>άρ. 483 ΚΠΔ μόνο για τους αναφερόμενους στο άρ. 484 ΚΠΔ λόγους </a:t>
            </a:r>
          </a:p>
          <a:p>
            <a:pPr marL="0" indent="0" algn="just">
              <a:buNone/>
            </a:pPr>
            <a:r>
              <a:rPr lang="el-GR" dirty="0"/>
              <a:t>-</a:t>
            </a:r>
            <a:r>
              <a:rPr lang="el-GR" dirty="0" err="1"/>
              <a:t>Εισ</a:t>
            </a:r>
            <a:r>
              <a:rPr lang="el-GR" dirty="0"/>
              <a:t>. </a:t>
            </a:r>
            <a:r>
              <a:rPr lang="el-GR" dirty="0" err="1"/>
              <a:t>Πλημ</a:t>
            </a:r>
            <a:r>
              <a:rPr lang="el-GR" dirty="0"/>
              <a:t>. </a:t>
            </a:r>
            <a:r>
              <a:rPr lang="el-GR" dirty="0">
                <a:sym typeface="Wingdings" panose="05000000000000000000" pitchFamily="2" charset="2"/>
              </a:rPr>
              <a:t> κατά </a:t>
            </a:r>
            <a:r>
              <a:rPr lang="el-GR" dirty="0"/>
              <a:t>βουλεύματος του Συμβουλίου Πλημμελειοδικών, όταν αυτό παραπέμπει τον κατηγορούμενο για κακούργημα ή αποφαίνεται ότι δεν πρέπει να γίνει κατηγορία, διότι δεν υπάρχουν επαρκείς ενδείξεις ή όταν παύει προσωρινά ή οριστικά την ποινική δίωξη ή την κηρύσσει απαράδεκτη</a:t>
            </a:r>
          </a:p>
          <a:p>
            <a:pPr marL="0" indent="0" algn="just">
              <a:buNone/>
            </a:pPr>
            <a:r>
              <a:rPr lang="el-GR" dirty="0"/>
              <a:t>-</a:t>
            </a:r>
            <a:r>
              <a:rPr lang="el-GR" dirty="0" err="1"/>
              <a:t>Εισ</a:t>
            </a:r>
            <a:r>
              <a:rPr lang="el-GR" dirty="0"/>
              <a:t>. </a:t>
            </a:r>
            <a:r>
              <a:rPr lang="el-GR" dirty="0" err="1"/>
              <a:t>Εφ</a:t>
            </a:r>
            <a:r>
              <a:rPr lang="el-GR" dirty="0"/>
              <a:t>. </a:t>
            </a:r>
            <a:r>
              <a:rPr lang="el-GR" dirty="0">
                <a:sym typeface="Wingdings" panose="05000000000000000000" pitchFamily="2" charset="2"/>
              </a:rPr>
              <a:t> κατά οριστικού βουλεύματος Συμβουλίου Εφετών </a:t>
            </a:r>
          </a:p>
          <a:p>
            <a:pPr marL="0" indent="0" algn="just">
              <a:buNone/>
            </a:pPr>
            <a:r>
              <a:rPr lang="el-GR" dirty="0">
                <a:sym typeface="Wingdings" panose="05000000000000000000" pitchFamily="2" charset="2"/>
              </a:rPr>
              <a:t>- </a:t>
            </a:r>
            <a:r>
              <a:rPr lang="el-GR" dirty="0" err="1">
                <a:sym typeface="Wingdings" panose="05000000000000000000" pitchFamily="2" charset="2"/>
              </a:rPr>
              <a:t>Εισ</a:t>
            </a:r>
            <a:r>
              <a:rPr lang="el-GR" dirty="0">
                <a:sym typeface="Wingdings" panose="05000000000000000000" pitchFamily="2" charset="2"/>
              </a:rPr>
              <a:t>. ΑΠ  κατά οποιουδήποτε βουλεύματος</a:t>
            </a:r>
            <a:endParaRPr lang="el-GR" dirty="0"/>
          </a:p>
        </p:txBody>
      </p:sp>
    </p:spTree>
    <p:extLst>
      <p:ext uri="{BB962C8B-B14F-4D97-AF65-F5344CB8AC3E}">
        <p14:creationId xmlns:p14="http://schemas.microsoft.com/office/powerpoint/2010/main" val="1899960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8B88C-269E-B72A-2B2B-FB6F9EC5975A}"/>
              </a:ext>
            </a:extLst>
          </p:cNvPr>
          <p:cNvSpPr>
            <a:spLocks noGrp="1"/>
          </p:cNvSpPr>
          <p:nvPr>
            <p:ph type="title"/>
          </p:nvPr>
        </p:nvSpPr>
        <p:spPr/>
        <p:txBody>
          <a:bodyPr>
            <a:normAutofit/>
          </a:bodyPr>
          <a:lstStyle/>
          <a:p>
            <a:pPr algn="ctr"/>
            <a:r>
              <a:rPr lang="el-GR" b="1" dirty="0" err="1"/>
              <a:t>Προθεσμιες</a:t>
            </a:r>
            <a:r>
              <a:rPr lang="el-GR" b="1" dirty="0"/>
              <a:t> </a:t>
            </a:r>
            <a:r>
              <a:rPr lang="el-GR" b="1" dirty="0" err="1"/>
              <a:t>ασκησησ</a:t>
            </a:r>
            <a:r>
              <a:rPr lang="el-GR" b="1" dirty="0"/>
              <a:t> </a:t>
            </a:r>
            <a:r>
              <a:rPr lang="el-GR" b="1" dirty="0" err="1"/>
              <a:t>ενδικων</a:t>
            </a:r>
            <a:r>
              <a:rPr lang="el-GR" b="1" dirty="0"/>
              <a:t> </a:t>
            </a:r>
            <a:r>
              <a:rPr lang="el-GR" b="1" dirty="0" err="1"/>
              <a:t>μεσων</a:t>
            </a:r>
            <a:r>
              <a:rPr lang="el-GR" b="1" dirty="0"/>
              <a:t> </a:t>
            </a:r>
          </a:p>
        </p:txBody>
      </p:sp>
      <p:graphicFrame>
        <p:nvGraphicFramePr>
          <p:cNvPr id="7" name="Content Placeholder 6">
            <a:extLst>
              <a:ext uri="{FF2B5EF4-FFF2-40B4-BE49-F238E27FC236}">
                <a16:creationId xmlns:a16="http://schemas.microsoft.com/office/drawing/2014/main" id="{5966E6F9-C21E-A0CF-8A2F-F58B43BB34C0}"/>
              </a:ext>
            </a:extLst>
          </p:cNvPr>
          <p:cNvGraphicFramePr>
            <a:graphicFrameLocks noGrp="1"/>
          </p:cNvGraphicFramePr>
          <p:nvPr>
            <p:ph idx="1"/>
            <p:extLst>
              <p:ext uri="{D42A27DB-BD31-4B8C-83A1-F6EECF244321}">
                <p14:modId xmlns:p14="http://schemas.microsoft.com/office/powerpoint/2010/main" val="2069560226"/>
              </p:ext>
            </p:extLst>
          </p:nvPr>
        </p:nvGraphicFramePr>
        <p:xfrm>
          <a:off x="401638" y="1489074"/>
          <a:ext cx="11251708" cy="5290503"/>
        </p:xfrm>
        <a:graphic>
          <a:graphicData uri="http://schemas.openxmlformats.org/drawingml/2006/table">
            <a:tbl>
              <a:tblPr firstRow="1" bandRow="1">
                <a:tableStyleId>{2A488322-F2BA-4B5B-9748-0D474271808F}</a:tableStyleId>
              </a:tblPr>
              <a:tblGrid>
                <a:gridCol w="5625854">
                  <a:extLst>
                    <a:ext uri="{9D8B030D-6E8A-4147-A177-3AD203B41FA5}">
                      <a16:colId xmlns:a16="http://schemas.microsoft.com/office/drawing/2014/main" val="1881478428"/>
                    </a:ext>
                  </a:extLst>
                </a:gridCol>
                <a:gridCol w="5625854">
                  <a:extLst>
                    <a:ext uri="{9D8B030D-6E8A-4147-A177-3AD203B41FA5}">
                      <a16:colId xmlns:a16="http://schemas.microsoft.com/office/drawing/2014/main" val="578750559"/>
                    </a:ext>
                  </a:extLst>
                </a:gridCol>
              </a:tblGrid>
              <a:tr h="2455863">
                <a:tc>
                  <a:txBody>
                    <a:bodyPr/>
                    <a:lstStyle/>
                    <a:p>
                      <a:pPr lvl="0"/>
                      <a:r>
                        <a:rPr lang="el-GR" sz="1800" b="1" kern="1200" dirty="0">
                          <a:solidFill>
                            <a:schemeClr val="lt1"/>
                          </a:solidFill>
                          <a:effectLst/>
                        </a:rPr>
                        <a:t>Έφεση κατά απόφασης: </a:t>
                      </a:r>
                    </a:p>
                    <a:p>
                      <a:pPr lvl="0"/>
                      <a:r>
                        <a:rPr lang="el-GR" sz="1800" b="1" u="sng" kern="1200" dirty="0">
                          <a:solidFill>
                            <a:schemeClr val="lt1"/>
                          </a:solidFill>
                          <a:effectLst/>
                        </a:rPr>
                        <a:t>Κατηγορούμενος</a:t>
                      </a:r>
                      <a:endParaRPr lang="el-GR" sz="1800" b="1" kern="1200" dirty="0">
                        <a:solidFill>
                          <a:schemeClr val="lt1"/>
                        </a:solidFill>
                        <a:effectLst/>
                      </a:endParaRPr>
                    </a:p>
                    <a:p>
                      <a:pPr lvl="0"/>
                      <a:r>
                        <a:rPr lang="el-GR" sz="1800" b="1" kern="1200" dirty="0">
                          <a:solidFill>
                            <a:schemeClr val="lt1"/>
                          </a:solidFill>
                          <a:effectLst/>
                        </a:rPr>
                        <a:t>(παρών κατηγορούμενος) 10 ημέρες από την απαγγελία της απόφασης </a:t>
                      </a:r>
                    </a:p>
                    <a:p>
                      <a:pPr lvl="0"/>
                      <a:r>
                        <a:rPr lang="el-GR" sz="1800" b="1" kern="1200" dirty="0">
                          <a:solidFill>
                            <a:schemeClr val="lt1"/>
                          </a:solidFill>
                          <a:effectLst/>
                        </a:rPr>
                        <a:t>(απών κατηγορούμενος) 10 ημέρες από την (έγκυρη) επίδοση της απόφασης. Κατ’ εξαίρεση, 30 ημέρες, εφόσον ο κατηγορούμενος διαμένει στην αλλοδαπή ή αγνώστου διαμονής. (άρ. 473 ΚΠΔ) </a:t>
                      </a:r>
                    </a:p>
                    <a:p>
                      <a:pPr lvl="0"/>
                      <a:r>
                        <a:rPr lang="el-GR" sz="1800" b="1" u="sng" kern="1200" dirty="0">
                          <a:solidFill>
                            <a:schemeClr val="lt1"/>
                          </a:solidFill>
                          <a:effectLst/>
                        </a:rPr>
                        <a:t>Εισαγγελέας </a:t>
                      </a:r>
                      <a:endParaRPr lang="el-GR" sz="1800" b="1" kern="1200" dirty="0">
                        <a:solidFill>
                          <a:schemeClr val="lt1"/>
                        </a:solidFill>
                        <a:effectLst/>
                      </a:endParaRPr>
                    </a:p>
                    <a:p>
                      <a:pPr lvl="0"/>
                      <a:r>
                        <a:rPr lang="el-GR" sz="1800" b="1" kern="1200" dirty="0">
                          <a:solidFill>
                            <a:schemeClr val="lt1"/>
                          </a:solidFill>
                          <a:effectLst/>
                        </a:rPr>
                        <a:t>10 ημέρες από τη δημοσίευση της απόφασης </a:t>
                      </a:r>
                      <a:endParaRPr lang="el-GR" sz="1800" b="1" kern="1200" dirty="0">
                        <a:solidFill>
                          <a:schemeClr val="lt1"/>
                        </a:solidFill>
                        <a:effectLst/>
                        <a:latin typeface="+mn-lt"/>
                        <a:ea typeface="+mn-ea"/>
                        <a:cs typeface="+mn-cs"/>
                      </a:endParaRPr>
                    </a:p>
                  </a:txBody>
                  <a:tcPr/>
                </a:tc>
                <a:tc>
                  <a:txBody>
                    <a:bodyPr/>
                    <a:lstStyle/>
                    <a:p>
                      <a:pPr lvl="0"/>
                      <a:r>
                        <a:rPr lang="el-GR" sz="1800" b="1" kern="1200" dirty="0">
                          <a:solidFill>
                            <a:schemeClr val="lt1"/>
                          </a:solidFill>
                          <a:effectLst/>
                        </a:rPr>
                        <a:t>Έφεση κατά βουλεύματος: </a:t>
                      </a:r>
                    </a:p>
                    <a:p>
                      <a:pPr lvl="0"/>
                      <a:r>
                        <a:rPr lang="el-GR" sz="1800" b="1" u="sng" kern="1200" dirty="0">
                          <a:solidFill>
                            <a:schemeClr val="lt1"/>
                          </a:solidFill>
                          <a:effectLst/>
                        </a:rPr>
                        <a:t>Κατηγορούμενος</a:t>
                      </a:r>
                      <a:endParaRPr lang="el-GR" sz="1800" b="1" kern="1200" dirty="0">
                        <a:solidFill>
                          <a:schemeClr val="lt1"/>
                        </a:solidFill>
                        <a:effectLst/>
                      </a:endParaRPr>
                    </a:p>
                    <a:p>
                      <a:pPr lvl="0"/>
                      <a:r>
                        <a:rPr lang="el-GR" sz="1800" b="1" kern="1200" dirty="0">
                          <a:solidFill>
                            <a:schemeClr val="lt1"/>
                          </a:solidFill>
                          <a:effectLst/>
                        </a:rPr>
                        <a:t>10 ημέρες από την (έγκυρη) επίδοση του βουλεύματος στον κατηγορούμενο. Κατ’ εξαίρεση, 30 ημέρες εφόσον ο κατηγορούμενος διαμένει στην αλλοδαπή ή είναι αγνώστου διαμονής (άρ. 473 ΚΠΔ) </a:t>
                      </a:r>
                    </a:p>
                    <a:p>
                      <a:pPr lvl="0"/>
                      <a:r>
                        <a:rPr lang="el-GR" sz="1800" b="1" u="sng" kern="1200" dirty="0">
                          <a:solidFill>
                            <a:schemeClr val="lt1"/>
                          </a:solidFill>
                          <a:effectLst/>
                        </a:rPr>
                        <a:t>Εισαγγελέας </a:t>
                      </a:r>
                      <a:endParaRPr lang="el-GR" sz="1800" b="1" kern="1200" dirty="0">
                        <a:solidFill>
                          <a:schemeClr val="lt1"/>
                        </a:solidFill>
                        <a:effectLst/>
                      </a:endParaRPr>
                    </a:p>
                    <a:p>
                      <a:pPr lvl="0"/>
                      <a:r>
                        <a:rPr lang="el-GR" sz="1800" b="1" kern="1200" dirty="0">
                          <a:solidFill>
                            <a:schemeClr val="lt1"/>
                          </a:solidFill>
                          <a:effectLst/>
                        </a:rPr>
                        <a:t>Ένας μήνας από την έκδοση του βουλεύματος (άρ. 480 ΚΠΔ) </a:t>
                      </a:r>
                    </a:p>
                    <a:p>
                      <a:endParaRPr lang="el-GR" dirty="0"/>
                    </a:p>
                  </a:txBody>
                  <a:tcPr/>
                </a:tc>
                <a:extLst>
                  <a:ext uri="{0D108BD9-81ED-4DB2-BD59-A6C34878D82A}">
                    <a16:rowId xmlns:a16="http://schemas.microsoft.com/office/drawing/2014/main" val="3546007639"/>
                  </a:ext>
                </a:extLst>
              </a:tr>
              <a:tr h="2455863">
                <a:tc>
                  <a:txBody>
                    <a:bodyPr/>
                    <a:lstStyle/>
                    <a:p>
                      <a:r>
                        <a:rPr lang="el-GR" dirty="0"/>
                        <a:t>Αναίρεση κατά απόφασης: </a:t>
                      </a:r>
                    </a:p>
                    <a:p>
                      <a:r>
                        <a:rPr lang="el-GR" b="1" u="sng" dirty="0"/>
                        <a:t>Κατηγορούμενος </a:t>
                      </a:r>
                    </a:p>
                    <a:p>
                      <a:r>
                        <a:rPr lang="el-GR" b="0" u="none" dirty="0"/>
                        <a:t>(άρ. 473 ΚΠΔ) 20 ημέρες από την καταχώριση της </a:t>
                      </a:r>
                      <a:r>
                        <a:rPr lang="el-GR" b="0" u="none" dirty="0" err="1"/>
                        <a:t>καθαρογεγραμμένης</a:t>
                      </a:r>
                      <a:r>
                        <a:rPr lang="el-GR" b="0" u="none" dirty="0"/>
                        <a:t> απόφασης στο ειδικό βιβλίο </a:t>
                      </a:r>
                    </a:p>
                    <a:p>
                      <a:r>
                        <a:rPr lang="el-GR" b="1" u="sng" dirty="0"/>
                        <a:t>Εισαγγελέας </a:t>
                      </a:r>
                    </a:p>
                    <a:p>
                      <a:r>
                        <a:rPr lang="el-GR" b="0" u="none" dirty="0"/>
                        <a:t>(άρ. 507 ΚΠΔ) εισαγγελέας ΑΠ </a:t>
                      </a:r>
                      <a:r>
                        <a:rPr lang="el-GR" b="0" u="none" dirty="0">
                          <a:sym typeface="Wingdings" panose="05000000000000000000" pitchFamily="2" charset="2"/>
                        </a:rPr>
                        <a:t> 1 μήνας από την καταχώριση </a:t>
                      </a:r>
                      <a:endParaRPr lang="el-GR" b="0" u="none" dirty="0"/>
                    </a:p>
                  </a:txBody>
                  <a:tcPr/>
                </a:tc>
                <a:tc>
                  <a:txBody>
                    <a:bodyPr/>
                    <a:lstStyle/>
                    <a:p>
                      <a:pPr lvl="0"/>
                      <a:r>
                        <a:rPr lang="el-GR" sz="1800" kern="1200" dirty="0">
                          <a:solidFill>
                            <a:schemeClr val="dk1"/>
                          </a:solidFill>
                          <a:effectLst/>
                        </a:rPr>
                        <a:t>Αναίρεση κατά βουλεύματος: </a:t>
                      </a:r>
                    </a:p>
                    <a:p>
                      <a:pPr lvl="0"/>
                      <a:r>
                        <a:rPr lang="el-GR" sz="1800" b="1" u="sng" kern="1200" dirty="0">
                          <a:solidFill>
                            <a:schemeClr val="dk1"/>
                          </a:solidFill>
                          <a:effectLst/>
                        </a:rPr>
                        <a:t>Εισαγγελέας</a:t>
                      </a:r>
                      <a:endParaRPr lang="el-GR" sz="1800" kern="1200" dirty="0">
                        <a:solidFill>
                          <a:schemeClr val="dk1"/>
                        </a:solidFill>
                        <a:effectLst/>
                      </a:endParaRPr>
                    </a:p>
                    <a:p>
                      <a:pPr lvl="0"/>
                      <a:r>
                        <a:rPr lang="el-GR" sz="1800" kern="1200" dirty="0">
                          <a:solidFill>
                            <a:schemeClr val="dk1"/>
                          </a:solidFill>
                          <a:effectLst/>
                        </a:rPr>
                        <a:t>1 μήνας από την έκδοση του βουλεύματος (άρ. 483 + 473 παρ. 1 εδ. δ’ ΚΠΔ) </a:t>
                      </a:r>
                    </a:p>
                    <a:p>
                      <a:endParaRPr lang="el-GR" dirty="0"/>
                    </a:p>
                  </a:txBody>
                  <a:tcPr/>
                </a:tc>
                <a:extLst>
                  <a:ext uri="{0D108BD9-81ED-4DB2-BD59-A6C34878D82A}">
                    <a16:rowId xmlns:a16="http://schemas.microsoft.com/office/drawing/2014/main" val="37693371"/>
                  </a:ext>
                </a:extLst>
              </a:tr>
            </a:tbl>
          </a:graphicData>
        </a:graphic>
      </p:graphicFrame>
    </p:spTree>
    <p:extLst>
      <p:ext uri="{BB962C8B-B14F-4D97-AF65-F5344CB8AC3E}">
        <p14:creationId xmlns:p14="http://schemas.microsoft.com/office/powerpoint/2010/main" val="2386124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938CB-A656-6206-5775-10110F1D818C}"/>
              </a:ext>
            </a:extLst>
          </p:cNvPr>
          <p:cNvSpPr>
            <a:spLocks noGrp="1"/>
          </p:cNvSpPr>
          <p:nvPr>
            <p:ph type="title"/>
          </p:nvPr>
        </p:nvSpPr>
        <p:spPr/>
        <p:txBody>
          <a:bodyPr/>
          <a:lstStyle/>
          <a:p>
            <a:pPr algn="ctr"/>
            <a:r>
              <a:rPr lang="el-GR" b="1" dirty="0" err="1"/>
              <a:t>Διαδικασια</a:t>
            </a:r>
            <a:r>
              <a:rPr lang="el-GR" b="1" dirty="0"/>
              <a:t> ΣΤΟ ΑΚΡΟΑΤΗΡΙΟ </a:t>
            </a:r>
          </a:p>
        </p:txBody>
      </p:sp>
      <p:sp>
        <p:nvSpPr>
          <p:cNvPr id="3" name="Content Placeholder 2">
            <a:extLst>
              <a:ext uri="{FF2B5EF4-FFF2-40B4-BE49-F238E27FC236}">
                <a16:creationId xmlns:a16="http://schemas.microsoft.com/office/drawing/2014/main" id="{96C9D970-D664-128A-2E34-BAA44BAF83E3}"/>
              </a:ext>
            </a:extLst>
          </p:cNvPr>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r>
              <a:rPr lang="el-GR" sz="1800" dirty="0"/>
              <a:t>άρ. 500-502 ΚΠΔ - Βασική διαφορά σε σχέση με τη διαδικασία ενώπιον του πρωτοβάθμιου δικαστηρίου: </a:t>
            </a:r>
          </a:p>
          <a:p>
            <a:pPr marL="0" indent="0">
              <a:buNone/>
            </a:pPr>
            <a:r>
              <a:rPr lang="el-GR" sz="1800" dirty="0"/>
              <a:t>Απών κατηγορούμενος ενώπιον του πρωτοβάθμιου δικαστηρίου (άρ. 340 παρ. 3 ΚΠΔ) </a:t>
            </a:r>
            <a:r>
              <a:rPr lang="el-GR" sz="1800" dirty="0">
                <a:sym typeface="Wingdings" panose="05000000000000000000" pitchFamily="2" charset="2"/>
              </a:rPr>
              <a:t> </a:t>
            </a:r>
            <a:r>
              <a:rPr lang="el-GR" sz="1800" dirty="0" err="1">
                <a:sym typeface="Wingdings" panose="05000000000000000000" pitchFamily="2" charset="2"/>
              </a:rPr>
              <a:t>ερημοδικάζεται</a:t>
            </a:r>
            <a:r>
              <a:rPr lang="el-GR" sz="1800" dirty="0">
                <a:sym typeface="Wingdings" panose="05000000000000000000" pitchFamily="2" charset="2"/>
              </a:rPr>
              <a:t> </a:t>
            </a:r>
          </a:p>
          <a:p>
            <a:pPr marL="0" indent="0">
              <a:buNone/>
            </a:pPr>
            <a:endParaRPr lang="el-GR" sz="1800" dirty="0">
              <a:sym typeface="Wingdings" panose="05000000000000000000" pitchFamily="2" charset="2"/>
            </a:endParaRPr>
          </a:p>
          <a:p>
            <a:pPr marL="0" indent="0">
              <a:buNone/>
            </a:pPr>
            <a:endParaRPr lang="el-GR" sz="1800" dirty="0">
              <a:sym typeface="Wingdings" panose="05000000000000000000" pitchFamily="2" charset="2"/>
            </a:endParaRPr>
          </a:p>
          <a:p>
            <a:pPr marL="0" indent="0">
              <a:buNone/>
            </a:pPr>
            <a:r>
              <a:rPr lang="el-GR" sz="1800" dirty="0">
                <a:sym typeface="Wingdings" panose="05000000000000000000" pitchFamily="2" charset="2"/>
              </a:rPr>
              <a:t>Απών ο κατηγορούμενος ενώπιον του δευτεροβάθμιου δικαστηρίου (άρ. 501 παρ. 1 ΚΠΔ)  απορρίπτεται η έφεση ως </a:t>
            </a:r>
            <a:r>
              <a:rPr lang="el-GR" sz="1800" b="1" dirty="0">
                <a:sym typeface="Wingdings" panose="05000000000000000000" pitchFamily="2" charset="2"/>
              </a:rPr>
              <a:t>ανυποστήρικτη</a:t>
            </a:r>
            <a:r>
              <a:rPr lang="el-GR" sz="1800" dirty="0">
                <a:sym typeface="Wingdings" panose="05000000000000000000" pitchFamily="2" charset="2"/>
              </a:rPr>
              <a:t> (δεν εξετάζεται στην ουσία της  ανακτά την ισχύ της η πρωτοβάθμια απόφαση) </a:t>
            </a:r>
          </a:p>
          <a:p>
            <a:pPr marL="0" indent="0">
              <a:buNone/>
            </a:pPr>
            <a:endParaRPr lang="el-GR" sz="1800" dirty="0">
              <a:sym typeface="Wingdings" panose="05000000000000000000" pitchFamily="2" charset="2"/>
            </a:endParaRPr>
          </a:p>
          <a:p>
            <a:r>
              <a:rPr lang="el-GR" sz="1800" dirty="0">
                <a:sym typeface="Wingdings" panose="05000000000000000000" pitchFamily="2" charset="2"/>
              </a:rPr>
              <a:t>άρ.513 παρ.3 ΚΠΔ: στην διαδικασία ενώπιον του ΑΠ οι διάδικοι παρίστανται μόνο με συνήγορο. </a:t>
            </a:r>
          </a:p>
        </p:txBody>
      </p:sp>
      <p:sp>
        <p:nvSpPr>
          <p:cNvPr id="5" name="TextBox 4">
            <a:extLst>
              <a:ext uri="{FF2B5EF4-FFF2-40B4-BE49-F238E27FC236}">
                <a16:creationId xmlns:a16="http://schemas.microsoft.com/office/drawing/2014/main" id="{D5BDFCE5-F753-805D-C608-3F33B2D8731F}"/>
              </a:ext>
            </a:extLst>
          </p:cNvPr>
          <p:cNvSpPr txBox="1"/>
          <p:nvPr/>
        </p:nvSpPr>
        <p:spPr>
          <a:xfrm>
            <a:off x="5376724" y="2697225"/>
            <a:ext cx="7057136" cy="584775"/>
          </a:xfrm>
          <a:prstGeom prst="rect">
            <a:avLst/>
          </a:prstGeom>
          <a:noFill/>
        </p:spPr>
        <p:txBody>
          <a:bodyPr wrap="square">
            <a:spAutoFit/>
          </a:bodyPr>
          <a:lstStyle/>
          <a:p>
            <a:r>
              <a:rPr lang="el-GR" sz="3200" b="1" dirty="0">
                <a:solidFill>
                  <a:srgbClr val="FF0000"/>
                </a:solidFill>
              </a:rPr>
              <a:t>≠</a:t>
            </a:r>
          </a:p>
        </p:txBody>
      </p:sp>
    </p:spTree>
    <p:extLst>
      <p:ext uri="{BB962C8B-B14F-4D97-AF65-F5344CB8AC3E}">
        <p14:creationId xmlns:p14="http://schemas.microsoft.com/office/powerpoint/2010/main" val="1251860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E07DD5D-4479-11D8-763D-6CFFE70A9C48}"/>
              </a:ext>
            </a:extLst>
          </p:cNvPr>
          <p:cNvSpPr>
            <a:spLocks noGrp="1"/>
          </p:cNvSpPr>
          <p:nvPr>
            <p:ph type="title"/>
          </p:nvPr>
        </p:nvSpPr>
        <p:spPr/>
        <p:txBody>
          <a:bodyPr/>
          <a:lstStyle/>
          <a:p>
            <a:r>
              <a:rPr lang="el-GR" b="1" dirty="0"/>
              <a:t>ΑΠΟΤΕΛΕΣΜΑΤΑ ΤΩΝ ΕΝΔΙΚΩΝ ΜΕΣΩΝ </a:t>
            </a:r>
          </a:p>
        </p:txBody>
      </p:sp>
      <p:graphicFrame>
        <p:nvGraphicFramePr>
          <p:cNvPr id="9" name="Content Placeholder 8">
            <a:extLst>
              <a:ext uri="{FF2B5EF4-FFF2-40B4-BE49-F238E27FC236}">
                <a16:creationId xmlns:a16="http://schemas.microsoft.com/office/drawing/2014/main" id="{EC2A0A75-07AF-F2CD-980C-E2CA84890D9A}"/>
              </a:ext>
            </a:extLst>
          </p:cNvPr>
          <p:cNvGraphicFramePr>
            <a:graphicFrameLocks noGrp="1"/>
          </p:cNvGraphicFramePr>
          <p:nvPr>
            <p:ph idx="1"/>
            <p:extLst>
              <p:ext uri="{D42A27DB-BD31-4B8C-83A1-F6EECF244321}">
                <p14:modId xmlns:p14="http://schemas.microsoft.com/office/powerpoint/2010/main" val="3365437723"/>
              </p:ext>
            </p:extLst>
          </p:nvPr>
        </p:nvGraphicFramePr>
        <p:xfrm>
          <a:off x="401637" y="2016369"/>
          <a:ext cx="11602793" cy="4677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peech Bubble: Rectangle 9">
            <a:extLst>
              <a:ext uri="{FF2B5EF4-FFF2-40B4-BE49-F238E27FC236}">
                <a16:creationId xmlns:a16="http://schemas.microsoft.com/office/drawing/2014/main" id="{9BEDD852-B1E7-98BF-A85D-C945F1320057}"/>
              </a:ext>
            </a:extLst>
          </p:cNvPr>
          <p:cNvSpPr/>
          <p:nvPr/>
        </p:nvSpPr>
        <p:spPr>
          <a:xfrm>
            <a:off x="8405446" y="164124"/>
            <a:ext cx="3386875" cy="1535723"/>
          </a:xfrm>
          <a:prstGeom prst="wedgeRectCallou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l-GR" b="1" dirty="0"/>
              <a:t>ΠΡΟΣΟΧΗ</a:t>
            </a:r>
            <a:r>
              <a:rPr lang="el-GR" dirty="0"/>
              <a:t>! 470 ΚΠΔ = Απαγόρευση χειροτέρευση της θέσης του κατηγορουμένου (όχι στα ένδικα μέσα κατά βουλευμάτων) </a:t>
            </a:r>
          </a:p>
        </p:txBody>
      </p:sp>
    </p:spTree>
    <p:extLst>
      <p:ext uri="{BB962C8B-B14F-4D97-AF65-F5344CB8AC3E}">
        <p14:creationId xmlns:p14="http://schemas.microsoft.com/office/powerpoint/2010/main" val="887251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12ABCE-8176-506E-89B0-BDE765C41D6C}"/>
              </a:ext>
            </a:extLst>
          </p:cNvPr>
          <p:cNvSpPr>
            <a:spLocks noGrp="1"/>
          </p:cNvSpPr>
          <p:nvPr>
            <p:ph type="title"/>
          </p:nvPr>
        </p:nvSpPr>
        <p:spPr/>
        <p:txBody>
          <a:bodyPr/>
          <a:lstStyle/>
          <a:p>
            <a:pPr algn="ctr"/>
            <a:r>
              <a:rPr lang="el-GR" b="1" dirty="0"/>
              <a:t>ΣΑΣ ΕΥΧΑΡΙΣΤΟΥΜΕ ΓΙΑ ΤΗΝ ΠΡΟΣΟΧΗ ΣΑΣ!</a:t>
            </a:r>
          </a:p>
        </p:txBody>
      </p:sp>
      <p:sp>
        <p:nvSpPr>
          <p:cNvPr id="3" name="Θέση περιεχομένου 2">
            <a:extLst>
              <a:ext uri="{FF2B5EF4-FFF2-40B4-BE49-F238E27FC236}">
                <a16:creationId xmlns:a16="http://schemas.microsoft.com/office/drawing/2014/main" id="{BB6AE572-964D-7308-CD64-238E8802E769}"/>
              </a:ext>
            </a:extLst>
          </p:cNvPr>
          <p:cNvSpPr>
            <a:spLocks noGrp="1"/>
          </p:cNvSpPr>
          <p:nvPr>
            <p:ph idx="1"/>
          </p:nvPr>
        </p:nvSpPr>
        <p:spPr/>
        <p:txBody>
          <a:bodyPr/>
          <a:lstStyle/>
          <a:p>
            <a:endParaRPr lang="el-GR"/>
          </a:p>
        </p:txBody>
      </p:sp>
    </p:spTree>
    <p:extLst>
      <p:ext uri="{BB962C8B-B14F-4D97-AF65-F5344CB8AC3E}">
        <p14:creationId xmlns:p14="http://schemas.microsoft.com/office/powerpoint/2010/main" val="867251825"/>
      </p:ext>
    </p:extLst>
  </p:cSld>
  <p:clrMapOvr>
    <a:masterClrMapping/>
  </p:clrMapOvr>
</p:sld>
</file>

<file path=ppt/theme/theme1.xml><?xml version="1.0" encoding="utf-8"?>
<a:theme xmlns:a="http://schemas.openxmlformats.org/drawingml/2006/main" name="Lines">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Univers Condensed Arial Light">
      <a:majorFont>
        <a:latin typeface="Univers Condensed"/>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ines" id="{73C0D9B4-D252-4142-B71F-89E39AB3FA27}" vid="{AF756BC4-928A-4ACB-8AC0-2FBFD00AF409}"/>
    </a:ext>
  </a:extLst>
</a:theme>
</file>

<file path=docProps/app.xml><?xml version="1.0" encoding="utf-8"?>
<Properties xmlns="http://schemas.openxmlformats.org/officeDocument/2006/extended-properties" xmlns:vt="http://schemas.openxmlformats.org/officeDocument/2006/docPropsVTypes">
  <Template/>
  <TotalTime>2919</TotalTime>
  <Words>2574</Words>
  <Application>Microsoft Office PowerPoint</Application>
  <PresentationFormat>Widescreen</PresentationFormat>
  <Paragraphs>221</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Aptos</vt:lpstr>
      <vt:lpstr>Arial</vt:lpstr>
      <vt:lpstr>Arial Nova Light</vt:lpstr>
      <vt:lpstr>Calibri</vt:lpstr>
      <vt:lpstr>Times New Roman</vt:lpstr>
      <vt:lpstr>Univers Condensed</vt:lpstr>
      <vt:lpstr>Wingdings</vt:lpstr>
      <vt:lpstr>Lines</vt:lpstr>
      <vt:lpstr> ΣΕΜΙΝΑΡΙΑ Ε.Α.Ν.Δ.Α.   ΕΞΕΤΑΣΕΙΣ ΑΣΚΟΥΜΕΝΩΝ ΔΙΚΗΓΟΡΩΝ  β’ 2026  ΠΟΙΝΙΚΗ ΔΙΚΟΝΟΜΙΑ: προδικασια, ακροατηριο ΚΑΙ ΕΝΔΙΚΑ ΜΕΣΑ</vt:lpstr>
      <vt:lpstr>Ποινικη Διωξη</vt:lpstr>
      <vt:lpstr>Διαδικοι της ποινικησ δικησ (αρ. 70 ΚΠΔ) </vt:lpstr>
      <vt:lpstr>Προκαταρκτικη Εξεταση (243-244 ΚΠΔ)</vt:lpstr>
      <vt:lpstr>Τροποι κινησησ ποινικησ διωξησ</vt:lpstr>
      <vt:lpstr>ΠΑΡΑΠΟΜΠΗ ΣΤΟ ΑΚΡΟΑΤΗΡΙΟ </vt:lpstr>
      <vt:lpstr>Παραπομπή στα κακουργήματα</vt:lpstr>
      <vt:lpstr>ΑΝΑΚΡΙΣΗ</vt:lpstr>
      <vt:lpstr>ΠΕΡΑΣ ΑΝΑΚΡΙΣΕΩΣ</vt:lpstr>
      <vt:lpstr>ΕΞΑΙΡΕΣΗ: αΡΘΡΟ 309 ΚΠΔ</vt:lpstr>
      <vt:lpstr>ΠΑΡΑΠΟΜΠΗ ΣΤΑ ΠΛΗΜΜΕΛΗΜΑΤΑ</vt:lpstr>
      <vt:lpstr>ΑΥΤΟΦΩΡΟ ΕΓΚΛΗΜΑ</vt:lpstr>
      <vt:lpstr>ΚΑΘ’ ΥΛΗΝ ΑΡΜΟΔΙΟ ΔΙΚΑΣΤΗΡΙΟ </vt:lpstr>
      <vt:lpstr>ΔΙΑΔΙΚΑΣΙΑ ΣΤΟ ΑΚΡΟΑΤΗΡΙΟ </vt:lpstr>
      <vt:lpstr>ΔΙΑΔΙΚΑΣΙΑ ΣΤΟ ΑΚΡΟΑΤΗΡΙΟ </vt:lpstr>
      <vt:lpstr>ΔΙΑΔΙΚΑΣΙΑ ΣΤΟ ΑΚΡΟΑΤΗΡΙΟ </vt:lpstr>
      <vt:lpstr>Ενδικα μεσα – ΓΕΝΙΚΕΣ ΠΡΟΫΠΟΘΕΣΕΙΣ ΠΑΡΑΔΕΚΤΟΥ </vt:lpstr>
      <vt:lpstr>Εφεση </vt:lpstr>
      <vt:lpstr>ΑΝΑΙΡΕΣΗ </vt:lpstr>
      <vt:lpstr>Προθεσμιες ασκησησ ενδικων μεσων </vt:lpstr>
      <vt:lpstr>Διαδικασια ΣΤΟ ΑΚΡΟΑΤΗΡΙΟ </vt:lpstr>
      <vt:lpstr>ΑΠΟΤΕΛΕΣΜΑΤΑ ΤΩΝ ΕΝΔΙΚΩΝ ΜΕΣΩΝ </vt:lpstr>
      <vt:lpstr>ΣΑΣ ΕΥΧΑΡΙΣΤΟΥΜΕ ΓΙΑ ΤΗΝ ΠΡΟΣΟΧΗ ΣΑΣ!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ΣΕΜΙΝΑΡΙΑ Ε.Α.Ν.Δ.Α. Α’ 2025   ΠΟΙΝΙΚΗ ΔΙΚΟΝΟΜΙΑ</dc:title>
  <dc:creator>Vasileios Gerapetritis</dc:creator>
  <cp:lastModifiedBy>Rania Sainidou</cp:lastModifiedBy>
  <cp:revision>62</cp:revision>
  <dcterms:created xsi:type="dcterms:W3CDTF">2025-05-04T12:26:09Z</dcterms:created>
  <dcterms:modified xsi:type="dcterms:W3CDTF">2026-10-14T18:00:39Z</dcterms:modified>
</cp:coreProperties>
</file>