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8" autoAdjust="0"/>
    <p:restoredTop sz="95268" autoAdjust="0"/>
  </p:normalViewPr>
  <p:slideViewPr>
    <p:cSldViewPr snapToGrid="0">
      <p:cViewPr varScale="1">
        <p:scale>
          <a:sx n="65" d="100"/>
          <a:sy n="65" d="100"/>
        </p:scale>
        <p:origin x="6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23835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183532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559504-F701-4F1C-822A-1B49B43CE56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8700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60920ED-0EC2-4AEA-9E94-054807791C0D}"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4126872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60920ED-0EC2-4AEA-9E94-054807791C0D}"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559504-F701-4F1C-822A-1B49B43CE56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498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60920ED-0EC2-4AEA-9E94-054807791C0D}"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4110120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3585579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69276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412306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60920ED-0EC2-4AEA-9E94-054807791C0D}"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185894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60920ED-0EC2-4AEA-9E94-054807791C0D}"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35806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60920ED-0EC2-4AEA-9E94-054807791C0D}" type="datetimeFigureOut">
              <a:rPr lang="en-US" smtClean="0"/>
              <a:t>10/27/2024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372511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60920ED-0EC2-4AEA-9E94-054807791C0D}" type="datetimeFigureOut">
              <a:rPr lang="en-US" smtClean="0"/>
              <a:t>10/27/2024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347585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920ED-0EC2-4AEA-9E94-054807791C0D}" type="datetimeFigureOut">
              <a:rPr lang="en-US" smtClean="0"/>
              <a:t>10/27/2024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4064127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60920ED-0EC2-4AEA-9E94-054807791C0D}"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268336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60920ED-0EC2-4AEA-9E94-054807791C0D}"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559504-F701-4F1C-822A-1B49B43CE566}" type="slidenum">
              <a:rPr lang="en-US" smtClean="0"/>
              <a:t>‹#›</a:t>
            </a:fld>
            <a:endParaRPr lang="en-US"/>
          </a:p>
        </p:txBody>
      </p:sp>
    </p:spTree>
    <p:extLst>
      <p:ext uri="{BB962C8B-B14F-4D97-AF65-F5344CB8AC3E}">
        <p14:creationId xmlns:p14="http://schemas.microsoft.com/office/powerpoint/2010/main" val="47179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0920ED-0EC2-4AEA-9E94-054807791C0D}" type="datetimeFigureOut">
              <a:rPr lang="en-US" smtClean="0"/>
              <a:t>10/27/2024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559504-F701-4F1C-822A-1B49B43CE566}" type="slidenum">
              <a:rPr lang="en-US" smtClean="0"/>
              <a:t>‹#›</a:t>
            </a:fld>
            <a:endParaRPr lang="en-US"/>
          </a:p>
        </p:txBody>
      </p:sp>
    </p:spTree>
    <p:extLst>
      <p:ext uri="{BB962C8B-B14F-4D97-AF65-F5344CB8AC3E}">
        <p14:creationId xmlns:p14="http://schemas.microsoft.com/office/powerpoint/2010/main" val="730165827"/>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0B76D4-71BF-48F9-89D9-21F10FD1835B}"/>
              </a:ext>
            </a:extLst>
          </p:cNvPr>
          <p:cNvSpPr>
            <a:spLocks noGrp="1"/>
          </p:cNvSpPr>
          <p:nvPr>
            <p:ph idx="1"/>
          </p:nvPr>
        </p:nvSpPr>
        <p:spPr>
          <a:xfrm>
            <a:off x="2589212" y="2133599"/>
            <a:ext cx="8915400" cy="4595813"/>
          </a:xfrm>
        </p:spPr>
        <p:txBody>
          <a:bodyPr/>
          <a:lstStyle/>
          <a:p>
            <a:pPr marL="0" indent="0" algn="ctr">
              <a:lnSpc>
                <a:spcPct val="200000"/>
              </a:lnSpc>
              <a:buNone/>
            </a:pPr>
            <a:r>
              <a:rPr lang="el-GR" sz="2000" b="1" dirty="0">
                <a:solidFill>
                  <a:schemeClr val="accent2">
                    <a:lumMod val="75000"/>
                  </a:schemeClr>
                </a:solidFill>
              </a:rPr>
              <a:t>ΣΕΜΙΝΑΡΙΑ ΠΡΟΕΤΟΙΜΑΣΙΑΣ ΥΠΟΨΗΦΙΩΝ ΔΙΚΗΓΟΡΩΝ Β΄2024 </a:t>
            </a:r>
          </a:p>
          <a:p>
            <a:pPr marL="0" indent="0" algn="ctr">
              <a:lnSpc>
                <a:spcPct val="200000"/>
              </a:lnSpc>
              <a:buNone/>
            </a:pPr>
            <a:r>
              <a:rPr lang="el-GR" sz="2400" b="1" dirty="0">
                <a:solidFill>
                  <a:schemeClr val="accent2">
                    <a:lumMod val="75000"/>
                  </a:schemeClr>
                </a:solidFill>
              </a:rPr>
              <a:t>ΕΤΑΙΡΙΚΟ ΔΙΚΑΙΟ</a:t>
            </a:r>
          </a:p>
          <a:p>
            <a:pPr marL="0" indent="0" algn="ctr">
              <a:lnSpc>
                <a:spcPct val="200000"/>
              </a:lnSpc>
              <a:buNone/>
            </a:pPr>
            <a:r>
              <a:rPr lang="el-GR" b="1" dirty="0">
                <a:solidFill>
                  <a:schemeClr val="accent2">
                    <a:lumMod val="75000"/>
                  </a:schemeClr>
                </a:solidFill>
              </a:rPr>
              <a:t>ΠΡΟΣΩΠΙΚΕΣ ΚΑΙ ΚΕΦΑΛΑΙΟΥΧΙΚΕΣ ΕΤΑΙΡΕΙΕΣ</a:t>
            </a:r>
          </a:p>
          <a:p>
            <a:pPr marL="0" indent="0" algn="ctr">
              <a:lnSpc>
                <a:spcPct val="200000"/>
              </a:lnSpc>
              <a:buNone/>
            </a:pPr>
            <a:endParaRPr lang="el-GR" b="1" dirty="0">
              <a:solidFill>
                <a:schemeClr val="accent2">
                  <a:lumMod val="75000"/>
                </a:schemeClr>
              </a:solidFill>
            </a:endParaRPr>
          </a:p>
          <a:p>
            <a:pPr marL="0" indent="0">
              <a:lnSpc>
                <a:spcPct val="200000"/>
              </a:lnSpc>
              <a:buNone/>
            </a:pPr>
            <a:r>
              <a:rPr lang="el-GR" b="1" dirty="0">
                <a:solidFill>
                  <a:schemeClr val="accent2">
                    <a:lumMod val="75000"/>
                  </a:schemeClr>
                </a:solidFill>
              </a:rPr>
              <a:t>ΕΙΣΗΓΗΤΗΣ: ΙΩΑΝΝΗΣ ΚΟΝΤΟΥΛΗΣ (</a:t>
            </a:r>
            <a:r>
              <a:rPr lang="en-US" b="1" dirty="0">
                <a:solidFill>
                  <a:schemeClr val="accent2">
                    <a:lumMod val="75000"/>
                  </a:schemeClr>
                </a:solidFill>
              </a:rPr>
              <a:t>jkontoulis96@hotmail.com)</a:t>
            </a:r>
            <a:endParaRPr lang="el-GR" b="1" dirty="0">
              <a:solidFill>
                <a:schemeClr val="accent2">
                  <a:lumMod val="75000"/>
                </a:schemeClr>
              </a:solidFill>
            </a:endParaRPr>
          </a:p>
          <a:p>
            <a:pPr marL="0" indent="0">
              <a:lnSpc>
                <a:spcPct val="200000"/>
              </a:lnSpc>
              <a:buNone/>
            </a:pPr>
            <a:r>
              <a:rPr lang="el-GR" b="1" dirty="0">
                <a:solidFill>
                  <a:schemeClr val="accent2">
                    <a:lumMod val="75000"/>
                  </a:schemeClr>
                </a:solidFill>
              </a:rPr>
              <a:t>ΔΙΚΗΓΟΡΟΣ, ΠΜΣ ΕΤΑΙΡΕΙΕΣ ΚΑΙ ΧΡΗΜΑΤΟΔΟΤΗΣΗ, ΝΟΜΙΚΗ ΣΧΟΛΗ ΕΚΠΑ</a:t>
            </a:r>
            <a:endParaRPr lang="en-US" b="1" dirty="0">
              <a:solidFill>
                <a:schemeClr val="accent2">
                  <a:lumMod val="75000"/>
                </a:schemeClr>
              </a:solidFill>
            </a:endParaRPr>
          </a:p>
        </p:txBody>
      </p:sp>
    </p:spTree>
    <p:extLst>
      <p:ext uri="{BB962C8B-B14F-4D97-AF65-F5344CB8AC3E}">
        <p14:creationId xmlns:p14="http://schemas.microsoft.com/office/powerpoint/2010/main" val="298559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2"/>
            <a:ext cx="9310254" cy="5209434"/>
          </a:xfrm>
        </p:spPr>
        <p:txBody>
          <a:bodyPr>
            <a:normAutofit fontScale="85000" lnSpcReduction="10000"/>
          </a:bodyPr>
          <a:lstStyle/>
          <a:p>
            <a:pPr algn="just">
              <a:lnSpc>
                <a:spcPct val="120000"/>
              </a:lnSpc>
            </a:pPr>
            <a:r>
              <a:rPr lang="el-GR" sz="1700" dirty="0"/>
              <a:t>Για τα χρέη της εταιρείας παράλληλα με την εταιρεία ευθύνονται όλοι οι εταίροι απεριόριστα και εις </a:t>
            </a:r>
            <a:r>
              <a:rPr lang="el-GR" sz="1700" dirty="0" err="1"/>
              <a:t>ολόκληρον</a:t>
            </a:r>
            <a:r>
              <a:rPr lang="el-GR" sz="1700" dirty="0"/>
              <a:t>. </a:t>
            </a:r>
            <a:r>
              <a:rPr lang="el-GR" sz="1700" b="1" dirty="0"/>
              <a:t>Αναγκαστικό δίκαιο.</a:t>
            </a:r>
          </a:p>
          <a:p>
            <a:pPr marL="0" indent="0" algn="just">
              <a:lnSpc>
                <a:spcPct val="120000"/>
              </a:lnSpc>
              <a:buNone/>
            </a:pPr>
            <a:endParaRPr lang="en-US" sz="1700" b="1" dirty="0"/>
          </a:p>
          <a:p>
            <a:pPr algn="just">
              <a:lnSpc>
                <a:spcPct val="120000"/>
              </a:lnSpc>
            </a:pPr>
            <a:r>
              <a:rPr lang="el-GR" sz="1700" b="1" dirty="0"/>
              <a:t>Είδος ευθύνης:</a:t>
            </a:r>
          </a:p>
          <a:p>
            <a:pPr algn="just">
              <a:lnSpc>
                <a:spcPct val="120000"/>
              </a:lnSpc>
              <a:buFont typeface="+mj-lt"/>
              <a:buAutoNum type="arabicPeriod"/>
            </a:pPr>
            <a:r>
              <a:rPr lang="el-GR" sz="1700" b="1" dirty="0"/>
              <a:t>Προσωπική</a:t>
            </a:r>
            <a:r>
              <a:rPr lang="el-GR" sz="1700" dirty="0"/>
              <a:t> και </a:t>
            </a:r>
            <a:r>
              <a:rPr lang="el-GR" sz="1700" b="1" dirty="0"/>
              <a:t>απεριόριστη</a:t>
            </a:r>
            <a:r>
              <a:rPr lang="el-GR" sz="1700" dirty="0"/>
              <a:t> </a:t>
            </a:r>
          </a:p>
          <a:p>
            <a:pPr algn="just">
              <a:lnSpc>
                <a:spcPct val="120000"/>
              </a:lnSpc>
              <a:buFont typeface="+mj-lt"/>
              <a:buAutoNum type="arabicPeriod"/>
            </a:pPr>
            <a:r>
              <a:rPr lang="el-GR" sz="1700" b="1" dirty="0"/>
              <a:t>Εις </a:t>
            </a:r>
            <a:r>
              <a:rPr lang="el-GR" sz="1700" b="1" dirty="0" err="1"/>
              <a:t>ολόκληρον</a:t>
            </a:r>
            <a:endParaRPr lang="en-US" sz="1700" dirty="0"/>
          </a:p>
          <a:p>
            <a:pPr algn="just">
              <a:lnSpc>
                <a:spcPct val="120000"/>
              </a:lnSpc>
              <a:buFont typeface="+mj-lt"/>
              <a:buAutoNum type="arabicPeriod"/>
            </a:pPr>
            <a:r>
              <a:rPr lang="el-GR" sz="1700" b="1" dirty="0"/>
              <a:t>Άμεση</a:t>
            </a:r>
          </a:p>
          <a:p>
            <a:pPr algn="just">
              <a:lnSpc>
                <a:spcPct val="120000"/>
              </a:lnSpc>
              <a:buFont typeface="+mj-lt"/>
              <a:buAutoNum type="arabicPeriod"/>
            </a:pPr>
            <a:r>
              <a:rPr lang="el-GR" sz="1700" b="1" dirty="0"/>
              <a:t>Πρωτογενής</a:t>
            </a:r>
          </a:p>
          <a:p>
            <a:pPr algn="just">
              <a:lnSpc>
                <a:spcPct val="120000"/>
              </a:lnSpc>
              <a:buFont typeface="+mj-lt"/>
              <a:buAutoNum type="arabicPeriod"/>
            </a:pPr>
            <a:r>
              <a:rPr lang="el-GR" sz="1700" b="1" dirty="0" err="1"/>
              <a:t>Παρακολουθηματικός</a:t>
            </a:r>
            <a:r>
              <a:rPr lang="el-GR" sz="1700" b="1" dirty="0"/>
              <a:t> χαρακτήρας</a:t>
            </a:r>
          </a:p>
          <a:p>
            <a:pPr algn="just">
              <a:lnSpc>
                <a:spcPct val="120000"/>
              </a:lnSpc>
            </a:pPr>
            <a:r>
              <a:rPr lang="el-GR" sz="1700" dirty="0"/>
              <a:t>Ο δανειστής μπορεί να εναγάγει την εταιρεία ή τους εταίρους ή την εταιρεία και τους εταίρους από κοινού, χωρίς να είναι υποχρεωμένος να στραφεί πρώτα κατά της εταιρείας.</a:t>
            </a:r>
          </a:p>
          <a:p>
            <a:pPr algn="just">
              <a:lnSpc>
                <a:spcPct val="120000"/>
              </a:lnSpc>
            </a:pPr>
            <a:r>
              <a:rPr lang="el-GR" sz="1700" dirty="0"/>
              <a:t>Ρύθμιση 920 </a:t>
            </a:r>
            <a:r>
              <a:rPr lang="el-GR" sz="1700" dirty="0" err="1"/>
              <a:t>ΚΠολΔ</a:t>
            </a:r>
            <a:endParaRPr lang="el-GR" sz="1700" dirty="0"/>
          </a:p>
          <a:p>
            <a:pPr algn="just">
              <a:lnSpc>
                <a:spcPct val="120000"/>
              </a:lnSpc>
            </a:pPr>
            <a:r>
              <a:rPr lang="el-GR" sz="1700" dirty="0"/>
              <a:t>Ο εταίρος έναντι του δανειστή έχει τόσο τις </a:t>
            </a:r>
            <a:r>
              <a:rPr lang="el-GR" sz="1700" b="1" dirty="0"/>
              <a:t>προσωπικές ενστάσεις </a:t>
            </a:r>
            <a:r>
              <a:rPr lang="el-GR" sz="1700" dirty="0"/>
              <a:t>όσο </a:t>
            </a:r>
            <a:r>
              <a:rPr lang="el-GR" sz="1700"/>
              <a:t>και τις </a:t>
            </a:r>
            <a:r>
              <a:rPr lang="el-GR" sz="1700" b="1" dirty="0"/>
              <a:t>ενστάσεις της εταιρείας. </a:t>
            </a:r>
          </a:p>
          <a:p>
            <a:pPr algn="just">
              <a:lnSpc>
                <a:spcPct val="120000"/>
              </a:lnSpc>
            </a:pPr>
            <a:r>
              <a:rPr lang="el-GR" sz="1700" dirty="0"/>
              <a:t>Ο εταίρος που εξόφλησε το δανειστή έχει αναγωγικά δικαιώματα έναντι της εταιρείας και των λοιπών εταίρων (ΑΚ 487, 488)</a:t>
            </a:r>
            <a:endParaRPr lang="en-US" sz="1700" dirty="0"/>
          </a:p>
          <a:p>
            <a:pPr marL="0" indent="0" algn="just">
              <a:buNone/>
            </a:pPr>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Ευθύνη Ομόρρυθμων Εταίρων</a:t>
            </a:r>
            <a:endParaRPr lang="en-US" dirty="0">
              <a:solidFill>
                <a:schemeClr val="accent2">
                  <a:lumMod val="75000"/>
                </a:schemeClr>
              </a:solidFill>
            </a:endParaRPr>
          </a:p>
        </p:txBody>
      </p:sp>
    </p:spTree>
    <p:extLst>
      <p:ext uri="{BB962C8B-B14F-4D97-AF65-F5344CB8AC3E}">
        <p14:creationId xmlns:p14="http://schemas.microsoft.com/office/powerpoint/2010/main" val="360722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2"/>
            <a:ext cx="9310254" cy="5089361"/>
          </a:xfrm>
        </p:spPr>
        <p:txBody>
          <a:bodyPr>
            <a:normAutofit lnSpcReduction="10000"/>
          </a:bodyPr>
          <a:lstStyle/>
          <a:p>
            <a:pPr algn="just">
              <a:lnSpc>
                <a:spcPct val="150000"/>
              </a:lnSpc>
            </a:pPr>
            <a:r>
              <a:rPr lang="el-GR" sz="1700" u="sng" dirty="0"/>
              <a:t>Στο τέλος κάθε εταιρικής χρήσης</a:t>
            </a:r>
            <a:r>
              <a:rPr lang="el-GR" sz="1700" dirty="0"/>
              <a:t>, </a:t>
            </a:r>
            <a:r>
              <a:rPr lang="el-GR" sz="1700" b="1" dirty="0"/>
              <a:t>συντάσσεται λογαριασμός </a:t>
            </a:r>
            <a:r>
              <a:rPr lang="el-GR" sz="1700" dirty="0"/>
              <a:t>από τον οποίο </a:t>
            </a:r>
            <a:r>
              <a:rPr lang="el-GR" sz="1700" dirty="0" err="1"/>
              <a:t>εμφαίνονται</a:t>
            </a:r>
            <a:r>
              <a:rPr lang="el-GR" sz="1700" dirty="0"/>
              <a:t> κέρδη ή ζημίες της εταιρείας.</a:t>
            </a:r>
            <a:endParaRPr lang="en-US" sz="1700" dirty="0"/>
          </a:p>
          <a:p>
            <a:pPr algn="just">
              <a:lnSpc>
                <a:spcPct val="150000"/>
              </a:lnSpc>
            </a:pPr>
            <a:r>
              <a:rPr lang="el-GR" sz="1700" dirty="0"/>
              <a:t>Κέρδος    Επαύξηση εταιρικής περιουσίας σε σχέση με την προηγούμενη εταιρική χρήση</a:t>
            </a:r>
            <a:endParaRPr lang="el-GR" sz="1700" b="1" dirty="0"/>
          </a:p>
          <a:p>
            <a:pPr algn="just">
              <a:lnSpc>
                <a:spcPct val="150000"/>
              </a:lnSpc>
            </a:pPr>
            <a:r>
              <a:rPr lang="el-GR" sz="1700" dirty="0"/>
              <a:t>Ζημία       Μείωση εταιρικής περιουσίας σε σχέση με την προηγούμενη εταιρική χρήση</a:t>
            </a:r>
          </a:p>
          <a:p>
            <a:pPr algn="just">
              <a:lnSpc>
                <a:spcPct val="150000"/>
              </a:lnSpc>
            </a:pPr>
            <a:r>
              <a:rPr lang="el-GR" sz="1700" dirty="0"/>
              <a:t>Εκτός αντίθετης συμφωνίας, οι εταίροι μετέχουν στα κέρδη και τις ζημίες </a:t>
            </a:r>
            <a:r>
              <a:rPr lang="el-GR" sz="1700" b="1" dirty="0"/>
              <a:t>κατά το ποσοστό συμμετοχής τους. </a:t>
            </a:r>
          </a:p>
          <a:p>
            <a:pPr algn="just">
              <a:lnSpc>
                <a:spcPct val="150000"/>
              </a:lnSpc>
            </a:pPr>
            <a:r>
              <a:rPr lang="el-GR" sz="1700" dirty="0"/>
              <a:t>Αξίωση για την καταβολή των κερδών έχουν από το χρόνο λήψης της απόφασης για τη διανομή.</a:t>
            </a:r>
          </a:p>
          <a:p>
            <a:pPr algn="just">
              <a:lnSpc>
                <a:spcPct val="150000"/>
              </a:lnSpc>
            </a:pPr>
            <a:r>
              <a:rPr lang="el-GR" sz="1700" dirty="0"/>
              <a:t>Σε περίπτωση ζημιών, η εταιρεία δεν έχει αξίωση για την κάλυψη τους, όμως για να διανεμηθούν κέρδη θα πρέπει οι ζημίες να καλυφθούν πρώτα από τα μελλοντικά κέρδη (ΑΚ 745). </a:t>
            </a:r>
            <a:endParaRPr lang="en-US" sz="1700"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Συμμετοχή στα Κέρδη και τις Ζημίες</a:t>
            </a:r>
            <a:endParaRPr lang="en-US" dirty="0">
              <a:solidFill>
                <a:schemeClr val="accent2">
                  <a:lumMod val="75000"/>
                </a:schemeClr>
              </a:solidFill>
            </a:endParaRPr>
          </a:p>
        </p:txBody>
      </p:sp>
      <p:sp>
        <p:nvSpPr>
          <p:cNvPr id="7" name="Βέλος: Δεξιό 6">
            <a:extLst>
              <a:ext uri="{FF2B5EF4-FFF2-40B4-BE49-F238E27FC236}">
                <a16:creationId xmlns:a16="http://schemas.microsoft.com/office/drawing/2014/main" id="{676EFE1C-EF95-4737-BF94-348F2214FEF9}"/>
              </a:ext>
            </a:extLst>
          </p:cNvPr>
          <p:cNvSpPr/>
          <p:nvPr/>
        </p:nvSpPr>
        <p:spPr>
          <a:xfrm>
            <a:off x="3916219" y="2890448"/>
            <a:ext cx="290946" cy="1673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Βέλος: Δεξιό 7">
            <a:extLst>
              <a:ext uri="{FF2B5EF4-FFF2-40B4-BE49-F238E27FC236}">
                <a16:creationId xmlns:a16="http://schemas.microsoft.com/office/drawing/2014/main" id="{EDF589F8-2663-4760-B79D-BC89861BC063}"/>
              </a:ext>
            </a:extLst>
          </p:cNvPr>
          <p:cNvSpPr/>
          <p:nvPr/>
        </p:nvSpPr>
        <p:spPr>
          <a:xfrm>
            <a:off x="3731491" y="3731901"/>
            <a:ext cx="290946" cy="1673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6346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114911"/>
            <a:ext cx="9310254" cy="4743089"/>
          </a:xfrm>
        </p:spPr>
        <p:txBody>
          <a:bodyPr>
            <a:normAutofit fontScale="92500" lnSpcReduction="20000"/>
          </a:bodyPr>
          <a:lstStyle/>
          <a:p>
            <a:pPr marL="0" indent="0" algn="just">
              <a:buNone/>
            </a:pPr>
            <a:endParaRPr lang="en-US" sz="1700" dirty="0"/>
          </a:p>
          <a:p>
            <a:pPr algn="just"/>
            <a:r>
              <a:rPr lang="el-GR" sz="1700" dirty="0"/>
              <a:t>Η Ο.Ε. δεν έχει άκρως προσωποπαγή χαρακτήρα. Η αποχώρηση ενός εταίρου δεν επιδρά στην υπόσταση της εταιρείας. Ενδοτικό δίκαιο.</a:t>
            </a:r>
          </a:p>
          <a:p>
            <a:pPr marL="0" indent="0" algn="just">
              <a:buNone/>
            </a:pPr>
            <a:r>
              <a:rPr lang="el-GR" sz="1700" dirty="0"/>
              <a:t> </a:t>
            </a:r>
            <a:endParaRPr lang="en-US" sz="1700" dirty="0"/>
          </a:p>
          <a:p>
            <a:pPr algn="just"/>
            <a:r>
              <a:rPr lang="el-GR" sz="1700" dirty="0"/>
              <a:t>Η εταιρική συμμετοχή πρόκειται για άυλο περιουσιακό αλλά και προσωποπαγές δικαίωμα.</a:t>
            </a:r>
          </a:p>
          <a:p>
            <a:pPr marL="0" indent="0" algn="just">
              <a:buNone/>
            </a:pPr>
            <a:r>
              <a:rPr lang="el-GR" sz="1700" dirty="0"/>
              <a:t> </a:t>
            </a:r>
          </a:p>
          <a:p>
            <a:pPr algn="just"/>
            <a:r>
              <a:rPr lang="el-GR" sz="1700" b="1" u="sng" dirty="0"/>
              <a:t>Δεν είναι ελεύθερα </a:t>
            </a:r>
            <a:r>
              <a:rPr lang="el-GR" sz="1700" b="1" u="sng" dirty="0" err="1"/>
              <a:t>μεταβιβαστή</a:t>
            </a:r>
            <a:r>
              <a:rPr lang="el-GR" sz="1700" dirty="0"/>
              <a:t>. Για την προστασία των λοιπών εταίρων απαιτείται η </a:t>
            </a:r>
            <a:r>
              <a:rPr lang="el-GR" sz="1700" b="1" dirty="0"/>
              <a:t>συγκατάθεση τους πριν ή μετά τη μεταβίβαση (239</a:t>
            </a:r>
            <a:r>
              <a:rPr lang="el-GR" sz="1700" b="1" baseline="30000" dirty="0"/>
              <a:t> </a:t>
            </a:r>
            <a:r>
              <a:rPr lang="el-GR" sz="1700" b="1" dirty="0"/>
              <a:t>ΑΚ) ή να υφίσταται σχετική πρόβλεψη στην εταιρική σύμβαση (</a:t>
            </a:r>
            <a:r>
              <a:rPr lang="el-GR" sz="1700" b="1" dirty="0" err="1"/>
              <a:t>αρ</a:t>
            </a:r>
            <a:r>
              <a:rPr lang="el-GR" sz="1700" b="1" dirty="0"/>
              <a:t>. 256). </a:t>
            </a:r>
          </a:p>
          <a:p>
            <a:pPr marL="0" indent="0" algn="just">
              <a:buNone/>
            </a:pPr>
            <a:endParaRPr lang="en-US" sz="1700" dirty="0"/>
          </a:p>
          <a:p>
            <a:pPr algn="just"/>
            <a:r>
              <a:rPr lang="el-GR" sz="1700" dirty="0"/>
              <a:t>Για την </a:t>
            </a:r>
            <a:r>
              <a:rPr lang="el-GR" sz="1700" b="1" dirty="0"/>
              <a:t>είσοδο νέου εταίρου </a:t>
            </a:r>
            <a:r>
              <a:rPr lang="el-GR" sz="1700" dirty="0"/>
              <a:t>απαιτείται η </a:t>
            </a:r>
            <a:r>
              <a:rPr lang="el-GR" sz="1700" b="1" dirty="0"/>
              <a:t>συγκατάθεση των υφιστάμενων</a:t>
            </a:r>
            <a:r>
              <a:rPr lang="el-GR" sz="1700" dirty="0"/>
              <a:t>.</a:t>
            </a:r>
          </a:p>
          <a:p>
            <a:pPr marL="0" indent="0" algn="just">
              <a:buNone/>
            </a:pPr>
            <a:endParaRPr lang="el-GR" sz="1700" dirty="0"/>
          </a:p>
          <a:p>
            <a:pPr algn="just"/>
            <a:r>
              <a:rPr lang="el-GR" sz="1700" dirty="0"/>
              <a:t>Ο νέος εταίρος που εισέρχεται ευθύνεται απεριόριστα και εις </a:t>
            </a:r>
            <a:r>
              <a:rPr lang="el-GR" sz="1700" dirty="0" err="1"/>
              <a:t>ολόκληρον</a:t>
            </a:r>
            <a:r>
              <a:rPr lang="el-GR" sz="1700" dirty="0"/>
              <a:t> </a:t>
            </a:r>
            <a:r>
              <a:rPr lang="el-GR" sz="1700" b="1" dirty="0"/>
              <a:t>και για τα πριν την είσοδο του εταιρικά χρέη.</a:t>
            </a:r>
            <a:r>
              <a:rPr lang="el-GR" sz="1700" dirty="0"/>
              <a:t> Αντίθετη συμφωνία δεν ισχύει έναντι των τρίτων (</a:t>
            </a:r>
            <a:r>
              <a:rPr lang="el-GR" sz="1700" dirty="0" err="1"/>
              <a:t>αρ</a:t>
            </a:r>
            <a:r>
              <a:rPr lang="el-GR" sz="1700" dirty="0"/>
              <a:t>. 258 παρ. 3)</a:t>
            </a:r>
          </a:p>
          <a:p>
            <a:pPr algn="just"/>
            <a:r>
              <a:rPr lang="el-GR" sz="1700" dirty="0"/>
              <a:t>Οι μεταβολές στο πρόσωπο των εταίρων αποτελούν τροποποίηση της εταιρικής σύμβασης και ως εκ τούτου τα νέα στοιχεία καταχωρίζονται στο Γ.Ε.ΜΗ.</a:t>
            </a:r>
            <a:endParaRPr lang="en-US" sz="1700"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46331"/>
          </a:xfrm>
          <a:prstGeom prst="rect">
            <a:avLst/>
          </a:prstGeom>
          <a:noFill/>
        </p:spPr>
        <p:txBody>
          <a:bodyPr wrap="square" rtlCol="0">
            <a:spAutoFit/>
          </a:bodyPr>
          <a:lstStyle/>
          <a:p>
            <a:pPr algn="ctr"/>
            <a:r>
              <a:rPr lang="el-GR" b="1" dirty="0">
                <a:solidFill>
                  <a:schemeClr val="accent2">
                    <a:lumMod val="75000"/>
                  </a:schemeClr>
                </a:solidFill>
              </a:rPr>
              <a:t>Εταιρικές Μεταβολές – Μεταβίβαση εταιρικής συμμετοχής- </a:t>
            </a:r>
          </a:p>
          <a:p>
            <a:pPr algn="ctr"/>
            <a:r>
              <a:rPr lang="el-GR" b="1" dirty="0">
                <a:solidFill>
                  <a:schemeClr val="accent2">
                    <a:lumMod val="75000"/>
                  </a:schemeClr>
                </a:solidFill>
              </a:rPr>
              <a:t>Είσοδος Νέου Εταίρου </a:t>
            </a:r>
            <a:endParaRPr lang="en-US" dirty="0">
              <a:solidFill>
                <a:schemeClr val="accent2">
                  <a:lumMod val="75000"/>
                </a:schemeClr>
              </a:solidFill>
            </a:endParaRPr>
          </a:p>
        </p:txBody>
      </p:sp>
    </p:spTree>
    <p:extLst>
      <p:ext uri="{BB962C8B-B14F-4D97-AF65-F5344CB8AC3E}">
        <p14:creationId xmlns:p14="http://schemas.microsoft.com/office/powerpoint/2010/main" val="171405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1"/>
            <a:ext cx="9310254" cy="5292561"/>
          </a:xfrm>
        </p:spPr>
        <p:txBody>
          <a:bodyPr>
            <a:normAutofit lnSpcReduction="10000"/>
          </a:bodyPr>
          <a:lstStyle/>
          <a:p>
            <a:pPr marL="0" indent="0" algn="just">
              <a:buNone/>
            </a:pPr>
            <a:endParaRPr lang="en-US" sz="1700" dirty="0"/>
          </a:p>
          <a:p>
            <a:pPr algn="just"/>
            <a:r>
              <a:rPr lang="el-GR" b="1" u="sng" dirty="0"/>
              <a:t>Άρθρο 260:</a:t>
            </a:r>
            <a:r>
              <a:rPr lang="el-GR" b="1" dirty="0"/>
              <a:t> </a:t>
            </a:r>
            <a:r>
              <a:rPr lang="el-GR" dirty="0"/>
              <a:t>Ο </a:t>
            </a:r>
            <a:r>
              <a:rPr lang="el-GR" b="1" dirty="0"/>
              <a:t>θάνατος</a:t>
            </a:r>
            <a:r>
              <a:rPr lang="el-GR" dirty="0"/>
              <a:t>, η </a:t>
            </a:r>
            <a:r>
              <a:rPr lang="el-GR" b="1" dirty="0"/>
              <a:t>πτώχευση</a:t>
            </a:r>
            <a:r>
              <a:rPr lang="el-GR" dirty="0"/>
              <a:t> και η </a:t>
            </a:r>
            <a:r>
              <a:rPr lang="el-GR" b="1" dirty="0"/>
              <a:t>υποβολή σε δικαστική συμπαράσταση</a:t>
            </a:r>
            <a:r>
              <a:rPr lang="el-GR" dirty="0"/>
              <a:t> εταίρου επιφέρουν την </a:t>
            </a:r>
            <a:r>
              <a:rPr lang="el-GR" b="1" dirty="0"/>
              <a:t>έξοδό</a:t>
            </a:r>
            <a:r>
              <a:rPr lang="el-GR" dirty="0"/>
              <a:t> του από την εταιρεία, εκτός αν προβλέπεται διαφορετικά στην εταιρική σύμβαση.</a:t>
            </a:r>
            <a:endParaRPr lang="en-US" dirty="0"/>
          </a:p>
          <a:p>
            <a:pPr algn="just"/>
            <a:r>
              <a:rPr lang="el-GR" dirty="0"/>
              <a:t>Η εταιρική σύμβαση μπορεί να προβλέπει </a:t>
            </a:r>
            <a:r>
              <a:rPr lang="el-GR" b="1" dirty="0"/>
              <a:t>και άλλα γεγονότα</a:t>
            </a:r>
            <a:r>
              <a:rPr lang="el-GR" dirty="0"/>
              <a:t> (πχ λόγω γήρατος) που συνεπάγονται την </a:t>
            </a:r>
            <a:r>
              <a:rPr lang="el-GR" b="1" dirty="0"/>
              <a:t>έξοδο</a:t>
            </a:r>
            <a:r>
              <a:rPr lang="el-GR" dirty="0"/>
              <a:t> του εταίρου.</a:t>
            </a:r>
            <a:endParaRPr lang="en-US" dirty="0"/>
          </a:p>
          <a:p>
            <a:pPr algn="just"/>
            <a:r>
              <a:rPr lang="el-GR" b="1" dirty="0"/>
              <a:t>Εκούσια Έξοδος Εταίρου </a:t>
            </a:r>
            <a:r>
              <a:rPr lang="el-GR" dirty="0"/>
              <a:t>(</a:t>
            </a:r>
            <a:r>
              <a:rPr lang="el-GR" dirty="0" err="1"/>
              <a:t>αρ</a:t>
            </a:r>
            <a:r>
              <a:rPr lang="el-GR" dirty="0"/>
              <a:t>. 261)</a:t>
            </a:r>
          </a:p>
          <a:p>
            <a:pPr marL="534988" algn="just">
              <a:buFont typeface="Wingdings" panose="05000000000000000000" pitchFamily="2" charset="2"/>
              <a:buChar char="Ø"/>
            </a:pPr>
            <a:r>
              <a:rPr lang="el-GR" dirty="0"/>
              <a:t>Το δικαίωμα ασκείται με δήλωση προς την εταιρεία και τους λοιπούς εταίρους. Δεν απαιτείται επίκληση σπουδαίου λόγου ή έκδοση δικαστικής απόφασης. </a:t>
            </a:r>
            <a:r>
              <a:rPr lang="el-GR" b="1" dirty="0"/>
              <a:t>Η δήλωση αποφέρει άμεσα αποτελέσματα. </a:t>
            </a:r>
          </a:p>
          <a:p>
            <a:pPr marL="534988" algn="just">
              <a:buFont typeface="Wingdings" panose="05000000000000000000" pitchFamily="2" charset="2"/>
              <a:buChar char="Ø"/>
            </a:pPr>
            <a:r>
              <a:rPr lang="el-GR" dirty="0"/>
              <a:t>Αν η εταιρεία είναι </a:t>
            </a:r>
            <a:r>
              <a:rPr lang="el-GR" b="1" dirty="0"/>
              <a:t>αόριστης διάρκειας</a:t>
            </a:r>
            <a:r>
              <a:rPr lang="el-GR" dirty="0"/>
              <a:t>, ο εταίρος ακόμα και αν εξέλθει χωρίς σπουδαίο λόγο έχει αξίωση κατά της εταιρείας για την  καταβολή της αξίας της συμμετοχής του. </a:t>
            </a:r>
            <a:endParaRPr lang="en-US" dirty="0"/>
          </a:p>
          <a:p>
            <a:pPr marL="534988" algn="just">
              <a:buFont typeface="Wingdings" panose="05000000000000000000" pitchFamily="2" charset="2"/>
              <a:buChar char="Ø"/>
            </a:pPr>
            <a:r>
              <a:rPr lang="el-GR" dirty="0"/>
              <a:t>Αν η εταιρεία είναι </a:t>
            </a:r>
            <a:r>
              <a:rPr lang="el-GR" b="1" dirty="0"/>
              <a:t>ορισμένου χρόνου, </a:t>
            </a:r>
            <a:r>
              <a:rPr lang="el-GR" dirty="0"/>
              <a:t>η καταβολή της αξίας συμμετοχής στον εξερχόμενο εταίρο εξαρτάται από τη συνδρομή σπουδαίου λόγου. </a:t>
            </a:r>
          </a:p>
          <a:p>
            <a:pPr algn="just"/>
            <a:r>
              <a:rPr lang="el-GR" dirty="0"/>
              <a:t>Έξοδος </a:t>
            </a:r>
            <a:r>
              <a:rPr lang="el-GR" b="1" dirty="0"/>
              <a:t>προκαλούμενη από ατομικό πιστωτή εταίρου </a:t>
            </a:r>
            <a:r>
              <a:rPr lang="el-GR" dirty="0"/>
              <a:t>(</a:t>
            </a:r>
            <a:r>
              <a:rPr lang="el-GR" dirty="0" err="1"/>
              <a:t>αρ</a:t>
            </a:r>
            <a:r>
              <a:rPr lang="el-GR" dirty="0"/>
              <a:t>. 262)</a:t>
            </a:r>
            <a:endParaRPr lang="en-US" dirty="0"/>
          </a:p>
          <a:p>
            <a:pPr algn="just"/>
            <a:endParaRPr lang="el-GR"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Εταιρικές Μεταβολές – Έξοδος Εταίρου</a:t>
            </a:r>
            <a:endParaRPr lang="en-US" dirty="0">
              <a:solidFill>
                <a:schemeClr val="accent2">
                  <a:lumMod val="75000"/>
                </a:schemeClr>
              </a:solidFill>
            </a:endParaRPr>
          </a:p>
        </p:txBody>
      </p:sp>
    </p:spTree>
    <p:extLst>
      <p:ext uri="{BB962C8B-B14F-4D97-AF65-F5344CB8AC3E}">
        <p14:creationId xmlns:p14="http://schemas.microsoft.com/office/powerpoint/2010/main" val="371743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a:bodyPr>
          <a:lstStyle/>
          <a:p>
            <a:pPr marL="0" indent="0" algn="just">
              <a:buNone/>
            </a:pPr>
            <a:endParaRPr lang="en-US" sz="1700" dirty="0"/>
          </a:p>
          <a:p>
            <a:pPr algn="just"/>
            <a:endParaRPr lang="el-GR" dirty="0"/>
          </a:p>
          <a:p>
            <a:pPr algn="just"/>
            <a:endParaRPr lang="el-GR" dirty="0"/>
          </a:p>
          <a:p>
            <a:pPr algn="just"/>
            <a:endParaRPr lang="el-GR" dirty="0"/>
          </a:p>
          <a:p>
            <a:pPr algn="just">
              <a:lnSpc>
                <a:spcPct val="150000"/>
              </a:lnSpc>
            </a:pPr>
            <a:r>
              <a:rPr lang="el-GR" sz="1600" b="1" dirty="0"/>
              <a:t>Άρθρο 263: </a:t>
            </a:r>
            <a:r>
              <a:rPr lang="el-GR" sz="1600" dirty="0"/>
              <a:t>Αν συντρέχει στο πρόσωπο ενός εταίρου περιστατικό που θα δικαιολογούσε τη λύση της εταιρείας σύμφωνα με την περίπτωση δ' της παραγράφου 1 του άρθρου 259, το μονομελές πρωτοδικείο μπορεί, ύστερα από αίτηση των λοιπών εταίρων, η οποία εκδικάζεται κατά τη διαδικασία της εκούσιας δικαιοδοσίας,</a:t>
            </a:r>
            <a:r>
              <a:rPr lang="el-GR" sz="1600" b="1" dirty="0"/>
              <a:t> αντί της λύσης της εταιρείας, να διατάξει τον αποκλεισμό του εταίρου.</a:t>
            </a:r>
            <a:endParaRPr lang="en-US" sz="1600" b="1" dirty="0"/>
          </a:p>
          <a:p>
            <a:pPr marL="0" indent="0" algn="just">
              <a:buNone/>
            </a:pPr>
            <a:endParaRPr lang="el-GR"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Εταιρικές Μεταβολές – Αποκλεισμός Εταίρου</a:t>
            </a:r>
            <a:endParaRPr lang="en-US" dirty="0">
              <a:solidFill>
                <a:schemeClr val="accent2">
                  <a:lumMod val="75000"/>
                </a:schemeClr>
              </a:solidFill>
            </a:endParaRPr>
          </a:p>
        </p:txBody>
      </p:sp>
    </p:spTree>
    <p:extLst>
      <p:ext uri="{BB962C8B-B14F-4D97-AF65-F5344CB8AC3E}">
        <p14:creationId xmlns:p14="http://schemas.microsoft.com/office/powerpoint/2010/main" val="26838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2"/>
            <a:ext cx="9310254" cy="5154015"/>
          </a:xfrm>
        </p:spPr>
        <p:txBody>
          <a:bodyPr>
            <a:normAutofit lnSpcReduction="10000"/>
          </a:bodyPr>
          <a:lstStyle/>
          <a:p>
            <a:pPr marL="0" indent="0" algn="just">
              <a:buNone/>
            </a:pPr>
            <a:endParaRPr lang="el-GR" sz="1700" dirty="0"/>
          </a:p>
          <a:p>
            <a:pPr algn="just"/>
            <a:r>
              <a:rPr lang="el-GR" sz="1700" dirty="0"/>
              <a:t>Σε περίπτωση εξόδου ή αποκλεισμού εταίρου η εταιρεία </a:t>
            </a:r>
            <a:r>
              <a:rPr lang="el-GR" sz="1700" b="1" dirty="0"/>
              <a:t>του αποδίδει αυτούσια τα αντικείμενα που είχε εισφέρει κατά χρήση (</a:t>
            </a:r>
            <a:r>
              <a:rPr lang="el-GR" sz="1700" b="1" dirty="0" err="1"/>
              <a:t>αρ</a:t>
            </a:r>
            <a:r>
              <a:rPr lang="el-GR" sz="1700" b="1" dirty="0"/>
              <a:t> 264 </a:t>
            </a:r>
            <a:r>
              <a:rPr lang="el-GR" sz="1700" b="1" dirty="0" err="1"/>
              <a:t>παρ</a:t>
            </a:r>
            <a:r>
              <a:rPr lang="el-GR" sz="1700" b="1" dirty="0"/>
              <a:t> 1)</a:t>
            </a:r>
            <a:endParaRPr lang="en-US" sz="1700" dirty="0"/>
          </a:p>
          <a:p>
            <a:pPr algn="just"/>
            <a:r>
              <a:rPr lang="el-GR" sz="1700" dirty="0"/>
              <a:t>Ο εξερχόμενος ή ο </a:t>
            </a:r>
            <a:r>
              <a:rPr lang="el-GR" sz="1700" dirty="0" err="1"/>
              <a:t>αποκλειόμενος</a:t>
            </a:r>
            <a:r>
              <a:rPr lang="el-GR" sz="1700" dirty="0"/>
              <a:t> εταίρος, </a:t>
            </a:r>
            <a:r>
              <a:rPr lang="el-GR" sz="1700" u="sng" dirty="0"/>
              <a:t>με την επιφύλαξη του δευτέρου εδαφίου της παραγράφου 3 του άρθρου 261</a:t>
            </a:r>
            <a:r>
              <a:rPr lang="el-GR" sz="1700" dirty="0"/>
              <a:t>, </a:t>
            </a:r>
            <a:r>
              <a:rPr lang="el-GR" sz="1700" b="1" dirty="0"/>
              <a:t>έχει αξίωση κατά της εταιρίας για καταβολή της πλήρους αξίας της συμμετοχής του</a:t>
            </a:r>
            <a:r>
              <a:rPr lang="el-GR" sz="1700" dirty="0"/>
              <a:t>. </a:t>
            </a:r>
          </a:p>
          <a:p>
            <a:pPr algn="just"/>
            <a:r>
              <a:rPr lang="el-GR" sz="1700" dirty="0"/>
              <a:t>Αν η εταιρική περιουσία δεν επαρκεί για την κάλυψη των χρεών της εταιρείας, ο εξερχόμενος ή </a:t>
            </a:r>
            <a:r>
              <a:rPr lang="el-GR" sz="1700" dirty="0" err="1"/>
              <a:t>αποκλειόμενος</a:t>
            </a:r>
            <a:r>
              <a:rPr lang="el-GR" sz="1700" dirty="0"/>
              <a:t> εταίρος υποχρεούται να τα καλύψει κατά το λόγο της συμμετοχής του στις ζημίες</a:t>
            </a:r>
            <a:r>
              <a:rPr lang="en-US" sz="1700" dirty="0"/>
              <a:t> </a:t>
            </a:r>
            <a:r>
              <a:rPr lang="el-GR" sz="1700" b="1" dirty="0"/>
              <a:t>(</a:t>
            </a:r>
            <a:r>
              <a:rPr lang="el-GR" sz="1700" b="1" dirty="0" err="1"/>
              <a:t>αρ</a:t>
            </a:r>
            <a:r>
              <a:rPr lang="el-GR" sz="1700" b="1" dirty="0"/>
              <a:t> 264 </a:t>
            </a:r>
            <a:r>
              <a:rPr lang="el-GR" sz="1700" b="1" dirty="0" err="1"/>
              <a:t>παρ</a:t>
            </a:r>
            <a:r>
              <a:rPr lang="el-GR" sz="1700" b="1" dirty="0"/>
              <a:t> 3)</a:t>
            </a:r>
            <a:endParaRPr lang="en-US" sz="1700" dirty="0"/>
          </a:p>
          <a:p>
            <a:pPr algn="just"/>
            <a:r>
              <a:rPr lang="el-GR" sz="1700" dirty="0"/>
              <a:t>Μετά την έξοδο ή τον αποκλεισμό, ο </a:t>
            </a:r>
            <a:r>
              <a:rPr lang="el-GR" sz="1700" b="1" dirty="0"/>
              <a:t>εταίρος εξακολουθεί να ενέχεται έναντι των δανειστών για τα εταιρικά χρέη που υπήρχαν μέχρι την αποχώρηση του</a:t>
            </a:r>
            <a:r>
              <a:rPr lang="el-GR" sz="1700" dirty="0"/>
              <a:t>. </a:t>
            </a:r>
          </a:p>
          <a:p>
            <a:pPr algn="just"/>
            <a:endParaRPr lang="el-GR" sz="1700" dirty="0"/>
          </a:p>
          <a:p>
            <a:pPr algn="just"/>
            <a:r>
              <a:rPr lang="el-GR" sz="1700" b="1" dirty="0"/>
              <a:t>Πενταετής παραγραφή </a:t>
            </a:r>
            <a:r>
              <a:rPr lang="el-GR" sz="1700" dirty="0"/>
              <a:t>των αξιώσεων για (</a:t>
            </a:r>
            <a:r>
              <a:rPr lang="el-GR" sz="1700" b="1" dirty="0"/>
              <a:t>ληξιπρόθεσμα/απαιτητά</a:t>
            </a:r>
            <a:r>
              <a:rPr lang="el-GR" sz="1700" dirty="0"/>
              <a:t>) εταιρικά χρέη από την καταχώριση της εξόδου ή του αποκλεισμού του εταίρου στο Γ.Ε.ΜΗ.</a:t>
            </a:r>
            <a:endParaRPr lang="en-US" sz="1700" dirty="0"/>
          </a:p>
          <a:p>
            <a:pPr algn="just"/>
            <a:r>
              <a:rPr lang="el-GR" sz="1700" dirty="0"/>
              <a:t>Αν η αξίωση του δανειστή καταστεί </a:t>
            </a:r>
            <a:r>
              <a:rPr lang="el-GR" sz="1700" b="1" dirty="0"/>
              <a:t>ληξιπρόθεσμη μετά την καταχώριση </a:t>
            </a:r>
            <a:r>
              <a:rPr lang="el-GR" sz="1700" dirty="0"/>
              <a:t>της εξόδου ή του αποκλεισμού του εταίρου στο Γ.Ε.ΜΗ., η παραγραφή αρχίζει από το χρονικό σημείο, κατά το οποίο η απαίτηση καθίσταται ληξιπρόθεσμη.</a:t>
            </a:r>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Εταιρικές Μεταβολές – Έννομες Συνέπειες Εξόδου / Αποκλεισμού Εταίρου:</a:t>
            </a:r>
            <a:endParaRPr lang="en-US" dirty="0">
              <a:solidFill>
                <a:schemeClr val="accent2">
                  <a:lumMod val="75000"/>
                </a:schemeClr>
              </a:solidFill>
            </a:endParaRPr>
          </a:p>
        </p:txBody>
      </p:sp>
    </p:spTree>
    <p:extLst>
      <p:ext uri="{BB962C8B-B14F-4D97-AF65-F5344CB8AC3E}">
        <p14:creationId xmlns:p14="http://schemas.microsoft.com/office/powerpoint/2010/main" val="8962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lnSpcReduction="10000"/>
          </a:bodyPr>
          <a:lstStyle/>
          <a:p>
            <a:pPr marL="0" indent="0" algn="just">
              <a:buNone/>
            </a:pPr>
            <a:endParaRPr lang="el-GR" sz="1700" dirty="0"/>
          </a:p>
          <a:p>
            <a:pPr algn="just"/>
            <a:r>
              <a:rPr lang="el-GR" dirty="0"/>
              <a:t>Στις προσωπικές εταιρείες υφίσταται ο συμβατικός δεσμός. </a:t>
            </a:r>
          </a:p>
          <a:p>
            <a:pPr algn="just"/>
            <a:endParaRPr lang="el-GR" dirty="0"/>
          </a:p>
          <a:p>
            <a:pPr algn="just"/>
            <a:r>
              <a:rPr lang="el-GR" dirty="0"/>
              <a:t>Αν αποχωρήσουν για οποιονδήποτε λόγο ένας ή περισσότεροι εταίροι και παραμείνει </a:t>
            </a:r>
            <a:r>
              <a:rPr lang="el-GR" b="1" dirty="0"/>
              <a:t>μόνο ένας εταίρος</a:t>
            </a:r>
            <a:r>
              <a:rPr lang="el-GR" dirty="0"/>
              <a:t>, η εταιρεία λύνεται, εφόσον μέσα σε τέσσερις μήνες δεν δημοσιευτεί στο Γ.Ε.ΜΗ. η είσοδος νέου εταίρου. (</a:t>
            </a:r>
            <a:r>
              <a:rPr lang="el-GR" dirty="0" err="1"/>
              <a:t>αρ</a:t>
            </a:r>
            <a:r>
              <a:rPr lang="el-GR" dirty="0"/>
              <a:t>. 267).</a:t>
            </a:r>
          </a:p>
          <a:p>
            <a:pPr algn="just"/>
            <a:endParaRPr lang="el-GR" dirty="0"/>
          </a:p>
          <a:p>
            <a:pPr algn="just"/>
            <a:r>
              <a:rPr lang="el-GR" dirty="0"/>
              <a:t> Αυτή η δυνατότητα παρέχεται κατ’ εξαίρεση λόγω της νομικής προσωπικότητας της εταιρείας που επιτρέπει την αυτονόμηση από το συμβατικό της υπόβαθρο. </a:t>
            </a:r>
          </a:p>
          <a:p>
            <a:pPr algn="just"/>
            <a:endParaRPr lang="el-GR" dirty="0"/>
          </a:p>
          <a:p>
            <a:pPr algn="just"/>
            <a:r>
              <a:rPr lang="el-GR" dirty="0"/>
              <a:t>Η διάταξη δεν εφαρμόζεται στην αδημοσίευτη ΟΕ η οποία έχει μόνο ικανότητα δικαίου και όχι νομική προσωπικότητα. </a:t>
            </a:r>
          </a:p>
          <a:p>
            <a:pPr algn="just"/>
            <a:endParaRPr lang="en-US" dirty="0"/>
          </a:p>
          <a:p>
            <a:pPr algn="just"/>
            <a:r>
              <a:rPr lang="el-GR" dirty="0"/>
              <a:t>Προστίθεται στην επωνυμία οι λέξεις «Μονοπρόσωπη Ο.Ε.»</a:t>
            </a:r>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Μονοπρόσωπη Ομόρρυθμη Εταιρεία </a:t>
            </a:r>
            <a:endParaRPr lang="en-US" b="1" dirty="0">
              <a:solidFill>
                <a:schemeClr val="accent2">
                  <a:lumMod val="75000"/>
                </a:schemeClr>
              </a:solidFill>
            </a:endParaRPr>
          </a:p>
        </p:txBody>
      </p:sp>
    </p:spTree>
    <p:extLst>
      <p:ext uri="{BB962C8B-B14F-4D97-AF65-F5344CB8AC3E}">
        <p14:creationId xmlns:p14="http://schemas.microsoft.com/office/powerpoint/2010/main" val="2150078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2"/>
            <a:ext cx="9310254" cy="5181723"/>
          </a:xfrm>
        </p:spPr>
        <p:txBody>
          <a:bodyPr>
            <a:normAutofit fontScale="85000" lnSpcReduction="10000"/>
          </a:bodyPr>
          <a:lstStyle/>
          <a:p>
            <a:pPr marL="0" indent="0" algn="just">
              <a:buNone/>
            </a:pPr>
            <a:endParaRPr lang="el-GR" sz="1700" dirty="0"/>
          </a:p>
          <a:p>
            <a:pPr algn="just"/>
            <a:r>
              <a:rPr lang="el-GR" b="1" u="sng" dirty="0"/>
              <a:t>Λόγοι Λύσης: </a:t>
            </a:r>
            <a:endParaRPr lang="en-US" b="1" u="sng" dirty="0"/>
          </a:p>
          <a:p>
            <a:pPr marL="360363" indent="0" algn="just">
              <a:buNone/>
            </a:pPr>
            <a:r>
              <a:rPr lang="el-GR" dirty="0"/>
              <a:t>α) πάροδος του χρόνου διαρκείας της (για τις ορισμένου χρόνου). Αν παρά την παρέλευση εξακολουθήσει να λειτουργεί μετατρέπεται σε αορίστου χρόνου</a:t>
            </a:r>
            <a:endParaRPr lang="en-US" dirty="0"/>
          </a:p>
          <a:p>
            <a:pPr marL="360363" indent="0" algn="just">
              <a:buNone/>
            </a:pPr>
            <a:r>
              <a:rPr lang="el-GR" dirty="0"/>
              <a:t>β) απόφαση των εταίρων</a:t>
            </a:r>
          </a:p>
          <a:p>
            <a:pPr marL="360363" indent="0" algn="just">
              <a:buNone/>
            </a:pPr>
            <a:r>
              <a:rPr lang="el-GR" dirty="0"/>
              <a:t>γ) κήρυξή σε πτώχευση </a:t>
            </a:r>
          </a:p>
          <a:p>
            <a:pPr marL="360363" indent="0" algn="just">
              <a:buNone/>
            </a:pPr>
            <a:r>
              <a:rPr lang="el-GR" dirty="0"/>
              <a:t>δ) με δικαστική απόφαση ύστερα από αίτηση εταίρου, εφόσον υπάρχει σπουδαίος λόγος.</a:t>
            </a:r>
          </a:p>
          <a:p>
            <a:pPr marL="360363" indent="0" algn="just">
              <a:buNone/>
            </a:pPr>
            <a:r>
              <a:rPr lang="el-GR" dirty="0"/>
              <a:t> </a:t>
            </a:r>
            <a:endParaRPr lang="en-US" dirty="0"/>
          </a:p>
          <a:p>
            <a:pPr algn="just"/>
            <a:r>
              <a:rPr lang="el-GR" dirty="0"/>
              <a:t>Υφίσταται δυνατότητα αναβίωσης </a:t>
            </a:r>
            <a:endParaRPr lang="en-US" dirty="0"/>
          </a:p>
          <a:p>
            <a:pPr algn="just"/>
            <a:r>
              <a:rPr lang="el-GR" dirty="0"/>
              <a:t>Εκτός αντίθετης συμφωνίας, τη λύση της εταιρείας ακολουθεί η εκκαθάριση. </a:t>
            </a:r>
            <a:endParaRPr lang="en-US" dirty="0"/>
          </a:p>
          <a:p>
            <a:pPr algn="just"/>
            <a:r>
              <a:rPr lang="el-GR" dirty="0"/>
              <a:t>Μετά την περάτωση οι εταίροι εξακολουθούν να ευθύνονται εφόσον η </a:t>
            </a:r>
            <a:r>
              <a:rPr lang="el-GR" dirty="0" err="1"/>
              <a:t>εκκαθαριζόμενη</a:t>
            </a:r>
            <a:r>
              <a:rPr lang="el-GR" dirty="0"/>
              <a:t> εταιρική περιουσία δεν επαρκεί για την πλήρη ικανοποίηση των εταιρικών δανειστών.</a:t>
            </a:r>
            <a:endParaRPr lang="en-US" dirty="0"/>
          </a:p>
          <a:p>
            <a:pPr algn="just"/>
            <a:r>
              <a:rPr lang="el-GR" b="1" dirty="0"/>
              <a:t>Πενταετής παραγραφή </a:t>
            </a:r>
            <a:r>
              <a:rPr lang="el-GR" dirty="0"/>
              <a:t>των αξιώσεων για (</a:t>
            </a:r>
            <a:r>
              <a:rPr lang="el-GR" b="1" dirty="0"/>
              <a:t>ληξιπρόθεσμα/απαιτητά</a:t>
            </a:r>
            <a:r>
              <a:rPr lang="el-GR" dirty="0"/>
              <a:t>) εταιρικά χρέη από την καταχώριση της λύσης στο Γ.Ε.ΜΗ.</a:t>
            </a:r>
            <a:endParaRPr lang="en-US" dirty="0"/>
          </a:p>
          <a:p>
            <a:pPr algn="just"/>
            <a:r>
              <a:rPr lang="el-GR" dirty="0"/>
              <a:t>Αν η αξίωση του δανειστή καταστεί </a:t>
            </a:r>
            <a:r>
              <a:rPr lang="el-GR" b="1" dirty="0"/>
              <a:t>ληξιπρόθεσμη μετά την καταχώριση </a:t>
            </a:r>
            <a:r>
              <a:rPr lang="el-GR" dirty="0"/>
              <a:t>της λύσης στο Γ.Ε.ΜΗ., η παραγραφή αρχίζει από το χρονικό σημείο, κατά το οποίο η απαίτηση καθίσταται ληξιπρόθεσμη.</a:t>
            </a:r>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dirty="0">
                <a:solidFill>
                  <a:schemeClr val="accent2">
                    <a:lumMod val="75000"/>
                  </a:schemeClr>
                </a:solidFill>
              </a:rPr>
              <a:t>Λύση - Εκκαθάριση - Περάτωση </a:t>
            </a:r>
            <a:endParaRPr lang="en-US" b="1" dirty="0">
              <a:solidFill>
                <a:schemeClr val="accent2">
                  <a:lumMod val="75000"/>
                </a:schemeClr>
              </a:solidFill>
            </a:endParaRPr>
          </a:p>
        </p:txBody>
      </p:sp>
    </p:spTree>
    <p:extLst>
      <p:ext uri="{BB962C8B-B14F-4D97-AF65-F5344CB8AC3E}">
        <p14:creationId xmlns:p14="http://schemas.microsoft.com/office/powerpoint/2010/main" val="331687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Ετερόρρυθμη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685512"/>
            <a:ext cx="9310254" cy="5463433"/>
          </a:xfrm>
        </p:spPr>
        <p:txBody>
          <a:bodyPr>
            <a:normAutofit fontScale="85000" lnSpcReduction="10000"/>
          </a:bodyPr>
          <a:lstStyle/>
          <a:p>
            <a:pPr marL="0" indent="0" algn="just">
              <a:buNone/>
            </a:pPr>
            <a:endParaRPr lang="el-GR" sz="1700" dirty="0"/>
          </a:p>
          <a:p>
            <a:pPr algn="just">
              <a:lnSpc>
                <a:spcPct val="160000"/>
              </a:lnSpc>
            </a:pPr>
            <a:r>
              <a:rPr lang="el-GR" sz="1700" dirty="0" err="1"/>
              <a:t>Αρ</a:t>
            </a:r>
            <a:r>
              <a:rPr lang="el-GR" sz="1700" dirty="0"/>
              <a:t>. 271 Ν. 4072/2012: </a:t>
            </a:r>
            <a:r>
              <a:rPr lang="el-GR" sz="1700" i="1" dirty="0"/>
              <a:t>Ετερόρρυθμη εταιρεία είναι η εταιρεία με νομική προσωπικότητα, που επιδιώκει εμπορικό σκοπό και για τα χρέη της οποίας ένας τουλάχιστον από τους εταίρους </a:t>
            </a:r>
            <a:r>
              <a:rPr lang="el-GR" sz="1700" b="1" i="1" dirty="0"/>
              <a:t>ευθύνεται περιορισμένα (ετερόρρυθμος εταίρος),</a:t>
            </a:r>
            <a:r>
              <a:rPr lang="el-GR" sz="1700" i="1" dirty="0"/>
              <a:t> ενώ ένας άλλος τουλάχιστον από τους εταίρους ευθύνεται απεριόριστα (ομόρρυθμος εταίρος).</a:t>
            </a:r>
          </a:p>
          <a:p>
            <a:pPr algn="just">
              <a:lnSpc>
                <a:spcPct val="160000"/>
              </a:lnSpc>
            </a:pPr>
            <a:r>
              <a:rPr lang="el-GR" sz="1700" dirty="0"/>
              <a:t>Αποτελεί μια </a:t>
            </a:r>
            <a:r>
              <a:rPr lang="el-GR" sz="1700" b="1" dirty="0"/>
              <a:t>παραλλαγή της Ο.Ε., </a:t>
            </a:r>
            <a:r>
              <a:rPr lang="el-GR" sz="1700" dirty="0"/>
              <a:t>με μόνη τη διαφορά ότι στην Ε.Ε. υπάρχουν εταίροι που ευθύνονται περιορισμένα. </a:t>
            </a:r>
          </a:p>
          <a:p>
            <a:pPr algn="just">
              <a:lnSpc>
                <a:spcPct val="160000"/>
              </a:lnSpc>
            </a:pPr>
            <a:r>
              <a:rPr lang="el-GR" sz="1700" dirty="0"/>
              <a:t>Ως ειδική μορφή της Ο.Ε. </a:t>
            </a:r>
            <a:r>
              <a:rPr lang="el-GR" sz="1700" b="1" dirty="0"/>
              <a:t>εφαρμόζονται οι διατάξεις για την εν λόγω εταιρεία (</a:t>
            </a:r>
            <a:r>
              <a:rPr lang="el-GR" sz="1700" b="1" dirty="0" err="1"/>
              <a:t>αρ</a:t>
            </a:r>
            <a:r>
              <a:rPr lang="el-GR" sz="1700" b="1" dirty="0"/>
              <a:t>. 271 παρ. 2).</a:t>
            </a:r>
            <a:r>
              <a:rPr lang="el-GR" sz="1700" dirty="0"/>
              <a:t> </a:t>
            </a:r>
          </a:p>
          <a:p>
            <a:pPr algn="just">
              <a:lnSpc>
                <a:spcPct val="160000"/>
              </a:lnSpc>
            </a:pPr>
            <a:r>
              <a:rPr lang="el-GR" sz="1700" dirty="0"/>
              <a:t>Ο ετερόρρυθμος εταίρος έχει περιορισμένη ανάμειξη στις εταιρικές υποθέσεις και η συμμετοχή του είναι κατά βάση κεφαλαιουχική (χρηματοδότηση). </a:t>
            </a:r>
            <a:endParaRPr lang="en-US" sz="1700" dirty="0"/>
          </a:p>
          <a:p>
            <a:pPr algn="just">
              <a:lnSpc>
                <a:spcPct val="160000"/>
              </a:lnSpc>
            </a:pPr>
            <a:r>
              <a:rPr lang="el-GR" sz="1700" dirty="0"/>
              <a:t>Για τη σύσταση εφαρμόζονται οι ίδιοι κανόνες με την Ο.Ε. Επιπρόσθετα καταχωρίζονται στο Γ.Ε.ΜΗ. τα </a:t>
            </a:r>
            <a:r>
              <a:rPr lang="el-GR" sz="1700" b="1" dirty="0"/>
              <a:t>στοιχεία των ετερόρρυθμων εταίρων και η αξία της εισφοράς τους </a:t>
            </a:r>
            <a:r>
              <a:rPr lang="el-GR" sz="1700" dirty="0"/>
              <a:t>(</a:t>
            </a:r>
            <a:r>
              <a:rPr lang="el-GR" sz="1700" dirty="0" err="1"/>
              <a:t>αρ</a:t>
            </a:r>
            <a:r>
              <a:rPr lang="el-GR" sz="1700" dirty="0"/>
              <a:t>. 273),</a:t>
            </a:r>
          </a:p>
          <a:p>
            <a:pPr algn="just">
              <a:lnSpc>
                <a:spcPct val="160000"/>
              </a:lnSpc>
            </a:pPr>
            <a:r>
              <a:rPr lang="el-GR" sz="1700" dirty="0"/>
              <a:t>Αποκτά νομική προσωπικότητα με την καταχώριση της στο Γ.Ε.ΜΗ.</a:t>
            </a:r>
            <a:endParaRPr lang="en-US" sz="1700" dirty="0"/>
          </a:p>
          <a:p>
            <a:pPr algn="just"/>
            <a:endParaRPr lang="en-US" dirty="0"/>
          </a:p>
          <a:p>
            <a:pPr algn="just"/>
            <a:endParaRPr lang="en-US"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Βασικά Στοιχεία</a:t>
            </a:r>
            <a:r>
              <a:rPr lang="el-GR" i="1" dirty="0">
                <a:solidFill>
                  <a:schemeClr val="accent2">
                    <a:lumMod val="75000"/>
                  </a:schemeClr>
                </a:solidFill>
              </a:rPr>
              <a:t> - </a:t>
            </a:r>
            <a:r>
              <a:rPr lang="el-GR" b="1" i="1" dirty="0">
                <a:solidFill>
                  <a:schemeClr val="accent2">
                    <a:lumMod val="75000"/>
                  </a:schemeClr>
                </a:solidFill>
              </a:rPr>
              <a:t>Σύσταση </a:t>
            </a:r>
            <a:r>
              <a:rPr lang="el-GR" i="1" dirty="0">
                <a:solidFill>
                  <a:schemeClr val="accent2">
                    <a:lumMod val="75000"/>
                  </a:schemeClr>
                </a:solidFill>
              </a:rPr>
              <a:t>- </a:t>
            </a:r>
            <a:r>
              <a:rPr lang="el-GR" b="1" i="1" dirty="0">
                <a:solidFill>
                  <a:schemeClr val="accent2">
                    <a:lumMod val="75000"/>
                  </a:schemeClr>
                </a:solidFill>
              </a:rPr>
              <a:t>Δημοσιότητα</a:t>
            </a:r>
            <a:endParaRPr lang="en-US" i="1" dirty="0">
              <a:solidFill>
                <a:schemeClr val="accent2">
                  <a:lumMod val="75000"/>
                </a:schemeClr>
              </a:solidFill>
            </a:endParaRPr>
          </a:p>
        </p:txBody>
      </p:sp>
    </p:spTree>
    <p:extLst>
      <p:ext uri="{BB962C8B-B14F-4D97-AF65-F5344CB8AC3E}">
        <p14:creationId xmlns:p14="http://schemas.microsoft.com/office/powerpoint/2010/main" val="916399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Ετερόρρυθμη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a:bodyPr>
          <a:lstStyle/>
          <a:p>
            <a:pPr marL="0" indent="0" algn="just">
              <a:buNone/>
            </a:pPr>
            <a:endParaRPr lang="el-GR" sz="1700" dirty="0"/>
          </a:p>
          <a:p>
            <a:pPr algn="just"/>
            <a:r>
              <a:rPr lang="el-GR" sz="1600" b="1" u="sng" dirty="0"/>
              <a:t>Εταιρική επωνυμία:</a:t>
            </a:r>
            <a:r>
              <a:rPr lang="el-GR" sz="1600" b="1" dirty="0"/>
              <a:t> </a:t>
            </a:r>
            <a:r>
              <a:rPr lang="el-GR" sz="1600" dirty="0"/>
              <a:t>Καταρχήν δεν δύναται να συμπεριληφθεί στην επωνυμία το όνομα του ετερόρρυθμου εταίρου (</a:t>
            </a:r>
            <a:r>
              <a:rPr lang="el-GR" sz="1600" dirty="0" err="1"/>
              <a:t>αρ</a:t>
            </a:r>
            <a:r>
              <a:rPr lang="el-GR" sz="1600" dirty="0"/>
              <a:t>. 272 παρ. 1). </a:t>
            </a:r>
          </a:p>
          <a:p>
            <a:pPr marL="0" indent="0" algn="just">
              <a:buNone/>
            </a:pPr>
            <a:endParaRPr lang="el-GR" sz="1600" dirty="0"/>
          </a:p>
          <a:p>
            <a:pPr algn="just"/>
            <a:r>
              <a:rPr lang="el-GR" sz="1600" dirty="0"/>
              <a:t>Αν χρησιμοποιηθεί το όνομα του στην επωνυμία, έγκυρη, ωστόσο ο ετερόρρυθμος εταίρος ευθύνεται απεριόριστα έναντι των καλόπιστων τρίτων </a:t>
            </a:r>
          </a:p>
          <a:p>
            <a:pPr marL="0" indent="0" algn="just">
              <a:buNone/>
            </a:pPr>
            <a:endParaRPr lang="el-GR" sz="1600" dirty="0"/>
          </a:p>
          <a:p>
            <a:pPr algn="just"/>
            <a:r>
              <a:rPr lang="el-GR" sz="1600" dirty="0" err="1"/>
              <a:t>Αρ</a:t>
            </a:r>
            <a:r>
              <a:rPr lang="el-GR" sz="1600" dirty="0"/>
              <a:t>. 280: Αν η εταιρεία ξεκινήσει την εμπορική δραστηριότητα πριν την καταχώριση της στο Γ.Ε.ΜΗ.     Αντιμετωπίζεται κατά μετατροπή ως </a:t>
            </a:r>
            <a:r>
              <a:rPr lang="el-GR" sz="1600" b="1" dirty="0"/>
              <a:t>αδημοσίευτη Ο.Ε.</a:t>
            </a:r>
            <a:r>
              <a:rPr lang="el-GR" sz="1600" dirty="0"/>
              <a:t> και ο ετερόρρυθμος εταίρος </a:t>
            </a:r>
            <a:r>
              <a:rPr lang="el-GR" sz="1600" b="1" u="sng" dirty="0"/>
              <a:t>ευθύνεται απεριόριστα έναντι των καλόπιστων συναλλασσόμενων.</a:t>
            </a:r>
          </a:p>
          <a:p>
            <a:pPr marL="0" indent="0" algn="just">
              <a:buNone/>
            </a:pPr>
            <a:endParaRPr lang="en-US" sz="1600" b="1" u="sng" dirty="0"/>
          </a:p>
          <a:p>
            <a:pPr algn="just"/>
            <a:r>
              <a:rPr lang="el-GR" sz="1600" dirty="0" err="1"/>
              <a:t>Αρ</a:t>
            </a:r>
            <a:r>
              <a:rPr lang="el-GR" sz="1600" dirty="0"/>
              <a:t>. 281  παρ. 1: Σε περίπτωση </a:t>
            </a:r>
            <a:r>
              <a:rPr lang="el-GR" sz="1600" b="1" dirty="0"/>
              <a:t>εξόδου, αποκλεισμού ή θανάτου του μοναδικού ομόρρυθμου εταίρου</a:t>
            </a:r>
            <a:r>
              <a:rPr lang="el-GR" sz="1600" dirty="0"/>
              <a:t>, η ετερόρρυθμη εταιρεία λύνεται, εκτός αν με τροποποίηση της εταιρικής σύμβασης, που πρέπει να καταχωρισθεί μέσα σε </a:t>
            </a:r>
            <a:r>
              <a:rPr lang="el-GR" sz="1600" b="1" dirty="0"/>
              <a:t>τέσσερις (4) μήνες στο Γ.Ε.ΜΗ</a:t>
            </a:r>
            <a:r>
              <a:rPr lang="el-GR" sz="1600" dirty="0"/>
              <a:t>., ένας από τους ετερόρρυθμους εταίρους καταστεί </a:t>
            </a:r>
            <a:r>
              <a:rPr lang="el-GR" sz="1600" b="1" dirty="0"/>
              <a:t>ομόρρυθμος</a:t>
            </a:r>
            <a:r>
              <a:rPr lang="el-GR" sz="1600" dirty="0"/>
              <a:t> εταίρος ή αν </a:t>
            </a:r>
            <a:r>
              <a:rPr lang="el-GR" sz="1600" b="1" dirty="0"/>
              <a:t>εισέλθει στην εταιρεία νέος εταίρος ως ομόρρυθμος</a:t>
            </a:r>
            <a:endParaRPr lang="en-US" sz="1600" dirty="0"/>
          </a:p>
          <a:p>
            <a:pPr algn="just"/>
            <a:endParaRPr lang="en-US"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Βασικά Στοιχεία</a:t>
            </a:r>
            <a:r>
              <a:rPr lang="el-GR" i="1" dirty="0">
                <a:solidFill>
                  <a:schemeClr val="accent2">
                    <a:lumMod val="75000"/>
                  </a:schemeClr>
                </a:solidFill>
              </a:rPr>
              <a:t> - </a:t>
            </a:r>
            <a:r>
              <a:rPr lang="el-GR" b="1" i="1" dirty="0">
                <a:solidFill>
                  <a:schemeClr val="accent2">
                    <a:lumMod val="75000"/>
                  </a:schemeClr>
                </a:solidFill>
              </a:rPr>
              <a:t>Σύσταση </a:t>
            </a:r>
            <a:r>
              <a:rPr lang="el-GR" i="1" dirty="0">
                <a:solidFill>
                  <a:schemeClr val="accent2">
                    <a:lumMod val="75000"/>
                  </a:schemeClr>
                </a:solidFill>
              </a:rPr>
              <a:t>- </a:t>
            </a:r>
            <a:r>
              <a:rPr lang="el-GR" b="1" i="1" dirty="0">
                <a:solidFill>
                  <a:schemeClr val="accent2">
                    <a:lumMod val="75000"/>
                  </a:schemeClr>
                </a:solidFill>
              </a:rPr>
              <a:t>Δημοσιότητα</a:t>
            </a:r>
            <a:endParaRPr lang="en-US" i="1" dirty="0">
              <a:solidFill>
                <a:schemeClr val="accent2">
                  <a:lumMod val="75000"/>
                </a:schemeClr>
              </a:solidFill>
            </a:endParaRPr>
          </a:p>
        </p:txBody>
      </p:sp>
      <p:sp>
        <p:nvSpPr>
          <p:cNvPr id="6" name="Βέλος: Δεξιό 5">
            <a:extLst>
              <a:ext uri="{FF2B5EF4-FFF2-40B4-BE49-F238E27FC236}">
                <a16:creationId xmlns:a16="http://schemas.microsoft.com/office/drawing/2014/main" id="{79D34FBA-4750-4DBC-94E7-6050799A1804}"/>
              </a:ext>
            </a:extLst>
          </p:cNvPr>
          <p:cNvSpPr/>
          <p:nvPr/>
        </p:nvSpPr>
        <p:spPr>
          <a:xfrm>
            <a:off x="3976255" y="4501657"/>
            <a:ext cx="290946" cy="1673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486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310810-2BFD-4DCF-A93B-84F009C127D9}"/>
              </a:ext>
            </a:extLst>
          </p:cNvPr>
          <p:cNvSpPr>
            <a:spLocks noGrp="1"/>
          </p:cNvSpPr>
          <p:nvPr>
            <p:ph type="title"/>
          </p:nvPr>
        </p:nvSpPr>
        <p:spPr>
          <a:xfrm>
            <a:off x="2589212" y="446088"/>
            <a:ext cx="7732424" cy="976312"/>
          </a:xfrm>
        </p:spPr>
        <p:txBody>
          <a:bodyPr>
            <a:normAutofit/>
          </a:bodyPr>
          <a:lstStyle/>
          <a:p>
            <a:pPr algn="ctr"/>
            <a:r>
              <a:rPr lang="el-GR" sz="3200" b="1" u="sng" dirty="0">
                <a:latin typeface="Calibri" panose="020F0502020204030204" pitchFamily="34" charset="0"/>
                <a:ea typeface="Calibri" panose="020F0502020204030204" pitchFamily="34" charset="0"/>
                <a:cs typeface="Times New Roman" panose="02020603050405020304" pitchFamily="18" charset="0"/>
              </a:rPr>
              <a:t>Παρουσίαση Εταιρειών</a:t>
            </a:r>
            <a:endParaRPr lang="en-US" sz="3200" u="sng" dirty="0"/>
          </a:p>
        </p:txBody>
      </p:sp>
      <p:sp>
        <p:nvSpPr>
          <p:cNvPr id="4" name="Θέση περιεχομένου 3">
            <a:extLst>
              <a:ext uri="{FF2B5EF4-FFF2-40B4-BE49-F238E27FC236}">
                <a16:creationId xmlns:a16="http://schemas.microsoft.com/office/drawing/2014/main" id="{80993846-B080-41D3-B9BA-14EAC9517EF6}"/>
              </a:ext>
            </a:extLst>
          </p:cNvPr>
          <p:cNvSpPr>
            <a:spLocks noGrp="1"/>
          </p:cNvSpPr>
          <p:nvPr>
            <p:ph idx="1"/>
          </p:nvPr>
        </p:nvSpPr>
        <p:spPr>
          <a:xfrm>
            <a:off x="6384221" y="1709144"/>
            <a:ext cx="4443106" cy="4702768"/>
          </a:xfrm>
          <a:ln>
            <a:solidFill>
              <a:schemeClr val="tx1"/>
            </a:solidFill>
          </a:ln>
        </p:spPr>
        <p:txBody>
          <a:bodyPr tIns="0" bIns="396000">
            <a:normAutofit/>
          </a:bodyPr>
          <a:lstStyle/>
          <a:p>
            <a:pPr marL="0" lvl="0" indent="0" algn="ctr">
              <a:lnSpc>
                <a:spcPct val="200000"/>
              </a:lnSpc>
              <a:buNone/>
            </a:pPr>
            <a:r>
              <a:rPr lang="el-GR" b="1" u="sng" dirty="0">
                <a:solidFill>
                  <a:schemeClr val="accent2">
                    <a:lumMod val="75000"/>
                  </a:schemeClr>
                </a:solidFill>
              </a:rPr>
              <a:t>Κεφαλαιουχικές Εταιρείες</a:t>
            </a:r>
            <a:endParaRPr lang="en-US" b="1" u="sng" dirty="0">
              <a:solidFill>
                <a:schemeClr val="accent2">
                  <a:lumMod val="75000"/>
                </a:schemeClr>
              </a:solidFill>
            </a:endParaRPr>
          </a:p>
          <a:p>
            <a:pPr marL="285750" indent="-285750">
              <a:lnSpc>
                <a:spcPct val="200000"/>
              </a:lnSpc>
              <a:buClr>
                <a:schemeClr val="accent2">
                  <a:lumMod val="75000"/>
                </a:schemeClr>
              </a:buClr>
              <a:buFont typeface="Arial" panose="020B0604020202020204" pitchFamily="34" charset="0"/>
              <a:buChar char="•"/>
            </a:pPr>
            <a:r>
              <a:rPr lang="el-GR" b="1" dirty="0"/>
              <a:t>Ανώνυμη Εταιρεία</a:t>
            </a:r>
            <a:endParaRPr lang="en-US" b="1" dirty="0"/>
          </a:p>
          <a:p>
            <a:pPr marL="285750" indent="-285750">
              <a:lnSpc>
                <a:spcPct val="200000"/>
              </a:lnSpc>
              <a:buClr>
                <a:schemeClr val="accent2">
                  <a:lumMod val="75000"/>
                </a:schemeClr>
              </a:buClr>
              <a:buFont typeface="Arial" panose="020B0604020202020204" pitchFamily="34" charset="0"/>
              <a:buChar char="•"/>
            </a:pPr>
            <a:r>
              <a:rPr lang="el-GR" dirty="0"/>
              <a:t>Εταιρεία Περιορισμένης Ευθύνης</a:t>
            </a:r>
            <a:endParaRPr lang="en-US" dirty="0"/>
          </a:p>
          <a:p>
            <a:pPr marL="285750" indent="-285750">
              <a:lnSpc>
                <a:spcPct val="200000"/>
              </a:lnSpc>
              <a:buClr>
                <a:schemeClr val="accent2">
                  <a:lumMod val="75000"/>
                </a:schemeClr>
              </a:buClr>
              <a:buFont typeface="Arial" panose="020B0604020202020204" pitchFamily="34" charset="0"/>
              <a:buChar char="•"/>
            </a:pPr>
            <a:r>
              <a:rPr lang="el-GR" b="1" dirty="0"/>
              <a:t>Ιδιωτική Κεφαλαιουχική Εταιρεία </a:t>
            </a:r>
          </a:p>
          <a:p>
            <a:pPr marL="285750" indent="-285750">
              <a:lnSpc>
                <a:spcPct val="200000"/>
              </a:lnSpc>
              <a:buClr>
                <a:schemeClr val="accent2">
                  <a:lumMod val="75000"/>
                </a:schemeClr>
              </a:buClr>
              <a:buFont typeface="Arial" panose="020B0604020202020204" pitchFamily="34" charset="0"/>
              <a:buChar char="•"/>
            </a:pPr>
            <a:r>
              <a:rPr lang="el-GR" dirty="0"/>
              <a:t>Ετερόρρυθμη κατά μετοχές εταιρεία</a:t>
            </a:r>
            <a:endParaRPr lang="en-US" dirty="0"/>
          </a:p>
          <a:p>
            <a:pPr marL="0" lvl="0" indent="0" algn="ctr">
              <a:lnSpc>
                <a:spcPct val="200000"/>
              </a:lnSpc>
              <a:buNone/>
            </a:pPr>
            <a:endParaRPr lang="en-US" sz="1600" dirty="0"/>
          </a:p>
        </p:txBody>
      </p:sp>
      <p:sp>
        <p:nvSpPr>
          <p:cNvPr id="5" name="Θέση κειμένου 4">
            <a:extLst>
              <a:ext uri="{FF2B5EF4-FFF2-40B4-BE49-F238E27FC236}">
                <a16:creationId xmlns:a16="http://schemas.microsoft.com/office/drawing/2014/main" id="{3E77B1C3-127B-4F96-90AE-A845259363AF}"/>
              </a:ext>
            </a:extLst>
          </p:cNvPr>
          <p:cNvSpPr>
            <a:spLocks noGrp="1"/>
          </p:cNvSpPr>
          <p:nvPr>
            <p:ph type="body" sz="half" idx="2"/>
          </p:nvPr>
        </p:nvSpPr>
        <p:spPr>
          <a:xfrm>
            <a:off x="2589212" y="1709144"/>
            <a:ext cx="3795009" cy="4702768"/>
          </a:xfrm>
          <a:ln>
            <a:solidFill>
              <a:schemeClr val="tx1"/>
            </a:solidFill>
          </a:ln>
        </p:spPr>
        <p:txBody>
          <a:bodyPr tIns="252000" bIns="0">
            <a:normAutofit/>
          </a:bodyPr>
          <a:lstStyle/>
          <a:p>
            <a:pPr algn="ctr">
              <a:lnSpc>
                <a:spcPct val="200000"/>
              </a:lnSpc>
            </a:pPr>
            <a:r>
              <a:rPr lang="el-GR" sz="1800" b="1" u="sng" dirty="0">
                <a:solidFill>
                  <a:schemeClr val="accent2">
                    <a:lumMod val="75000"/>
                  </a:schemeClr>
                </a:solidFill>
              </a:rPr>
              <a:t>Προσωπικές Εταιρείες</a:t>
            </a:r>
            <a:r>
              <a:rPr lang="en-US" sz="1800" b="1" u="sng" dirty="0">
                <a:solidFill>
                  <a:schemeClr val="accent2">
                    <a:lumMod val="75000"/>
                  </a:schemeClr>
                </a:solidFill>
              </a:rPr>
              <a:t>                  </a:t>
            </a:r>
            <a:endParaRPr lang="en-US" sz="1800" b="1" dirty="0">
              <a:solidFill>
                <a:schemeClr val="accent2">
                  <a:lumMod val="75000"/>
                </a:schemeClr>
              </a:solidFill>
            </a:endParaRPr>
          </a:p>
          <a:p>
            <a:pPr marL="285750" indent="-285750">
              <a:lnSpc>
                <a:spcPct val="200000"/>
              </a:lnSpc>
              <a:buClr>
                <a:schemeClr val="accent2">
                  <a:lumMod val="75000"/>
                </a:schemeClr>
              </a:buClr>
              <a:buFont typeface="Arial" panose="020B0604020202020204" pitchFamily="34" charset="0"/>
              <a:buChar char="•"/>
            </a:pPr>
            <a:r>
              <a:rPr lang="el-GR" sz="1800" dirty="0"/>
              <a:t>Εταιρεία του Αστικού Κώδικα </a:t>
            </a:r>
            <a:endParaRPr lang="en-US" sz="1800" dirty="0"/>
          </a:p>
          <a:p>
            <a:pPr marL="285750" indent="-285750">
              <a:lnSpc>
                <a:spcPct val="200000"/>
              </a:lnSpc>
              <a:buClr>
                <a:schemeClr val="accent2">
                  <a:lumMod val="75000"/>
                </a:schemeClr>
              </a:buClr>
              <a:buFont typeface="Arial" panose="020B0604020202020204" pitchFamily="34" charset="0"/>
              <a:buChar char="•"/>
            </a:pPr>
            <a:r>
              <a:rPr lang="el-GR" sz="1800" b="1" dirty="0"/>
              <a:t>Ομόρρυθμη Εταιρεία </a:t>
            </a:r>
            <a:endParaRPr lang="en-US" sz="1800" b="1" dirty="0"/>
          </a:p>
          <a:p>
            <a:pPr marL="285750" lvl="0" indent="-285750">
              <a:lnSpc>
                <a:spcPct val="200000"/>
              </a:lnSpc>
              <a:buClr>
                <a:schemeClr val="accent2">
                  <a:lumMod val="75000"/>
                </a:schemeClr>
              </a:buClr>
              <a:buFont typeface="Arial" panose="020B0604020202020204" pitchFamily="34" charset="0"/>
              <a:buChar char="•"/>
            </a:pPr>
            <a:r>
              <a:rPr lang="el-GR" sz="1800" b="1" dirty="0"/>
              <a:t>Ετερόρρυθμη Εταιρεία</a:t>
            </a:r>
            <a:endParaRPr lang="en-US" sz="1800" dirty="0"/>
          </a:p>
          <a:p>
            <a:pPr marL="285750" lvl="0" indent="-285750">
              <a:lnSpc>
                <a:spcPct val="200000"/>
              </a:lnSpc>
              <a:buClr>
                <a:schemeClr val="accent2">
                  <a:lumMod val="75000"/>
                </a:schemeClr>
              </a:buClr>
              <a:buFont typeface="Arial" panose="020B0604020202020204" pitchFamily="34" charset="0"/>
              <a:buChar char="•"/>
            </a:pPr>
            <a:r>
              <a:rPr lang="el-GR" sz="1800" dirty="0"/>
              <a:t>Αφανής Εταιρεία</a:t>
            </a:r>
            <a:endParaRPr lang="en-US" sz="1800" dirty="0"/>
          </a:p>
          <a:p>
            <a:pPr marL="285750" lvl="0" indent="-285750">
              <a:lnSpc>
                <a:spcPct val="200000"/>
              </a:lnSpc>
              <a:buClr>
                <a:schemeClr val="accent2">
                  <a:lumMod val="75000"/>
                </a:schemeClr>
              </a:buClr>
              <a:buFont typeface="Arial" panose="020B0604020202020204" pitchFamily="34" charset="0"/>
              <a:buChar char="•"/>
            </a:pPr>
            <a:r>
              <a:rPr lang="el-GR" sz="1800" dirty="0"/>
              <a:t>Κοινοπραξία</a:t>
            </a:r>
            <a:endParaRPr lang="en-US" sz="1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60049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Ετερόρρυθμη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fontScale="92500" lnSpcReduction="10000"/>
          </a:bodyPr>
          <a:lstStyle/>
          <a:p>
            <a:pPr marL="0" indent="0" algn="just">
              <a:buNone/>
            </a:pPr>
            <a:endParaRPr lang="el-GR" sz="1700" dirty="0"/>
          </a:p>
          <a:p>
            <a:pPr algn="just">
              <a:lnSpc>
                <a:spcPct val="150000"/>
              </a:lnSpc>
            </a:pPr>
            <a:r>
              <a:rPr lang="el-GR" dirty="0"/>
              <a:t>Ο ετερόρρυθμος εταίρος δεν συμμετέχει στη διαχείριση των εταιρικών υποθέσεων ούτε στη λήψη αποφάσεων (</a:t>
            </a:r>
            <a:r>
              <a:rPr lang="el-GR" dirty="0" err="1"/>
              <a:t>αρ</a:t>
            </a:r>
            <a:r>
              <a:rPr lang="el-GR" dirty="0"/>
              <a:t>. 274 παρ. 1). </a:t>
            </a:r>
          </a:p>
          <a:p>
            <a:pPr algn="just">
              <a:lnSpc>
                <a:spcPct val="150000"/>
              </a:lnSpc>
            </a:pPr>
            <a:r>
              <a:rPr lang="el-GR" dirty="0"/>
              <a:t>Αποκλεισμός μόνο από τις διαχειριστικές αποφάσεις, όχι από τις δομικές αποφάσεις της εταιρείας όπως η τροποποίηση του καταστατικού. </a:t>
            </a:r>
            <a:endParaRPr lang="en-US" dirty="0"/>
          </a:p>
          <a:p>
            <a:pPr algn="just">
              <a:lnSpc>
                <a:spcPct val="150000"/>
              </a:lnSpc>
            </a:pPr>
            <a:r>
              <a:rPr lang="el-GR" dirty="0"/>
              <a:t>Ο ετερόρρυθμος εταίρος δεν έχει δικαίωμα εναντίωσης σε πράξη που ενεργεί ένας διαχειριστής εταίρος, εκτός αν η πράξη υπερβαίνει τη </a:t>
            </a:r>
            <a:r>
              <a:rPr lang="el-GR" b="1" dirty="0"/>
              <a:t>συνήθη διαχείριση</a:t>
            </a:r>
            <a:r>
              <a:rPr lang="el-GR" dirty="0"/>
              <a:t>. Στην τελευταία περίπτωση ο διαχειριστής οφείλει να μην τελέσει την πράξη αυτή. (</a:t>
            </a:r>
            <a:r>
              <a:rPr lang="el-GR" dirty="0" err="1"/>
              <a:t>αρ</a:t>
            </a:r>
            <a:r>
              <a:rPr lang="el-GR" dirty="0"/>
              <a:t>. 274 παρ. 2).</a:t>
            </a:r>
            <a:endParaRPr lang="en-US" dirty="0"/>
          </a:p>
          <a:p>
            <a:pPr algn="just">
              <a:lnSpc>
                <a:spcPct val="150000"/>
              </a:lnSpc>
            </a:pPr>
            <a:r>
              <a:rPr lang="el-GR" dirty="0"/>
              <a:t>Οι ανωτέρω διατάξεις </a:t>
            </a:r>
            <a:r>
              <a:rPr lang="el-GR" dirty="0" err="1"/>
              <a:t>αφορώσες</a:t>
            </a:r>
            <a:r>
              <a:rPr lang="el-GR" dirty="0"/>
              <a:t> τις εσωτερικές σχέσεις των εταίρων είναι </a:t>
            </a:r>
            <a:r>
              <a:rPr lang="el-GR" b="1" dirty="0"/>
              <a:t>ενδοτικό δίκαιο. </a:t>
            </a:r>
            <a:r>
              <a:rPr lang="el-GR" dirty="0"/>
              <a:t>Μπορεί να συμφωνηθεί ότι ο ετερόρρυθμος εταίρος θα έχει εξουσία διαχείρισης ή αντιθέτως ότι δεν διατηρεί ούτε δικαίωμα εναντίωσης. </a:t>
            </a:r>
            <a:endParaRPr lang="en-US" dirty="0"/>
          </a:p>
          <a:p>
            <a:pPr algn="just"/>
            <a:endParaRPr lang="en-US"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Εξουσίες Ετερόρρυθμου Εταίρου</a:t>
            </a:r>
            <a:endParaRPr lang="en-US" i="1" dirty="0">
              <a:solidFill>
                <a:schemeClr val="accent2">
                  <a:lumMod val="75000"/>
                </a:schemeClr>
              </a:solidFill>
            </a:endParaRPr>
          </a:p>
        </p:txBody>
      </p:sp>
    </p:spTree>
    <p:extLst>
      <p:ext uri="{BB962C8B-B14F-4D97-AF65-F5344CB8AC3E}">
        <p14:creationId xmlns:p14="http://schemas.microsoft.com/office/powerpoint/2010/main" val="4193366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Ετερόρρυθμη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fontScale="85000" lnSpcReduction="10000"/>
          </a:bodyPr>
          <a:lstStyle/>
          <a:p>
            <a:pPr marL="0" indent="0" algn="just">
              <a:buNone/>
            </a:pPr>
            <a:endParaRPr lang="el-GR" sz="1700" dirty="0"/>
          </a:p>
          <a:p>
            <a:pPr algn="just">
              <a:lnSpc>
                <a:spcPct val="150000"/>
              </a:lnSpc>
            </a:pPr>
            <a:r>
              <a:rPr lang="el-GR" dirty="0"/>
              <a:t>Ο ετερόρρυθμος εταίρος </a:t>
            </a:r>
            <a:r>
              <a:rPr lang="el-GR" b="1" dirty="0"/>
              <a:t>δεν έχει εξουσία εκπροσώπησης της εταιρείας </a:t>
            </a:r>
            <a:r>
              <a:rPr lang="el-GR" dirty="0"/>
              <a:t>(</a:t>
            </a:r>
            <a:r>
              <a:rPr lang="el-GR" dirty="0" err="1"/>
              <a:t>αρ</a:t>
            </a:r>
            <a:r>
              <a:rPr lang="el-GR" dirty="0"/>
              <a:t>. 278). </a:t>
            </a:r>
            <a:r>
              <a:rPr lang="el-GR" dirty="0">
                <a:solidFill>
                  <a:schemeClr val="tx1"/>
                </a:solidFill>
              </a:rPr>
              <a:t>Ενδοτικό δίκαιο. </a:t>
            </a:r>
          </a:p>
          <a:p>
            <a:pPr algn="just">
              <a:lnSpc>
                <a:spcPct val="150000"/>
              </a:lnSpc>
            </a:pPr>
            <a:r>
              <a:rPr lang="el-GR" dirty="0"/>
              <a:t>Αν ενεργήσει πράξη εκπροσώπησης η εταιρεία δεν δεσμεύεται παρά μόνο αν εγκρίνει μεταγενέστερα τη συναλλαγή (</a:t>
            </a:r>
            <a:r>
              <a:rPr lang="el-GR" dirty="0" err="1"/>
              <a:t>αρ</a:t>
            </a:r>
            <a:r>
              <a:rPr lang="el-GR" dirty="0"/>
              <a:t>. 239 </a:t>
            </a:r>
            <a:r>
              <a:rPr lang="el-GR" dirty="0" err="1"/>
              <a:t>επ</a:t>
            </a:r>
            <a:r>
              <a:rPr lang="el-GR" dirty="0"/>
              <a:t> ΑΚ)</a:t>
            </a:r>
            <a:endParaRPr lang="en-US" dirty="0"/>
          </a:p>
          <a:p>
            <a:pPr algn="just">
              <a:lnSpc>
                <a:spcPct val="150000"/>
              </a:lnSpc>
            </a:pPr>
            <a:r>
              <a:rPr lang="el-GR" dirty="0"/>
              <a:t>Με την εταιρική σύμβαση μπορεί να ανατίθεται σε ετερόρρυθμο εταίρο η εκπροσώπηση της εταιρείας. </a:t>
            </a:r>
            <a:r>
              <a:rPr lang="el-GR" b="1" dirty="0"/>
              <a:t>Για κάθε πράξη εκπροσώπησης</a:t>
            </a:r>
            <a:r>
              <a:rPr lang="el-GR" dirty="0"/>
              <a:t> από μέρους ετερόρρυθμου εταίρου ευθύνεται ο ίδιος ως ομόρρυθμος, εκτός αν ο τρίτος που συναλλάχθηκε μαζί του γνώριζε ότι είναι </a:t>
            </a:r>
            <a:r>
              <a:rPr lang="el-GR" b="1" dirty="0"/>
              <a:t>ετερόρρυθμος εταίρος </a:t>
            </a:r>
            <a:r>
              <a:rPr lang="el-GR" dirty="0"/>
              <a:t>(</a:t>
            </a:r>
            <a:r>
              <a:rPr lang="el-GR" dirty="0" err="1"/>
              <a:t>αρ</a:t>
            </a:r>
            <a:r>
              <a:rPr lang="el-GR" dirty="0"/>
              <a:t>. 278 παρ. 2)</a:t>
            </a:r>
            <a:r>
              <a:rPr lang="el-GR" b="1" dirty="0"/>
              <a:t>.</a:t>
            </a:r>
          </a:p>
          <a:p>
            <a:pPr marL="0" indent="0" algn="just">
              <a:lnSpc>
                <a:spcPct val="150000"/>
              </a:lnSpc>
              <a:buNone/>
            </a:pPr>
            <a:endParaRPr lang="el-GR" b="1" dirty="0"/>
          </a:p>
          <a:p>
            <a:pPr algn="just">
              <a:lnSpc>
                <a:spcPct val="150000"/>
              </a:lnSpc>
            </a:pPr>
            <a:r>
              <a:rPr lang="el-GR" b="1" dirty="0"/>
              <a:t>Πράξεις Ανταγωνισμού: </a:t>
            </a:r>
            <a:r>
              <a:rPr lang="el-GR" dirty="0"/>
              <a:t>Ο ετερόρρυθμος εταίρος δεν μπορεί να ενεργεί για δικό του λογαριασμό ή για λογαριασμό τρίτου πράξεις που ανάγονται στο αντικείμενο της εταιρείας, </a:t>
            </a:r>
            <a:r>
              <a:rPr lang="el-GR" b="1" u="sng" dirty="0"/>
              <a:t>εκτός αντίθετης πρόβλεψης στην εταιρική σύμβαση (</a:t>
            </a:r>
            <a:r>
              <a:rPr lang="el-GR" b="1" u="sng" dirty="0" err="1"/>
              <a:t>αρ</a:t>
            </a:r>
            <a:r>
              <a:rPr lang="el-GR" b="1" u="sng" dirty="0"/>
              <a:t>. 276).</a:t>
            </a:r>
            <a:r>
              <a:rPr lang="en-US" dirty="0"/>
              <a:t> </a:t>
            </a:r>
          </a:p>
          <a:p>
            <a:pPr marL="0" indent="0">
              <a:buNone/>
            </a:pPr>
            <a:endParaRPr lang="en-US" dirty="0"/>
          </a:p>
          <a:p>
            <a:pPr algn="just"/>
            <a:endParaRPr lang="en-US"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Εξουσίες Ετερόρρυθμου Εταίρου (</a:t>
            </a:r>
            <a:r>
              <a:rPr lang="el-GR" b="1" i="1" dirty="0" err="1">
                <a:solidFill>
                  <a:schemeClr val="accent2">
                    <a:lumMod val="75000"/>
                  </a:schemeClr>
                </a:solidFill>
              </a:rPr>
              <a:t>συνεχ</a:t>
            </a:r>
            <a:r>
              <a:rPr lang="el-GR" b="1" i="1" dirty="0">
                <a:solidFill>
                  <a:schemeClr val="accent2">
                    <a:lumMod val="75000"/>
                  </a:schemeClr>
                </a:solidFill>
              </a:rPr>
              <a:t>.)</a:t>
            </a:r>
            <a:endParaRPr lang="en-US" i="1" dirty="0">
              <a:solidFill>
                <a:schemeClr val="accent2">
                  <a:lumMod val="75000"/>
                </a:schemeClr>
              </a:solidFill>
            </a:endParaRPr>
          </a:p>
        </p:txBody>
      </p:sp>
    </p:spTree>
    <p:extLst>
      <p:ext uri="{BB962C8B-B14F-4D97-AF65-F5344CB8AC3E}">
        <p14:creationId xmlns:p14="http://schemas.microsoft.com/office/powerpoint/2010/main" val="1658320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Ετερόρρυθμη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5020087"/>
          </a:xfrm>
        </p:spPr>
        <p:txBody>
          <a:bodyPr>
            <a:normAutofit fontScale="85000" lnSpcReduction="10000"/>
          </a:bodyPr>
          <a:lstStyle/>
          <a:p>
            <a:pPr algn="just">
              <a:lnSpc>
                <a:spcPct val="170000"/>
              </a:lnSpc>
            </a:pPr>
            <a:r>
              <a:rPr lang="el-GR" dirty="0"/>
              <a:t>Ο ετερόρρυθμος εταίρος συμμετέχει στα </a:t>
            </a:r>
            <a:r>
              <a:rPr lang="el-GR" b="1" u="sng" dirty="0"/>
              <a:t>κέρδη</a:t>
            </a:r>
            <a:r>
              <a:rPr lang="el-GR" dirty="0"/>
              <a:t> κατά το ποσοστό συμμετοχής του. </a:t>
            </a:r>
            <a:r>
              <a:rPr lang="el-GR" b="1" dirty="0"/>
              <a:t>Μπορεί να συμφωνηθεί άλλως! </a:t>
            </a:r>
            <a:r>
              <a:rPr lang="el-GR" dirty="0"/>
              <a:t>(</a:t>
            </a:r>
            <a:r>
              <a:rPr lang="el-GR" dirty="0" err="1"/>
              <a:t>αρ</a:t>
            </a:r>
            <a:r>
              <a:rPr lang="el-GR" dirty="0"/>
              <a:t>. 277, 255)</a:t>
            </a:r>
            <a:endParaRPr lang="en-US" dirty="0"/>
          </a:p>
          <a:p>
            <a:pPr algn="just">
              <a:lnSpc>
                <a:spcPct val="170000"/>
              </a:lnSpc>
            </a:pPr>
            <a:r>
              <a:rPr lang="el-GR" dirty="0"/>
              <a:t>Ο ετερόρρυθμος εταίρος συμμετέχει στις </a:t>
            </a:r>
            <a:r>
              <a:rPr lang="el-GR" b="1" u="sng" dirty="0"/>
              <a:t>ζημίες</a:t>
            </a:r>
            <a:r>
              <a:rPr lang="el-GR" dirty="0"/>
              <a:t> της εταιρείας </a:t>
            </a:r>
            <a:r>
              <a:rPr lang="el-GR" b="1" dirty="0"/>
              <a:t>έως το ποσό της εισφοράς του</a:t>
            </a:r>
            <a:r>
              <a:rPr lang="el-GR" dirty="0"/>
              <a:t>, εκτός αν στην εταιρική σύμβαση προβλέπεται η συμμετοχή του για ορισμένο μεγαλύτερο χρηματικό ποσό. (</a:t>
            </a:r>
            <a:r>
              <a:rPr lang="el-GR" dirty="0" err="1"/>
              <a:t>αρ</a:t>
            </a:r>
            <a:r>
              <a:rPr lang="el-GR" dirty="0"/>
              <a:t>. 277</a:t>
            </a:r>
            <a:r>
              <a:rPr lang="el-GR" b="1" dirty="0"/>
              <a:t>). </a:t>
            </a:r>
            <a:r>
              <a:rPr lang="el-GR" b="1" u="sng" dirty="0"/>
              <a:t>Αν την έχει ήδη καταβάλει δεν ευθύνεται</a:t>
            </a:r>
            <a:r>
              <a:rPr lang="el-GR" b="1" dirty="0"/>
              <a:t>. </a:t>
            </a:r>
          </a:p>
          <a:p>
            <a:pPr algn="just">
              <a:lnSpc>
                <a:spcPct val="170000"/>
              </a:lnSpc>
            </a:pPr>
            <a:r>
              <a:rPr lang="el-GR" dirty="0"/>
              <a:t>Αν </a:t>
            </a:r>
            <a:r>
              <a:rPr lang="el-GR" b="1" dirty="0"/>
              <a:t>δεν</a:t>
            </a:r>
            <a:r>
              <a:rPr lang="el-GR" dirty="0"/>
              <a:t> έχει καταβάλει την εισφορά του </a:t>
            </a:r>
            <a:r>
              <a:rPr lang="el-GR" b="1" dirty="0"/>
              <a:t>ευθύνεται για τα εταιρικά χρέη, </a:t>
            </a:r>
            <a:r>
              <a:rPr lang="el-GR" u="sng" dirty="0"/>
              <a:t>άμεσα</a:t>
            </a:r>
            <a:r>
              <a:rPr lang="el-GR" dirty="0"/>
              <a:t>, </a:t>
            </a:r>
            <a:r>
              <a:rPr lang="el-GR" u="sng" dirty="0"/>
              <a:t>πρωτογενώς</a:t>
            </a:r>
            <a:r>
              <a:rPr lang="el-GR" dirty="0"/>
              <a:t>, </a:t>
            </a:r>
            <a:r>
              <a:rPr lang="el-GR" u="sng" dirty="0"/>
              <a:t>εις </a:t>
            </a:r>
            <a:r>
              <a:rPr lang="el-GR" u="sng" dirty="0" err="1"/>
              <a:t>ολόκληρον</a:t>
            </a:r>
            <a:r>
              <a:rPr lang="el-GR" u="sng" dirty="0"/>
              <a:t>,</a:t>
            </a:r>
            <a:r>
              <a:rPr lang="el-GR" dirty="0"/>
              <a:t> με την </a:t>
            </a:r>
            <a:r>
              <a:rPr lang="el-GR" u="sng" dirty="0"/>
              <a:t>προσωπική του περιουσία</a:t>
            </a:r>
            <a:r>
              <a:rPr lang="el-GR" dirty="0"/>
              <a:t>, </a:t>
            </a:r>
            <a:r>
              <a:rPr lang="el-GR" b="1" dirty="0"/>
              <a:t>αλλά περιορισμένα μέχρι το ποσό της εισφοράς του (</a:t>
            </a:r>
            <a:r>
              <a:rPr lang="el-GR" b="1" dirty="0" err="1"/>
              <a:t>αρ</a:t>
            </a:r>
            <a:r>
              <a:rPr lang="el-GR" b="1" dirty="0"/>
              <a:t>. 279 παρ. 1).</a:t>
            </a:r>
          </a:p>
          <a:p>
            <a:pPr algn="just">
              <a:lnSpc>
                <a:spcPct val="170000"/>
              </a:lnSpc>
            </a:pPr>
            <a:r>
              <a:rPr lang="el-GR" b="1" dirty="0"/>
              <a:t>279 παρ. 3. </a:t>
            </a:r>
            <a:r>
              <a:rPr lang="el-GR" dirty="0"/>
              <a:t>Αντίθετη συμφωνία όσον αφορά στην ευθύνη του ετερόρρυθμου δεν ισχύει έναντι των τρίτων.</a:t>
            </a:r>
            <a:endParaRPr lang="en-US" dirty="0"/>
          </a:p>
          <a:p>
            <a:pPr algn="just">
              <a:lnSpc>
                <a:spcPct val="170000"/>
              </a:lnSpc>
            </a:pPr>
            <a:r>
              <a:rPr lang="el-GR" b="1" i="1" dirty="0"/>
              <a:t>279 παρ. 2. </a:t>
            </a:r>
            <a:r>
              <a:rPr lang="el-GR" dirty="0"/>
              <a:t>Ο εισερχόμενος μετά τη σύσταση της Ε.Ε. ευθύνεται και για τα προ της εισόδου του χρέη, σύμφωνα με την παράγραφο 1 </a:t>
            </a:r>
            <a:r>
              <a:rPr lang="el-GR" i="1" dirty="0"/>
              <a:t>(μέχρι το ποσό της εισφοράς του). </a:t>
            </a:r>
            <a:endParaRPr lang="en-US" i="1" dirty="0"/>
          </a:p>
          <a:p>
            <a:pPr marL="0" indent="0">
              <a:buNone/>
            </a:pPr>
            <a:endParaRPr lang="en-US" dirty="0"/>
          </a:p>
          <a:p>
            <a:pPr algn="just"/>
            <a:endParaRPr lang="en-US" dirty="0"/>
          </a:p>
          <a:p>
            <a:pPr algn="just"/>
            <a:endParaRPr lang="en-US" dirty="0"/>
          </a:p>
          <a:p>
            <a:pPr algn="just"/>
            <a:endParaRPr lang="en-US" b="1"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Συμμετοχή στα κέρδη και τις ζημίες / Ευθύνη Ετερορρύθμου Εταίρου</a:t>
            </a:r>
            <a:endParaRPr lang="en-US" i="1" dirty="0">
              <a:solidFill>
                <a:schemeClr val="accent2">
                  <a:lumMod val="75000"/>
                </a:schemeClr>
              </a:solidFill>
            </a:endParaRPr>
          </a:p>
        </p:txBody>
      </p:sp>
    </p:spTree>
    <p:extLst>
      <p:ext uri="{BB962C8B-B14F-4D97-AF65-F5344CB8AC3E}">
        <p14:creationId xmlns:p14="http://schemas.microsoft.com/office/powerpoint/2010/main" val="22820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Ετερόρρυθμη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a:bodyPr>
          <a:lstStyle/>
          <a:p>
            <a:pPr marL="0" indent="0">
              <a:buNone/>
            </a:pPr>
            <a:endParaRPr lang="el-GR" dirty="0"/>
          </a:p>
          <a:p>
            <a:pPr marL="0" indent="0">
              <a:buNone/>
            </a:pPr>
            <a:endParaRPr lang="en-US" dirty="0"/>
          </a:p>
          <a:p>
            <a:pPr>
              <a:lnSpc>
                <a:spcPct val="150000"/>
              </a:lnSpc>
              <a:buFont typeface="+mj-lt"/>
              <a:buAutoNum type="arabicPeriod"/>
            </a:pPr>
            <a:r>
              <a:rPr lang="el-GR" dirty="0"/>
              <a:t>Αναφορά του </a:t>
            </a:r>
            <a:r>
              <a:rPr lang="el-GR" b="1" dirty="0"/>
              <a:t>ονόματος</a:t>
            </a:r>
            <a:r>
              <a:rPr lang="el-GR" dirty="0"/>
              <a:t> του ετερόρρυθμου εταίρου στην </a:t>
            </a:r>
            <a:r>
              <a:rPr lang="el-GR" b="1" dirty="0"/>
              <a:t>εταιρική επωνυμία </a:t>
            </a:r>
            <a:endParaRPr lang="en-US" b="1" dirty="0"/>
          </a:p>
          <a:p>
            <a:pPr>
              <a:lnSpc>
                <a:spcPct val="150000"/>
              </a:lnSpc>
              <a:buFont typeface="+mj-lt"/>
              <a:buAutoNum type="arabicPeriod"/>
            </a:pPr>
            <a:r>
              <a:rPr lang="el-GR" dirty="0"/>
              <a:t>Ανάθεση </a:t>
            </a:r>
            <a:r>
              <a:rPr lang="el-GR" b="1" dirty="0" err="1"/>
              <a:t>εκπροσωπευτικής</a:t>
            </a:r>
            <a:r>
              <a:rPr lang="el-GR" b="1" dirty="0"/>
              <a:t> εξουσίας</a:t>
            </a:r>
            <a:endParaRPr lang="en-US" b="1" dirty="0"/>
          </a:p>
          <a:p>
            <a:pPr>
              <a:lnSpc>
                <a:spcPct val="150000"/>
              </a:lnSpc>
              <a:buFont typeface="+mj-lt"/>
              <a:buAutoNum type="arabicPeriod"/>
            </a:pPr>
            <a:r>
              <a:rPr lang="el-GR" b="1" dirty="0" err="1"/>
              <a:t>Αδημοσιεύτη</a:t>
            </a:r>
            <a:r>
              <a:rPr lang="el-GR" b="1" dirty="0"/>
              <a:t> Ε.Ε. +  </a:t>
            </a:r>
            <a:r>
              <a:rPr lang="el-GR" dirty="0"/>
              <a:t>Ο ετερόρρυθμος εταίρος </a:t>
            </a:r>
            <a:r>
              <a:rPr lang="el-GR" b="1" dirty="0"/>
              <a:t>εμφανίζεται ή συναλλάσσεται </a:t>
            </a:r>
            <a:r>
              <a:rPr lang="el-GR" dirty="0"/>
              <a:t>με </a:t>
            </a:r>
            <a:r>
              <a:rPr lang="el-GR" b="1" dirty="0"/>
              <a:t>τρίτους</a:t>
            </a:r>
            <a:r>
              <a:rPr lang="el-GR" dirty="0"/>
              <a:t> (</a:t>
            </a:r>
            <a:r>
              <a:rPr lang="el-GR" i="1" dirty="0"/>
              <a:t>συσταλτική ερμηνεία</a:t>
            </a:r>
            <a:r>
              <a:rPr lang="el-GR" dirty="0"/>
              <a:t>)</a:t>
            </a:r>
            <a:endParaRPr lang="en-US" dirty="0"/>
          </a:p>
          <a:p>
            <a:pPr marL="0" indent="0" algn="just">
              <a:lnSpc>
                <a:spcPct val="150000"/>
              </a:lnSpc>
              <a:buNone/>
            </a:pPr>
            <a:endParaRPr lang="en-US" dirty="0"/>
          </a:p>
          <a:p>
            <a:pPr algn="just">
              <a:lnSpc>
                <a:spcPct val="150000"/>
              </a:lnSpc>
            </a:pPr>
            <a:r>
              <a:rPr lang="el-GR" b="1" dirty="0"/>
              <a:t>Δεν</a:t>
            </a:r>
            <a:r>
              <a:rPr lang="el-GR" dirty="0"/>
              <a:t> ευθύνεται απεριόριστα έναντι </a:t>
            </a:r>
            <a:r>
              <a:rPr lang="el-GR" b="1" dirty="0"/>
              <a:t>κακόπιστων τρίτων</a:t>
            </a:r>
            <a:r>
              <a:rPr lang="el-GR" dirty="0"/>
              <a:t>, </a:t>
            </a:r>
            <a:r>
              <a:rPr lang="el-GR" b="1" u="sng" dirty="0"/>
              <a:t>ήτοι όσων γνώριζαν την ιδιότητα του ως </a:t>
            </a:r>
            <a:r>
              <a:rPr lang="el-GR" dirty="0"/>
              <a:t>ετερόρρυθμου εταίρου. </a:t>
            </a:r>
            <a:endParaRPr lang="en-US" b="1" u="sng" dirty="0"/>
          </a:p>
          <a:p>
            <a:pPr marL="0" indent="0" algn="just">
              <a:buNone/>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Απεριόριστη ευθύνη έναντι τρίτων</a:t>
            </a:r>
            <a:endParaRPr lang="en-US" i="1" dirty="0">
              <a:solidFill>
                <a:schemeClr val="accent2">
                  <a:lumMod val="75000"/>
                </a:schemeClr>
              </a:solidFill>
            </a:endParaRPr>
          </a:p>
        </p:txBody>
      </p:sp>
    </p:spTree>
    <p:extLst>
      <p:ext uri="{BB962C8B-B14F-4D97-AF65-F5344CB8AC3E}">
        <p14:creationId xmlns:p14="http://schemas.microsoft.com/office/powerpoint/2010/main" val="3085480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4913438"/>
          </a:xfrm>
        </p:spPr>
        <p:txBody>
          <a:bodyPr>
            <a:normAutofit/>
          </a:bodyPr>
          <a:lstStyle/>
          <a:p>
            <a:pPr algn="just"/>
            <a:r>
              <a:rPr lang="el-GR" b="1" dirty="0"/>
              <a:t>Σωματειακή δομή και οργάνωση </a:t>
            </a:r>
            <a:r>
              <a:rPr lang="el-GR" dirty="0"/>
              <a:t>– Η βούληση της εταιρείας εκφράζεται </a:t>
            </a:r>
            <a:r>
              <a:rPr lang="el-GR" b="1" dirty="0"/>
              <a:t>μέσω των οργάνων της.</a:t>
            </a:r>
          </a:p>
          <a:p>
            <a:pPr algn="just"/>
            <a:r>
              <a:rPr lang="el-GR" dirty="0"/>
              <a:t>Εφαρμόζονται ορισμένες διατάξεις περί των σωματείων όπως ΑΚ 66, 69, 70 και 71, εφόσον δεν υπάρχουν ειδικότερες διατάξεις στο Ν. 4548/2018.</a:t>
            </a:r>
            <a:endParaRPr lang="en-US" b="1" dirty="0"/>
          </a:p>
          <a:p>
            <a:pPr algn="just"/>
            <a:r>
              <a:rPr lang="el-GR" dirty="0"/>
              <a:t>Διάσπαση μετοχικής ιδιοκτησίας και διοίκησης. </a:t>
            </a:r>
            <a:endParaRPr lang="en-US" dirty="0"/>
          </a:p>
          <a:p>
            <a:pPr algn="just"/>
            <a:r>
              <a:rPr lang="el-GR" b="1" dirty="0"/>
              <a:t>Εμπορική εταιρεία κατά το τυπικό σύστημα</a:t>
            </a:r>
            <a:r>
              <a:rPr lang="el-GR" dirty="0"/>
              <a:t>. (</a:t>
            </a:r>
            <a:r>
              <a:rPr lang="el-GR" dirty="0" err="1"/>
              <a:t>αρ</a:t>
            </a:r>
            <a:r>
              <a:rPr lang="el-GR" dirty="0"/>
              <a:t>. 1 παρ. 2 Ν. 4548/2018)</a:t>
            </a:r>
            <a:endParaRPr lang="en-US" dirty="0"/>
          </a:p>
          <a:p>
            <a:pPr algn="just"/>
            <a:r>
              <a:rPr lang="el-GR" b="1" dirty="0"/>
              <a:t>Νομική Προσωπικότητα    </a:t>
            </a:r>
            <a:r>
              <a:rPr lang="el-GR" dirty="0"/>
              <a:t>Αρχή του χωρισμού εταιρικής περιουσίας και ατομικής περιουσίας μετόχων. </a:t>
            </a:r>
          </a:p>
          <a:p>
            <a:pPr algn="just"/>
            <a:r>
              <a:rPr lang="el-GR" b="1" dirty="0"/>
              <a:t>Μόνο η εταιρεία ευθύνεται με την περιουσία της για τα εταιρικά χρέη</a:t>
            </a:r>
            <a:r>
              <a:rPr lang="el-GR" dirty="0"/>
              <a:t>. </a:t>
            </a:r>
            <a:endParaRPr lang="en-US" dirty="0"/>
          </a:p>
          <a:p>
            <a:pPr algn="just"/>
            <a:r>
              <a:rPr lang="el-GR" dirty="0"/>
              <a:t>Ισχύει η </a:t>
            </a:r>
            <a:r>
              <a:rPr lang="el-GR" b="1" u="sng" dirty="0"/>
              <a:t>αρχή της ελεύθερης μεταβίβασης της μετοχικής ιδιότητας </a:t>
            </a:r>
            <a:r>
              <a:rPr lang="el-GR" dirty="0"/>
              <a:t>και </a:t>
            </a:r>
            <a:r>
              <a:rPr lang="el-GR" b="1" u="sng" dirty="0"/>
              <a:t>η έλλειψη υποχρεώσεων. </a:t>
            </a:r>
            <a:endParaRPr lang="en-US" b="1" u="sng" dirty="0"/>
          </a:p>
          <a:p>
            <a:pPr algn="just"/>
            <a:r>
              <a:rPr lang="el-GR" dirty="0"/>
              <a:t>Οι διατάξεις του Ν. 4548/2018 αποτελούν </a:t>
            </a:r>
            <a:r>
              <a:rPr lang="el-GR" b="1" dirty="0"/>
              <a:t>αναγκαστικό δίκαιο    </a:t>
            </a:r>
            <a:r>
              <a:rPr lang="el-GR" dirty="0"/>
              <a:t>Σκοπός  η τυποποίηση της μετοχικής σχέσης και η δημιουργία ασφάλειας δικαίου. </a:t>
            </a:r>
            <a:endParaRPr lang="en-US" dirty="0"/>
          </a:p>
          <a:p>
            <a:pPr marL="0" indent="0">
              <a:buNone/>
            </a:pPr>
            <a:endParaRPr lang="el-GR"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 Βασικά Στοιχεία</a:t>
            </a:r>
            <a:endParaRPr lang="en-US" i="1" dirty="0">
              <a:solidFill>
                <a:schemeClr val="accent2">
                  <a:lumMod val="75000"/>
                </a:schemeClr>
              </a:solidFill>
            </a:endParaRPr>
          </a:p>
        </p:txBody>
      </p:sp>
      <p:sp>
        <p:nvSpPr>
          <p:cNvPr id="6" name="Βέλος: Δεξιό 5">
            <a:extLst>
              <a:ext uri="{FF2B5EF4-FFF2-40B4-BE49-F238E27FC236}">
                <a16:creationId xmlns:a16="http://schemas.microsoft.com/office/drawing/2014/main" id="{76B701D2-BA14-4D9F-986E-1030EDCC5CAC}"/>
              </a:ext>
            </a:extLst>
          </p:cNvPr>
          <p:cNvSpPr/>
          <p:nvPr/>
        </p:nvSpPr>
        <p:spPr>
          <a:xfrm>
            <a:off x="5950527" y="4104734"/>
            <a:ext cx="290946" cy="153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Βέλος: Δεξιό 7">
            <a:extLst>
              <a:ext uri="{FF2B5EF4-FFF2-40B4-BE49-F238E27FC236}">
                <a16:creationId xmlns:a16="http://schemas.microsoft.com/office/drawing/2014/main" id="{5FB98F3F-893E-4384-A40C-6EB04678D467}"/>
              </a:ext>
            </a:extLst>
          </p:cNvPr>
          <p:cNvSpPr/>
          <p:nvPr/>
        </p:nvSpPr>
        <p:spPr>
          <a:xfrm>
            <a:off x="10317017" y="5856370"/>
            <a:ext cx="290946" cy="153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8238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754909"/>
            <a:ext cx="9310254" cy="5103092"/>
          </a:xfrm>
        </p:spPr>
        <p:txBody>
          <a:bodyPr>
            <a:normAutofit/>
          </a:bodyPr>
          <a:lstStyle/>
          <a:p>
            <a:pPr marL="0" indent="0" algn="just">
              <a:buNone/>
            </a:pPr>
            <a:r>
              <a:rPr lang="el-GR" sz="1200" b="1" u="sng" dirty="0"/>
              <a:t>ΙΔΡΥΣΗ</a:t>
            </a:r>
            <a:endParaRPr lang="el-GR" sz="800" b="1" u="sng" dirty="0"/>
          </a:p>
          <a:p>
            <a:pPr marL="0" indent="0" algn="just">
              <a:buNone/>
            </a:pPr>
            <a:r>
              <a:rPr lang="el-GR" sz="1050" b="1" dirty="0"/>
              <a:t>1</a:t>
            </a:r>
            <a:r>
              <a:rPr lang="el-GR" sz="1200" b="1" dirty="0"/>
              <a:t>) Σύναψη Καταστατικού: Σύμβαση μεταξύ δύο προσώπων (ιδρυτές). </a:t>
            </a:r>
            <a:r>
              <a:rPr lang="el-GR" sz="1200" dirty="0"/>
              <a:t>Δυνατότητα να ιδρυθεί και από ένα πρόσωπο (</a:t>
            </a:r>
            <a:r>
              <a:rPr lang="el-GR" sz="1200" dirty="0" err="1"/>
              <a:t>αρ</a:t>
            </a:r>
            <a:r>
              <a:rPr lang="el-GR" sz="1200" dirty="0"/>
              <a:t>. 4 παρ. 1) – Μονοπρόσωπη ΑΕ. </a:t>
            </a:r>
            <a:endParaRPr lang="en-US" sz="1200" dirty="0"/>
          </a:p>
          <a:p>
            <a:pPr algn="just"/>
            <a:r>
              <a:rPr lang="el-GR" sz="1200" b="1" u="sng" dirty="0"/>
              <a:t>Τύπος: </a:t>
            </a:r>
            <a:r>
              <a:rPr lang="el-GR" sz="1200" dirty="0"/>
              <a:t> Συμβολαιογραφικό έγγραφο, που περιέχει το καταστατικό, ή με ιδιωτικό έγγραφο, αν υιοθετείται πρότυπο καταστατικό.</a:t>
            </a:r>
            <a:endParaRPr lang="en-US" sz="1200" dirty="0"/>
          </a:p>
          <a:p>
            <a:pPr algn="just"/>
            <a:r>
              <a:rPr lang="el-GR" sz="1200" dirty="0"/>
              <a:t>Άρθρο 5: </a:t>
            </a:r>
            <a:r>
              <a:rPr lang="el-GR" sz="1200" b="1" dirty="0"/>
              <a:t>Περιεχόμενο Καταστατικού</a:t>
            </a:r>
          </a:p>
          <a:p>
            <a:pPr marL="0" indent="0" algn="just">
              <a:buNone/>
            </a:pPr>
            <a:r>
              <a:rPr lang="el-GR" sz="1200" b="1" dirty="0"/>
              <a:t>2) Ανάληψη Μετοχών</a:t>
            </a:r>
            <a:r>
              <a:rPr lang="el-GR" sz="1200" dirty="0"/>
              <a:t>  +   </a:t>
            </a:r>
            <a:r>
              <a:rPr lang="el-GR" sz="1200" b="1" dirty="0"/>
              <a:t>3) Δημοσιότητα</a:t>
            </a:r>
            <a:r>
              <a:rPr lang="en-US" sz="1200" dirty="0"/>
              <a:t> </a:t>
            </a:r>
          </a:p>
          <a:p>
            <a:pPr algn="just"/>
            <a:r>
              <a:rPr lang="el-GR" sz="1200" b="1" dirty="0"/>
              <a:t> </a:t>
            </a:r>
            <a:r>
              <a:rPr lang="el-GR" sz="1200" dirty="0"/>
              <a:t>Κατά την καταχώριση του καταστατικού γίνεται </a:t>
            </a:r>
            <a:r>
              <a:rPr lang="el-GR" sz="1200" b="1" dirty="0"/>
              <a:t>έλεγχος νομιμότητας </a:t>
            </a:r>
          </a:p>
          <a:p>
            <a:pPr algn="just"/>
            <a:r>
              <a:rPr lang="el-GR" sz="1200" dirty="0"/>
              <a:t>Μετά την καταχώριση η Α.Ε. δύναται να κηρυχθεί άκυρη με την έκδοση δικαστικής απόφασης μόνο για τους περιοριστικά αναφερόμενους λόγους  του </a:t>
            </a:r>
            <a:r>
              <a:rPr lang="el-GR" sz="1200" dirty="0" err="1"/>
              <a:t>αρ</a:t>
            </a:r>
            <a:r>
              <a:rPr lang="el-GR" sz="1200" dirty="0"/>
              <a:t>. 11</a:t>
            </a:r>
            <a:endParaRPr lang="en-US" sz="1200" dirty="0"/>
          </a:p>
          <a:p>
            <a:pPr algn="just"/>
            <a:r>
              <a:rPr lang="el-GR" sz="1200" dirty="0"/>
              <a:t>Αν προσκρούουν στο νόμο άλλες διατάξεις του καταστατικού που δεν ανήκουν στο ελάχιστο περιεχόμενο αυτού πχ παράβαση διατάξεων για τα ελάχιστα ποσοστά απαρτίας και πλειοψηφίας, οι διατάξεις είναι αυτοδικαίως άκυρες, δεν λαμβάνονται υπόψιν και ισχύει η ρύθμιση του νόμου. </a:t>
            </a:r>
            <a:endParaRPr lang="en-US" sz="1200" dirty="0"/>
          </a:p>
          <a:p>
            <a:pPr algn="just"/>
            <a:r>
              <a:rPr lang="el-GR" sz="1200" b="1" dirty="0"/>
              <a:t>Συναλλαγές κατά το στάδιο ίδρυσης        1) </a:t>
            </a:r>
            <a:r>
              <a:rPr lang="el-GR" sz="1200" u="sng" dirty="0"/>
              <a:t>Έξοδα Σύστασης </a:t>
            </a:r>
            <a:r>
              <a:rPr lang="el-GR" sz="1200" dirty="0"/>
              <a:t>(</a:t>
            </a:r>
            <a:r>
              <a:rPr lang="el-GR" sz="1200" dirty="0" err="1"/>
              <a:t>αρ</a:t>
            </a:r>
            <a:r>
              <a:rPr lang="el-GR" sz="1200" dirty="0"/>
              <a:t>. 5 παρ. 3), </a:t>
            </a:r>
            <a:r>
              <a:rPr lang="el-GR" sz="1200" b="1" dirty="0"/>
              <a:t>2) </a:t>
            </a:r>
            <a:r>
              <a:rPr lang="el-GR" sz="1200" u="sng" dirty="0"/>
              <a:t>Ανάληψη υποχρεώσεων από την εταιρεία </a:t>
            </a:r>
            <a:r>
              <a:rPr lang="el-GR" sz="1200" dirty="0"/>
              <a:t>(άρθρο 10 παρ. 1).</a:t>
            </a:r>
          </a:p>
          <a:p>
            <a:pPr marL="0" indent="0" algn="just">
              <a:buNone/>
            </a:pPr>
            <a:endParaRPr lang="el-GR" sz="900" dirty="0"/>
          </a:p>
          <a:p>
            <a:pPr algn="just"/>
            <a:r>
              <a:rPr lang="el-GR" sz="1200" b="1" u="sng" dirty="0"/>
              <a:t>Τροποποιήσεις Καταστατικού: </a:t>
            </a:r>
            <a:r>
              <a:rPr lang="el-GR" sz="1200" dirty="0"/>
              <a:t>Δημοσιεύονται μετά από </a:t>
            </a:r>
            <a:r>
              <a:rPr lang="el-GR" sz="1200" b="1" dirty="0"/>
              <a:t>έλεγχο νομιμότητας </a:t>
            </a:r>
            <a:r>
              <a:rPr lang="el-GR" sz="1200" dirty="0"/>
              <a:t>και </a:t>
            </a:r>
            <a:r>
              <a:rPr lang="el-GR" sz="1200" b="1" dirty="0"/>
              <a:t>έγκριση από την αρμόδια διοικητική υπηρεσία </a:t>
            </a:r>
            <a:r>
              <a:rPr lang="en-US" sz="1200" b="1" dirty="0"/>
              <a:t> </a:t>
            </a:r>
            <a:endParaRPr lang="el-GR" sz="1200" b="1" dirty="0"/>
          </a:p>
          <a:p>
            <a:pPr algn="just"/>
            <a:r>
              <a:rPr lang="el-GR" sz="1200" dirty="0"/>
              <a:t>Άλλες μεταβολές των καταχωρίσεων της εταιρείας όπως </a:t>
            </a:r>
            <a:r>
              <a:rPr lang="el-GR" sz="1200" b="1" dirty="0"/>
              <a:t>μεταβολές στην εκπροσώπηση </a:t>
            </a:r>
            <a:r>
              <a:rPr lang="el-GR" sz="1200" dirty="0"/>
              <a:t>υπόκεινται </a:t>
            </a:r>
            <a:r>
              <a:rPr lang="el-GR" sz="1200" b="1" dirty="0"/>
              <a:t>σε τυπικό έλεγχο </a:t>
            </a:r>
            <a:r>
              <a:rPr lang="el-GR" sz="1200" dirty="0"/>
              <a:t>(«έλεγχο πληρότητας») από την αρμόδια υπηρεσία ΓΕΜΗ</a:t>
            </a:r>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46331"/>
          </a:xfrm>
          <a:prstGeom prst="rect">
            <a:avLst/>
          </a:prstGeom>
          <a:noFill/>
        </p:spPr>
        <p:txBody>
          <a:bodyPr wrap="square" rtlCol="0">
            <a:spAutoFit/>
          </a:bodyPr>
          <a:lstStyle/>
          <a:p>
            <a:pPr algn="ctr"/>
            <a:r>
              <a:rPr lang="el-GR" b="1" i="1" dirty="0">
                <a:solidFill>
                  <a:schemeClr val="accent2">
                    <a:lumMod val="75000"/>
                  </a:schemeClr>
                </a:solidFill>
              </a:rPr>
              <a:t> Ίδρυση Εταιρείας - Τροποποίηση Καταστατικού</a:t>
            </a:r>
          </a:p>
          <a:p>
            <a:pPr algn="ctr"/>
            <a:endParaRPr lang="en-US" i="1" dirty="0">
              <a:solidFill>
                <a:schemeClr val="accent2">
                  <a:lumMod val="75000"/>
                </a:schemeClr>
              </a:solidFill>
            </a:endParaRPr>
          </a:p>
        </p:txBody>
      </p:sp>
      <p:sp>
        <p:nvSpPr>
          <p:cNvPr id="7" name="Βέλος: Δεξιό 6">
            <a:extLst>
              <a:ext uri="{FF2B5EF4-FFF2-40B4-BE49-F238E27FC236}">
                <a16:creationId xmlns:a16="http://schemas.microsoft.com/office/drawing/2014/main" id="{CB3A90FA-3FA8-4DCB-B692-5FBA1ACAB3B9}"/>
              </a:ext>
            </a:extLst>
          </p:cNvPr>
          <p:cNvSpPr/>
          <p:nvPr/>
        </p:nvSpPr>
        <p:spPr>
          <a:xfrm>
            <a:off x="5846845" y="5236035"/>
            <a:ext cx="249155" cy="13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95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837913"/>
            <a:ext cx="9310254" cy="5281344"/>
          </a:xfrm>
        </p:spPr>
        <p:txBody>
          <a:bodyPr>
            <a:normAutofit fontScale="92500" lnSpcReduction="10000"/>
          </a:bodyPr>
          <a:lstStyle/>
          <a:p>
            <a:pPr algn="just"/>
            <a:r>
              <a:rPr lang="el-GR" sz="1600" dirty="0"/>
              <a:t>Αναγράφεται στο καταστατικό και κατά τη σύσταση της εταιρείας αντιστοιχεί στο άθροισμα της αξίας των εισφορών των μετόχων. </a:t>
            </a:r>
          </a:p>
          <a:p>
            <a:pPr algn="just"/>
            <a:r>
              <a:rPr lang="el-GR" sz="1600" b="1" dirty="0"/>
              <a:t>Σταθερό Μέγεθος</a:t>
            </a:r>
            <a:r>
              <a:rPr lang="el-GR" sz="1600" dirty="0"/>
              <a:t>. Διάκριση από την έννοια της εταιρικής περιουσίας.</a:t>
            </a:r>
          </a:p>
          <a:p>
            <a:pPr algn="just"/>
            <a:r>
              <a:rPr lang="el-GR" sz="1600" dirty="0"/>
              <a:t>Το </a:t>
            </a:r>
            <a:r>
              <a:rPr lang="el-GR" sz="1600" b="1" dirty="0"/>
              <a:t>Μετοχικό Κεφάλαιο </a:t>
            </a:r>
            <a:r>
              <a:rPr lang="el-GR" sz="1600" dirty="0"/>
              <a:t>διαιρείται σε ισότιμα μερίδια      </a:t>
            </a:r>
            <a:r>
              <a:rPr lang="el-GR" sz="1600" b="1" dirty="0"/>
              <a:t>Μετοχές</a:t>
            </a:r>
            <a:r>
              <a:rPr lang="el-GR" sz="1600" dirty="0"/>
              <a:t>. </a:t>
            </a:r>
          </a:p>
          <a:p>
            <a:pPr marL="0" indent="0" algn="ctr">
              <a:buNone/>
            </a:pPr>
            <a:r>
              <a:rPr lang="el-GR" sz="1600" b="1" dirty="0"/>
              <a:t>       </a:t>
            </a:r>
            <a:r>
              <a:rPr lang="el-GR" sz="1600" b="1" u="sng" dirty="0"/>
              <a:t>Το άθροισμα της ονομαστικής αξίας των μετοχών ισούται με το μετοχικό κεφάλαιο. </a:t>
            </a:r>
          </a:p>
          <a:p>
            <a:pPr marL="0" indent="0" algn="ctr">
              <a:buNone/>
            </a:pPr>
            <a:endParaRPr lang="en-US" sz="1600" b="1" u="sng" dirty="0"/>
          </a:p>
          <a:p>
            <a:pPr algn="just"/>
            <a:r>
              <a:rPr lang="el-GR" sz="1600" dirty="0"/>
              <a:t>Λόγω της έλλειψης προσωπικής ευθύνης των μετόχων, ο νόμος με σκοπό την προστασία των εταιρικών δανειστών επιβάλλει :</a:t>
            </a:r>
            <a:endParaRPr lang="en-US" sz="1600" dirty="0"/>
          </a:p>
          <a:p>
            <a:pPr marL="354013" indent="0" algn="just">
              <a:buNone/>
            </a:pPr>
            <a:r>
              <a:rPr lang="el-GR" sz="1600" dirty="0"/>
              <a:t>1) </a:t>
            </a:r>
            <a:r>
              <a:rPr lang="el-GR" sz="1600" b="1" dirty="0"/>
              <a:t>Ελάχιστο ύψος </a:t>
            </a:r>
            <a:r>
              <a:rPr lang="el-GR" sz="1600" dirty="0"/>
              <a:t>του μετοχικού κεφαλαίου </a:t>
            </a:r>
            <a:r>
              <a:rPr lang="el-GR" sz="1600" b="1" dirty="0"/>
              <a:t>είκοσι πέντε χιλιάδων (25.000) ευρώ.</a:t>
            </a:r>
            <a:endParaRPr lang="en-US" sz="1600" dirty="0"/>
          </a:p>
          <a:p>
            <a:pPr marL="354013" indent="0" algn="just">
              <a:buNone/>
            </a:pPr>
            <a:r>
              <a:rPr lang="el-GR" sz="1600" dirty="0"/>
              <a:t>2) </a:t>
            </a:r>
            <a:r>
              <a:rPr lang="el-GR" sz="1600" b="1" dirty="0"/>
              <a:t>Αρχή διατήρησης εταιρικής περιουσίας: </a:t>
            </a:r>
            <a:r>
              <a:rPr lang="el-GR" sz="1600" dirty="0"/>
              <a:t>Αποκλείεται στους μετόχους η διανομή της εταιρικής περιουσίας εφόσον εκτός από τα χρέη δεν καλύπτεται από αυτήν και το μετοχικό κεφάλαιο.</a:t>
            </a:r>
          </a:p>
          <a:p>
            <a:pPr marL="0" indent="0" algn="just">
              <a:buNone/>
            </a:pPr>
            <a:endParaRPr lang="el-GR" sz="1600" dirty="0"/>
          </a:p>
          <a:p>
            <a:pPr marL="0" indent="0" algn="just">
              <a:buNone/>
            </a:pPr>
            <a:r>
              <a:rPr lang="el-GR" sz="1600" b="1" dirty="0"/>
              <a:t>      </a:t>
            </a:r>
            <a:r>
              <a:rPr lang="el-GR" sz="1600" b="1" u="sng" dirty="0"/>
              <a:t>Αξία Μετοχής</a:t>
            </a:r>
          </a:p>
          <a:p>
            <a:pPr algn="just"/>
            <a:r>
              <a:rPr lang="el-GR" sz="1600" dirty="0" err="1"/>
              <a:t>αρ</a:t>
            </a:r>
            <a:r>
              <a:rPr lang="el-GR" sz="1600" dirty="0"/>
              <a:t>. 35 παρ. 1. Η </a:t>
            </a:r>
            <a:r>
              <a:rPr lang="el-GR" sz="1600" b="1" dirty="0"/>
              <a:t>ονομαστική αξία κάθε μετοχής </a:t>
            </a:r>
            <a:r>
              <a:rPr lang="el-GR" sz="1600" dirty="0"/>
              <a:t>δεν μπορεί να ορισθεί σε ποσό κατώτερο των τεσσάρων λεπτών (0,04) του ευρώ ούτε ανώτερο των εκατό (100) ευρώ.</a:t>
            </a:r>
            <a:endParaRPr lang="en-US" sz="1600" dirty="0"/>
          </a:p>
          <a:p>
            <a:pPr algn="just"/>
            <a:r>
              <a:rPr lang="el-GR" sz="1600" dirty="0" err="1"/>
              <a:t>αρ</a:t>
            </a:r>
            <a:r>
              <a:rPr lang="el-GR" sz="1600" dirty="0"/>
              <a:t>. 35 παρ. 2: Απαγορεύεται η έκδοση μετοχών </a:t>
            </a:r>
            <a:r>
              <a:rPr lang="el-GR" sz="1600" b="1" dirty="0"/>
              <a:t>υπό το άρτιο </a:t>
            </a:r>
            <a:r>
              <a:rPr lang="el-GR" sz="1600" dirty="0"/>
              <a:t>(σε τιμή κατώτερη από την ονομαστική της αξίας). </a:t>
            </a:r>
            <a:endParaRPr lang="en-US" sz="16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Μετοχικό κεφάλαιο </a:t>
            </a:r>
            <a:endParaRPr lang="en-US" i="1" dirty="0">
              <a:solidFill>
                <a:schemeClr val="accent2">
                  <a:lumMod val="75000"/>
                </a:schemeClr>
              </a:solidFill>
            </a:endParaRPr>
          </a:p>
        </p:txBody>
      </p:sp>
      <p:sp>
        <p:nvSpPr>
          <p:cNvPr id="6" name="Βέλος: Δεξιό 5">
            <a:extLst>
              <a:ext uri="{FF2B5EF4-FFF2-40B4-BE49-F238E27FC236}">
                <a16:creationId xmlns:a16="http://schemas.microsoft.com/office/drawing/2014/main" id="{04FA4C03-E051-4431-A466-7B4512083DBF}"/>
              </a:ext>
            </a:extLst>
          </p:cNvPr>
          <p:cNvSpPr/>
          <p:nvPr/>
        </p:nvSpPr>
        <p:spPr>
          <a:xfrm>
            <a:off x="7748337" y="2785861"/>
            <a:ext cx="249155" cy="13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4520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685511"/>
            <a:ext cx="9310254" cy="5499060"/>
          </a:xfrm>
        </p:spPr>
        <p:txBody>
          <a:bodyPr>
            <a:normAutofit/>
          </a:bodyPr>
          <a:lstStyle/>
          <a:p>
            <a:pPr algn="just"/>
            <a:r>
              <a:rPr lang="el-GR" sz="1600" b="1" dirty="0"/>
              <a:t>Κάλυψη: </a:t>
            </a:r>
            <a:r>
              <a:rPr lang="el-GR" sz="1100" dirty="0"/>
              <a:t>Ανάληψη της υποχρέωσης για την καταβολή εισφοράς χρηματικής ή σε είδος. Το σύνολο του κεφαλαίου απαιτείται να έχει </a:t>
            </a:r>
            <a:r>
              <a:rPr lang="el-GR" sz="1100" b="1" dirty="0"/>
              <a:t>καλυφθεί </a:t>
            </a:r>
            <a:r>
              <a:rPr lang="el-GR" sz="1100" dirty="0"/>
              <a:t>κατά τη σύναψη του καταστατικού από τους ιδρυτές.</a:t>
            </a:r>
            <a:endParaRPr lang="el-GR" sz="1100" dirty="0">
              <a:solidFill>
                <a:schemeClr val="tx1"/>
              </a:solidFill>
            </a:endParaRPr>
          </a:p>
          <a:p>
            <a:pPr marL="360363" indent="0" algn="just">
              <a:buNone/>
            </a:pPr>
            <a:r>
              <a:rPr lang="el-GR" sz="1100" dirty="0" err="1"/>
              <a:t>Αρ</a:t>
            </a:r>
            <a:r>
              <a:rPr lang="el-GR" sz="1100" dirty="0"/>
              <a:t>. 17           Εισφορά σε είδος (στοιχεία ενεργητικού δεκτικά χρηματικής αποτίμησης). Διαδικασία αποτίμησης</a:t>
            </a:r>
            <a:endParaRPr lang="el-GR" sz="1100" b="1" dirty="0">
              <a:solidFill>
                <a:srgbClr val="FF0000"/>
              </a:solidFill>
            </a:endParaRPr>
          </a:p>
          <a:p>
            <a:pPr marL="360363" indent="0" algn="just">
              <a:buNone/>
              <a:tabLst>
                <a:tab pos="0" algn="l"/>
              </a:tabLst>
            </a:pPr>
            <a:r>
              <a:rPr lang="el-GR" sz="1100" dirty="0"/>
              <a:t>Η μετοχική ιδιότητα αποκτάται πρωτότυπα </a:t>
            </a:r>
            <a:r>
              <a:rPr lang="el-GR" sz="1100" b="1" dirty="0"/>
              <a:t>με την ανάληψη των μετοχών </a:t>
            </a:r>
            <a:r>
              <a:rPr lang="el-GR" sz="1100" dirty="0"/>
              <a:t>και πριν την καταβολή της εισφοράς. </a:t>
            </a:r>
            <a:r>
              <a:rPr lang="el-GR" sz="1100" u="sng" dirty="0"/>
              <a:t>Μέχρι να καταβληθεί η εισφορά </a:t>
            </a:r>
            <a:r>
              <a:rPr lang="el-GR" sz="1100" dirty="0"/>
              <a:t>δεν μπορούν να ασκηθούν τα δικαιώματα που απορρέουν από τη μετοχική σχέση.</a:t>
            </a:r>
          </a:p>
          <a:p>
            <a:pPr marL="360363" indent="0" algn="just">
              <a:buNone/>
              <a:tabLst>
                <a:tab pos="0" algn="l"/>
              </a:tabLst>
            </a:pPr>
            <a:endParaRPr lang="en-US" sz="1100" dirty="0"/>
          </a:p>
          <a:p>
            <a:pPr algn="just"/>
            <a:r>
              <a:rPr lang="el-GR" sz="1600" b="1" dirty="0"/>
              <a:t>Καταβολή</a:t>
            </a:r>
            <a:r>
              <a:rPr lang="el-GR" sz="1100" b="1" dirty="0"/>
              <a:t> : </a:t>
            </a:r>
            <a:r>
              <a:rPr lang="el-GR" sz="1100" dirty="0"/>
              <a:t>Εκπλήρωση της υποχρέωσης για την καταβολή εισφορά χρηματικής ή σε είδος.</a:t>
            </a:r>
          </a:p>
          <a:p>
            <a:pPr marL="360363" indent="0" algn="just">
              <a:buNone/>
            </a:pPr>
            <a:r>
              <a:rPr lang="el-GR" sz="1400" b="1" u="sng" dirty="0"/>
              <a:t>Προθεσμία</a:t>
            </a:r>
            <a:r>
              <a:rPr lang="el-GR" sz="1100" b="1" u="sng" dirty="0"/>
              <a:t> :</a:t>
            </a:r>
          </a:p>
          <a:p>
            <a:pPr marL="360363" indent="0" algn="just">
              <a:buNone/>
            </a:pPr>
            <a:r>
              <a:rPr lang="el-GR" sz="1400" b="1" dirty="0"/>
              <a:t>1) Κατά την ίδρυση</a:t>
            </a:r>
            <a:r>
              <a:rPr lang="el-GR" sz="1400" dirty="0"/>
              <a:t>: </a:t>
            </a:r>
            <a:r>
              <a:rPr lang="el-GR" sz="1100" dirty="0"/>
              <a:t>Το αργότερο με την ολοκλήρωση της ιδρυτικής διαδικασίας (</a:t>
            </a:r>
            <a:r>
              <a:rPr lang="el-GR" sz="1100" dirty="0" err="1"/>
              <a:t>αρ</a:t>
            </a:r>
            <a:r>
              <a:rPr lang="el-GR" sz="1100" dirty="0"/>
              <a:t>. 20 παρ. 1.)</a:t>
            </a:r>
          </a:p>
          <a:p>
            <a:pPr marL="360363" indent="0" algn="just">
              <a:buNone/>
            </a:pPr>
            <a:r>
              <a:rPr lang="el-GR" sz="1400" b="1" dirty="0"/>
              <a:t>2) Κατά την Αύξηση ΜΚ: </a:t>
            </a:r>
            <a:r>
              <a:rPr lang="el-GR" sz="1100" dirty="0"/>
              <a:t>Η προθεσμία ορίζεται από το όργανο που έλαβε τη σχετική απόφαση. Μεταξύ δεκατεσσάρων (14) ημερών και  τεσσάρων (4) μηνών από την ημέρα που καταχωρίσθηκε η απόφαση στο Γ.Ε.ΜΗ.. (</a:t>
            </a:r>
            <a:r>
              <a:rPr lang="el-GR" sz="1100" dirty="0" err="1"/>
              <a:t>αρ</a:t>
            </a:r>
            <a:r>
              <a:rPr lang="el-GR" sz="1100" dirty="0"/>
              <a:t>. 20 παρ. 2)</a:t>
            </a:r>
            <a:endParaRPr lang="en-US" sz="1100" dirty="0"/>
          </a:p>
          <a:p>
            <a:pPr marL="360363" indent="0" algn="just">
              <a:buNone/>
            </a:pPr>
            <a:endParaRPr lang="en-US" sz="1100" dirty="0"/>
          </a:p>
          <a:p>
            <a:pPr algn="just"/>
            <a:r>
              <a:rPr lang="el-GR" sz="1600" b="1" dirty="0"/>
              <a:t>Πιστοποίηση Καταβολής:</a:t>
            </a:r>
            <a:r>
              <a:rPr lang="el-GR" sz="1100" dirty="0"/>
              <a:t>.</a:t>
            </a:r>
          </a:p>
          <a:p>
            <a:pPr marL="360363" indent="0" algn="just">
              <a:buNone/>
            </a:pPr>
            <a:r>
              <a:rPr lang="el-GR" sz="1100" b="1" u="sng" dirty="0"/>
              <a:t>Προθεσμία</a:t>
            </a:r>
            <a:r>
              <a:rPr lang="el-GR" sz="1100" dirty="0"/>
              <a:t>:  Εντός </a:t>
            </a:r>
            <a:r>
              <a:rPr lang="el-GR" sz="1100" u="sng" dirty="0"/>
              <a:t>2μήνου </a:t>
            </a:r>
            <a:r>
              <a:rPr lang="el-GR" sz="1100" b="1" dirty="0"/>
              <a:t>από τη σύσταση της εταιρείας. Εντός </a:t>
            </a:r>
            <a:r>
              <a:rPr lang="el-GR" sz="1100" b="1" u="sng" dirty="0"/>
              <a:t>ενός</a:t>
            </a:r>
            <a:r>
              <a:rPr lang="el-GR" sz="1100" u="sng" dirty="0"/>
              <a:t> (</a:t>
            </a:r>
            <a:r>
              <a:rPr lang="el-GR" sz="1100" b="1" u="sng" dirty="0"/>
              <a:t>1) μηνός </a:t>
            </a:r>
            <a:r>
              <a:rPr lang="el-GR" sz="1100" b="1" dirty="0"/>
              <a:t>από τη λήξη της προθεσμίας καταβολής του ποσού της αύξησης μετοχικού </a:t>
            </a:r>
            <a:r>
              <a:rPr lang="el-GR" sz="1100" b="1" dirty="0" err="1"/>
              <a:t>κεφαλάιου</a:t>
            </a:r>
            <a:r>
              <a:rPr lang="el-GR" sz="1100" dirty="0"/>
              <a:t>.</a:t>
            </a:r>
            <a:endParaRPr lang="en-US" sz="1100" dirty="0"/>
          </a:p>
          <a:p>
            <a:pPr marL="360363" indent="0" algn="just">
              <a:buNone/>
            </a:pPr>
            <a:r>
              <a:rPr lang="el-GR" sz="1100" dirty="0"/>
              <a:t>Από ορκωτό </a:t>
            </a:r>
            <a:r>
              <a:rPr lang="el-GR" sz="1100" b="1" dirty="0"/>
              <a:t>ελεγκτή λογιστή</a:t>
            </a:r>
            <a:r>
              <a:rPr lang="el-GR" sz="1100" dirty="0"/>
              <a:t> ή </a:t>
            </a:r>
            <a:r>
              <a:rPr lang="el-GR" sz="1100" b="1" dirty="0"/>
              <a:t>ελεγκτική εταιρεία. </a:t>
            </a:r>
            <a:r>
              <a:rPr lang="el-GR" sz="1100" dirty="0"/>
              <a:t>Δυνατή η πιστοποίηση και από </a:t>
            </a:r>
            <a:r>
              <a:rPr lang="el-GR" sz="1100" b="1" dirty="0"/>
              <a:t>το Διοικητικό Συμβούλιο.</a:t>
            </a:r>
            <a:endParaRPr lang="en-US" sz="1100" dirty="0"/>
          </a:p>
          <a:p>
            <a:pPr marL="360363" indent="0" algn="just">
              <a:buNone/>
            </a:pPr>
            <a:r>
              <a:rPr lang="el-GR" sz="1100" dirty="0"/>
              <a:t>Επιτρεπτή η μερική καταβολή (</a:t>
            </a:r>
            <a:r>
              <a:rPr lang="el-GR" sz="1100" dirty="0" err="1"/>
              <a:t>αρ</a:t>
            </a:r>
            <a:r>
              <a:rPr lang="el-GR" sz="1100" dirty="0"/>
              <a:t>. 21). Αν δεν καταβληθεί εμπροθέσμως διενεργείται μείωση του κεφαλαίου. </a:t>
            </a:r>
            <a:endParaRPr lang="en-US" sz="11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Μετοχικό κεφάλαιο - Συγκέντρωση </a:t>
            </a:r>
            <a:endParaRPr lang="en-US" i="1" dirty="0">
              <a:solidFill>
                <a:schemeClr val="accent2">
                  <a:lumMod val="75000"/>
                </a:schemeClr>
              </a:solidFill>
            </a:endParaRPr>
          </a:p>
        </p:txBody>
      </p:sp>
      <p:sp>
        <p:nvSpPr>
          <p:cNvPr id="6" name="Βέλος: Δεξιό 5">
            <a:extLst>
              <a:ext uri="{FF2B5EF4-FFF2-40B4-BE49-F238E27FC236}">
                <a16:creationId xmlns:a16="http://schemas.microsoft.com/office/drawing/2014/main" id="{83212144-90F5-4008-AAFE-81491F300E66}"/>
              </a:ext>
            </a:extLst>
          </p:cNvPr>
          <p:cNvSpPr/>
          <p:nvPr/>
        </p:nvSpPr>
        <p:spPr>
          <a:xfrm>
            <a:off x="3657601" y="2249981"/>
            <a:ext cx="249155" cy="13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5178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685512"/>
            <a:ext cx="9310254" cy="5172487"/>
          </a:xfrm>
        </p:spPr>
        <p:txBody>
          <a:bodyPr>
            <a:normAutofit fontScale="92500" lnSpcReduction="10000"/>
          </a:bodyPr>
          <a:lstStyle/>
          <a:p>
            <a:pPr algn="just"/>
            <a:r>
              <a:rPr lang="el-GR" sz="1600" dirty="0"/>
              <a:t> Ανώτατο όργανο της εταιρείας.</a:t>
            </a:r>
            <a:endParaRPr lang="en-US" sz="1600" dirty="0"/>
          </a:p>
          <a:p>
            <a:pPr algn="just"/>
            <a:r>
              <a:rPr lang="el-GR" sz="1600" dirty="0"/>
              <a:t>Αρχή της κεφαλαιουχικής πλειοψηφίας         Οι αποφάσεις της δεσμεύουν και τους απόντες ή διαφωνούντες μετόχους (</a:t>
            </a:r>
            <a:r>
              <a:rPr lang="el-GR" sz="1600" dirty="0" err="1"/>
              <a:t>αρ</a:t>
            </a:r>
            <a:r>
              <a:rPr lang="el-GR" sz="1600" dirty="0"/>
              <a:t>. 116 </a:t>
            </a:r>
            <a:r>
              <a:rPr lang="el-GR" sz="1600" dirty="0" err="1"/>
              <a:t>εδ</a:t>
            </a:r>
            <a:r>
              <a:rPr lang="el-GR" sz="1600" dirty="0"/>
              <a:t>. 2).</a:t>
            </a:r>
            <a:endParaRPr lang="en-US" sz="1600" dirty="0"/>
          </a:p>
          <a:p>
            <a:pPr algn="just"/>
            <a:r>
              <a:rPr lang="el-GR" sz="1600" dirty="0"/>
              <a:t>Έχει αποκλειστική αρμοδιότητα να αποφασίζει για τα πλέον θεμελιώδη θέματα της εταιρείας. (</a:t>
            </a:r>
            <a:r>
              <a:rPr lang="el-GR" sz="1600" dirty="0" err="1"/>
              <a:t>αρ</a:t>
            </a:r>
            <a:r>
              <a:rPr lang="el-GR" sz="1600" dirty="0"/>
              <a:t>. 117).</a:t>
            </a:r>
            <a:endParaRPr lang="en-US" sz="1600" dirty="0"/>
          </a:p>
          <a:p>
            <a:pPr marL="0" indent="0" algn="ctr">
              <a:buNone/>
            </a:pPr>
            <a:r>
              <a:rPr lang="el-GR" sz="1600" b="1" u="sng" dirty="0"/>
              <a:t>Είδη Γενικών Συνελεύσεων:</a:t>
            </a:r>
            <a:endParaRPr lang="en-US" sz="1600" u="sng" dirty="0"/>
          </a:p>
          <a:p>
            <a:pPr marL="698500" algn="just">
              <a:buAutoNum type="arabicParenR"/>
            </a:pPr>
            <a:r>
              <a:rPr lang="el-GR" sz="1600" b="1" dirty="0"/>
              <a:t>Τακτική ΓΣ</a:t>
            </a:r>
          </a:p>
          <a:p>
            <a:pPr marL="698500" algn="just">
              <a:buAutoNum type="arabicParenR"/>
            </a:pPr>
            <a:r>
              <a:rPr lang="el-GR" sz="1600" b="1" dirty="0"/>
              <a:t>Έκτακτη ΓΣ</a:t>
            </a:r>
            <a:endParaRPr lang="el-GR" sz="1600" dirty="0"/>
          </a:p>
          <a:p>
            <a:pPr marL="698500" algn="just">
              <a:buAutoNum type="arabicParenR"/>
            </a:pPr>
            <a:r>
              <a:rPr lang="el-GR" sz="1600" b="1" dirty="0"/>
              <a:t>Καταστατική ΓΣ</a:t>
            </a:r>
          </a:p>
          <a:p>
            <a:pPr marL="355600" indent="0" algn="just">
              <a:buNone/>
            </a:pPr>
            <a:endParaRPr lang="el-GR" sz="1600" dirty="0"/>
          </a:p>
          <a:p>
            <a:pPr algn="just"/>
            <a:r>
              <a:rPr lang="el-GR" sz="1600" b="1" u="sng" dirty="0"/>
              <a:t>Σύγκληση</a:t>
            </a:r>
            <a:r>
              <a:rPr lang="el-GR" sz="1600" dirty="0"/>
              <a:t>: Από το ΔΣ με πρόσκληση των μετόχων</a:t>
            </a:r>
          </a:p>
          <a:p>
            <a:pPr marL="0" indent="0" algn="just">
              <a:buNone/>
            </a:pPr>
            <a:endParaRPr lang="en-US" sz="1600" dirty="0"/>
          </a:p>
          <a:p>
            <a:pPr algn="just"/>
            <a:r>
              <a:rPr lang="el-GR" sz="1600" b="1" u="sng" dirty="0"/>
              <a:t>Θεραπεία ελαττωμάτων από τη μη τήρηση των διατυπώσεων σύγκλησης:</a:t>
            </a:r>
            <a:r>
              <a:rPr lang="el-GR" sz="1600" b="1" dirty="0"/>
              <a:t> </a:t>
            </a:r>
            <a:r>
              <a:rPr lang="el-GR" sz="1600" dirty="0"/>
              <a:t>Παρίστανται ή αντιπροσωπεύονται μέτοχοι που εκπροσωπούν το σύνολο του κεφαλαίου και κανείς δεν αντιλέγει στη διεξαγωγή της συνέλευσης και στη λήψη των αποφάσεων </a:t>
            </a:r>
            <a:r>
              <a:rPr lang="el-GR" sz="1600" u="sng" dirty="0"/>
              <a:t>(καθολική γενική συνέλευση – </a:t>
            </a:r>
            <a:r>
              <a:rPr lang="el-GR" sz="1600" u="sng" dirty="0" err="1"/>
              <a:t>αρ</a:t>
            </a:r>
            <a:r>
              <a:rPr lang="el-GR" sz="1600" u="sng" dirty="0"/>
              <a:t>. 121 παρ. 5). </a:t>
            </a:r>
          </a:p>
          <a:p>
            <a:pPr algn="just"/>
            <a:r>
              <a:rPr lang="el-GR" sz="1600" b="1" u="sng" dirty="0"/>
              <a:t>Ηλεκτρονική Γενική Συνέλευση</a:t>
            </a:r>
            <a:endParaRPr lang="en-US" sz="105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Γενική Συνέλευση </a:t>
            </a:r>
            <a:endParaRPr lang="en-US" i="1" dirty="0">
              <a:solidFill>
                <a:schemeClr val="accent2">
                  <a:lumMod val="75000"/>
                </a:schemeClr>
              </a:solidFill>
            </a:endParaRPr>
          </a:p>
        </p:txBody>
      </p:sp>
      <p:sp>
        <p:nvSpPr>
          <p:cNvPr id="7" name="Βέλος: Δεξιό 6">
            <a:extLst>
              <a:ext uri="{FF2B5EF4-FFF2-40B4-BE49-F238E27FC236}">
                <a16:creationId xmlns:a16="http://schemas.microsoft.com/office/drawing/2014/main" id="{F5794AEC-E284-4BD5-8D77-09DBE379C737}"/>
              </a:ext>
            </a:extLst>
          </p:cNvPr>
          <p:cNvSpPr/>
          <p:nvPr/>
        </p:nvSpPr>
        <p:spPr>
          <a:xfrm>
            <a:off x="6863696" y="2088107"/>
            <a:ext cx="370142" cy="119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994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1685512"/>
            <a:ext cx="9310254" cy="5172487"/>
          </a:xfrm>
        </p:spPr>
        <p:txBody>
          <a:bodyPr>
            <a:normAutofit lnSpcReduction="10000"/>
          </a:bodyPr>
          <a:lstStyle/>
          <a:p>
            <a:pPr algn="just"/>
            <a:r>
              <a:rPr lang="el-GR" sz="1600" b="1" u="sng" dirty="0"/>
              <a:t>Συγκρότηση</a:t>
            </a:r>
            <a:endParaRPr lang="en-US" sz="1600" u="sng" dirty="0"/>
          </a:p>
          <a:p>
            <a:pPr marL="360363" indent="0" algn="just">
              <a:buNone/>
            </a:pPr>
            <a:r>
              <a:rPr lang="el-GR" sz="1600" dirty="0"/>
              <a:t>Δικαίωμα παράστασης και συμμετοχής στις συζητήσεις και στην ψηφοφορία στην ΓΣ έχουν μόνο οι μέτοχοι.</a:t>
            </a:r>
            <a:endParaRPr lang="en-US" sz="1600" dirty="0"/>
          </a:p>
          <a:p>
            <a:pPr marL="360363" indent="0" algn="just">
              <a:buNone/>
            </a:pPr>
            <a:r>
              <a:rPr lang="el-GR" sz="1600" dirty="0" err="1"/>
              <a:t>Αρ</a:t>
            </a:r>
            <a:r>
              <a:rPr lang="el-GR" sz="1600" dirty="0"/>
              <a:t>. 124 παρ. 1: Απόδειξη μετοχικής ιδιότητας κατά την ημέρα διεξαγωγής της γενικής συνέλευσης.</a:t>
            </a:r>
            <a:endParaRPr lang="en-US" sz="1600" dirty="0"/>
          </a:p>
          <a:p>
            <a:pPr marL="360363" indent="0" algn="just">
              <a:buNone/>
            </a:pPr>
            <a:r>
              <a:rPr lang="el-GR" sz="1600" dirty="0" err="1"/>
              <a:t>Αρ</a:t>
            </a:r>
            <a:r>
              <a:rPr lang="el-GR" sz="1600" dirty="0"/>
              <a:t>. 128: Αυτοπρόσωπη συμμετοχή ή</a:t>
            </a:r>
            <a:r>
              <a:rPr lang="el-GR" sz="1600" b="1" dirty="0"/>
              <a:t> μέσω αντιπροσώπου.</a:t>
            </a:r>
            <a:endParaRPr lang="en-US" sz="1600" dirty="0"/>
          </a:p>
          <a:p>
            <a:pPr algn="just"/>
            <a:r>
              <a:rPr lang="el-GR" sz="1600" b="1" u="sng" dirty="0"/>
              <a:t>Απαρτία και Πλειοψηφία </a:t>
            </a:r>
            <a:endParaRPr lang="en-US" sz="1600" u="sng" dirty="0"/>
          </a:p>
          <a:p>
            <a:pPr marL="360363" indent="0" algn="just">
              <a:buNone/>
            </a:pPr>
            <a:r>
              <a:rPr lang="el-GR" sz="1600" dirty="0"/>
              <a:t>Αναγκαστικό δίκαιο. Τα ποσοστά δεν μπορεί να μειωθούν, μόνο να αυξηθούν. </a:t>
            </a:r>
            <a:endParaRPr lang="en-US" sz="1600" dirty="0"/>
          </a:p>
          <a:p>
            <a:pPr marL="360363" indent="0" algn="just">
              <a:buNone/>
            </a:pPr>
            <a:r>
              <a:rPr lang="el-GR" sz="1600" b="1" dirty="0"/>
              <a:t>Απλή/Συνήθη Απαρτία</a:t>
            </a:r>
            <a:r>
              <a:rPr lang="el-GR" sz="1600" dirty="0"/>
              <a:t>: 1/5 (20%) του καταβεβλημένου </a:t>
            </a:r>
            <a:r>
              <a:rPr lang="el-GR" sz="1600" dirty="0" err="1"/>
              <a:t>μ.κ</a:t>
            </a:r>
            <a:r>
              <a:rPr lang="el-GR" sz="1600" dirty="0"/>
              <a:t>. (</a:t>
            </a:r>
            <a:r>
              <a:rPr lang="el-GR" sz="1600" dirty="0" err="1"/>
              <a:t>αρ</a:t>
            </a:r>
            <a:r>
              <a:rPr lang="el-GR" sz="1600" dirty="0"/>
              <a:t>. 130 παρ. 1). </a:t>
            </a:r>
          </a:p>
          <a:p>
            <a:pPr marL="360363" indent="0" algn="just">
              <a:buNone/>
            </a:pPr>
            <a:r>
              <a:rPr lang="el-GR" sz="1600" b="1" dirty="0"/>
              <a:t>Απλή/Συνήθη πλειοψηφία</a:t>
            </a:r>
            <a:r>
              <a:rPr lang="el-GR" sz="1600" dirty="0"/>
              <a:t>: 50%+1 ψήφος του εκπροσωπούμενου στη συνέλευση κεφαλαίου (</a:t>
            </a:r>
            <a:r>
              <a:rPr lang="el-GR" sz="1600" dirty="0" err="1"/>
              <a:t>αρ</a:t>
            </a:r>
            <a:r>
              <a:rPr lang="el-GR" sz="1600" dirty="0"/>
              <a:t>. 132 παρ. 1) - Απόλυτη Πλειοψηφία </a:t>
            </a:r>
            <a:endParaRPr lang="en-US" sz="1600" dirty="0"/>
          </a:p>
          <a:p>
            <a:pPr marL="360363" indent="0" algn="just">
              <a:buNone/>
            </a:pPr>
            <a:r>
              <a:rPr lang="el-GR" sz="1600" b="1" dirty="0"/>
              <a:t>Αυξημένη Απαρτία: </a:t>
            </a:r>
            <a:r>
              <a:rPr lang="el-GR" sz="1600" dirty="0"/>
              <a:t>1/2 (50%) του καταβεβλημένου </a:t>
            </a:r>
            <a:r>
              <a:rPr lang="el-GR" sz="1600" dirty="0" err="1"/>
              <a:t>μ.κ</a:t>
            </a:r>
            <a:r>
              <a:rPr lang="el-GR" sz="1600" dirty="0"/>
              <a:t>. (</a:t>
            </a:r>
            <a:r>
              <a:rPr lang="el-GR" sz="1600" dirty="0" err="1"/>
              <a:t>αρ</a:t>
            </a:r>
            <a:r>
              <a:rPr lang="el-GR" sz="1600" dirty="0"/>
              <a:t>. 130 παρ. 3). </a:t>
            </a:r>
          </a:p>
          <a:p>
            <a:pPr marL="360363" indent="0" algn="just">
              <a:buNone/>
            </a:pPr>
            <a:r>
              <a:rPr lang="el-GR" sz="1600" b="1" dirty="0"/>
              <a:t>Αυξημένη Πλειοψηφία: </a:t>
            </a:r>
            <a:r>
              <a:rPr lang="el-GR" sz="1600" dirty="0"/>
              <a:t>2/3  των ψήφων του εκπροσωπούμενου στη συνέλευση κεφαλαίου (</a:t>
            </a:r>
            <a:r>
              <a:rPr lang="el-GR" sz="1600" dirty="0" err="1"/>
              <a:t>αρ</a:t>
            </a:r>
            <a:r>
              <a:rPr lang="el-GR" sz="1600" dirty="0"/>
              <a:t>. 132 παρ. 2)</a:t>
            </a:r>
            <a:endParaRPr lang="en-US" sz="1600" dirty="0"/>
          </a:p>
          <a:p>
            <a:pPr algn="just"/>
            <a:r>
              <a:rPr lang="el-GR" sz="1600" dirty="0"/>
              <a:t>Αποφάσεις χωρίς συνεδρίαση: </a:t>
            </a:r>
            <a:r>
              <a:rPr lang="el-GR" sz="1600" dirty="0" err="1"/>
              <a:t>αρ</a:t>
            </a:r>
            <a:r>
              <a:rPr lang="el-GR" sz="1600" dirty="0"/>
              <a:t>. 135 και 136 </a:t>
            </a:r>
            <a:r>
              <a:rPr lang="el-GR" sz="1600" b="1" dirty="0"/>
              <a:t>(προσυπογραφή πρακτικού δια περιφοράς)</a:t>
            </a:r>
            <a:endParaRPr lang="en-US" sz="16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Γενική Συνέλευση </a:t>
            </a:r>
            <a:endParaRPr lang="en-US" i="1" dirty="0">
              <a:solidFill>
                <a:schemeClr val="accent2">
                  <a:lumMod val="75000"/>
                </a:schemeClr>
              </a:solidFill>
            </a:endParaRPr>
          </a:p>
        </p:txBody>
      </p:sp>
    </p:spTree>
    <p:extLst>
      <p:ext uri="{BB962C8B-B14F-4D97-AF65-F5344CB8AC3E}">
        <p14:creationId xmlns:p14="http://schemas.microsoft.com/office/powerpoint/2010/main" val="1759483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2FE5BF-38B5-4644-98E9-B639E7A84F14}"/>
              </a:ext>
            </a:extLst>
          </p:cNvPr>
          <p:cNvSpPr>
            <a:spLocks noGrp="1"/>
          </p:cNvSpPr>
          <p:nvPr>
            <p:ph type="title"/>
          </p:nvPr>
        </p:nvSpPr>
        <p:spPr>
          <a:xfrm>
            <a:off x="2589212" y="584780"/>
            <a:ext cx="8619115" cy="565147"/>
          </a:xfrm>
        </p:spPr>
        <p:txBody>
          <a:bodyPr>
            <a:normAutofit fontScale="90000"/>
          </a:bodyPr>
          <a:lstStyle/>
          <a:p>
            <a:pPr algn="ctr"/>
            <a:r>
              <a:rPr lang="el-GR" sz="2800" b="1" u="sng" dirty="0">
                <a:latin typeface="Calibri" panose="020F0502020204030204" pitchFamily="34" charset="0"/>
                <a:ea typeface="Calibri" panose="020F0502020204030204" pitchFamily="34" charset="0"/>
                <a:cs typeface="Times New Roman" panose="02020603050405020304" pitchFamily="18" charset="0"/>
              </a:rPr>
              <a:t>Βασικά Στοιχεία Προσωπικών και Κεφαλαιουχικών Εταιρειών</a:t>
            </a:r>
            <a:endParaRPr lang="en-US" sz="2800" dirty="0"/>
          </a:p>
        </p:txBody>
      </p:sp>
      <p:sp>
        <p:nvSpPr>
          <p:cNvPr id="4" name="Θέση κειμένου 3">
            <a:extLst>
              <a:ext uri="{FF2B5EF4-FFF2-40B4-BE49-F238E27FC236}">
                <a16:creationId xmlns:a16="http://schemas.microsoft.com/office/drawing/2014/main" id="{6C823346-6779-4C2A-B82D-B0F2282001DD}"/>
              </a:ext>
            </a:extLst>
          </p:cNvPr>
          <p:cNvSpPr>
            <a:spLocks noGrp="1"/>
          </p:cNvSpPr>
          <p:nvPr>
            <p:ph type="body" sz="half" idx="2"/>
          </p:nvPr>
        </p:nvSpPr>
        <p:spPr>
          <a:xfrm>
            <a:off x="2773939" y="1598613"/>
            <a:ext cx="3908570" cy="4884592"/>
          </a:xfrm>
          <a:ln>
            <a:solidFill>
              <a:schemeClr val="tx1"/>
            </a:solidFill>
          </a:ln>
        </p:spPr>
        <p:txBody>
          <a:bodyPr>
            <a:normAutofit fontScale="92500" lnSpcReduction="10000"/>
          </a:bodyPr>
          <a:lstStyle/>
          <a:p>
            <a:pPr algn="ctr"/>
            <a:r>
              <a:rPr lang="el-GR" sz="1600" b="1" u="sng" dirty="0">
                <a:solidFill>
                  <a:schemeClr val="accent2">
                    <a:lumMod val="75000"/>
                  </a:schemeClr>
                </a:solidFill>
              </a:rPr>
              <a:t>Στοιχεία Προσωπικών Εταιρειών</a:t>
            </a:r>
            <a:endParaRPr lang="en-US" sz="1600" u="sng" dirty="0">
              <a:solidFill>
                <a:schemeClr val="accent2">
                  <a:lumMod val="75000"/>
                </a:schemeClr>
              </a:solidFill>
            </a:endParaRPr>
          </a:p>
          <a:p>
            <a:pPr algn="just"/>
            <a:endParaRPr lang="el-GR" dirty="0"/>
          </a:p>
          <a:p>
            <a:pPr marL="285750" lvl="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Συμβατική Σχέση</a:t>
            </a:r>
            <a:r>
              <a:rPr lang="el-GR" dirty="0">
                <a:solidFill>
                  <a:schemeClr val="tx1"/>
                </a:solidFill>
              </a:rPr>
              <a:t>, σχέση εμπιστοσύνης με έντονα προσωπικά στοιχεία</a:t>
            </a:r>
          </a:p>
          <a:p>
            <a:pPr marL="285750" lvl="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Προσωπική ευθύνη εταίρων </a:t>
            </a:r>
            <a:r>
              <a:rPr lang="el-GR" dirty="0">
                <a:solidFill>
                  <a:schemeClr val="tx1"/>
                </a:solidFill>
              </a:rPr>
              <a:t>για τα εταιρικά χρέη</a:t>
            </a:r>
          </a:p>
          <a:p>
            <a:pPr marL="28575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Αρχή  της αυτοδιαχείρισης</a:t>
            </a:r>
            <a:endParaRPr lang="en-US" dirty="0">
              <a:solidFill>
                <a:schemeClr val="tx1"/>
              </a:solidFill>
            </a:endParaRPr>
          </a:p>
          <a:p>
            <a:pPr marL="285750" lvl="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Ελεύθερη διαμόρφωση των προς τα έσω σχέσεων </a:t>
            </a:r>
          </a:p>
          <a:p>
            <a:pPr marL="285750" lvl="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Αρχή της ισότητας μεταξύ των εταίρων</a:t>
            </a:r>
          </a:p>
          <a:p>
            <a:pPr marL="28575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Υποχρέωση Πίστης.</a:t>
            </a:r>
            <a:r>
              <a:rPr lang="el-GR" dirty="0">
                <a:solidFill>
                  <a:schemeClr val="tx1"/>
                </a:solidFill>
              </a:rPr>
              <a:t> Έναντι εταίρων και της εταιρείας</a:t>
            </a:r>
            <a:endParaRPr lang="en-US" b="1" dirty="0">
              <a:solidFill>
                <a:schemeClr val="tx1"/>
              </a:solidFill>
            </a:endParaRPr>
          </a:p>
          <a:p>
            <a:pPr marL="285750" lvl="0" indent="-285750" algn="just">
              <a:lnSpc>
                <a:spcPct val="150000"/>
              </a:lnSpc>
              <a:buClr>
                <a:schemeClr val="accent2">
                  <a:lumMod val="75000"/>
                </a:schemeClr>
              </a:buClr>
              <a:buFont typeface="Arial" panose="020B0604020202020204" pitchFamily="34" charset="0"/>
              <a:buChar char="•"/>
            </a:pPr>
            <a:r>
              <a:rPr lang="el-GR" b="1" dirty="0">
                <a:solidFill>
                  <a:schemeClr val="tx1"/>
                </a:solidFill>
              </a:rPr>
              <a:t>Απουσία υποχρέωσης καταβολής συμπληρωματικών εισφορών</a:t>
            </a:r>
            <a:endParaRPr lang="en-US" dirty="0"/>
          </a:p>
        </p:txBody>
      </p:sp>
      <p:sp>
        <p:nvSpPr>
          <p:cNvPr id="5" name="Θέση κειμένου 3">
            <a:extLst>
              <a:ext uri="{FF2B5EF4-FFF2-40B4-BE49-F238E27FC236}">
                <a16:creationId xmlns:a16="http://schemas.microsoft.com/office/drawing/2014/main" id="{73411CD3-A335-4572-94A1-B05EF887E35B}"/>
              </a:ext>
            </a:extLst>
          </p:cNvPr>
          <p:cNvSpPr txBox="1">
            <a:spLocks/>
          </p:cNvSpPr>
          <p:nvPr/>
        </p:nvSpPr>
        <p:spPr>
          <a:xfrm>
            <a:off x="6682509" y="1608570"/>
            <a:ext cx="4525818" cy="4884593"/>
          </a:xfrm>
          <a:prstGeom prst="rect">
            <a:avLst/>
          </a:prstGeom>
          <a:ln>
            <a:solidFill>
              <a:schemeClr val="tx1"/>
            </a:solidFill>
          </a:ln>
        </p:spPr>
        <p:txBody>
          <a:bodyPr vert="horz" lIns="91440" tIns="45720" rIns="91440" bIns="45720" rtlCol="0">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algn="ctr"/>
            <a:r>
              <a:rPr lang="el-GR" sz="1600" b="1" u="sng" dirty="0">
                <a:solidFill>
                  <a:schemeClr val="accent2">
                    <a:lumMod val="75000"/>
                  </a:schemeClr>
                </a:solidFill>
              </a:rPr>
              <a:t>Στοιχεία Κεφαλαιουχικών Εταιρειών</a:t>
            </a:r>
          </a:p>
          <a:p>
            <a:pPr algn="ctr"/>
            <a:endParaRPr lang="el-GR" sz="1600" b="1" u="sng" dirty="0">
              <a:solidFill>
                <a:schemeClr val="accent2">
                  <a:lumMod val="75000"/>
                </a:schemeClr>
              </a:solidFill>
            </a:endParaRPr>
          </a:p>
          <a:p>
            <a:pPr marL="285750" lvl="0" indent="-285750" algn="just">
              <a:lnSpc>
                <a:spcPct val="110000"/>
              </a:lnSpc>
              <a:buFont typeface="Arial" panose="020B0604020202020204" pitchFamily="34" charset="0"/>
              <a:buChar char="•"/>
            </a:pPr>
            <a:r>
              <a:rPr lang="el-GR" b="1" dirty="0">
                <a:solidFill>
                  <a:schemeClr val="tx1"/>
                </a:solidFill>
              </a:rPr>
              <a:t>Συγκέντρωση κεφαλαίου</a:t>
            </a:r>
            <a:r>
              <a:rPr lang="el-GR" dirty="0">
                <a:solidFill>
                  <a:schemeClr val="tx1"/>
                </a:solidFill>
              </a:rPr>
              <a:t>, ως </a:t>
            </a:r>
            <a:r>
              <a:rPr lang="el-GR" b="1" dirty="0">
                <a:solidFill>
                  <a:schemeClr val="tx1"/>
                </a:solidFill>
              </a:rPr>
              <a:t>μέσο</a:t>
            </a:r>
            <a:r>
              <a:rPr lang="el-GR" dirty="0">
                <a:solidFill>
                  <a:schemeClr val="tx1"/>
                </a:solidFill>
              </a:rPr>
              <a:t> </a:t>
            </a:r>
            <a:r>
              <a:rPr lang="el-GR" b="1" dirty="0">
                <a:solidFill>
                  <a:schemeClr val="tx1"/>
                </a:solidFill>
              </a:rPr>
              <a:t>προώθησης του εταιρικού σκοπού </a:t>
            </a:r>
            <a:r>
              <a:rPr lang="el-GR" dirty="0">
                <a:solidFill>
                  <a:schemeClr val="tx1"/>
                </a:solidFill>
              </a:rPr>
              <a:t>και </a:t>
            </a:r>
            <a:r>
              <a:rPr lang="el-GR" b="1" dirty="0">
                <a:solidFill>
                  <a:schemeClr val="tx1"/>
                </a:solidFill>
              </a:rPr>
              <a:t>διασφάλισης εταιρικών δανειστών</a:t>
            </a:r>
            <a:endParaRPr lang="en-US" b="1" dirty="0">
              <a:solidFill>
                <a:schemeClr val="tx1"/>
              </a:solidFill>
            </a:endParaRPr>
          </a:p>
          <a:p>
            <a:pPr marL="285750" lvl="0" indent="-285750" algn="just">
              <a:lnSpc>
                <a:spcPct val="110000"/>
              </a:lnSpc>
              <a:buFont typeface="Arial" panose="020B0604020202020204" pitchFamily="34" charset="0"/>
              <a:buChar char="•"/>
            </a:pPr>
            <a:r>
              <a:rPr lang="el-GR" b="1" dirty="0">
                <a:solidFill>
                  <a:schemeClr val="tx1"/>
                </a:solidFill>
              </a:rPr>
              <a:t>Έλλειψη προσωπικής ευθύνης </a:t>
            </a:r>
            <a:r>
              <a:rPr lang="el-GR" dirty="0">
                <a:solidFill>
                  <a:schemeClr val="tx1"/>
                </a:solidFill>
              </a:rPr>
              <a:t>μετόχων/εταίρων για τα εταιρικά χρέη</a:t>
            </a:r>
            <a:endParaRPr lang="en-US" dirty="0">
              <a:solidFill>
                <a:schemeClr val="tx1"/>
              </a:solidFill>
            </a:endParaRPr>
          </a:p>
          <a:p>
            <a:pPr marL="285750" lvl="0" indent="-285750" algn="just">
              <a:lnSpc>
                <a:spcPct val="110000"/>
              </a:lnSpc>
              <a:buFont typeface="Arial" panose="020B0604020202020204" pitchFamily="34" charset="0"/>
              <a:buChar char="•"/>
            </a:pPr>
            <a:r>
              <a:rPr lang="en-US" b="1" dirty="0">
                <a:solidFill>
                  <a:schemeClr val="tx1"/>
                </a:solidFill>
              </a:rPr>
              <a:t>H </a:t>
            </a:r>
            <a:r>
              <a:rPr lang="el-GR" b="1" dirty="0">
                <a:solidFill>
                  <a:schemeClr val="tx1"/>
                </a:solidFill>
              </a:rPr>
              <a:t>μετοχική/εταιρική ιδιότητα </a:t>
            </a:r>
            <a:r>
              <a:rPr lang="el-GR" dirty="0">
                <a:solidFill>
                  <a:schemeClr val="tx1"/>
                </a:solidFill>
              </a:rPr>
              <a:t>και μόνο</a:t>
            </a:r>
            <a:r>
              <a:rPr lang="en-US" dirty="0">
                <a:solidFill>
                  <a:schemeClr val="tx1"/>
                </a:solidFill>
              </a:rPr>
              <a:t> </a:t>
            </a:r>
            <a:r>
              <a:rPr lang="el-GR" b="1" dirty="0">
                <a:solidFill>
                  <a:schemeClr val="tx1"/>
                </a:solidFill>
              </a:rPr>
              <a:t>δεν</a:t>
            </a:r>
            <a:r>
              <a:rPr lang="el-GR" dirty="0">
                <a:solidFill>
                  <a:schemeClr val="tx1"/>
                </a:solidFill>
              </a:rPr>
              <a:t> </a:t>
            </a:r>
            <a:r>
              <a:rPr lang="el-GR" b="1" dirty="0">
                <a:solidFill>
                  <a:schemeClr val="tx1"/>
                </a:solidFill>
              </a:rPr>
              <a:t>παρέχει εξουσία διοίκησης</a:t>
            </a:r>
            <a:endParaRPr lang="en-US" b="1" dirty="0">
              <a:solidFill>
                <a:schemeClr val="tx1"/>
              </a:solidFill>
            </a:endParaRPr>
          </a:p>
          <a:p>
            <a:pPr marL="285750" lvl="0" indent="-285750" algn="just">
              <a:lnSpc>
                <a:spcPct val="110000"/>
              </a:lnSpc>
              <a:buFont typeface="Arial" panose="020B0604020202020204" pitchFamily="34" charset="0"/>
              <a:buChar char="•"/>
            </a:pPr>
            <a:r>
              <a:rPr lang="el-GR" b="1" dirty="0">
                <a:solidFill>
                  <a:schemeClr val="tx1"/>
                </a:solidFill>
              </a:rPr>
              <a:t>Μεταβολές που επέρχονται στα πρόσωπα </a:t>
            </a:r>
            <a:r>
              <a:rPr lang="el-GR" dirty="0">
                <a:solidFill>
                  <a:schemeClr val="tx1"/>
                </a:solidFill>
              </a:rPr>
              <a:t>των μετόχων/εταίρων </a:t>
            </a:r>
            <a:r>
              <a:rPr lang="el-GR" u="sng" dirty="0">
                <a:solidFill>
                  <a:schemeClr val="tx1"/>
                </a:solidFill>
              </a:rPr>
              <a:t>δεν</a:t>
            </a:r>
            <a:r>
              <a:rPr lang="el-GR" dirty="0">
                <a:solidFill>
                  <a:schemeClr val="tx1"/>
                </a:solidFill>
              </a:rPr>
              <a:t> </a:t>
            </a:r>
            <a:r>
              <a:rPr lang="el-GR" b="1" dirty="0">
                <a:solidFill>
                  <a:schemeClr val="tx1"/>
                </a:solidFill>
              </a:rPr>
              <a:t>επηρεάζουν</a:t>
            </a:r>
            <a:r>
              <a:rPr lang="el-GR" dirty="0">
                <a:solidFill>
                  <a:schemeClr val="tx1"/>
                </a:solidFill>
              </a:rPr>
              <a:t> το βίο της εταιρίας</a:t>
            </a:r>
            <a:endParaRPr lang="en-US" dirty="0">
              <a:solidFill>
                <a:schemeClr val="tx1"/>
              </a:solidFill>
            </a:endParaRPr>
          </a:p>
          <a:p>
            <a:pPr marL="285750" lvl="0" indent="-285750" algn="just">
              <a:lnSpc>
                <a:spcPct val="110000"/>
              </a:lnSpc>
              <a:buFont typeface="Arial" panose="020B0604020202020204" pitchFamily="34" charset="0"/>
              <a:buChar char="•"/>
            </a:pPr>
            <a:r>
              <a:rPr lang="el-GR" b="1" dirty="0">
                <a:solidFill>
                  <a:schemeClr val="tx1"/>
                </a:solidFill>
              </a:rPr>
              <a:t>Απουσία</a:t>
            </a:r>
            <a:r>
              <a:rPr lang="el-GR" dirty="0">
                <a:solidFill>
                  <a:schemeClr val="tx1"/>
                </a:solidFill>
              </a:rPr>
              <a:t> υποχρέωσης </a:t>
            </a:r>
            <a:r>
              <a:rPr lang="el-GR" b="1" dirty="0">
                <a:solidFill>
                  <a:schemeClr val="tx1"/>
                </a:solidFill>
              </a:rPr>
              <a:t>εταιρικής συνεργασίας</a:t>
            </a:r>
            <a:r>
              <a:rPr lang="el-GR" dirty="0">
                <a:solidFill>
                  <a:schemeClr val="tx1"/>
                </a:solidFill>
              </a:rPr>
              <a:t> και </a:t>
            </a:r>
            <a:r>
              <a:rPr lang="el-GR" b="1" dirty="0">
                <a:solidFill>
                  <a:schemeClr val="tx1"/>
                </a:solidFill>
              </a:rPr>
              <a:t>υποχρέωσης πίστης</a:t>
            </a:r>
            <a:endParaRPr lang="en-US" b="1" dirty="0">
              <a:solidFill>
                <a:schemeClr val="tx1"/>
              </a:solidFill>
            </a:endParaRPr>
          </a:p>
          <a:p>
            <a:pPr marL="285750" lvl="0" indent="-285750" algn="just">
              <a:lnSpc>
                <a:spcPct val="110000"/>
              </a:lnSpc>
              <a:buFont typeface="Arial" panose="020B0604020202020204" pitchFamily="34" charset="0"/>
              <a:buChar char="•"/>
            </a:pPr>
            <a:r>
              <a:rPr lang="el-GR" dirty="0">
                <a:solidFill>
                  <a:schemeClr val="tx1"/>
                </a:solidFill>
              </a:rPr>
              <a:t>Η έκταση των εταιρικών δικαιωμάτων ανάλογη προς την </a:t>
            </a:r>
            <a:r>
              <a:rPr lang="el-GR" b="1" dirty="0">
                <a:solidFill>
                  <a:schemeClr val="tx1"/>
                </a:solidFill>
              </a:rPr>
              <a:t>περιουσιακή εισφορά</a:t>
            </a:r>
            <a:r>
              <a:rPr lang="el-GR" dirty="0">
                <a:solidFill>
                  <a:schemeClr val="tx1"/>
                </a:solidFill>
              </a:rPr>
              <a:t> των εταίρων στην εταιρία.</a:t>
            </a:r>
            <a:endParaRPr lang="en-US" dirty="0">
              <a:solidFill>
                <a:schemeClr val="tx1"/>
              </a:solidFill>
            </a:endParaRPr>
          </a:p>
          <a:p>
            <a:pPr algn="ctr"/>
            <a:endParaRPr lang="en-US" sz="1600" u="sng" dirty="0">
              <a:solidFill>
                <a:schemeClr val="accent2">
                  <a:lumMod val="75000"/>
                </a:schemeClr>
              </a:solidFill>
            </a:endParaRPr>
          </a:p>
          <a:p>
            <a:endParaRPr lang="el-GR" dirty="0"/>
          </a:p>
        </p:txBody>
      </p:sp>
    </p:spTree>
    <p:extLst>
      <p:ext uri="{BB962C8B-B14F-4D97-AF65-F5344CB8AC3E}">
        <p14:creationId xmlns:p14="http://schemas.microsoft.com/office/powerpoint/2010/main" val="1685488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92500"/>
          </a:bodyPr>
          <a:lstStyle/>
          <a:p>
            <a:pPr algn="just"/>
            <a:r>
              <a:rPr lang="el-GR" sz="1400" b="1" dirty="0"/>
              <a:t>Ακυρώσιμες – Άκυρες - Ανυπόστατες</a:t>
            </a:r>
          </a:p>
          <a:p>
            <a:pPr marL="360363" indent="0" algn="just">
              <a:buNone/>
            </a:pPr>
            <a:r>
              <a:rPr lang="el-GR" sz="1200" dirty="0"/>
              <a:t>Κανόνας η </a:t>
            </a:r>
            <a:r>
              <a:rPr lang="el-GR" sz="1200" dirty="0" err="1"/>
              <a:t>ακυρωσία</a:t>
            </a:r>
            <a:r>
              <a:rPr lang="el-GR" sz="1200" dirty="0"/>
              <a:t> και όχι η ακυρότητα</a:t>
            </a:r>
            <a:endParaRPr lang="en-US" sz="1200" dirty="0"/>
          </a:p>
          <a:p>
            <a:pPr algn="just"/>
            <a:r>
              <a:rPr lang="el-GR" sz="1200" b="1" u="sng" dirty="0"/>
              <a:t>Ακυρώσιμες</a:t>
            </a:r>
            <a:r>
              <a:rPr lang="el-GR" sz="1200" b="1" dirty="0"/>
              <a:t> </a:t>
            </a:r>
          </a:p>
          <a:p>
            <a:pPr marL="541338" indent="-276225" algn="just">
              <a:buFont typeface="Wingdings" panose="05000000000000000000" pitchFamily="2" charset="2"/>
              <a:buChar char="Ø"/>
            </a:pPr>
            <a:r>
              <a:rPr lang="el-GR" sz="1200" dirty="0"/>
              <a:t>Παράβαση διατάξεων περί της διαδικασίας  - </a:t>
            </a:r>
            <a:r>
              <a:rPr lang="el-GR" sz="1200" dirty="0" err="1"/>
              <a:t>αρ</a:t>
            </a:r>
            <a:r>
              <a:rPr lang="el-GR" sz="1200" dirty="0"/>
              <a:t>. 137 – </a:t>
            </a:r>
            <a:r>
              <a:rPr lang="el-GR" sz="1200" b="1" dirty="0"/>
              <a:t>μη νόμιμη σύγκληση, μη νόμιμη συγκρότηση, μη συγκέντρωση απαιτούμενης απαρτίας και πλειοψηφίας.)</a:t>
            </a:r>
            <a:endParaRPr lang="en-US" sz="1200" dirty="0"/>
          </a:p>
          <a:p>
            <a:pPr marL="541338" indent="-276225" algn="just">
              <a:buFont typeface="Wingdings" panose="05000000000000000000" pitchFamily="2" charset="2"/>
              <a:buChar char="Ø"/>
              <a:tabLst>
                <a:tab pos="625475" algn="l"/>
              </a:tabLst>
            </a:pPr>
            <a:r>
              <a:rPr lang="el-GR" sz="1200" b="1" dirty="0"/>
              <a:t>Νομιμοποίηση: </a:t>
            </a:r>
            <a:r>
              <a:rPr lang="el-GR" sz="1200" dirty="0"/>
              <a:t>Μέτοχος (2/100 του κεφαλαίου) να μην παρέστη ή να αντιτάχθηκε στη λήψη της απόφασης – μέλος ΔΣ, </a:t>
            </a:r>
            <a:r>
              <a:rPr lang="el-GR" sz="1200" b="1" dirty="0"/>
              <a:t>ΟΧΙ τρίτοι </a:t>
            </a:r>
            <a:endParaRPr lang="en-US" sz="1200" b="1" dirty="0"/>
          </a:p>
          <a:p>
            <a:pPr marL="541338" indent="-276225" algn="just">
              <a:buFont typeface="Wingdings" panose="05000000000000000000" pitchFamily="2" charset="2"/>
              <a:buChar char="Ø"/>
              <a:tabLst>
                <a:tab pos="625475" algn="l"/>
              </a:tabLst>
            </a:pPr>
            <a:r>
              <a:rPr lang="el-GR" sz="1200" b="1" dirty="0"/>
              <a:t>Προθεσμία: 4 μήνες από τη λήψη της απόφασης ή την καταχώριση της στο ΓΕΜΗ αν είναι </a:t>
            </a:r>
            <a:r>
              <a:rPr lang="el-GR" sz="1200" b="1" dirty="0" err="1"/>
              <a:t>δημοσιευτέα</a:t>
            </a:r>
            <a:r>
              <a:rPr lang="el-GR" sz="1200" dirty="0"/>
              <a:t>. </a:t>
            </a:r>
            <a:r>
              <a:rPr lang="el-GR" sz="1200" b="1" u="sng" dirty="0"/>
              <a:t>Αν παρέλθει η προθεσμία το ελάττωμα θεραπεύεται. </a:t>
            </a:r>
            <a:endParaRPr lang="en-US" sz="1200" b="1" u="sng" dirty="0"/>
          </a:p>
          <a:p>
            <a:pPr marL="541338" indent="-276225" algn="just">
              <a:buFont typeface="Wingdings" panose="05000000000000000000" pitchFamily="2" charset="2"/>
              <a:buChar char="Ø"/>
              <a:tabLst>
                <a:tab pos="625475" algn="l"/>
              </a:tabLst>
            </a:pPr>
            <a:r>
              <a:rPr lang="el-GR" sz="1200" b="1" dirty="0"/>
              <a:t>Αποτελέσματα: </a:t>
            </a:r>
            <a:r>
              <a:rPr lang="el-GR" sz="1200" dirty="0"/>
              <a:t>Αναδρομική ισχύ, έναντι πάντων. Προστασία καλόπιστων τρίτων (137 παρ. 10)</a:t>
            </a:r>
            <a:endParaRPr lang="en-US" sz="1200" dirty="0"/>
          </a:p>
          <a:p>
            <a:pPr algn="just"/>
            <a:r>
              <a:rPr lang="el-GR" sz="1200" b="1" u="sng" dirty="0"/>
              <a:t>Άκυρες</a:t>
            </a:r>
          </a:p>
          <a:p>
            <a:pPr marL="541338" indent="-276225" algn="just">
              <a:buFont typeface="Wingdings" panose="05000000000000000000" pitchFamily="2" charset="2"/>
              <a:buChar char="Ø"/>
            </a:pPr>
            <a:r>
              <a:rPr lang="el-GR" sz="1200" b="1" dirty="0"/>
              <a:t> </a:t>
            </a:r>
            <a:r>
              <a:rPr lang="el-GR" sz="1200" dirty="0"/>
              <a:t>α) </a:t>
            </a:r>
            <a:r>
              <a:rPr lang="el-GR" sz="1200" b="1" dirty="0"/>
              <a:t>Παντελής έλλειψη σύγκλησης </a:t>
            </a:r>
            <a:r>
              <a:rPr lang="el-GR" sz="1200" dirty="0"/>
              <a:t>β) </a:t>
            </a:r>
            <a:r>
              <a:rPr lang="el-GR" sz="1200" b="1" dirty="0"/>
              <a:t>Το περιεχόμενο της απόφαση αντιτίθεται στο νόμο ή το καταστατικό ή και στα χρηστά ήθη </a:t>
            </a:r>
          </a:p>
          <a:p>
            <a:pPr marL="541338" indent="-276225" algn="just">
              <a:buFont typeface="Wingdings" panose="05000000000000000000" pitchFamily="2" charset="2"/>
              <a:buChar char="Ø"/>
            </a:pPr>
            <a:r>
              <a:rPr lang="el-GR" sz="1200" dirty="0"/>
              <a:t>Η ακυρότητα επέρχεται αυτοδικαίως, χωρίς την έκδοση δικαστικής απόφασης. </a:t>
            </a:r>
          </a:p>
          <a:p>
            <a:pPr marL="541338" indent="-276225" algn="just">
              <a:buFont typeface="Wingdings" panose="05000000000000000000" pitchFamily="2" charset="2"/>
              <a:buChar char="Ø"/>
            </a:pPr>
            <a:r>
              <a:rPr lang="el-GR" sz="1200" b="1" dirty="0"/>
              <a:t>Νομιμοποίηση: </a:t>
            </a:r>
            <a:r>
              <a:rPr lang="el-GR" sz="1200" dirty="0"/>
              <a:t>Μέτοχοι, μέλη ΔΣ ή τρίτοι με έννομο συμφέρον:  Εξώδικη Δήλωση ή Αίτηση δικαστικής αναγνώρισης της ακυρότητας. </a:t>
            </a:r>
            <a:endParaRPr lang="en-US" sz="1200" dirty="0"/>
          </a:p>
          <a:p>
            <a:pPr marL="541338" indent="-276225" algn="just">
              <a:buFont typeface="Wingdings" panose="05000000000000000000" pitchFamily="2" charset="2"/>
              <a:buChar char="Ø"/>
            </a:pPr>
            <a:r>
              <a:rPr lang="el-GR" sz="1200" b="1" dirty="0"/>
              <a:t>Προθεσμία: Ε</a:t>
            </a:r>
            <a:r>
              <a:rPr lang="el-GR" sz="1200" dirty="0"/>
              <a:t>ντός 1 έτους από τη λήψη της απόφασης ή την καταχώριση της στο ΓΕΜΗ αν είναι </a:t>
            </a:r>
            <a:r>
              <a:rPr lang="el-GR" sz="1200" dirty="0" err="1"/>
              <a:t>δημοσιευτέα</a:t>
            </a:r>
            <a:r>
              <a:rPr lang="el-GR" sz="1200" dirty="0"/>
              <a:t>. Αν παρέλθει η προθεσμία η ακυρότητα θεραπεύεται. Αν η παραβίαση διατάξεων του νόμου είναι διαρκής δεν υπόκειται σε προθεσμία.</a:t>
            </a:r>
            <a:endParaRPr lang="en-US" sz="1200" dirty="0"/>
          </a:p>
          <a:p>
            <a:pPr marL="541338" indent="-276225" algn="just">
              <a:buFont typeface="Wingdings" panose="05000000000000000000" pitchFamily="2" charset="2"/>
              <a:buChar char="Ø"/>
            </a:pPr>
            <a:r>
              <a:rPr lang="el-GR" sz="1200" b="1" dirty="0"/>
              <a:t>Αποτελέσματα </a:t>
            </a:r>
            <a:r>
              <a:rPr lang="el-GR" sz="1200" dirty="0"/>
              <a:t>Αναδρομική ισχύ, έναντι πάντων. Προστασία καλόπιστων τρίτων </a:t>
            </a:r>
          </a:p>
          <a:p>
            <a:pPr marL="285750" indent="-285750" algn="just"/>
            <a:r>
              <a:rPr lang="el-GR" sz="1200" b="1" u="sng" dirty="0"/>
              <a:t>Ανυπόστατες</a:t>
            </a:r>
            <a:r>
              <a:rPr lang="el-GR" sz="1200" b="1" dirty="0"/>
              <a:t> : </a:t>
            </a:r>
            <a:r>
              <a:rPr lang="el-GR" sz="1200" dirty="0" err="1"/>
              <a:t>αρ</a:t>
            </a:r>
            <a:r>
              <a:rPr lang="el-GR" sz="1200" dirty="0"/>
              <a:t>. 139 παρ. 2:</a:t>
            </a:r>
          </a:p>
          <a:p>
            <a:pPr marL="541338" indent="-276225" algn="just">
              <a:buFont typeface="Wingdings" panose="05000000000000000000" pitchFamily="2" charset="2"/>
              <a:buChar char="Ø"/>
            </a:pPr>
            <a:r>
              <a:rPr lang="el-GR" sz="1200" dirty="0"/>
              <a:t>Δεν θεραπεύονται ποτέ. Σε περίπτωση αμφισβήτησης το ζήτημα λύνεται με αναγνωριστική δικαστική απόφαση</a:t>
            </a:r>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Ελαττωματικές Αποφάσεις ΓΣ </a:t>
            </a:r>
            <a:endParaRPr lang="en-US" i="1" dirty="0">
              <a:solidFill>
                <a:schemeClr val="accent2">
                  <a:lumMod val="75000"/>
                </a:schemeClr>
              </a:solidFill>
            </a:endParaRPr>
          </a:p>
        </p:txBody>
      </p:sp>
    </p:spTree>
    <p:extLst>
      <p:ext uri="{BB962C8B-B14F-4D97-AF65-F5344CB8AC3E}">
        <p14:creationId xmlns:p14="http://schemas.microsoft.com/office/powerpoint/2010/main" val="1520828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92500" lnSpcReduction="20000"/>
          </a:bodyPr>
          <a:lstStyle/>
          <a:p>
            <a:pPr algn="just">
              <a:lnSpc>
                <a:spcPct val="150000"/>
              </a:lnSpc>
            </a:pPr>
            <a:r>
              <a:rPr lang="el-GR" sz="1600" dirty="0"/>
              <a:t>Διαχειριστικό και </a:t>
            </a:r>
            <a:r>
              <a:rPr lang="el-GR" sz="1600" dirty="0" err="1"/>
              <a:t>Εκπροσωπευτικό</a:t>
            </a:r>
            <a:r>
              <a:rPr lang="el-GR" sz="1600" dirty="0"/>
              <a:t> όργανο ΑΕ. </a:t>
            </a:r>
          </a:p>
          <a:p>
            <a:pPr algn="just">
              <a:lnSpc>
                <a:spcPct val="150000"/>
              </a:lnSpc>
            </a:pPr>
            <a:r>
              <a:rPr lang="el-GR" sz="1600" dirty="0"/>
              <a:t>Άρθρο 86: Αρμόδιο να αποφασίζει για κάθε πράξη που αφορά τη </a:t>
            </a:r>
            <a:r>
              <a:rPr lang="el-GR" sz="1600" b="1" dirty="0"/>
              <a:t>διοίκηση της εταιρείας</a:t>
            </a:r>
            <a:r>
              <a:rPr lang="el-GR" sz="1600" dirty="0"/>
              <a:t>, τη </a:t>
            </a:r>
            <a:r>
              <a:rPr lang="el-GR" sz="1600" b="1" dirty="0"/>
              <a:t>διαχείριση της περιουσίας </a:t>
            </a:r>
            <a:r>
              <a:rPr lang="el-GR" sz="1600" dirty="0"/>
              <a:t>της και την εν </a:t>
            </a:r>
            <a:r>
              <a:rPr lang="el-GR" sz="1600" b="1" dirty="0"/>
              <a:t>γένει επιδίωξη του σκοπού της</a:t>
            </a:r>
            <a:r>
              <a:rPr lang="el-GR" sz="1600" dirty="0"/>
              <a:t>.</a:t>
            </a:r>
            <a:endParaRPr lang="en-US" sz="1600" dirty="0"/>
          </a:p>
          <a:p>
            <a:pPr algn="just">
              <a:lnSpc>
                <a:spcPct val="150000"/>
              </a:lnSpc>
            </a:pPr>
            <a:r>
              <a:rPr lang="el-GR" sz="1600" dirty="0"/>
              <a:t>Δεν ισχύει η αρχή της αυτοδιαχείρισης – </a:t>
            </a:r>
            <a:r>
              <a:rPr lang="el-GR" sz="1600" b="1" dirty="0"/>
              <a:t>Η εξουσία διαχείρισης και εκπροσώπησης δεν αποτελεί μετοχικό δικαίωμα.</a:t>
            </a:r>
            <a:endParaRPr lang="en-US" sz="1600" b="1" dirty="0"/>
          </a:p>
          <a:p>
            <a:pPr algn="just">
              <a:lnSpc>
                <a:spcPct val="150000"/>
              </a:lnSpc>
            </a:pPr>
            <a:r>
              <a:rPr lang="el-GR" sz="1600" b="1" dirty="0"/>
              <a:t>Συλλογικό όργανο: </a:t>
            </a:r>
            <a:r>
              <a:rPr lang="el-GR" sz="1600" dirty="0"/>
              <a:t> Τουλάχιστον </a:t>
            </a:r>
            <a:r>
              <a:rPr lang="el-GR" sz="1600" b="1" dirty="0"/>
              <a:t>τρία (3) μέλη </a:t>
            </a:r>
            <a:r>
              <a:rPr lang="el-GR" sz="1600" dirty="0"/>
              <a:t>και όχι περισσότερα των </a:t>
            </a:r>
            <a:r>
              <a:rPr lang="el-GR" sz="1600" b="1" dirty="0"/>
              <a:t>δεκαπέντε (15).</a:t>
            </a:r>
            <a:endParaRPr lang="en-US" sz="1600" b="1" dirty="0"/>
          </a:p>
          <a:p>
            <a:pPr algn="just">
              <a:lnSpc>
                <a:spcPct val="150000"/>
              </a:lnSpc>
            </a:pPr>
            <a:r>
              <a:rPr lang="el-GR" sz="1600" b="1" dirty="0"/>
              <a:t>Θεσμός μονομελούς διοικητικού οργάνου</a:t>
            </a:r>
            <a:r>
              <a:rPr lang="el-GR" sz="1600" dirty="0"/>
              <a:t> (σύμβουλος – διαχειριστής) </a:t>
            </a:r>
            <a:r>
              <a:rPr lang="el-GR" sz="1600" dirty="0" err="1"/>
              <a:t>αρ</a:t>
            </a:r>
            <a:r>
              <a:rPr lang="el-GR" sz="1600" dirty="0"/>
              <a:t>. 115</a:t>
            </a:r>
            <a:endParaRPr lang="en-US" sz="1600" dirty="0"/>
          </a:p>
          <a:p>
            <a:pPr algn="just">
              <a:lnSpc>
                <a:spcPct val="150000"/>
              </a:lnSpc>
            </a:pPr>
            <a:r>
              <a:rPr lang="el-GR" sz="1600" b="1" dirty="0"/>
              <a:t>Η εκλογή μελών ΔΣ </a:t>
            </a:r>
            <a:r>
              <a:rPr lang="el-GR" sz="1600" dirty="0"/>
              <a:t>        </a:t>
            </a:r>
            <a:r>
              <a:rPr lang="el-GR" sz="1600" b="1" dirty="0"/>
              <a:t>Αποκλειστική αρμοδιότητα ΓΣ</a:t>
            </a:r>
            <a:r>
              <a:rPr lang="el-GR" sz="1600" dirty="0"/>
              <a:t>. Μπορεί να εκλέγει και </a:t>
            </a:r>
            <a:r>
              <a:rPr lang="el-GR" sz="1600" b="1" dirty="0"/>
              <a:t>αναπληρωματική μέλη. </a:t>
            </a:r>
            <a:endParaRPr lang="en-US" sz="1600" b="1" dirty="0"/>
          </a:p>
          <a:p>
            <a:pPr algn="just">
              <a:lnSpc>
                <a:spcPct val="150000"/>
              </a:lnSpc>
            </a:pPr>
            <a:r>
              <a:rPr lang="el-GR" sz="1600" dirty="0"/>
              <a:t>Παρέχεται η δυνατότητα </a:t>
            </a:r>
            <a:r>
              <a:rPr lang="el-GR" sz="1600" b="1" dirty="0"/>
              <a:t>διορισμού μελών ΔΣ από μέτοχο</a:t>
            </a:r>
            <a:r>
              <a:rPr lang="el-GR" sz="1600" dirty="0"/>
              <a:t>. Μέχρι τα 2/5 του συνόλου του ΔΣ (</a:t>
            </a:r>
            <a:r>
              <a:rPr lang="el-GR" sz="1600" dirty="0" err="1"/>
              <a:t>αρ</a:t>
            </a:r>
            <a:r>
              <a:rPr lang="el-GR" sz="1600" dirty="0"/>
              <a:t>. 79). </a:t>
            </a:r>
            <a:endParaRPr lang="en-US" sz="1600" dirty="0"/>
          </a:p>
          <a:p>
            <a:pPr algn="just">
              <a:lnSpc>
                <a:spcPct val="150000"/>
              </a:lnSpc>
            </a:pPr>
            <a:r>
              <a:rPr lang="el-GR" sz="1600" dirty="0"/>
              <a:t>Τα μέλη ΔΣ είναι </a:t>
            </a:r>
            <a:r>
              <a:rPr lang="el-GR" sz="1600" b="1" dirty="0"/>
              <a:t>ελεύθερα ανακλητά </a:t>
            </a:r>
            <a:r>
              <a:rPr lang="el-GR" sz="1600" dirty="0"/>
              <a:t>(</a:t>
            </a:r>
            <a:r>
              <a:rPr lang="el-GR" sz="1600" dirty="0" err="1"/>
              <a:t>αρ</a:t>
            </a:r>
            <a:r>
              <a:rPr lang="el-GR" sz="1600" dirty="0"/>
              <a:t>. 77 παρ. 2).</a:t>
            </a:r>
            <a:endParaRPr lang="en-US" sz="1600" dirty="0"/>
          </a:p>
          <a:p>
            <a:pPr algn="just">
              <a:lnSpc>
                <a:spcPct val="150000"/>
              </a:lnSpc>
            </a:pPr>
            <a:r>
              <a:rPr lang="el-GR" sz="1600" dirty="0"/>
              <a:t>Ρύθμιση του άρθρου 82 </a:t>
            </a:r>
            <a:r>
              <a:rPr lang="el-GR" sz="1600" b="1" dirty="0"/>
              <a:t>περί ελλιπούς ΔΣ</a:t>
            </a:r>
            <a:r>
              <a:rPr lang="el-GR" sz="1600" dirty="0"/>
              <a:t>.</a:t>
            </a:r>
            <a:endParaRPr lang="en-US" sz="1600" dirty="0"/>
          </a:p>
          <a:p>
            <a:pPr algn="just">
              <a:lnSpc>
                <a:spcPct val="150000"/>
              </a:lnSpc>
            </a:pPr>
            <a:r>
              <a:rPr lang="el-GR" sz="1600" dirty="0"/>
              <a:t>Άρθρο 12: (Δηλωτική) δημοσιότητα  διορισμού και παύσης μελών ΔΣ </a:t>
            </a:r>
            <a:endParaRPr lang="en-US" sz="10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Διοικητικό Συμβούλιο</a:t>
            </a:r>
            <a:endParaRPr lang="en-US" i="1" dirty="0">
              <a:solidFill>
                <a:schemeClr val="accent2">
                  <a:lumMod val="75000"/>
                </a:schemeClr>
              </a:solidFill>
            </a:endParaRPr>
          </a:p>
        </p:txBody>
      </p:sp>
      <p:sp>
        <p:nvSpPr>
          <p:cNvPr id="6" name="Βέλος: Δεξιό 5">
            <a:extLst>
              <a:ext uri="{FF2B5EF4-FFF2-40B4-BE49-F238E27FC236}">
                <a16:creationId xmlns:a16="http://schemas.microsoft.com/office/drawing/2014/main" id="{3FA6F7D1-49E4-427F-93F1-54235BFBAC13}"/>
              </a:ext>
            </a:extLst>
          </p:cNvPr>
          <p:cNvSpPr/>
          <p:nvPr/>
        </p:nvSpPr>
        <p:spPr>
          <a:xfrm>
            <a:off x="4692315" y="4661957"/>
            <a:ext cx="336886" cy="138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31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85000" lnSpcReduction="20000"/>
          </a:bodyPr>
          <a:lstStyle/>
          <a:p>
            <a:pPr marL="0" indent="0" algn="just">
              <a:buNone/>
            </a:pPr>
            <a:r>
              <a:rPr lang="el-GR" sz="2200" b="1" dirty="0"/>
              <a:t>Εξουσίες ΔΣ</a:t>
            </a:r>
          </a:p>
          <a:p>
            <a:pPr marL="0" indent="0" algn="just">
              <a:buNone/>
            </a:pPr>
            <a:endParaRPr lang="en-US" sz="2200" dirty="0"/>
          </a:p>
          <a:p>
            <a:pPr marL="180975" indent="0" algn="just">
              <a:buNone/>
            </a:pPr>
            <a:r>
              <a:rPr lang="el-GR" b="1" dirty="0"/>
              <a:t>Α) </a:t>
            </a:r>
            <a:r>
              <a:rPr lang="el-GR" b="1" u="sng" dirty="0" err="1"/>
              <a:t>Εκπροσωπευτική</a:t>
            </a:r>
            <a:r>
              <a:rPr lang="el-GR" b="1" u="sng" dirty="0"/>
              <a:t> Εξουσία</a:t>
            </a:r>
            <a:endParaRPr lang="en-US" u="sng" dirty="0"/>
          </a:p>
          <a:p>
            <a:pPr marL="806450" algn="just"/>
            <a:r>
              <a:rPr lang="el-GR" dirty="0"/>
              <a:t>Το ΔΣ εκπροσωπεί δικαστικά ή εξωδίκως την εταιρεία. </a:t>
            </a:r>
          </a:p>
          <a:p>
            <a:pPr marL="806450" algn="just"/>
            <a:r>
              <a:rPr lang="el-GR" dirty="0"/>
              <a:t>Συλλογική δράση:  Δυνατότητα συμμετοχής σε όλα τα μέλη στη λήψη αποφάσεων, όχι σύμπραξη</a:t>
            </a:r>
            <a:endParaRPr lang="en-US" dirty="0"/>
          </a:p>
          <a:p>
            <a:pPr marL="806450" algn="just"/>
            <a:r>
              <a:rPr lang="el-GR" dirty="0"/>
              <a:t>Ανάθεση και κατανομή αρμοδιοτήτων σε υποκατάστατα όργανα (μέλη του ή μη) </a:t>
            </a:r>
            <a:r>
              <a:rPr lang="el-GR" b="1" dirty="0"/>
              <a:t>(</a:t>
            </a:r>
            <a:r>
              <a:rPr lang="el-GR" b="1" dirty="0" err="1"/>
              <a:t>αρ</a:t>
            </a:r>
            <a:r>
              <a:rPr lang="el-GR" b="1" dirty="0"/>
              <a:t>. 87). Ατομική ή συλλογική δράση.</a:t>
            </a:r>
            <a:r>
              <a:rPr lang="el-GR" dirty="0"/>
              <a:t> </a:t>
            </a:r>
            <a:endParaRPr lang="en-US" dirty="0"/>
          </a:p>
          <a:p>
            <a:pPr marL="806450" algn="just"/>
            <a:r>
              <a:rPr lang="el-GR" dirty="0"/>
              <a:t>Τα μέλη ΔΣ διατηρούν την υποχρέωση εποπτείας των υποκατάστατων οργάνων.</a:t>
            </a:r>
            <a:endParaRPr lang="en-US" dirty="0"/>
          </a:p>
          <a:p>
            <a:pPr marL="806450" algn="just"/>
            <a:r>
              <a:rPr lang="el-GR" b="1" dirty="0"/>
              <a:t>Απεριόριστη και μη περιορίσιμη</a:t>
            </a:r>
            <a:r>
              <a:rPr lang="el-GR" dirty="0"/>
              <a:t> </a:t>
            </a:r>
          </a:p>
          <a:p>
            <a:pPr marL="463550" indent="0" algn="just">
              <a:buNone/>
            </a:pPr>
            <a:endParaRPr lang="el-GR" dirty="0"/>
          </a:p>
          <a:p>
            <a:pPr marL="180975" indent="0" algn="just">
              <a:buNone/>
            </a:pPr>
            <a:r>
              <a:rPr lang="el-GR" b="1" dirty="0"/>
              <a:t>Β) </a:t>
            </a:r>
            <a:r>
              <a:rPr lang="el-GR" b="1" u="sng" dirty="0"/>
              <a:t>Διαχειριστική Εξουσία</a:t>
            </a:r>
          </a:p>
          <a:p>
            <a:pPr marL="806450" indent="-361950" algn="just"/>
            <a:r>
              <a:rPr lang="el-GR" dirty="0"/>
              <a:t> </a:t>
            </a:r>
            <a:r>
              <a:rPr lang="el-GR" b="1" dirty="0"/>
              <a:t>Περιορισμένη</a:t>
            </a:r>
            <a:r>
              <a:rPr lang="el-GR" dirty="0"/>
              <a:t> και </a:t>
            </a:r>
            <a:r>
              <a:rPr lang="el-GR" b="1" dirty="0"/>
              <a:t>Περιορίσιμη</a:t>
            </a:r>
            <a:r>
              <a:rPr lang="el-GR" dirty="0"/>
              <a:t> </a:t>
            </a:r>
          </a:p>
          <a:p>
            <a:pPr marL="0" indent="0" algn="just">
              <a:buNone/>
            </a:pPr>
            <a:endParaRPr lang="el-GR" dirty="0"/>
          </a:p>
          <a:p>
            <a:pPr marL="0" indent="0" algn="just">
              <a:buNone/>
            </a:pPr>
            <a:r>
              <a:rPr lang="el-GR" sz="2200" b="1" dirty="0"/>
              <a:t>Αδικοπραξίες</a:t>
            </a:r>
          </a:p>
          <a:p>
            <a:pPr marL="0" indent="0" algn="just">
              <a:buNone/>
            </a:pPr>
            <a:r>
              <a:rPr lang="el-GR" dirty="0"/>
              <a:t>Αδικοπραξίες που τελούν τα </a:t>
            </a:r>
            <a:r>
              <a:rPr lang="el-GR" dirty="0" err="1"/>
              <a:t>εκπροσωπευτικά</a:t>
            </a:r>
            <a:r>
              <a:rPr lang="el-GR" dirty="0"/>
              <a:t> όργανα της ΑΕ θεωρούνται αδικοπραξίες της εταιρείας. </a:t>
            </a:r>
            <a:endParaRPr lang="en-US" dirty="0"/>
          </a:p>
          <a:p>
            <a:endParaRPr lang="en-US" dirty="0"/>
          </a:p>
          <a:p>
            <a:pPr algn="just"/>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Διοικητικό Συμβούλιο</a:t>
            </a:r>
            <a:endParaRPr lang="en-US" i="1" dirty="0">
              <a:solidFill>
                <a:schemeClr val="accent2">
                  <a:lumMod val="75000"/>
                </a:schemeClr>
              </a:solidFill>
            </a:endParaRPr>
          </a:p>
        </p:txBody>
      </p:sp>
    </p:spTree>
    <p:extLst>
      <p:ext uri="{BB962C8B-B14F-4D97-AF65-F5344CB8AC3E}">
        <p14:creationId xmlns:p14="http://schemas.microsoft.com/office/powerpoint/2010/main" val="67161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lnSpcReduction="10000"/>
          </a:bodyPr>
          <a:lstStyle/>
          <a:p>
            <a:pPr algn="just">
              <a:buFont typeface="+mj-lt"/>
              <a:buAutoNum type="arabicParenR"/>
            </a:pPr>
            <a:r>
              <a:rPr lang="el-GR" b="1" dirty="0"/>
              <a:t>Υποχρέωση επιμελούς διαχείρισης </a:t>
            </a:r>
            <a:r>
              <a:rPr lang="el-GR" dirty="0"/>
              <a:t>(</a:t>
            </a:r>
            <a:r>
              <a:rPr lang="el-GR" dirty="0" err="1"/>
              <a:t>αρ</a:t>
            </a:r>
            <a:r>
              <a:rPr lang="el-GR" dirty="0"/>
              <a:t>. 96) </a:t>
            </a:r>
          </a:p>
          <a:p>
            <a:pPr algn="just">
              <a:buFont typeface="+mj-lt"/>
              <a:buAutoNum type="arabicParenR"/>
            </a:pPr>
            <a:r>
              <a:rPr lang="el-GR" b="1" dirty="0"/>
              <a:t>Υποχρέωση πίστης </a:t>
            </a:r>
            <a:r>
              <a:rPr lang="el-GR" dirty="0"/>
              <a:t>των μελών του ΔΣ (</a:t>
            </a:r>
            <a:r>
              <a:rPr lang="el-GR" dirty="0" err="1"/>
              <a:t>αρ</a:t>
            </a:r>
            <a:r>
              <a:rPr lang="el-GR" dirty="0"/>
              <a:t>. 97)  </a:t>
            </a:r>
          </a:p>
          <a:p>
            <a:pPr marL="625475" algn="just">
              <a:buFont typeface="Arial" panose="020B0604020202020204" pitchFamily="34" charset="0"/>
              <a:buChar char="•"/>
            </a:pPr>
            <a:r>
              <a:rPr lang="el-GR" dirty="0"/>
              <a:t>Υποχρέωση παράλειψης πράξεων ανταγωνισμού </a:t>
            </a:r>
            <a:endParaRPr lang="en-US" dirty="0"/>
          </a:p>
          <a:p>
            <a:pPr marL="625475" algn="just">
              <a:buFont typeface="Arial" panose="020B0604020202020204" pitchFamily="34" charset="0"/>
              <a:buChar char="•"/>
            </a:pPr>
            <a:r>
              <a:rPr lang="el-GR" dirty="0"/>
              <a:t>Υποχρέωση αποχής από ψηφοφορίες εφόσον υπάρχει σύγκρουση συμφερόντων απόφασης. </a:t>
            </a:r>
            <a:endParaRPr lang="en-US" dirty="0"/>
          </a:p>
          <a:p>
            <a:pPr algn="just">
              <a:buFont typeface="+mj-lt"/>
              <a:buAutoNum type="arabicParenR" startAt="3"/>
            </a:pPr>
            <a:r>
              <a:rPr lang="el-GR" b="1" dirty="0"/>
              <a:t>Συναλλαγές με συνδεδεμένα μέρη </a:t>
            </a:r>
            <a:r>
              <a:rPr lang="el-GR" dirty="0"/>
              <a:t>(ασκούν έλεγχο ή επιρροή στην εταιρεία): </a:t>
            </a:r>
            <a:r>
              <a:rPr lang="el-GR" dirty="0" err="1"/>
              <a:t>αρ</a:t>
            </a:r>
            <a:r>
              <a:rPr lang="el-GR" dirty="0"/>
              <a:t>. 99 </a:t>
            </a:r>
            <a:r>
              <a:rPr lang="el-GR" dirty="0" err="1"/>
              <a:t>επ</a:t>
            </a:r>
            <a:r>
              <a:rPr lang="el-GR" dirty="0"/>
              <a:t>. </a:t>
            </a:r>
          </a:p>
          <a:p>
            <a:pPr algn="just">
              <a:buFont typeface="+mj-lt"/>
              <a:buAutoNum type="arabicParenR" startAt="3"/>
            </a:pPr>
            <a:r>
              <a:rPr lang="el-GR" b="1" dirty="0"/>
              <a:t>Ειδικό</a:t>
            </a:r>
            <a:r>
              <a:rPr lang="el-GR" dirty="0"/>
              <a:t> </a:t>
            </a:r>
            <a:r>
              <a:rPr lang="el-GR" b="1" dirty="0"/>
              <a:t>πλαίσιο παροχής αμοιβών στα μέλη ΔΣ. </a:t>
            </a:r>
            <a:endParaRPr lang="en-US" b="1" dirty="0"/>
          </a:p>
          <a:p>
            <a:pPr marL="0" indent="0" algn="just">
              <a:buNone/>
            </a:pPr>
            <a:r>
              <a:rPr lang="el-GR" sz="2100" b="1" u="sng" dirty="0"/>
              <a:t>Λήψη αποφάσεων</a:t>
            </a:r>
            <a:endParaRPr lang="en-US" sz="2100" b="1" u="sng" dirty="0"/>
          </a:p>
          <a:p>
            <a:pPr algn="just"/>
            <a:r>
              <a:rPr lang="el-GR" dirty="0"/>
              <a:t>Διαδικασία σύγκλησης (</a:t>
            </a:r>
            <a:r>
              <a:rPr lang="el-GR" dirty="0" err="1"/>
              <a:t>αρ</a:t>
            </a:r>
            <a:r>
              <a:rPr lang="el-GR" dirty="0"/>
              <a:t>. 91). Νόμιμη σύνθεση </a:t>
            </a:r>
          </a:p>
          <a:p>
            <a:pPr marL="0" indent="0" algn="just">
              <a:buNone/>
            </a:pPr>
            <a:r>
              <a:rPr lang="el-GR" b="1" dirty="0"/>
              <a:t>Απαρτία: </a:t>
            </a:r>
            <a:r>
              <a:rPr lang="el-GR" dirty="0"/>
              <a:t>Ήμισυ πλέον ενός συμβούλου και τουλάχιστον τρεις. </a:t>
            </a:r>
          </a:p>
          <a:p>
            <a:pPr marL="0" indent="0" algn="just">
              <a:buNone/>
            </a:pPr>
            <a:r>
              <a:rPr lang="el-GR" b="1" dirty="0"/>
              <a:t>Πλειοψηφία: </a:t>
            </a:r>
            <a:r>
              <a:rPr lang="el-GR" dirty="0"/>
              <a:t>Απόλυτη πλειοψηφία των παρόντων . </a:t>
            </a:r>
            <a:endParaRPr lang="en-US" dirty="0"/>
          </a:p>
          <a:p>
            <a:pPr algn="just"/>
            <a:r>
              <a:rPr lang="el-GR" dirty="0" err="1"/>
              <a:t>Αρ</a:t>
            </a:r>
            <a:r>
              <a:rPr lang="el-GR" dirty="0"/>
              <a:t>. 93: Δυνατή η λήψη απόφασης δια περιφοράς – Υπογραφή πρακτικού από όλα τα μέλη χωρίς συνεδρίαση. </a:t>
            </a:r>
            <a:endParaRPr lang="en-US" dirty="0"/>
          </a:p>
          <a:p>
            <a:pPr algn="just"/>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Διοικητικό Συμβούλιο</a:t>
            </a:r>
            <a:endParaRPr lang="en-US" i="1" dirty="0">
              <a:solidFill>
                <a:schemeClr val="accent2">
                  <a:lumMod val="75000"/>
                </a:schemeClr>
              </a:solidFill>
            </a:endParaRPr>
          </a:p>
        </p:txBody>
      </p:sp>
    </p:spTree>
    <p:extLst>
      <p:ext uri="{BB962C8B-B14F-4D97-AF65-F5344CB8AC3E}">
        <p14:creationId xmlns:p14="http://schemas.microsoft.com/office/powerpoint/2010/main" val="2788171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lnSpcReduction="10000"/>
          </a:bodyPr>
          <a:lstStyle/>
          <a:p>
            <a:pPr marL="0" indent="0">
              <a:buNone/>
            </a:pPr>
            <a:r>
              <a:rPr lang="el-GR" sz="1900" b="1" u="sng" dirty="0"/>
              <a:t>Άκυρες – Ανυπόστατες - Ακυρώσιμες</a:t>
            </a:r>
            <a:endParaRPr lang="en-US" sz="1900" dirty="0"/>
          </a:p>
          <a:p>
            <a:pPr algn="just"/>
            <a:r>
              <a:rPr lang="el-GR" sz="1600" b="1" u="sng" dirty="0"/>
              <a:t>Άκυρες</a:t>
            </a:r>
            <a:endParaRPr lang="en-US" sz="1600" dirty="0"/>
          </a:p>
          <a:p>
            <a:pPr marL="541338" algn="just">
              <a:buFont typeface="Wingdings" panose="05000000000000000000" pitchFamily="2" charset="2"/>
              <a:buChar char="§"/>
            </a:pPr>
            <a:r>
              <a:rPr lang="el-GR" sz="1600" dirty="0"/>
              <a:t>Αποφάσεις του ΔΣ το περιεχόμενο των οποίων </a:t>
            </a:r>
            <a:r>
              <a:rPr lang="el-GR" sz="1600" b="1" dirty="0"/>
              <a:t>αντίκειται στο νόμο ή το καταστατικό</a:t>
            </a:r>
            <a:r>
              <a:rPr lang="el-GR" sz="1600" dirty="0"/>
              <a:t> (</a:t>
            </a:r>
            <a:r>
              <a:rPr lang="el-GR" sz="1600" dirty="0" err="1"/>
              <a:t>αρ</a:t>
            </a:r>
            <a:r>
              <a:rPr lang="el-GR" sz="1600" dirty="0"/>
              <a:t>. 95 παρ. 1)</a:t>
            </a:r>
            <a:endParaRPr lang="en-US" sz="1600" b="1" dirty="0"/>
          </a:p>
          <a:p>
            <a:pPr marL="541338" algn="just">
              <a:buFont typeface="Wingdings" panose="05000000000000000000" pitchFamily="2" charset="2"/>
              <a:buChar char="§"/>
            </a:pPr>
            <a:r>
              <a:rPr lang="el-GR" sz="1600" dirty="0"/>
              <a:t>Αποφάσεις που λήφθηκαν με </a:t>
            </a:r>
            <a:r>
              <a:rPr lang="el-GR" sz="1600" b="1" dirty="0"/>
              <a:t>τρόπο που δεν είναι σύμφωνος με το νόμο ή το καταστατικό</a:t>
            </a:r>
            <a:r>
              <a:rPr lang="el-GR" sz="1600" dirty="0"/>
              <a:t>, εκτός αν λήφθηκαν ομοφώνως από όλα τα μέλη ΔΣ. (</a:t>
            </a:r>
            <a:r>
              <a:rPr lang="el-GR" sz="1600" dirty="0" err="1"/>
              <a:t>αρ</a:t>
            </a:r>
            <a:r>
              <a:rPr lang="el-GR" sz="1600" dirty="0"/>
              <a:t>. 95 παρ. 2) </a:t>
            </a:r>
          </a:p>
          <a:p>
            <a:pPr marL="541338" algn="just">
              <a:buFont typeface="Wingdings" panose="05000000000000000000" pitchFamily="2" charset="2"/>
              <a:buChar char="§"/>
            </a:pPr>
            <a:r>
              <a:rPr lang="el-GR" sz="1600" b="1" u="sng" dirty="0"/>
              <a:t>Νομιμοποίηση</a:t>
            </a:r>
            <a:r>
              <a:rPr lang="el-GR" sz="1600" dirty="0"/>
              <a:t>: Τα μέλη του ΔΣ, τρίτοι, μέτοχοι ή μη, αν έχουν προσωπικό και ειδικό έννομο συμφέρον</a:t>
            </a:r>
          </a:p>
          <a:p>
            <a:pPr marL="541338" algn="just">
              <a:buFont typeface="Wingdings" panose="05000000000000000000" pitchFamily="2" charset="2"/>
              <a:buChar char="§"/>
            </a:pPr>
            <a:r>
              <a:rPr lang="el-GR" sz="1600" u="sng" dirty="0"/>
              <a:t>Προθεσμία</a:t>
            </a:r>
            <a:r>
              <a:rPr lang="el-GR" sz="1600" dirty="0"/>
              <a:t>: Εντός έξι (6) μηνών από την καταχώριση της απόφασης στο Γ.Ε.ΜΗ. ή από την καταχώρισή της στο βιβλίο πρακτικών, </a:t>
            </a:r>
            <a:endParaRPr lang="el-GR" sz="1600" u="sng" dirty="0"/>
          </a:p>
          <a:p>
            <a:pPr algn="just"/>
            <a:r>
              <a:rPr lang="el-GR" sz="1600" b="1" u="sng" dirty="0"/>
              <a:t>Ανυπόστατες</a:t>
            </a:r>
            <a:endParaRPr lang="en-US" sz="1600" dirty="0"/>
          </a:p>
          <a:p>
            <a:pPr marL="541338" algn="just">
              <a:buFont typeface="Wingdings" panose="05000000000000000000" pitchFamily="2" charset="2"/>
              <a:buChar char="§"/>
            </a:pPr>
            <a:r>
              <a:rPr lang="el-GR" sz="1600" dirty="0"/>
              <a:t>Το πρακτικό δια περιφοράς δεν υπογράφεται από όλα τα μέλη. </a:t>
            </a:r>
            <a:endParaRPr lang="en-US" sz="1600" dirty="0"/>
          </a:p>
          <a:p>
            <a:pPr algn="just"/>
            <a:r>
              <a:rPr lang="el-GR" sz="1600" b="1" u="sng" dirty="0"/>
              <a:t>Ακυρώσιμες</a:t>
            </a:r>
            <a:endParaRPr lang="en-US" sz="1600" b="1" u="sng" dirty="0"/>
          </a:p>
          <a:p>
            <a:pPr marL="541338" algn="just">
              <a:buFont typeface="Wingdings" panose="05000000000000000000" pitchFamily="2" charset="2"/>
              <a:buChar char="§"/>
            </a:pPr>
            <a:r>
              <a:rPr lang="el-GR" sz="1600" dirty="0"/>
              <a:t>Αποφάσεις του διοικητικού συμβουλίου για ειδικά θέματα (πχ έκδοση μετατρέψιμου ομολογιακού δανείου) δύναται να κριθούν ως άκυρες ή ακυρώσιμες, με ανάλογη εφαρμογή των άρθρων 137 και 138. </a:t>
            </a:r>
            <a:endParaRPr lang="en-US" sz="1600" dirty="0"/>
          </a:p>
          <a:p>
            <a:pPr algn="just"/>
            <a:endParaRPr lang="el-GR"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Ελαττωματικές αποφάσεις ΔΣ </a:t>
            </a:r>
            <a:endParaRPr lang="en-US" i="1" dirty="0">
              <a:solidFill>
                <a:schemeClr val="accent2">
                  <a:lumMod val="75000"/>
                </a:schemeClr>
              </a:solidFill>
            </a:endParaRPr>
          </a:p>
        </p:txBody>
      </p:sp>
    </p:spTree>
    <p:extLst>
      <p:ext uri="{BB962C8B-B14F-4D97-AF65-F5344CB8AC3E}">
        <p14:creationId xmlns:p14="http://schemas.microsoft.com/office/powerpoint/2010/main" val="3500120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62500" lnSpcReduction="20000"/>
          </a:bodyPr>
          <a:lstStyle/>
          <a:p>
            <a:pPr marL="0" indent="0" algn="just">
              <a:buNone/>
            </a:pPr>
            <a:r>
              <a:rPr lang="el-GR" b="1" u="sng" dirty="0"/>
              <a:t>Ευθύνη μελών ΔΣ</a:t>
            </a:r>
            <a:endParaRPr lang="en-US" dirty="0"/>
          </a:p>
          <a:p>
            <a:pPr marL="180975" indent="-180975" algn="just"/>
            <a:r>
              <a:rPr lang="el-GR" dirty="0"/>
              <a:t>Αστική Ευθύνη μελών ΔΣ έναντι της εταιρείας: </a:t>
            </a:r>
            <a:r>
              <a:rPr lang="el-GR" dirty="0" err="1"/>
              <a:t>αρ</a:t>
            </a:r>
            <a:r>
              <a:rPr lang="el-GR" dirty="0"/>
              <a:t>. 102-108. Εσωτερική ευθύνη. </a:t>
            </a:r>
          </a:p>
          <a:p>
            <a:pPr marL="180975" indent="-180975" algn="just"/>
            <a:r>
              <a:rPr lang="el-GR" dirty="0"/>
              <a:t>Ευθύνη έχουν και τα υποκατάστατα όργανα, μη μέλη ΔΣ (</a:t>
            </a:r>
            <a:r>
              <a:rPr lang="el-GR" dirty="0" err="1"/>
              <a:t>αρ</a:t>
            </a:r>
            <a:r>
              <a:rPr lang="el-GR" dirty="0"/>
              <a:t>. 102 παρ. 5).</a:t>
            </a:r>
            <a:endParaRPr lang="en-US" dirty="0"/>
          </a:p>
          <a:p>
            <a:pPr marL="180975" indent="-180975" algn="just"/>
            <a:r>
              <a:rPr lang="el-GR" dirty="0"/>
              <a:t>Προϋποθέσεις Ευθύνης:</a:t>
            </a:r>
            <a:endParaRPr lang="en-US" dirty="0"/>
          </a:p>
          <a:p>
            <a:pPr indent="-76200" algn="just">
              <a:buFont typeface="+mj-lt"/>
              <a:buAutoNum type="arabicPeriod"/>
            </a:pPr>
            <a:r>
              <a:rPr lang="el-GR" dirty="0"/>
              <a:t> </a:t>
            </a:r>
            <a:r>
              <a:rPr lang="el-GR" b="1" dirty="0"/>
              <a:t>Πράξη ή παράλειψη </a:t>
            </a:r>
            <a:r>
              <a:rPr lang="el-GR" dirty="0"/>
              <a:t>που συνιστά παράβαση των καθηκόντων του μέλους. (Αντικειμενική προϋπόθεση)</a:t>
            </a:r>
            <a:endParaRPr lang="en-US" dirty="0"/>
          </a:p>
          <a:p>
            <a:pPr indent="-76200" algn="just">
              <a:buFont typeface="+mj-lt"/>
              <a:buAutoNum type="arabicPeriod"/>
            </a:pPr>
            <a:r>
              <a:rPr lang="el-GR" dirty="0"/>
              <a:t> Η ευθύνη αυτή </a:t>
            </a:r>
            <a:r>
              <a:rPr lang="el-GR" b="1" u="sng" dirty="0"/>
              <a:t>δεν υφίσταται</a:t>
            </a:r>
            <a:r>
              <a:rPr lang="el-GR" dirty="0"/>
              <a:t>, αν το μέλος του διοικητικού συμβουλίου αποδείξει ότι </a:t>
            </a:r>
            <a:r>
              <a:rPr lang="el-GR" b="1" dirty="0"/>
              <a:t>κατέβαλε κατά την άσκηση των καθηκόντων του την επιμέλεια του συνετού επιχειρηματία που δραστηριοποιείται σε παρόμοιες συνθήκες</a:t>
            </a:r>
            <a:r>
              <a:rPr lang="el-GR" dirty="0"/>
              <a:t>. Η επιμέλεια αυτή κρίνεται με βάση και την ιδιότητα κάθε μέλους και τα καθήκοντα που του έχουν ανατεθεί κατά το νόμο, το καταστατικό ή με απόφαση των αρμόδιων εταιρικών οργάνων. Συνδυάζονται αντικειμενικά και υποκειμενικά κριτήρια. (Υποκειμενική προϋπόθεση).</a:t>
            </a:r>
            <a:endParaRPr lang="en-US" dirty="0"/>
          </a:p>
          <a:p>
            <a:pPr indent="-76200" algn="just">
              <a:buFont typeface="+mj-lt"/>
              <a:buAutoNum type="arabicPeriod"/>
            </a:pPr>
            <a:r>
              <a:rPr lang="el-GR" dirty="0"/>
              <a:t> </a:t>
            </a:r>
            <a:r>
              <a:rPr lang="el-GR" b="1" dirty="0"/>
              <a:t>Αιτιώδης συνάφεια </a:t>
            </a:r>
            <a:endParaRPr lang="en-US" b="1" dirty="0"/>
          </a:p>
          <a:p>
            <a:pPr marL="180975" indent="-180975" algn="just"/>
            <a:r>
              <a:rPr lang="el-GR" b="1" dirty="0"/>
              <a:t>Εις </a:t>
            </a:r>
            <a:r>
              <a:rPr lang="el-GR" b="1" dirty="0" err="1"/>
              <a:t>ολόκληρον</a:t>
            </a:r>
            <a:r>
              <a:rPr lang="el-GR" b="1" dirty="0"/>
              <a:t> ευθύνη (</a:t>
            </a:r>
            <a:r>
              <a:rPr lang="el-GR" b="1" dirty="0" err="1"/>
              <a:t>αρ</a:t>
            </a:r>
            <a:r>
              <a:rPr lang="el-GR" b="1" dirty="0"/>
              <a:t>. 102 παρ. 3)</a:t>
            </a:r>
            <a:endParaRPr lang="en-US" dirty="0"/>
          </a:p>
          <a:p>
            <a:pPr marL="180975" indent="-180975" algn="just"/>
            <a:r>
              <a:rPr lang="el-GR" b="1" dirty="0"/>
              <a:t>Αποκλεισμός ευθύνης (</a:t>
            </a:r>
            <a:r>
              <a:rPr lang="el-GR" b="1" dirty="0" err="1"/>
              <a:t>αρ</a:t>
            </a:r>
            <a:r>
              <a:rPr lang="el-GR" b="1" dirty="0"/>
              <a:t>. 102 παρ. 4):</a:t>
            </a:r>
            <a:r>
              <a:rPr lang="el-GR" dirty="0"/>
              <a:t> Η ευθύνη δεν υφίσταται προκειμένου για </a:t>
            </a:r>
            <a:r>
              <a:rPr lang="el-GR" b="1" dirty="0"/>
              <a:t>πράξεις ή παραλείψεις</a:t>
            </a:r>
            <a:r>
              <a:rPr lang="el-GR" dirty="0"/>
              <a:t> που </a:t>
            </a:r>
            <a:r>
              <a:rPr lang="el-GR" b="1" dirty="0"/>
              <a:t>στηρίζονται</a:t>
            </a:r>
            <a:r>
              <a:rPr lang="el-GR" dirty="0"/>
              <a:t> σε </a:t>
            </a:r>
            <a:r>
              <a:rPr lang="el-GR" b="1" dirty="0"/>
              <a:t>σύννομη απόφαση της γενικής συνέλευσης ή που αφορούν εύλογη επιχειρηματική απόφαση</a:t>
            </a:r>
            <a:r>
              <a:rPr lang="el-GR" dirty="0"/>
              <a:t>, η οποία ελήφθη (α) με καλή πίστη, (β) με βάση επαρκή, για τις συγκεκριμένες συνθήκες, πληροφόρηση και (γ) με αποκλειστικό κριτήριο την εξυπηρέτηση του εταιρικού συμφέροντος. </a:t>
            </a:r>
          </a:p>
          <a:p>
            <a:pPr marL="180975" indent="-180975" algn="just"/>
            <a:r>
              <a:rPr lang="el-GR" b="1" dirty="0"/>
              <a:t>Άσκηση εταιρικής αγωγής: </a:t>
            </a:r>
            <a:endParaRPr lang="en-US" dirty="0"/>
          </a:p>
          <a:p>
            <a:pPr marL="180975" indent="-180975" algn="just"/>
            <a:r>
              <a:rPr lang="el-GR" dirty="0"/>
              <a:t>Α) Αρμόδιο το ΔΣ σταθμίζοντας το εταιρικό συμφέρον. </a:t>
            </a:r>
            <a:endParaRPr lang="en-US" dirty="0"/>
          </a:p>
          <a:p>
            <a:pPr marL="180975" indent="-180975" algn="just"/>
            <a:r>
              <a:rPr lang="el-GR" dirty="0"/>
              <a:t>Β) Μέτοχοι που εκπροσωπούν το ένα εικοστό (1/20) του καταβεβλημένου μετοχικού κεφαλαίου έχουν δικαίωμα να υποβάλουν εγγράφως προς το διοικητικό συμβούλιο αίτηση με αντικείμενο την άσκηση των αξιώσεων της εταιρείας. </a:t>
            </a:r>
            <a:endParaRPr lang="en-US" dirty="0"/>
          </a:p>
          <a:p>
            <a:pPr marL="180975" indent="-180975" algn="just"/>
            <a:r>
              <a:rPr lang="el-GR" dirty="0"/>
              <a:t>Αν  το διοικητικό συμβούλιο απορρίψει εν </a:t>
            </a:r>
            <a:r>
              <a:rPr lang="el-GR" dirty="0" err="1"/>
              <a:t>όλω</a:t>
            </a:r>
            <a:r>
              <a:rPr lang="el-GR" dirty="0"/>
              <a:t> ή εν μέρει την αίτηση της μειοψηφίας, η πλειοψηφία των μετόχων που υπέβαλαν το αίτημα έχουν δικαίωμα να υποβάλουν αίτημα ενώπιον του μονομελούς πρωτοδικείου με αντικείμενο το διορισμό ειδικού εκπροσώπου για την άσκηση αγωγής κατά των μελών του διοικητικού συμβουλίου. </a:t>
            </a:r>
            <a:endParaRPr lang="en-US" dirty="0"/>
          </a:p>
          <a:p>
            <a:pPr marL="180975" indent="-180975" algn="just"/>
            <a:r>
              <a:rPr lang="el-GR" b="1" dirty="0"/>
              <a:t>Παραγραφή</a:t>
            </a:r>
            <a:r>
              <a:rPr lang="el-GR" dirty="0"/>
              <a:t>: Οι αξιώσεις της εταιρείας  παραγράφονται τρία έτη από την τέλεση της πράξης ή την παράλειψη. Αναστολή όσο ο υπεύθυνος έχει την ιδιότητα του μέλους του διοικητικού συμβουλίου. </a:t>
            </a:r>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Ανώνυμη Εταιρείας – Διοικητικό Συμβούλιο</a:t>
            </a:r>
            <a:endParaRPr lang="en-US" i="1" dirty="0">
              <a:solidFill>
                <a:schemeClr val="accent2">
                  <a:lumMod val="75000"/>
                </a:schemeClr>
              </a:solidFill>
            </a:endParaRPr>
          </a:p>
        </p:txBody>
      </p:sp>
    </p:spTree>
    <p:extLst>
      <p:ext uri="{BB962C8B-B14F-4D97-AF65-F5344CB8AC3E}">
        <p14:creationId xmlns:p14="http://schemas.microsoft.com/office/powerpoint/2010/main" val="597232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92500" lnSpcReduction="10000"/>
          </a:bodyPr>
          <a:lstStyle/>
          <a:p>
            <a:pPr algn="just"/>
            <a:r>
              <a:rPr lang="el-GR" dirty="0"/>
              <a:t>Αρχή</a:t>
            </a:r>
            <a:r>
              <a:rPr lang="el-GR" b="1" dirty="0"/>
              <a:t> της ελεύθερης μεταβίβασης </a:t>
            </a:r>
            <a:r>
              <a:rPr lang="el-GR" dirty="0"/>
              <a:t>(</a:t>
            </a:r>
            <a:r>
              <a:rPr lang="el-GR" dirty="0" err="1"/>
              <a:t>αρ</a:t>
            </a:r>
            <a:r>
              <a:rPr lang="el-GR" dirty="0"/>
              <a:t>. 41)</a:t>
            </a:r>
            <a:endParaRPr lang="en-US" dirty="0"/>
          </a:p>
          <a:p>
            <a:pPr algn="just"/>
            <a:r>
              <a:rPr lang="el-GR" dirty="0"/>
              <a:t>Αρχή</a:t>
            </a:r>
            <a:r>
              <a:rPr lang="el-GR" b="1" dirty="0"/>
              <a:t> έλλειψης υποχρεώσεων</a:t>
            </a:r>
            <a:endParaRPr lang="en-US" b="1" dirty="0"/>
          </a:p>
          <a:p>
            <a:pPr algn="just"/>
            <a:r>
              <a:rPr lang="el-GR" dirty="0"/>
              <a:t>Αρχή</a:t>
            </a:r>
            <a:r>
              <a:rPr lang="el-GR" b="1" dirty="0"/>
              <a:t> έλλειψης ευθύνης </a:t>
            </a:r>
            <a:r>
              <a:rPr lang="el-GR" dirty="0"/>
              <a:t>(λόγω της αυτοτέλειας του </a:t>
            </a:r>
            <a:r>
              <a:rPr lang="el-GR" dirty="0" err="1"/>
              <a:t>ν.π</a:t>
            </a:r>
            <a:r>
              <a:rPr lang="el-GR" dirty="0"/>
              <a:t>. έναντι των μετόχων)</a:t>
            </a:r>
            <a:endParaRPr lang="en-US" dirty="0"/>
          </a:p>
          <a:p>
            <a:pPr algn="just"/>
            <a:r>
              <a:rPr lang="el-GR" dirty="0"/>
              <a:t>Αρχή</a:t>
            </a:r>
            <a:r>
              <a:rPr lang="el-GR" b="1" dirty="0"/>
              <a:t> της ισότητας</a:t>
            </a:r>
          </a:p>
          <a:p>
            <a:pPr marL="625475" algn="just">
              <a:buFont typeface="Wingdings" panose="05000000000000000000" pitchFamily="2" charset="2"/>
              <a:buChar char="Ø"/>
            </a:pPr>
            <a:r>
              <a:rPr lang="el-GR" sz="1600" dirty="0"/>
              <a:t>Α) 36 παρ. 1: Όλες οι μετοχές που εκπροσωπούν το ίδιο ποσοστό κεφαλαίου παρέχουν τα ίδια κατ’ αριθμό και έκταση δικαιώματα.  Εξαίρεση ως προς δεσμευμένες και </a:t>
            </a:r>
            <a:r>
              <a:rPr lang="el-GR" sz="1600" dirty="0" err="1"/>
              <a:t>προνομοιούχες</a:t>
            </a:r>
            <a:r>
              <a:rPr lang="el-GR" sz="1600" dirty="0"/>
              <a:t> μετοχές. </a:t>
            </a:r>
            <a:endParaRPr lang="en-US" sz="1600" dirty="0"/>
          </a:p>
          <a:p>
            <a:pPr marL="625475" algn="just">
              <a:buFont typeface="Wingdings" panose="05000000000000000000" pitchFamily="2" charset="2"/>
              <a:buChar char="Ø"/>
            </a:pPr>
            <a:r>
              <a:rPr lang="el-GR" sz="1600" dirty="0"/>
              <a:t>Β) Κάθε μετοχή της ίδιας σειράς έκδοσης εκπροσωπεί ίσο τμήμα μετοχικού κεφαλαίου. </a:t>
            </a:r>
            <a:endParaRPr lang="en-US" sz="1600" dirty="0"/>
          </a:p>
          <a:p>
            <a:pPr algn="just"/>
            <a:r>
              <a:rPr lang="el-GR" dirty="0"/>
              <a:t>Αρχή </a:t>
            </a:r>
            <a:r>
              <a:rPr lang="el-GR" b="1" dirty="0"/>
              <a:t>ίσης μεταχείρισης</a:t>
            </a:r>
          </a:p>
          <a:p>
            <a:pPr marL="625475" indent="-360363" algn="just">
              <a:buFont typeface="Wingdings" panose="05000000000000000000" pitchFamily="2" charset="2"/>
              <a:buChar char="Ø"/>
            </a:pPr>
            <a:r>
              <a:rPr lang="el-GR" dirty="0"/>
              <a:t>α. 36 παρ. 2: Η εταιρεία διασφαλίζει την ίση μεταχείριση όλων των μετόχων που βρίσκονται στην ίδια θέση.</a:t>
            </a:r>
            <a:endParaRPr lang="en-US" dirty="0"/>
          </a:p>
          <a:p>
            <a:pPr algn="just"/>
            <a:r>
              <a:rPr lang="el-GR" dirty="0"/>
              <a:t>Αρχή </a:t>
            </a:r>
            <a:r>
              <a:rPr lang="el-GR" b="1" dirty="0"/>
              <a:t>του αδιαιρέτου</a:t>
            </a:r>
            <a:r>
              <a:rPr lang="el-GR" dirty="0"/>
              <a:t>: </a:t>
            </a:r>
          </a:p>
          <a:p>
            <a:pPr marL="625475" indent="-360363" algn="just">
              <a:buFont typeface="+mj-lt"/>
              <a:buAutoNum type="arabicPeriod"/>
            </a:pPr>
            <a:r>
              <a:rPr lang="el-GR" dirty="0"/>
              <a:t>Τα δικαιώματα διοίκησης που απορρέουν από τη μετοχική σχέση είναι </a:t>
            </a:r>
            <a:r>
              <a:rPr lang="el-GR" b="1" dirty="0"/>
              <a:t>αδιαίρετα</a:t>
            </a:r>
            <a:r>
              <a:rPr lang="el-GR" dirty="0"/>
              <a:t> και δεν μπορούν να μεταβιβαστούν ορισμένα μόνο εξ αυτών. </a:t>
            </a:r>
          </a:p>
          <a:p>
            <a:pPr marL="625475" indent="-360363" algn="just">
              <a:buFont typeface="+mj-lt"/>
              <a:buAutoNum type="arabicPeriod"/>
            </a:pPr>
            <a:r>
              <a:rPr lang="el-GR" dirty="0"/>
              <a:t>Το εκπροσωπούμενο από τη μετοχή τμήμα του κεφαλαίου δεν μπορεί να διαιρεθεί περαιτέρω.</a:t>
            </a:r>
            <a:endParaRPr lang="en-US" dirty="0"/>
          </a:p>
          <a:p>
            <a:pPr marL="0" indent="0" algn="just">
              <a:buNone/>
            </a:pPr>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Μετοχική Σχέση </a:t>
            </a:r>
            <a:endParaRPr lang="en-US" i="1" dirty="0">
              <a:solidFill>
                <a:schemeClr val="accent2">
                  <a:lumMod val="75000"/>
                </a:schemeClr>
              </a:solidFill>
            </a:endParaRPr>
          </a:p>
        </p:txBody>
      </p:sp>
    </p:spTree>
    <p:extLst>
      <p:ext uri="{BB962C8B-B14F-4D97-AF65-F5344CB8AC3E}">
        <p14:creationId xmlns:p14="http://schemas.microsoft.com/office/powerpoint/2010/main" val="12312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77500" lnSpcReduction="20000"/>
          </a:bodyPr>
          <a:lstStyle/>
          <a:p>
            <a:r>
              <a:rPr lang="el-GR" sz="2300" b="1" u="sng" dirty="0"/>
              <a:t>Δικαιώματα Διοικήσεως</a:t>
            </a:r>
          </a:p>
          <a:p>
            <a:pPr marL="541338">
              <a:buFont typeface="+mj-lt"/>
              <a:buAutoNum type="arabicPeriod"/>
            </a:pPr>
            <a:r>
              <a:rPr lang="el-GR" b="1" dirty="0"/>
              <a:t>Δικαίωμα παράστασης, συζήτησης και ψήφου στην ΓΣ. </a:t>
            </a:r>
          </a:p>
          <a:p>
            <a:pPr marL="541338">
              <a:buFont typeface="+mj-lt"/>
              <a:buAutoNum type="arabicPeriod"/>
            </a:pPr>
            <a:r>
              <a:rPr lang="el-GR" b="1" dirty="0"/>
              <a:t>Δικαίωμα παροχής πληροφόρησης </a:t>
            </a:r>
          </a:p>
          <a:p>
            <a:pPr marL="541338">
              <a:buFont typeface="+mj-lt"/>
              <a:buAutoNum type="arabicPeriod"/>
            </a:pPr>
            <a:r>
              <a:rPr lang="el-GR" b="1" dirty="0"/>
              <a:t>Διορισμός μελών ΔΣ </a:t>
            </a:r>
          </a:p>
          <a:p>
            <a:pPr marL="198438" indent="0">
              <a:buNone/>
            </a:pPr>
            <a:endParaRPr lang="el-GR" dirty="0"/>
          </a:p>
          <a:p>
            <a:r>
              <a:rPr lang="el-GR" sz="2300" b="1" u="sng" dirty="0"/>
              <a:t>Περιουσιακά Δικαιώματα : </a:t>
            </a:r>
            <a:endParaRPr lang="en-US" sz="2300" u="sng" dirty="0"/>
          </a:p>
          <a:p>
            <a:pPr marL="541338">
              <a:buFont typeface="+mj-lt"/>
              <a:buAutoNum type="arabicPeriod"/>
            </a:pPr>
            <a:r>
              <a:rPr lang="el-GR" b="1" dirty="0"/>
              <a:t>Δικαίωμα στα κέρδη </a:t>
            </a:r>
            <a:endParaRPr lang="en-US" dirty="0"/>
          </a:p>
          <a:p>
            <a:pPr marL="541338" algn="just">
              <a:buFont typeface="Wingdings" panose="05000000000000000000" pitchFamily="2" charset="2"/>
              <a:buChar char="ü"/>
            </a:pPr>
            <a:r>
              <a:rPr lang="el-GR" dirty="0"/>
              <a:t>Δικαίωμα συμμετοχής στα κέρδη κάθε εταιρικής χρήσης ανάλογα προς το ποσοστό του κεφαλαίου που εκπροσωπεί η μετοχή (</a:t>
            </a:r>
            <a:r>
              <a:rPr lang="el-GR" dirty="0" err="1"/>
              <a:t>αρ</a:t>
            </a:r>
            <a:r>
              <a:rPr lang="el-GR" dirty="0"/>
              <a:t>. 36 παρ. 1 </a:t>
            </a:r>
            <a:r>
              <a:rPr lang="el-GR" dirty="0" err="1"/>
              <a:t>εδ</a:t>
            </a:r>
            <a:r>
              <a:rPr lang="el-GR" dirty="0"/>
              <a:t>’ 2). Το γενικό αυτό δικαίωμα δεν μπορεί να θιγεί με το καταστατικό ή με απόφαση ΓΣ. </a:t>
            </a:r>
            <a:endParaRPr lang="en-US" dirty="0"/>
          </a:p>
          <a:p>
            <a:pPr marL="541338" algn="just">
              <a:buFont typeface="Wingdings" panose="05000000000000000000" pitchFamily="2" charset="2"/>
              <a:buChar char="ü"/>
            </a:pPr>
            <a:r>
              <a:rPr lang="el-GR" dirty="0"/>
              <a:t>Η απαίτηση για την καταβολή του μερίσματος αποκτάται από το μέτοχο μόνο όταν η ΓΣ εγκρίνει τις ετήσιες οικονομικές καταστάσεις και λάβει απόφαση για τη διάθεση των κερδών. Η εν λόγω απαίτηση είναι </a:t>
            </a:r>
            <a:r>
              <a:rPr lang="el-GR" dirty="0" err="1"/>
              <a:t>μεταβιβαστή</a:t>
            </a:r>
            <a:r>
              <a:rPr lang="el-GR" dirty="0"/>
              <a:t>. </a:t>
            </a:r>
            <a:endParaRPr lang="en-US" dirty="0"/>
          </a:p>
          <a:p>
            <a:pPr marL="541338">
              <a:buFont typeface="+mj-lt"/>
              <a:buAutoNum type="arabicPeriod" startAt="2"/>
            </a:pPr>
            <a:r>
              <a:rPr lang="el-GR" b="1" dirty="0"/>
              <a:t>Δικαίωμα στο προϊόν της εκκαθάρισης</a:t>
            </a:r>
            <a:endParaRPr lang="en-US" dirty="0"/>
          </a:p>
          <a:p>
            <a:pPr marL="541338">
              <a:buFont typeface="Wingdings" panose="05000000000000000000" pitchFamily="2" charset="2"/>
              <a:buChar char="ü"/>
            </a:pPr>
            <a:r>
              <a:rPr lang="el-GR" dirty="0"/>
              <a:t>Διανομή του προϊόντος της εκκαθάρισης στους μετόχους, ανάλογα με την ονομαστική αξία των μετοχών τους.</a:t>
            </a:r>
            <a:endParaRPr lang="en-US" dirty="0"/>
          </a:p>
          <a:p>
            <a:r>
              <a:rPr lang="el-GR" sz="2300" b="1" u="sng" dirty="0"/>
              <a:t>Υποχρεώσεις</a:t>
            </a:r>
            <a:endParaRPr lang="en-US" sz="2300" dirty="0"/>
          </a:p>
          <a:p>
            <a:pPr marL="541338" indent="0">
              <a:buNone/>
            </a:pPr>
            <a:r>
              <a:rPr lang="el-GR" dirty="0"/>
              <a:t>Οι μέτοχοι </a:t>
            </a:r>
            <a:r>
              <a:rPr lang="el-GR" b="1" dirty="0"/>
              <a:t>δεν έχουν υποχρεώσεις</a:t>
            </a:r>
            <a:r>
              <a:rPr lang="el-GR" dirty="0"/>
              <a:t>.  </a:t>
            </a:r>
            <a:r>
              <a:rPr lang="el-GR" b="1" dirty="0"/>
              <a:t>Εξαίρεση ο ελέγχων μέτοχος </a:t>
            </a:r>
            <a:r>
              <a:rPr lang="el-GR" dirty="0"/>
              <a:t>ο οποίος φέρει υποχρέωση πίστης. </a:t>
            </a:r>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Ατομικά Μετοχικά Δικαιώματα - Υποχρεώσεις</a:t>
            </a:r>
            <a:endParaRPr lang="en-US" i="1" dirty="0">
              <a:solidFill>
                <a:schemeClr val="accent2">
                  <a:lumMod val="75000"/>
                </a:schemeClr>
              </a:solidFill>
            </a:endParaRPr>
          </a:p>
        </p:txBody>
      </p:sp>
    </p:spTree>
    <p:extLst>
      <p:ext uri="{BB962C8B-B14F-4D97-AF65-F5344CB8AC3E}">
        <p14:creationId xmlns:p14="http://schemas.microsoft.com/office/powerpoint/2010/main" val="3864519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lnSpcReduction="10000"/>
          </a:bodyPr>
          <a:lstStyle/>
          <a:p>
            <a:r>
              <a:rPr lang="el-GR" dirty="0"/>
              <a:t>Η μετοχή είναι ο βασικός εταιρικός τίτλος που εκδίδει η Α.Ε. </a:t>
            </a:r>
          </a:p>
          <a:p>
            <a:r>
              <a:rPr lang="el-GR" dirty="0"/>
              <a:t>Μπορεί να εκδώσει και τους </a:t>
            </a:r>
            <a:r>
              <a:rPr lang="el-GR" b="1" dirty="0"/>
              <a:t>τίτλους που προβλέπονται στο άρθρο 33 </a:t>
            </a:r>
            <a:r>
              <a:rPr lang="el-GR" dirty="0"/>
              <a:t>(</a:t>
            </a:r>
            <a:r>
              <a:rPr lang="el-GR" b="1" u="sng" dirty="0"/>
              <a:t>ομολογίες</a:t>
            </a:r>
            <a:r>
              <a:rPr lang="el-GR" dirty="0"/>
              <a:t>, </a:t>
            </a:r>
            <a:r>
              <a:rPr lang="el-GR" b="1" u="sng" dirty="0"/>
              <a:t>ιδρυτικοί τίτλοι</a:t>
            </a:r>
            <a:r>
              <a:rPr lang="el-GR" dirty="0"/>
              <a:t>, </a:t>
            </a:r>
            <a:r>
              <a:rPr lang="el-GR" b="1" u="sng" dirty="0"/>
              <a:t>τίτλοι κτήσης μετοχών</a:t>
            </a:r>
            <a:r>
              <a:rPr lang="el-GR" dirty="0"/>
              <a:t>).</a:t>
            </a:r>
          </a:p>
          <a:p>
            <a:r>
              <a:rPr lang="en-US" b="1" dirty="0"/>
              <a:t>Numerus </a:t>
            </a:r>
            <a:r>
              <a:rPr lang="en-US" b="1" dirty="0" err="1"/>
              <a:t>clausus</a:t>
            </a:r>
            <a:r>
              <a:rPr lang="el-GR" b="1" dirty="0"/>
              <a:t> </a:t>
            </a:r>
            <a:r>
              <a:rPr lang="el-GR" b="1" dirty="0" err="1"/>
              <a:t>τίτλών</a:t>
            </a:r>
            <a:r>
              <a:rPr lang="el-GR" b="1" dirty="0"/>
              <a:t>. </a:t>
            </a:r>
            <a:endParaRPr lang="en-US" b="1" dirty="0"/>
          </a:p>
          <a:p>
            <a:r>
              <a:rPr lang="el-GR" dirty="0"/>
              <a:t>Επιτρέπεται η έκδοση: </a:t>
            </a:r>
          </a:p>
          <a:p>
            <a:pPr marL="360363" indent="0">
              <a:buNone/>
            </a:pPr>
            <a:r>
              <a:rPr lang="el-GR" b="1" dirty="0"/>
              <a:t>α)</a:t>
            </a:r>
            <a:r>
              <a:rPr lang="el-GR" dirty="0"/>
              <a:t> τίτλων σε επιμέρους κατηγορίες πχ κοινές και προνομιούχες μετοχές, </a:t>
            </a:r>
          </a:p>
          <a:p>
            <a:pPr marL="360363" indent="0">
              <a:buNone/>
            </a:pPr>
            <a:r>
              <a:rPr lang="el-GR" b="1" dirty="0"/>
              <a:t>β) </a:t>
            </a:r>
            <a:r>
              <a:rPr lang="el-GR" dirty="0"/>
              <a:t>τίτλων ίδιας κατηγορίας σε διαδοχικές στο χρόνο σειρές πχ 2018, 2019. </a:t>
            </a:r>
            <a:endParaRPr lang="en-US" dirty="0"/>
          </a:p>
          <a:p>
            <a:r>
              <a:rPr lang="el-GR" dirty="0"/>
              <a:t>Αρχή αδιαιρέτου τίτλων: </a:t>
            </a:r>
            <a:endParaRPr lang="en-US" dirty="0"/>
          </a:p>
          <a:p>
            <a:pPr marL="541338" lvl="0" algn="just">
              <a:buFont typeface="Wingdings" panose="05000000000000000000" pitchFamily="2" charset="2"/>
              <a:buChar char="Ø"/>
            </a:pPr>
            <a:r>
              <a:rPr lang="el-GR" dirty="0"/>
              <a:t>Οι τίτλοι </a:t>
            </a:r>
            <a:r>
              <a:rPr lang="el-GR" b="1" dirty="0"/>
              <a:t>εκδίδονται και μεταβιβάζονται μόνο με το σύνολο των δικαιωμάτων που περιλαμβάνουν </a:t>
            </a:r>
            <a:r>
              <a:rPr lang="el-GR" dirty="0"/>
              <a:t>και δεν επιτρέπεται η χωριστή διάθεση ορισμένων δικαιωμάτων (</a:t>
            </a:r>
            <a:r>
              <a:rPr lang="el-GR" dirty="0" err="1"/>
              <a:t>αρ</a:t>
            </a:r>
            <a:r>
              <a:rPr lang="el-GR" dirty="0"/>
              <a:t>. 33 παρ. 4)</a:t>
            </a:r>
            <a:endParaRPr lang="en-US" dirty="0"/>
          </a:p>
          <a:p>
            <a:pPr marL="541338" algn="just">
              <a:buFont typeface="Wingdings" panose="05000000000000000000" pitchFamily="2" charset="2"/>
              <a:buChar char="Ø"/>
            </a:pPr>
            <a:r>
              <a:rPr lang="el-GR" dirty="0"/>
              <a:t>Εξαίρεση οι </a:t>
            </a:r>
            <a:r>
              <a:rPr lang="el-GR" b="1" dirty="0"/>
              <a:t>απαιτήσεις απόληψης κερδών</a:t>
            </a:r>
            <a:r>
              <a:rPr lang="el-GR" dirty="0"/>
              <a:t>, </a:t>
            </a:r>
            <a:r>
              <a:rPr lang="el-GR" b="1" dirty="0"/>
              <a:t>τόκων ή χρεολυσίων</a:t>
            </a:r>
            <a:r>
              <a:rPr lang="el-GR" dirty="0"/>
              <a:t>, καθώς και άλλα αυτοτελή περιουσιακά δικαιώματα που γεννώνται από τους τίτλους μεταβιβάζονται ελεύθερα, εφόσον το καταστατικό ή οι όροι έκδοσης των οικείων τίτλων δεν προβλέπουν κάτι διαφορετικό (</a:t>
            </a:r>
            <a:r>
              <a:rPr lang="el-GR" dirty="0" err="1"/>
              <a:t>αρ</a:t>
            </a:r>
            <a:r>
              <a:rPr lang="el-GR" dirty="0"/>
              <a:t>. 33 παρ. 5)</a:t>
            </a:r>
            <a:endParaRPr lang="en-US" sz="12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Εταιρικοί τίτλοι</a:t>
            </a:r>
            <a:endParaRPr lang="en-US" i="1" dirty="0">
              <a:solidFill>
                <a:schemeClr val="accent2">
                  <a:lumMod val="75000"/>
                </a:schemeClr>
              </a:solidFill>
            </a:endParaRPr>
          </a:p>
        </p:txBody>
      </p:sp>
    </p:spTree>
    <p:extLst>
      <p:ext uri="{BB962C8B-B14F-4D97-AF65-F5344CB8AC3E}">
        <p14:creationId xmlns:p14="http://schemas.microsoft.com/office/powerpoint/2010/main" val="1724436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2"/>
            <a:ext cx="9737558" cy="5140403"/>
          </a:xfrm>
        </p:spPr>
        <p:txBody>
          <a:bodyPr>
            <a:normAutofit fontScale="85000" lnSpcReduction="20000"/>
          </a:bodyPr>
          <a:lstStyle/>
          <a:p>
            <a:r>
              <a:rPr lang="el-GR" dirty="0"/>
              <a:t>Το κεφάλαιο της ανώνυμης εταιρείας διαιρείται σε μετοχές (</a:t>
            </a:r>
            <a:r>
              <a:rPr lang="el-GR" dirty="0" err="1"/>
              <a:t>αρ</a:t>
            </a:r>
            <a:r>
              <a:rPr lang="el-GR" dirty="0"/>
              <a:t>. 34) .</a:t>
            </a:r>
            <a:endParaRPr lang="en-US" dirty="0"/>
          </a:p>
          <a:p>
            <a:r>
              <a:rPr lang="el-GR" b="1" u="sng" dirty="0"/>
              <a:t>Αξία Μετοχής: </a:t>
            </a:r>
            <a:endParaRPr lang="en-US" b="1" u="sng" dirty="0"/>
          </a:p>
          <a:p>
            <a:pPr marL="541338">
              <a:buFont typeface="+mj-lt"/>
              <a:buAutoNum type="arabicPeriod"/>
            </a:pPr>
            <a:r>
              <a:rPr lang="el-GR" b="1" dirty="0"/>
              <a:t>Ονομαστική: </a:t>
            </a:r>
          </a:p>
          <a:p>
            <a:pPr marL="541338">
              <a:buFont typeface="+mj-lt"/>
              <a:buAutoNum type="arabicPeriod"/>
            </a:pPr>
            <a:r>
              <a:rPr lang="el-GR" b="1" dirty="0"/>
              <a:t>Εσωτερική</a:t>
            </a:r>
            <a:endParaRPr lang="en-US" b="1" dirty="0"/>
          </a:p>
          <a:p>
            <a:pPr marL="541338">
              <a:buFont typeface="+mj-lt"/>
              <a:buAutoNum type="arabicPeriod"/>
            </a:pPr>
            <a:r>
              <a:rPr lang="el-GR" b="1" dirty="0"/>
              <a:t>Αγοραία</a:t>
            </a:r>
          </a:p>
          <a:p>
            <a:pPr marL="541338">
              <a:buFont typeface="+mj-lt"/>
              <a:buAutoNum type="arabicPeriod"/>
            </a:pPr>
            <a:r>
              <a:rPr lang="el-GR" b="1" dirty="0"/>
              <a:t>Χρηματιστηριακή</a:t>
            </a:r>
          </a:p>
          <a:p>
            <a:pPr marL="198438" indent="0">
              <a:buNone/>
            </a:pPr>
            <a:endParaRPr lang="el-GR" dirty="0"/>
          </a:p>
          <a:p>
            <a:pPr marL="285750" indent="-285750" algn="just"/>
            <a:r>
              <a:rPr lang="el-GR" dirty="0"/>
              <a:t>Από την εφαρμογή του 4548/2018, </a:t>
            </a:r>
            <a:r>
              <a:rPr lang="el-GR" b="1" dirty="0"/>
              <a:t>η Α.Ε. μπορεί να εκδώσει μόνο ονομαστικές μετοχές </a:t>
            </a:r>
            <a:r>
              <a:rPr lang="el-GR" dirty="0"/>
              <a:t>και όχι ανώνυμες.</a:t>
            </a:r>
          </a:p>
          <a:p>
            <a:pPr marL="285750" indent="-285750" algn="just"/>
            <a:r>
              <a:rPr lang="el-GR" dirty="0"/>
              <a:t>Τα στοιχεία των κατόχων ονομαστικών μετοχών </a:t>
            </a:r>
            <a:r>
              <a:rPr lang="el-GR" b="1" dirty="0"/>
              <a:t>καταχωρίζονται στο βιβλίο μετόχων</a:t>
            </a:r>
            <a:r>
              <a:rPr lang="el-GR" dirty="0"/>
              <a:t>. </a:t>
            </a:r>
          </a:p>
          <a:p>
            <a:pPr marL="285750" indent="-285750" algn="just"/>
            <a:r>
              <a:rPr lang="el-GR" b="1" dirty="0"/>
              <a:t>Έναντι της εταιρείας θεωρείται μέτοχος ο εγγεγραμμένος στο βιβλίο μετόχων </a:t>
            </a:r>
            <a:r>
              <a:rPr lang="el-GR" dirty="0"/>
              <a:t>έστω και αν οι μετοχές έχουν μεταβιβασθεί. </a:t>
            </a:r>
            <a:endParaRPr lang="en-US" dirty="0"/>
          </a:p>
          <a:p>
            <a:r>
              <a:rPr lang="el-GR" b="1" u="sng" dirty="0"/>
              <a:t>Μεταβίβαση Ονομαστικών Μετοχών:</a:t>
            </a:r>
            <a:endParaRPr lang="en-US" dirty="0"/>
          </a:p>
          <a:p>
            <a:pPr marL="541338">
              <a:buFont typeface="Wingdings" panose="05000000000000000000" pitchFamily="2" charset="2"/>
              <a:buChar char="v"/>
            </a:pPr>
            <a:r>
              <a:rPr lang="el-GR" dirty="0"/>
              <a:t>Οι ονομαστικές μετοχές μεταβιβάζονται με </a:t>
            </a:r>
            <a:r>
              <a:rPr lang="el-GR" b="1" dirty="0"/>
              <a:t>συμφωνία και παράδοση</a:t>
            </a:r>
            <a:r>
              <a:rPr lang="el-GR" dirty="0"/>
              <a:t>. </a:t>
            </a:r>
          </a:p>
          <a:p>
            <a:pPr marL="541338">
              <a:buFont typeface="Wingdings" panose="05000000000000000000" pitchFamily="2" charset="2"/>
              <a:buChar char="v"/>
            </a:pPr>
            <a:r>
              <a:rPr lang="el-GR" b="1" dirty="0"/>
              <a:t>Καταχώριση της μεταβίβασης στο βιβλίο των μετόχων</a:t>
            </a:r>
            <a:r>
              <a:rPr lang="el-GR" dirty="0"/>
              <a:t>. </a:t>
            </a:r>
          </a:p>
          <a:p>
            <a:pPr marL="541338">
              <a:buFont typeface="Wingdings" panose="05000000000000000000" pitchFamily="2" charset="2"/>
              <a:buChar char="v"/>
            </a:pPr>
            <a:r>
              <a:rPr lang="el-GR" dirty="0"/>
              <a:t>Η καταχώριση </a:t>
            </a:r>
            <a:r>
              <a:rPr lang="el-GR" b="1" dirty="0"/>
              <a:t>χρονολογείται</a:t>
            </a:r>
            <a:r>
              <a:rPr lang="el-GR" dirty="0"/>
              <a:t> και </a:t>
            </a:r>
            <a:r>
              <a:rPr lang="el-GR" b="1" dirty="0"/>
              <a:t>υπογράφεται</a:t>
            </a:r>
            <a:r>
              <a:rPr lang="el-GR" dirty="0"/>
              <a:t> και από τον μεταβιβάζοντα και από τον αποκτώντα, ενώ εκδίδεται νέος μετοχικός τίτλος ή </a:t>
            </a:r>
            <a:r>
              <a:rPr lang="el-GR" dirty="0" err="1"/>
              <a:t>επισημειώνονται</a:t>
            </a:r>
            <a:r>
              <a:rPr lang="el-GR" dirty="0"/>
              <a:t> στον υφιστάμενο τίτλο/τίτλους τα στοιχεία του αποκτώντα. </a:t>
            </a: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Μετοχή</a:t>
            </a:r>
            <a:endParaRPr lang="en-US" i="1" dirty="0">
              <a:solidFill>
                <a:schemeClr val="accent2">
                  <a:lumMod val="75000"/>
                </a:schemeClr>
              </a:solidFill>
            </a:endParaRPr>
          </a:p>
        </p:txBody>
      </p:sp>
    </p:spTree>
    <p:extLst>
      <p:ext uri="{BB962C8B-B14F-4D97-AF65-F5344CB8AC3E}">
        <p14:creationId xmlns:p14="http://schemas.microsoft.com/office/powerpoint/2010/main" val="79032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984866"/>
            <a:ext cx="9185565" cy="3750042"/>
          </a:xfrm>
        </p:spPr>
        <p:txBody>
          <a:bodyPr>
            <a:normAutofit/>
          </a:bodyPr>
          <a:lstStyle/>
          <a:p>
            <a:r>
              <a:rPr lang="el-GR" sz="1400" dirty="0"/>
              <a:t>Σύμβαση (τουλάχιστον δύο εταίροι, όχι ένα πρόσωπο)</a:t>
            </a:r>
            <a:endParaRPr lang="en-US" sz="1400" dirty="0"/>
          </a:p>
          <a:p>
            <a:r>
              <a:rPr lang="el-GR" sz="1400" dirty="0"/>
              <a:t>Επιδίωξη </a:t>
            </a:r>
            <a:r>
              <a:rPr lang="el-GR" sz="1400" b="1" dirty="0"/>
              <a:t>κοινού σκοπού</a:t>
            </a:r>
            <a:r>
              <a:rPr lang="el-GR" sz="1400" dirty="0"/>
              <a:t>. </a:t>
            </a:r>
            <a:endParaRPr lang="en-US" sz="1400" dirty="0"/>
          </a:p>
          <a:p>
            <a:r>
              <a:rPr lang="el-GR" sz="1400" dirty="0"/>
              <a:t>Εμπορική εταιρεία κατά το </a:t>
            </a:r>
            <a:r>
              <a:rPr lang="el-GR" sz="1400" b="1" dirty="0"/>
              <a:t>ουσιαστικό σύστημα</a:t>
            </a:r>
          </a:p>
          <a:p>
            <a:r>
              <a:rPr lang="el-GR" sz="1400" dirty="0"/>
              <a:t>Εταιρεία </a:t>
            </a:r>
            <a:r>
              <a:rPr lang="el-GR" sz="1400" b="1" u="sng" dirty="0"/>
              <a:t>ορισμένου ή αορίστου χρόνου </a:t>
            </a:r>
            <a:r>
              <a:rPr lang="el-GR" sz="1400" dirty="0"/>
              <a:t>(ΑΚ 766, 767)</a:t>
            </a:r>
            <a:endParaRPr lang="en-US" sz="1400" dirty="0"/>
          </a:p>
          <a:p>
            <a:r>
              <a:rPr lang="el-GR" sz="1400" b="1" u="sng" dirty="0"/>
              <a:t>Δεν</a:t>
            </a:r>
            <a:r>
              <a:rPr lang="el-GR" sz="1400" b="1" dirty="0"/>
              <a:t> υπάρχει ελάχιστο εισφερόμενο κεφάλαιο. </a:t>
            </a:r>
            <a:r>
              <a:rPr lang="el-GR" sz="1400" dirty="0"/>
              <a:t>Την έλλειψη αυτή υποκαθιστά η προσωπική ευθύνη των εταίρων.</a:t>
            </a:r>
            <a:endParaRPr lang="el-GR" sz="1400" b="1" dirty="0"/>
          </a:p>
          <a:p>
            <a:pPr algn="just">
              <a:lnSpc>
                <a:spcPct val="115000"/>
              </a:lnSpc>
              <a:spcAft>
                <a:spcPts val="1000"/>
              </a:spcAft>
            </a:pPr>
            <a:r>
              <a:rPr lang="el-GR" sz="1400" b="1" dirty="0"/>
              <a:t>Τύπος</a:t>
            </a:r>
            <a:r>
              <a:rPr lang="el-GR" sz="1400" dirty="0"/>
              <a:t>: </a:t>
            </a:r>
            <a:r>
              <a:rPr lang="el-GR" sz="1400" u="sng" dirty="0"/>
              <a:t>Δεν</a:t>
            </a:r>
            <a:r>
              <a:rPr lang="el-GR" sz="1400" dirty="0"/>
              <a:t> απαιτείται έγγραφος τύπος, ωστόσο πρόκειται για τη συνήθη περίπτωση προκειμένου να υποβληθεί στην Υπηρεσία μιας Στάσης. </a:t>
            </a:r>
          </a:p>
          <a:p>
            <a:pPr algn="just">
              <a:lnSpc>
                <a:spcPct val="115000"/>
              </a:lnSpc>
              <a:spcAft>
                <a:spcPts val="1000"/>
              </a:spcAft>
            </a:pPr>
            <a:r>
              <a:rPr lang="el-GR" sz="1400" dirty="0"/>
              <a:t>Η Ο.Ε. καταχωρίζεται ΓΕΜΗ – </a:t>
            </a:r>
            <a:r>
              <a:rPr lang="el-GR" sz="1400" b="1" dirty="0"/>
              <a:t>Συστατική Δημοσιότητα</a:t>
            </a:r>
            <a:r>
              <a:rPr lang="el-GR" sz="1400" dirty="0"/>
              <a:t>. </a:t>
            </a:r>
            <a:r>
              <a:rPr lang="el-GR" sz="1400" b="1" u="sng" dirty="0"/>
              <a:t>Απόκτηση Νομικής Προσωπικότητας</a:t>
            </a:r>
          </a:p>
          <a:p>
            <a:pPr algn="just">
              <a:lnSpc>
                <a:spcPct val="115000"/>
              </a:lnSpc>
              <a:spcAft>
                <a:spcPts val="1000"/>
              </a:spcAft>
            </a:pPr>
            <a:r>
              <a:rPr lang="el-GR" sz="1400" dirty="0"/>
              <a:t>Άρθρο 251: </a:t>
            </a:r>
            <a:r>
              <a:rPr lang="el-GR" sz="1400" b="1" dirty="0"/>
              <a:t>Ελάχιστο περιεχόμενο σύμβασης </a:t>
            </a:r>
            <a:r>
              <a:rPr lang="el-GR" sz="1400" dirty="0"/>
              <a:t>το οποίο καταχωρίζεται στο ΓΕΜΗ.</a:t>
            </a:r>
          </a:p>
          <a:p>
            <a:pPr algn="just">
              <a:lnSpc>
                <a:spcPct val="115000"/>
              </a:lnSpc>
              <a:spcAft>
                <a:spcPts val="1000"/>
              </a:spcAft>
            </a:pPr>
            <a:endParaRPr lang="el-GR" sz="14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77108"/>
          </a:xfrm>
          <a:prstGeom prst="rect">
            <a:avLst/>
          </a:prstGeom>
          <a:noFill/>
        </p:spPr>
        <p:txBody>
          <a:bodyPr wrap="square" rtlCol="0">
            <a:spAutoFit/>
          </a:bodyPr>
          <a:lstStyle/>
          <a:p>
            <a:pPr algn="ctr"/>
            <a:r>
              <a:rPr lang="el-GR" sz="2000" b="1" i="1" dirty="0">
                <a:solidFill>
                  <a:schemeClr val="accent2">
                    <a:lumMod val="75000"/>
                  </a:schemeClr>
                </a:solidFill>
              </a:rPr>
              <a:t>Βασικά Στοιχεία</a:t>
            </a:r>
            <a:r>
              <a:rPr lang="el-GR" sz="2000" i="1" dirty="0">
                <a:solidFill>
                  <a:schemeClr val="accent2">
                    <a:lumMod val="75000"/>
                  </a:schemeClr>
                </a:solidFill>
              </a:rPr>
              <a:t> - </a:t>
            </a:r>
            <a:r>
              <a:rPr lang="el-GR" sz="2000" b="1" i="1" dirty="0">
                <a:solidFill>
                  <a:schemeClr val="accent2">
                    <a:lumMod val="75000"/>
                  </a:schemeClr>
                </a:solidFill>
              </a:rPr>
              <a:t>Σύσταση </a:t>
            </a:r>
            <a:r>
              <a:rPr lang="el-GR" sz="2000" i="1" dirty="0">
                <a:solidFill>
                  <a:schemeClr val="accent2">
                    <a:lumMod val="75000"/>
                  </a:schemeClr>
                </a:solidFill>
              </a:rPr>
              <a:t>- </a:t>
            </a:r>
            <a:r>
              <a:rPr lang="el-GR" sz="2000" b="1" i="1" dirty="0">
                <a:solidFill>
                  <a:schemeClr val="accent2">
                    <a:lumMod val="75000"/>
                  </a:schemeClr>
                </a:solidFill>
              </a:rPr>
              <a:t>Δημοσιότητα</a:t>
            </a:r>
            <a:endParaRPr lang="en-US" sz="2000" i="1" dirty="0">
              <a:solidFill>
                <a:schemeClr val="accent2">
                  <a:lumMod val="75000"/>
                </a:schemeClr>
              </a:solidFill>
            </a:endParaRPr>
          </a:p>
          <a:p>
            <a:endParaRPr lang="en-US" dirty="0"/>
          </a:p>
        </p:txBody>
      </p:sp>
      <p:sp>
        <p:nvSpPr>
          <p:cNvPr id="17" name="TextBox 16">
            <a:extLst>
              <a:ext uri="{FF2B5EF4-FFF2-40B4-BE49-F238E27FC236}">
                <a16:creationId xmlns:a16="http://schemas.microsoft.com/office/drawing/2014/main" id="{8DA8B28B-A903-40DC-9582-CF767366E76A}"/>
              </a:ext>
            </a:extLst>
          </p:cNvPr>
          <p:cNvSpPr txBox="1"/>
          <p:nvPr/>
        </p:nvSpPr>
        <p:spPr>
          <a:xfrm>
            <a:off x="2715491" y="2119745"/>
            <a:ext cx="9116291" cy="738664"/>
          </a:xfrm>
          <a:prstGeom prst="rect">
            <a:avLst/>
          </a:prstGeom>
          <a:noFill/>
        </p:spPr>
        <p:txBody>
          <a:bodyPr wrap="square" rtlCol="0">
            <a:spAutoFit/>
          </a:bodyPr>
          <a:lstStyle/>
          <a:p>
            <a:pPr lvl="0" algn="just">
              <a:spcBef>
                <a:spcPts val="1000"/>
              </a:spcBef>
              <a:buClr>
                <a:srgbClr val="FFCA08"/>
              </a:buClr>
            </a:pPr>
            <a:r>
              <a:rPr lang="el-GR" sz="1400" b="1" dirty="0">
                <a:solidFill>
                  <a:prstClr val="black">
                    <a:lumMod val="75000"/>
                    <a:lumOff val="25000"/>
                  </a:prstClr>
                </a:solidFill>
              </a:rPr>
              <a:t>Άρθρο 249 παρ. 1 Ν. 4072/2012: </a:t>
            </a:r>
            <a:r>
              <a:rPr lang="el-GR" sz="1400" i="1" dirty="0">
                <a:solidFill>
                  <a:prstClr val="black">
                    <a:lumMod val="75000"/>
                    <a:lumOff val="25000"/>
                  </a:prstClr>
                </a:solidFill>
              </a:rPr>
              <a:t>Ομόρρυθμη είναι η εταιρεία με </a:t>
            </a:r>
            <a:r>
              <a:rPr lang="el-GR" sz="1400" b="1" i="1" dirty="0">
                <a:solidFill>
                  <a:prstClr val="black">
                    <a:lumMod val="75000"/>
                    <a:lumOff val="25000"/>
                  </a:prstClr>
                </a:solidFill>
              </a:rPr>
              <a:t>νομική προσωπικότητα </a:t>
            </a:r>
            <a:r>
              <a:rPr lang="el-GR" sz="1400" i="1" dirty="0">
                <a:solidFill>
                  <a:prstClr val="black">
                    <a:lumMod val="75000"/>
                    <a:lumOff val="25000"/>
                  </a:prstClr>
                </a:solidFill>
              </a:rPr>
              <a:t>που επιδιώκει </a:t>
            </a:r>
            <a:r>
              <a:rPr lang="el-GR" sz="1400" b="1" i="1" dirty="0">
                <a:solidFill>
                  <a:prstClr val="black">
                    <a:lumMod val="75000"/>
                    <a:lumOff val="25000"/>
                  </a:prstClr>
                </a:solidFill>
              </a:rPr>
              <a:t>εμπορικό σκοπό</a:t>
            </a:r>
            <a:r>
              <a:rPr lang="el-GR" sz="1400" i="1" dirty="0">
                <a:solidFill>
                  <a:prstClr val="black">
                    <a:lumMod val="75000"/>
                    <a:lumOff val="25000"/>
                  </a:prstClr>
                </a:solidFill>
              </a:rPr>
              <a:t> και για τα </a:t>
            </a:r>
            <a:r>
              <a:rPr lang="el-GR" sz="1400" b="1" i="1" dirty="0">
                <a:solidFill>
                  <a:prstClr val="black">
                    <a:lumMod val="75000"/>
                    <a:lumOff val="25000"/>
                  </a:prstClr>
                </a:solidFill>
              </a:rPr>
              <a:t>χρέη της οποίας ευθύνονται παράλληλα όλοι οι εταίροι απεριόριστα και εις </a:t>
            </a:r>
            <a:r>
              <a:rPr lang="el-GR" sz="1400" b="1" i="1" dirty="0" err="1">
                <a:solidFill>
                  <a:prstClr val="black">
                    <a:lumMod val="75000"/>
                    <a:lumOff val="25000"/>
                  </a:prstClr>
                </a:solidFill>
              </a:rPr>
              <a:t>ολόκληρον</a:t>
            </a:r>
            <a:r>
              <a:rPr lang="el-GR" sz="1400" b="1" i="1" dirty="0">
                <a:solidFill>
                  <a:prstClr val="black">
                    <a:lumMod val="75000"/>
                    <a:lumOff val="25000"/>
                  </a:prstClr>
                </a:solidFill>
              </a:rPr>
              <a:t>.</a:t>
            </a:r>
            <a:endParaRPr lang="en-US" sz="1400" b="1" i="1" dirty="0">
              <a:solidFill>
                <a:prstClr val="black">
                  <a:lumMod val="75000"/>
                  <a:lumOff val="25000"/>
                </a:prstClr>
              </a:solidFill>
            </a:endParaRPr>
          </a:p>
        </p:txBody>
      </p:sp>
    </p:spTree>
    <p:extLst>
      <p:ext uri="{BB962C8B-B14F-4D97-AF65-F5344CB8AC3E}">
        <p14:creationId xmlns:p14="http://schemas.microsoft.com/office/powerpoint/2010/main" val="25655967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a:bodyPr>
          <a:lstStyle/>
          <a:p>
            <a:pPr algn="just"/>
            <a:r>
              <a:rPr lang="el-GR" dirty="0"/>
              <a:t>Τα Δικαιώματα Μειοψηφίας παρέχονται σε μέτοχο ή μετόχους εφόσον κατέχουν μετοχές που εκπροσωπούν σημαντικό τμήμα του μετοχικού κεφαλαίου. Τα απαιτούμενα ποσοστά διαφέρουν ανά δικαίωμα. Όσο πιο επιβαρυντικές οι συνέπειες για την εταιρεία τόσο μεγαλύτερο ποσοστό απαιτείται. </a:t>
            </a:r>
          </a:p>
          <a:p>
            <a:pPr algn="just"/>
            <a:r>
              <a:rPr lang="el-GR" dirty="0"/>
              <a:t>Διακρίνονται από τα ατομικά μετοχικά δικαιώματα (πχ δικαίωμα στα κέρδη)</a:t>
            </a:r>
            <a:endParaRPr lang="en-US" dirty="0"/>
          </a:p>
          <a:p>
            <a:pPr algn="just"/>
            <a:r>
              <a:rPr lang="el-GR" dirty="0" err="1"/>
              <a:t>Αρ</a:t>
            </a:r>
            <a:r>
              <a:rPr lang="el-GR" dirty="0"/>
              <a:t>. 141 παρ. 3: Το καταστατικό </a:t>
            </a:r>
            <a:r>
              <a:rPr lang="el-GR" b="1" dirty="0"/>
              <a:t>μπορεί να μειώσει, όχι όμως πέραν του μισού</a:t>
            </a:r>
            <a:r>
              <a:rPr lang="el-GR" dirty="0"/>
              <a:t>, τα ποσοστά του καταβεβλημένου κεφαλαίου, που απαιτούνται για την άσκηση των δικαιωμάτων</a:t>
            </a:r>
          </a:p>
          <a:p>
            <a:pPr marL="0" indent="0" algn="just">
              <a:buNone/>
            </a:pPr>
            <a:r>
              <a:rPr lang="el-GR" b="1" u="sng" dirty="0"/>
              <a:t>Επιμέρους Δικαιώματα Μειοψηφίας:</a:t>
            </a:r>
            <a:endParaRPr lang="en-US" dirty="0"/>
          </a:p>
          <a:p>
            <a:pPr marL="625475" algn="just">
              <a:buFont typeface="+mj-lt"/>
              <a:buAutoNum type="arabicPeriod"/>
            </a:pPr>
            <a:r>
              <a:rPr lang="el-GR" dirty="0"/>
              <a:t>Δικαίωμα Παροχής Πληροφοριών</a:t>
            </a:r>
            <a:endParaRPr lang="en-US" dirty="0"/>
          </a:p>
          <a:p>
            <a:pPr marL="625475" algn="just">
              <a:buFont typeface="+mj-lt"/>
              <a:buAutoNum type="arabicPeriod"/>
            </a:pPr>
            <a:r>
              <a:rPr lang="el-GR" dirty="0"/>
              <a:t>Δικαίωμα Ελέγχου Διαχείρισης</a:t>
            </a:r>
            <a:endParaRPr lang="en-US" dirty="0"/>
          </a:p>
          <a:p>
            <a:pPr marL="625475" algn="just">
              <a:buFont typeface="+mj-lt"/>
              <a:buAutoNum type="arabicPeriod"/>
            </a:pPr>
            <a:r>
              <a:rPr lang="el-GR" dirty="0"/>
              <a:t>Δικαίωμα Άσκησης Εταιρικής Αγωγής </a:t>
            </a:r>
            <a:endParaRPr lang="en-US" dirty="0"/>
          </a:p>
          <a:p>
            <a:pPr marL="625475" algn="just">
              <a:buFont typeface="+mj-lt"/>
              <a:buAutoNum type="arabicPeriod"/>
            </a:pPr>
            <a:r>
              <a:rPr lang="el-GR" dirty="0"/>
              <a:t>Δικαίωμα Αρνησικυρίας</a:t>
            </a:r>
            <a:endParaRPr lang="en-US" dirty="0"/>
          </a:p>
          <a:p>
            <a:pPr marL="625475" algn="just">
              <a:buFont typeface="+mj-lt"/>
              <a:buAutoNum type="arabicPeriod"/>
            </a:pPr>
            <a:r>
              <a:rPr lang="el-GR" dirty="0"/>
              <a:t>Δικαίωμα Ακυρώσεως Αποφάσεως ΓΣ</a:t>
            </a: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Δικαιώματα Μειοψηφίας</a:t>
            </a:r>
            <a:endParaRPr lang="en-US" i="1" dirty="0">
              <a:solidFill>
                <a:schemeClr val="accent2">
                  <a:lumMod val="75000"/>
                </a:schemeClr>
              </a:solidFill>
            </a:endParaRPr>
          </a:p>
        </p:txBody>
      </p:sp>
    </p:spTree>
    <p:extLst>
      <p:ext uri="{BB962C8B-B14F-4D97-AF65-F5344CB8AC3E}">
        <p14:creationId xmlns:p14="http://schemas.microsoft.com/office/powerpoint/2010/main" val="1761244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fontScale="85000" lnSpcReduction="10000"/>
          </a:bodyPr>
          <a:lstStyle/>
          <a:p>
            <a:pPr marL="0" indent="0">
              <a:buNone/>
            </a:pPr>
            <a:r>
              <a:rPr lang="el-GR" sz="2100" b="1" u="sng" dirty="0"/>
              <a:t>Διανομή Κερδών</a:t>
            </a:r>
          </a:p>
          <a:p>
            <a:pPr marL="265113" indent="0">
              <a:buNone/>
            </a:pPr>
            <a:r>
              <a:rPr lang="el-GR" b="1" dirty="0"/>
              <a:t>1η προϋπόθεση </a:t>
            </a:r>
            <a:r>
              <a:rPr lang="el-GR" dirty="0"/>
              <a:t>        Προηγούμενη έγκριση των χρηματοοικονομικών καταστάσεων από την Τακτική Γενική Συνέλευση. </a:t>
            </a:r>
            <a:endParaRPr lang="en-US" dirty="0"/>
          </a:p>
          <a:p>
            <a:pPr marL="265113" indent="0">
              <a:buNone/>
            </a:pPr>
            <a:r>
              <a:rPr lang="el-GR" b="1" dirty="0"/>
              <a:t>2η προϋπόθεση         </a:t>
            </a:r>
            <a:r>
              <a:rPr lang="el-GR" dirty="0"/>
              <a:t>Διανομή μόνο καθαρών κερδών, όχι ακαθάριστων (προ εξόδων, φόρων </a:t>
            </a:r>
            <a:r>
              <a:rPr lang="el-GR" dirty="0" err="1"/>
              <a:t>κλπ</a:t>
            </a:r>
            <a:r>
              <a:rPr lang="el-GR" dirty="0"/>
              <a:t>)</a:t>
            </a:r>
            <a:endParaRPr lang="en-US" dirty="0"/>
          </a:p>
          <a:p>
            <a:r>
              <a:rPr lang="el-GR" b="1" dirty="0"/>
              <a:t>Τακτικό Αποθεματικό : </a:t>
            </a:r>
            <a:r>
              <a:rPr lang="el-GR" dirty="0"/>
              <a:t>Κάθε εταιρική χρήση αφαιρείται το 1/20 τουλάχιστον των καθαρών κερδών μέχρις ότου το αποθετικό να φτάσει το 1/3 του μετοχικού κεφαλαίου. (</a:t>
            </a:r>
            <a:r>
              <a:rPr lang="el-GR" dirty="0" err="1"/>
              <a:t>αρ</a:t>
            </a:r>
            <a:r>
              <a:rPr lang="el-GR" dirty="0"/>
              <a:t>. 158). </a:t>
            </a:r>
            <a:endParaRPr lang="en-US" dirty="0"/>
          </a:p>
          <a:p>
            <a:r>
              <a:rPr lang="el-GR" b="1" dirty="0"/>
              <a:t>Ελάχιστο Μέρισμα: </a:t>
            </a:r>
            <a:r>
              <a:rPr lang="el-GR" dirty="0"/>
              <a:t>Το 35% των καθαρών κερδών, μετά την αφαίρεση του τακτικού αποθεματικού</a:t>
            </a:r>
            <a:endParaRPr lang="en-US" b="1" dirty="0"/>
          </a:p>
          <a:p>
            <a:pPr algn="just"/>
            <a:r>
              <a:rPr lang="el-GR" b="1" dirty="0"/>
              <a:t>Έκτακτα αποθεματικά</a:t>
            </a:r>
            <a:r>
              <a:rPr lang="el-GR" dirty="0"/>
              <a:t>: Δεν είναι υποχρεωτικά, εξαρτώνται από τη βούληση της εταιρείας. Σχηματίζονται με πρόβλεψη καταστατικού ή με απόφαση της ΓΣ </a:t>
            </a:r>
            <a:endParaRPr lang="en-US" dirty="0"/>
          </a:p>
          <a:p>
            <a:pPr marL="0" indent="0">
              <a:buNone/>
            </a:pPr>
            <a:endParaRPr lang="en-US" dirty="0"/>
          </a:p>
          <a:p>
            <a:pPr marL="0" indent="0">
              <a:buNone/>
            </a:pPr>
            <a:r>
              <a:rPr lang="el-GR" sz="2100" b="1" u="sng" dirty="0"/>
              <a:t>Ζημίες</a:t>
            </a:r>
            <a:endParaRPr lang="en-US" sz="2100" u="sng" dirty="0"/>
          </a:p>
          <a:p>
            <a:pPr marL="450850" algn="just">
              <a:buFont typeface="Wingdings" panose="05000000000000000000" pitchFamily="2" charset="2"/>
              <a:buChar char="Ø"/>
              <a:tabLst>
                <a:tab pos="355600" algn="l"/>
              </a:tabLst>
            </a:pPr>
            <a:r>
              <a:rPr lang="el-GR" dirty="0"/>
              <a:t>Οι μέτοχοι δεν έχουν υποχρέωση να καλύψουν τις ζημίες. </a:t>
            </a:r>
          </a:p>
          <a:p>
            <a:pPr marL="450850" algn="just">
              <a:buFont typeface="Wingdings" panose="05000000000000000000" pitchFamily="2" charset="2"/>
              <a:buChar char="Ø"/>
              <a:tabLst>
                <a:tab pos="355600" algn="l"/>
              </a:tabLst>
            </a:pPr>
            <a:r>
              <a:rPr lang="el-GR" dirty="0"/>
              <a:t>Για να υπάρξουν </a:t>
            </a:r>
            <a:r>
              <a:rPr lang="el-GR" dirty="0" err="1"/>
              <a:t>διανεμητέα</a:t>
            </a:r>
            <a:r>
              <a:rPr lang="el-GR" dirty="0"/>
              <a:t> κέρδη στην επόμενη χρήση, πρέπει προηγουμένως να καλυφθεί η ζημία είτε από τα αποθεματικά είτε από κέρδη που επιτεύχθηκαν στο μεταξύ. </a:t>
            </a:r>
          </a:p>
          <a:p>
            <a:pPr marL="450850" algn="just">
              <a:buFont typeface="Wingdings" panose="05000000000000000000" pitchFamily="2" charset="2"/>
              <a:buChar char="Ø"/>
              <a:tabLst>
                <a:tab pos="355600" algn="l"/>
              </a:tabLst>
            </a:pPr>
            <a:r>
              <a:rPr lang="el-GR" dirty="0"/>
              <a:t>Η ρήτρα στο καταστατικό περί υποχρέωσης καταβολής συμπληρωματικών εισφορών για την κάλυψη ζημιών </a:t>
            </a:r>
            <a:r>
              <a:rPr lang="el-GR" b="1" dirty="0"/>
              <a:t>έχει ενοχική μόνο ενέργεια. </a:t>
            </a:r>
            <a:endParaRPr lang="en-US"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Διανομή Κερδών - Ζημίες</a:t>
            </a:r>
            <a:endParaRPr lang="en-US" i="1" dirty="0">
              <a:solidFill>
                <a:schemeClr val="accent2">
                  <a:lumMod val="75000"/>
                </a:schemeClr>
              </a:solidFill>
            </a:endParaRPr>
          </a:p>
        </p:txBody>
      </p:sp>
      <p:sp>
        <p:nvSpPr>
          <p:cNvPr id="6" name="Βέλος: Δεξιό 5">
            <a:extLst>
              <a:ext uri="{FF2B5EF4-FFF2-40B4-BE49-F238E27FC236}">
                <a16:creationId xmlns:a16="http://schemas.microsoft.com/office/drawing/2014/main" id="{A686D953-C70B-4233-9BEF-DC649A267A81}"/>
              </a:ext>
            </a:extLst>
          </p:cNvPr>
          <p:cNvSpPr/>
          <p:nvPr/>
        </p:nvSpPr>
        <p:spPr>
          <a:xfrm>
            <a:off x="4343400" y="2290322"/>
            <a:ext cx="336886" cy="138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Βέλος: Δεξιό 6">
            <a:extLst>
              <a:ext uri="{FF2B5EF4-FFF2-40B4-BE49-F238E27FC236}">
                <a16:creationId xmlns:a16="http://schemas.microsoft.com/office/drawing/2014/main" id="{C4F8862F-1306-4B61-91A1-06B320D8721F}"/>
              </a:ext>
            </a:extLst>
          </p:cNvPr>
          <p:cNvSpPr/>
          <p:nvPr/>
        </p:nvSpPr>
        <p:spPr>
          <a:xfrm>
            <a:off x="4343400" y="2812052"/>
            <a:ext cx="336886" cy="138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8476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a:bodyPr>
          <a:lstStyle/>
          <a:p>
            <a:pPr algn="just"/>
            <a:r>
              <a:rPr lang="el-GR" b="1" dirty="0"/>
              <a:t>Η ανάληψη των νέων μετοχών – η κάλυψη του νέου κεφαλαίου – </a:t>
            </a:r>
            <a:r>
              <a:rPr lang="el-GR" dirty="0"/>
              <a:t>δεν είναι προϋπόθεση για την έγκυρη αύξηση του </a:t>
            </a:r>
            <a:r>
              <a:rPr lang="el-GR" dirty="0" err="1"/>
              <a:t>μ.κ</a:t>
            </a:r>
            <a:r>
              <a:rPr lang="el-GR" dirty="0"/>
              <a:t>.</a:t>
            </a:r>
            <a:endParaRPr lang="en-US" dirty="0"/>
          </a:p>
          <a:p>
            <a:pPr algn="just"/>
            <a:r>
              <a:rPr lang="el-GR" b="1" dirty="0"/>
              <a:t>Παρέχεται δικαίωμα προτίμησης στους υφιστάμενους μέτοχους </a:t>
            </a:r>
            <a:r>
              <a:rPr lang="el-GR" dirty="0"/>
              <a:t>σε </a:t>
            </a:r>
            <a:r>
              <a:rPr lang="el-GR" b="1" u="sng" dirty="0"/>
              <a:t>όλο το νέο κεφάλαιο</a:t>
            </a:r>
            <a:r>
              <a:rPr lang="el-GR" dirty="0"/>
              <a:t> και </a:t>
            </a:r>
            <a:r>
              <a:rPr lang="el-GR" b="1" dirty="0"/>
              <a:t>ανάλογα με το μέχρι τότε ποσοστό συμμετοχής τους </a:t>
            </a:r>
            <a:r>
              <a:rPr lang="el-GR" dirty="0"/>
              <a:t>στο υφιστάμενο κεφάλαιο (άρθρο 26 παρ. 1).</a:t>
            </a:r>
          </a:p>
          <a:p>
            <a:pPr algn="just"/>
            <a:r>
              <a:rPr lang="el-GR" dirty="0"/>
              <a:t>Είναι δυνατός και υπό συγκεκριμένες προϋποθέσεις ο περιορισμός ή αποκλεισμός του δικαιώματος προτίμησης (</a:t>
            </a:r>
            <a:r>
              <a:rPr lang="el-GR" dirty="0" err="1"/>
              <a:t>αρ</a:t>
            </a:r>
            <a:r>
              <a:rPr lang="el-GR" dirty="0"/>
              <a:t>. 27). </a:t>
            </a:r>
            <a:endParaRPr lang="en-US" dirty="0"/>
          </a:p>
          <a:p>
            <a:pPr algn="just"/>
            <a:r>
              <a:rPr lang="el-GR" b="1" dirty="0"/>
              <a:t>Μετά την πάροδο της προθεσμίας </a:t>
            </a:r>
            <a:r>
              <a:rPr lang="el-GR" dirty="0"/>
              <a:t>για την άσκηση του δικαιώματος προτίμησης, οι μετοχές που δεν έχουν αναληφθεί </a:t>
            </a:r>
            <a:r>
              <a:rPr lang="el-GR" b="1" dirty="0"/>
              <a:t>διατίθενται κατά την κρίση του ΔΣ στην ίδια ή σε ανώτερη τιμή σε οποιονδήποτε μέτοχο ή τρίτο </a:t>
            </a:r>
            <a:r>
              <a:rPr lang="el-GR" dirty="0"/>
              <a:t>σε τιμή όχι κατώτερη εκείνης που καταβάλλουν οι υφιστάμενοι μέτοχοι. </a:t>
            </a:r>
            <a:endParaRPr lang="en-US" dirty="0"/>
          </a:p>
          <a:p>
            <a:pPr algn="just"/>
            <a:r>
              <a:rPr lang="el-GR" b="1" dirty="0"/>
              <a:t>Σε περίπτωση που δεν επιτευχθεί εμπρόθεσμη ανάληψη όλων των μετοχών</a:t>
            </a:r>
            <a:r>
              <a:rPr lang="el-GR" dirty="0"/>
              <a:t>, η ΑΜΚ είναι </a:t>
            </a:r>
            <a:r>
              <a:rPr lang="el-GR" b="1" dirty="0"/>
              <a:t>αυτοδικαίως άκυρη </a:t>
            </a:r>
            <a:r>
              <a:rPr lang="el-GR" dirty="0"/>
              <a:t>και επιστρέφονται οι καταβληθείσες εισφορές. </a:t>
            </a:r>
          </a:p>
          <a:p>
            <a:pPr algn="just"/>
            <a:r>
              <a:rPr lang="el-GR" b="1" dirty="0"/>
              <a:t>Εξαίρεση</a:t>
            </a:r>
            <a:r>
              <a:rPr lang="el-GR" dirty="0"/>
              <a:t>, αν στην απόφαση για την ΑΜΚ προβλέπεται ότι σε περίπτωση μερικής κάλυψης του νέου κεφαλαίου το κεφάλαιο </a:t>
            </a:r>
            <a:r>
              <a:rPr lang="el-GR" b="1" dirty="0"/>
              <a:t>θα αυξάνεται μέχρι του ποσού αυτού</a:t>
            </a:r>
            <a:r>
              <a:rPr lang="el-GR" dirty="0"/>
              <a:t>. </a:t>
            </a: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Αύξηση κεφαλαίου - Δικαίωμα Προτίμησης.</a:t>
            </a:r>
            <a:endParaRPr lang="en-US" i="1" dirty="0">
              <a:solidFill>
                <a:schemeClr val="accent2">
                  <a:lumMod val="75000"/>
                </a:schemeClr>
              </a:solidFill>
            </a:endParaRPr>
          </a:p>
        </p:txBody>
      </p:sp>
    </p:spTree>
    <p:extLst>
      <p:ext uri="{BB962C8B-B14F-4D97-AF65-F5344CB8AC3E}">
        <p14:creationId xmlns:p14="http://schemas.microsoft.com/office/powerpoint/2010/main" val="3547875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Ανώνυμη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3"/>
            <a:ext cx="9737558" cy="5020088"/>
          </a:xfrm>
        </p:spPr>
        <p:txBody>
          <a:bodyPr>
            <a:normAutofit/>
          </a:bodyPr>
          <a:lstStyle/>
          <a:p>
            <a:pPr>
              <a:lnSpc>
                <a:spcPct val="150000"/>
              </a:lnSpc>
            </a:pPr>
            <a:r>
              <a:rPr lang="el-GR" sz="2000" b="1" u="sng" dirty="0"/>
              <a:t>Λόγοι λύσης:</a:t>
            </a:r>
            <a:endParaRPr lang="en-US" sz="2000" b="1" u="sng" dirty="0"/>
          </a:p>
          <a:p>
            <a:pPr algn="just">
              <a:lnSpc>
                <a:spcPct val="150000"/>
              </a:lnSpc>
              <a:buFont typeface="+mj-lt"/>
              <a:buAutoNum type="arabicParenR"/>
            </a:pPr>
            <a:r>
              <a:rPr lang="el-GR" b="1" dirty="0"/>
              <a:t>Πάροδος </a:t>
            </a:r>
            <a:r>
              <a:rPr lang="el-GR" b="1" u="sng" dirty="0"/>
              <a:t>χρόνου διάρκειας </a:t>
            </a:r>
            <a:r>
              <a:rPr lang="el-GR" dirty="0"/>
              <a:t>(</a:t>
            </a:r>
            <a:r>
              <a:rPr lang="el-GR" dirty="0" err="1"/>
              <a:t>αρ</a:t>
            </a:r>
            <a:r>
              <a:rPr lang="el-GR" dirty="0"/>
              <a:t>. 164).</a:t>
            </a:r>
            <a:endParaRPr lang="en-US" dirty="0"/>
          </a:p>
          <a:p>
            <a:pPr algn="just">
              <a:lnSpc>
                <a:spcPct val="150000"/>
              </a:lnSpc>
              <a:buFont typeface="+mj-lt"/>
              <a:buAutoNum type="arabicParenR"/>
            </a:pPr>
            <a:r>
              <a:rPr lang="el-GR" b="1" dirty="0"/>
              <a:t>Απόφαση ΓΣ για </a:t>
            </a:r>
            <a:r>
              <a:rPr lang="el-GR" b="1" u="sng" dirty="0"/>
              <a:t>πρόωρη λύση </a:t>
            </a:r>
            <a:r>
              <a:rPr lang="el-GR" b="1" dirty="0"/>
              <a:t>εταιρείας </a:t>
            </a:r>
            <a:r>
              <a:rPr lang="el-GR" dirty="0"/>
              <a:t>(</a:t>
            </a:r>
            <a:r>
              <a:rPr lang="el-GR" dirty="0" err="1"/>
              <a:t>αρ</a:t>
            </a:r>
            <a:r>
              <a:rPr lang="el-GR" dirty="0"/>
              <a:t>. 164). </a:t>
            </a:r>
            <a:endParaRPr lang="en-US" dirty="0"/>
          </a:p>
          <a:p>
            <a:pPr algn="just">
              <a:lnSpc>
                <a:spcPct val="150000"/>
              </a:lnSpc>
              <a:buFont typeface="+mj-lt"/>
              <a:buAutoNum type="arabicParenR"/>
            </a:pPr>
            <a:r>
              <a:rPr lang="el-GR" dirty="0"/>
              <a:t>Κήρυξη σε </a:t>
            </a:r>
            <a:r>
              <a:rPr lang="el-GR" b="1" u="sng" dirty="0"/>
              <a:t>πτώχευση </a:t>
            </a:r>
            <a:r>
              <a:rPr lang="el-GR" dirty="0"/>
              <a:t>(</a:t>
            </a:r>
            <a:r>
              <a:rPr lang="el-GR" dirty="0" err="1"/>
              <a:t>αρ</a:t>
            </a:r>
            <a:r>
              <a:rPr lang="el-GR" dirty="0"/>
              <a:t>. 164)</a:t>
            </a:r>
            <a:r>
              <a:rPr lang="el-GR" b="1" dirty="0"/>
              <a:t>. </a:t>
            </a:r>
          </a:p>
          <a:p>
            <a:pPr algn="just">
              <a:lnSpc>
                <a:spcPct val="150000"/>
              </a:lnSpc>
              <a:buFont typeface="+mj-lt"/>
              <a:buAutoNum type="arabicParenR"/>
            </a:pPr>
            <a:r>
              <a:rPr lang="el-GR" dirty="0"/>
              <a:t>Με </a:t>
            </a:r>
            <a:r>
              <a:rPr lang="el-GR" b="1" dirty="0"/>
              <a:t>δικαστική απόφαση </a:t>
            </a:r>
            <a:r>
              <a:rPr lang="el-GR" dirty="0"/>
              <a:t>κατόπιν αίτησης όποιου έχει έννομο συμφέρον </a:t>
            </a:r>
            <a:r>
              <a:rPr lang="el-GR" b="1" dirty="0"/>
              <a:t>για </a:t>
            </a:r>
            <a:r>
              <a:rPr lang="el-GR" b="1" u="sng" dirty="0"/>
              <a:t>3 συγκεκριμένους λόγους </a:t>
            </a:r>
            <a:r>
              <a:rPr lang="el-GR" dirty="0"/>
              <a:t>(</a:t>
            </a:r>
            <a:r>
              <a:rPr lang="el-GR" dirty="0" err="1"/>
              <a:t>αρ</a:t>
            </a:r>
            <a:r>
              <a:rPr lang="el-GR" dirty="0"/>
              <a:t>. 165)</a:t>
            </a:r>
            <a:endParaRPr lang="en-US" b="1" dirty="0"/>
          </a:p>
          <a:p>
            <a:pPr algn="just">
              <a:lnSpc>
                <a:spcPct val="150000"/>
              </a:lnSpc>
              <a:buFont typeface="+mj-lt"/>
              <a:buAutoNum type="arabicParenR"/>
            </a:pPr>
            <a:r>
              <a:rPr lang="el-GR" dirty="0"/>
              <a:t>Με </a:t>
            </a:r>
            <a:r>
              <a:rPr lang="el-GR" b="1" dirty="0"/>
              <a:t>δικαστική απόφαση </a:t>
            </a:r>
            <a:r>
              <a:rPr lang="el-GR" dirty="0"/>
              <a:t>κατόπιν αίτησης των μετόχων που εκπροσωπούν το 1/3 του καταβεβλημένου </a:t>
            </a:r>
            <a:r>
              <a:rPr lang="el-GR" dirty="0" err="1"/>
              <a:t>μκ</a:t>
            </a:r>
            <a:r>
              <a:rPr lang="el-GR" dirty="0"/>
              <a:t>, </a:t>
            </a:r>
            <a:r>
              <a:rPr lang="el-GR" b="1" dirty="0"/>
              <a:t>επικαλούμενοι</a:t>
            </a:r>
            <a:r>
              <a:rPr lang="el-GR" dirty="0"/>
              <a:t> </a:t>
            </a:r>
            <a:r>
              <a:rPr lang="el-GR" b="1" u="sng" dirty="0"/>
              <a:t>σπουδαίο λόγο </a:t>
            </a:r>
            <a:r>
              <a:rPr lang="el-GR" dirty="0"/>
              <a:t>που κατά τρόπο προφανή και μόνιμο καθιστά τη συνέχιση της εταιρείας αδύνατη (</a:t>
            </a:r>
            <a:r>
              <a:rPr lang="el-GR" dirty="0" err="1"/>
              <a:t>αρ</a:t>
            </a:r>
            <a:r>
              <a:rPr lang="el-GR" dirty="0"/>
              <a:t>. 166). </a:t>
            </a:r>
          </a:p>
          <a:p>
            <a:pPr>
              <a:lnSpc>
                <a:spcPct val="150000"/>
              </a:lnSpc>
            </a:pPr>
            <a:r>
              <a:rPr lang="el-GR" dirty="0"/>
              <a:t>Η λύση της εταιρείας υπόκειται σε </a:t>
            </a:r>
            <a:r>
              <a:rPr lang="el-GR" b="1" dirty="0"/>
              <a:t>διατυπώσεις δημοσιότητας </a:t>
            </a:r>
            <a:r>
              <a:rPr lang="el-GR" dirty="0"/>
              <a:t>(</a:t>
            </a:r>
            <a:r>
              <a:rPr lang="el-GR" dirty="0" err="1"/>
              <a:t>αρ</a:t>
            </a:r>
            <a:r>
              <a:rPr lang="el-GR" dirty="0"/>
              <a:t>. 12 παρ. 1).</a:t>
            </a: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Λύση Εταιρείας</a:t>
            </a:r>
            <a:endParaRPr lang="en-US" i="1" dirty="0">
              <a:solidFill>
                <a:schemeClr val="accent2">
                  <a:lumMod val="75000"/>
                </a:schemeClr>
              </a:solidFill>
            </a:endParaRPr>
          </a:p>
        </p:txBody>
      </p:sp>
    </p:spTree>
    <p:extLst>
      <p:ext uri="{BB962C8B-B14F-4D97-AF65-F5344CB8AC3E}">
        <p14:creationId xmlns:p14="http://schemas.microsoft.com/office/powerpoint/2010/main" val="365017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837912"/>
            <a:ext cx="9737558" cy="5321424"/>
          </a:xfrm>
        </p:spPr>
        <p:txBody>
          <a:bodyPr>
            <a:normAutofit fontScale="85000" lnSpcReduction="10000"/>
          </a:bodyPr>
          <a:lstStyle/>
          <a:p>
            <a:pPr algn="just">
              <a:lnSpc>
                <a:spcPct val="120000"/>
              </a:lnSpc>
            </a:pPr>
            <a:r>
              <a:rPr lang="el-GR" dirty="0" err="1"/>
              <a:t>Αρθρα</a:t>
            </a:r>
            <a:r>
              <a:rPr lang="el-GR" dirty="0"/>
              <a:t> </a:t>
            </a:r>
            <a:r>
              <a:rPr lang="el-GR" b="1" dirty="0"/>
              <a:t>43 – 120 Ν. 4072/2012</a:t>
            </a:r>
            <a:r>
              <a:rPr lang="el-GR" dirty="0"/>
              <a:t>. Μικρός αριθμός διατάξεων αναγκαστικού δικαίου. Παρέχεται ευελιξία. </a:t>
            </a:r>
            <a:endParaRPr lang="en-US" dirty="0"/>
          </a:p>
          <a:p>
            <a:pPr algn="just">
              <a:lnSpc>
                <a:spcPct val="120000"/>
              </a:lnSpc>
            </a:pPr>
            <a:r>
              <a:rPr lang="el-GR" dirty="0"/>
              <a:t>Έχει νομική προσωπικότητα (με την καταχώρισή της στο Γ.Ε.ΜΗ.) και εμπορική ιδιότητα κατά το τυπικό σύστημα.</a:t>
            </a:r>
          </a:p>
          <a:p>
            <a:pPr algn="just">
              <a:lnSpc>
                <a:spcPct val="120000"/>
              </a:lnSpc>
            </a:pPr>
            <a:r>
              <a:rPr lang="el-GR" dirty="0"/>
              <a:t>Για τις εταιρικές υποχρεώσεις ευθύνεται μόνο η εταιρεία με την περιουσία της.</a:t>
            </a:r>
            <a:endParaRPr lang="en-US" dirty="0"/>
          </a:p>
          <a:p>
            <a:pPr algn="just">
              <a:lnSpc>
                <a:spcPct val="120000"/>
              </a:lnSpc>
            </a:pPr>
            <a:r>
              <a:rPr lang="el-GR" dirty="0"/>
              <a:t>Μπορεί να συσταθεί και με μηδενικό κεφάλαιο (</a:t>
            </a:r>
            <a:r>
              <a:rPr lang="el-GR" dirty="0" err="1"/>
              <a:t>άρ</a:t>
            </a:r>
            <a:r>
              <a:rPr lang="el-GR" dirty="0"/>
              <a:t>. 43 παρ. 1).</a:t>
            </a:r>
            <a:endParaRPr lang="en-US" dirty="0"/>
          </a:p>
          <a:p>
            <a:pPr algn="just">
              <a:lnSpc>
                <a:spcPct val="120000"/>
              </a:lnSpc>
            </a:pPr>
            <a:r>
              <a:rPr lang="el-GR" dirty="0"/>
              <a:t>Συμμετοχή των εταίρων με τρία είδη εισφορών: </a:t>
            </a:r>
            <a:r>
              <a:rPr lang="el-GR" b="1" dirty="0"/>
              <a:t>Κεφαλαιουχικές</a:t>
            </a:r>
            <a:r>
              <a:rPr lang="el-GR" dirty="0"/>
              <a:t>, </a:t>
            </a:r>
            <a:r>
              <a:rPr lang="el-GR" b="1" dirty="0" err="1"/>
              <a:t>εξωκεφαλαιακές</a:t>
            </a:r>
            <a:r>
              <a:rPr lang="el-GR" dirty="0"/>
              <a:t>, </a:t>
            </a:r>
            <a:r>
              <a:rPr lang="el-GR" b="1" dirty="0"/>
              <a:t>εγγυητικές</a:t>
            </a:r>
            <a:r>
              <a:rPr lang="el-GR" dirty="0"/>
              <a:t> εισφορές.</a:t>
            </a:r>
            <a:endParaRPr lang="en-US" dirty="0"/>
          </a:p>
          <a:p>
            <a:pPr algn="just">
              <a:lnSpc>
                <a:spcPct val="120000"/>
              </a:lnSpc>
            </a:pPr>
            <a:r>
              <a:rPr lang="el-GR" b="1" dirty="0"/>
              <a:t>Σύσταση:</a:t>
            </a:r>
            <a:r>
              <a:rPr lang="el-GR" dirty="0"/>
              <a:t>  Είτε ως </a:t>
            </a:r>
            <a:r>
              <a:rPr lang="el-GR" b="1" dirty="0"/>
              <a:t>πολυπρόσωπη</a:t>
            </a:r>
            <a:r>
              <a:rPr lang="el-GR" dirty="0"/>
              <a:t> είτε ως </a:t>
            </a:r>
            <a:r>
              <a:rPr lang="el-GR" b="1" dirty="0"/>
              <a:t>μονοπρόσωπη</a:t>
            </a:r>
            <a:endParaRPr lang="el-GR" dirty="0"/>
          </a:p>
          <a:p>
            <a:pPr algn="just">
              <a:lnSpc>
                <a:spcPct val="120000"/>
              </a:lnSpc>
            </a:pPr>
            <a:r>
              <a:rPr lang="el-GR" b="1" dirty="0"/>
              <a:t>Τύπος: </a:t>
            </a:r>
            <a:r>
              <a:rPr lang="el-GR" dirty="0"/>
              <a:t>Αρκεί ιδιωτικό έγγραφο το οποίο είναι συστατικό (η έλλειψη έγγραφου τύπου επιφέρει ακυρότητα)</a:t>
            </a:r>
            <a:endParaRPr lang="en-US" dirty="0"/>
          </a:p>
          <a:p>
            <a:pPr algn="just">
              <a:lnSpc>
                <a:spcPct val="120000"/>
              </a:lnSpc>
            </a:pPr>
            <a:r>
              <a:rPr lang="el-GR" dirty="0"/>
              <a:t>Περιεχόμενο καταστατικού άρθρο 50</a:t>
            </a:r>
            <a:endParaRPr lang="en-US" dirty="0"/>
          </a:p>
          <a:p>
            <a:pPr algn="just">
              <a:lnSpc>
                <a:spcPct val="120000"/>
              </a:lnSpc>
            </a:pPr>
            <a:r>
              <a:rPr lang="el-GR" b="1" dirty="0"/>
              <a:t>Διάρκεια: </a:t>
            </a:r>
            <a:r>
              <a:rPr lang="el-GR" dirty="0"/>
              <a:t>Η εταιρία είναι </a:t>
            </a:r>
            <a:r>
              <a:rPr lang="el-GR" b="1" dirty="0"/>
              <a:t>ορισμένου ή αορίστου χρόνου </a:t>
            </a:r>
            <a:r>
              <a:rPr lang="el-GR" dirty="0"/>
              <a:t>(</a:t>
            </a:r>
            <a:r>
              <a:rPr lang="el-GR" dirty="0" err="1"/>
              <a:t>αρ</a:t>
            </a:r>
            <a:r>
              <a:rPr lang="el-GR" dirty="0"/>
              <a:t>. 46)</a:t>
            </a:r>
            <a:endParaRPr lang="en-US" dirty="0"/>
          </a:p>
          <a:p>
            <a:pPr algn="just">
              <a:lnSpc>
                <a:spcPct val="120000"/>
              </a:lnSpc>
            </a:pPr>
            <a:r>
              <a:rPr lang="el-GR" dirty="0"/>
              <a:t>Ειδικότερες συμφωνίες των εταίρων που περιέχονται στο καταστατικό είναι ισχυρές, αν δεν προσκρούουν στο νόμο (</a:t>
            </a:r>
            <a:r>
              <a:rPr lang="el-GR" dirty="0" err="1"/>
              <a:t>αρ</a:t>
            </a:r>
            <a:r>
              <a:rPr lang="el-GR" dirty="0"/>
              <a:t>. 50 παρ. 2)</a:t>
            </a:r>
            <a:endParaRPr lang="en-US" dirty="0"/>
          </a:p>
          <a:p>
            <a:pPr algn="just">
              <a:lnSpc>
                <a:spcPct val="120000"/>
              </a:lnSpc>
            </a:pPr>
            <a:r>
              <a:rPr lang="el-GR" dirty="0"/>
              <a:t>Λόγοι ακυρότητας σύστασής ΙΚΕ: </a:t>
            </a:r>
            <a:r>
              <a:rPr lang="el-GR" dirty="0" err="1"/>
              <a:t>αρ</a:t>
            </a:r>
            <a:r>
              <a:rPr lang="el-GR" dirty="0"/>
              <a:t>. 53</a:t>
            </a:r>
            <a:endParaRPr lang="en-US" dirty="0"/>
          </a:p>
          <a:p>
            <a:pPr marL="0" indent="0">
              <a:lnSpc>
                <a:spcPct val="120000"/>
              </a:lnSpc>
              <a:buNone/>
            </a:pPr>
            <a:endParaRPr lang="en-US" dirty="0"/>
          </a:p>
          <a:p>
            <a:pPr marL="0" indent="0">
              <a:lnSpc>
                <a:spcPct val="120000"/>
              </a:lnSpc>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Βασικά Στοιχεία</a:t>
            </a:r>
            <a:r>
              <a:rPr lang="el-GR" i="1" dirty="0">
                <a:solidFill>
                  <a:schemeClr val="accent2">
                    <a:lumMod val="75000"/>
                  </a:schemeClr>
                </a:solidFill>
              </a:rPr>
              <a:t> - </a:t>
            </a:r>
            <a:r>
              <a:rPr lang="el-GR" b="1" i="1" dirty="0">
                <a:solidFill>
                  <a:schemeClr val="accent2">
                    <a:lumMod val="75000"/>
                  </a:schemeClr>
                </a:solidFill>
              </a:rPr>
              <a:t>Σύσταση </a:t>
            </a:r>
            <a:r>
              <a:rPr lang="el-GR" i="1" dirty="0">
                <a:solidFill>
                  <a:schemeClr val="accent2">
                    <a:lumMod val="75000"/>
                  </a:schemeClr>
                </a:solidFill>
              </a:rPr>
              <a:t>- </a:t>
            </a:r>
            <a:r>
              <a:rPr lang="el-GR" b="1" i="1" dirty="0">
                <a:solidFill>
                  <a:schemeClr val="accent2">
                    <a:lumMod val="75000"/>
                  </a:schemeClr>
                </a:solidFill>
              </a:rPr>
              <a:t>Δημοσιότητα</a:t>
            </a:r>
            <a:endParaRPr lang="en-US" i="1" dirty="0">
              <a:solidFill>
                <a:schemeClr val="accent2">
                  <a:lumMod val="75000"/>
                </a:schemeClr>
              </a:solidFill>
            </a:endParaRPr>
          </a:p>
        </p:txBody>
      </p:sp>
    </p:spTree>
    <p:extLst>
      <p:ext uri="{BB962C8B-B14F-4D97-AF65-F5344CB8AC3E}">
        <p14:creationId xmlns:p14="http://schemas.microsoft.com/office/powerpoint/2010/main" val="4377780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685512"/>
            <a:ext cx="9737558" cy="5172487"/>
          </a:xfrm>
        </p:spPr>
        <p:txBody>
          <a:bodyPr>
            <a:normAutofit fontScale="62500" lnSpcReduction="20000"/>
          </a:bodyPr>
          <a:lstStyle/>
          <a:p>
            <a:pPr marL="0" indent="0" algn="just">
              <a:lnSpc>
                <a:spcPct val="120000"/>
              </a:lnSpc>
              <a:buNone/>
            </a:pPr>
            <a:r>
              <a:rPr lang="el-GR" dirty="0"/>
              <a:t>Η εταιρική συμμετοχή δεν συνδέεται με τη συγκρότηση εταιρικού κεφαλαίου. Μπορεί να είναι και μηδενικό. </a:t>
            </a:r>
            <a:endParaRPr lang="en-US" dirty="0"/>
          </a:p>
          <a:p>
            <a:pPr algn="just">
              <a:lnSpc>
                <a:spcPct val="120000"/>
              </a:lnSpc>
            </a:pPr>
            <a:r>
              <a:rPr lang="el-GR" b="1" dirty="0"/>
              <a:t>Εισφορές</a:t>
            </a:r>
          </a:p>
          <a:p>
            <a:pPr marL="623888" algn="just">
              <a:lnSpc>
                <a:spcPct val="120000"/>
              </a:lnSpc>
              <a:buFont typeface="Wingdings" panose="05000000000000000000" pitchFamily="2" charset="2"/>
              <a:buChar char="ü"/>
            </a:pPr>
            <a:r>
              <a:rPr lang="el-GR" b="1" dirty="0"/>
              <a:t>Οι κεφαλαιακές εισφορές: </a:t>
            </a:r>
            <a:r>
              <a:rPr lang="el-GR" dirty="0"/>
              <a:t> Αποτελούν εισφορές σε μετρητά ή σε είδος από τις οποίες σχηματίζεται το κεφάλαιο της εταιρείας. Υποχρέωση ολοσχερούς καταβολής κατά την ίδρυση (</a:t>
            </a:r>
            <a:r>
              <a:rPr lang="el-GR" dirty="0" err="1"/>
              <a:t>αρ</a:t>
            </a:r>
            <a:r>
              <a:rPr lang="el-GR" dirty="0"/>
              <a:t>. 77 παρ. 4).  </a:t>
            </a:r>
            <a:endParaRPr lang="en-US" dirty="0"/>
          </a:p>
          <a:p>
            <a:pPr marL="623888" algn="just">
              <a:lnSpc>
                <a:spcPct val="120000"/>
              </a:lnSpc>
              <a:buFont typeface="Wingdings" panose="05000000000000000000" pitchFamily="2" charset="2"/>
              <a:buChar char="ü"/>
            </a:pPr>
            <a:r>
              <a:rPr lang="el-GR" b="1" dirty="0"/>
              <a:t>Οι </a:t>
            </a:r>
            <a:r>
              <a:rPr lang="el-GR" b="1" dirty="0" err="1"/>
              <a:t>εξωκεφαλαιακές</a:t>
            </a:r>
            <a:r>
              <a:rPr lang="el-GR" b="1" dirty="0"/>
              <a:t> εισφορές: </a:t>
            </a:r>
            <a:r>
              <a:rPr lang="el-GR" dirty="0"/>
              <a:t>Παροχές που δεν μπορούν να αποτελέσουν αντικείμενο κεφαλαιακής εισφοράς (εκτέλεση εργασίας, παροχή υπηρεσίας).</a:t>
            </a:r>
          </a:p>
          <a:p>
            <a:pPr marL="623888" algn="just">
              <a:lnSpc>
                <a:spcPct val="120000"/>
              </a:lnSpc>
              <a:buFont typeface="Wingdings" panose="05000000000000000000" pitchFamily="2" charset="2"/>
              <a:buChar char="ü"/>
            </a:pPr>
            <a:r>
              <a:rPr lang="el-GR" b="1" dirty="0"/>
              <a:t>Οι εγγυητικές εισφορές: </a:t>
            </a:r>
            <a:r>
              <a:rPr lang="el-GR" dirty="0"/>
              <a:t>Η ανάληψη ευθύνης έναντι τρίτων για χρέη της εταιρείας μέχρι το οριζόμενο στο καταστατικό ποσό. </a:t>
            </a:r>
          </a:p>
          <a:p>
            <a:pPr marL="623888" algn="just">
              <a:lnSpc>
                <a:spcPct val="120000"/>
              </a:lnSpc>
              <a:buFont typeface="Wingdings" panose="05000000000000000000" pitchFamily="2" charset="2"/>
              <a:buChar char="ü"/>
            </a:pPr>
            <a:r>
              <a:rPr lang="el-GR" dirty="0"/>
              <a:t>Η ανάληψη των </a:t>
            </a:r>
            <a:r>
              <a:rPr lang="el-GR" b="1" dirty="0" err="1"/>
              <a:t>εξωκεφαλαιουχικών</a:t>
            </a:r>
            <a:r>
              <a:rPr lang="el-GR" b="1" dirty="0"/>
              <a:t> και εγγυητικών εισφορών</a:t>
            </a:r>
            <a:r>
              <a:rPr lang="el-GR" dirty="0"/>
              <a:t> πρέπει να γίνει κατά τη σύσταση της εταιρείας (</a:t>
            </a:r>
            <a:r>
              <a:rPr lang="el-GR" dirty="0" err="1"/>
              <a:t>αρ</a:t>
            </a:r>
            <a:r>
              <a:rPr lang="el-GR" dirty="0"/>
              <a:t>. 78 παρ. 2, 79 παρ. 1 και 2)</a:t>
            </a:r>
          </a:p>
          <a:p>
            <a:pPr marL="623888" algn="just">
              <a:lnSpc>
                <a:spcPct val="120000"/>
              </a:lnSpc>
              <a:buFont typeface="Wingdings" panose="05000000000000000000" pitchFamily="2" charset="2"/>
              <a:buChar char="ü"/>
            </a:pPr>
            <a:endParaRPr lang="el-GR" dirty="0"/>
          </a:p>
          <a:p>
            <a:pPr algn="just">
              <a:lnSpc>
                <a:spcPct val="120000"/>
              </a:lnSpc>
            </a:pPr>
            <a:r>
              <a:rPr lang="el-GR" b="1" dirty="0"/>
              <a:t> Εταιρικά Μερίδια</a:t>
            </a:r>
            <a:endParaRPr lang="en-US" b="1" dirty="0"/>
          </a:p>
          <a:p>
            <a:pPr marL="623888" algn="just">
              <a:lnSpc>
                <a:spcPct val="120000"/>
              </a:lnSpc>
              <a:buFont typeface="Wingdings" panose="05000000000000000000" pitchFamily="2" charset="2"/>
              <a:buChar char="ü"/>
            </a:pPr>
            <a:r>
              <a:rPr lang="el-GR" dirty="0"/>
              <a:t>Κατέχουν όλοι οι εταίροι.  Αποτελούν υποδιαίρεση της αξίας όλων των εισφορών. </a:t>
            </a:r>
          </a:p>
          <a:p>
            <a:pPr marL="623888" algn="just">
              <a:lnSpc>
                <a:spcPct val="120000"/>
              </a:lnSpc>
              <a:buFont typeface="Wingdings" panose="05000000000000000000" pitchFamily="2" charset="2"/>
              <a:buChar char="ü"/>
            </a:pPr>
            <a:r>
              <a:rPr lang="el-GR" dirty="0"/>
              <a:t>Είναι ίσα και παρέχουν τα ίδια δικαιώματα, </a:t>
            </a:r>
          </a:p>
          <a:p>
            <a:pPr marL="623888" algn="just">
              <a:lnSpc>
                <a:spcPct val="120000"/>
              </a:lnSpc>
              <a:buFont typeface="Wingdings" panose="05000000000000000000" pitchFamily="2" charset="2"/>
              <a:buChar char="ü"/>
            </a:pPr>
            <a:r>
              <a:rPr lang="el-GR" dirty="0"/>
              <a:t>Ονομαστική αξία τουλάχιστον ενός (1) ευρώ. Η ονομαστική αξία είναι ίδια για όλα τα εταιρικά μερίδια, ανεξάρτητα από το είδος της εισφοράς στην οποία αντιστοιχούν. (</a:t>
            </a:r>
            <a:r>
              <a:rPr lang="el-GR" dirty="0" err="1"/>
              <a:t>αρ</a:t>
            </a:r>
            <a:r>
              <a:rPr lang="el-GR" dirty="0"/>
              <a:t>. 75)</a:t>
            </a:r>
            <a:endParaRPr lang="en-US" dirty="0"/>
          </a:p>
          <a:p>
            <a:pPr marL="623888" algn="just">
              <a:lnSpc>
                <a:spcPct val="120000"/>
              </a:lnSpc>
              <a:buFont typeface="Wingdings" panose="05000000000000000000" pitchFamily="2" charset="2"/>
              <a:buChar char="ü"/>
            </a:pPr>
            <a:r>
              <a:rPr lang="el-GR" dirty="0"/>
              <a:t>Η μεταβίβαση των εταιρικών μεριδίων </a:t>
            </a:r>
            <a:r>
              <a:rPr lang="el-GR" b="1" dirty="0"/>
              <a:t>που αντιστοιχούν σε κεφαλαιακές εισφορές </a:t>
            </a:r>
            <a:r>
              <a:rPr lang="el-GR" dirty="0"/>
              <a:t>εν ζωή ή αιτία θανάτου</a:t>
            </a:r>
            <a:r>
              <a:rPr lang="el-GR" b="1" dirty="0"/>
              <a:t> είναι ελεύθερη</a:t>
            </a:r>
            <a:r>
              <a:rPr lang="el-GR" dirty="0"/>
              <a:t> (</a:t>
            </a:r>
            <a:r>
              <a:rPr lang="el-GR" dirty="0" err="1"/>
              <a:t>αρ</a:t>
            </a:r>
            <a:r>
              <a:rPr lang="el-GR" dirty="0"/>
              <a:t>. 83 παρ. 1)</a:t>
            </a:r>
            <a:endParaRPr lang="en-US" dirty="0"/>
          </a:p>
          <a:p>
            <a:pPr marL="623888" algn="just">
              <a:lnSpc>
                <a:spcPct val="120000"/>
              </a:lnSpc>
              <a:buFont typeface="Wingdings" panose="05000000000000000000" pitchFamily="2" charset="2"/>
              <a:buChar char="ü"/>
            </a:pPr>
            <a:r>
              <a:rPr lang="el-GR" dirty="0"/>
              <a:t>Η μεταβίβαση εταιρικών μεριδίων που </a:t>
            </a:r>
            <a:r>
              <a:rPr lang="el-GR" b="1" dirty="0"/>
              <a:t>αντιστοιχούν σε </a:t>
            </a:r>
            <a:r>
              <a:rPr lang="el-GR" b="1" dirty="0" err="1"/>
              <a:t>εξωκεφαλαιακές</a:t>
            </a:r>
            <a:r>
              <a:rPr lang="el-GR" b="1" dirty="0"/>
              <a:t> ή εγγυητικές εισφορές επιτρεπτή</a:t>
            </a:r>
            <a:r>
              <a:rPr lang="el-GR" dirty="0"/>
              <a:t> </a:t>
            </a:r>
            <a:r>
              <a:rPr lang="el-GR" u="sng" dirty="0"/>
              <a:t>υπό τις προϋποθέσεις του άρθρου 83 παρ. 2 ή με τη σύμφωνη απόφαση όλων των εταίρων. </a:t>
            </a:r>
            <a:endParaRPr lang="en-US" u="sng" dirty="0"/>
          </a:p>
          <a:p>
            <a:pPr marL="623888" algn="just">
              <a:lnSpc>
                <a:spcPct val="120000"/>
              </a:lnSpc>
              <a:buFont typeface="Wingdings" panose="05000000000000000000" pitchFamily="2" charset="2"/>
              <a:buChar char="ü"/>
            </a:pPr>
            <a:r>
              <a:rPr lang="el-GR" dirty="0"/>
              <a:t>Έννομα αποτελέσματα μεταβίβασης έναντι της εταιρείας </a:t>
            </a:r>
            <a:r>
              <a:rPr lang="el-GR" dirty="0" err="1"/>
              <a:t>αρ</a:t>
            </a:r>
            <a:r>
              <a:rPr lang="el-GR" dirty="0"/>
              <a:t>. 84</a:t>
            </a:r>
            <a:endParaRPr lang="en-US"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Εταιρικό Κεφάλαιο – Εισφορές </a:t>
            </a:r>
            <a:endParaRPr lang="en-US" i="1" dirty="0">
              <a:solidFill>
                <a:schemeClr val="accent2">
                  <a:lumMod val="75000"/>
                </a:schemeClr>
              </a:solidFill>
            </a:endParaRPr>
          </a:p>
        </p:txBody>
      </p:sp>
    </p:spTree>
    <p:extLst>
      <p:ext uri="{BB962C8B-B14F-4D97-AF65-F5344CB8AC3E}">
        <p14:creationId xmlns:p14="http://schemas.microsoft.com/office/powerpoint/2010/main" val="3882849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685512"/>
            <a:ext cx="9737558" cy="5359524"/>
          </a:xfrm>
        </p:spPr>
        <p:txBody>
          <a:bodyPr>
            <a:normAutofit fontScale="70000" lnSpcReduction="20000"/>
          </a:bodyPr>
          <a:lstStyle/>
          <a:p>
            <a:pPr algn="just">
              <a:lnSpc>
                <a:spcPct val="160000"/>
              </a:lnSpc>
            </a:pPr>
            <a:r>
              <a:rPr lang="el-GR" dirty="0"/>
              <a:t>Οι εταίροι </a:t>
            </a:r>
            <a:r>
              <a:rPr lang="el-GR" b="1" dirty="0"/>
              <a:t>αποφασίζουν για κάθε εταιρική υπόθεση </a:t>
            </a:r>
            <a:r>
              <a:rPr lang="el-GR" dirty="0"/>
              <a:t>(</a:t>
            </a:r>
            <a:r>
              <a:rPr lang="el-GR" dirty="0" err="1"/>
              <a:t>αρ</a:t>
            </a:r>
            <a:r>
              <a:rPr lang="el-GR" dirty="0"/>
              <a:t>. 68 παρ. 1)</a:t>
            </a:r>
            <a:endParaRPr lang="en-US" dirty="0"/>
          </a:p>
          <a:p>
            <a:pPr algn="just">
              <a:lnSpc>
                <a:spcPct val="160000"/>
              </a:lnSpc>
            </a:pPr>
            <a:r>
              <a:rPr lang="el-GR" b="1" dirty="0"/>
              <a:t>Αποκλειστική αρμοδιότητα </a:t>
            </a:r>
            <a:r>
              <a:rPr lang="el-GR" dirty="0" err="1"/>
              <a:t>ΣτΕ</a:t>
            </a:r>
            <a:r>
              <a:rPr lang="el-GR" dirty="0"/>
              <a:t> (</a:t>
            </a:r>
            <a:r>
              <a:rPr lang="el-GR" dirty="0" err="1"/>
              <a:t>αρ</a:t>
            </a:r>
            <a:r>
              <a:rPr lang="el-GR" dirty="0"/>
              <a:t>. 68 παρ. 2)</a:t>
            </a:r>
            <a:endParaRPr lang="en-US" dirty="0"/>
          </a:p>
          <a:p>
            <a:pPr algn="just">
              <a:lnSpc>
                <a:spcPct val="160000"/>
              </a:lnSpc>
            </a:pPr>
            <a:r>
              <a:rPr lang="el-GR" dirty="0"/>
              <a:t>Σύγκληση </a:t>
            </a:r>
            <a:r>
              <a:rPr lang="el-GR" dirty="0" err="1"/>
              <a:t>ΣτΕ</a:t>
            </a:r>
            <a:r>
              <a:rPr lang="el-GR" dirty="0"/>
              <a:t> από τους διαχειριστές με πρόσκληση. Η </a:t>
            </a:r>
            <a:r>
              <a:rPr lang="el-GR" dirty="0" err="1"/>
              <a:t>ΣτΕ</a:t>
            </a:r>
            <a:r>
              <a:rPr lang="el-GR" dirty="0"/>
              <a:t> μπορεί να συνεδριάσει εγκύρως και χωρίς να τηρηθούν οι νόμιμε διατυπώσεις, </a:t>
            </a:r>
            <a:r>
              <a:rPr lang="el-GR" b="1" dirty="0"/>
              <a:t>αν όλοι οι εταίροι είναι παρόντες ή αντιπροσωπεύονται και συναινούν </a:t>
            </a:r>
            <a:r>
              <a:rPr lang="el-GR" dirty="0"/>
              <a:t>(καθολική συνέλευση -</a:t>
            </a:r>
            <a:r>
              <a:rPr lang="el-GR" dirty="0" err="1"/>
              <a:t>αρ</a:t>
            </a:r>
            <a:r>
              <a:rPr lang="el-GR" dirty="0"/>
              <a:t>. 70 παρ. 4).</a:t>
            </a:r>
            <a:endParaRPr lang="en-US" dirty="0"/>
          </a:p>
          <a:p>
            <a:pPr algn="just">
              <a:lnSpc>
                <a:spcPct val="160000"/>
              </a:lnSpc>
            </a:pPr>
            <a:r>
              <a:rPr lang="el-GR" dirty="0"/>
              <a:t>Τακτική – Έκτακτη </a:t>
            </a:r>
            <a:r>
              <a:rPr lang="el-GR" dirty="0" err="1"/>
              <a:t>ΣτΕ</a:t>
            </a:r>
            <a:endParaRPr lang="en-US" dirty="0"/>
          </a:p>
          <a:p>
            <a:pPr algn="just">
              <a:lnSpc>
                <a:spcPct val="160000"/>
              </a:lnSpc>
            </a:pPr>
            <a:r>
              <a:rPr lang="el-GR" dirty="0"/>
              <a:t>Όλοι οι εταίροι ανεξαρτήτως εισφοράς, έχουν δικαίωμα παράστασης και ψήφου στη συνέλευση (αυτοπροσώπως ή με αντιπρόσωπο) – </a:t>
            </a:r>
            <a:r>
              <a:rPr lang="el-GR" dirty="0" err="1"/>
              <a:t>αρ</a:t>
            </a:r>
            <a:r>
              <a:rPr lang="el-GR" dirty="0"/>
              <a:t>. 72</a:t>
            </a:r>
            <a:endParaRPr lang="en-US" dirty="0"/>
          </a:p>
          <a:p>
            <a:pPr algn="just">
              <a:lnSpc>
                <a:spcPct val="160000"/>
              </a:lnSpc>
            </a:pPr>
            <a:r>
              <a:rPr lang="el-GR" dirty="0"/>
              <a:t>Η </a:t>
            </a:r>
            <a:r>
              <a:rPr lang="el-GR" dirty="0" err="1"/>
              <a:t>ΣτΕ</a:t>
            </a:r>
            <a:r>
              <a:rPr lang="el-GR" dirty="0"/>
              <a:t> αποφασίζει με </a:t>
            </a:r>
            <a:r>
              <a:rPr lang="el-GR" b="1" dirty="0"/>
              <a:t>απόλυτη πλειοψηφία του συνολικού αριθμού των εταιρικών μεριδίων</a:t>
            </a:r>
            <a:r>
              <a:rPr lang="el-GR" dirty="0"/>
              <a:t>. Οι αποφάσεις της συνέλευσης δεσμεύουν τους απόντες ή τους διαφωνούντες εταίρους.</a:t>
            </a:r>
            <a:endParaRPr lang="en-US" dirty="0"/>
          </a:p>
          <a:p>
            <a:pPr algn="just">
              <a:lnSpc>
                <a:spcPct val="160000"/>
              </a:lnSpc>
            </a:pPr>
            <a:r>
              <a:rPr lang="el-GR" dirty="0"/>
              <a:t>Σε μείζονα ζητήματα (περιπτώσεις της παραγράφου 2 του </a:t>
            </a:r>
            <a:r>
              <a:rPr lang="el-GR" dirty="0" err="1"/>
              <a:t>αρ</a:t>
            </a:r>
            <a:r>
              <a:rPr lang="el-GR" dirty="0"/>
              <a:t>. 68) η </a:t>
            </a:r>
            <a:r>
              <a:rPr lang="el-GR" dirty="0" err="1"/>
              <a:t>ΣτΕ</a:t>
            </a:r>
            <a:r>
              <a:rPr lang="el-GR" dirty="0"/>
              <a:t> αποφασίζει με την </a:t>
            </a:r>
            <a:r>
              <a:rPr lang="el-GR" b="1" dirty="0"/>
              <a:t>αυξημένη πλειοψηφία των δύο τρίτων (2/3) του συνολικού αριθμού των εταιρικών μεριδίων</a:t>
            </a:r>
            <a:r>
              <a:rPr lang="el-GR" dirty="0"/>
              <a:t>.</a:t>
            </a:r>
            <a:endParaRPr lang="en-US" dirty="0"/>
          </a:p>
          <a:p>
            <a:pPr algn="just">
              <a:lnSpc>
                <a:spcPct val="160000"/>
              </a:lnSpc>
            </a:pPr>
            <a:r>
              <a:rPr lang="el-GR" dirty="0"/>
              <a:t>Το καταστατικό μπορεί να αυξάνει το ποσοστό λήψης όλων ή ορισμένων αποφάσεων ή και να ορίζει ότι ορισμένες αποφάσεις λαμβάνονται ομόφωνα.</a:t>
            </a:r>
            <a:endParaRPr lang="en-US" dirty="0"/>
          </a:p>
          <a:p>
            <a:pPr algn="just">
              <a:lnSpc>
                <a:spcPct val="160000"/>
              </a:lnSpc>
            </a:pPr>
            <a:r>
              <a:rPr lang="el-GR" dirty="0" err="1"/>
              <a:t>Αρ</a:t>
            </a:r>
            <a:r>
              <a:rPr lang="el-GR" dirty="0"/>
              <a:t>. 74: Ελαττωματικές αποφάσεις Συνέλευσης: </a:t>
            </a:r>
            <a:r>
              <a:rPr lang="el-GR" b="1" dirty="0"/>
              <a:t>Ακυρώσιμες ή Άκυρες</a:t>
            </a:r>
            <a:endParaRPr lang="en-US" b="1"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Εταιρείας - Συνέλευση των Εταίρων (</a:t>
            </a:r>
            <a:r>
              <a:rPr lang="el-GR" b="1" i="1" dirty="0" err="1">
                <a:solidFill>
                  <a:schemeClr val="accent2">
                    <a:lumMod val="75000"/>
                  </a:schemeClr>
                </a:solidFill>
              </a:rPr>
              <a:t>ΣτΕ</a:t>
            </a:r>
            <a:r>
              <a:rPr lang="el-GR" b="1" i="1" dirty="0">
                <a:solidFill>
                  <a:schemeClr val="accent2">
                    <a:lumMod val="75000"/>
                  </a:schemeClr>
                </a:solidFill>
              </a:rPr>
              <a:t>) </a:t>
            </a:r>
            <a:endParaRPr lang="en-US" i="1" dirty="0">
              <a:solidFill>
                <a:schemeClr val="accent2">
                  <a:lumMod val="75000"/>
                </a:schemeClr>
              </a:solidFill>
            </a:endParaRPr>
          </a:p>
        </p:txBody>
      </p:sp>
    </p:spTree>
    <p:extLst>
      <p:ext uri="{BB962C8B-B14F-4D97-AF65-F5344CB8AC3E}">
        <p14:creationId xmlns:p14="http://schemas.microsoft.com/office/powerpoint/2010/main" val="39643794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685512"/>
            <a:ext cx="9737558" cy="5359524"/>
          </a:xfrm>
        </p:spPr>
        <p:txBody>
          <a:bodyPr>
            <a:normAutofit fontScale="92500" lnSpcReduction="10000"/>
          </a:bodyPr>
          <a:lstStyle/>
          <a:p>
            <a:pPr algn="just">
              <a:lnSpc>
                <a:spcPct val="150000"/>
              </a:lnSpc>
            </a:pPr>
            <a:r>
              <a:rPr lang="el-GR" dirty="0"/>
              <a:t>Την ΙΚΕ διαχειρίζεται και εκπροσωπεί ένας ή περισσότεροι διαχειριστές. (</a:t>
            </a:r>
            <a:r>
              <a:rPr lang="el-GR" dirty="0" err="1"/>
              <a:t>αρ</a:t>
            </a:r>
            <a:r>
              <a:rPr lang="el-GR" dirty="0"/>
              <a:t>. 55)</a:t>
            </a:r>
            <a:endParaRPr lang="en-US" dirty="0"/>
          </a:p>
          <a:p>
            <a:pPr algn="just">
              <a:lnSpc>
                <a:spcPct val="150000"/>
              </a:lnSpc>
            </a:pPr>
            <a:r>
              <a:rPr lang="el-GR" b="1" dirty="0"/>
              <a:t>Νόμιμη διαχείριση:</a:t>
            </a:r>
            <a:r>
              <a:rPr lang="el-GR" dirty="0"/>
              <a:t> Οι πράξεις διαχείρισης και εκπροσώπησης της ΙΚΕ διενεργούνται συλλογικά από όλους τους εταίρους ή από το μοναδικό εταίρο (</a:t>
            </a:r>
            <a:r>
              <a:rPr lang="el-GR" dirty="0" err="1"/>
              <a:t>αρ</a:t>
            </a:r>
            <a:r>
              <a:rPr lang="el-GR" dirty="0"/>
              <a:t>. 56). </a:t>
            </a:r>
            <a:endParaRPr lang="en-US" dirty="0"/>
          </a:p>
          <a:p>
            <a:pPr algn="just">
              <a:lnSpc>
                <a:spcPct val="150000"/>
              </a:lnSpc>
            </a:pPr>
            <a:r>
              <a:rPr lang="el-GR" b="1" dirty="0"/>
              <a:t>Καταστατική Διαχείριση</a:t>
            </a:r>
            <a:r>
              <a:rPr lang="el-GR" dirty="0"/>
              <a:t> Το καταστατικό μπορεί να ορίζει τον τρόπο διαχείρισης και εκπροσώπησης της ΙΚΕ (57). Διαχειριστής μπορεί να είναι μόνο φυσικό πρόσωπο, </a:t>
            </a:r>
            <a:r>
              <a:rPr lang="el-GR" b="1" dirty="0"/>
              <a:t>εταίρος ή μη </a:t>
            </a:r>
            <a:r>
              <a:rPr lang="el-GR" dirty="0"/>
              <a:t>(58).</a:t>
            </a:r>
            <a:endParaRPr lang="en-US" dirty="0"/>
          </a:p>
          <a:p>
            <a:pPr algn="just">
              <a:lnSpc>
                <a:spcPct val="150000"/>
              </a:lnSpc>
            </a:pPr>
            <a:r>
              <a:rPr lang="el-GR" b="1" u="sng" dirty="0"/>
              <a:t>Υποχρέωση Πίστης</a:t>
            </a:r>
            <a:r>
              <a:rPr lang="el-GR" dirty="0"/>
              <a:t>:  Έναντι της εταιρείας και των εταίρων</a:t>
            </a:r>
            <a:endParaRPr lang="en-US" dirty="0"/>
          </a:p>
          <a:p>
            <a:pPr algn="just">
              <a:lnSpc>
                <a:spcPct val="150000"/>
              </a:lnSpc>
            </a:pPr>
            <a:r>
              <a:rPr lang="el-GR" dirty="0" err="1"/>
              <a:t>Αρ</a:t>
            </a:r>
            <a:r>
              <a:rPr lang="el-GR" dirty="0"/>
              <a:t>. 65: Εξειδίκευση υποχρεώσεων διαχειριστών</a:t>
            </a:r>
            <a:endParaRPr lang="en-US" dirty="0"/>
          </a:p>
          <a:p>
            <a:pPr algn="just">
              <a:lnSpc>
                <a:spcPct val="150000"/>
              </a:lnSpc>
            </a:pPr>
            <a:r>
              <a:rPr lang="el-GR" dirty="0" err="1"/>
              <a:t>Εκπροσωπευτική</a:t>
            </a:r>
            <a:r>
              <a:rPr lang="el-GR" dirty="0"/>
              <a:t> εξουσία (</a:t>
            </a:r>
            <a:r>
              <a:rPr lang="el-GR" dirty="0" err="1"/>
              <a:t>αρ</a:t>
            </a:r>
            <a:r>
              <a:rPr lang="el-GR" dirty="0"/>
              <a:t>. 64): </a:t>
            </a:r>
            <a:r>
              <a:rPr lang="el-GR" b="1" dirty="0"/>
              <a:t>Απεριόριστη</a:t>
            </a:r>
            <a:r>
              <a:rPr lang="el-GR" dirty="0"/>
              <a:t> και </a:t>
            </a:r>
            <a:r>
              <a:rPr lang="el-GR" b="1" dirty="0"/>
              <a:t>μη περιορίσιμη</a:t>
            </a:r>
            <a:endParaRPr lang="en-US" dirty="0"/>
          </a:p>
          <a:p>
            <a:pPr algn="just">
              <a:lnSpc>
                <a:spcPct val="150000"/>
              </a:lnSpc>
            </a:pPr>
            <a:r>
              <a:rPr lang="el-GR" dirty="0"/>
              <a:t>Ο διαχειριστής ευθύνεται έναντι της εταιρείας για παραβάσεις του νόμου, του καταστατικού και των αποφάσεων των εταίρων, καθώς και για κάθε διαχειριστικό πταίσμα. Απαλλαγή από την ευθύνη βάσει του </a:t>
            </a:r>
            <a:r>
              <a:rPr lang="el-GR" dirty="0" err="1"/>
              <a:t>αρ</a:t>
            </a:r>
            <a:r>
              <a:rPr lang="el-GR" dirty="0"/>
              <a:t>. 67 παρ. 1 </a:t>
            </a:r>
            <a:r>
              <a:rPr lang="el-GR" dirty="0" err="1"/>
              <a:t>εδ</a:t>
            </a:r>
            <a:r>
              <a:rPr lang="el-GR" dirty="0"/>
              <a:t>. β’</a:t>
            </a:r>
            <a:endParaRPr lang="en-US"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Όργανα Εταιρείας - Διαχειριστές</a:t>
            </a:r>
            <a:endParaRPr lang="en-US" i="1" dirty="0">
              <a:solidFill>
                <a:schemeClr val="accent2">
                  <a:lumMod val="75000"/>
                </a:schemeClr>
              </a:solidFill>
            </a:endParaRPr>
          </a:p>
        </p:txBody>
      </p:sp>
    </p:spTree>
    <p:extLst>
      <p:ext uri="{BB962C8B-B14F-4D97-AF65-F5344CB8AC3E}">
        <p14:creationId xmlns:p14="http://schemas.microsoft.com/office/powerpoint/2010/main" val="60945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685512"/>
            <a:ext cx="9737558" cy="5359524"/>
          </a:xfrm>
        </p:spPr>
        <p:txBody>
          <a:bodyPr>
            <a:normAutofit/>
          </a:bodyPr>
          <a:lstStyle/>
          <a:p>
            <a:pPr algn="just">
              <a:lnSpc>
                <a:spcPct val="150000"/>
              </a:lnSpc>
            </a:pPr>
            <a:r>
              <a:rPr lang="el-GR" b="1" u="sng" dirty="0"/>
              <a:t>Δικαιώματα Διοικήσεως: </a:t>
            </a:r>
            <a:endParaRPr lang="en-US" dirty="0"/>
          </a:p>
          <a:p>
            <a:pPr marL="363538" indent="0" algn="just">
              <a:lnSpc>
                <a:spcPct val="150000"/>
              </a:lnSpc>
              <a:buNone/>
            </a:pPr>
            <a:r>
              <a:rPr lang="el-GR" b="1" dirty="0"/>
              <a:t>1. </a:t>
            </a:r>
            <a:r>
              <a:rPr lang="el-GR" dirty="0"/>
              <a:t>Δικαίωμα </a:t>
            </a:r>
            <a:r>
              <a:rPr lang="el-GR" b="1" dirty="0"/>
              <a:t>διαχείρισης και εκπροσώπησης</a:t>
            </a:r>
            <a:endParaRPr lang="en-US" dirty="0"/>
          </a:p>
          <a:p>
            <a:pPr marL="363538" indent="0" algn="just">
              <a:lnSpc>
                <a:spcPct val="150000"/>
              </a:lnSpc>
              <a:buNone/>
            </a:pPr>
            <a:r>
              <a:rPr lang="el-GR" b="1" dirty="0"/>
              <a:t>2. </a:t>
            </a:r>
            <a:r>
              <a:rPr lang="el-GR" dirty="0"/>
              <a:t>Δικαίωμα </a:t>
            </a:r>
            <a:r>
              <a:rPr lang="el-GR" b="1" dirty="0"/>
              <a:t>παράστασης</a:t>
            </a:r>
            <a:r>
              <a:rPr lang="el-GR" dirty="0"/>
              <a:t> και </a:t>
            </a:r>
            <a:r>
              <a:rPr lang="el-GR" b="1" dirty="0"/>
              <a:t>ψήφου</a:t>
            </a:r>
            <a:r>
              <a:rPr lang="el-GR" dirty="0"/>
              <a:t> στις συνελεύσεις</a:t>
            </a:r>
            <a:endParaRPr lang="en-US" dirty="0"/>
          </a:p>
          <a:p>
            <a:pPr marL="363538" indent="0" algn="just">
              <a:lnSpc>
                <a:spcPct val="150000"/>
              </a:lnSpc>
              <a:buNone/>
            </a:pPr>
            <a:r>
              <a:rPr lang="el-GR" b="1" dirty="0"/>
              <a:t>3. </a:t>
            </a:r>
            <a:r>
              <a:rPr lang="el-GR" dirty="0"/>
              <a:t>Δικαίωμα </a:t>
            </a:r>
            <a:r>
              <a:rPr lang="el-GR" b="1" dirty="0"/>
              <a:t>παροχής πληροφοριών και ελέγχου</a:t>
            </a:r>
            <a:endParaRPr lang="en-US" b="1" dirty="0"/>
          </a:p>
          <a:p>
            <a:pPr algn="just">
              <a:lnSpc>
                <a:spcPct val="150000"/>
              </a:lnSpc>
            </a:pPr>
            <a:r>
              <a:rPr lang="el-GR" b="1" u="sng" dirty="0"/>
              <a:t>Περιουσιακά Δικαιώματα: </a:t>
            </a:r>
          </a:p>
          <a:p>
            <a:pPr marL="269875" indent="0" algn="just">
              <a:lnSpc>
                <a:spcPct val="150000"/>
              </a:lnSpc>
              <a:buNone/>
            </a:pPr>
            <a:r>
              <a:rPr lang="el-GR" b="1" dirty="0"/>
              <a:t>1. </a:t>
            </a:r>
            <a:r>
              <a:rPr lang="el-GR" dirty="0"/>
              <a:t>Δικαίωμα</a:t>
            </a:r>
            <a:r>
              <a:rPr lang="el-GR" b="1" dirty="0"/>
              <a:t> συμμετοχής  στα κέρδη της εταιρικής χρήσης </a:t>
            </a:r>
            <a:r>
              <a:rPr lang="el-GR" dirty="0"/>
              <a:t>(Η αξίωση διανομής γεννάται μόνο μετά την απόφαση της </a:t>
            </a:r>
            <a:r>
              <a:rPr lang="el-GR" dirty="0" err="1"/>
              <a:t>ΣτΕ</a:t>
            </a:r>
            <a:r>
              <a:rPr lang="el-GR" dirty="0"/>
              <a:t> περί έγκρισης οικονομικών καταστάσεων.</a:t>
            </a:r>
            <a:endParaRPr lang="en-US" dirty="0"/>
          </a:p>
          <a:p>
            <a:pPr marL="269875" indent="0" algn="just">
              <a:lnSpc>
                <a:spcPct val="150000"/>
              </a:lnSpc>
              <a:buNone/>
            </a:pPr>
            <a:r>
              <a:rPr lang="el-GR" b="1" dirty="0"/>
              <a:t>2. </a:t>
            </a:r>
            <a:r>
              <a:rPr lang="el-GR" dirty="0"/>
              <a:t>Δικαίωμα </a:t>
            </a:r>
            <a:r>
              <a:rPr lang="el-GR" b="1" dirty="0"/>
              <a:t>συμμετοχής στο προϊόν της εκκαθάρισης </a:t>
            </a:r>
            <a:endParaRPr lang="en-US" b="1" dirty="0"/>
          </a:p>
          <a:p>
            <a:pPr marL="269875" indent="0">
              <a:buNone/>
            </a:pPr>
            <a:r>
              <a:rPr lang="el-GR" b="1" dirty="0"/>
              <a:t> </a:t>
            </a:r>
            <a:endParaRPr lang="en-US" b="1"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Εταιρικά Δικαιώματα</a:t>
            </a:r>
            <a:endParaRPr lang="en-US" i="1" dirty="0">
              <a:solidFill>
                <a:schemeClr val="accent2">
                  <a:lumMod val="75000"/>
                </a:schemeClr>
              </a:solidFill>
            </a:endParaRPr>
          </a:p>
        </p:txBody>
      </p:sp>
    </p:spTree>
    <p:extLst>
      <p:ext uri="{BB962C8B-B14F-4D97-AF65-F5344CB8AC3E}">
        <p14:creationId xmlns:p14="http://schemas.microsoft.com/office/powerpoint/2010/main" val="11850019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685512"/>
            <a:ext cx="9737558" cy="5359524"/>
          </a:xfrm>
        </p:spPr>
        <p:txBody>
          <a:bodyPr>
            <a:normAutofit/>
          </a:bodyPr>
          <a:lstStyle/>
          <a:p>
            <a:pPr algn="just">
              <a:lnSpc>
                <a:spcPct val="150000"/>
              </a:lnSpc>
            </a:pPr>
            <a:r>
              <a:rPr lang="el-GR" b="1" dirty="0"/>
              <a:t>Είσοδος</a:t>
            </a:r>
            <a:r>
              <a:rPr lang="el-GR" dirty="0"/>
              <a:t> </a:t>
            </a:r>
            <a:r>
              <a:rPr lang="el-GR" b="1" dirty="0"/>
              <a:t>νέου εταίρου:</a:t>
            </a:r>
            <a:r>
              <a:rPr lang="el-GR" dirty="0"/>
              <a:t> Επιτρεπτή με καταστατική πρόβλεψη ή με ομόφωνη απόφαση των εταίρων.</a:t>
            </a:r>
            <a:endParaRPr lang="en-US" dirty="0"/>
          </a:p>
          <a:p>
            <a:pPr algn="just">
              <a:lnSpc>
                <a:spcPct val="150000"/>
              </a:lnSpc>
            </a:pPr>
            <a:r>
              <a:rPr lang="el-GR" b="1" dirty="0"/>
              <a:t>Έξοδος εταίρου</a:t>
            </a:r>
            <a:r>
              <a:rPr lang="el-GR" dirty="0"/>
              <a:t>: Με απόφαση του δικαστηρίου, κατόπιν αίτησης εξερχόμενου εταίρου και επίκληση σπουδαίου λόγου (</a:t>
            </a:r>
            <a:r>
              <a:rPr lang="el-GR" dirty="0" err="1"/>
              <a:t>αρ</a:t>
            </a:r>
            <a:r>
              <a:rPr lang="el-GR" dirty="0"/>
              <a:t>. 92 παρ. 1). </a:t>
            </a:r>
            <a:endParaRPr lang="en-US" dirty="0"/>
          </a:p>
          <a:p>
            <a:pPr algn="just">
              <a:lnSpc>
                <a:spcPct val="150000"/>
              </a:lnSpc>
            </a:pPr>
            <a:r>
              <a:rPr lang="el-GR" b="1" dirty="0"/>
              <a:t>Αποκλεισμός εταίρου: </a:t>
            </a:r>
            <a:r>
              <a:rPr lang="el-GR" dirty="0"/>
              <a:t>Αν υπάρχει σπουδαίος λόγος, το δικαστήριο, μετά από αίτηση κάθε </a:t>
            </a:r>
            <a:r>
              <a:rPr lang="el-GR" b="1" dirty="0"/>
              <a:t>διαχειριστή</a:t>
            </a:r>
            <a:r>
              <a:rPr lang="el-GR" dirty="0"/>
              <a:t> ή </a:t>
            </a:r>
            <a:r>
              <a:rPr lang="el-GR" b="1" dirty="0"/>
              <a:t>εταίρου</a:t>
            </a:r>
            <a:r>
              <a:rPr lang="el-GR" dirty="0"/>
              <a:t>, μπορεί να αποκλείσει από την εταιρεία κάποιον εταίρο, </a:t>
            </a:r>
            <a:r>
              <a:rPr lang="el-GR" b="1" dirty="0"/>
              <a:t>αν υπήρξε γι' αυτό απόφαση των λοιπών εταίρων </a:t>
            </a:r>
            <a:r>
              <a:rPr lang="el-GR" dirty="0"/>
              <a:t>στην οποία δεν συμμετέχει ο υπό αποκλεισμό εταίρος.</a:t>
            </a:r>
            <a:endParaRPr lang="en-US" dirty="0"/>
          </a:p>
          <a:p>
            <a:pPr algn="just">
              <a:lnSpc>
                <a:spcPct val="150000"/>
              </a:lnSpc>
            </a:pPr>
            <a:r>
              <a:rPr lang="el-GR" dirty="0"/>
              <a:t>Ο εξερχόμενος ή </a:t>
            </a:r>
            <a:r>
              <a:rPr lang="el-GR" dirty="0" err="1"/>
              <a:t>αποκλειόμενος</a:t>
            </a:r>
            <a:r>
              <a:rPr lang="el-GR" dirty="0"/>
              <a:t> εταίρος δικαιούται να λάβει την πλήρη αξία των μεριδίων του.</a:t>
            </a:r>
            <a:endParaRPr lang="en-US" dirty="0"/>
          </a:p>
          <a:p>
            <a:pPr marL="269875" indent="0">
              <a:buNone/>
            </a:pPr>
            <a:r>
              <a:rPr lang="el-GR" b="1" dirty="0"/>
              <a:t> </a:t>
            </a:r>
            <a:endParaRPr lang="en-US" b="1"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Είσοδος, Έξοδος, Αποκλεισμός Εταίρου. </a:t>
            </a:r>
            <a:endParaRPr lang="en-US" i="1" dirty="0">
              <a:solidFill>
                <a:schemeClr val="accent2">
                  <a:lumMod val="75000"/>
                </a:schemeClr>
              </a:solidFill>
            </a:endParaRPr>
          </a:p>
        </p:txBody>
      </p:sp>
    </p:spTree>
    <p:extLst>
      <p:ext uri="{BB962C8B-B14F-4D97-AF65-F5344CB8AC3E}">
        <p14:creationId xmlns:p14="http://schemas.microsoft.com/office/powerpoint/2010/main" val="328105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351819"/>
            <a:ext cx="9185565" cy="4312749"/>
          </a:xfrm>
        </p:spPr>
        <p:txBody>
          <a:bodyPr>
            <a:normAutofit/>
          </a:bodyPr>
          <a:lstStyle/>
          <a:p>
            <a:pPr algn="just">
              <a:lnSpc>
                <a:spcPct val="150000"/>
              </a:lnSpc>
              <a:spcAft>
                <a:spcPts val="1000"/>
              </a:spcAft>
            </a:pPr>
            <a:r>
              <a:rPr lang="el-GR" sz="1400" dirty="0"/>
              <a:t>Οι καταχωρίσεις αναφορικά με τις  τροποποιήσεις του καταστατικού έχουν εξίσου </a:t>
            </a:r>
            <a:r>
              <a:rPr lang="el-GR" sz="1400" b="1" dirty="0"/>
              <a:t>συστατικό</a:t>
            </a:r>
            <a:r>
              <a:rPr lang="el-GR" sz="1400" dirty="0"/>
              <a:t> χαρακτήρα. </a:t>
            </a:r>
          </a:p>
          <a:p>
            <a:pPr algn="just">
              <a:lnSpc>
                <a:spcPct val="150000"/>
              </a:lnSpc>
              <a:spcAft>
                <a:spcPts val="1000"/>
              </a:spcAft>
            </a:pPr>
            <a:r>
              <a:rPr lang="el-GR" sz="1400" dirty="0"/>
              <a:t>Κατά τα λοιπά η δημοσιότητα του ΓΕΜΗ είναι δηλωτική, οι πράξεις και τα στοιχεία για τα οποία επιβάλλεται υποχρέωση δημοσιότητας, επιφέρουν έννομες συνέπειες ήδη πριν την καταχώριση τους στο Γ.Ε.ΜΗ. </a:t>
            </a:r>
          </a:p>
          <a:p>
            <a:pPr algn="just">
              <a:lnSpc>
                <a:spcPct val="150000"/>
              </a:lnSpc>
              <a:spcAft>
                <a:spcPts val="1000"/>
              </a:spcAft>
            </a:pPr>
            <a:r>
              <a:rPr lang="el-GR" sz="1400" dirty="0"/>
              <a:t>Άρθρο 251 παρ. 3: Αδημοσίευτη Ο.Ε. Εσωτερικά ισχύουν οι αδημοσίευτες συμφωνίες. Εξωτερικά οι διατάξεις του Ν. 4072/2012.</a:t>
            </a:r>
          </a:p>
          <a:p>
            <a:pPr algn="just">
              <a:lnSpc>
                <a:spcPct val="150000"/>
              </a:lnSpc>
              <a:spcAft>
                <a:spcPts val="1000"/>
              </a:spcAft>
            </a:pPr>
            <a:r>
              <a:rPr lang="el-GR" sz="1400" dirty="0"/>
              <a:t>Αποτελεί το βασικό εταιρικό τύπο που εφαρμόζεται σε περίπτωση ατελούς ή παράτυπης σύστασης οποιασδήποτε εταιρικής μορφής με εμπορική δραστηριότητα </a:t>
            </a:r>
          </a:p>
          <a:p>
            <a:pPr marL="0" indent="0" algn="just">
              <a:lnSpc>
                <a:spcPct val="115000"/>
              </a:lnSpc>
              <a:spcAft>
                <a:spcPts val="1000"/>
              </a:spcAft>
              <a:buNone/>
            </a:pPr>
            <a:endParaRPr lang="en-US" sz="1400" dirty="0"/>
          </a:p>
          <a:p>
            <a:pPr algn="just">
              <a:lnSpc>
                <a:spcPct val="115000"/>
              </a:lnSpc>
              <a:spcAft>
                <a:spcPts val="1000"/>
              </a:spcAft>
            </a:pPr>
            <a:endParaRPr lang="el-GR" sz="14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77108"/>
          </a:xfrm>
          <a:prstGeom prst="rect">
            <a:avLst/>
          </a:prstGeom>
          <a:noFill/>
        </p:spPr>
        <p:txBody>
          <a:bodyPr wrap="square" rtlCol="0">
            <a:spAutoFit/>
          </a:bodyPr>
          <a:lstStyle/>
          <a:p>
            <a:pPr algn="ctr"/>
            <a:r>
              <a:rPr lang="el-GR" sz="2000" b="1" i="1" dirty="0">
                <a:solidFill>
                  <a:schemeClr val="accent2">
                    <a:lumMod val="75000"/>
                  </a:schemeClr>
                </a:solidFill>
              </a:rPr>
              <a:t>Βασικά Στοιχεία</a:t>
            </a:r>
            <a:r>
              <a:rPr lang="el-GR" sz="2000" i="1" dirty="0">
                <a:solidFill>
                  <a:schemeClr val="accent2">
                    <a:lumMod val="75000"/>
                  </a:schemeClr>
                </a:solidFill>
              </a:rPr>
              <a:t> - </a:t>
            </a:r>
            <a:r>
              <a:rPr lang="el-GR" sz="2000" b="1" i="1" dirty="0">
                <a:solidFill>
                  <a:schemeClr val="accent2">
                    <a:lumMod val="75000"/>
                  </a:schemeClr>
                </a:solidFill>
              </a:rPr>
              <a:t>Σύσταση </a:t>
            </a:r>
            <a:r>
              <a:rPr lang="el-GR" sz="2000" i="1" dirty="0">
                <a:solidFill>
                  <a:schemeClr val="accent2">
                    <a:lumMod val="75000"/>
                  </a:schemeClr>
                </a:solidFill>
              </a:rPr>
              <a:t>– </a:t>
            </a:r>
            <a:r>
              <a:rPr lang="el-GR" sz="2000" b="1" i="1" dirty="0">
                <a:solidFill>
                  <a:schemeClr val="accent2">
                    <a:lumMod val="75000"/>
                  </a:schemeClr>
                </a:solidFill>
              </a:rPr>
              <a:t>Δημοσιότητα (</a:t>
            </a:r>
            <a:r>
              <a:rPr lang="el-GR" sz="2000" b="1" i="1" dirty="0" err="1">
                <a:solidFill>
                  <a:schemeClr val="accent2">
                    <a:lumMod val="75000"/>
                  </a:schemeClr>
                </a:solidFill>
              </a:rPr>
              <a:t>συνεχ</a:t>
            </a:r>
            <a:r>
              <a:rPr lang="el-GR" sz="2000" b="1" i="1" dirty="0">
                <a:solidFill>
                  <a:schemeClr val="accent2">
                    <a:lumMod val="75000"/>
                  </a:schemeClr>
                </a:solidFill>
              </a:rPr>
              <a:t>.)</a:t>
            </a:r>
            <a:endParaRPr lang="en-US" sz="2000" i="1" dirty="0">
              <a:solidFill>
                <a:schemeClr val="accent2">
                  <a:lumMod val="75000"/>
                </a:schemeClr>
              </a:solidFill>
            </a:endParaRPr>
          </a:p>
          <a:p>
            <a:endParaRPr lang="en-US" dirty="0"/>
          </a:p>
        </p:txBody>
      </p:sp>
    </p:spTree>
    <p:extLst>
      <p:ext uri="{BB962C8B-B14F-4D97-AF65-F5344CB8AC3E}">
        <p14:creationId xmlns:p14="http://schemas.microsoft.com/office/powerpoint/2010/main" val="42115626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Ιδιωτική Κεφαλαιουχική Εταιρεία</a:t>
            </a: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454442" y="1685512"/>
            <a:ext cx="9737558" cy="5359524"/>
          </a:xfrm>
        </p:spPr>
        <p:txBody>
          <a:bodyPr>
            <a:normAutofit/>
          </a:bodyPr>
          <a:lstStyle/>
          <a:p>
            <a:pPr algn="just">
              <a:lnSpc>
                <a:spcPct val="150000"/>
              </a:lnSpc>
            </a:pPr>
            <a:r>
              <a:rPr lang="el-GR" dirty="0"/>
              <a:t>Η ΙΚΕ </a:t>
            </a:r>
            <a:r>
              <a:rPr lang="el-GR" dirty="0" err="1"/>
              <a:t>λύεται</a:t>
            </a:r>
            <a:r>
              <a:rPr lang="el-GR" dirty="0"/>
              <a:t>:</a:t>
            </a:r>
            <a:endParaRPr lang="en-US" dirty="0"/>
          </a:p>
          <a:p>
            <a:pPr marL="363538" indent="0" algn="just">
              <a:lnSpc>
                <a:spcPct val="150000"/>
              </a:lnSpc>
              <a:buNone/>
            </a:pPr>
            <a:r>
              <a:rPr lang="el-GR" b="1" dirty="0"/>
              <a:t>(α) </a:t>
            </a:r>
            <a:r>
              <a:rPr lang="el-GR" dirty="0"/>
              <a:t>οποτεδήποτε με </a:t>
            </a:r>
            <a:r>
              <a:rPr lang="el-GR" b="1" dirty="0"/>
              <a:t>απόφαση των εταίρων</a:t>
            </a:r>
            <a:r>
              <a:rPr lang="el-GR" dirty="0"/>
              <a:t>,</a:t>
            </a:r>
            <a:endParaRPr lang="en-US" dirty="0"/>
          </a:p>
          <a:p>
            <a:pPr marL="363538" indent="0" algn="just">
              <a:lnSpc>
                <a:spcPct val="150000"/>
              </a:lnSpc>
              <a:buNone/>
            </a:pPr>
            <a:r>
              <a:rPr lang="el-GR" b="1" dirty="0"/>
              <a:t>(β) </a:t>
            </a:r>
            <a:r>
              <a:rPr lang="el-GR" dirty="0"/>
              <a:t>όταν </a:t>
            </a:r>
            <a:r>
              <a:rPr lang="el-GR" b="1" dirty="0"/>
              <a:t>παρέλθει ο ορισμένος χρόνος διάρκειας</a:t>
            </a:r>
            <a:r>
              <a:rPr lang="el-GR" dirty="0"/>
              <a:t>, εκτός αν ο χρόνος αυτός παραταθεί πριν λήξει με απόφαση των εταίρων,</a:t>
            </a:r>
            <a:endParaRPr lang="en-US" dirty="0"/>
          </a:p>
          <a:p>
            <a:pPr marL="363538" indent="0" algn="just">
              <a:lnSpc>
                <a:spcPct val="150000"/>
              </a:lnSpc>
              <a:buNone/>
            </a:pPr>
            <a:r>
              <a:rPr lang="el-GR" dirty="0"/>
              <a:t>(γ) αν κηρυχθεί η εταιρεία σε </a:t>
            </a:r>
            <a:r>
              <a:rPr lang="el-GR" b="1" dirty="0"/>
              <a:t>πτώχευση</a:t>
            </a:r>
            <a:r>
              <a:rPr lang="el-GR" dirty="0"/>
              <a:t>, και</a:t>
            </a:r>
            <a:endParaRPr lang="en-US" dirty="0"/>
          </a:p>
          <a:p>
            <a:pPr marL="363538" indent="0" algn="just">
              <a:lnSpc>
                <a:spcPct val="150000"/>
              </a:lnSpc>
              <a:buNone/>
            </a:pPr>
            <a:r>
              <a:rPr lang="el-GR" dirty="0"/>
              <a:t>(δ) </a:t>
            </a:r>
            <a:r>
              <a:rPr lang="el-GR" b="1" dirty="0"/>
              <a:t>σε άλλες περιπτώσεις </a:t>
            </a:r>
            <a:r>
              <a:rPr lang="el-GR" dirty="0"/>
              <a:t>που </a:t>
            </a:r>
            <a:r>
              <a:rPr lang="el-GR" b="1" dirty="0"/>
              <a:t>προβλέπει ο νόμος ή το καταστατικό</a:t>
            </a:r>
            <a:r>
              <a:rPr lang="el-GR" dirty="0"/>
              <a:t>.</a:t>
            </a:r>
            <a:endParaRPr lang="en-US" dirty="0"/>
          </a:p>
          <a:p>
            <a:pPr algn="just">
              <a:lnSpc>
                <a:spcPct val="150000"/>
              </a:lnSpc>
            </a:pPr>
            <a:r>
              <a:rPr lang="el-GR" dirty="0"/>
              <a:t>Η λύση της εταιρείας, εκτός αν οφείλεται στην παρέλευση του χρόνου </a:t>
            </a:r>
            <a:r>
              <a:rPr lang="el-GR"/>
              <a:t>ισχύος της, </a:t>
            </a:r>
            <a:r>
              <a:rPr lang="el-GR" dirty="0"/>
              <a:t>καταχωρίζεται στο Γ.Ε.ΜΗ. </a:t>
            </a:r>
            <a:endParaRPr lang="en-US" dirty="0"/>
          </a:p>
          <a:p>
            <a:pPr marL="269875" indent="0">
              <a:buNone/>
            </a:pPr>
            <a:r>
              <a:rPr lang="el-GR" b="1" dirty="0"/>
              <a:t> </a:t>
            </a:r>
            <a:endParaRPr lang="en-US" b="1"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369332"/>
          </a:xfrm>
          <a:prstGeom prst="rect">
            <a:avLst/>
          </a:prstGeom>
          <a:noFill/>
        </p:spPr>
        <p:txBody>
          <a:bodyPr wrap="square" rtlCol="0">
            <a:spAutoFit/>
          </a:bodyPr>
          <a:lstStyle/>
          <a:p>
            <a:pPr algn="ctr"/>
            <a:r>
              <a:rPr lang="el-GR" b="1" i="1" dirty="0">
                <a:solidFill>
                  <a:schemeClr val="accent2">
                    <a:lumMod val="75000"/>
                  </a:schemeClr>
                </a:solidFill>
              </a:rPr>
              <a:t>Λύση Εταιρείας</a:t>
            </a:r>
            <a:endParaRPr lang="en-US" i="1" dirty="0">
              <a:solidFill>
                <a:schemeClr val="accent2">
                  <a:lumMod val="75000"/>
                </a:schemeClr>
              </a:solidFill>
            </a:endParaRPr>
          </a:p>
        </p:txBody>
      </p:sp>
    </p:spTree>
    <p:extLst>
      <p:ext uri="{BB962C8B-B14F-4D97-AF65-F5344CB8AC3E}">
        <p14:creationId xmlns:p14="http://schemas.microsoft.com/office/powerpoint/2010/main" val="302580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145689"/>
            <a:ext cx="9185565" cy="4518880"/>
          </a:xfrm>
        </p:spPr>
        <p:txBody>
          <a:bodyPr>
            <a:normAutofit/>
          </a:bodyPr>
          <a:lstStyle/>
          <a:p>
            <a:pPr algn="just"/>
            <a:r>
              <a:rPr lang="el-GR" sz="1400" b="1" u="sng" dirty="0"/>
              <a:t>Διαχείριση</a:t>
            </a:r>
            <a:r>
              <a:rPr lang="el-GR" sz="1400" dirty="0"/>
              <a:t> (προς τα έσω): Εξουσίες και δεσμεύσεις του διαχειριστή να λαμβάνει αποφάσεις και να ενεργεί σύμφωνα με τους όρους της εταιρικής σύμβασης</a:t>
            </a:r>
            <a:endParaRPr lang="en-US" sz="1400" dirty="0"/>
          </a:p>
          <a:p>
            <a:pPr algn="just"/>
            <a:r>
              <a:rPr lang="el-GR" sz="1400" b="1" u="sng" dirty="0"/>
              <a:t>Εκπροσώπηση</a:t>
            </a:r>
            <a:r>
              <a:rPr lang="el-GR" sz="1400" dirty="0"/>
              <a:t> (προς τα έξω): </a:t>
            </a:r>
            <a:r>
              <a:rPr lang="el-GR" sz="1400" b="1" dirty="0"/>
              <a:t> </a:t>
            </a:r>
            <a:r>
              <a:rPr lang="el-GR" sz="1400" dirty="0"/>
              <a:t>Εξουσία του διαχειριστή να δεσμεύει έγκυρα την εταιρεία έναντι τρίτων. Ευρύτερη από την εξουσία διαχείρισης. </a:t>
            </a:r>
          </a:p>
          <a:p>
            <a:pPr marL="0" indent="0" algn="just">
              <a:buNone/>
            </a:pPr>
            <a:endParaRPr lang="en-US" sz="1400" dirty="0"/>
          </a:p>
          <a:p>
            <a:pPr algn="just">
              <a:lnSpc>
                <a:spcPct val="115000"/>
              </a:lnSpc>
              <a:spcAft>
                <a:spcPts val="1000"/>
              </a:spcAft>
            </a:pPr>
            <a:r>
              <a:rPr lang="el-GR" sz="1400" b="1" dirty="0"/>
              <a:t>Όλες οι πράξεις εκπροσώπησης είναι και διαχείρισης, αλλά δεν συμβαίνει πάντα και το αντίθετο διότι ορισμένες πράξεις επενεργούν μόνο εσωτερικά.</a:t>
            </a:r>
          </a:p>
          <a:p>
            <a:pPr marL="0" indent="0" algn="ctr">
              <a:lnSpc>
                <a:spcPct val="115000"/>
              </a:lnSpc>
              <a:spcAft>
                <a:spcPts val="1000"/>
              </a:spcAft>
              <a:buNone/>
            </a:pPr>
            <a:r>
              <a:rPr lang="el-GR" sz="1400" u="sng" dirty="0"/>
              <a:t>Εξέταση εγκυρότητας της πράξης με βάση την διαχειριστική και </a:t>
            </a:r>
            <a:r>
              <a:rPr lang="el-GR" sz="1400" u="sng" dirty="0" err="1"/>
              <a:t>εκπροσωπευτική</a:t>
            </a:r>
            <a:r>
              <a:rPr lang="el-GR" sz="1400" u="sng" dirty="0"/>
              <a:t> εξουσία</a:t>
            </a:r>
          </a:p>
          <a:p>
            <a:pPr algn="just">
              <a:lnSpc>
                <a:spcPct val="115000"/>
              </a:lnSpc>
              <a:spcAft>
                <a:spcPts val="1000"/>
              </a:spcAft>
            </a:pPr>
            <a:r>
              <a:rPr lang="el-GR" sz="1400" b="1" u="sng" dirty="0"/>
              <a:t>Υπέρβαση διαχειριστικής εξουσίας</a:t>
            </a:r>
            <a:r>
              <a:rPr lang="el-GR" sz="1400" dirty="0"/>
              <a:t>         </a:t>
            </a:r>
            <a:r>
              <a:rPr lang="el-GR" sz="1400" b="1" dirty="0"/>
              <a:t>Εσωτερική ευθύνη του διαχειριστή </a:t>
            </a:r>
            <a:r>
              <a:rPr lang="el-GR" sz="1400" dirty="0"/>
              <a:t>έναντι της εταιρείας και των λοιπών εταίρων. Η πράξη παραμένει έγκυρη έναντι των τρίτων και δεσμεύει την εταιρεία.</a:t>
            </a:r>
            <a:endParaRPr lang="en-US" sz="1400" dirty="0"/>
          </a:p>
          <a:p>
            <a:pPr algn="just">
              <a:lnSpc>
                <a:spcPct val="115000"/>
              </a:lnSpc>
              <a:spcAft>
                <a:spcPts val="1000"/>
              </a:spcAft>
            </a:pPr>
            <a:r>
              <a:rPr lang="el-GR" sz="1400" b="1" u="sng" dirty="0"/>
              <a:t>Υπέρβαση και της </a:t>
            </a:r>
            <a:r>
              <a:rPr lang="el-GR" sz="1400" b="1" u="sng" dirty="0" err="1"/>
              <a:t>εκπροσωπευτικής</a:t>
            </a:r>
            <a:r>
              <a:rPr lang="el-GR" sz="1400" b="1" u="sng" dirty="0"/>
              <a:t> </a:t>
            </a:r>
            <a:r>
              <a:rPr lang="el-GR" sz="1500" b="1" u="sng" dirty="0"/>
              <a:t>εξουσίας</a:t>
            </a:r>
            <a:r>
              <a:rPr lang="el-GR" sz="1500" dirty="0"/>
              <a:t>       </a:t>
            </a:r>
            <a:r>
              <a:rPr lang="el-GR" sz="1500" b="1" dirty="0"/>
              <a:t>Εσωτερική ευθύνη διαχειριστή</a:t>
            </a:r>
            <a:r>
              <a:rPr lang="el-GR" sz="1500" dirty="0"/>
              <a:t> </a:t>
            </a:r>
            <a:r>
              <a:rPr lang="el-GR" sz="1500" b="1" u="sng" dirty="0"/>
              <a:t>&amp;</a:t>
            </a:r>
            <a:r>
              <a:rPr lang="el-GR" sz="1500" dirty="0"/>
              <a:t> </a:t>
            </a:r>
            <a:r>
              <a:rPr lang="el-GR" sz="1500" b="1" dirty="0"/>
              <a:t>Ανίσχυρη Πράξη </a:t>
            </a:r>
            <a:r>
              <a:rPr lang="el-GR" sz="1500" dirty="0"/>
              <a:t>έναντι των τρίτων / </a:t>
            </a:r>
            <a:r>
              <a:rPr lang="el-GR" sz="1500" b="1" u="sng" dirty="0"/>
              <a:t>Μη δέσμευση </a:t>
            </a:r>
            <a:r>
              <a:rPr lang="el-GR" sz="1500" dirty="0"/>
              <a:t>εταιρείας. </a:t>
            </a:r>
            <a:endParaRPr lang="en-US" sz="1500" dirty="0"/>
          </a:p>
          <a:p>
            <a:pPr algn="just">
              <a:lnSpc>
                <a:spcPct val="115000"/>
              </a:lnSpc>
              <a:spcAft>
                <a:spcPts val="1000"/>
              </a:spcAft>
            </a:pPr>
            <a:endParaRPr lang="el-GR" sz="1400" b="1"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77108"/>
          </a:xfrm>
          <a:prstGeom prst="rect">
            <a:avLst/>
          </a:prstGeom>
          <a:noFill/>
        </p:spPr>
        <p:txBody>
          <a:bodyPr wrap="square" rtlCol="0">
            <a:spAutoFit/>
          </a:bodyPr>
          <a:lstStyle/>
          <a:p>
            <a:pPr algn="ctr"/>
            <a:r>
              <a:rPr lang="el-GR" sz="2000" b="1" i="1" dirty="0">
                <a:solidFill>
                  <a:schemeClr val="accent2">
                    <a:lumMod val="75000"/>
                  </a:schemeClr>
                </a:solidFill>
              </a:rPr>
              <a:t>Εξουσίες - Όργανα Εταιρείας </a:t>
            </a:r>
            <a:endParaRPr lang="en-US" sz="2000" i="1" dirty="0">
              <a:solidFill>
                <a:schemeClr val="accent2">
                  <a:lumMod val="75000"/>
                </a:schemeClr>
              </a:solidFill>
            </a:endParaRPr>
          </a:p>
          <a:p>
            <a:endParaRPr lang="en-US" dirty="0"/>
          </a:p>
        </p:txBody>
      </p:sp>
      <p:sp>
        <p:nvSpPr>
          <p:cNvPr id="2" name="Βέλος: Δεξιό 1">
            <a:extLst>
              <a:ext uri="{FF2B5EF4-FFF2-40B4-BE49-F238E27FC236}">
                <a16:creationId xmlns:a16="http://schemas.microsoft.com/office/drawing/2014/main" id="{1ED90345-EB48-4AFA-BDA7-F2CC597D5EDE}"/>
              </a:ext>
            </a:extLst>
          </p:cNvPr>
          <p:cNvSpPr/>
          <p:nvPr/>
        </p:nvSpPr>
        <p:spPr>
          <a:xfrm>
            <a:off x="6248400" y="4917295"/>
            <a:ext cx="389525" cy="175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Βέλος: Δεξιό 6">
            <a:extLst>
              <a:ext uri="{FF2B5EF4-FFF2-40B4-BE49-F238E27FC236}">
                <a16:creationId xmlns:a16="http://schemas.microsoft.com/office/drawing/2014/main" id="{6156B02E-266B-445B-838E-CE5EB53AE3B7}"/>
              </a:ext>
            </a:extLst>
          </p:cNvPr>
          <p:cNvSpPr/>
          <p:nvPr/>
        </p:nvSpPr>
        <p:spPr>
          <a:xfrm>
            <a:off x="7308273" y="5665439"/>
            <a:ext cx="389525" cy="175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162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145688"/>
            <a:ext cx="9310254" cy="4712311"/>
          </a:xfrm>
        </p:spPr>
        <p:txBody>
          <a:bodyPr>
            <a:normAutofit lnSpcReduction="10000"/>
          </a:bodyPr>
          <a:lstStyle/>
          <a:p>
            <a:pPr marL="0" indent="0" algn="ctr">
              <a:buNone/>
            </a:pPr>
            <a:r>
              <a:rPr lang="el-GR" sz="2000" b="1" i="1" u="sng" dirty="0">
                <a:solidFill>
                  <a:schemeClr val="accent2">
                    <a:lumMod val="75000"/>
                  </a:schemeClr>
                </a:solidFill>
              </a:rPr>
              <a:t>Διαχείριση</a:t>
            </a:r>
            <a:r>
              <a:rPr lang="el-GR" sz="2000" b="1" i="1" dirty="0">
                <a:solidFill>
                  <a:schemeClr val="accent2">
                    <a:lumMod val="75000"/>
                  </a:schemeClr>
                </a:solidFill>
              </a:rPr>
              <a:t> </a:t>
            </a:r>
          </a:p>
          <a:p>
            <a:pPr algn="just">
              <a:lnSpc>
                <a:spcPct val="110000"/>
              </a:lnSpc>
            </a:pPr>
            <a:r>
              <a:rPr lang="el-GR" sz="1400" b="1" u="sng" dirty="0"/>
              <a:t>Αρχή της αυτοδιαχείρισης</a:t>
            </a:r>
            <a:r>
              <a:rPr lang="el-GR" sz="1400" dirty="0"/>
              <a:t>: Δικαίωμα και υποχρέωση όλων των εταίρων. Δεν μπορεί να ανατεθεί σε τρίτα πρόσωπα</a:t>
            </a:r>
          </a:p>
          <a:p>
            <a:pPr algn="just">
              <a:lnSpc>
                <a:spcPct val="110000"/>
              </a:lnSpc>
            </a:pPr>
            <a:r>
              <a:rPr lang="el-GR" sz="1400" b="1" dirty="0"/>
              <a:t>Νόμιμη Διαχείριση: </a:t>
            </a:r>
            <a:r>
              <a:rPr lang="el-GR" sz="1400" b="1" u="sng" dirty="0"/>
              <a:t>Ατομική Διαχείριση</a:t>
            </a:r>
            <a:r>
              <a:rPr lang="el-GR" sz="1400" dirty="0"/>
              <a:t>. Οι λοιποί εταίροι – διαχειριστές διαθέτουν </a:t>
            </a:r>
            <a:r>
              <a:rPr lang="el-GR" sz="1400" b="1" dirty="0"/>
              <a:t>δικαίωμα εναντίωσης.</a:t>
            </a:r>
          </a:p>
          <a:p>
            <a:pPr marL="0" indent="0" algn="just">
              <a:lnSpc>
                <a:spcPct val="110000"/>
              </a:lnSpc>
              <a:buNone/>
            </a:pPr>
            <a:r>
              <a:rPr lang="el-GR" sz="1400" b="1" dirty="0"/>
              <a:t>	 </a:t>
            </a:r>
            <a:r>
              <a:rPr lang="el-GR" sz="1400" b="1" dirty="0">
                <a:solidFill>
                  <a:schemeClr val="accent2">
                    <a:lumMod val="75000"/>
                  </a:schemeClr>
                </a:solidFill>
              </a:rPr>
              <a:t>≠</a:t>
            </a:r>
            <a:r>
              <a:rPr lang="el-GR" sz="1400" dirty="0">
                <a:latin typeface="Calibri" panose="020F0502020204030204" pitchFamily="34" charset="0"/>
                <a:ea typeface="Calibri" panose="020F0502020204030204" pitchFamily="34" charset="0"/>
                <a:cs typeface="Times New Roman" panose="02020603050405020304" pitchFamily="18" charset="0"/>
              </a:rPr>
              <a:t> </a:t>
            </a:r>
            <a:endParaRPr lang="el-GR" sz="1400" b="1" dirty="0"/>
          </a:p>
          <a:p>
            <a:pPr marL="360363" indent="0" algn="just">
              <a:lnSpc>
                <a:spcPct val="110000"/>
              </a:lnSpc>
              <a:spcBef>
                <a:spcPts val="600"/>
              </a:spcBef>
              <a:buNone/>
            </a:pPr>
            <a:r>
              <a:rPr lang="el-GR" sz="1400" b="1" dirty="0"/>
              <a:t>Καταστατική Διαχείριση: </a:t>
            </a:r>
            <a:r>
              <a:rPr lang="el-GR" sz="1400" dirty="0"/>
              <a:t>Διαφορετικές προβλέψεις π.χ. αποκλεισμός ορισμένων εταίρων από τη     διαχείριση, συλλογική διαχείριση (σύμπραξη), πλειοψηφικές αποφάσεις.</a:t>
            </a:r>
          </a:p>
          <a:p>
            <a:pPr marL="360363" indent="0" algn="just">
              <a:lnSpc>
                <a:spcPct val="110000"/>
              </a:lnSpc>
              <a:spcBef>
                <a:spcPts val="600"/>
              </a:spcBef>
              <a:buNone/>
            </a:pPr>
            <a:endParaRPr lang="el-GR" sz="1400" dirty="0"/>
          </a:p>
          <a:p>
            <a:pPr marL="285750" indent="-285750" algn="just">
              <a:lnSpc>
                <a:spcPct val="110000"/>
              </a:lnSpc>
              <a:spcBef>
                <a:spcPts val="600"/>
              </a:spcBef>
            </a:pPr>
            <a:r>
              <a:rPr lang="el-GR" sz="1400" b="1" dirty="0"/>
              <a:t>Ανάκληση και παραίτηση </a:t>
            </a:r>
            <a:r>
              <a:rPr lang="el-GR" sz="1400" dirty="0"/>
              <a:t>χωρεί μόνο όταν εφαρμόζεται </a:t>
            </a:r>
            <a:r>
              <a:rPr lang="el-GR" sz="1400" b="1" dirty="0"/>
              <a:t>καταστατική διαχείριση. </a:t>
            </a:r>
            <a:endParaRPr lang="en-US" sz="1400" b="1" dirty="0"/>
          </a:p>
          <a:p>
            <a:pPr marL="360363" indent="0" algn="just">
              <a:lnSpc>
                <a:spcPct val="110000"/>
              </a:lnSpc>
              <a:spcBef>
                <a:spcPts val="600"/>
              </a:spcBef>
              <a:buNone/>
            </a:pPr>
            <a:endParaRPr lang="el-GR" sz="1400" b="1" dirty="0"/>
          </a:p>
          <a:p>
            <a:pPr algn="just">
              <a:lnSpc>
                <a:spcPct val="110000"/>
              </a:lnSpc>
              <a:spcBef>
                <a:spcPts val="600"/>
              </a:spcBef>
            </a:pPr>
            <a:r>
              <a:rPr lang="el-GR" sz="1400" b="1" u="sng" dirty="0"/>
              <a:t>Χαρακτηριστικά</a:t>
            </a:r>
          </a:p>
          <a:p>
            <a:pPr marL="623888" algn="just">
              <a:lnSpc>
                <a:spcPct val="110000"/>
              </a:lnSpc>
              <a:spcBef>
                <a:spcPts val="600"/>
              </a:spcBef>
              <a:buFont typeface="Arial" panose="020B0604020202020204" pitchFamily="34" charset="0"/>
              <a:buChar char="•"/>
            </a:pPr>
            <a:r>
              <a:rPr lang="el-GR" sz="1400" b="1" dirty="0"/>
              <a:t>Περιορισμένη: </a:t>
            </a:r>
            <a:r>
              <a:rPr lang="el-GR" sz="1400" dirty="0"/>
              <a:t>Πράξεις συνήθους διοίκησης της εταιρείας. Για τη διενέργεια πράξεων εκτός της συνήθους διοίκησης απαιτείται η συναίνεση όλων των εταίρων, ήτοι και των μη διαχειριστών (254 παρ. 3). Συναίνεση όλων των εταίρων απαιτείται και για τη διενέργεια διαχειριστικών πράξεων εκτός του εταιρικού σκοπού. </a:t>
            </a:r>
            <a:endParaRPr lang="en-US" sz="1400" dirty="0"/>
          </a:p>
          <a:p>
            <a:pPr marL="566738" indent="-285750" algn="just">
              <a:lnSpc>
                <a:spcPct val="110000"/>
              </a:lnSpc>
              <a:spcBef>
                <a:spcPts val="600"/>
              </a:spcBef>
              <a:buFont typeface="Arial" panose="020B0604020202020204" pitchFamily="34" charset="0"/>
              <a:buChar char="•"/>
            </a:pPr>
            <a:r>
              <a:rPr lang="el-GR" sz="1400" b="1" dirty="0"/>
              <a:t>Περιορίσιμη: </a:t>
            </a:r>
            <a:r>
              <a:rPr lang="el-GR" sz="1400" dirty="0"/>
              <a:t>Από τις διατάξεις του καταστατικού και από τις αποφάσεις της συνέλευσης των εταίρων. </a:t>
            </a:r>
            <a:endParaRPr lang="en-US" sz="1400" dirty="0"/>
          </a:p>
          <a:p>
            <a:pPr marL="280988" indent="0" algn="just">
              <a:spcBef>
                <a:spcPts val="600"/>
              </a:spcBef>
              <a:buNone/>
            </a:pPr>
            <a:endParaRPr lang="el-GR" sz="14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77108"/>
          </a:xfrm>
          <a:prstGeom prst="rect">
            <a:avLst/>
          </a:prstGeom>
          <a:noFill/>
        </p:spPr>
        <p:txBody>
          <a:bodyPr wrap="square" rtlCol="0">
            <a:spAutoFit/>
          </a:bodyPr>
          <a:lstStyle/>
          <a:p>
            <a:pPr algn="ctr"/>
            <a:r>
              <a:rPr lang="el-GR" sz="2000" b="1" i="1" dirty="0">
                <a:solidFill>
                  <a:schemeClr val="accent2">
                    <a:lumMod val="75000"/>
                  </a:schemeClr>
                </a:solidFill>
              </a:rPr>
              <a:t>Εξουσίες - Όργανα Εταιρείας </a:t>
            </a:r>
            <a:endParaRPr lang="en-US" sz="2000" i="1" dirty="0">
              <a:solidFill>
                <a:schemeClr val="accent2">
                  <a:lumMod val="75000"/>
                </a:schemeClr>
              </a:solidFill>
            </a:endParaRPr>
          </a:p>
          <a:p>
            <a:endParaRPr lang="en-US" dirty="0"/>
          </a:p>
        </p:txBody>
      </p:sp>
    </p:spTree>
    <p:extLst>
      <p:ext uri="{BB962C8B-B14F-4D97-AF65-F5344CB8AC3E}">
        <p14:creationId xmlns:p14="http://schemas.microsoft.com/office/powerpoint/2010/main" val="1002311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145689"/>
            <a:ext cx="9310254" cy="4573766"/>
          </a:xfrm>
        </p:spPr>
        <p:txBody>
          <a:bodyPr>
            <a:normAutofit/>
          </a:bodyPr>
          <a:lstStyle/>
          <a:p>
            <a:pPr marL="0" indent="0" algn="ctr">
              <a:buNone/>
            </a:pPr>
            <a:r>
              <a:rPr lang="el-GR" sz="2000" b="1" i="1" u="sng" dirty="0">
                <a:solidFill>
                  <a:schemeClr val="accent2">
                    <a:lumMod val="75000"/>
                  </a:schemeClr>
                </a:solidFill>
              </a:rPr>
              <a:t>Εκπροσώπηση</a:t>
            </a:r>
            <a:r>
              <a:rPr lang="el-GR" sz="2000" b="1" i="1" dirty="0">
                <a:solidFill>
                  <a:schemeClr val="accent2">
                    <a:lumMod val="75000"/>
                  </a:schemeClr>
                </a:solidFill>
              </a:rPr>
              <a:t> </a:t>
            </a:r>
          </a:p>
          <a:p>
            <a:r>
              <a:rPr lang="el-GR" sz="1400" dirty="0"/>
              <a:t>Η εξουσία εκπροσώπησης </a:t>
            </a:r>
            <a:r>
              <a:rPr lang="el-GR" sz="1400" dirty="0" err="1"/>
              <a:t>διέπεται</a:t>
            </a:r>
            <a:r>
              <a:rPr lang="el-GR" sz="1400" dirty="0"/>
              <a:t> εξίσου από την </a:t>
            </a:r>
            <a:r>
              <a:rPr lang="el-GR" sz="1400" b="1" dirty="0"/>
              <a:t>αρχή της αυτοδιαχείρισης</a:t>
            </a:r>
            <a:r>
              <a:rPr lang="el-GR" sz="1400" dirty="0"/>
              <a:t>:</a:t>
            </a:r>
          </a:p>
          <a:p>
            <a:r>
              <a:rPr lang="el-GR" sz="1400" b="1" dirty="0"/>
              <a:t>Νόμιμη Εκπροσώπηση: </a:t>
            </a:r>
            <a:r>
              <a:rPr lang="el-GR" sz="1400" b="1" u="sng" dirty="0"/>
              <a:t>Ατομική Εκπροσώπηση</a:t>
            </a:r>
            <a:r>
              <a:rPr lang="el-GR" sz="1400" dirty="0"/>
              <a:t>. </a:t>
            </a:r>
            <a:endParaRPr lang="el-GR" sz="1400" b="1" dirty="0"/>
          </a:p>
          <a:p>
            <a:pPr marL="0" indent="0">
              <a:buNone/>
            </a:pPr>
            <a:r>
              <a:rPr lang="el-GR" sz="1400" b="1" dirty="0"/>
              <a:t>	 </a:t>
            </a:r>
            <a:r>
              <a:rPr lang="el-GR" sz="1400" b="1" dirty="0">
                <a:solidFill>
                  <a:schemeClr val="accent2">
                    <a:lumMod val="75000"/>
                  </a:schemeClr>
                </a:solidFill>
              </a:rPr>
              <a:t>≠</a:t>
            </a:r>
            <a:r>
              <a:rPr lang="el-GR" sz="1400" dirty="0">
                <a:latin typeface="Calibri" panose="020F0502020204030204" pitchFamily="34" charset="0"/>
                <a:ea typeface="Calibri" panose="020F0502020204030204" pitchFamily="34" charset="0"/>
                <a:cs typeface="Times New Roman" panose="02020603050405020304" pitchFamily="18" charset="0"/>
              </a:rPr>
              <a:t> </a:t>
            </a:r>
            <a:endParaRPr lang="el-GR" sz="1400" b="1" dirty="0"/>
          </a:p>
          <a:p>
            <a:pPr marL="360363" indent="0" algn="just">
              <a:spcBef>
                <a:spcPts val="600"/>
              </a:spcBef>
              <a:buNone/>
            </a:pPr>
            <a:r>
              <a:rPr lang="el-GR" sz="1400" b="1" dirty="0"/>
              <a:t>Καταστατική Εκπροσώπηση: </a:t>
            </a:r>
            <a:r>
              <a:rPr lang="el-GR" sz="1400" dirty="0"/>
              <a:t>Διαφορετικές προβλέψεις π.χ. αποκλεισμός ορισμένων εταίρων από την     εκπροσώπηση, συλλογική εκπροσώπηση (σύμπραξη), πλειοψηφικές αποφάσεις.</a:t>
            </a:r>
          </a:p>
          <a:p>
            <a:pPr marL="360363" indent="0" algn="just">
              <a:spcBef>
                <a:spcPts val="600"/>
              </a:spcBef>
              <a:buNone/>
            </a:pPr>
            <a:endParaRPr lang="el-GR" sz="1400" b="1" dirty="0"/>
          </a:p>
          <a:p>
            <a:pPr>
              <a:spcBef>
                <a:spcPts val="600"/>
              </a:spcBef>
            </a:pPr>
            <a:r>
              <a:rPr lang="el-GR" sz="1400" b="1" u="sng" dirty="0"/>
              <a:t>Χαρακτηριστικά</a:t>
            </a:r>
          </a:p>
          <a:p>
            <a:pPr marL="623888" algn="just">
              <a:spcBef>
                <a:spcPts val="600"/>
              </a:spcBef>
              <a:buFont typeface="Arial" panose="020B0604020202020204" pitchFamily="34" charset="0"/>
              <a:buChar char="•"/>
            </a:pPr>
            <a:r>
              <a:rPr lang="el-GR" sz="1400" b="1" dirty="0"/>
              <a:t>Απεριόριστη</a:t>
            </a:r>
            <a:r>
              <a:rPr lang="el-GR" sz="1400" dirty="0"/>
              <a:t>:  Περιλαμβάνει όλες τις πράξεις εκπροσώπησης – δικαστικώς και εξωδίκως - </a:t>
            </a:r>
            <a:r>
              <a:rPr lang="el-GR" sz="1400" b="1" dirty="0"/>
              <a:t>ακόμα και εκτός της συνήθους διαχείρισης </a:t>
            </a:r>
            <a:r>
              <a:rPr lang="el-GR" sz="1400" dirty="0"/>
              <a:t>(πχ εκποίηση σημαντικού ακινήτου της εταιρείας). Η εταιρεία δεσμεύεται ακόμα </a:t>
            </a:r>
            <a:r>
              <a:rPr lang="el-GR" sz="1400" b="1" dirty="0"/>
              <a:t>και αν ο εκπρόσωπος τελέσει πράξη εκτός του εταιρικού σκοπού</a:t>
            </a:r>
            <a:r>
              <a:rPr lang="el-GR" sz="1400" dirty="0"/>
              <a:t> εκτός αν ο τρίτος ήταν </a:t>
            </a:r>
            <a:r>
              <a:rPr lang="el-GR" sz="1400" b="1" u="sng" dirty="0"/>
              <a:t>κακόπιστος.</a:t>
            </a:r>
          </a:p>
          <a:p>
            <a:pPr marL="623888" algn="just">
              <a:spcBef>
                <a:spcPts val="600"/>
              </a:spcBef>
              <a:buFont typeface="Arial" panose="020B0604020202020204" pitchFamily="34" charset="0"/>
              <a:buChar char="•"/>
            </a:pPr>
            <a:endParaRPr lang="el-GR" sz="1400" dirty="0">
              <a:latin typeface="Calibri" panose="020F0502020204030204" pitchFamily="34" charset="0"/>
              <a:ea typeface="Calibri" panose="020F0502020204030204" pitchFamily="34" charset="0"/>
              <a:cs typeface="Times New Roman" panose="02020603050405020304" pitchFamily="18" charset="0"/>
            </a:endParaRPr>
          </a:p>
          <a:p>
            <a:pPr marL="623888" algn="just">
              <a:spcBef>
                <a:spcPts val="600"/>
              </a:spcBef>
              <a:buFont typeface="Arial" panose="020B0604020202020204" pitchFamily="34" charset="0"/>
              <a:buChar char="•"/>
            </a:pPr>
            <a:r>
              <a:rPr lang="el-GR" sz="1400" b="1" dirty="0"/>
              <a:t>Μη περιορίσιμη: </a:t>
            </a:r>
            <a:r>
              <a:rPr lang="el-GR" sz="1400" dirty="0"/>
              <a:t>Δεν μπορούν να αντιταχθούν στον τρίτο περιορισμοί της </a:t>
            </a:r>
            <a:r>
              <a:rPr lang="el-GR" sz="1400" dirty="0" err="1"/>
              <a:t>εκπροσωπευτικής</a:t>
            </a:r>
            <a:r>
              <a:rPr lang="el-GR" sz="1400" dirty="0"/>
              <a:t> εξουσίας δυνάμει της εταιρικής σύμβασης ή απόφασης των εταίρων, έστω και αν έχουν δημοσιευθεί στο ΓΕΜΗ (257 παρ. 3). </a:t>
            </a:r>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77108"/>
          </a:xfrm>
          <a:prstGeom prst="rect">
            <a:avLst/>
          </a:prstGeom>
          <a:noFill/>
        </p:spPr>
        <p:txBody>
          <a:bodyPr wrap="square" rtlCol="0">
            <a:spAutoFit/>
          </a:bodyPr>
          <a:lstStyle/>
          <a:p>
            <a:pPr algn="ctr"/>
            <a:r>
              <a:rPr lang="el-GR" sz="2000" b="1" i="1" dirty="0">
                <a:solidFill>
                  <a:schemeClr val="accent2">
                    <a:lumMod val="75000"/>
                  </a:schemeClr>
                </a:solidFill>
              </a:rPr>
              <a:t>Εξουσίες - Όργανα Εταιρείας </a:t>
            </a:r>
            <a:endParaRPr lang="en-US" sz="2000" i="1" dirty="0">
              <a:solidFill>
                <a:schemeClr val="accent2">
                  <a:lumMod val="75000"/>
                </a:schemeClr>
              </a:solidFill>
            </a:endParaRPr>
          </a:p>
          <a:p>
            <a:endParaRPr lang="en-US" dirty="0"/>
          </a:p>
        </p:txBody>
      </p:sp>
    </p:spTree>
    <p:extLst>
      <p:ext uri="{BB962C8B-B14F-4D97-AF65-F5344CB8AC3E}">
        <p14:creationId xmlns:p14="http://schemas.microsoft.com/office/powerpoint/2010/main" val="167967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FF41B94-9FB3-4953-B90A-34ECFEC6F1C4}"/>
              </a:ext>
            </a:extLst>
          </p:cNvPr>
          <p:cNvSpPr>
            <a:spLocks noGrp="1"/>
          </p:cNvSpPr>
          <p:nvPr>
            <p:ph type="title"/>
          </p:nvPr>
        </p:nvSpPr>
        <p:spPr>
          <a:xfrm>
            <a:off x="2592924" y="556453"/>
            <a:ext cx="8911687" cy="607329"/>
          </a:xfrm>
        </p:spPr>
        <p:txBody>
          <a:bodyPr>
            <a:normAutofit fontScale="90000"/>
          </a:bodyPr>
          <a:lstStyle/>
          <a:p>
            <a:pPr algn="ctr"/>
            <a:r>
              <a:rPr lang="el-GR" b="1" u="sng" dirty="0"/>
              <a:t>Ομόρρυθμη Εταιρεία</a:t>
            </a:r>
            <a:r>
              <a:rPr lang="el-GR" b="1" dirty="0"/>
              <a:t> </a:t>
            </a:r>
            <a:br>
              <a:rPr lang="el-GR" b="1" dirty="0"/>
            </a:br>
            <a:br>
              <a:rPr lang="en-US" i="1" dirty="0"/>
            </a:br>
            <a:endParaRPr lang="en-US" dirty="0"/>
          </a:p>
        </p:txBody>
      </p:sp>
      <p:sp>
        <p:nvSpPr>
          <p:cNvPr id="9" name="Θέση περιεχομένου 8">
            <a:extLst>
              <a:ext uri="{FF2B5EF4-FFF2-40B4-BE49-F238E27FC236}">
                <a16:creationId xmlns:a16="http://schemas.microsoft.com/office/drawing/2014/main" id="{7FA2CB70-2E6E-4BC9-A639-40B75613FD5E}"/>
              </a:ext>
            </a:extLst>
          </p:cNvPr>
          <p:cNvSpPr>
            <a:spLocks noGrp="1"/>
          </p:cNvSpPr>
          <p:nvPr>
            <p:ph sz="quarter" idx="4"/>
          </p:nvPr>
        </p:nvSpPr>
        <p:spPr>
          <a:xfrm>
            <a:off x="2715491" y="2145689"/>
            <a:ext cx="9310254" cy="4573766"/>
          </a:xfrm>
        </p:spPr>
        <p:txBody>
          <a:bodyPr>
            <a:normAutofit fontScale="77500" lnSpcReduction="20000"/>
          </a:bodyPr>
          <a:lstStyle/>
          <a:p>
            <a:pPr marL="0" indent="0" algn="ctr">
              <a:buNone/>
            </a:pPr>
            <a:r>
              <a:rPr lang="el-GR" sz="2000" b="1" i="1" u="sng" dirty="0">
                <a:solidFill>
                  <a:schemeClr val="accent2">
                    <a:lumMod val="75000"/>
                  </a:schemeClr>
                </a:solidFill>
              </a:rPr>
              <a:t>Συνέλευση των Εταίρων</a:t>
            </a:r>
            <a:r>
              <a:rPr lang="el-GR" sz="2000" b="1" i="1" dirty="0">
                <a:solidFill>
                  <a:schemeClr val="accent2">
                    <a:lumMod val="75000"/>
                  </a:schemeClr>
                </a:solidFill>
              </a:rPr>
              <a:t> </a:t>
            </a:r>
          </a:p>
          <a:p>
            <a:pPr algn="just">
              <a:lnSpc>
                <a:spcPct val="160000"/>
              </a:lnSpc>
            </a:pPr>
            <a:r>
              <a:rPr lang="el-GR" dirty="0"/>
              <a:t>Πράξεις που δεν υπάγονται στην έννοια της διαχείρισης (πχ τροποποίηση καταστατικού) ή της συνήθους διαχείρισης, διενεργούνται κατόπιν </a:t>
            </a:r>
            <a:r>
              <a:rPr lang="el-GR" b="1" dirty="0"/>
              <a:t>ομόφωνης απόφασης των εταίρων </a:t>
            </a:r>
            <a:r>
              <a:rPr lang="el-GR" dirty="0"/>
              <a:t>(</a:t>
            </a:r>
            <a:r>
              <a:rPr lang="el-GR" dirty="0" err="1"/>
              <a:t>αρ</a:t>
            </a:r>
            <a:r>
              <a:rPr lang="el-GR" dirty="0"/>
              <a:t>. 253 παρ.1) </a:t>
            </a:r>
          </a:p>
          <a:p>
            <a:pPr marL="0" indent="0" algn="just">
              <a:lnSpc>
                <a:spcPct val="160000"/>
              </a:lnSpc>
              <a:buNone/>
            </a:pPr>
            <a:endParaRPr lang="en-US" dirty="0"/>
          </a:p>
          <a:p>
            <a:pPr algn="just">
              <a:lnSpc>
                <a:spcPct val="160000"/>
              </a:lnSpc>
            </a:pPr>
            <a:r>
              <a:rPr lang="el-GR" b="1" dirty="0"/>
              <a:t>Δυνατότητα</a:t>
            </a:r>
            <a:r>
              <a:rPr lang="el-GR" dirty="0"/>
              <a:t> πρόβλεψης </a:t>
            </a:r>
            <a:r>
              <a:rPr lang="el-GR" b="1" dirty="0"/>
              <a:t>πλειοψηφικής λήψης των αποφάσεων</a:t>
            </a:r>
            <a:r>
              <a:rPr lang="el-GR" dirty="0"/>
              <a:t>.  Η πλειοψηφία υπολογίζεται εν αμφιβολία με βάση τον αριθμό των εταίρων και όχι με βάση το ύψος της εισφοράς (</a:t>
            </a:r>
            <a:r>
              <a:rPr lang="el-GR" dirty="0" err="1"/>
              <a:t>αρ</a:t>
            </a:r>
            <a:r>
              <a:rPr lang="el-GR" dirty="0"/>
              <a:t>. 253 παρ.2)</a:t>
            </a:r>
          </a:p>
          <a:p>
            <a:pPr marL="0" indent="0" algn="just">
              <a:lnSpc>
                <a:spcPct val="160000"/>
              </a:lnSpc>
              <a:buNone/>
            </a:pPr>
            <a:endParaRPr lang="en-US" dirty="0"/>
          </a:p>
          <a:p>
            <a:pPr algn="just">
              <a:lnSpc>
                <a:spcPct val="160000"/>
              </a:lnSpc>
            </a:pPr>
            <a:r>
              <a:rPr lang="el-GR" dirty="0"/>
              <a:t>Δικαίωμα συμμετοχής στη λήψη αποφάσεων και την ψηφοφορία έχουν όλοι οι εταίροι, ακόμα και όταν συντρέχει σύγκρουση συμφερόντων.  </a:t>
            </a:r>
          </a:p>
          <a:p>
            <a:pPr marL="0" indent="0" algn="just">
              <a:lnSpc>
                <a:spcPct val="160000"/>
              </a:lnSpc>
              <a:buNone/>
            </a:pPr>
            <a:endParaRPr lang="el-GR" dirty="0"/>
          </a:p>
          <a:p>
            <a:pPr algn="just">
              <a:lnSpc>
                <a:spcPct val="160000"/>
              </a:lnSpc>
            </a:pPr>
            <a:r>
              <a:rPr lang="el-GR" b="1" dirty="0"/>
              <a:t>Προσοχή! </a:t>
            </a:r>
            <a:r>
              <a:rPr lang="el-GR" dirty="0"/>
              <a:t>Με βάση την υποχρέωση πίστης ο εταίρος οφείλει να μην προτάσσει τα ατομικά του συμφέροντα σε διαφορετική περίπτωση η ψήφος του είναι άκυρη.</a:t>
            </a:r>
            <a:endParaRPr lang="en-US" dirty="0"/>
          </a:p>
          <a:p>
            <a:endParaRPr lang="el-GR" sz="1400" dirty="0"/>
          </a:p>
        </p:txBody>
      </p:sp>
      <p:sp>
        <p:nvSpPr>
          <p:cNvPr id="14" name="TextBox 13">
            <a:extLst>
              <a:ext uri="{FF2B5EF4-FFF2-40B4-BE49-F238E27FC236}">
                <a16:creationId xmlns:a16="http://schemas.microsoft.com/office/drawing/2014/main" id="{8EAE20C6-84EF-4EDD-AF27-A07100DF17BD}"/>
              </a:ext>
            </a:extLst>
          </p:cNvPr>
          <p:cNvSpPr txBox="1"/>
          <p:nvPr/>
        </p:nvSpPr>
        <p:spPr>
          <a:xfrm>
            <a:off x="2715491" y="1316181"/>
            <a:ext cx="8789120" cy="677108"/>
          </a:xfrm>
          <a:prstGeom prst="rect">
            <a:avLst/>
          </a:prstGeom>
          <a:noFill/>
        </p:spPr>
        <p:txBody>
          <a:bodyPr wrap="square" rtlCol="0">
            <a:spAutoFit/>
          </a:bodyPr>
          <a:lstStyle/>
          <a:p>
            <a:pPr algn="ctr"/>
            <a:r>
              <a:rPr lang="el-GR" sz="2000" b="1" i="1" dirty="0">
                <a:solidFill>
                  <a:schemeClr val="accent2">
                    <a:lumMod val="75000"/>
                  </a:schemeClr>
                </a:solidFill>
              </a:rPr>
              <a:t>Εξουσίες - Όργανα Εταιρείας </a:t>
            </a:r>
            <a:endParaRPr lang="en-US" sz="2000" i="1" dirty="0">
              <a:solidFill>
                <a:schemeClr val="accent2">
                  <a:lumMod val="75000"/>
                </a:schemeClr>
              </a:solidFill>
            </a:endParaRPr>
          </a:p>
          <a:p>
            <a:endParaRPr lang="en-US" dirty="0"/>
          </a:p>
        </p:txBody>
      </p:sp>
    </p:spTree>
    <p:extLst>
      <p:ext uri="{BB962C8B-B14F-4D97-AF65-F5344CB8AC3E}">
        <p14:creationId xmlns:p14="http://schemas.microsoft.com/office/powerpoint/2010/main" val="1000733272"/>
      </p:ext>
    </p:extLst>
  </p:cSld>
  <p:clrMapOvr>
    <a:masterClrMapping/>
  </p:clrMapOvr>
</p:sld>
</file>

<file path=ppt/theme/theme1.xml><?xml version="1.0" encoding="utf-8"?>
<a:theme xmlns:a="http://schemas.openxmlformats.org/drawingml/2006/main" name="Θρόισμα">
  <a:themeElements>
    <a:clrScheme name="Κίτρινο">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7320</Words>
  <Application>Microsoft Office PowerPoint</Application>
  <PresentationFormat>Ευρεία οθόνη</PresentationFormat>
  <Paragraphs>591</Paragraphs>
  <Slides>50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50</vt:i4>
      </vt:variant>
    </vt:vector>
  </HeadingPairs>
  <TitlesOfParts>
    <vt:vector size="57" baseType="lpstr">
      <vt:lpstr>Arial</vt:lpstr>
      <vt:lpstr>Calibri</vt:lpstr>
      <vt:lpstr>Century Gothic</vt:lpstr>
      <vt:lpstr>Times New Roman</vt:lpstr>
      <vt:lpstr>Wingdings</vt:lpstr>
      <vt:lpstr>Wingdings 3</vt:lpstr>
      <vt:lpstr>Θρόισμα</vt:lpstr>
      <vt:lpstr>Παρουσίαση του PowerPoint</vt:lpstr>
      <vt:lpstr>Παρουσίαση Εταιρειών</vt:lpstr>
      <vt:lpstr>Βασικά Στοιχεία Προσωπικών και Κεφαλαιουχικών Εταιρειών</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Ομόρρυθμη Εταιρεία   </vt:lpstr>
      <vt:lpstr>Ετερόρρυθμη Εταιρεία   </vt:lpstr>
      <vt:lpstr>Ετερόρρυθμη Εταιρεία   </vt:lpstr>
      <vt:lpstr>Ετερόρρυθμη Εταιρεία   </vt:lpstr>
      <vt:lpstr>Ετερόρρυθμη Εταιρεία   </vt:lpstr>
      <vt:lpstr>Ετερόρρυθμη Εταιρεία   </vt:lpstr>
      <vt:lpstr>Ετερόρρυθμη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Ανώνυμη Εταιρεία   </vt:lpstr>
      <vt:lpstr>Ιδιωτική Κεφαλαιουχική Εταιρεία</vt:lpstr>
      <vt:lpstr>Ιδιωτική Κεφαλαιουχική Εταιρεία</vt:lpstr>
      <vt:lpstr>Ιδιωτική Κεφαλαιουχική Εταιρεία</vt:lpstr>
      <vt:lpstr>Ιδιωτική Κεφαλαιουχική Εταιρεία</vt:lpstr>
      <vt:lpstr>Ιδιωτική Κεφαλαιουχική Εταιρεία</vt:lpstr>
      <vt:lpstr>Ιδιωτική Κεφαλαιουχική Εταιρεία</vt:lpstr>
      <vt:lpstr>Ιδιωτική Κεφαλαιουχική Εταιρεία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Ioannis Kontoulis</dc:creator>
  <cp:lastModifiedBy>Ioannis Kontoulis</cp:lastModifiedBy>
  <cp:revision>84</cp:revision>
  <dcterms:created xsi:type="dcterms:W3CDTF">2024-10-22T18:26:20Z</dcterms:created>
  <dcterms:modified xsi:type="dcterms:W3CDTF">2024-10-27T15:45:37Z</dcterms:modified>
</cp:coreProperties>
</file>