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6" r:id="rId8"/>
    <p:sldId id="262" r:id="rId9"/>
    <p:sldId id="263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7" r:id="rId32"/>
    <p:sldId id="288" r:id="rId33"/>
    <p:sldId id="289" r:id="rId34"/>
    <p:sldId id="286" r:id="rId35"/>
    <p:sldId id="290" r:id="rId36"/>
    <p:sldId id="291" r:id="rId37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7"/>
    <p:restoredTop sz="94617"/>
  </p:normalViewPr>
  <p:slideViewPr>
    <p:cSldViewPr snapToGrid="0">
      <p:cViewPr varScale="1">
        <p:scale>
          <a:sx n="111" d="100"/>
          <a:sy n="111" d="100"/>
        </p:scale>
        <p:origin x="4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4DD26FC-92BB-2F58-371B-64737DFD2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46262A7-EA03-E15D-BDE5-1C44280140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45A563D-FE4B-3897-2886-8E4F3D2C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EB556D6-18CB-71F1-5BC0-56DCEF7F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9988E2D-D6B2-72E8-C529-E54BFE6F7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79560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C808AD-8504-F03A-1ECB-C2EC9BA4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95A4A4DA-EFA2-F8AF-0D9F-3BDCBC44B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2B55482-2B6A-D64A-9E73-641C3ECE2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3282133-EB35-8DB5-9590-B198DE5B5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4B4E559-7F04-61B5-E454-B97B8BE73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096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3BC9512E-5F9D-A56E-D136-1ED74466B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FD34AFB-CD89-4408-EFEB-9E28DBE40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913B3B-DCB4-DD6F-777A-3E43593B6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4B204F-7957-24F8-C121-A2A357C0F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C8EB302-8BDF-DB7A-793F-E8A251BC4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771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B0EB0C6-15EC-658F-92A0-6C82DEFC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309A777-DA15-0AD4-D851-0E02EC642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33B001C-5036-9EB6-1ED0-0222739DE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B039734-8E7D-4F00-B3F9-492934A3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26EC60E-B759-3354-8AA5-57FDC1ED0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8791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293781C-F6A8-A32E-674A-EBFB5A63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C062E06-8779-354E-E2BB-A1DCBF5DA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9E679E9-4866-1C72-5B93-F01F83BCB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2B5A3F-32E1-9EAB-279A-F7FB182CD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AC082375-CB5C-BB44-86EC-0D3E3FFAB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6017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C99C818-B7A8-DDF9-C445-38EBC5C02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AD98C4E-1761-E12B-96DE-021F05A37A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3A14233-46B6-1458-D2C3-7D0EF74AD3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FC15A60A-976C-06FE-8419-094257DEF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FA723893-1677-228B-0979-63EB93B98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43EB8AB-D271-299C-14FB-CD697967B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60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0676CD-16DB-1430-2F1C-853F13D4F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53F0797-7A70-FE91-034A-F5CBEC8EA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1B05B6C-7CE8-82C0-CEDA-F4A3465DC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A5173A00-99AF-8A1C-B599-7AD2437E6A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D50BC509-AA2F-6D5D-D2D1-FD80EBFEEE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6219D2FF-6116-8AA9-A0EF-B85AFD3EC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AAE7B2EE-F1C7-4A00-94D4-274E28945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FB4F0578-BE8B-F409-8B8D-2BB418911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081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C39C49E-32DC-34A7-F940-6FB67EEA4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5255CDEF-346B-F47C-725B-7F047958B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4640B8F7-6DA3-525C-A258-73CD0E3A5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4D4C960-DB10-7D15-02F0-40958CBDB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2911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78744993-D7AA-D0A1-1C3E-5C882F3B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0101EBAE-6415-4BB8-3FEA-4ADCD69A7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BC76926A-F83C-0877-1B1F-79993C57C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31945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F6E751-7B49-A16D-F4E6-C8F5C674C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266B8D-D577-B2F1-7CA9-1123F031E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BFAD7BE-20A8-2DF5-47F1-5F47FA5D9C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0B31857-0FD1-C02A-6401-FB7D5C14C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A72C1CDC-F207-AE2E-C5C8-4DFE24A8D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698676-A68C-0DC0-F0EF-2809F266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08897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460950C-7C6F-269C-26E9-9C49DA4A2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C7604A2-F5C2-88B9-DEB6-CA65BF2AE5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62ACC9E-9B1A-5697-E6C7-67C89B08C4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F686412-E3AC-FA00-AB2A-5244ED3FE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E833C5C-889A-2986-025E-584A55730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E124448-0AFD-2AB6-3804-98C6AA3B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555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625A2B1F-5237-37F0-3AC7-8F3B72BCF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579FA546-1023-998E-3F72-C01BD5089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D446153-9823-165D-B3D2-D2DA55E730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2E0E9-01FC-0A4B-8FF1-9831181D960B}" type="datetimeFigureOut">
              <a:rPr lang="el-GR" smtClean="0"/>
              <a:t>13/5/26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C4D6411-8065-F77A-9080-EC56D07C3E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18B7644-71E5-DF70-47FA-5B271D7BC5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086BD-C1EE-B048-BCA4-B9A086DDBF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904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CC60FE6-D86E-5ECB-CF26-D9F350E2E5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14339"/>
            <a:ext cx="9144000" cy="2387600"/>
          </a:xfrm>
        </p:spPr>
        <p:txBody>
          <a:bodyPr>
            <a:normAutofit/>
          </a:bodyPr>
          <a:lstStyle/>
          <a:p>
            <a:r>
              <a:rPr lang="el-GR" sz="4000" dirty="0"/>
              <a:t>Σεμινάριο Ουσιαστικού Ποινικού Δικαίου</a:t>
            </a:r>
            <a:br>
              <a:rPr lang="el-GR" sz="4000" dirty="0"/>
            </a:br>
            <a:r>
              <a:rPr lang="el-GR" sz="4000" dirty="0"/>
              <a:t>(Γενικό Μέρος)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944ED73-EBED-2EEE-0B10-95E3009DE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321934"/>
            <a:ext cx="9144000" cy="1935866"/>
          </a:xfrm>
        </p:spPr>
        <p:txBody>
          <a:bodyPr>
            <a:normAutofit fontScale="40000" lnSpcReduction="20000"/>
          </a:bodyPr>
          <a:lstStyle/>
          <a:p>
            <a:r>
              <a:rPr lang="el-GR" sz="4300" dirty="0"/>
              <a:t>Εισηγήτρια: </a:t>
            </a:r>
          </a:p>
          <a:p>
            <a:r>
              <a:rPr lang="el-GR" sz="4300" dirty="0"/>
              <a:t>Γεωργία </a:t>
            </a:r>
            <a:r>
              <a:rPr lang="el-GR" sz="4300" dirty="0" err="1"/>
              <a:t>Κόγκα</a:t>
            </a:r>
            <a:r>
              <a:rPr lang="el-GR" sz="4300" dirty="0"/>
              <a:t>, ΔΝ</a:t>
            </a:r>
          </a:p>
          <a:p>
            <a:r>
              <a:rPr lang="el-GR" sz="4300" dirty="0"/>
              <a:t>Δικηγόρος Δ.Σ. Λευκάδας</a:t>
            </a:r>
          </a:p>
          <a:p>
            <a:r>
              <a:rPr lang="el-GR" sz="4300" dirty="0"/>
              <a:t>Επιστημονική Συνεργάτιδα Ευρωπαϊκού Πανεπιστημίου Κύπρου</a:t>
            </a:r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ΕΑΝΔΑ 2026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AB72EFF3-F28C-F779-CA0E-4E196A9037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0384" y="5202237"/>
            <a:ext cx="2135368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32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30761A9-1DA1-7E8D-03D3-1C8ACD50B9FC}"/>
              </a:ext>
            </a:extLst>
          </p:cNvPr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ΥΠΑΙΤΙΟΤΗΤΑ (άρθρο 26 ΠΚ)</a:t>
            </a:r>
          </a:p>
          <a:p>
            <a:r>
              <a:rPr lang="el-GR" dirty="0"/>
              <a:t>α) Δόλος (άρθρο 27 ΠΚ)</a:t>
            </a:r>
          </a:p>
          <a:p>
            <a:r>
              <a:rPr lang="el-GR" dirty="0"/>
              <a:t>β) Αμέλεια (άρθρο 28 ΠΚ)</a:t>
            </a:r>
          </a:p>
          <a:p>
            <a:endParaRPr lang="el-GR" dirty="0"/>
          </a:p>
          <a:p>
            <a:r>
              <a:rPr lang="el-GR" b="1" u="sng" dirty="0"/>
              <a:t>ΔΟΛΟΣ</a:t>
            </a:r>
            <a:br>
              <a:rPr lang="el-GR" dirty="0"/>
            </a:br>
            <a:r>
              <a:rPr lang="el-GR" dirty="0"/>
              <a:t>Ορισμός:</a:t>
            </a:r>
            <a:br>
              <a:rPr lang="el-GR" dirty="0"/>
            </a:br>
            <a:r>
              <a:rPr lang="el-GR" dirty="0"/>
              <a:t>→ Γνώση + Θέληση (ή αποδοχή) της πράξης</a:t>
            </a:r>
            <a:br>
              <a:rPr lang="el-GR" dirty="0"/>
            </a:br>
            <a:endParaRPr lang="el-GR" dirty="0"/>
          </a:p>
          <a:p>
            <a:r>
              <a:rPr lang="el-GR" dirty="0"/>
              <a:t>Στοιχεία:</a:t>
            </a:r>
            <a:br>
              <a:rPr lang="el-GR" dirty="0"/>
            </a:br>
            <a:r>
              <a:rPr lang="el-GR" dirty="0"/>
              <a:t>Γνωστικό (γνωρίζει τα περιστατικά)</a:t>
            </a:r>
            <a:br>
              <a:rPr lang="el-GR" dirty="0"/>
            </a:br>
            <a:r>
              <a:rPr lang="el-GR" dirty="0"/>
              <a:t>Βουλητικό (θέλει ή αποδέχεται)</a:t>
            </a:r>
            <a:br>
              <a:rPr lang="el-GR" dirty="0"/>
            </a:br>
            <a:endParaRPr lang="el-GR" dirty="0"/>
          </a:p>
          <a:p>
            <a:r>
              <a:rPr lang="el-GR" dirty="0"/>
              <a:t>Είδη:</a:t>
            </a:r>
            <a:br>
              <a:rPr lang="el-GR" dirty="0"/>
            </a:br>
            <a:r>
              <a:rPr lang="el-GR" dirty="0"/>
              <a:t>1) Άμεσος δόλος Α’ βαθμού (επιδίωξης)</a:t>
            </a:r>
          </a:p>
          <a:p>
            <a:r>
              <a:rPr lang="el-GR" dirty="0"/>
              <a:t>Πράττει ακριβώς για να πραγματώσει την αντικειμενική υπόσταση του εγκλήματος.</a:t>
            </a:r>
            <a:br>
              <a:rPr lang="el-GR" dirty="0"/>
            </a:br>
            <a:r>
              <a:rPr lang="el-GR" dirty="0"/>
              <a:t> → Θέλει το αποτέλεσμα</a:t>
            </a:r>
            <a:br>
              <a:rPr lang="el-GR" dirty="0"/>
            </a:br>
            <a:endParaRPr lang="el-GR" dirty="0"/>
          </a:p>
          <a:p>
            <a:r>
              <a:rPr lang="el-GR" dirty="0"/>
              <a:t>2) Άμεσος δόλος Β’ βαθμού</a:t>
            </a:r>
          </a:p>
          <a:p>
            <a:r>
              <a:rPr lang="el-GR" dirty="0"/>
              <a:t>Προβλέπει την πραγμάτωση της αντικειμενικής υπόστασης του εγκλήματος ως βέβαιη (αναγκαία) συνέπεια της πράξης. Εντούτοις, πράττει και την αποδέχεται ως αποτέλεσμα. </a:t>
            </a:r>
            <a:br>
              <a:rPr lang="el-GR" dirty="0"/>
            </a:br>
            <a:r>
              <a:rPr lang="el-GR" dirty="0"/>
              <a:t>→ Δεν το επιδιώκει</a:t>
            </a:r>
            <a:br>
              <a:rPr lang="el-GR" dirty="0"/>
            </a:br>
            <a:r>
              <a:rPr lang="el-GR" dirty="0"/>
              <a:t>→ Το προβλέπει ως βέβαιο</a:t>
            </a:r>
            <a:br>
              <a:rPr lang="el-GR" dirty="0"/>
            </a:br>
            <a:r>
              <a:rPr lang="el-GR" dirty="0"/>
              <a:t>→ Το αποδέχεται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4365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7046A71-6A27-8451-86CB-685FDA50892E}"/>
              </a:ext>
            </a:extLst>
          </p:cNvPr>
          <p:cNvSpPr txBox="1"/>
          <p:nvPr/>
        </p:nvSpPr>
        <p:spPr>
          <a:xfrm>
            <a:off x="0" y="0"/>
            <a:ext cx="12191999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3) Ενδεχόμενος δόλος</a:t>
            </a:r>
          </a:p>
          <a:p>
            <a:r>
              <a:rPr lang="el-GR" dirty="0"/>
              <a:t>Προβλέπει ως ενδεχόμενη την πραγμάτωση της </a:t>
            </a:r>
            <a:r>
              <a:rPr lang="el-GR" dirty="0" err="1"/>
              <a:t>α.υ.</a:t>
            </a:r>
            <a:r>
              <a:rPr lang="el-GR" dirty="0"/>
              <a:t> εγκλήματος. Παρ’ όλα αυτά, πράττει αποδεχόμενος αυτή. </a:t>
            </a:r>
            <a:br>
              <a:rPr lang="el-GR" dirty="0"/>
            </a:br>
            <a:r>
              <a:rPr lang="el-GR" dirty="0"/>
              <a:t>→ Το προβλέπει ως πιθανό</a:t>
            </a:r>
            <a:br>
              <a:rPr lang="el-GR" dirty="0"/>
            </a:br>
            <a:r>
              <a:rPr lang="el-GR" dirty="0"/>
              <a:t>→ Το αποδέχεται</a:t>
            </a:r>
          </a:p>
          <a:p>
            <a:r>
              <a:rPr lang="el-GR" dirty="0"/>
              <a:t>Παρ.: κρατούμενος Α βάζει φωτιά στο κελί του για να </a:t>
            </a:r>
            <a:r>
              <a:rPr lang="el-GR" dirty="0" err="1"/>
              <a:t>αποδράσει</a:t>
            </a:r>
            <a:r>
              <a:rPr lang="el-GR" dirty="0"/>
              <a:t>. Γνωρίζει ότι </a:t>
            </a:r>
            <a:r>
              <a:rPr lang="el-GR" u="sng" dirty="0"/>
              <a:t>μπορεί</a:t>
            </a:r>
            <a:r>
              <a:rPr lang="el-GR" dirty="0"/>
              <a:t> να προκληθεί θάνατος του συγκρατούμενου Β που δεν επιθυμεί. Αλλά το αποδέχεται ως ενδεχόμενο. Τελικά ο Β πεθαίνει εξ αυτού του λόγου.</a:t>
            </a:r>
            <a:endParaRPr lang="el-GR" b="1" u="sng" dirty="0"/>
          </a:p>
          <a:p>
            <a:endParaRPr lang="el-GR" b="1" u="sng" dirty="0"/>
          </a:p>
          <a:p>
            <a:r>
              <a:rPr lang="el-GR" b="1" u="sng" dirty="0"/>
              <a:t>ΑΜΕΛΕΙΑ</a:t>
            </a:r>
            <a:br>
              <a:rPr lang="el-GR" dirty="0"/>
            </a:br>
            <a:r>
              <a:rPr lang="el-GR" dirty="0"/>
              <a:t>Ισχύει:</a:t>
            </a:r>
            <a:br>
              <a:rPr lang="el-GR" dirty="0"/>
            </a:br>
            <a:r>
              <a:rPr lang="el-GR" dirty="0"/>
              <a:t>→ Μόνο όπου το προβλέπει ο νόμος</a:t>
            </a:r>
            <a:br>
              <a:rPr lang="el-GR" dirty="0"/>
            </a:br>
            <a:r>
              <a:rPr lang="el-GR" dirty="0"/>
              <a:t>→ Κυρίως σε πλημμελήματα</a:t>
            </a:r>
            <a:br>
              <a:rPr lang="el-GR" dirty="0"/>
            </a:br>
            <a:r>
              <a:rPr lang="el-GR" dirty="0"/>
              <a:t>Ορισμός:</a:t>
            </a:r>
            <a:br>
              <a:rPr lang="el-GR" dirty="0"/>
            </a:br>
            <a:r>
              <a:rPr lang="el-GR" dirty="0"/>
              <a:t>→ Έλλειψη απαιτούμενης προσοχής</a:t>
            </a:r>
            <a:br>
              <a:rPr lang="el-GR" dirty="0"/>
            </a:br>
            <a:endParaRPr lang="el-GR" dirty="0"/>
          </a:p>
          <a:p>
            <a:r>
              <a:rPr lang="el-GR" dirty="0"/>
              <a:t>Είδη:</a:t>
            </a:r>
            <a:br>
              <a:rPr lang="el-GR" dirty="0"/>
            </a:br>
            <a:r>
              <a:rPr lang="el-GR" dirty="0"/>
              <a:t>1) Άνευ συνειδήσεως αμέλεια</a:t>
            </a:r>
          </a:p>
          <a:p>
            <a:r>
              <a:rPr lang="el-GR" dirty="0"/>
              <a:t>Δεν </a:t>
            </a:r>
            <a:r>
              <a:rPr lang="el-GR" dirty="0" err="1"/>
              <a:t>προείδε</a:t>
            </a:r>
            <a:r>
              <a:rPr lang="el-GR" dirty="0"/>
              <a:t> το αποτέλεσμα από έλλειψη προσοχής που όφειλε και μπορούσε να καταβάλει. </a:t>
            </a:r>
            <a:br>
              <a:rPr lang="el-GR" dirty="0"/>
            </a:br>
            <a:r>
              <a:rPr lang="el-GR" dirty="0"/>
              <a:t>→ Δεν προβλέπει το αποτέλεσμα</a:t>
            </a:r>
            <a:br>
              <a:rPr lang="el-GR" dirty="0"/>
            </a:br>
            <a:br>
              <a:rPr lang="el-GR" dirty="0"/>
            </a:br>
            <a:r>
              <a:rPr lang="el-GR" dirty="0"/>
              <a:t>2) Ενσυνείδητη αμέλεια</a:t>
            </a:r>
          </a:p>
          <a:p>
            <a:r>
              <a:rPr lang="el-GR" dirty="0" err="1"/>
              <a:t>Προείδε</a:t>
            </a:r>
            <a:r>
              <a:rPr lang="el-GR" dirty="0"/>
              <a:t> την επέλευση της ζημίας αλλά </a:t>
            </a:r>
            <a:r>
              <a:rPr lang="el-GR" u="sng" dirty="0"/>
              <a:t>πίστεψε</a:t>
            </a:r>
            <a:r>
              <a:rPr lang="el-GR" dirty="0"/>
              <a:t> ότι δε θα συνέβαινε. </a:t>
            </a:r>
            <a:br>
              <a:rPr lang="el-GR" dirty="0"/>
            </a:br>
            <a:r>
              <a:rPr lang="el-GR" dirty="0"/>
              <a:t>→ Το προβλέπει ως δυνατό</a:t>
            </a:r>
            <a:br>
              <a:rPr lang="el-GR" dirty="0"/>
            </a:br>
            <a:r>
              <a:rPr lang="el-GR" dirty="0"/>
              <a:t>→ Πιστεύει ότι δεν θα συμβεί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22655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F6E738-0F4A-5557-4E8C-5F3C70205B99}"/>
              </a:ext>
            </a:extLst>
          </p:cNvPr>
          <p:cNvSpPr txBox="1"/>
          <p:nvPr/>
        </p:nvSpPr>
        <p:spPr>
          <a:xfrm>
            <a:off x="1" y="0"/>
            <a:ext cx="121919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ΚΡΙΣΙΜΗ ΔΙΑΚΡΙΣΗ </a:t>
            </a:r>
            <a:endParaRPr lang="en" b="1" dirty="0"/>
          </a:p>
          <a:p>
            <a:r>
              <a:rPr lang="el-GR" dirty="0"/>
              <a:t>ΕΝΔΕΧΟΜΕΝΟΣ ΔΟΛΟΣ </a:t>
            </a:r>
            <a:r>
              <a:rPr lang="en" dirty="0"/>
              <a:t>vs </a:t>
            </a:r>
            <a:r>
              <a:rPr lang="el-GR" dirty="0"/>
              <a:t>ΕΝΣΥΝΕΙΔΗΤΗ ΑΜΕΛΕΙΑ</a:t>
            </a:r>
            <a:br>
              <a:rPr lang="el-GR" dirty="0"/>
            </a:br>
            <a:r>
              <a:rPr lang="el-GR" dirty="0"/>
              <a:t>Κοινό:</a:t>
            </a:r>
            <a:br>
              <a:rPr lang="el-GR" dirty="0"/>
            </a:br>
            <a:r>
              <a:rPr lang="el-GR" dirty="0"/>
              <a:t>→ Και στις δύο περιπτώσεις προβλέπεται το αποτέλεσμα</a:t>
            </a:r>
            <a:br>
              <a:rPr lang="el-GR" dirty="0"/>
            </a:br>
            <a:endParaRPr lang="el-GR" dirty="0"/>
          </a:p>
          <a:p>
            <a:r>
              <a:rPr lang="el-GR" dirty="0"/>
              <a:t>Διαφορά:</a:t>
            </a:r>
            <a:br>
              <a:rPr lang="el-GR" dirty="0"/>
            </a:br>
            <a:r>
              <a:rPr lang="el-GR" dirty="0"/>
              <a:t>Ενδεχόμενος δόλος</a:t>
            </a:r>
            <a:br>
              <a:rPr lang="el-GR" dirty="0"/>
            </a:br>
            <a:r>
              <a:rPr lang="el-GR" dirty="0"/>
              <a:t>→ ΑΠΟΔΕΧΕΤΑΙ το αποτέλεσμα</a:t>
            </a:r>
            <a:br>
              <a:rPr lang="el-GR" dirty="0"/>
            </a:br>
            <a:r>
              <a:rPr lang="el-GR" dirty="0"/>
              <a:t>Ενσυνείδητη αμέλεια</a:t>
            </a:r>
            <a:br>
              <a:rPr lang="el-GR" dirty="0"/>
            </a:br>
            <a:r>
              <a:rPr lang="el-GR" dirty="0"/>
              <a:t>→ ΔΕΝ το αποδέχεται</a:t>
            </a:r>
            <a:br>
              <a:rPr lang="el-GR" dirty="0"/>
            </a:br>
            <a:r>
              <a:rPr lang="el-GR" dirty="0"/>
              <a:t>→ Πιστεύει ότι θα το αποφύγει</a:t>
            </a:r>
          </a:p>
          <a:p>
            <a:br>
              <a:rPr lang="el-GR" dirty="0"/>
            </a:br>
            <a:r>
              <a:rPr lang="el-GR" u="sng" dirty="0"/>
              <a:t>Καταληκτικά:</a:t>
            </a:r>
          </a:p>
          <a:p>
            <a:r>
              <a:rPr lang="en" dirty="0"/>
              <a:t>• </a:t>
            </a:r>
            <a:r>
              <a:rPr lang="el-GR" dirty="0"/>
              <a:t>Δόλος = γνώση + θέληση/αποδοχή</a:t>
            </a:r>
            <a:br>
              <a:rPr lang="el-GR" dirty="0"/>
            </a:br>
            <a:r>
              <a:rPr lang="el-GR" dirty="0"/>
              <a:t>• Αμέλεια = έλλειψη προσοχής</a:t>
            </a:r>
            <a:br>
              <a:rPr lang="el-GR" dirty="0"/>
            </a:br>
            <a:r>
              <a:rPr lang="el-GR" dirty="0"/>
              <a:t>• Άμεσος δόλος → βεβαιότητα</a:t>
            </a:r>
            <a:br>
              <a:rPr lang="el-GR" dirty="0"/>
            </a:br>
            <a:r>
              <a:rPr lang="el-GR" dirty="0"/>
              <a:t>• Ενδεχόμενος δόλος → πιθανότητα + αποδοχή</a:t>
            </a:r>
            <a:br>
              <a:rPr lang="el-GR" dirty="0"/>
            </a:br>
            <a:r>
              <a:rPr lang="el-GR" dirty="0"/>
              <a:t>• Ενσυνείδητη αμέλεια → πιθανότητα + ελπίδα αποφυγής</a:t>
            </a:r>
          </a:p>
        </p:txBody>
      </p:sp>
    </p:spTree>
    <p:extLst>
      <p:ext uri="{BB962C8B-B14F-4D97-AF65-F5344CB8AC3E}">
        <p14:creationId xmlns:p14="http://schemas.microsoft.com/office/powerpoint/2010/main" val="37305847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8BEDAD-876C-A117-FB8D-555FD68DF40A}"/>
              </a:ext>
            </a:extLst>
          </p:cNvPr>
          <p:cNvSpPr txBox="1"/>
          <p:nvPr/>
        </p:nvSpPr>
        <p:spPr>
          <a:xfrm>
            <a:off x="0" y="0"/>
            <a:ext cx="121919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ΕΓΚΛΗΜΑΤΑ</a:t>
            </a:r>
          </a:p>
          <a:p>
            <a:r>
              <a:rPr lang="el-GR" dirty="0"/>
              <a:t>1) ΜΕ ΒΑΣΗ ΤΟ ΥΠΟΚΕΙΜΕΝΟ</a:t>
            </a:r>
          </a:p>
          <a:p>
            <a:endParaRPr lang="el-GR" dirty="0"/>
          </a:p>
          <a:p>
            <a:r>
              <a:rPr lang="el-GR" dirty="0"/>
              <a:t>α) Κοινά εγκλήματα</a:t>
            </a:r>
          </a:p>
          <a:p>
            <a:r>
              <a:rPr lang="el-GR" dirty="0"/>
              <a:t>→ Τελούνται από οποιονδήποτε («όποιος»)</a:t>
            </a:r>
          </a:p>
          <a:p>
            <a:r>
              <a:rPr lang="el-GR" dirty="0"/>
              <a:t>→ πχ: ανθρωποκτονία, ληστεία, βιασμός</a:t>
            </a:r>
          </a:p>
          <a:p>
            <a:endParaRPr lang="el-GR" dirty="0"/>
          </a:p>
          <a:p>
            <a:r>
              <a:rPr lang="el-GR" dirty="0"/>
              <a:t>β) Ιδιαίτερα εγκλήματα </a:t>
            </a:r>
          </a:p>
          <a:p>
            <a:r>
              <a:rPr lang="en" dirty="0"/>
              <a:t>→ </a:t>
            </a:r>
            <a:r>
              <a:rPr lang="el-GR" dirty="0"/>
              <a:t>Τελούνται μόνο από πρόσωπα με ειδική ιδιότητα</a:t>
            </a:r>
          </a:p>
          <a:p>
            <a:r>
              <a:rPr lang="en" dirty="0" err="1"/>
              <a:t>i</a:t>
            </a:r>
            <a:r>
              <a:rPr lang="en" dirty="0"/>
              <a:t>) </a:t>
            </a:r>
            <a:r>
              <a:rPr lang="el-GR" dirty="0"/>
              <a:t>Γνήσια ιδιαίτερα</a:t>
            </a:r>
          </a:p>
          <a:p>
            <a:r>
              <a:rPr lang="el-GR" dirty="0"/>
              <a:t>→ Η ιδιότητα θεμελιώνει το αξιόποινο</a:t>
            </a:r>
          </a:p>
          <a:p>
            <a:r>
              <a:rPr lang="el-GR" dirty="0"/>
              <a:t>→ πχ: απιστία δικηγόρου</a:t>
            </a:r>
          </a:p>
          <a:p>
            <a:endParaRPr lang="el-GR" dirty="0"/>
          </a:p>
          <a:p>
            <a:r>
              <a:rPr lang="en" dirty="0"/>
              <a:t>ii) </a:t>
            </a:r>
            <a:r>
              <a:rPr lang="el-GR" dirty="0"/>
              <a:t>Μη γνήσια ιδιαίτερα</a:t>
            </a:r>
          </a:p>
          <a:p>
            <a:r>
              <a:rPr lang="el-GR" dirty="0"/>
              <a:t>→ Το αξιόποινο υπάρχει και χωρίς ιδιότητα</a:t>
            </a:r>
          </a:p>
          <a:p>
            <a:r>
              <a:rPr lang="el-GR" dirty="0"/>
              <a:t>→ Η ιδιότητα επηρεάζει την ποινή (τη μειώνει ή την αυξάνει)</a:t>
            </a:r>
          </a:p>
          <a:p>
            <a:r>
              <a:rPr lang="el-GR" dirty="0"/>
              <a:t>→ πχ: παιδοκτονία (</a:t>
            </a:r>
            <a:r>
              <a:rPr lang="en" dirty="0"/>
              <a:t>vs </a:t>
            </a:r>
            <a:r>
              <a:rPr lang="el-GR" dirty="0"/>
              <a:t>ανθρωποκτονία)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8910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3AB63E-463E-EC5C-2EBE-1E38CBA41AAB}"/>
              </a:ext>
            </a:extLst>
          </p:cNvPr>
          <p:cNvSpPr txBox="1"/>
          <p:nvPr/>
        </p:nvSpPr>
        <p:spPr>
          <a:xfrm>
            <a:off x="1" y="0"/>
            <a:ext cx="12191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2) ΜΕ ΒΑΣΗ ΤΗ ΣΥΜΠΕΡΙΦΟΡΑ</a:t>
            </a:r>
            <a:br>
              <a:rPr lang="el-GR" dirty="0"/>
            </a:br>
            <a:r>
              <a:rPr lang="el-GR" dirty="0"/>
              <a:t>α) Τυπικά εγκλήματα/ συμπεριφοράς</a:t>
            </a:r>
            <a:br>
              <a:rPr lang="el-GR" dirty="0"/>
            </a:br>
            <a:r>
              <a:rPr lang="el-GR" dirty="0"/>
              <a:t>→ Αρκεί μόνο η πράξη</a:t>
            </a:r>
            <a:br>
              <a:rPr lang="el-GR" dirty="0"/>
            </a:br>
            <a:r>
              <a:rPr lang="el-GR" dirty="0"/>
              <a:t>→ Δεν απαιτείται αποτέλεσμα</a:t>
            </a:r>
            <a:br>
              <a:rPr lang="el-GR" dirty="0"/>
            </a:br>
            <a:r>
              <a:rPr lang="el-GR" dirty="0"/>
              <a:t>→ πχ: πλαστογραφία, ψευδής κατάθεση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β) Ουσιαστικά εγκλήματα/ αποτελέσματος</a:t>
            </a:r>
            <a:br>
              <a:rPr lang="el-GR" dirty="0"/>
            </a:br>
            <a:r>
              <a:rPr lang="el-GR" dirty="0"/>
              <a:t>→ Απαιτείται και αποτέλεσμα</a:t>
            </a:r>
            <a:br>
              <a:rPr lang="el-GR" dirty="0"/>
            </a:br>
            <a:r>
              <a:rPr lang="el-GR" dirty="0"/>
              <a:t>→ πχ: ανθρωποκτονία (απαιτείται θάνατος)</a:t>
            </a:r>
          </a:p>
          <a:p>
            <a:endParaRPr lang="el-GR" dirty="0"/>
          </a:p>
          <a:p>
            <a:r>
              <a:rPr lang="el-GR" dirty="0"/>
              <a:t>3) ΜΕ ΒΑΣΗ ΤΗΝ ΠΡΟΣΒΟΛΗ</a:t>
            </a:r>
            <a:br>
              <a:rPr lang="el-GR" dirty="0"/>
            </a:br>
            <a:r>
              <a:rPr lang="el-GR" dirty="0"/>
              <a:t>α) Εγκλήματα βλάβης</a:t>
            </a:r>
            <a:br>
              <a:rPr lang="el-GR" dirty="0"/>
            </a:br>
            <a:r>
              <a:rPr lang="el-GR" dirty="0"/>
              <a:t>→ Απαιτείται πραγματική βλάβη (άμεση και οριστική τρώση – εν </a:t>
            </a:r>
            <a:r>
              <a:rPr lang="el-GR" dirty="0" err="1"/>
              <a:t>όλω</a:t>
            </a:r>
            <a:r>
              <a:rPr lang="el-GR" dirty="0"/>
              <a:t> ή εν μέρει)</a:t>
            </a:r>
            <a:br>
              <a:rPr lang="el-GR" dirty="0"/>
            </a:br>
            <a:r>
              <a:rPr lang="el-GR" dirty="0"/>
              <a:t>→ πχ: ανθρωποκτονία, ληστεία, βιασμός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β) Εγκλήματα διακινδύνευσης</a:t>
            </a:r>
            <a:br>
              <a:rPr lang="el-GR" dirty="0"/>
            </a:br>
            <a:r>
              <a:rPr lang="el-GR" dirty="0"/>
              <a:t>→ Αρκεί ο κίνδυνος (μία κατάσταση που επιτρέπει την κρίση ότι η επέλευση της βλάβης είναι πιθανή).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Συγκεκριμένης διακινδύνευσης (ο κίνδυνος αποτελεί στοιχείο της </a:t>
            </a:r>
            <a:r>
              <a:rPr lang="el-GR" dirty="0" err="1"/>
              <a:t>α.υ.</a:t>
            </a:r>
            <a:r>
              <a:rPr lang="el-GR" dirty="0"/>
              <a:t>)</a:t>
            </a:r>
            <a:br>
              <a:rPr lang="el-GR" dirty="0"/>
            </a:br>
            <a:r>
              <a:rPr lang="el-GR" dirty="0"/>
              <a:t>Αφηρημένης διακινδύνευσης (δεν είναι στοιχείο της </a:t>
            </a:r>
            <a:r>
              <a:rPr lang="el-GR" dirty="0" err="1"/>
              <a:t>α.υ.</a:t>
            </a:r>
            <a:r>
              <a:rPr lang="el-GR" dirty="0"/>
              <a:t> αλλά ο λόγος ύπαρξης της διάταξης)</a:t>
            </a:r>
            <a:br>
              <a:rPr lang="el-GR" dirty="0"/>
            </a:br>
            <a:r>
              <a:rPr lang="el-GR" dirty="0"/>
              <a:t>Μικτή (αφηρημένη-συγκεκριμένη) (στην </a:t>
            </a:r>
            <a:r>
              <a:rPr lang="el-GR" dirty="0" err="1"/>
              <a:t>α.υ.</a:t>
            </a:r>
            <a:r>
              <a:rPr lang="el-GR" dirty="0"/>
              <a:t> </a:t>
            </a:r>
            <a:r>
              <a:rPr lang="el-GR" dirty="0">
                <a:sym typeface="Wingdings" pitchFamily="2" charset="2"/>
              </a:rPr>
              <a:t> δυνατότητα επέλευσης κινδύνου - «</a:t>
            </a:r>
            <a:r>
              <a:rPr lang="el-GR" i="1" dirty="0">
                <a:sym typeface="Wingdings" pitchFamily="2" charset="2"/>
              </a:rPr>
              <a:t>αν από την πράξη μπορεί να προκύψει κοινός κίνδυνος για ξένα πράγματα</a:t>
            </a:r>
            <a:r>
              <a:rPr lang="el-GR" dirty="0">
                <a:sym typeface="Wingdings" pitchFamily="2" charset="2"/>
              </a:rPr>
              <a:t>»)</a:t>
            </a:r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3590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AE2F791-54B6-F7B3-84D9-60FD29F0A63D}"/>
              </a:ext>
            </a:extLst>
          </p:cNvPr>
          <p:cNvSpPr txBox="1"/>
          <p:nvPr/>
        </p:nvSpPr>
        <p:spPr>
          <a:xfrm>
            <a:off x="0" y="0"/>
            <a:ext cx="1219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4) ΜΕ ΒΑΣΗ ΤΗ ΔΙΑΡΚΕΙΑ</a:t>
            </a:r>
            <a:br>
              <a:rPr lang="el-GR" dirty="0"/>
            </a:br>
            <a:r>
              <a:rPr lang="el-GR" dirty="0"/>
              <a:t>α) Στιγμιαία εγκλήματα</a:t>
            </a:r>
            <a:br>
              <a:rPr lang="el-GR" dirty="0"/>
            </a:br>
            <a:r>
              <a:rPr lang="el-GR" dirty="0"/>
              <a:t>→ Ολοκληρώνονται άμεσα</a:t>
            </a:r>
          </a:p>
          <a:p>
            <a:r>
              <a:rPr lang="el-GR" dirty="0">
                <a:sym typeface="Wingdings" pitchFamily="2" charset="2"/>
              </a:rPr>
              <a:t> παρ. 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299 ΠΚ – κριτήριο νομικό, όχι χρονικό</a:t>
            </a:r>
            <a:br>
              <a:rPr lang="el-GR" dirty="0"/>
            </a:br>
            <a:endParaRPr lang="el-GR" dirty="0"/>
          </a:p>
          <a:p>
            <a:r>
              <a:rPr lang="el-GR" dirty="0"/>
              <a:t>β) Διαρκή εγκλήματα (έχουμε πράξη με την οποία πραγματώνεται το έγκλημα + διατήρηση παράνομης κατάστασης = </a:t>
            </a:r>
            <a:r>
              <a:rPr lang="el-GR" dirty="0" err="1"/>
              <a:t>α.υ.</a:t>
            </a:r>
            <a:r>
              <a:rPr lang="el-GR" dirty="0"/>
              <a:t>)</a:t>
            </a:r>
            <a:br>
              <a:rPr lang="el-GR" dirty="0"/>
            </a:br>
            <a:r>
              <a:rPr lang="el-GR" dirty="0"/>
              <a:t>→ Δημιουργούν συνεχιζόμενη κατάσταση</a:t>
            </a:r>
          </a:p>
          <a:p>
            <a:r>
              <a:rPr lang="el-GR" dirty="0">
                <a:sym typeface="Wingdings" pitchFamily="2" charset="2"/>
              </a:rPr>
              <a:t> παρ. κατοχή ναρκωτικών, αρπαγή, παράνομη κατακράτηση)</a:t>
            </a:r>
            <a:endParaRPr lang="el-GR" dirty="0"/>
          </a:p>
          <a:p>
            <a:endParaRPr lang="el-GR" b="1" dirty="0"/>
          </a:p>
          <a:p>
            <a:r>
              <a:rPr lang="el-GR" b="1" dirty="0"/>
              <a:t>ΣΗΜΑΣΙΑ:</a:t>
            </a:r>
            <a:endParaRPr lang="el-GR" dirty="0"/>
          </a:p>
          <a:p>
            <a:r>
              <a:rPr lang="el-GR" dirty="0"/>
              <a:t>Παραγραφή → αρχίζει μετά τη λήξη </a:t>
            </a:r>
          </a:p>
          <a:p>
            <a:r>
              <a:rPr lang="el-GR" dirty="0"/>
              <a:t>Συμμετοχή → δυνατή όσο διαρκεί </a:t>
            </a:r>
          </a:p>
          <a:p>
            <a:r>
              <a:rPr lang="el-GR" dirty="0"/>
              <a:t>Άμυνα → επιτρέπεται όσο διαρκεί </a:t>
            </a:r>
          </a:p>
          <a:p>
            <a:r>
              <a:rPr lang="el-GR" dirty="0"/>
              <a:t>Αυτόφωρο → διαρκεί όσο υπάρχει η κατάσταση </a:t>
            </a:r>
          </a:p>
          <a:p>
            <a:endParaRPr lang="el-GR" dirty="0"/>
          </a:p>
          <a:p>
            <a:endParaRPr lang="el-GR" dirty="0"/>
          </a:p>
          <a:p>
            <a:br>
              <a:rPr lang="el-GR" dirty="0"/>
            </a:br>
            <a:endParaRPr lang="el-GR" dirty="0"/>
          </a:p>
          <a:p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67023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C9D0389-6DBE-6BC7-2005-970AEF70744B}"/>
              </a:ext>
            </a:extLst>
          </p:cNvPr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5) ΜΕ ΒΑΣΗ ΤΗ ΔΟΜΗ</a:t>
            </a:r>
            <a:br>
              <a:rPr lang="el-GR" dirty="0"/>
            </a:br>
            <a:r>
              <a:rPr lang="el-GR" dirty="0"/>
              <a:t>α) Απλά εγκλήματα</a:t>
            </a:r>
            <a:br>
              <a:rPr lang="el-GR" dirty="0"/>
            </a:br>
            <a:r>
              <a:rPr lang="el-GR" dirty="0"/>
              <a:t>→ Μία πράξη</a:t>
            </a:r>
            <a:br>
              <a:rPr lang="el-GR" dirty="0"/>
            </a:br>
            <a:r>
              <a:rPr lang="el-GR" dirty="0"/>
              <a:t>→ πχ: ανθρωποκτονία</a:t>
            </a:r>
            <a:br>
              <a:rPr lang="el-GR" dirty="0"/>
            </a:br>
            <a:endParaRPr lang="el-GR" dirty="0"/>
          </a:p>
          <a:p>
            <a:r>
              <a:rPr lang="el-GR" dirty="0"/>
              <a:t>β) Σύνθετα εγκλήματα</a:t>
            </a:r>
            <a:br>
              <a:rPr lang="el-GR" dirty="0"/>
            </a:br>
            <a:r>
              <a:rPr lang="en" dirty="0" err="1"/>
              <a:t>i</a:t>
            </a:r>
            <a:r>
              <a:rPr lang="en" dirty="0"/>
              <a:t>) </a:t>
            </a:r>
            <a:r>
              <a:rPr lang="el-GR" dirty="0"/>
              <a:t>Εν στενή έννοια</a:t>
            </a:r>
            <a:br>
              <a:rPr lang="el-GR" dirty="0"/>
            </a:br>
            <a:r>
              <a:rPr lang="el-GR" dirty="0"/>
              <a:t>→ Από επιμέρους εγκλήματα</a:t>
            </a:r>
            <a:br>
              <a:rPr lang="el-GR" dirty="0"/>
            </a:br>
            <a:r>
              <a:rPr lang="el-GR" dirty="0"/>
              <a:t>→ πχ: ληστεία = κλοπή + παράνομη βία</a:t>
            </a:r>
            <a:br>
              <a:rPr lang="el-GR" dirty="0"/>
            </a:br>
            <a:br>
              <a:rPr lang="el-GR" dirty="0"/>
            </a:br>
            <a:r>
              <a:rPr lang="en" dirty="0"/>
              <a:t>ii) </a:t>
            </a:r>
            <a:r>
              <a:rPr lang="el-GR" dirty="0"/>
              <a:t>Υπό ευρεία έννοια/ </a:t>
            </a:r>
            <a:r>
              <a:rPr lang="el-GR" dirty="0" err="1"/>
              <a:t>Πολύπρακτα</a:t>
            </a:r>
            <a:br>
              <a:rPr lang="el-GR" dirty="0"/>
            </a:br>
            <a:r>
              <a:rPr lang="el-GR" dirty="0"/>
              <a:t>→ Μία πράξη δεν είναι έγκλημα</a:t>
            </a:r>
            <a:br>
              <a:rPr lang="el-GR" dirty="0"/>
            </a:br>
            <a:r>
              <a:rPr lang="el-GR" dirty="0"/>
              <a:t>→ πχ: βιασμός (παράνομη βία + συνουσία ή άλλη πράξη γενετήσια) </a:t>
            </a:r>
          </a:p>
          <a:p>
            <a:endParaRPr lang="el-GR" dirty="0"/>
          </a:p>
          <a:p>
            <a:r>
              <a:rPr lang="el-GR" dirty="0"/>
              <a:t>6) ΜΕ ΒΑΣΗ ΤΙΣ ΠΕΡΙΣΤΑΣΕΙΣ</a:t>
            </a:r>
            <a:br>
              <a:rPr lang="el-GR" dirty="0"/>
            </a:br>
            <a:endParaRPr lang="el-GR" dirty="0"/>
          </a:p>
          <a:p>
            <a:r>
              <a:rPr lang="el-GR" dirty="0"/>
              <a:t>α) Διακεκριμένα εγκλήματα</a:t>
            </a:r>
            <a:br>
              <a:rPr lang="el-GR" dirty="0"/>
            </a:br>
            <a:r>
              <a:rPr lang="el-GR" dirty="0"/>
              <a:t>→ Βαρύτερη ποινή</a:t>
            </a:r>
            <a:br>
              <a:rPr lang="el-GR" dirty="0"/>
            </a:br>
            <a:r>
              <a:rPr lang="el-GR" dirty="0"/>
              <a:t>→ πχ: διακεκριμένη κλοπή (374 ΠΚ)</a:t>
            </a:r>
            <a:br>
              <a:rPr lang="el-GR" dirty="0"/>
            </a:br>
            <a:endParaRPr lang="el-GR" dirty="0"/>
          </a:p>
          <a:p>
            <a:r>
              <a:rPr lang="el-GR" dirty="0"/>
              <a:t>β) Προνομιούχα εγκλήματα</a:t>
            </a:r>
            <a:br>
              <a:rPr lang="el-GR" dirty="0"/>
            </a:br>
            <a:r>
              <a:rPr lang="el-GR" dirty="0"/>
              <a:t>→ Ελαφρύτερη ποινή</a:t>
            </a:r>
            <a:br>
              <a:rPr lang="el-GR" dirty="0"/>
            </a:br>
            <a:r>
              <a:rPr lang="el-GR" dirty="0"/>
              <a:t>→ πχ: κλοπή μικρής αξίας (377 ΠΚ)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501314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0EAFA4C-8B69-5D9D-8AA9-4D2013307A03}"/>
              </a:ext>
            </a:extLst>
          </p:cNvPr>
          <p:cNvSpPr txBox="1"/>
          <p:nvPr/>
        </p:nvSpPr>
        <p:spPr>
          <a:xfrm>
            <a:off x="0" y="0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Καταληκτικά:</a:t>
            </a:r>
          </a:p>
          <a:p>
            <a:r>
              <a:rPr lang="el-GR" dirty="0"/>
              <a:t>• Κοινά </a:t>
            </a:r>
            <a:r>
              <a:rPr lang="en" dirty="0"/>
              <a:t>vs </a:t>
            </a:r>
            <a:r>
              <a:rPr lang="el-GR" dirty="0"/>
              <a:t>Ιδιαίτερα → ποιος τελεί το έγκλημα</a:t>
            </a:r>
            <a:br>
              <a:rPr lang="el-GR" dirty="0"/>
            </a:br>
            <a:r>
              <a:rPr lang="el-GR" dirty="0"/>
              <a:t>• Τυπικά </a:t>
            </a:r>
            <a:r>
              <a:rPr lang="en" dirty="0"/>
              <a:t>vs </a:t>
            </a:r>
            <a:r>
              <a:rPr lang="el-GR" dirty="0"/>
              <a:t>Ουσιαστικά → χρειάζεται αποτέλεσμα;</a:t>
            </a:r>
            <a:br>
              <a:rPr lang="el-GR" dirty="0"/>
            </a:br>
            <a:r>
              <a:rPr lang="el-GR" dirty="0"/>
              <a:t>• Βλάβης </a:t>
            </a:r>
            <a:r>
              <a:rPr lang="en" dirty="0"/>
              <a:t>vs </a:t>
            </a:r>
            <a:r>
              <a:rPr lang="el-GR" dirty="0"/>
              <a:t>Διακινδύνευσης → ζημία ή κίνδυνος;</a:t>
            </a:r>
            <a:br>
              <a:rPr lang="el-GR" dirty="0"/>
            </a:br>
            <a:r>
              <a:rPr lang="el-GR" dirty="0"/>
              <a:t>• Στιγμιαία </a:t>
            </a:r>
            <a:r>
              <a:rPr lang="en" dirty="0"/>
              <a:t>vs </a:t>
            </a:r>
            <a:r>
              <a:rPr lang="el-GR" dirty="0"/>
              <a:t>Διαρκή → διάρκεια</a:t>
            </a:r>
            <a:br>
              <a:rPr lang="el-GR" dirty="0"/>
            </a:br>
            <a:r>
              <a:rPr lang="el-GR" dirty="0"/>
              <a:t>• Απλά </a:t>
            </a:r>
            <a:r>
              <a:rPr lang="en" dirty="0"/>
              <a:t>vs </a:t>
            </a:r>
            <a:r>
              <a:rPr lang="el-GR" dirty="0"/>
              <a:t>Σύνθετα → αριθμός πράξεων</a:t>
            </a:r>
            <a:br>
              <a:rPr lang="el-GR" dirty="0"/>
            </a:br>
            <a:r>
              <a:rPr lang="el-GR" dirty="0"/>
              <a:t>• Διακεκριμένα </a:t>
            </a:r>
            <a:r>
              <a:rPr lang="en" dirty="0"/>
              <a:t>vs </a:t>
            </a:r>
            <a:r>
              <a:rPr lang="el-GR" dirty="0"/>
              <a:t>Προνομιούχα → βαρύτερη ή ελαφρύτερη ποινή</a:t>
            </a:r>
          </a:p>
          <a:p>
            <a:endParaRPr lang="el-GR" dirty="0"/>
          </a:p>
          <a:p>
            <a:r>
              <a:rPr lang="el-GR" dirty="0"/>
              <a:t>ΙΔΙΩΝΥΜΟ ΕΓΚΛΗΜΑ</a:t>
            </a:r>
            <a:br>
              <a:rPr lang="el-GR" dirty="0"/>
            </a:br>
            <a:r>
              <a:rPr lang="el-GR" dirty="0"/>
              <a:t>Νέο έγκλημα (όχι απλή παραλλαγή)</a:t>
            </a:r>
            <a:br>
              <a:rPr lang="el-GR" dirty="0"/>
            </a:br>
            <a:r>
              <a:rPr lang="el-GR" dirty="0"/>
              <a:t>Προκύπτει από:</a:t>
            </a:r>
            <a:br>
              <a:rPr lang="el-GR" dirty="0"/>
            </a:br>
            <a:r>
              <a:rPr lang="el-GR" dirty="0"/>
              <a:t>→ Προσθήκη πολλών νέων στοιχείων. Τόσων –σε σχέση με το βασικό– που αλλοιώνεται η φυσιογνωμία του. Άρα έχουμε κυριολεκτικά νέο έγκλημα. </a:t>
            </a:r>
            <a:br>
              <a:rPr lang="el-GR" dirty="0"/>
            </a:br>
            <a:r>
              <a:rPr lang="el-GR" dirty="0"/>
              <a:t>Διαφέρει ποιοτικά (</a:t>
            </a:r>
            <a:r>
              <a:rPr lang="el-GR" dirty="0" err="1"/>
              <a:t>κοινωνικοηθικά</a:t>
            </a:r>
            <a:r>
              <a:rPr lang="el-GR" dirty="0"/>
              <a:t>)</a:t>
            </a:r>
            <a:br>
              <a:rPr lang="el-GR" dirty="0"/>
            </a:br>
            <a:r>
              <a:rPr lang="el-GR" dirty="0"/>
              <a:t>Ποινή:</a:t>
            </a:r>
            <a:br>
              <a:rPr lang="el-GR" dirty="0"/>
            </a:br>
            <a:r>
              <a:rPr lang="el-GR" dirty="0"/>
              <a:t>→ Μπορεί να είναι βαρύτερη ή ελαφρύτερη</a:t>
            </a:r>
          </a:p>
          <a:p>
            <a:r>
              <a:rPr lang="el-GR" dirty="0"/>
              <a:t>Παράδειγμα:</a:t>
            </a:r>
          </a:p>
          <a:p>
            <a:r>
              <a:rPr lang="el-GR" dirty="0"/>
              <a:t>Αυτοκτονία κατ’ απαίτηση (</a:t>
            </a:r>
            <a:r>
              <a:rPr lang="el-GR" dirty="0" err="1"/>
              <a:t>άρ</a:t>
            </a:r>
            <a:r>
              <a:rPr lang="el-GR" dirty="0"/>
              <a:t>. 300 ΠΚ)</a:t>
            </a:r>
          </a:p>
          <a:p>
            <a:r>
              <a:rPr lang="el-GR" dirty="0"/>
              <a:t>→ Ιδιώνυμο σε σχέση με </a:t>
            </a:r>
            <a:r>
              <a:rPr lang="el-GR" dirty="0" err="1"/>
              <a:t>άρ</a:t>
            </a:r>
            <a:r>
              <a:rPr lang="el-GR" dirty="0"/>
              <a:t>. 299 ΠΚ</a:t>
            </a:r>
            <a:br>
              <a:rPr lang="el-GR" dirty="0"/>
            </a:br>
            <a:r>
              <a:rPr lang="el-GR" dirty="0"/>
              <a:t>→ Ελαφρύτερη ποινή</a:t>
            </a:r>
          </a:p>
          <a:p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87353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D668219-986B-986B-2DB5-E4261897A20F}"/>
              </a:ext>
            </a:extLst>
          </p:cNvPr>
          <p:cNvSpPr txBox="1"/>
          <p:nvPr/>
        </p:nvSpPr>
        <p:spPr>
          <a:xfrm>
            <a:off x="0" y="0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ΑΠΛΟΤΡΟΠΑ </a:t>
            </a:r>
            <a:r>
              <a:rPr lang="en" dirty="0"/>
              <a:t>vs </a:t>
            </a:r>
            <a:r>
              <a:rPr lang="el-GR" dirty="0"/>
              <a:t>ΠΟΛΥΤΡΟΠΑ</a:t>
            </a:r>
          </a:p>
          <a:p>
            <a:r>
              <a:rPr lang="el-GR" dirty="0"/>
              <a:t>ΤΡΟΠΟΣ ΤΕΛΕΣΗΣ</a:t>
            </a:r>
            <a:br>
              <a:rPr lang="el-GR" dirty="0"/>
            </a:br>
            <a:r>
              <a:rPr lang="el-GR" dirty="0"/>
              <a:t>α) </a:t>
            </a:r>
            <a:r>
              <a:rPr lang="el-GR" dirty="0" err="1"/>
              <a:t>Απλότροπα</a:t>
            </a:r>
            <a:br>
              <a:rPr lang="el-GR" dirty="0"/>
            </a:br>
            <a:r>
              <a:rPr lang="el-GR" dirty="0"/>
              <a:t>→ 1 τρόπος τέλεσης</a:t>
            </a:r>
          </a:p>
          <a:p>
            <a:r>
              <a:rPr lang="el-GR" dirty="0"/>
              <a:t>→ ή δεν ορίζεται τρόπος</a:t>
            </a:r>
          </a:p>
          <a:p>
            <a:r>
              <a:rPr lang="el-GR" dirty="0"/>
              <a:t>→ πχ: ανθρωποκτονία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β) Μικτά/ Πολύτροπα</a:t>
            </a:r>
            <a:br>
              <a:rPr lang="el-GR" dirty="0"/>
            </a:br>
            <a:r>
              <a:rPr lang="el-GR" dirty="0"/>
              <a:t>→ Πολλοί τρόποι στον νόμο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dirty="0"/>
              <a:t>ΔΙΑΚΡΙΣΗ ΠΟΛΥΤΡΟΠΩΝ</a:t>
            </a:r>
          </a:p>
          <a:p>
            <a:r>
              <a:rPr lang="el-GR" dirty="0"/>
              <a:t>ΠΟΛΥΤΡΟΠΑ ΕΓΚΛΗΜΑΤΑ</a:t>
            </a:r>
            <a:br>
              <a:rPr lang="el-GR" dirty="0"/>
            </a:br>
            <a:r>
              <a:rPr lang="el-GR" dirty="0"/>
              <a:t>1) </a:t>
            </a:r>
            <a:r>
              <a:rPr lang="el-GR" dirty="0" err="1"/>
              <a:t>Υπαλλακτικώς</a:t>
            </a:r>
            <a:r>
              <a:rPr lang="el-GR" dirty="0"/>
              <a:t> μικτά</a:t>
            </a:r>
          </a:p>
          <a:p>
            <a:r>
              <a:rPr lang="el-GR" dirty="0"/>
              <a:t>→ Ένας ή όλοι οι τρόποι = 1 έγκλημα</a:t>
            </a:r>
            <a:br>
              <a:rPr lang="el-GR" dirty="0"/>
            </a:br>
            <a:r>
              <a:rPr lang="el-GR" dirty="0"/>
              <a:t>→ πχ: σωματική βία (κάκωση και βλάβη υγείας)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2) </a:t>
            </a:r>
            <a:r>
              <a:rPr lang="el-GR" dirty="0" err="1"/>
              <a:t>Σωρευτικώς</a:t>
            </a:r>
            <a:r>
              <a:rPr lang="el-GR" dirty="0"/>
              <a:t> μικτά</a:t>
            </a:r>
            <a:br>
              <a:rPr lang="el-GR" dirty="0"/>
            </a:br>
            <a:r>
              <a:rPr lang="el-GR" dirty="0"/>
              <a:t>→ Πολλοί τρόποι = ΠΟΛΛΑ εγκλήματα. Περισσότεροι τρόποι δεν εναλλάσσονται. Δημιουργούνται αντίστοιχα αυτοτελή εγκλήματα. </a:t>
            </a:r>
            <a:br>
              <a:rPr lang="el-GR" dirty="0"/>
            </a:br>
            <a:r>
              <a:rPr lang="el-GR" dirty="0"/>
              <a:t>→ πχ: πλαστογραφία </a:t>
            </a:r>
            <a:r>
              <a:rPr lang="el-GR" dirty="0" err="1"/>
              <a:t>άρ</a:t>
            </a:r>
            <a:r>
              <a:rPr lang="el-GR" dirty="0"/>
              <a:t>. 216 ΠΚ (κατάρτιση πλαστού + μετά νόθευση γνήσιο = 2 εγκλήματα)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9413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C45B59-E5AB-83AF-0DF9-56537F41BB33}"/>
              </a:ext>
            </a:extLst>
          </p:cNvPr>
          <p:cNvSpPr txBox="1"/>
          <p:nvPr/>
        </p:nvSpPr>
        <p:spPr>
          <a:xfrm>
            <a:off x="0" y="0"/>
            <a:ext cx="1219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4. ΕΚ ΤΟΥ ΑΠΟΤΕΛΕΣΜΑΤΟΣ ΔΙΑΚΡΙΝΟΜΕΝΑ (άρθρο 29 ΠΚ)</a:t>
            </a:r>
          </a:p>
          <a:p>
            <a:r>
              <a:rPr lang="el-GR" dirty="0"/>
              <a:t>ΕΚ ΤΟΥ ΑΠΟΤΕΛΕΣΜΑΤΟΣ</a:t>
            </a:r>
            <a:br>
              <a:rPr lang="el-GR" dirty="0"/>
            </a:br>
            <a:r>
              <a:rPr lang="el-GR" dirty="0"/>
              <a:t>Βασικό έγκλημα</a:t>
            </a:r>
            <a:br>
              <a:rPr lang="el-GR" dirty="0"/>
            </a:br>
            <a:r>
              <a:rPr lang="el-GR" dirty="0"/>
              <a:t>→ Τελείται με δόλο</a:t>
            </a:r>
            <a:br>
              <a:rPr lang="el-GR" dirty="0"/>
            </a:br>
            <a:r>
              <a:rPr lang="el-GR" dirty="0"/>
              <a:t>+ Επιπλέον αποτέλεσμα</a:t>
            </a:r>
            <a:br>
              <a:rPr lang="el-GR" dirty="0"/>
            </a:br>
            <a:r>
              <a:rPr lang="el-GR" dirty="0"/>
              <a:t>→ Προκύπτει από αμέλεια</a:t>
            </a:r>
            <a:br>
              <a:rPr lang="el-GR" dirty="0"/>
            </a:br>
            <a:r>
              <a:rPr lang="el-GR" dirty="0"/>
              <a:t>= Βαρύτερη ποινή</a:t>
            </a:r>
          </a:p>
          <a:p>
            <a:br>
              <a:rPr lang="el-GR" dirty="0"/>
            </a:br>
            <a:r>
              <a:rPr lang="el-GR" dirty="0"/>
              <a:t>Παράδειγμα:</a:t>
            </a:r>
          </a:p>
          <a:p>
            <a:r>
              <a:rPr lang="el-GR" dirty="0"/>
              <a:t>ΛΗΣΤΕΙΑ (</a:t>
            </a:r>
            <a:r>
              <a:rPr lang="el-GR" dirty="0" err="1"/>
              <a:t>άρ</a:t>
            </a:r>
            <a:r>
              <a:rPr lang="el-GR" dirty="0"/>
              <a:t>. 380 ΠΚ)</a:t>
            </a:r>
            <a:br>
              <a:rPr lang="el-GR" dirty="0"/>
            </a:br>
            <a:r>
              <a:rPr lang="el-GR" dirty="0"/>
              <a:t>Παρ.1 → βασική μορφή</a:t>
            </a:r>
            <a:br>
              <a:rPr lang="el-GR" dirty="0"/>
            </a:br>
            <a:r>
              <a:rPr lang="el-GR" dirty="0"/>
              <a:t>Παρ.2 → αν επέλθει θάνατος → Ισόβια κάθειρξη</a:t>
            </a:r>
          </a:p>
          <a:p>
            <a:br>
              <a:rPr lang="el-GR" dirty="0"/>
            </a:br>
            <a:r>
              <a:rPr lang="el-GR" dirty="0"/>
              <a:t>Διπλή Υπαιτιότητα</a:t>
            </a:r>
            <a:br>
              <a:rPr lang="el-GR" dirty="0"/>
            </a:br>
            <a:r>
              <a:rPr lang="el-GR" dirty="0"/>
              <a:t>Δόλος → βασικό έγκλημα</a:t>
            </a:r>
            <a:br>
              <a:rPr lang="el-GR" dirty="0"/>
            </a:br>
            <a:r>
              <a:rPr lang="el-GR" dirty="0"/>
              <a:t>Αμέλεια → επιπλέον αποτέλεσμα</a:t>
            </a:r>
          </a:p>
          <a:p>
            <a:br>
              <a:rPr lang="el-GR" dirty="0"/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8290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9BA87A-8B2B-25A9-0FA1-06AA5EB1739F}"/>
              </a:ext>
            </a:extLst>
          </p:cNvPr>
          <p:cNvSpPr txBox="1"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dirty="0"/>
              <a:t>ΓΕΝΙΚΟ ΜΕΡΟΣ ΠΟΙΝΙΚΟΥ ΔΙΚΑΙΟΥ</a:t>
            </a:r>
          </a:p>
          <a:p>
            <a:pPr algn="just"/>
            <a:endParaRPr lang="el-GR" dirty="0"/>
          </a:p>
          <a:p>
            <a:pPr algn="just"/>
            <a:r>
              <a:rPr lang="el-GR" u="sng" dirty="0"/>
              <a:t>Διάκριση Ποινών:</a:t>
            </a:r>
          </a:p>
          <a:p>
            <a:pPr algn="just"/>
            <a:r>
              <a:rPr lang="el-GR" dirty="0"/>
              <a:t>Οι ποινές διακρίνονται σε:</a:t>
            </a:r>
          </a:p>
          <a:p>
            <a:pPr algn="just"/>
            <a:r>
              <a:rPr lang="el-GR" dirty="0"/>
              <a:t>(α) Κύριες</a:t>
            </a:r>
          </a:p>
          <a:p>
            <a:pPr algn="just"/>
            <a:r>
              <a:rPr lang="el-GR" dirty="0"/>
              <a:t>(β) Παρεπόμενες </a:t>
            </a:r>
            <a:r>
              <a:rPr lang="el-GR" dirty="0">
                <a:sym typeface="Wingdings" pitchFamily="2" charset="2"/>
              </a:rPr>
              <a:t> έπονται/ συνοδεύουν. Λειτουργούν συμπληρωματικά προς ολοκλήρωση της αποδοκιμασίας και την άσκηση </a:t>
            </a:r>
            <a:r>
              <a:rPr lang="el-GR" dirty="0" err="1">
                <a:sym typeface="Wingdings" pitchFamily="2" charset="2"/>
              </a:rPr>
              <a:t>αντεγκληματικής</a:t>
            </a:r>
            <a:r>
              <a:rPr lang="el-GR" dirty="0">
                <a:sym typeface="Wingdings" pitchFamily="2" charset="2"/>
              </a:rPr>
              <a:t> πολιτικής. </a:t>
            </a:r>
          </a:p>
          <a:p>
            <a:pPr algn="just"/>
            <a:endParaRPr lang="el-GR" dirty="0">
              <a:sym typeface="Wingdings" pitchFamily="2" charset="2"/>
            </a:endParaRPr>
          </a:p>
          <a:p>
            <a:pPr algn="just"/>
            <a:r>
              <a:rPr lang="el-GR" u="sng" dirty="0">
                <a:sym typeface="Wingdings" pitchFamily="2" charset="2"/>
              </a:rPr>
              <a:t>Κύριες Ποινές (</a:t>
            </a:r>
            <a:r>
              <a:rPr lang="el-GR" u="sng" dirty="0" err="1">
                <a:sym typeface="Wingdings" pitchFamily="2" charset="2"/>
              </a:rPr>
              <a:t>άρ</a:t>
            </a:r>
            <a:r>
              <a:rPr lang="el-GR" u="sng" dirty="0">
                <a:sym typeface="Wingdings" pitchFamily="2" charset="2"/>
              </a:rPr>
              <a:t>. 51 ΠΚ)</a:t>
            </a:r>
          </a:p>
          <a:p>
            <a:pPr algn="just"/>
            <a:r>
              <a:rPr lang="el-GR" dirty="0">
                <a:sym typeface="Wingdings" pitchFamily="2" charset="2"/>
              </a:rPr>
              <a:t>Είναι, κατά βαρύτητα, οι εξής:</a:t>
            </a:r>
          </a:p>
          <a:p>
            <a:pPr algn="just"/>
            <a:r>
              <a:rPr lang="el-GR" dirty="0">
                <a:sym typeface="Wingdings" pitchFamily="2" charset="2"/>
              </a:rPr>
              <a:t>(α) κάθειρξη (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52 ΠΚ)  Πρόσκαιρη (5-20 έτη) ή ισόβια. </a:t>
            </a:r>
          </a:p>
          <a:p>
            <a:pPr algn="just"/>
            <a:r>
              <a:rPr lang="el-GR" dirty="0">
                <a:sym typeface="Wingdings" pitchFamily="2" charset="2"/>
              </a:rPr>
              <a:t>(β) φυλάκιση (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53 ΠΚ)  10 μέρες – 5 έτη. </a:t>
            </a:r>
          </a:p>
          <a:p>
            <a:pPr algn="just"/>
            <a:r>
              <a:rPr lang="el-GR" dirty="0">
                <a:sym typeface="Wingdings" pitchFamily="2" charset="2"/>
              </a:rPr>
              <a:t>(γ) περιορισμός σε ειδικό κατάστημα κράτησης νέων (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54 ΠΚ)</a:t>
            </a:r>
            <a:endParaRPr lang="en-US" dirty="0">
              <a:sym typeface="Wingdings" pitchFamily="2" charset="2"/>
            </a:endParaRPr>
          </a:p>
          <a:p>
            <a:pPr algn="just"/>
            <a:endParaRPr lang="en-US" dirty="0">
              <a:sym typeface="Wingdings" pitchFamily="2" charset="2"/>
            </a:endParaRPr>
          </a:p>
          <a:p>
            <a:pPr algn="just"/>
            <a:r>
              <a:rPr lang="el-GR" dirty="0">
                <a:sym typeface="Wingdings" pitchFamily="2" charset="2"/>
              </a:rPr>
              <a:t>Χρηματικές Ποινές (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57 ΠΚ):</a:t>
            </a:r>
          </a:p>
          <a:p>
            <a:pPr algn="just"/>
            <a:r>
              <a:rPr lang="el-GR" dirty="0"/>
              <a:t>300 – 40.000 ευρώ για </a:t>
            </a:r>
            <a:r>
              <a:rPr lang="el-GR" dirty="0" err="1"/>
              <a:t>πλημ</a:t>
            </a:r>
            <a:r>
              <a:rPr lang="el-GR" dirty="0"/>
              <a:t>/τα</a:t>
            </a:r>
          </a:p>
          <a:p>
            <a:pPr algn="just"/>
            <a:r>
              <a:rPr lang="el-GR" dirty="0"/>
              <a:t>5.000 – 120.000 ευρώ για </a:t>
            </a:r>
            <a:r>
              <a:rPr lang="el-GR" dirty="0" err="1"/>
              <a:t>κακ</a:t>
            </a:r>
            <a:r>
              <a:rPr lang="el-GR" dirty="0"/>
              <a:t>/τα</a:t>
            </a:r>
          </a:p>
          <a:p>
            <a:pPr algn="just"/>
            <a:endParaRPr lang="el-GR" dirty="0"/>
          </a:p>
          <a:p>
            <a:pPr algn="just"/>
            <a:r>
              <a:rPr lang="el-GR" u="sng" dirty="0"/>
              <a:t>Παρεπόμενες Ποινές:</a:t>
            </a:r>
          </a:p>
          <a:p>
            <a:pPr algn="just"/>
            <a:r>
              <a:rPr lang="el-GR" dirty="0"/>
              <a:t>(α) Αποστέρηση θέσεων και αξιωμάτων (</a:t>
            </a:r>
            <a:r>
              <a:rPr lang="el-GR" dirty="0" err="1"/>
              <a:t>άρ</a:t>
            </a:r>
            <a:r>
              <a:rPr lang="el-GR" dirty="0"/>
              <a:t>. 59 και 60 ΠΚ)</a:t>
            </a:r>
          </a:p>
          <a:p>
            <a:pPr algn="just"/>
            <a:r>
              <a:rPr lang="el-GR" dirty="0"/>
              <a:t>(β) Απαγόρευση άσκησης επαγγέλματος (</a:t>
            </a:r>
            <a:r>
              <a:rPr lang="el-GR" dirty="0" err="1"/>
              <a:t>άρ</a:t>
            </a:r>
            <a:r>
              <a:rPr lang="el-GR" dirty="0"/>
              <a:t>. 65 ΠΚ)</a:t>
            </a:r>
          </a:p>
          <a:p>
            <a:pPr algn="just"/>
            <a:r>
              <a:rPr lang="el-GR" dirty="0"/>
              <a:t>(γ) Αφαίρεση άδειας οδήγησης ή εκμετάλλευσης μεταφορικού μέσου (</a:t>
            </a:r>
            <a:r>
              <a:rPr lang="el-GR" dirty="0" err="1"/>
              <a:t>άρ</a:t>
            </a:r>
            <a:r>
              <a:rPr lang="el-GR" dirty="0"/>
              <a:t>. 66 ΠΚ)</a:t>
            </a:r>
          </a:p>
          <a:p>
            <a:pPr algn="just"/>
            <a:r>
              <a:rPr lang="el-GR" dirty="0"/>
              <a:t>(δ) Δημοσίευση καταδικαστικής απόφασης (</a:t>
            </a:r>
            <a:r>
              <a:rPr lang="el-GR" dirty="0" err="1"/>
              <a:t>άρ</a:t>
            </a:r>
            <a:r>
              <a:rPr lang="el-GR" dirty="0"/>
              <a:t>. 67 ΠΚ)</a:t>
            </a:r>
          </a:p>
          <a:p>
            <a:pPr algn="just"/>
            <a:r>
              <a:rPr lang="el-GR" dirty="0"/>
              <a:t>(ε) Δήμευση εργαλείων (</a:t>
            </a:r>
            <a:r>
              <a:rPr lang="el-GR" dirty="0" err="1"/>
              <a:t>άρ</a:t>
            </a:r>
            <a:r>
              <a:rPr lang="el-GR" dirty="0"/>
              <a:t>. 68 ΠΚ)</a:t>
            </a: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11838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494122F-CAE8-1958-42B2-7C28B1632783}"/>
              </a:ext>
            </a:extLst>
          </p:cNvPr>
          <p:cNvSpPr txBox="1"/>
          <p:nvPr/>
        </p:nvSpPr>
        <p:spPr>
          <a:xfrm>
            <a:off x="1" y="0"/>
            <a:ext cx="121919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Καταληκτικά:</a:t>
            </a:r>
          </a:p>
          <a:p>
            <a:r>
              <a:rPr lang="en" dirty="0"/>
              <a:t>• </a:t>
            </a:r>
            <a:r>
              <a:rPr lang="el-GR" dirty="0"/>
              <a:t>Ιδιώνυμο = νέο έγκλημα (όχι παραλλαγή)</a:t>
            </a:r>
            <a:br>
              <a:rPr lang="el-GR" dirty="0"/>
            </a:br>
            <a:r>
              <a:rPr lang="el-GR" dirty="0"/>
              <a:t>• Μικτό/ Πολύτροπο → πολλοί τρόποι τέλεσης</a:t>
            </a:r>
            <a:br>
              <a:rPr lang="el-GR" dirty="0"/>
            </a:br>
            <a:r>
              <a:rPr lang="el-GR" dirty="0"/>
              <a:t>• </a:t>
            </a:r>
            <a:r>
              <a:rPr lang="el-GR" dirty="0" err="1"/>
              <a:t>Υπαλλακτικώς</a:t>
            </a:r>
            <a:r>
              <a:rPr lang="el-GR" dirty="0"/>
              <a:t> μικτό → 1 έγκλημα</a:t>
            </a:r>
            <a:br>
              <a:rPr lang="el-GR" dirty="0"/>
            </a:br>
            <a:r>
              <a:rPr lang="el-GR" dirty="0"/>
              <a:t>• </a:t>
            </a:r>
            <a:r>
              <a:rPr lang="el-GR" dirty="0" err="1"/>
              <a:t>Σωρευτικώς</a:t>
            </a:r>
            <a:r>
              <a:rPr lang="el-GR" dirty="0"/>
              <a:t> μικτό → πολλά εγκλήματα</a:t>
            </a:r>
            <a:br>
              <a:rPr lang="el-GR" dirty="0"/>
            </a:br>
            <a:r>
              <a:rPr lang="el-GR" dirty="0"/>
              <a:t>• Άρθρο 29 ΠΚ → δόλος + αμέλεια</a:t>
            </a:r>
            <a:br>
              <a:rPr lang="el-GR" dirty="0"/>
            </a:br>
            <a:endParaRPr lang="el-GR" dirty="0"/>
          </a:p>
          <a:p>
            <a:r>
              <a:rPr lang="el-GR" b="1" dirty="0"/>
              <a:t>ΠΡΑΓΜΑΤΙΚΗ ΠΛΑΝΗ (άρθρο 30 ΠΚ)</a:t>
            </a:r>
          </a:p>
          <a:p>
            <a:r>
              <a:rPr lang="el-GR" dirty="0"/>
              <a:t>Δε του καταλογίζεται η πράξη αν κατά τον χρόνο τέλεσής της αγνοεί τα περιστατικά που τη συνιστούν (</a:t>
            </a:r>
            <a:r>
              <a:rPr lang="el-GR" dirty="0" err="1"/>
              <a:t>άρ</a:t>
            </a:r>
            <a:r>
              <a:rPr lang="el-GR" dirty="0"/>
              <a:t>. 30 ΠΚ).</a:t>
            </a:r>
          </a:p>
          <a:p>
            <a:r>
              <a:rPr lang="el-GR" dirty="0"/>
              <a:t>(παρ. Ο κυνηγός νομίζει πως πυροβολεί λαγό αλλά σκοτώνει κρυμμένο άνθρωπο. Όχι δόλος </a:t>
            </a:r>
            <a:r>
              <a:rPr lang="el-GR" dirty="0">
                <a:sym typeface="Wingdings" pitchFamily="2" charset="2"/>
              </a:rPr>
              <a:t> </a:t>
            </a:r>
            <a:r>
              <a:rPr lang="el-GR" dirty="0" err="1">
                <a:sym typeface="Wingdings" pitchFamily="2" charset="2"/>
              </a:rPr>
              <a:t>άρ</a:t>
            </a:r>
            <a:r>
              <a:rPr lang="el-GR" dirty="0">
                <a:sym typeface="Wingdings" pitchFamily="2" charset="2"/>
              </a:rPr>
              <a:t>. 302 ΠΚ)</a:t>
            </a:r>
            <a:br>
              <a:rPr lang="el-GR" dirty="0"/>
            </a:br>
            <a:br>
              <a:rPr lang="el-GR" dirty="0"/>
            </a:br>
            <a:r>
              <a:rPr lang="el-GR" b="1" dirty="0"/>
              <a:t>2. ΠΑΡΑΓΡΑΦΟΣ 2 (άρθρο 30 ΠΚ)</a:t>
            </a:r>
          </a:p>
          <a:p>
            <a:r>
              <a:rPr lang="el-GR" dirty="0"/>
              <a:t>ΑΓΝΟΙΑ ΕΠΙΒΑΡΥΝΤΙΚΩΝ ΠΕΡΙΣΤΑΤΙΚΩΝ</a:t>
            </a:r>
            <a:br>
              <a:rPr lang="el-GR" dirty="0"/>
            </a:br>
            <a:r>
              <a:rPr lang="el-GR" dirty="0"/>
              <a:t>→ Δε </a:t>
            </a:r>
            <a:r>
              <a:rPr lang="el-GR" dirty="0" err="1"/>
              <a:t>στοιχειοθετείται</a:t>
            </a:r>
            <a:r>
              <a:rPr lang="el-GR" dirty="0"/>
              <a:t> το διακεκριμένο έγκλημα</a:t>
            </a:r>
            <a:br>
              <a:rPr lang="el-GR" dirty="0"/>
            </a:br>
            <a:r>
              <a:rPr lang="el-GR" dirty="0"/>
              <a:t>→ Παραμένει μόνο το βασικό</a:t>
            </a:r>
          </a:p>
          <a:p>
            <a:r>
              <a:rPr lang="el-GR" dirty="0"/>
              <a:t>(παρ. ο δράστης μπαίνει σε κήπο μουσείου και κλέβει ένα άγαλμα ενώ δε γνωρίζει την ιδιότητα του χώρου. Θα ασκηθεί </a:t>
            </a:r>
            <a:r>
              <a:rPr lang="el-GR" dirty="0" err="1"/>
              <a:t>π.δ.</a:t>
            </a:r>
            <a:r>
              <a:rPr lang="el-GR" dirty="0"/>
              <a:t> μόνο για κλοπή).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2690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9732F9-4A24-FAA8-9214-BFD38FF7E3FA}"/>
              </a:ext>
            </a:extLst>
          </p:cNvPr>
          <p:cNvSpPr txBox="1"/>
          <p:nvPr/>
        </p:nvSpPr>
        <p:spPr>
          <a:xfrm>
            <a:off x="0" y="0"/>
            <a:ext cx="1219200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ΠΛΑΝΗ ΠΕΡΙ ΤΟ ΑΝΤΙΚΕΙΜΕΝΟ</a:t>
            </a:r>
          </a:p>
          <a:p>
            <a:r>
              <a:rPr lang="el-GR" dirty="0"/>
              <a:t>Είναι αδιάφορη όταν το υλικό αντικείμενο που τελικώς προσβάλλεται είναι νομικώς ισοδύναμο με εκείνο που επιθυμούσα να προσβάλω.</a:t>
            </a:r>
            <a:br>
              <a:rPr lang="el-GR" dirty="0"/>
            </a:br>
            <a:endParaRPr lang="el-GR" dirty="0"/>
          </a:p>
          <a:p>
            <a:r>
              <a:rPr lang="el-GR" dirty="0"/>
              <a:t>α) Ίδια έννομα αγαθά (ισοδύναμα)</a:t>
            </a:r>
            <a:br>
              <a:rPr lang="el-GR" dirty="0"/>
            </a:br>
            <a:r>
              <a:rPr lang="el-GR" dirty="0"/>
              <a:t>→ ΔΕΝ αποκλείεται ο δόλος</a:t>
            </a:r>
            <a:br>
              <a:rPr lang="el-GR" dirty="0"/>
            </a:br>
            <a:r>
              <a:rPr lang="el-GR" dirty="0"/>
              <a:t>→ πχ: σκοτώνει λάθος άνθρωπο</a:t>
            </a:r>
          </a:p>
          <a:p>
            <a:endParaRPr lang="el-GR" dirty="0"/>
          </a:p>
          <a:p>
            <a:r>
              <a:rPr lang="el-GR" dirty="0"/>
              <a:t>β) Διαφορετικά έννομα αγαθά</a:t>
            </a:r>
            <a:br>
              <a:rPr lang="el-GR" dirty="0"/>
            </a:br>
            <a:r>
              <a:rPr lang="el-GR" dirty="0"/>
              <a:t>→ Αποκλείεται ο δόλος</a:t>
            </a:r>
            <a:br>
              <a:rPr lang="el-GR" dirty="0"/>
            </a:br>
            <a:r>
              <a:rPr lang="el-GR" dirty="0"/>
              <a:t>→ πχ: σκοτώνει άνθρωπο αντί ζώου </a:t>
            </a:r>
            <a:r>
              <a:rPr lang="el-GR" dirty="0">
                <a:sym typeface="Wingdings" pitchFamily="2" charset="2"/>
              </a:rPr>
              <a:t> ανθρωποκτονία εξ αμελείας </a:t>
            </a:r>
          </a:p>
          <a:p>
            <a:endParaRPr lang="el-GR" dirty="0">
              <a:sym typeface="Wingdings" pitchFamily="2" charset="2"/>
            </a:endParaRPr>
          </a:p>
          <a:p>
            <a:r>
              <a:rPr lang="el-GR" b="1" dirty="0"/>
              <a:t>ΕΝΝΟΙΑ ΤΟΥ ΑΔΙΚΟΥ</a:t>
            </a:r>
          </a:p>
          <a:p>
            <a:r>
              <a:rPr lang="el-GR" dirty="0"/>
              <a:t>ΑΔΙΚΟ</a:t>
            </a:r>
          </a:p>
          <a:p>
            <a:r>
              <a:rPr lang="el-GR" dirty="0"/>
              <a:t>Προϋπόθεση → Αντίθεση σε κανόνα δικαίου</a:t>
            </a:r>
            <a:br>
              <a:rPr lang="el-GR" dirty="0"/>
            </a:br>
            <a:r>
              <a:rPr lang="el-GR" dirty="0"/>
              <a:t>Διάκριση:</a:t>
            </a:r>
          </a:p>
          <a:p>
            <a:r>
              <a:rPr lang="el-GR" dirty="0"/>
              <a:t>α) Τυπικό άδικο → Παραβίαση νόμου → Κάθε παράνομη πράξη είναι τυπικά άδικη</a:t>
            </a:r>
          </a:p>
          <a:p>
            <a:r>
              <a:rPr lang="el-GR" dirty="0"/>
              <a:t>β) Ουσιαστικό/ τελικό άδικο → όταν δε συντρέχουν ορισμένες προϋποθέσεις που αιτιολογούν τη συμπεριφορά και δε την καθιστούν κοινωνικά επιζήμια. Αρνητική έρευνα για τη μη συνδρομή κάποιου από τους λόγους άρσης αδίκου → Τελική κρίση αδίκου. </a:t>
            </a:r>
            <a:br>
              <a:rPr lang="el-GR" dirty="0"/>
            </a:br>
            <a:endParaRPr lang="el-GR" dirty="0"/>
          </a:p>
          <a:p>
            <a:r>
              <a:rPr lang="el-GR" b="1" dirty="0"/>
              <a:t> ΔΙΑΚΡΙΣΗ ΛΟΓΩΝ ΑΡΣΗΣ</a:t>
            </a:r>
          </a:p>
          <a:p>
            <a:r>
              <a:rPr lang="el-GR" dirty="0"/>
              <a:t>ΛΟΓΟΙ ΑΡΣΗΣ ΑΔΙΚΟΥ</a:t>
            </a:r>
            <a:br>
              <a:rPr lang="el-GR" dirty="0"/>
            </a:br>
            <a:r>
              <a:rPr lang="el-GR" dirty="0"/>
              <a:t>α) Γενικοί → Αφορούν όλα τα εγκλήματα</a:t>
            </a:r>
            <a:br>
              <a:rPr lang="el-GR" dirty="0"/>
            </a:br>
            <a:r>
              <a:rPr lang="el-GR" dirty="0"/>
              <a:t>β) Ειδικοί → Αφορούν συγκεκριμένα εγκλήματα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70630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7D2550D-FE47-F955-F982-A5B147D0A8E8}"/>
              </a:ext>
            </a:extLst>
          </p:cNvPr>
          <p:cNvSpPr txBox="1"/>
          <p:nvPr/>
        </p:nvSpPr>
        <p:spPr>
          <a:xfrm>
            <a:off x="0" y="0"/>
            <a:ext cx="121919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ΓΕΝΙΚΟΙ ΛΟΓΟΙ ΑΡΣΗΣ</a:t>
            </a:r>
          </a:p>
          <a:p>
            <a:r>
              <a:rPr lang="el-GR" b="1" dirty="0"/>
              <a:t>ΑΜΥΝΑ (άρθρο 22 ΠΚ)</a:t>
            </a:r>
          </a:p>
          <a:p>
            <a:r>
              <a:rPr lang="el-GR" dirty="0"/>
              <a:t>Ορισμός:</a:t>
            </a:r>
            <a:br>
              <a:rPr lang="el-GR" dirty="0"/>
            </a:br>
            <a:r>
              <a:rPr lang="el-GR" dirty="0"/>
              <a:t>→ Προσβολή επιτιθέμενου για προστασία</a:t>
            </a:r>
            <a:br>
              <a:rPr lang="el-GR" dirty="0"/>
            </a:br>
            <a:r>
              <a:rPr lang="el-GR" dirty="0"/>
              <a:t>Προϋποθέσεις:</a:t>
            </a:r>
            <a:br>
              <a:rPr lang="el-GR" dirty="0"/>
            </a:br>
            <a:r>
              <a:rPr lang="el-GR" dirty="0"/>
              <a:t>1) Επίθεση</a:t>
            </a:r>
            <a:br>
              <a:rPr lang="el-GR" dirty="0"/>
            </a:br>
            <a:r>
              <a:rPr lang="el-GR" dirty="0"/>
              <a:t>→ Ανθρώπινη συμπεριφορά</a:t>
            </a:r>
            <a:br>
              <a:rPr lang="el-GR" dirty="0"/>
            </a:br>
            <a:r>
              <a:rPr lang="el-GR" dirty="0"/>
              <a:t>2) Παρούσα επίθεση (επίκειται άμεσα ή άρχισε και συνεχίζεται)</a:t>
            </a:r>
            <a:br>
              <a:rPr lang="el-GR" dirty="0"/>
            </a:br>
            <a:r>
              <a:rPr lang="el-GR" dirty="0"/>
              <a:t>3) Άδικη επίθεση (αντίκειται στο Δίκαιο. Δε χρειάζεται να είναι αξιόποινη. Να είναι αποδοκιμαστέα από την </a:t>
            </a:r>
            <a:r>
              <a:rPr lang="el-GR" dirty="0" err="1"/>
              <a:t>ε.τ</a:t>
            </a:r>
            <a:r>
              <a:rPr lang="el-GR" dirty="0"/>
              <a:t>.)</a:t>
            </a:r>
            <a:br>
              <a:rPr lang="el-GR" dirty="0"/>
            </a:br>
            <a:r>
              <a:rPr lang="el-GR" dirty="0"/>
              <a:t>└── Σκοπός:</a:t>
            </a:r>
            <a:br>
              <a:rPr lang="el-GR" dirty="0"/>
            </a:br>
            <a:r>
              <a:rPr lang="el-GR" dirty="0"/>
              <a:t>      → Προστασία εαυτού ή τρίτου</a:t>
            </a:r>
          </a:p>
          <a:p>
            <a:br>
              <a:rPr lang="el-GR" dirty="0"/>
            </a:br>
            <a:r>
              <a:rPr lang="el-GR" b="1" dirty="0"/>
              <a:t>ΥΠΕΡΒΑΣΗ ΑΜΥΝΑΣ (άρθρο 23 ΠΚ)</a:t>
            </a:r>
          </a:p>
          <a:p>
            <a:r>
              <a:rPr lang="el-GR" dirty="0"/>
              <a:t>Όταν ο αμυνόμενος ξεπερνά το αναγκαίο μέτρο</a:t>
            </a:r>
            <a:br>
              <a:rPr lang="el-GR" dirty="0"/>
            </a:br>
            <a:r>
              <a:rPr lang="el-GR" dirty="0"/>
              <a:t>Με δόλο → Μειωμένη ποινή</a:t>
            </a:r>
            <a:br>
              <a:rPr lang="el-GR" dirty="0"/>
            </a:br>
            <a:r>
              <a:rPr lang="el-GR" dirty="0"/>
              <a:t>Από αμέλεια → Ποινή κατά αμέλεια</a:t>
            </a:r>
            <a:br>
              <a:rPr lang="el-GR" dirty="0"/>
            </a:br>
            <a:r>
              <a:rPr lang="el-GR" dirty="0"/>
              <a:t>Χωρίς καταλογισμό → Φόβος ή ταραχή (άλλως </a:t>
            </a:r>
            <a:r>
              <a:rPr lang="el-GR" dirty="0" err="1"/>
              <a:t>δύνασθαι</a:t>
            </a:r>
            <a:r>
              <a:rPr lang="el-GR" dirty="0"/>
              <a:t> </a:t>
            </a:r>
            <a:r>
              <a:rPr lang="el-GR" dirty="0" err="1"/>
              <a:t>πράττειν</a:t>
            </a:r>
            <a:r>
              <a:rPr lang="el-GR" b="1" dirty="0"/>
              <a:t>)</a:t>
            </a:r>
            <a:endParaRPr lang="el-GR" dirty="0"/>
          </a:p>
          <a:p>
            <a:br>
              <a:rPr lang="el-GR" dirty="0"/>
            </a:br>
            <a:r>
              <a:rPr lang="el-GR" b="1" dirty="0"/>
              <a:t>ΥΠΑΙΤΙΑ ΑΜΥΝΑ (άρθρο 24 ΠΚ)</a:t>
            </a:r>
          </a:p>
          <a:p>
            <a:r>
              <a:rPr lang="el-GR" dirty="0"/>
              <a:t>Προκαλεί επίθεση για να επιτεθεί → Δεν αίρεται το άδικο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454295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669CF2-1ECD-9B64-92C3-9137DC33C5FC}"/>
              </a:ext>
            </a:extLst>
          </p:cNvPr>
          <p:cNvSpPr txBox="1"/>
          <p:nvPr/>
        </p:nvSpPr>
        <p:spPr>
          <a:xfrm>
            <a:off x="0" y="0"/>
            <a:ext cx="1219199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ΚΑΤΑΣΤΑΣΗ ΑΝΑΓΚΗΣ (άρθρο 25 ΠΚ)</a:t>
            </a:r>
          </a:p>
          <a:p>
            <a:r>
              <a:rPr lang="el-GR" dirty="0"/>
              <a:t>Ορισμός:</a:t>
            </a:r>
            <a:br>
              <a:rPr lang="el-GR" dirty="0"/>
            </a:br>
            <a:r>
              <a:rPr lang="el-GR" dirty="0"/>
              <a:t>→ Θυσία κατώτερου αγαθού</a:t>
            </a:r>
            <a:br>
              <a:rPr lang="el-GR" dirty="0"/>
            </a:br>
            <a:r>
              <a:rPr lang="el-GR" dirty="0"/>
              <a:t>→ για σωτηρία ανώτερου</a:t>
            </a:r>
          </a:p>
          <a:p>
            <a:endParaRPr lang="el-GR" dirty="0"/>
          </a:p>
          <a:p>
            <a:r>
              <a:rPr lang="el-GR" dirty="0"/>
              <a:t>ΠΡΟΫΠΟΘΕΣΕΙΣ</a:t>
            </a:r>
          </a:p>
          <a:p>
            <a:r>
              <a:rPr lang="el-GR" dirty="0"/>
              <a:t>1) Παρών κίνδυνος</a:t>
            </a:r>
            <a:br>
              <a:rPr lang="el-GR" dirty="0"/>
            </a:br>
            <a:r>
              <a:rPr lang="el-GR" dirty="0"/>
              <a:t>2) Αναπότρεπτος αλλιώς (ο αλλοδαπός Α εισέρχεται παράνομα στη χώρα για να σωθεί από διώξεις λόγω φυλετικής καταγωγής σε γειτονική χώρα – </a:t>
            </a:r>
            <a:r>
              <a:rPr lang="el-GR" dirty="0" err="1"/>
              <a:t>ΠλημΠατρ</a:t>
            </a:r>
            <a:r>
              <a:rPr lang="el-GR" dirty="0"/>
              <a:t> 2475/1996)</a:t>
            </a:r>
            <a:br>
              <a:rPr lang="el-GR" dirty="0"/>
            </a:br>
            <a:r>
              <a:rPr lang="el-GR" dirty="0"/>
              <a:t>3) Αφορά έννομο αγαθό</a:t>
            </a:r>
            <a:br>
              <a:rPr lang="el-GR" dirty="0"/>
            </a:br>
            <a:r>
              <a:rPr lang="el-GR" dirty="0"/>
              <a:t>4) Σημαντικά κατώτερο αγαθό θυσιάζεται (και με ποιοτικά και με ποσοτικά κριτήρια) </a:t>
            </a:r>
            <a:br>
              <a:rPr lang="el-GR" dirty="0"/>
            </a:br>
            <a:r>
              <a:rPr lang="el-GR" dirty="0"/>
              <a:t>5) Αναγκαιότητα &amp; αναλογικότητα</a:t>
            </a:r>
            <a:br>
              <a:rPr lang="el-GR" dirty="0"/>
            </a:br>
            <a:r>
              <a:rPr lang="el-GR" dirty="0"/>
              <a:t>6) Όχι υπαιτιότητα δράστη</a:t>
            </a:r>
            <a:br>
              <a:rPr lang="el-GR" dirty="0"/>
            </a:br>
            <a:r>
              <a:rPr lang="el-GR" dirty="0"/>
              <a:t>7) Όχι καθήκον έκθεσης</a:t>
            </a:r>
          </a:p>
          <a:p>
            <a:r>
              <a:rPr lang="el-GR" dirty="0"/>
              <a:t>Σημαντικό:</a:t>
            </a:r>
          </a:p>
          <a:p>
            <a:r>
              <a:rPr lang="el-GR" dirty="0"/>
              <a:t>→ Δε θυσιάζεται ανθρώπινη ζωή</a:t>
            </a:r>
          </a:p>
          <a:p>
            <a:br>
              <a:rPr lang="el-GR" dirty="0"/>
            </a:br>
            <a:r>
              <a:rPr lang="el-GR" b="1" dirty="0"/>
              <a:t>ΠΡΟΣΤΑΓΗ (άρθρο 21 ΠΚ)</a:t>
            </a:r>
          </a:p>
          <a:p>
            <a:r>
              <a:rPr lang="el-GR" dirty="0"/>
              <a:t>Εκτέλεση εντολής αρχής</a:t>
            </a:r>
            <a:br>
              <a:rPr lang="el-GR" dirty="0"/>
            </a:br>
            <a:r>
              <a:rPr lang="el-GR" dirty="0"/>
              <a:t>→ Δεν επιτρέπεται έλεγχος νομιμότητας</a:t>
            </a:r>
            <a:br>
              <a:rPr lang="el-GR" dirty="0"/>
            </a:br>
            <a:r>
              <a:rPr lang="el-GR" dirty="0"/>
              <a:t>Ευθύνη → Ο εντολέας (έμμεσος αυτουργός)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97062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39DB6A1-E660-FD44-09D3-BC568A8BD2A9}"/>
              </a:ext>
            </a:extLst>
          </p:cNvPr>
          <p:cNvSpPr txBox="1"/>
          <p:nvPr/>
        </p:nvSpPr>
        <p:spPr>
          <a:xfrm>
            <a:off x="0" y="0"/>
            <a:ext cx="12191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Καταληκτικά:</a:t>
            </a:r>
          </a:p>
          <a:p>
            <a:r>
              <a:rPr lang="el-GR" dirty="0"/>
              <a:t>• Τυπικό άδικο = παράβαση νόμου</a:t>
            </a:r>
            <a:br>
              <a:rPr lang="el-GR" dirty="0"/>
            </a:br>
            <a:r>
              <a:rPr lang="el-GR" dirty="0"/>
              <a:t>• Ουσιαστικό = κοινωνική βλάβη</a:t>
            </a:r>
            <a:br>
              <a:rPr lang="el-GR" dirty="0"/>
            </a:br>
            <a:r>
              <a:rPr lang="el-GR" dirty="0"/>
              <a:t>• Άρση αδίκου = επιτρεπτικοί κανόνες</a:t>
            </a:r>
            <a:br>
              <a:rPr lang="el-GR" dirty="0"/>
            </a:br>
            <a:r>
              <a:rPr lang="el-GR" dirty="0"/>
              <a:t>• Άμυνα → επίθεση (παρούσα &amp; άδικη)</a:t>
            </a:r>
            <a:br>
              <a:rPr lang="el-GR" dirty="0"/>
            </a:br>
            <a:r>
              <a:rPr lang="el-GR" dirty="0"/>
              <a:t>• Κατάσταση ανάγκης → στάθμιση αγαθών</a:t>
            </a:r>
            <a:br>
              <a:rPr lang="el-GR" dirty="0"/>
            </a:br>
            <a:r>
              <a:rPr lang="el-GR" dirty="0"/>
              <a:t>• Προσταγή → ευθύνη στον ανώτερο</a:t>
            </a:r>
            <a:br>
              <a:rPr lang="el-GR" dirty="0"/>
            </a:br>
            <a:r>
              <a:rPr lang="el-GR" dirty="0"/>
              <a:t>• Πάντα έλεγχος αναλογικότητας</a:t>
            </a:r>
          </a:p>
          <a:p>
            <a:endParaRPr lang="el-GR" dirty="0"/>
          </a:p>
          <a:p>
            <a:r>
              <a:rPr lang="el-GR" b="1" dirty="0"/>
              <a:t>ΕΝΝΟΙΑ ΚΑΤΑΛΟΓΙΣΜΟΥ</a:t>
            </a:r>
          </a:p>
          <a:p>
            <a:r>
              <a:rPr lang="el-GR" dirty="0"/>
              <a:t>ΚΑΤΑΛΟΓΙΣΜΟΣ (άρθρο 14 ΠΚ)</a:t>
            </a:r>
            <a:br>
              <a:rPr lang="el-GR" dirty="0"/>
            </a:br>
            <a:r>
              <a:rPr lang="el-GR" dirty="0"/>
              <a:t>Αφορά το τρίτο στοιχείο εγκλήματος</a:t>
            </a:r>
            <a:br>
              <a:rPr lang="el-GR" dirty="0"/>
            </a:br>
            <a:r>
              <a:rPr lang="el-GR" dirty="0"/>
              <a:t>Κρίση Πολιτείας → Αν ο δράστης ευθύνεται ποινικά</a:t>
            </a:r>
            <a:br>
              <a:rPr lang="el-GR" dirty="0"/>
            </a:br>
            <a:r>
              <a:rPr lang="el-GR" dirty="0"/>
              <a:t>Βάση → Στοιχεία προσωπικότητας δράστη</a:t>
            </a:r>
          </a:p>
          <a:p>
            <a:br>
              <a:rPr lang="el-GR" dirty="0"/>
            </a:br>
            <a:r>
              <a:rPr lang="el-GR" b="1" dirty="0"/>
              <a:t>ΝΟΜΙΚΗ</a:t>
            </a:r>
            <a:r>
              <a:rPr lang="el-GR" dirty="0"/>
              <a:t> </a:t>
            </a:r>
            <a:r>
              <a:rPr lang="el-GR" b="1" dirty="0"/>
              <a:t>ΠΛΑΝΗ (άρθρο 31 ΠΚ)</a:t>
            </a:r>
          </a:p>
          <a:p>
            <a:r>
              <a:rPr lang="el-GR" b="1" dirty="0"/>
              <a:t>ΠΛΑΝΗ ΠΕΡΙ ΤΟ ΑΞΙΟΠΟΙΝΟ (παρ.1)</a:t>
            </a:r>
          </a:p>
          <a:p>
            <a:r>
              <a:rPr lang="el-GR" dirty="0"/>
              <a:t>ΜΟΝΗ Η ΑΓΝΟΙΑ ΑΞΙΟΠΟΙΝΟΥ → ΔΕΝ αποκλείει καταλογισμό</a:t>
            </a:r>
          </a:p>
          <a:p>
            <a:br>
              <a:rPr lang="el-GR" dirty="0"/>
            </a:br>
            <a:r>
              <a:rPr lang="el-GR" b="1" dirty="0"/>
              <a:t>ΠΛΑΝΗ ΠΕΡΙ ΤΟ ΑΔΙΚΟ (παρ.2)</a:t>
            </a:r>
          </a:p>
          <a:p>
            <a:r>
              <a:rPr lang="el-GR" dirty="0"/>
              <a:t>Δε γνωρίζει ότι απαγορεύεται η πράξη</a:t>
            </a:r>
            <a:br>
              <a:rPr lang="el-GR" dirty="0"/>
            </a:br>
            <a:r>
              <a:rPr lang="el-GR" dirty="0"/>
              <a:t>Αποτέλεσμα:</a:t>
            </a:r>
          </a:p>
          <a:p>
            <a:r>
              <a:rPr lang="el-GR" dirty="0"/>
              <a:t>(α) Συγγνωστή πλάνη → ΟΧΙ καταλογισμός</a:t>
            </a:r>
            <a:br>
              <a:rPr lang="el-GR" dirty="0"/>
            </a:br>
            <a:r>
              <a:rPr lang="el-GR" dirty="0"/>
              <a:t>(β) Ασύγγνωστη → Υπάρχει καταλογισμός</a:t>
            </a:r>
          </a:p>
        </p:txBody>
      </p:sp>
    </p:spTree>
    <p:extLst>
      <p:ext uri="{BB962C8B-B14F-4D97-AF65-F5344CB8AC3E}">
        <p14:creationId xmlns:p14="http://schemas.microsoft.com/office/powerpoint/2010/main" val="42143694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5440119-E54D-FD78-ACF6-CC78F3BDD485}"/>
              </a:ext>
            </a:extLst>
          </p:cNvPr>
          <p:cNvSpPr txBox="1"/>
          <p:nvPr/>
        </p:nvSpPr>
        <p:spPr>
          <a:xfrm>
            <a:off x="0" y="0"/>
            <a:ext cx="12192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ΣΥΓΓΝΩΣΤΗ ΠΛΑΝΗ</a:t>
            </a:r>
            <a:br>
              <a:rPr lang="el-GR" dirty="0"/>
            </a:br>
            <a:r>
              <a:rPr lang="el-GR" dirty="0"/>
              <a:t>Όταν:</a:t>
            </a:r>
            <a:br>
              <a:rPr lang="el-GR" dirty="0"/>
            </a:br>
            <a:r>
              <a:rPr lang="el-GR" dirty="0"/>
              <a:t>→ Κατέβαλε την απαιτούμενη επιμέλεια</a:t>
            </a:r>
            <a:br>
              <a:rPr lang="el-GR" dirty="0"/>
            </a:br>
            <a:r>
              <a:rPr lang="el-GR" dirty="0"/>
              <a:t>→ Δεν μπορούσε να γνωρίζει</a:t>
            </a:r>
          </a:p>
          <a:p>
            <a:r>
              <a:rPr lang="el-GR" dirty="0"/>
              <a:t>📌 Κριτήρια:</a:t>
            </a:r>
          </a:p>
          <a:p>
            <a:r>
              <a:rPr lang="el-GR" dirty="0"/>
              <a:t>• Ηλικία</a:t>
            </a:r>
            <a:br>
              <a:rPr lang="el-GR" dirty="0"/>
            </a:br>
            <a:r>
              <a:rPr lang="el-GR" dirty="0"/>
              <a:t>• Εμπειρία</a:t>
            </a:r>
            <a:br>
              <a:rPr lang="el-GR" dirty="0"/>
            </a:br>
            <a:r>
              <a:rPr lang="el-GR" dirty="0"/>
              <a:t>• Πνευματικές ικανότητες</a:t>
            </a:r>
            <a:br>
              <a:rPr lang="el-GR" dirty="0"/>
            </a:br>
            <a:r>
              <a:rPr lang="el-GR" dirty="0"/>
              <a:t>• Συνθήκες περίπτωσης</a:t>
            </a:r>
          </a:p>
          <a:p>
            <a:r>
              <a:rPr lang="el-GR" dirty="0"/>
              <a:t>Δε γνωρίζει ότι η συμπεριφορά του αποδοκιμάζεται από την </a:t>
            </a:r>
            <a:r>
              <a:rPr lang="el-GR" dirty="0" err="1"/>
              <a:t>ε.τ</a:t>
            </a:r>
            <a:r>
              <a:rPr lang="el-GR" dirty="0"/>
              <a:t>.</a:t>
            </a:r>
          </a:p>
          <a:p>
            <a:r>
              <a:rPr lang="el-GR" dirty="0"/>
              <a:t>Εκτίμηση στο πλαίσιο της λαϊκής σφαίρας. Αναφερόμαστε ευρύτερα στο δίκαιο. Όχι μόνο στο ποινικό.</a:t>
            </a:r>
          </a:p>
          <a:p>
            <a:br>
              <a:rPr lang="el-GR" dirty="0"/>
            </a:br>
            <a:r>
              <a:rPr lang="el-GR" b="1" dirty="0"/>
              <a:t>ΚΑΤΑΣΤΑΣΗ ΑΝΑΓΚΗΣ ΠΟΥ ΑΠΟΚΛΕΙΕΙ ΤΟΝ ΚΑΤΑΛΟΓΙΣΜΟ (άρθρο 32 ΠΚ)</a:t>
            </a:r>
          </a:p>
          <a:p>
            <a:r>
              <a:rPr lang="el-GR" dirty="0"/>
              <a:t>Η πράξη είναι ΑΔΙΚΗ αλλά ΔΕΝ είναι </a:t>
            </a:r>
            <a:r>
              <a:rPr lang="el-GR" dirty="0" err="1"/>
              <a:t>καταλογιστή</a:t>
            </a:r>
            <a:endParaRPr lang="el-GR" dirty="0"/>
          </a:p>
          <a:p>
            <a:r>
              <a:rPr lang="el-GR" dirty="0"/>
              <a:t>Διαφορά από άρθρο 25:</a:t>
            </a:r>
          </a:p>
          <a:p>
            <a:r>
              <a:rPr lang="el-GR" dirty="0"/>
              <a:t>→ 25: αίρεται το άδικο</a:t>
            </a:r>
            <a:br>
              <a:rPr lang="el-GR" dirty="0"/>
            </a:br>
            <a:r>
              <a:rPr lang="el-GR" dirty="0"/>
              <a:t>→ 32: αίρεται ο καταλογισμός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374035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3BCFF7-F388-7B22-9B8B-EB7FE2B06EA3}"/>
              </a:ext>
            </a:extLst>
          </p:cNvPr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ΠΡΟΫΠΟΘΕΣΕΙΣ ΑΡΘΡΟΥ 32</a:t>
            </a:r>
            <a:br>
              <a:rPr lang="el-GR" dirty="0"/>
            </a:br>
            <a:r>
              <a:rPr lang="el-GR" dirty="0"/>
              <a:t>1) Παρών κίνδυνος</a:t>
            </a:r>
            <a:br>
              <a:rPr lang="el-GR" dirty="0"/>
            </a:br>
            <a:r>
              <a:rPr lang="el-GR" dirty="0"/>
              <a:t>2) Όχι υπαιτιότητα δράστη</a:t>
            </a:r>
            <a:br>
              <a:rPr lang="el-GR" dirty="0"/>
            </a:br>
            <a:r>
              <a:rPr lang="el-GR" dirty="0"/>
              <a:t>3) Αφορά:</a:t>
            </a:r>
            <a:br>
              <a:rPr lang="el-GR" dirty="0"/>
            </a:br>
            <a:r>
              <a:rPr lang="el-GR" dirty="0"/>
              <a:t>→ τον ίδιο ή οικείους (</a:t>
            </a:r>
            <a:r>
              <a:rPr lang="el-GR" dirty="0" err="1"/>
              <a:t>άρ</a:t>
            </a:r>
            <a:r>
              <a:rPr lang="el-GR" dirty="0"/>
              <a:t>. 13 ΠΚ)</a:t>
            </a:r>
            <a:br>
              <a:rPr lang="el-GR" dirty="0"/>
            </a:br>
            <a:r>
              <a:rPr lang="el-GR" dirty="0"/>
              <a:t>4) Αναλογικότητα (ίση αξία)</a:t>
            </a:r>
            <a:br>
              <a:rPr lang="el-GR" dirty="0"/>
            </a:br>
            <a:r>
              <a:rPr lang="el-GR" dirty="0"/>
              <a:t>5) Όχι καθήκον έκθεσης</a:t>
            </a:r>
            <a:br>
              <a:rPr lang="el-GR" dirty="0"/>
            </a:br>
            <a:r>
              <a:rPr lang="el-GR" dirty="0"/>
              <a:t>6) Γνώση κινδύνου</a:t>
            </a:r>
            <a:br>
              <a:rPr lang="el-GR" dirty="0"/>
            </a:br>
            <a:r>
              <a:rPr lang="el-GR" dirty="0"/>
              <a:t>7) Σκοπός προστασίας</a:t>
            </a:r>
          </a:p>
          <a:p>
            <a:br>
              <a:rPr lang="el-GR" dirty="0"/>
            </a:br>
            <a:r>
              <a:rPr lang="el-GR" b="1" dirty="0"/>
              <a:t>ΣΗΜΑΝΤΙΚΟ</a:t>
            </a:r>
          </a:p>
          <a:p>
            <a:r>
              <a:rPr lang="el-GR" dirty="0"/>
              <a:t>→ Μπορεί να θυσιαστεί ακόμα και ζωή</a:t>
            </a:r>
            <a:br>
              <a:rPr lang="el-GR" dirty="0"/>
            </a:br>
            <a:r>
              <a:rPr lang="el-GR" dirty="0"/>
              <a:t>→ Αν η αξία είναι ισοδύναμη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ΠΑΡΑΔΕΙΓΜΑ</a:t>
            </a:r>
          </a:p>
          <a:p>
            <a:r>
              <a:rPr lang="el-GR" dirty="0"/>
              <a:t>ΝΑΥΑΓΟΙ</a:t>
            </a:r>
            <a:br>
              <a:rPr lang="el-GR" dirty="0"/>
            </a:br>
            <a:r>
              <a:rPr lang="el-GR" dirty="0"/>
              <a:t>Σώζει τον εαυτό του. Θυσιάζει άλλον</a:t>
            </a:r>
          </a:p>
          <a:p>
            <a:r>
              <a:rPr lang="el-GR" dirty="0"/>
              <a:t>Αποτέλεσμα:</a:t>
            </a:r>
          </a:p>
          <a:p>
            <a:r>
              <a:rPr lang="el-GR" dirty="0"/>
              <a:t>→ Άδικη πράξη</a:t>
            </a:r>
            <a:br>
              <a:rPr lang="el-GR" dirty="0"/>
            </a:br>
            <a:r>
              <a:rPr lang="el-GR" dirty="0"/>
              <a:t>→ Αλλά όχι </a:t>
            </a:r>
            <a:r>
              <a:rPr lang="el-GR" dirty="0" err="1"/>
              <a:t>καταλογιστή</a:t>
            </a:r>
            <a:endParaRPr lang="el-GR" dirty="0"/>
          </a:p>
          <a:p>
            <a:br>
              <a:rPr lang="el-GR" dirty="0"/>
            </a:br>
            <a:endParaRPr lang="el-GR" dirty="0"/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534424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97AC91-0441-9ADD-3029-063CDFA24DE6}"/>
              </a:ext>
            </a:extLst>
          </p:cNvPr>
          <p:cNvSpPr txBox="1"/>
          <p:nvPr/>
        </p:nvSpPr>
        <p:spPr>
          <a:xfrm>
            <a:off x="0" y="0"/>
            <a:ext cx="12192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ΣΥΓΚΡΙΣΗ ΑΡΘΡΩΝ 25 </a:t>
            </a:r>
            <a:r>
              <a:rPr lang="en" b="1" dirty="0"/>
              <a:t>vs 32</a:t>
            </a:r>
          </a:p>
          <a:p>
            <a:br>
              <a:rPr lang="el-GR" dirty="0"/>
            </a:br>
            <a:r>
              <a:rPr lang="el-GR" dirty="0"/>
              <a:t>Άρθρο 25</a:t>
            </a:r>
            <a:br>
              <a:rPr lang="el-GR" dirty="0"/>
            </a:br>
            <a:r>
              <a:rPr lang="el-GR" dirty="0"/>
              <a:t>→ Άρση αδίκου</a:t>
            </a:r>
            <a:br>
              <a:rPr lang="el-GR" dirty="0"/>
            </a:br>
            <a:r>
              <a:rPr lang="el-GR" dirty="0"/>
              <a:t>→ Κατώτερο αγαθό</a:t>
            </a:r>
            <a:br>
              <a:rPr lang="el-GR" dirty="0"/>
            </a:br>
            <a:r>
              <a:rPr lang="el-GR" dirty="0"/>
              <a:t>→ Οποιοδήποτε πρόσωπο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Άρθρο 32</a:t>
            </a:r>
            <a:br>
              <a:rPr lang="el-GR" dirty="0"/>
            </a:br>
            <a:r>
              <a:rPr lang="el-GR" dirty="0"/>
              <a:t>→ Άρση καταλογισμού</a:t>
            </a:r>
            <a:br>
              <a:rPr lang="el-GR" dirty="0"/>
            </a:br>
            <a:r>
              <a:rPr lang="el-GR" dirty="0"/>
              <a:t>→ Ίσης αξίας αγαθά</a:t>
            </a:r>
            <a:br>
              <a:rPr lang="el-GR" dirty="0"/>
            </a:br>
            <a:r>
              <a:rPr lang="el-GR" dirty="0"/>
              <a:t>→ Μόνο δράστης ή οικείοι</a:t>
            </a:r>
          </a:p>
          <a:p>
            <a:endParaRPr lang="el-GR" dirty="0"/>
          </a:p>
          <a:p>
            <a:br>
              <a:rPr lang="el-GR" dirty="0"/>
            </a:b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087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29017F-9B81-7B77-71AC-890C29CCC5E1}"/>
              </a:ext>
            </a:extLst>
          </p:cNvPr>
          <p:cNvSpPr txBox="1"/>
          <p:nvPr/>
        </p:nvSpPr>
        <p:spPr>
          <a:xfrm>
            <a:off x="0" y="0"/>
            <a:ext cx="1219199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ΑΠΟΠΕΙΡΑ (άρθρο 42 ΠΚ)</a:t>
            </a:r>
          </a:p>
          <a:p>
            <a:r>
              <a:rPr lang="el-GR" b="1" dirty="0"/>
              <a:t>ΣΤΑΔΙΑ ΕΓΚΛΗΜΑΤΟΣ</a:t>
            </a:r>
          </a:p>
          <a:p>
            <a:br>
              <a:rPr lang="el-GR" dirty="0"/>
            </a:br>
            <a:r>
              <a:rPr lang="el-GR" dirty="0"/>
              <a:t>1) Εσωτερικό στάδιο</a:t>
            </a:r>
            <a:br>
              <a:rPr lang="el-GR" dirty="0"/>
            </a:br>
            <a:r>
              <a:rPr lang="el-GR" dirty="0"/>
              <a:t>→ Ιδέα + απόφαση</a:t>
            </a:r>
            <a:br>
              <a:rPr lang="el-GR" dirty="0"/>
            </a:br>
            <a:r>
              <a:rPr lang="el-GR" dirty="0"/>
              <a:t>→ Δεν τιμωρείται</a:t>
            </a:r>
            <a:br>
              <a:rPr lang="el-GR" dirty="0"/>
            </a:br>
            <a:endParaRPr lang="el-GR" dirty="0"/>
          </a:p>
          <a:p>
            <a:r>
              <a:rPr lang="el-GR" dirty="0"/>
              <a:t>2) Προπαρασκευή</a:t>
            </a:r>
            <a:br>
              <a:rPr lang="el-GR" dirty="0"/>
            </a:br>
            <a:r>
              <a:rPr lang="el-GR" dirty="0"/>
              <a:t>→ Προετοιμασία μέσων</a:t>
            </a:r>
            <a:br>
              <a:rPr lang="el-GR" dirty="0"/>
            </a:br>
            <a:r>
              <a:rPr lang="el-GR" dirty="0"/>
              <a:t>→ Κατά κανόνα δεν τιμωρείται</a:t>
            </a:r>
            <a:br>
              <a:rPr lang="el-GR" dirty="0"/>
            </a:br>
            <a:br>
              <a:rPr lang="el-GR" dirty="0"/>
            </a:br>
            <a:r>
              <a:rPr lang="el-GR" dirty="0"/>
              <a:t>3) Εκτέλεση</a:t>
            </a:r>
            <a:br>
              <a:rPr lang="el-GR" dirty="0"/>
            </a:br>
            <a:r>
              <a:rPr lang="el-GR" dirty="0"/>
              <a:t>Απόπειρα</a:t>
            </a:r>
            <a:br>
              <a:rPr lang="el-GR" dirty="0"/>
            </a:br>
            <a:r>
              <a:rPr lang="el-GR" dirty="0"/>
              <a:t>Τετελεσμένο έγκλημα</a:t>
            </a:r>
            <a:br>
              <a:rPr lang="el-GR" dirty="0"/>
            </a:br>
            <a:br>
              <a:rPr lang="el-GR" dirty="0"/>
            </a:br>
            <a:r>
              <a:rPr lang="el-GR" dirty="0"/>
              <a:t>4) Ουσιαστική αποπεράτωση (σε ορισμένα)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dirty="0"/>
              <a:t>ΑΠΟΠΕΙΡΑ</a:t>
            </a:r>
            <a:br>
              <a:rPr lang="el-GR" dirty="0"/>
            </a:br>
            <a:r>
              <a:rPr lang="el-GR" dirty="0"/>
              <a:t>(α) Δόλος τέλεσης εγκλήματος</a:t>
            </a:r>
            <a:br>
              <a:rPr lang="el-GR" dirty="0"/>
            </a:br>
            <a:r>
              <a:rPr lang="el-GR" dirty="0"/>
              <a:t>(β) Αρχή εκτέλεσης</a:t>
            </a:r>
            <a:br>
              <a:rPr lang="el-GR" dirty="0"/>
            </a:br>
            <a:r>
              <a:rPr lang="el-GR" dirty="0"/>
              <a:t>(γ) Μη ολοκλήρωση αποτελέσματος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331117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1FB48B-977B-93FC-3593-8C0B25989DCB}"/>
              </a:ext>
            </a:extLst>
          </p:cNvPr>
          <p:cNvSpPr txBox="1"/>
          <p:nvPr/>
        </p:nvSpPr>
        <p:spPr>
          <a:xfrm>
            <a:off x="0" y="92597"/>
            <a:ext cx="12192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ΕΙΔΗ ΑΠΟΠΕΙΡΑΣ</a:t>
            </a:r>
          </a:p>
          <a:p>
            <a:br>
              <a:rPr lang="el-GR" dirty="0"/>
            </a:br>
            <a:r>
              <a:rPr lang="el-GR" dirty="0"/>
              <a:t>(α) Πρόσφορη</a:t>
            </a:r>
            <a:br>
              <a:rPr lang="el-GR" dirty="0"/>
            </a:br>
            <a:r>
              <a:rPr lang="el-GR" dirty="0"/>
              <a:t>→ Μπορεί να οδηγήσει σε αποτέλεσμα</a:t>
            </a:r>
            <a:br>
              <a:rPr lang="el-GR" dirty="0"/>
            </a:br>
            <a:r>
              <a:rPr lang="el-GR" dirty="0"/>
              <a:t>(β) Απρόσφορη</a:t>
            </a:r>
            <a:br>
              <a:rPr lang="el-GR" dirty="0"/>
            </a:br>
            <a:r>
              <a:rPr lang="el-GR" dirty="0"/>
              <a:t>Λόγω αντικειμένου → πχ: θύμα ήδη νεκρό</a:t>
            </a:r>
            <a:br>
              <a:rPr lang="el-GR" dirty="0"/>
            </a:br>
            <a:r>
              <a:rPr lang="el-GR" dirty="0"/>
              <a:t>Λόγω μέσου → πχ: άδειο όπλο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19263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6B7A6D2-0DD6-91EB-EC4C-EFE4953DD27C}"/>
              </a:ext>
            </a:extLst>
          </p:cNvPr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u="sng" dirty="0"/>
              <a:t>Το έγκλημα (</a:t>
            </a:r>
            <a:r>
              <a:rPr lang="el-GR" u="sng" dirty="0" err="1"/>
              <a:t>άρ</a:t>
            </a:r>
            <a:r>
              <a:rPr lang="el-GR" u="sng" dirty="0"/>
              <a:t>. 14 ΠΚ + </a:t>
            </a:r>
            <a:r>
              <a:rPr lang="el-GR" u="sng" dirty="0" err="1"/>
              <a:t>άρ</a:t>
            </a:r>
            <a:r>
              <a:rPr lang="el-GR" u="sng" dirty="0"/>
              <a:t>. 7 § 1 Σ.)</a:t>
            </a:r>
            <a:r>
              <a:rPr lang="el-GR" dirty="0"/>
              <a:t>:</a:t>
            </a:r>
          </a:p>
          <a:p>
            <a:r>
              <a:rPr lang="el-GR" dirty="0"/>
              <a:t>«1. </a:t>
            </a:r>
            <a:r>
              <a:rPr lang="el-GR" i="1" dirty="0"/>
              <a:t>Έγκλημα είναι </a:t>
            </a:r>
            <a:r>
              <a:rPr lang="el-GR" b="1" i="1" dirty="0"/>
              <a:t>πράξη</a:t>
            </a:r>
            <a:r>
              <a:rPr lang="el-GR" i="1" dirty="0"/>
              <a:t> </a:t>
            </a:r>
            <a:r>
              <a:rPr lang="el-GR" b="1" i="1" dirty="0"/>
              <a:t>άδικη</a:t>
            </a:r>
            <a:r>
              <a:rPr lang="el-GR" i="1" dirty="0"/>
              <a:t> και </a:t>
            </a:r>
            <a:r>
              <a:rPr lang="el-GR" b="1" i="1" dirty="0" err="1"/>
              <a:t>καταλογιστή</a:t>
            </a:r>
            <a:r>
              <a:rPr lang="el-GR" i="1" dirty="0"/>
              <a:t> σε εκείνον που την τέλεσε, η οποία </a:t>
            </a:r>
            <a:r>
              <a:rPr lang="el-GR" b="1" i="1" dirty="0"/>
              <a:t>τιμωρείται από τον νόμο</a:t>
            </a:r>
            <a:r>
              <a:rPr lang="el-GR" i="1" dirty="0"/>
              <a:t>.</a:t>
            </a:r>
          </a:p>
          <a:p>
            <a:r>
              <a:rPr lang="el-GR" i="1" dirty="0"/>
              <a:t>2. Στις διατάξεις των ποινικών νόμων ο όρος «πράξη» περιλαμβάνει και τις παραλείψεις.</a:t>
            </a:r>
            <a:r>
              <a:rPr lang="el-GR" dirty="0"/>
              <a:t>»</a:t>
            </a:r>
          </a:p>
          <a:p>
            <a:endParaRPr lang="el-GR" dirty="0"/>
          </a:p>
          <a:p>
            <a:r>
              <a:rPr lang="el-GR" dirty="0"/>
              <a:t>→ Τιμωρείται ο δράστης για την πράξη του. Όχι για αυτό που είναι.</a:t>
            </a:r>
          </a:p>
          <a:p>
            <a:endParaRPr lang="el-GR" dirty="0"/>
          </a:p>
          <a:p>
            <a:r>
              <a:rPr lang="el-GR" dirty="0"/>
              <a:t>Συστατικά στοιχεία του εγκλήματος:</a:t>
            </a:r>
          </a:p>
          <a:p>
            <a:r>
              <a:rPr lang="el-GR" dirty="0"/>
              <a:t>(α) Πράξη, (β) άδικη, (γ) </a:t>
            </a:r>
            <a:r>
              <a:rPr lang="el-GR" dirty="0" err="1"/>
              <a:t>καταλογιστή</a:t>
            </a:r>
            <a:r>
              <a:rPr lang="el-GR" dirty="0"/>
              <a:t>, (δ) Πρόβλεψη Νόμου</a:t>
            </a:r>
            <a:endParaRPr lang="el-GR" u="sng" dirty="0"/>
          </a:p>
          <a:p>
            <a:endParaRPr lang="el-GR" u="sng" dirty="0"/>
          </a:p>
          <a:p>
            <a:r>
              <a:rPr lang="el-GR" u="sng" dirty="0"/>
              <a:t>Έννοια Πράξης: </a:t>
            </a:r>
          </a:p>
          <a:p>
            <a:pPr marL="285750" indent="-285750">
              <a:buFontTx/>
              <a:buChar char="-"/>
            </a:pPr>
            <a:r>
              <a:rPr lang="el-GR" dirty="0"/>
              <a:t>Το «ανθρώπινο»: </a:t>
            </a:r>
            <a:r>
              <a:rPr lang="el-GR" dirty="0" err="1"/>
              <a:t>φ.π</a:t>
            </a:r>
            <a:r>
              <a:rPr lang="el-GR" dirty="0"/>
              <a:t>. που ενεργεί ή παραλείπει</a:t>
            </a:r>
          </a:p>
          <a:p>
            <a:pPr marL="285750" indent="-285750">
              <a:buFontTx/>
              <a:buChar char="-"/>
            </a:pPr>
            <a:r>
              <a:rPr lang="el-GR" dirty="0"/>
              <a:t>Το «εξωτερικό»: συμπεριφορά που εξελίσσεται στον εξωτερικό κόσμο και γίνεται αντιληπτή με τις αισθήσεις.</a:t>
            </a:r>
          </a:p>
          <a:p>
            <a:pPr marL="285750" indent="-285750">
              <a:buFontTx/>
              <a:buChar char="-"/>
            </a:pPr>
            <a:r>
              <a:rPr lang="el-GR" dirty="0"/>
              <a:t>«Εξωτερίκευση»: εκδήλωση συνείδησης </a:t>
            </a:r>
            <a:r>
              <a:rPr lang="el-GR" dirty="0">
                <a:sym typeface="Wingdings" pitchFamily="2" charset="2"/>
              </a:rPr>
              <a:t> έλεγχος σώματος</a:t>
            </a:r>
          </a:p>
          <a:p>
            <a:pPr marL="285750" indent="-285750">
              <a:buFontTx/>
              <a:buChar char="-"/>
            </a:pPr>
            <a:endParaRPr lang="el-GR" dirty="0">
              <a:sym typeface="Wingdings" pitchFamily="2" charset="2"/>
            </a:endParaRPr>
          </a:p>
          <a:p>
            <a:r>
              <a:rPr lang="el-GR" dirty="0">
                <a:sym typeface="Wingdings" pitchFamily="2" charset="2"/>
              </a:rPr>
              <a:t>ΔΕΝ είναι πράξεις: </a:t>
            </a:r>
          </a:p>
          <a:p>
            <a:r>
              <a:rPr lang="el-GR" dirty="0">
                <a:sym typeface="Wingdings" pitchFamily="2" charset="2"/>
              </a:rPr>
              <a:t>(α) ενέργειες ζώων και φυσικά φαινόμενα (επίθεση λύκου ή πλήγμα από κεραυνό)</a:t>
            </a:r>
          </a:p>
          <a:p>
            <a:r>
              <a:rPr lang="el-GR" dirty="0">
                <a:sym typeface="Wingdings" pitchFamily="2" charset="2"/>
              </a:rPr>
              <a:t>(β) Τα εσωτερικά γεγονότα/ σκέψεις/ εσωτερικός κόσμος (ο Α θεωρεί ανόητο τον Β)</a:t>
            </a:r>
          </a:p>
          <a:p>
            <a:r>
              <a:rPr lang="el-GR" dirty="0">
                <a:sym typeface="Wingdings" pitchFamily="2" charset="2"/>
              </a:rPr>
              <a:t>(γ) Ακαταμάχητη σωματική βία</a:t>
            </a:r>
          </a:p>
          <a:p>
            <a:r>
              <a:rPr lang="el-GR" dirty="0">
                <a:sym typeface="Wingdings" pitchFamily="2" charset="2"/>
              </a:rPr>
              <a:t>(δ) Ενέργειες χωρίς συνείδηση (Η Α ενόσω κοιμάται καταπλακώνει το μωρό της)</a:t>
            </a:r>
          </a:p>
          <a:p>
            <a:r>
              <a:rPr lang="el-GR" dirty="0">
                <a:sym typeface="Wingdings" pitchFamily="2" charset="2"/>
              </a:rPr>
              <a:t>(ε) Αντανακλαστικές κινήσεις </a:t>
            </a:r>
          </a:p>
          <a:p>
            <a:r>
              <a:rPr lang="el-GR" dirty="0">
                <a:sym typeface="Wingdings" pitchFamily="2" charset="2"/>
              </a:rPr>
              <a:t>(</a:t>
            </a:r>
            <a:r>
              <a:rPr lang="el-GR" dirty="0" err="1">
                <a:sym typeface="Wingdings" pitchFamily="2" charset="2"/>
              </a:rPr>
              <a:t>στ</a:t>
            </a:r>
            <a:r>
              <a:rPr lang="el-GR" dirty="0">
                <a:sym typeface="Wingdings" pitchFamily="2" charset="2"/>
              </a:rPr>
              <a:t>) Συμπεριφορές παιδιών ηλικίας κάτω των 8 ετών</a:t>
            </a:r>
          </a:p>
          <a:p>
            <a:endParaRPr lang="el-GR" dirty="0">
              <a:sym typeface="Wingdings" pitchFamily="2" charset="2"/>
            </a:endParaRPr>
          </a:p>
          <a:p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354744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EFB354A-EFB6-A19C-172B-BBD762EB39BC}"/>
              </a:ext>
            </a:extLst>
          </p:cNvPr>
          <p:cNvSpPr txBox="1"/>
          <p:nvPr/>
        </p:nvSpPr>
        <p:spPr>
          <a:xfrm>
            <a:off x="0" y="0"/>
            <a:ext cx="12192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ΣΥΜΜΕΤΟΧΗ</a:t>
            </a:r>
            <a:br>
              <a:rPr lang="el-GR" dirty="0"/>
            </a:br>
            <a:endParaRPr lang="el-GR" dirty="0"/>
          </a:p>
          <a:p>
            <a:r>
              <a:rPr lang="el-GR" dirty="0"/>
              <a:t>ΜΟΡΦΕΣ ΑΥΤΟΥΡΓΙΑΣ</a:t>
            </a:r>
            <a:br>
              <a:rPr lang="el-GR" dirty="0"/>
            </a:br>
            <a:r>
              <a:rPr lang="el-GR" dirty="0"/>
              <a:t>1) Άμεση αυτουργία</a:t>
            </a:r>
            <a:br>
              <a:rPr lang="el-GR" dirty="0"/>
            </a:br>
            <a:r>
              <a:rPr lang="el-GR" dirty="0"/>
              <a:t>2) Έμμεση αυτουργία</a:t>
            </a:r>
            <a:br>
              <a:rPr lang="el-GR" dirty="0"/>
            </a:br>
            <a:r>
              <a:rPr lang="el-GR" dirty="0"/>
              <a:t>3) Συναυτουργία</a:t>
            </a:r>
            <a:br>
              <a:rPr lang="el-GR" dirty="0"/>
            </a:br>
            <a:br>
              <a:rPr lang="el-GR" dirty="0"/>
            </a:br>
            <a:r>
              <a:rPr lang="el-GR" dirty="0"/>
              <a:t>ΜΟΡΦΕΣ ΣΥΜΜΕΤΟΧΗΣ</a:t>
            </a:r>
            <a:br>
              <a:rPr lang="el-GR" dirty="0"/>
            </a:br>
            <a:r>
              <a:rPr lang="el-GR" dirty="0"/>
              <a:t>4) Ηθική αυτουργία</a:t>
            </a:r>
            <a:br>
              <a:rPr lang="el-GR" dirty="0"/>
            </a:br>
            <a:r>
              <a:rPr lang="el-GR" dirty="0"/>
              <a:t>5) </a:t>
            </a:r>
            <a:r>
              <a:rPr lang="en" dirty="0"/>
              <a:t>Agent provocateur</a:t>
            </a:r>
            <a:br>
              <a:rPr lang="en" dirty="0"/>
            </a:br>
            <a:r>
              <a:rPr lang="en" dirty="0"/>
              <a:t>6) </a:t>
            </a:r>
            <a:r>
              <a:rPr lang="el-GR" dirty="0"/>
              <a:t>Συνέργεια</a:t>
            </a:r>
          </a:p>
          <a:p>
            <a:endParaRPr lang="el-GR" dirty="0"/>
          </a:p>
          <a:p>
            <a:r>
              <a:rPr lang="el-GR" b="1" dirty="0"/>
              <a:t>ΜΟΡΦΕΣ ΑΥΤΟΥΡΓΙΑΣ</a:t>
            </a:r>
          </a:p>
          <a:p>
            <a:r>
              <a:rPr lang="el-GR" dirty="0"/>
              <a:t>ΑΜΕΣΗ ΑΥΤΟΥΡΓΙΑ</a:t>
            </a:r>
          </a:p>
          <a:p>
            <a:r>
              <a:rPr lang="el-GR" dirty="0"/>
              <a:t>Εκείνος που εκτελεί και πραγματώνει την αξιόποινη πράξη.</a:t>
            </a:r>
          </a:p>
          <a:p>
            <a:endParaRPr lang="el-GR" dirty="0"/>
          </a:p>
          <a:p>
            <a:r>
              <a:rPr lang="el-GR" dirty="0"/>
              <a:t>ΕΜΜΕΣΗ ΑΥΤΟΥΡΓΙΑ</a:t>
            </a:r>
            <a:br>
              <a:rPr lang="el-GR" dirty="0"/>
            </a:br>
            <a:r>
              <a:rPr lang="el-GR" dirty="0"/>
              <a:t>→ Τελεί μέσω άλλου προσώπου</a:t>
            </a:r>
          </a:p>
          <a:p>
            <a:r>
              <a:rPr lang="el-GR" dirty="0"/>
              <a:t>→ Ο άλλος = όργανο</a:t>
            </a:r>
            <a:br>
              <a:rPr lang="el-GR" dirty="0"/>
            </a:br>
            <a:r>
              <a:rPr lang="el-GR" dirty="0"/>
              <a:t>→  Η πράξη του οργάνου δεν είναι άδικη</a:t>
            </a:r>
          </a:p>
        </p:txBody>
      </p:sp>
    </p:spTree>
    <p:extLst>
      <p:ext uri="{BB962C8B-B14F-4D97-AF65-F5344CB8AC3E}">
        <p14:creationId xmlns:p14="http://schemas.microsoft.com/office/powerpoint/2010/main" val="24845890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4748F50-F165-DC68-EC30-448F4F57BAB0}"/>
              </a:ext>
            </a:extLst>
          </p:cNvPr>
          <p:cNvSpPr txBox="1"/>
          <p:nvPr/>
        </p:nvSpPr>
        <p:spPr>
          <a:xfrm>
            <a:off x="0" y="0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ΣΥΝΑΥΤΟΥΡΓΙΑ (άρθρο 45 ΠΚ)</a:t>
            </a:r>
            <a:br>
              <a:rPr lang="el-GR" dirty="0"/>
            </a:br>
            <a:endParaRPr lang="el-GR" dirty="0"/>
          </a:p>
          <a:p>
            <a:r>
              <a:rPr lang="el-GR" dirty="0"/>
              <a:t>→  Αντικειμενικό στοιχείο → </a:t>
            </a:r>
            <a:r>
              <a:rPr lang="el-GR" dirty="0" err="1"/>
              <a:t>συνεκτέλεση</a:t>
            </a:r>
            <a:br>
              <a:rPr lang="el-GR" dirty="0"/>
            </a:br>
            <a:r>
              <a:rPr lang="el-GR" dirty="0"/>
              <a:t>→ Υποκειμενικό στοιχείο → </a:t>
            </a:r>
            <a:r>
              <a:rPr lang="el-GR" dirty="0" err="1"/>
              <a:t>συναπόφαση</a:t>
            </a:r>
            <a:endParaRPr lang="el-GR" dirty="0"/>
          </a:p>
          <a:p>
            <a:br>
              <a:rPr lang="el-GR" dirty="0"/>
            </a:br>
            <a:r>
              <a:rPr lang="el-GR" dirty="0"/>
              <a:t>ΣΥΝΕΚΤΕΛΕΣΗ</a:t>
            </a:r>
            <a:br>
              <a:rPr lang="el-GR" dirty="0"/>
            </a:br>
            <a:r>
              <a:rPr lang="el-GR" dirty="0"/>
              <a:t>→ Όλοι κάνουν όλη την πράξη ή</a:t>
            </a:r>
          </a:p>
          <a:p>
            <a:r>
              <a:rPr lang="el-GR" dirty="0"/>
              <a:t>→ Κατανομή εργασίας</a:t>
            </a:r>
            <a:br>
              <a:rPr lang="el-GR" dirty="0"/>
            </a:br>
            <a:r>
              <a:rPr lang="el-GR" dirty="0"/>
              <a:t>     →Ποιοτική (διαφορετικές πράξεις)</a:t>
            </a:r>
            <a:br>
              <a:rPr lang="el-GR" dirty="0"/>
            </a:br>
            <a:r>
              <a:rPr lang="el-GR" dirty="0"/>
              <a:t>     →Ποσοτική (συνδυαστική δράση)</a:t>
            </a:r>
          </a:p>
          <a:p>
            <a:r>
              <a:rPr lang="el-GR" dirty="0"/>
              <a:t>Άρα από κοινού όλο το έγκλημα ή μέρος της εγκληματικής συμπεριφοράς ο καθένας ( ο Α ασκεί βία και κρατά το θύμα και ο Β προβαίνει σε σεξουαλικές πράξεις με αυτό = βιασμός).</a:t>
            </a:r>
          </a:p>
          <a:p>
            <a:br>
              <a:rPr lang="el-GR" dirty="0"/>
            </a:br>
            <a:r>
              <a:rPr lang="el-GR" dirty="0"/>
              <a:t>ΣΥΝΑΠΟΦΑΣΗ (ΚΟΙΝΟΣ ΔΟΛΟΣ)</a:t>
            </a:r>
          </a:p>
          <a:p>
            <a:r>
              <a:rPr lang="el-GR" dirty="0"/>
              <a:t>Θέλουν το έγκλημα</a:t>
            </a:r>
            <a:br>
              <a:rPr lang="el-GR" dirty="0"/>
            </a:br>
            <a:r>
              <a:rPr lang="el-GR" dirty="0"/>
              <a:t>Θέλουν από κοινού τέλεση</a:t>
            </a:r>
            <a:br>
              <a:rPr lang="el-GR" dirty="0"/>
            </a:br>
            <a:r>
              <a:rPr lang="el-GR" dirty="0"/>
              <a:t>Γνωρίζουν τον δόλο των άλλων (γνώση του διπλού δόλου)</a:t>
            </a:r>
          </a:p>
          <a:p>
            <a:br>
              <a:rPr lang="el-GR" dirty="0"/>
            </a:br>
            <a:r>
              <a:rPr lang="el-GR" dirty="0"/>
              <a:t>ΠΑΡΑΥΤΟΥΡΓΙΑ</a:t>
            </a:r>
            <a:endParaRPr lang="en-US" dirty="0"/>
          </a:p>
          <a:p>
            <a:r>
              <a:rPr lang="el-GR" dirty="0"/>
              <a:t>→ </a:t>
            </a:r>
            <a:r>
              <a:rPr lang="el-GR" dirty="0" err="1"/>
              <a:t>Συνεκτέλεση</a:t>
            </a:r>
            <a:br>
              <a:rPr lang="el-GR" dirty="0"/>
            </a:br>
            <a:r>
              <a:rPr lang="el-GR" dirty="0"/>
              <a:t>→ ΧΩΡΙΣ </a:t>
            </a:r>
            <a:r>
              <a:rPr lang="el-GR" dirty="0" err="1"/>
              <a:t>συναπόφαση</a:t>
            </a:r>
            <a:endParaRPr lang="el-GR" dirty="0"/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44560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FAC851-C334-D6EF-0BDA-1D6E9BB9F5A4}"/>
              </a:ext>
            </a:extLst>
          </p:cNvPr>
          <p:cNvSpPr txBox="1"/>
          <p:nvPr/>
        </p:nvSpPr>
        <p:spPr>
          <a:xfrm>
            <a:off x="0" y="0"/>
            <a:ext cx="121920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ΣΥΜΜΕΤΟΧΗ ΣΕ ΣΤΕΝΗ ΕΝΝΟΙΑ</a:t>
            </a:r>
          </a:p>
          <a:p>
            <a:br>
              <a:rPr lang="el-GR" dirty="0"/>
            </a:br>
            <a:r>
              <a:rPr lang="el-GR" b="1" dirty="0"/>
              <a:t>ΗΘΙΚΗ ΑΥΤΟΥΡΓΙΑ (άρθρο 46 ΠΚ)</a:t>
            </a:r>
          </a:p>
          <a:p>
            <a:r>
              <a:rPr lang="el-GR" dirty="0"/>
              <a:t>ΗΘΙΚΟΣ ΑΥΤΟΥΡΓΟΣ</a:t>
            </a:r>
            <a:br>
              <a:rPr lang="el-GR" dirty="0"/>
            </a:br>
            <a:r>
              <a:rPr lang="el-GR" dirty="0"/>
              <a:t>Πρόκληση της απόφασης για τέλεση πράξης. Η πρόκληση </a:t>
            </a:r>
            <a:r>
              <a:rPr lang="el-GR" dirty="0">
                <a:sym typeface="Wingdings" pitchFamily="2" charset="2"/>
              </a:rPr>
              <a:t> με οποιονδήποτε τρόπο.</a:t>
            </a:r>
          </a:p>
          <a:p>
            <a:r>
              <a:rPr lang="el-GR" dirty="0">
                <a:sym typeface="Wingdings" pitchFamily="2" charset="2"/>
              </a:rPr>
              <a:t>Ο «άλλος» πρέπει να ορίζεται ατομικά ή να αφορά έναν συγκεκριμένο αριθμό προσώπων που προσδιορίζονται.</a:t>
            </a:r>
            <a:br>
              <a:rPr lang="el-GR" dirty="0"/>
            </a:br>
            <a:endParaRPr lang="el-GR" dirty="0"/>
          </a:p>
          <a:p>
            <a:r>
              <a:rPr lang="en" b="1" dirty="0"/>
              <a:t>AGENT PROVOCATEUR</a:t>
            </a:r>
          </a:p>
          <a:p>
            <a:r>
              <a:rPr lang="en" dirty="0"/>
              <a:t>PROVOCATEUR</a:t>
            </a:r>
            <a:r>
              <a:rPr lang="el-GR" dirty="0"/>
              <a:t>-ΠΡΟΒΟΚΑΤΟΡΑΣ (</a:t>
            </a:r>
            <a:r>
              <a:rPr lang="el-GR" dirty="0" err="1"/>
              <a:t>άρ</a:t>
            </a:r>
            <a:r>
              <a:rPr lang="el-GR" dirty="0"/>
              <a:t>. 46§2 ΠΚ)</a:t>
            </a:r>
            <a:br>
              <a:rPr lang="en" dirty="0"/>
            </a:br>
            <a:r>
              <a:rPr lang="el-GR" dirty="0"/>
              <a:t>Προκαλεί έγκλημα</a:t>
            </a:r>
            <a:br>
              <a:rPr lang="el-GR" dirty="0"/>
            </a:br>
            <a:r>
              <a:rPr lang="el-GR" dirty="0"/>
              <a:t>Σκοπός ΔΕΝ είναι  τέλεση αλλά η παγίδευση</a:t>
            </a:r>
          </a:p>
          <a:p>
            <a:r>
              <a:rPr lang="el-GR" dirty="0"/>
              <a:t>Ποινή → Μειωμένη (1/2 αυτουργού)</a:t>
            </a:r>
          </a:p>
          <a:p>
            <a:br>
              <a:rPr lang="el-GR" dirty="0"/>
            </a:br>
            <a:r>
              <a:rPr lang="el-GR" b="1" dirty="0"/>
              <a:t>ΣΥΝΕΡΓΕΙΑ (άρθρο 47 ΠΚ)</a:t>
            </a:r>
          </a:p>
          <a:p>
            <a:r>
              <a:rPr lang="el-GR" dirty="0"/>
              <a:t>ΣΥΝΕΡΓΟΣ</a:t>
            </a:r>
          </a:p>
          <a:p>
            <a:r>
              <a:rPr lang="el-GR" dirty="0"/>
              <a:t>Παροχή συνδρομής. Τελείται πράξη βοηθητική του εγκλήματος. Δεν τιμωρείται η απόπειρα συνέργειας.</a:t>
            </a:r>
            <a:br>
              <a:rPr lang="el-GR" dirty="0"/>
            </a:br>
            <a:r>
              <a:rPr lang="el-GR" dirty="0"/>
              <a:t>(άμεσος || απλός)</a:t>
            </a:r>
          </a:p>
          <a:p>
            <a:endParaRPr lang="el-GR" dirty="0"/>
          </a:p>
          <a:p>
            <a:r>
              <a:rPr lang="el-GR" b="1" dirty="0"/>
              <a:t>ΕΙΔΗ ΣΥΝΔΡΟΜΗΣ</a:t>
            </a:r>
          </a:p>
          <a:p>
            <a:r>
              <a:rPr lang="el-GR" dirty="0"/>
              <a:t>ΣΥΝΔΡΟΜΗ</a:t>
            </a:r>
            <a:br>
              <a:rPr lang="el-GR" dirty="0"/>
            </a:br>
            <a:r>
              <a:rPr lang="el-GR" dirty="0"/>
              <a:t>→  Υλική</a:t>
            </a:r>
            <a:br>
              <a:rPr lang="el-GR" dirty="0"/>
            </a:br>
            <a:r>
              <a:rPr lang="el-GR" dirty="0"/>
              <a:t>     → όπλα, μέσα, τσιλιαδόρος</a:t>
            </a:r>
            <a:br>
              <a:rPr lang="el-GR" dirty="0"/>
            </a:br>
            <a:r>
              <a:rPr lang="el-GR" dirty="0"/>
              <a:t>→ Ψυχική</a:t>
            </a:r>
            <a:br>
              <a:rPr lang="el-GR" dirty="0"/>
            </a:br>
            <a:r>
              <a:rPr lang="el-GR" dirty="0"/>
              <a:t>      → ενθάρρυνση, συμβουλές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097399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D7F6DD9-FDCA-97DF-9A2E-6D902CAA45A4}"/>
              </a:ext>
            </a:extLst>
          </p:cNvPr>
          <p:cNvSpPr txBox="1"/>
          <p:nvPr/>
        </p:nvSpPr>
        <p:spPr>
          <a:xfrm>
            <a:off x="1" y="312516"/>
            <a:ext cx="12191999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ΔΙΑΦΟΡΕΣ ΣΥΝΑΥΤΟΥΡΓΙΑΣ – ΣΥΝΕΡΓΕΙΑΣ</a:t>
            </a:r>
          </a:p>
          <a:p>
            <a:r>
              <a:rPr lang="el-GR" dirty="0"/>
              <a:t>ΣΥΝΑΥΤΟΥΡΓΟΣ → εκτελεί πράξη</a:t>
            </a:r>
            <a:br>
              <a:rPr lang="el-GR" dirty="0"/>
            </a:br>
            <a:r>
              <a:rPr lang="el-GR" dirty="0"/>
              <a:t>ΣΥΝΕΡΓΟΣ → βοηθά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ΕΞΑΡΤΗΣΗ ΣΥΜΜΕΤΟΧΗΣ </a:t>
            </a:r>
          </a:p>
          <a:p>
            <a:r>
              <a:rPr lang="el-GR" dirty="0"/>
              <a:t>ΣΥΜΜΕΤΟΧΗ</a:t>
            </a:r>
            <a:br>
              <a:rPr lang="el-GR" dirty="0"/>
            </a:br>
            <a:r>
              <a:rPr lang="el-GR" dirty="0"/>
              <a:t>Ηθική αυτουργία</a:t>
            </a:r>
            <a:br>
              <a:rPr lang="el-GR" dirty="0"/>
            </a:br>
            <a:r>
              <a:rPr lang="el-GR" dirty="0"/>
              <a:t>Συνέργεια</a:t>
            </a:r>
            <a:br>
              <a:rPr lang="el-GR" dirty="0"/>
            </a:br>
            <a:r>
              <a:rPr lang="el-GR" dirty="0"/>
              <a:t>      ↓</a:t>
            </a:r>
            <a:br>
              <a:rPr lang="el-GR" dirty="0"/>
            </a:br>
            <a:r>
              <a:rPr lang="el-GR" dirty="0"/>
              <a:t>Εξαρτώνται από κύρια πράξη – χρειάζομαι </a:t>
            </a:r>
            <a:r>
              <a:rPr lang="el-GR" dirty="0" err="1"/>
              <a:t>αυτουργική</a:t>
            </a:r>
            <a:r>
              <a:rPr lang="el-GR" dirty="0"/>
              <a:t> πράξη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b="1" dirty="0"/>
              <a:t>ΙΔΙΑΙΤΕΡΕΣ ΙΔΙΟΤΗΤΕΣ (άρθρο 49 ΠΚ)</a:t>
            </a:r>
          </a:p>
          <a:p>
            <a:r>
              <a:rPr lang="el-GR" dirty="0"/>
              <a:t>ΙΔΙΟΤΗΤΕΣ</a:t>
            </a:r>
            <a:br>
              <a:rPr lang="el-GR" dirty="0"/>
            </a:br>
            <a:r>
              <a:rPr lang="el-GR" dirty="0"/>
              <a:t>Γνήσια ιδιαίτερα εγκλήματα</a:t>
            </a:r>
            <a:br>
              <a:rPr lang="el-GR" dirty="0"/>
            </a:br>
            <a:r>
              <a:rPr lang="el-GR" dirty="0"/>
              <a:t>   → επηρεάζουν αξιόποινο</a:t>
            </a:r>
            <a:br>
              <a:rPr lang="el-GR" dirty="0"/>
            </a:br>
            <a:r>
              <a:rPr lang="el-GR" dirty="0"/>
              <a:t>Μη γνήσια</a:t>
            </a:r>
            <a:br>
              <a:rPr lang="el-GR" dirty="0"/>
            </a:br>
            <a:r>
              <a:rPr lang="el-GR" dirty="0"/>
              <a:t>      → επηρεάζουν ποινή</a:t>
            </a:r>
          </a:p>
          <a:p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17274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04C0AF-2BA0-3D5B-4231-1404B5EFA494}"/>
              </a:ext>
            </a:extLst>
          </p:cNvPr>
          <p:cNvSpPr txBox="1"/>
          <p:nvPr/>
        </p:nvSpPr>
        <p:spPr>
          <a:xfrm>
            <a:off x="0" y="0"/>
            <a:ext cx="1219199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u="sng" dirty="0"/>
              <a:t>Καταληκτικά:</a:t>
            </a:r>
            <a:br>
              <a:rPr lang="el-GR" dirty="0"/>
            </a:br>
            <a:r>
              <a:rPr lang="el-GR" dirty="0"/>
              <a:t>• Συναυτουργία = </a:t>
            </a:r>
            <a:r>
              <a:rPr lang="el-GR" dirty="0" err="1"/>
              <a:t>συνεκτέλεση</a:t>
            </a:r>
            <a:r>
              <a:rPr lang="el-GR" dirty="0"/>
              <a:t> + </a:t>
            </a:r>
            <a:r>
              <a:rPr lang="el-GR" dirty="0" err="1"/>
              <a:t>συναπόφαση</a:t>
            </a:r>
            <a:br>
              <a:rPr lang="el-GR" dirty="0"/>
            </a:br>
            <a:r>
              <a:rPr lang="el-GR" dirty="0"/>
              <a:t>• Ηθική αυτουργία = προκαλεί απόφαση</a:t>
            </a:r>
            <a:br>
              <a:rPr lang="el-GR" dirty="0"/>
            </a:br>
            <a:r>
              <a:rPr lang="el-GR" dirty="0"/>
              <a:t>• Συνέργεια = παρέχει βοήθεια</a:t>
            </a:r>
          </a:p>
          <a:p>
            <a:endParaRPr lang="el-GR" dirty="0"/>
          </a:p>
          <a:p>
            <a:r>
              <a:rPr lang="el-GR" b="1" dirty="0"/>
              <a:t>ΣΥΡΡΟΕΣ</a:t>
            </a:r>
          </a:p>
          <a:p>
            <a:r>
              <a:rPr lang="el-GR" b="1" dirty="0"/>
              <a:t>ΑΛΗΘΙΝΗ </a:t>
            </a:r>
            <a:r>
              <a:rPr lang="en" b="1" dirty="0"/>
              <a:t>vs </a:t>
            </a:r>
            <a:r>
              <a:rPr lang="el-GR" b="1" dirty="0"/>
              <a:t>ΦΑΙΝΟΜΕΝΙΚΗ ΣΥΡΡΟΗ</a:t>
            </a:r>
          </a:p>
          <a:p>
            <a:r>
              <a:rPr lang="el-GR" dirty="0"/>
              <a:t>ΣΥΡΡΟΗ ΕΓΚΛΗΜΑΤΩΝ</a:t>
            </a:r>
            <a:br>
              <a:rPr lang="el-GR" dirty="0"/>
            </a:br>
            <a:endParaRPr lang="el-GR" dirty="0"/>
          </a:p>
          <a:p>
            <a:r>
              <a:rPr lang="el-GR" dirty="0"/>
              <a:t>ΑΛΗΘΙΝΗ ΣΥΡΡΟΗ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</a:t>
            </a:r>
            <a:r>
              <a:rPr lang="el-GR" dirty="0"/>
              <a:t>Πραγματικά πολλά εγκλήματα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</a:t>
            </a:r>
            <a:r>
              <a:rPr lang="el-GR" dirty="0"/>
              <a:t>Πληρούνται περισσότερες αντικειμενικές υποστάσεις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</a:t>
            </a:r>
            <a:r>
              <a:rPr lang="el-GR" dirty="0"/>
              <a:t>Εφαρμόζονται ΟΛΕΣ οι διατάξεις</a:t>
            </a:r>
            <a:br>
              <a:rPr lang="el-GR" dirty="0"/>
            </a:br>
            <a:r>
              <a:rPr lang="el-GR" dirty="0"/>
              <a:t>➜ Επιβάλλονται περισσότερες ποινές (άρθρα 94 </a:t>
            </a:r>
            <a:r>
              <a:rPr lang="el-GR" dirty="0" err="1"/>
              <a:t>επ</a:t>
            </a:r>
            <a:r>
              <a:rPr lang="el-GR" dirty="0"/>
              <a:t>. ΠΚ)</a:t>
            </a:r>
            <a:br>
              <a:rPr lang="el-GR" dirty="0"/>
            </a:br>
            <a:br>
              <a:rPr lang="el-GR" dirty="0"/>
            </a:br>
            <a:r>
              <a:rPr lang="el-GR" dirty="0"/>
              <a:t>ΦΑΙΝΟΜΕΝΙΚΗ ΣΥΡΡΟΗ (ΣΥΡΡΟΗ ΝΟΜΩΝ)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Φαινομενικά πολλά εγκλήματα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Πληρούνται πολλές διατάξεις</a:t>
            </a:r>
          </a:p>
          <a:p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Εφαρμόζεται ΤΕΛΙΚΑ ΜΟΝΟ ΜΙΑ (Ειδικότητα/ Επικουρικότητα/ Απορρόφηση)</a:t>
            </a:r>
            <a:br>
              <a:rPr lang="el-GR" dirty="0"/>
            </a:br>
            <a:r>
              <a:rPr lang="el-GR" dirty="0"/>
              <a:t>➜ Επιβάλλεται μία ποινή</a:t>
            </a:r>
          </a:p>
        </p:txBody>
      </p:sp>
    </p:spTree>
    <p:extLst>
      <p:ext uri="{BB962C8B-B14F-4D97-AF65-F5344CB8AC3E}">
        <p14:creationId xmlns:p14="http://schemas.microsoft.com/office/powerpoint/2010/main" val="27402004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78DF47C-4AFD-8D17-5A08-D310D39A4360}"/>
              </a:ext>
            </a:extLst>
          </p:cNvPr>
          <p:cNvSpPr txBox="1"/>
          <p:nvPr/>
        </p:nvSpPr>
        <p:spPr>
          <a:xfrm>
            <a:off x="0" y="0"/>
            <a:ext cx="121920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/>
              <a:t>ΚΑΤ’ ΙΔΕΑΝ </a:t>
            </a:r>
            <a:r>
              <a:rPr lang="en" b="1" dirty="0"/>
              <a:t>vs </a:t>
            </a:r>
            <a:r>
              <a:rPr lang="el-GR" b="1" dirty="0"/>
              <a:t>ΠΡΑΓΜΑΤΙΚΗ ΣΥΡΡΟΗ</a:t>
            </a:r>
          </a:p>
          <a:p>
            <a:r>
              <a:rPr lang="el-GR" dirty="0"/>
              <a:t>ΑΛΗΘΙΝΗ ΣΥΡΡΟΗ</a:t>
            </a:r>
            <a:br>
              <a:rPr lang="el-GR" dirty="0"/>
            </a:br>
            <a:endParaRPr lang="el-GR" dirty="0"/>
          </a:p>
          <a:p>
            <a:r>
              <a:rPr lang="el-GR" dirty="0"/>
              <a:t>ΚΑΤ’ ΙΔΕΑΝ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ΜΙΑ πράξη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ΠΟΛΛΑ εγκλήματα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Μία ενέργεια → πολλαπλές προσβολές</a:t>
            </a:r>
            <a:br>
              <a:rPr lang="el-GR" dirty="0"/>
            </a:br>
            <a:r>
              <a:rPr lang="el-GR" dirty="0"/>
              <a:t>ΠΑΡΑΔΕΙΓΜΑ: 1 χειροβομβίδα → 10 θάνατοι </a:t>
            </a:r>
          </a:p>
          <a:p>
            <a:endParaRPr lang="el-GR" dirty="0"/>
          </a:p>
          <a:p>
            <a:r>
              <a:rPr lang="el-GR" dirty="0"/>
              <a:t>ΠΡΑΓΜΑΤΙΚΗ 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ΠΟΛΛΕΣ πράξεις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ΠΟΛΛΑ εγκλήματα</a:t>
            </a:r>
            <a:br>
              <a:rPr lang="el-GR" dirty="0"/>
            </a:br>
            <a:r>
              <a:rPr lang="el-GR" dirty="0">
                <a:sym typeface="Wingdings" pitchFamily="2" charset="2"/>
              </a:rPr>
              <a:t> </a:t>
            </a:r>
            <a:r>
              <a:rPr lang="el-GR" dirty="0"/>
              <a:t>Κάθε πράξη αυτοτελής</a:t>
            </a:r>
            <a:br>
              <a:rPr lang="el-GR" dirty="0"/>
            </a:br>
            <a:r>
              <a:rPr lang="el-GR" dirty="0"/>
              <a:t>ΠΑΡΑΔΕΙΓΜΑ:</a:t>
            </a:r>
            <a:br>
              <a:rPr lang="el-GR" dirty="0"/>
            </a:br>
            <a:r>
              <a:rPr lang="el-GR" dirty="0"/>
              <a:t>        1 πυροβολισμός → φόνος</a:t>
            </a:r>
            <a:br>
              <a:rPr lang="el-GR" dirty="0"/>
            </a:br>
            <a:r>
              <a:rPr lang="el-GR" dirty="0"/>
              <a:t>        2ος → σωματική βλάβη</a:t>
            </a:r>
          </a:p>
          <a:p>
            <a:endParaRPr lang="el-GR" dirty="0"/>
          </a:p>
          <a:p>
            <a:r>
              <a:rPr lang="el-GR" b="1" dirty="0"/>
              <a:t>Καταληκτικά:</a:t>
            </a:r>
            <a:endParaRPr lang="en" b="1" dirty="0"/>
          </a:p>
          <a:p>
            <a:r>
              <a:rPr lang="el-GR" b="1" dirty="0"/>
              <a:t>Αληθινή → πολλά εγκλήματα → πολλές ποινές</a:t>
            </a:r>
            <a:r>
              <a:rPr lang="el-GR" dirty="0"/>
              <a:t> </a:t>
            </a:r>
          </a:p>
          <a:p>
            <a:r>
              <a:rPr lang="el-GR" b="1" dirty="0"/>
              <a:t>Φαινομενική → καταλήγουμε σε ένα έγκλημα </a:t>
            </a:r>
            <a:r>
              <a:rPr lang="el-GR" b="1" dirty="0">
                <a:sym typeface="Wingdings" pitchFamily="2" charset="2"/>
              </a:rPr>
              <a:t> </a:t>
            </a:r>
            <a:r>
              <a:rPr lang="el-GR" b="1" dirty="0"/>
              <a:t>ένας νόμος → μία ποινή</a:t>
            </a:r>
            <a:r>
              <a:rPr lang="el-GR" dirty="0"/>
              <a:t> </a:t>
            </a:r>
          </a:p>
          <a:p>
            <a:r>
              <a:rPr lang="el-GR" b="1" dirty="0"/>
              <a:t>Κατ’ ιδέαν → 1 πράξη</a:t>
            </a:r>
            <a:r>
              <a:rPr lang="el-GR" dirty="0"/>
              <a:t> </a:t>
            </a:r>
          </a:p>
          <a:p>
            <a:r>
              <a:rPr lang="el-GR" b="1" dirty="0"/>
              <a:t>Πραγματική → πολλές πράξεις</a:t>
            </a: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485565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B73429-9272-670F-56DB-5042B6C04FB4}"/>
              </a:ext>
            </a:extLst>
          </p:cNvPr>
          <p:cNvSpPr txBox="1"/>
          <p:nvPr/>
        </p:nvSpPr>
        <p:spPr>
          <a:xfrm>
            <a:off x="1111171" y="2141316"/>
            <a:ext cx="939864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l-GR" sz="4400" dirty="0"/>
          </a:p>
          <a:p>
            <a:pPr algn="ctr"/>
            <a:r>
              <a:rPr lang="el-GR" sz="4400" dirty="0"/>
              <a:t>Συνάδελφοι, καλή επιτυχία!</a:t>
            </a:r>
            <a:endParaRPr lang="en-US" sz="4400" dirty="0"/>
          </a:p>
          <a:p>
            <a:pPr algn="ctr"/>
            <a:endParaRPr lang="el-GR" dirty="0"/>
          </a:p>
          <a:p>
            <a:pPr algn="ctr"/>
            <a:r>
              <a:rPr lang="el-GR" sz="1600" dirty="0"/>
              <a:t>Για ό,τι χρειαστείτε: </a:t>
            </a:r>
            <a:r>
              <a:rPr lang="en-US" sz="1600" dirty="0" err="1"/>
              <a:t>geokogka@gmail.com</a:t>
            </a:r>
            <a:endParaRPr lang="el-GR" sz="1600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B621D678-C026-7987-7568-F31C003631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6682" y="5024538"/>
            <a:ext cx="2158518" cy="1833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400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CF3AA0-FE78-1D46-5FB7-6E8D2C1F5780}"/>
              </a:ext>
            </a:extLst>
          </p:cNvPr>
          <p:cNvSpPr txBox="1"/>
          <p:nvPr/>
        </p:nvSpPr>
        <p:spPr>
          <a:xfrm>
            <a:off x="0" y="0"/>
            <a:ext cx="1219200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Παράλειψη ανθρώπινης συμπεριφοράς (</a:t>
            </a:r>
            <a:r>
              <a:rPr lang="el-GR" dirty="0" err="1"/>
              <a:t>άρ</a:t>
            </a:r>
            <a:r>
              <a:rPr lang="el-GR" dirty="0"/>
              <a:t>. 14 § 2 ΠΚ):</a:t>
            </a:r>
          </a:p>
          <a:p>
            <a:r>
              <a:rPr lang="el-GR" dirty="0"/>
              <a:t>Προϋποθέσεις παράλειψης:</a:t>
            </a:r>
          </a:p>
          <a:p>
            <a:r>
              <a:rPr lang="el-GR" dirty="0"/>
              <a:t>(α) να υπάρχει αντικειμενική δυνατότητα πράξεως του ανθρώπου που παραλείπει.</a:t>
            </a:r>
          </a:p>
          <a:p>
            <a:r>
              <a:rPr lang="el-GR" dirty="0"/>
              <a:t>(β) να υπάρχει γνώση της ανάγκης ενέργειας</a:t>
            </a:r>
          </a:p>
          <a:p>
            <a:endParaRPr lang="el-GR" dirty="0"/>
          </a:p>
          <a:p>
            <a:r>
              <a:rPr lang="el-GR" dirty="0"/>
              <a:t>Εγκλήματα Παράλειψης:</a:t>
            </a:r>
          </a:p>
          <a:p>
            <a:r>
              <a:rPr lang="el-GR" dirty="0"/>
              <a:t>(α) Γνήσιας Παράλειψης</a:t>
            </a:r>
          </a:p>
          <a:p>
            <a:r>
              <a:rPr lang="el-GR" dirty="0"/>
              <a:t>(β) Μη γνήσιας Παράλειψης</a:t>
            </a:r>
          </a:p>
          <a:p>
            <a:endParaRPr lang="el-GR" dirty="0"/>
          </a:p>
          <a:p>
            <a:r>
              <a:rPr lang="el-GR" dirty="0"/>
              <a:t>ΓΝΗΣΙΑ ΠΑΡΑΛΕΙΨΗΣ</a:t>
            </a:r>
          </a:p>
          <a:p>
            <a:r>
              <a:rPr lang="el-GR" dirty="0"/>
              <a:t>Η παράλειψη = πυρήνας εγκλήματος</a:t>
            </a:r>
          </a:p>
          <a:p>
            <a:r>
              <a:rPr lang="el-GR" dirty="0"/>
              <a:t>Προβλέπεται ρητά από τον νόμο</a:t>
            </a:r>
          </a:p>
          <a:p>
            <a:r>
              <a:rPr lang="el-GR" dirty="0"/>
              <a:t>Αν δεν υπάρχει παράλειψη → δεν υπάρχει έγκλημα</a:t>
            </a:r>
          </a:p>
          <a:p>
            <a:r>
              <a:rPr lang="el-GR" dirty="0"/>
              <a:t>└── Παράδειγμα:</a:t>
            </a:r>
          </a:p>
          <a:p>
            <a:r>
              <a:rPr lang="el-GR" dirty="0"/>
              <a:t>     → Άρθρο 307 ΠΚ</a:t>
            </a:r>
          </a:p>
          <a:p>
            <a:r>
              <a:rPr lang="el-GR" dirty="0"/>
              <a:t>👉 «Η παράλειψη ΕΙΝΑΙ το έγκλημα»</a:t>
            </a:r>
          </a:p>
          <a:p>
            <a:br>
              <a:rPr lang="el-GR" dirty="0"/>
            </a:br>
            <a:endParaRPr lang="el-GR" dirty="0"/>
          </a:p>
          <a:p>
            <a:r>
              <a:rPr lang="el-GR" dirty="0"/>
              <a:t>ΜΗ ΓΝΗΣΙΑ ΠΑΡΑΛΕΙΨΗΣ</a:t>
            </a:r>
            <a:br>
              <a:rPr lang="el-GR" dirty="0"/>
            </a:br>
            <a:r>
              <a:rPr lang="el-GR" dirty="0"/>
              <a:t>Δεν βασίζονται αρχικά στην παράλειψη</a:t>
            </a:r>
            <a:br>
              <a:rPr lang="el-GR" dirty="0"/>
            </a:br>
            <a:r>
              <a:rPr lang="el-GR" dirty="0"/>
              <a:t>Είναι εγκλήματα ενέργειας που μπορούν να </a:t>
            </a:r>
            <a:r>
              <a:rPr lang="el-GR" dirty="0" err="1"/>
              <a:t>τελεστούν</a:t>
            </a:r>
            <a:r>
              <a:rPr lang="el-GR" dirty="0"/>
              <a:t> με παράλειψη</a:t>
            </a:r>
            <a:br>
              <a:rPr lang="el-GR" dirty="0"/>
            </a:br>
            <a:r>
              <a:rPr lang="el-GR" dirty="0"/>
              <a:t>Προϋπόθεση:</a:t>
            </a:r>
            <a:br>
              <a:rPr lang="el-GR" dirty="0"/>
            </a:br>
            <a:r>
              <a:rPr lang="el-GR" dirty="0"/>
              <a:t>→ Ιδιαίτερη νομική υποχρέωση δράσης</a:t>
            </a:r>
            <a:br>
              <a:rPr lang="en" dirty="0"/>
            </a:br>
            <a:r>
              <a:rPr lang="el-GR" dirty="0"/>
              <a:t>👉 «Έπρεπε να ενεργήσει και δεν το έκανε»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08176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80217BB-B5AD-22DA-31FA-9D96BB302DC6}"/>
              </a:ext>
            </a:extLst>
          </p:cNvPr>
          <p:cNvSpPr txBox="1"/>
          <p:nvPr/>
        </p:nvSpPr>
        <p:spPr>
          <a:xfrm>
            <a:off x="1" y="0"/>
            <a:ext cx="12191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ΑΡΘΡΟ 15 ΠΚ</a:t>
            </a:r>
            <a:br>
              <a:rPr lang="el-GR" dirty="0"/>
            </a:br>
            <a:r>
              <a:rPr lang="el-GR" dirty="0"/>
              <a:t>Μη αποτροπή αποτελέσματος  = τιμωρείται όπως η πρόκλησή του (αν υπάρχει νομική υποχρέωση)</a:t>
            </a:r>
          </a:p>
          <a:p>
            <a:br>
              <a:rPr lang="el-GR" dirty="0"/>
            </a:br>
            <a:r>
              <a:rPr lang="el-GR" dirty="0"/>
              <a:t>Πηγές Νομικής Υποχρέωσης (</a:t>
            </a:r>
            <a:r>
              <a:rPr lang="el-GR" dirty="0" err="1"/>
              <a:t>άρ</a:t>
            </a:r>
            <a:r>
              <a:rPr lang="el-GR" dirty="0"/>
              <a:t>. 15 ΠΚ)</a:t>
            </a:r>
            <a:br>
              <a:rPr lang="el-GR" dirty="0"/>
            </a:br>
            <a:r>
              <a:rPr lang="el-GR" dirty="0"/>
              <a:t>Νόμος</a:t>
            </a:r>
            <a:br>
              <a:rPr lang="el-GR" dirty="0"/>
            </a:br>
            <a:r>
              <a:rPr lang="el-GR" dirty="0"/>
              <a:t>Σύμβαση</a:t>
            </a:r>
            <a:br>
              <a:rPr lang="el-GR" dirty="0"/>
            </a:br>
            <a:r>
              <a:rPr lang="el-GR" dirty="0"/>
              <a:t>Προγενέστερη επικίνδυνη ενέργεια</a:t>
            </a:r>
          </a:p>
          <a:p>
            <a:br>
              <a:rPr lang="el-GR" dirty="0"/>
            </a:br>
            <a:r>
              <a:rPr lang="el-GR" dirty="0"/>
              <a:t>Χαρακτηριστικά Νομικής Υποχρέωσης: </a:t>
            </a:r>
            <a:br>
              <a:rPr lang="el-GR" dirty="0"/>
            </a:br>
            <a:r>
              <a:rPr lang="el-GR" dirty="0"/>
              <a:t>Α) Πρέπει να είναι ΝΟΜΙΚΗ</a:t>
            </a:r>
            <a:br>
              <a:rPr lang="el-GR" dirty="0"/>
            </a:br>
            <a:r>
              <a:rPr lang="el-GR" dirty="0"/>
              <a:t>Β) Πρέπει να είναι ΕΙΔΙΚΗ → αφορά συγκεκριμένα πρόσωπα</a:t>
            </a:r>
          </a:p>
          <a:p>
            <a:endParaRPr lang="el-GR" dirty="0"/>
          </a:p>
          <a:p>
            <a:r>
              <a:rPr lang="el-GR" dirty="0"/>
              <a:t>Καταληκτικώς:</a:t>
            </a:r>
          </a:p>
          <a:p>
            <a:r>
              <a:rPr lang="el-GR" dirty="0"/>
              <a:t>Μας ενδιαφέρει ΜΟΝΟ η αδράνεια που έχει κοινωνικό νόημα.</a:t>
            </a:r>
          </a:p>
          <a:p>
            <a:r>
              <a:rPr lang="el-GR" dirty="0"/>
              <a:t>Αποχή από κοινωνικά προσδιορισμένη ενέργεια, εφόσον υπάρχει ανάγκη προς αυτή. </a:t>
            </a:r>
          </a:p>
        </p:txBody>
      </p:sp>
    </p:spTree>
    <p:extLst>
      <p:ext uri="{BB962C8B-B14F-4D97-AF65-F5344CB8AC3E}">
        <p14:creationId xmlns:p14="http://schemas.microsoft.com/office/powerpoint/2010/main" val="1115249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12E0C6F-CCF3-653E-D57A-0F6DFD4A8F47}"/>
              </a:ext>
            </a:extLst>
          </p:cNvPr>
          <p:cNvSpPr txBox="1"/>
          <p:nvPr/>
        </p:nvSpPr>
        <p:spPr>
          <a:xfrm>
            <a:off x="0" y="0"/>
            <a:ext cx="1219199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Ειδική Υπόσταση Εγκλήματος:</a:t>
            </a:r>
          </a:p>
          <a:p>
            <a:pPr marL="285750" indent="-285750">
              <a:buFont typeface="Wingdings" pitchFamily="2" charset="2"/>
              <a:buChar char="à"/>
            </a:pPr>
            <a:r>
              <a:rPr lang="el-GR" dirty="0">
                <a:sym typeface="Wingdings" pitchFamily="2" charset="2"/>
              </a:rPr>
              <a:t>Το σύνολο των στοιχείων που χρησιμοποιεί ο Νομοθέτης για να περιγράψει (να «εξειδικεύσει» ή άλλως να «τυποποιήσει» μία εγκληματική συμπεριφορά στον Νόμο. </a:t>
            </a:r>
          </a:p>
          <a:p>
            <a:pPr marL="285750" indent="-285750">
              <a:buFont typeface="Wingdings" pitchFamily="2" charset="2"/>
              <a:buChar char="à"/>
            </a:pPr>
            <a:endParaRPr lang="el-GR" dirty="0">
              <a:sym typeface="Wingdings" pitchFamily="2" charset="2"/>
            </a:endParaRPr>
          </a:p>
          <a:p>
            <a:r>
              <a:rPr lang="el-GR" dirty="0"/>
              <a:t>ΕΙΔΙΚΗ ΥΠΟΣΤΑΣΗ</a:t>
            </a:r>
          </a:p>
          <a:p>
            <a:r>
              <a:rPr lang="el-GR" dirty="0"/>
              <a:t>α) ΑΝΤΙΚΕΙΜΕΝΙΚΗ ΥΠΟΣΤΑΣΗ</a:t>
            </a:r>
          </a:p>
          <a:p>
            <a:r>
              <a:rPr lang="el-GR" dirty="0"/>
              <a:t>β) ΥΠΟΚΕΙΜΕΝΙΚΗ ΥΠΟΣΤΑΣΗ</a:t>
            </a:r>
          </a:p>
          <a:p>
            <a:endParaRPr lang="el-GR" dirty="0"/>
          </a:p>
          <a:p>
            <a:r>
              <a:rPr lang="el-GR" dirty="0"/>
              <a:t>Αντικειμενική Υπόσταση:</a:t>
            </a:r>
          </a:p>
          <a:p>
            <a:r>
              <a:rPr lang="el-GR" dirty="0"/>
              <a:t>Το σύνολο αντικειμενικών στοιχείων που θέτει ο νομοθέτης για να χαρακτηριστεί μια πράξη ως έγκλημα</a:t>
            </a:r>
            <a:br>
              <a:rPr lang="el-GR" dirty="0"/>
            </a:br>
            <a:r>
              <a:rPr lang="el-GR" dirty="0"/>
              <a:t>👉 «ΤΙ έγινε στην πραγματικότητα»</a:t>
            </a:r>
          </a:p>
          <a:p>
            <a:endParaRPr lang="el-GR" dirty="0"/>
          </a:p>
          <a:p>
            <a:r>
              <a:rPr lang="el-GR" dirty="0"/>
              <a:t>Υποκειμενική Υπόσταση:</a:t>
            </a:r>
          </a:p>
          <a:p>
            <a:r>
              <a:rPr lang="el-GR" dirty="0"/>
              <a:t>Σύνδεσμος δράστη με την πράξη (υπαιτιότητα)</a:t>
            </a:r>
            <a:br>
              <a:rPr lang="el-GR" dirty="0"/>
            </a:br>
            <a:r>
              <a:rPr lang="el-GR" dirty="0"/>
              <a:t>👉 «Πώς το ήθελε ή το αντιλαμβανόταν ο δράστης»</a:t>
            </a:r>
          </a:p>
          <a:p>
            <a:endParaRPr lang="el-GR" dirty="0"/>
          </a:p>
          <a:p>
            <a:r>
              <a:rPr lang="el-GR" dirty="0"/>
              <a:t>Διακρίσεις </a:t>
            </a:r>
          </a:p>
          <a:p>
            <a:r>
              <a:rPr lang="el-GR" dirty="0"/>
              <a:t>--&gt; Δόλος (πρόθεση) (</a:t>
            </a:r>
            <a:r>
              <a:rPr lang="el-GR" dirty="0" err="1"/>
              <a:t>άρ</a:t>
            </a:r>
            <a:r>
              <a:rPr lang="el-GR" dirty="0"/>
              <a:t>. 27 ΠΚ)</a:t>
            </a:r>
          </a:p>
          <a:p>
            <a:r>
              <a:rPr lang="el-GR" dirty="0"/>
              <a:t>--&gt; Αμέλεια (</a:t>
            </a:r>
            <a:r>
              <a:rPr lang="el-GR" dirty="0" err="1"/>
              <a:t>άρ</a:t>
            </a:r>
            <a:r>
              <a:rPr lang="el-GR" dirty="0"/>
              <a:t>. 28 ΠΚ)</a:t>
            </a:r>
          </a:p>
          <a:p>
            <a:endParaRPr lang="el-GR" dirty="0"/>
          </a:p>
          <a:p>
            <a:r>
              <a:rPr lang="el-GR" dirty="0"/>
              <a:t>Καταληκτικά:</a:t>
            </a:r>
          </a:p>
          <a:p>
            <a:r>
              <a:rPr lang="el-GR" b="1" dirty="0"/>
              <a:t>Αντικειμενική → εξωτερικά στοιχεία πράξης/ περιγράφουμε τα γεγονότα</a:t>
            </a:r>
            <a:endParaRPr lang="el-GR" dirty="0"/>
          </a:p>
          <a:p>
            <a:r>
              <a:rPr lang="el-GR" b="1" dirty="0"/>
              <a:t>Υποκειμενική → εσωτερική στάση δράστη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1296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C813AD-B60C-F95A-DADD-290331A4AD51}"/>
              </a:ext>
            </a:extLst>
          </p:cNvPr>
          <p:cNvSpPr txBox="1"/>
          <p:nvPr/>
        </p:nvSpPr>
        <p:spPr>
          <a:xfrm>
            <a:off x="1" y="0"/>
            <a:ext cx="12191999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Παράδειγμα:</a:t>
            </a:r>
          </a:p>
          <a:p>
            <a:endParaRPr lang="el-GR" dirty="0"/>
          </a:p>
          <a:p>
            <a:r>
              <a:rPr lang="el-GR" dirty="0"/>
              <a:t>Κλοπή (</a:t>
            </a:r>
            <a:r>
              <a:rPr lang="el-GR" dirty="0" err="1"/>
              <a:t>άρ</a:t>
            </a:r>
            <a:r>
              <a:rPr lang="el-GR" dirty="0"/>
              <a:t>. 372 ΠΚ):</a:t>
            </a:r>
          </a:p>
          <a:p>
            <a:endParaRPr lang="el-GR" dirty="0"/>
          </a:p>
          <a:p>
            <a:r>
              <a:rPr lang="el-GR" dirty="0"/>
              <a:t>1) ΑΝΤΙΚΕΙΜΕΝΙΚΗ ΥΠΟΣΤΑΣΗ</a:t>
            </a:r>
          </a:p>
          <a:p>
            <a:r>
              <a:rPr lang="el-GR" dirty="0"/>
              <a:t>Αφαίρεση</a:t>
            </a:r>
          </a:p>
          <a:p>
            <a:r>
              <a:rPr lang="el-GR" dirty="0"/>
              <a:t>Ξένου πράγματος</a:t>
            </a:r>
          </a:p>
          <a:p>
            <a:r>
              <a:rPr lang="el-GR" dirty="0"/>
              <a:t>Κινητού</a:t>
            </a:r>
          </a:p>
          <a:p>
            <a:r>
              <a:rPr lang="el-GR" dirty="0"/>
              <a:t>Από την κατοχή άλλου</a:t>
            </a:r>
          </a:p>
          <a:p>
            <a:endParaRPr lang="el-GR" dirty="0"/>
          </a:p>
          <a:p>
            <a:r>
              <a:rPr lang="el-GR" dirty="0"/>
              <a:t>→ Όλα τα παραπάνω = εξωτερικά στοιχεία πράξης/περιγραφικά</a:t>
            </a:r>
          </a:p>
          <a:p>
            <a:endParaRPr lang="el-GR" dirty="0"/>
          </a:p>
          <a:p>
            <a:r>
              <a:rPr lang="el-GR" dirty="0"/>
              <a:t>2) ΥΠΟΚΕΙΜΕΝΙΚΗ ΥΠΟΣΤΑΣΗ</a:t>
            </a:r>
          </a:p>
          <a:p>
            <a:r>
              <a:rPr lang="el-GR" dirty="0"/>
              <a:t>Δόλος</a:t>
            </a:r>
          </a:p>
          <a:p>
            <a:r>
              <a:rPr lang="el-GR" dirty="0"/>
              <a:t>Σκοπός παράνομης ιδιοποίησης</a:t>
            </a:r>
          </a:p>
          <a:p>
            <a:r>
              <a:rPr lang="el-GR" dirty="0"/>
              <a:t>→ Εσωτερική στάση δράστη</a:t>
            </a:r>
          </a:p>
          <a:p>
            <a:endParaRPr lang="el-GR" dirty="0"/>
          </a:p>
          <a:p>
            <a:r>
              <a:rPr lang="el-GR" dirty="0"/>
              <a:t>ΣΥΜΠΕΡΑΣΜΑ</a:t>
            </a:r>
          </a:p>
          <a:p>
            <a:r>
              <a:rPr lang="el-GR" dirty="0"/>
              <a:t>Αντικειμενική + Υποκειμενική υπόσταση = Στοιχειοθέτηση κλοπής</a:t>
            </a:r>
          </a:p>
        </p:txBody>
      </p:sp>
    </p:spTree>
    <p:extLst>
      <p:ext uri="{BB962C8B-B14F-4D97-AF65-F5344CB8AC3E}">
        <p14:creationId xmlns:p14="http://schemas.microsoft.com/office/powerpoint/2010/main" val="934495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5782F9A-32B0-DCB9-1D7C-17149A3EB1D8}"/>
              </a:ext>
            </a:extLst>
          </p:cNvPr>
          <p:cNvSpPr txBox="1"/>
          <p:nvPr/>
        </p:nvSpPr>
        <p:spPr>
          <a:xfrm>
            <a:off x="1" y="0"/>
            <a:ext cx="1219199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u="sng" dirty="0"/>
              <a:t>Αντικειμενική Υπόσταση Εγκλήματος</a:t>
            </a:r>
            <a:r>
              <a:rPr lang="el-GR" dirty="0"/>
              <a:t>:</a:t>
            </a:r>
            <a:endParaRPr lang="en-US" dirty="0"/>
          </a:p>
          <a:p>
            <a:endParaRPr lang="el-GR" dirty="0"/>
          </a:p>
          <a:p>
            <a:r>
              <a:rPr lang="el-GR" dirty="0"/>
              <a:t>1) ΕΓΚΛΗΜΑΤΙΚΗ ΠΡΑΞΗ</a:t>
            </a:r>
          </a:p>
          <a:p>
            <a:r>
              <a:rPr lang="el-GR" dirty="0"/>
              <a:t>─ Θετική ενέργεια # Παράλειψη</a:t>
            </a:r>
          </a:p>
          <a:p>
            <a:endParaRPr lang="el-GR" dirty="0"/>
          </a:p>
          <a:p>
            <a:r>
              <a:rPr lang="el-GR" dirty="0"/>
              <a:t>2) ΥΠΟΚΕΙΜΕΝΟ ΕΓΚΛΗΜΑΤΟΣ</a:t>
            </a:r>
          </a:p>
          <a:p>
            <a:r>
              <a:rPr lang="el-GR" dirty="0"/>
              <a:t>─ Το πρόσωπο που τελεί την πράξη</a:t>
            </a:r>
          </a:p>
          <a:p>
            <a:r>
              <a:rPr lang="el-GR" dirty="0"/>
              <a:t>→ Χωρίς υποκείμενο = δεν υπάρχει έγκλημα</a:t>
            </a:r>
          </a:p>
          <a:p>
            <a:endParaRPr lang="el-GR" dirty="0"/>
          </a:p>
          <a:p>
            <a:r>
              <a:rPr lang="el-GR" dirty="0"/>
              <a:t>3) ΑΝΤΙΚΕΙΜΕΝΟ ΕΓΚΛΗΜΑΤΟΣ</a:t>
            </a:r>
          </a:p>
          <a:p>
            <a:r>
              <a:rPr lang="el-GR" dirty="0"/>
              <a:t>α) Νομικό αντικείμενο</a:t>
            </a:r>
          </a:p>
          <a:p>
            <a:r>
              <a:rPr lang="el-GR" dirty="0"/>
              <a:t>→ Έννομο αγαθό (π.χ. ζωή, περιουσία)</a:t>
            </a:r>
          </a:p>
          <a:p>
            <a:r>
              <a:rPr lang="el-GR" dirty="0"/>
              <a:t>→ Υπάρχει σε ΟΛΑ τα εγκλήματα</a:t>
            </a:r>
          </a:p>
          <a:p>
            <a:endParaRPr lang="el-GR" dirty="0"/>
          </a:p>
          <a:p>
            <a:r>
              <a:rPr lang="el-GR" dirty="0"/>
              <a:t>β) Υλικό αντικείμενο</a:t>
            </a:r>
          </a:p>
          <a:p>
            <a:r>
              <a:rPr lang="el-GR" dirty="0"/>
              <a:t>→ Το ενσώματο πράγμα στο οποίο στρέφεται η πράξη</a:t>
            </a:r>
          </a:p>
          <a:p>
            <a:r>
              <a:rPr lang="el-GR" dirty="0"/>
              <a:t>→ Δεν υπάρχει σε όλα τα εγκλήματα</a:t>
            </a:r>
          </a:p>
          <a:p>
            <a:endParaRPr lang="el-GR" dirty="0"/>
          </a:p>
          <a:p>
            <a:r>
              <a:rPr lang="el-GR" dirty="0"/>
              <a:t>4) ΕΓΚΛΗΜΑΤΙΚΟ ΑΠΟΤΕΛΕΣΜΑ</a:t>
            </a:r>
          </a:p>
          <a:p>
            <a:r>
              <a:rPr lang="el-GR" dirty="0"/>
              <a:t>─ Το αποτέλεσμα που προβλέπει ο νόμος</a:t>
            </a:r>
          </a:p>
          <a:p>
            <a:endParaRPr lang="el-GR" dirty="0"/>
          </a:p>
          <a:p>
            <a:r>
              <a:rPr lang="el-GR" dirty="0"/>
              <a:t>5) ΑΙΤΙΩΔΗΣ ΣΥΝΔΕΣΜΟΣ</a:t>
            </a:r>
          </a:p>
          <a:p>
            <a:r>
              <a:rPr lang="el-GR" dirty="0"/>
              <a:t>─ Σχέση μεταξύ Πράξης + Αποτελέσματος</a:t>
            </a:r>
          </a:p>
        </p:txBody>
      </p:sp>
    </p:spTree>
    <p:extLst>
      <p:ext uri="{BB962C8B-B14F-4D97-AF65-F5344CB8AC3E}">
        <p14:creationId xmlns:p14="http://schemas.microsoft.com/office/powerpoint/2010/main" val="784483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EFC376D-038E-5E8C-D1F5-34A4CDBE8F1F}"/>
              </a:ext>
            </a:extLst>
          </p:cNvPr>
          <p:cNvSpPr txBox="1"/>
          <p:nvPr/>
        </p:nvSpPr>
        <p:spPr>
          <a:xfrm>
            <a:off x="0" y="0"/>
            <a:ext cx="12191999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u="sng" dirty="0"/>
              <a:t>Παραδείγματα για αντικείμενο:</a:t>
            </a:r>
          </a:p>
          <a:p>
            <a:r>
              <a:rPr lang="el-GR" dirty="0"/>
              <a:t>Ανθρωποκτονία (άρθρο 299 ΠΚ)</a:t>
            </a:r>
          </a:p>
          <a:p>
            <a:r>
              <a:rPr lang="el-GR" dirty="0"/>
              <a:t>Νομικό: ζωή</a:t>
            </a:r>
          </a:p>
          <a:p>
            <a:r>
              <a:rPr lang="el-GR" dirty="0"/>
              <a:t>Υλικό: σώμα θύματος</a:t>
            </a:r>
          </a:p>
          <a:p>
            <a:endParaRPr lang="el-GR" dirty="0"/>
          </a:p>
          <a:p>
            <a:r>
              <a:rPr lang="el-GR" dirty="0"/>
              <a:t>Ψευδής κατάθεση (άρθρο 224 ΠΚ)</a:t>
            </a:r>
          </a:p>
          <a:p>
            <a:r>
              <a:rPr lang="el-GR" dirty="0"/>
              <a:t>Νομικό: απονομή δικαιοσύνης</a:t>
            </a:r>
          </a:p>
          <a:p>
            <a:r>
              <a:rPr lang="el-GR" dirty="0"/>
              <a:t>Υλικό: δεν υπάρχει</a:t>
            </a:r>
          </a:p>
          <a:p>
            <a:endParaRPr lang="el-GR" dirty="0"/>
          </a:p>
          <a:p>
            <a:r>
              <a:rPr lang="el-GR" u="sng" dirty="0"/>
              <a:t>Καταληκτικώς:</a:t>
            </a:r>
          </a:p>
          <a:p>
            <a:r>
              <a:rPr lang="el-GR" dirty="0"/>
              <a:t>• Αντικειμενική υπόσταση = εξωτερικά στοιχεία εγκλήματος</a:t>
            </a:r>
            <a:br>
              <a:rPr lang="el-GR" dirty="0"/>
            </a:br>
            <a:r>
              <a:rPr lang="el-GR" dirty="0"/>
              <a:t>• Απαραίτητα: πράξη + υποκείμενο</a:t>
            </a:r>
            <a:br>
              <a:rPr lang="el-GR" dirty="0"/>
            </a:br>
            <a:r>
              <a:rPr lang="el-GR" dirty="0"/>
              <a:t>• Όλα τα εγκλήματα έχουν νομικό αντικείμενο</a:t>
            </a:r>
            <a:br>
              <a:rPr lang="el-GR" dirty="0"/>
            </a:br>
            <a:r>
              <a:rPr lang="el-GR" dirty="0"/>
              <a:t>• Δεν έχουν όλα υλικό αντικείμενο</a:t>
            </a:r>
            <a:br>
              <a:rPr lang="el-GR" dirty="0"/>
            </a:br>
            <a:r>
              <a:rPr lang="el-GR" dirty="0"/>
              <a:t>• Απαιτείται αιτιώδης σύνδεσμος</a:t>
            </a:r>
          </a:p>
        </p:txBody>
      </p:sp>
    </p:spTree>
    <p:extLst>
      <p:ext uri="{BB962C8B-B14F-4D97-AF65-F5344CB8AC3E}">
        <p14:creationId xmlns:p14="http://schemas.microsoft.com/office/powerpoint/2010/main" val="19102663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3833</Words>
  <Application>Microsoft Macintosh PowerPoint</Application>
  <PresentationFormat>Ευρεία οθόνη</PresentationFormat>
  <Paragraphs>383</Paragraphs>
  <Slides>36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36</vt:i4>
      </vt:variant>
    </vt:vector>
  </HeadingPairs>
  <TitlesOfParts>
    <vt:vector size="41" baseType="lpstr">
      <vt:lpstr>Arial</vt:lpstr>
      <vt:lpstr>Calibri</vt:lpstr>
      <vt:lpstr>Calibri Light</vt:lpstr>
      <vt:lpstr>Wingdings</vt:lpstr>
      <vt:lpstr>Θέμα του Office</vt:lpstr>
      <vt:lpstr>Σεμινάριο Ουσιαστικού Ποινικού Δικαίου (Γενικό Μέρος)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Georgia Kogka</dc:creator>
  <cp:lastModifiedBy>Georgia Kogka</cp:lastModifiedBy>
  <cp:revision>33</cp:revision>
  <dcterms:created xsi:type="dcterms:W3CDTF">2026-04-27T06:52:22Z</dcterms:created>
  <dcterms:modified xsi:type="dcterms:W3CDTF">2026-05-13T19:12:20Z</dcterms:modified>
</cp:coreProperties>
</file>