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2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3" r:id="rId25"/>
    <p:sldId id="281" r:id="rId26"/>
    <p:sldId id="282" r:id="rId27"/>
    <p:sldId id="284" r:id="rId28"/>
    <p:sldId id="285" r:id="rId29"/>
    <p:sldId id="287" r:id="rId30"/>
    <p:sldId id="288" r:id="rId31"/>
    <p:sldId id="290" r:id="rId32"/>
    <p:sldId id="291" r:id="rId33"/>
    <p:sldId id="294" r:id="rId3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95"/>
    <p:restoredTop sz="94706"/>
  </p:normalViewPr>
  <p:slideViewPr>
    <p:cSldViewPr snapToGrid="0">
      <p:cViewPr varScale="1">
        <p:scale>
          <a:sx n="111" d="100"/>
          <a:sy n="111" d="100"/>
        </p:scale>
        <p:origin x="4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E47D05-0A36-F7BF-FCCA-269647EBD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790CE42-3BC2-26D5-F674-D883447C5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48F95E7-F3B7-3074-8A63-F5DF1421E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3A29F98-34FB-E9A2-16EC-0033EEDC0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0117456-41A5-F3CD-B3AC-057E5DC4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191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95E200-6B20-A535-9707-E51790182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CD620B9-06A2-29CF-A8DB-1BE2ACAB8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3F3969D-D0C9-2CDD-41AC-DBC0283C4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53F394-5C42-D631-AD0D-42FD6185C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AF86499-A340-5E24-C5AC-26DAF3E02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229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4B0963A-2103-3DCB-6A69-796C7CA2BE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68A9788-4EE9-191D-8DFF-DA7ED96C90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9335328-0CB2-060C-D21A-87C6AC820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435B1C8-CEBF-0CBC-8422-DDD8ECAA4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4B0F489-8209-CD80-8D83-AE81264FE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398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6748F6-67CD-1127-2B83-071B82AE6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4D3464-910C-803F-4172-3E535AF78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742D669-94D9-1479-C7D5-51DE91100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4CF381-2627-AA48-C32E-478719D3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D6E85A5-BF7E-48BB-36E2-2AB73DD0F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291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FC71A7-6610-FC70-3033-45DB6690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A51C7A0-40B7-A025-ABF1-8A78A5D8B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565D3A-71A1-1570-ED26-B588084E5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CA9EEA8-57E3-FD41-B956-EF3A3BDF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79774F-704A-F5C3-3225-4D616F6A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922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FC87F-36F2-B202-9FA8-1EE019630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25838F-CBE6-27AC-9055-AD77BF5393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2AA393D-3230-6B3B-81CE-8AEFE17F4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7392AB9-33BB-3D9B-5B80-268E406D2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BC0A15E-FDBC-A698-C03F-C894ADAEA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BF96108-29DD-7C34-FB9E-D188A100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380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4337AE-7474-A10E-D697-52A1A60CC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3D181D9-52A6-52C0-384C-17FABADEC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D62D81C-7CF4-244F-5CC5-C996BC26B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5CFAC67-9C99-8A97-A12A-CAE62B164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5C58C01-3229-FB3E-4D06-42E900B38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3E4FD98-CC58-7305-F2D4-E622A35D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B6EBED4-DD31-AB33-51FA-6F0FC23F6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D1E89CD-1591-AC68-8CD0-EEBF469D1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563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2491B1-A292-A72B-AD4F-3FFC1DAD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B2CF846-8843-37AE-D2B8-43A4ECF35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96C7B8B-8145-D57F-9689-52C38E9F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30AD8D6-DB05-45F8-5840-4C84D31C3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729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E9E477B-1E12-A55E-AC8C-0558F927B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44F39B7-DA1F-BF1B-25CC-DAB37A7DF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FDEFF5D-A803-AC35-5796-1929F8C72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069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622552-724D-20F5-EA9E-989CB4A95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7FD354-EA45-50B9-8A6E-5F641A728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B9A418A-C617-3CF0-2A90-F3A1D04A1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33EA1B-D445-CB30-9C07-1144F8B6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AA98DC2-7AA0-BD37-CD6A-C7861E5B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C759756-9DEE-C973-A48D-BEEC9AADA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466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767C44-E009-00BD-E666-1AEBA189C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0809A41-73D4-3F44-3EF7-48D44A6349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6992B2C-432A-0597-7D31-218C3809E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9CE8742-3DBD-20D2-1941-94A04FB78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8A4BD6A-0896-119D-A820-47527DECD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2943792-426A-8BF8-3983-5AEECE5A5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4927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6CEECD2-2030-32DC-6F12-50E5A125A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D7EB8A6-93D6-63BB-88BD-9D941358E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4F5319F-A9A9-FB8E-280A-3423E377BF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83AC-3CC2-0044-A9AE-F55E2E34260B}" type="datetimeFigureOut">
              <a:rPr lang="el-GR" smtClean="0"/>
              <a:t>5/5/26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3EE4F7D-1390-EAD0-C530-4901F358AB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388C7E0-8B96-DAA5-ADD1-31B010F8E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C8EFB-4AE7-8B45-A9F4-D55F0A82DD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723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C60FE6-D86E-5ECB-CF26-D9F350E2E5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339"/>
            <a:ext cx="9144000" cy="2387600"/>
          </a:xfrm>
        </p:spPr>
        <p:txBody>
          <a:bodyPr>
            <a:normAutofit/>
          </a:bodyPr>
          <a:lstStyle/>
          <a:p>
            <a:r>
              <a:rPr lang="el-GR" sz="4000" dirty="0"/>
              <a:t>Σεμινάριο Ουσιαστικού Ποινικού Δικαίου</a:t>
            </a:r>
            <a:br>
              <a:rPr lang="el-GR" sz="4000" dirty="0"/>
            </a:br>
            <a:r>
              <a:rPr lang="el-GR" sz="4000"/>
              <a:t>(Ειδικό </a:t>
            </a:r>
            <a:r>
              <a:rPr lang="el-GR" sz="4000" dirty="0"/>
              <a:t>Μέρος)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944ED73-EBED-2EEE-0B10-95E3009DE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21934"/>
            <a:ext cx="9144000" cy="1935866"/>
          </a:xfrm>
        </p:spPr>
        <p:txBody>
          <a:bodyPr>
            <a:normAutofit fontScale="40000" lnSpcReduction="20000"/>
          </a:bodyPr>
          <a:lstStyle/>
          <a:p>
            <a:r>
              <a:rPr lang="el-GR" sz="4300" dirty="0"/>
              <a:t>Εισηγήτρια: </a:t>
            </a:r>
          </a:p>
          <a:p>
            <a:r>
              <a:rPr lang="el-GR" sz="4300" dirty="0"/>
              <a:t>Γεωργία </a:t>
            </a:r>
            <a:r>
              <a:rPr lang="el-GR" sz="4300" dirty="0" err="1"/>
              <a:t>Κόγκα</a:t>
            </a:r>
            <a:r>
              <a:rPr lang="el-GR" sz="4300" dirty="0"/>
              <a:t>, ΔΝ</a:t>
            </a:r>
          </a:p>
          <a:p>
            <a:r>
              <a:rPr lang="el-GR" sz="4300" dirty="0"/>
              <a:t>Δικηγόρος Δ.Σ. Λευκάδας</a:t>
            </a:r>
          </a:p>
          <a:p>
            <a:r>
              <a:rPr lang="el-GR" sz="4300" dirty="0"/>
              <a:t>Επιστημονική Συνεργάτιδα Ευρωπαϊκού Πανεπιστημίου Κύπρου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ΕΑΝΔΑ 2026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AB72EFF3-F28C-F779-CA0E-4E196A903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0384" y="5202237"/>
            <a:ext cx="2135368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32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B8F0BA-DD1D-E53E-E3E8-1D8EA81FC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l-GR" sz="7200" b="1" dirty="0"/>
              <a:t>ΑΝΤΙΚΕΙΜΕΝΙΚΗ ΥΠΟΣΤΑΣΗ</a:t>
            </a:r>
          </a:p>
          <a:p>
            <a:pPr marL="0" indent="0">
              <a:buNone/>
            </a:pPr>
            <a:r>
              <a:rPr lang="el-GR" sz="7200" b="1" dirty="0"/>
              <a:t>(α) Πράξη: </a:t>
            </a:r>
            <a:r>
              <a:rPr lang="el-GR" sz="7200" dirty="0"/>
              <a:t>Οποιαδήποτε μορφή σωματικής βλάβης (ακόμη και απλή)</a:t>
            </a:r>
          </a:p>
          <a:p>
            <a:pPr marL="0" indent="0">
              <a:buNone/>
            </a:pP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(β) Τρόπος τέλεσης (ΚΡΙΣΙΜΟ)</a:t>
            </a:r>
          </a:p>
          <a:p>
            <a:pPr marL="0" indent="0">
              <a:buNone/>
            </a:pP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/>
              <a:t>Ο τρόπος πρέπει να είναι τέτοιος ώστε: να </a:t>
            </a:r>
            <a:r>
              <a:rPr lang="el-GR" sz="7200" b="1" dirty="0"/>
              <a:t>μπορεί να προκαλέσει</a:t>
            </a:r>
            <a:r>
              <a:rPr lang="el-GR" sz="7200" dirty="0"/>
              <a:t>: </a:t>
            </a:r>
          </a:p>
          <a:p>
            <a:pPr lvl="1"/>
            <a:r>
              <a:rPr lang="el-GR" sz="7200" dirty="0"/>
              <a:t> κίνδυνο ζωής </a:t>
            </a:r>
          </a:p>
          <a:p>
            <a:pPr lvl="1"/>
            <a:r>
              <a:rPr lang="el-GR" sz="7200" dirty="0"/>
              <a:t> βαριά σωματική βλάβη </a:t>
            </a:r>
          </a:p>
          <a:p>
            <a:pPr marL="0" indent="0">
              <a:buNone/>
            </a:pPr>
            <a:r>
              <a:rPr lang="el-GR" sz="7200" dirty="0"/>
              <a:t>Δεν περιγράφονται, στον νόμο, συγκεκριμένα μέσα ή τρόποι που είναι </a:t>
            </a:r>
            <a:r>
              <a:rPr lang="el-GR" sz="7200" dirty="0" err="1"/>
              <a:t>καθεαυτά</a:t>
            </a:r>
            <a:r>
              <a:rPr lang="el-GR" sz="7200" dirty="0"/>
              <a:t> επικίνδυνα. Η επικινδυνότητα του τρόπου τέλεσης ανιχνεύεται με βάση τα αποτελέσματα που μπορεί να προκαλέσει η </a:t>
            </a:r>
            <a:r>
              <a:rPr lang="el-GR" sz="7200" dirty="0" err="1"/>
              <a:t>σ.β</a:t>
            </a:r>
            <a:r>
              <a:rPr lang="el-GR" sz="7200" dirty="0"/>
              <a:t>. </a:t>
            </a: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b="1" dirty="0"/>
              <a:t>308 + ΕΠΙΚΙΝΔΥΝΟΣ ΤΡΟΠΟΣ = 309 ΠΚ</a:t>
            </a:r>
          </a:p>
          <a:p>
            <a:pPr marL="0" indent="0">
              <a:buNone/>
            </a:pPr>
            <a:endParaRPr lang="el-GR" sz="7200" b="1" dirty="0"/>
          </a:p>
          <a:p>
            <a:pPr marL="0" indent="0">
              <a:buNone/>
            </a:pPr>
            <a:r>
              <a:rPr lang="el-GR" sz="7200" b="1" dirty="0"/>
              <a:t>(γ) Κριτήρια επικινδυνότητας (</a:t>
            </a:r>
            <a:r>
              <a:rPr lang="el-GR" sz="7200" b="1" dirty="0" err="1"/>
              <a:t>νομολογιακά</a:t>
            </a:r>
            <a:r>
              <a:rPr lang="el-GR" sz="7200" b="1" dirty="0"/>
              <a:t>)</a:t>
            </a:r>
          </a:p>
          <a:p>
            <a:r>
              <a:rPr lang="el-GR" sz="7200" dirty="0"/>
              <a:t>Μέσο (π.χ. μαχαίρι, ρόπαλο) </a:t>
            </a:r>
          </a:p>
          <a:p>
            <a:r>
              <a:rPr lang="el-GR" sz="7200" dirty="0"/>
              <a:t>Σημείο πλήγματος (π.χ. κεφάλι) </a:t>
            </a:r>
          </a:p>
          <a:p>
            <a:r>
              <a:rPr lang="el-GR" sz="7200" dirty="0"/>
              <a:t>Ένταση χτυπήματος (γροθιές και κλωτσιές στο πρόσωπο)</a:t>
            </a:r>
          </a:p>
          <a:p>
            <a:r>
              <a:rPr lang="el-GR" sz="7200" dirty="0"/>
              <a:t>Ευαισθησία θύματος </a:t>
            </a:r>
          </a:p>
          <a:p>
            <a:r>
              <a:rPr lang="el-GR" sz="7200" dirty="0"/>
              <a:t>Συνθήκες τέλεσης </a:t>
            </a:r>
          </a:p>
          <a:p>
            <a:pPr marL="0" indent="0">
              <a:buNone/>
            </a:pP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633389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EDC325-659F-9E0E-B4A5-54F125A90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7200" b="1" dirty="0"/>
              <a:t>ΔΙΑΚΡΙΣΗ ΔΥΟ ΠΕΡΙΠΤΩΣΕΩΝ</a:t>
            </a:r>
          </a:p>
          <a:p>
            <a:pPr marL="0" indent="0">
              <a:buNone/>
            </a:pPr>
            <a:r>
              <a:rPr lang="el-GR" sz="7200" b="1" dirty="0"/>
              <a:t>(α) Δυνατότητα επέλευσης κινδύνου ζωής</a:t>
            </a:r>
          </a:p>
          <a:p>
            <a:pPr marL="0" indent="0">
              <a:buNone/>
            </a:pPr>
            <a:r>
              <a:rPr lang="el-GR" sz="7200" dirty="0"/>
              <a:t>Αρκεί </a:t>
            </a:r>
            <a:r>
              <a:rPr lang="el-GR" sz="7200" b="1" dirty="0"/>
              <a:t>δυνατότητα πρόκλησης κινδύνου. </a:t>
            </a:r>
            <a:r>
              <a:rPr lang="el-GR" sz="7200" dirty="0"/>
              <a:t>Δε χρειάζεται να επέλθει.  Γιατί τότε </a:t>
            </a: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 err="1">
                <a:sym typeface="Wingdings" pitchFamily="2" charset="2"/>
              </a:rPr>
              <a:t>άρ</a:t>
            </a:r>
            <a:r>
              <a:rPr lang="el-GR" sz="7200" dirty="0">
                <a:sym typeface="Wingdings" pitchFamily="2" charset="2"/>
              </a:rPr>
              <a:t>. 310 ΠΚ.</a:t>
            </a:r>
            <a:endParaRPr lang="el-GR" sz="7200" dirty="0"/>
          </a:p>
          <a:p>
            <a:pPr marL="0" indent="0">
              <a:lnSpc>
                <a:spcPct val="120000"/>
              </a:lnSpc>
              <a:buNone/>
            </a:pPr>
            <a:r>
              <a:rPr lang="el-GR" sz="7200" dirty="0"/>
              <a:t>π.χ. χτύπημα στο κεφάλι με ξύλο (ΑΠ 570/1994), πλήγματα με μαχαίρι στα άκρα και στο κεφάλι (ΑΠ 2040/2006), πλήγμα με κλαδευτική ψαλίδα στην κοιλία και στο μέτωπο (ΑΠ 1424/2004)</a:t>
            </a: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(β) Επέλευση κινδύνου βαριάς σωματικής βλάβης</a:t>
            </a:r>
          </a:p>
          <a:p>
            <a:pPr marL="0" indent="0">
              <a:buNone/>
            </a:pPr>
            <a:r>
              <a:rPr lang="el-GR" sz="7200" dirty="0"/>
              <a:t>Απαιτείται: </a:t>
            </a:r>
          </a:p>
          <a:p>
            <a:pPr lvl="1"/>
            <a:r>
              <a:rPr lang="el-GR" sz="7200" dirty="0"/>
              <a:t>Να επήλθε συγκεκριμένος κίνδυνος </a:t>
            </a:r>
          </a:p>
          <a:p>
            <a:pPr lvl="1"/>
            <a:r>
              <a:rPr lang="el-GR" sz="7200" dirty="0"/>
              <a:t>αξιολόγηση βάσει πραγματικών περιστάσεων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l-GR" sz="7200" dirty="0"/>
              <a:t>π.χ. χτύπημα με μπαστούνι μπέιζμπολ στο πρόσωπο θύματος που προκάλεσε θραύση δοντιού και τραυματισμό δαχτύλου χεριού (ΑΠ 1845/2001), λακτίσματα στο πρόσωπο του παθόντος και πρόκληση εκδορών, μωλώπων και θλαστικού τραύματος του τριχωτού της κεφαλής λόγω συνθήκων τέλεσης (γνώση πολεμικών τεχνών) και ευαίσθητων σημείων (ΑΠ 87/2020).</a:t>
            </a: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ΥΠΟΚΕΙΜΕΝΙΚΗ ΥΠΟΣΤΑΣΗ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/>
              <a:t>Δόλος (ακόμη και ενδεχόμενος)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7200" dirty="0"/>
              <a:t>Ο δράστης γνωρίζει ότι η πράξη είναι επικίνδυνη, αποδέχεται τον κίνδυνο.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l-GR" sz="7200" dirty="0"/>
              <a:t>Αρκεί ο ενδεχόμενος τόσο ως προς την πρόκληση απλής </a:t>
            </a:r>
            <a:r>
              <a:rPr lang="el-GR" sz="7200" dirty="0" err="1"/>
              <a:t>σ.β</a:t>
            </a:r>
            <a:r>
              <a:rPr lang="el-GR" sz="7200" dirty="0"/>
              <a:t>. όσο και ως προς την επικινδυνότητα του τρόπου τέλεσης (ΑΠ 659/2004).</a:t>
            </a: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ΠΟΙΝΗ</a:t>
            </a:r>
          </a:p>
          <a:p>
            <a:pPr marL="0" indent="0">
              <a:buNone/>
            </a:pPr>
            <a:r>
              <a:rPr lang="el-GR" sz="7200" dirty="0"/>
              <a:t>Φυλάκιση έως 3 έτη</a:t>
            </a:r>
          </a:p>
        </p:txBody>
      </p:sp>
    </p:spTree>
    <p:extLst>
      <p:ext uri="{BB962C8B-B14F-4D97-AF65-F5344CB8AC3E}">
        <p14:creationId xmlns:p14="http://schemas.microsoft.com/office/powerpoint/2010/main" val="175957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66FC2C-F900-AF36-2E7E-BDAB6EF21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ΕΓΚΛΗΜΑΤΑ ΚΑΤΑ ΤΗΣ ΙΔΙΟΚΤΗΣΙΑΣ</a:t>
            </a:r>
          </a:p>
          <a:p>
            <a:pPr marL="0" indent="0" algn="ctr">
              <a:buNone/>
            </a:pPr>
            <a:r>
              <a:rPr lang="el-GR" dirty="0"/>
              <a:t>(ΕΝΔΕΙΚΤΙΚΑ)</a:t>
            </a:r>
          </a:p>
        </p:txBody>
      </p:sp>
    </p:spTree>
    <p:extLst>
      <p:ext uri="{BB962C8B-B14F-4D97-AF65-F5344CB8AC3E}">
        <p14:creationId xmlns:p14="http://schemas.microsoft.com/office/powerpoint/2010/main" val="1596661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9B361AD-5865-F4A4-2798-C6A751E14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b="1" dirty="0"/>
              <a:t>ΚΛΟΠΗ - ΑΡΘΡΟ 372 ΠΚ</a:t>
            </a:r>
          </a:p>
          <a:p>
            <a:pPr marL="0" indent="0">
              <a:buNone/>
            </a:pPr>
            <a:r>
              <a:rPr lang="el-GR" sz="1600" b="1" dirty="0"/>
              <a:t>Νομικός Ορισμός</a:t>
            </a:r>
          </a:p>
          <a:p>
            <a:pPr marL="0" indent="0">
              <a:buNone/>
            </a:pPr>
            <a:r>
              <a:rPr lang="el-GR" sz="1600" dirty="0"/>
              <a:t>(α) Αφαίρεση ξένου κινητού πράγματος</a:t>
            </a:r>
            <a:br>
              <a:rPr lang="el-GR" sz="1600" dirty="0"/>
            </a:br>
            <a:r>
              <a:rPr lang="el-GR" sz="1600" dirty="0"/>
              <a:t>(β) Από την κατοχή άλλου</a:t>
            </a:r>
            <a:br>
              <a:rPr lang="el-GR" sz="1600" dirty="0"/>
            </a:br>
            <a:r>
              <a:rPr lang="el-GR" sz="1600" dirty="0"/>
              <a:t>(γ) Με </a:t>
            </a:r>
            <a:r>
              <a:rPr lang="el-GR" sz="1600" u="sng" dirty="0"/>
              <a:t>σκοπό</a:t>
            </a:r>
            <a:r>
              <a:rPr lang="el-GR" sz="1600" dirty="0"/>
              <a:t> παράνομης ιδιοποίησης</a:t>
            </a:r>
            <a:br>
              <a:rPr lang="el-GR" sz="1600" dirty="0"/>
            </a:br>
            <a:endParaRPr lang="el-GR" sz="1600" dirty="0"/>
          </a:p>
          <a:p>
            <a:pPr marL="0" indent="0">
              <a:buNone/>
            </a:pPr>
            <a:r>
              <a:rPr lang="el-GR" sz="1600" b="1" dirty="0"/>
              <a:t>Αντικειμενική Υπόσταση</a:t>
            </a:r>
          </a:p>
          <a:p>
            <a:pPr marL="0" indent="0">
              <a:buNone/>
            </a:pPr>
            <a:r>
              <a:rPr lang="el-GR" sz="1600" b="1" dirty="0"/>
              <a:t>(α) Δράστης  </a:t>
            </a:r>
            <a:r>
              <a:rPr lang="el-GR" sz="1600" b="1" dirty="0">
                <a:sym typeface="Wingdings" pitchFamily="2" charset="2"/>
              </a:rPr>
              <a:t> </a:t>
            </a:r>
            <a:r>
              <a:rPr lang="el-GR" sz="1600" dirty="0"/>
              <a:t>Οποιοσδήποτε (κοινό έγκλημα)</a:t>
            </a:r>
          </a:p>
          <a:p>
            <a:pPr marL="0" indent="0">
              <a:buNone/>
            </a:pPr>
            <a:endParaRPr lang="el-GR" sz="1600" b="1" dirty="0"/>
          </a:p>
          <a:p>
            <a:pPr marL="0" indent="0">
              <a:buNone/>
            </a:pPr>
            <a:r>
              <a:rPr lang="el-GR" sz="1600" b="1" dirty="0"/>
              <a:t>(β) Αντικείμενο </a:t>
            </a:r>
            <a:r>
              <a:rPr lang="el-GR" sz="1600" b="1" dirty="0">
                <a:sym typeface="Wingdings" pitchFamily="2" charset="2"/>
              </a:rPr>
              <a:t> </a:t>
            </a:r>
            <a:r>
              <a:rPr lang="el-GR" sz="1600" dirty="0"/>
              <a:t>Ξένο κινητό πράγμα. Πράγμα </a:t>
            </a:r>
            <a:r>
              <a:rPr lang="el-GR" sz="1600" dirty="0">
                <a:sym typeface="Wingdings" pitchFamily="2" charset="2"/>
              </a:rPr>
              <a:t> «κάθε ενσώματο αντικείμενο (ανεξάρτητα από την ειδικότερη κατάσταση στην οποία βρίσκεται, εφόσον περιορίζεται σε ορισμένο χώρο, ώστε να υπόκειται σε </a:t>
            </a:r>
            <a:r>
              <a:rPr lang="el-GR" sz="1600" dirty="0" err="1">
                <a:sym typeface="Wingdings" pitchFamily="2" charset="2"/>
              </a:rPr>
              <a:t>εξουσίαση</a:t>
            </a:r>
            <a:r>
              <a:rPr lang="el-GR" sz="1600" dirty="0">
                <a:sym typeface="Wingdings" pitchFamily="2" charset="2"/>
              </a:rPr>
              <a:t>)».</a:t>
            </a:r>
            <a:endParaRPr lang="el-GR" sz="1600" dirty="0"/>
          </a:p>
          <a:p>
            <a:pPr marL="0" indent="0">
              <a:buNone/>
            </a:pPr>
            <a:r>
              <a:rPr lang="el-GR" sz="1600" dirty="0"/>
              <a:t>Περιλαμβάνει:</a:t>
            </a:r>
          </a:p>
          <a:p>
            <a:r>
              <a:rPr lang="el-GR" sz="1600" dirty="0"/>
              <a:t>Σώματα (στερεά, υγρά, αέρια υπό προϋποθέσεις) </a:t>
            </a:r>
          </a:p>
          <a:p>
            <a:r>
              <a:rPr lang="el-GR" sz="1600" dirty="0"/>
              <a:t>Ενέργεια (π.χ. ηλεκτρικό ρεύμα – παρ. 2) </a:t>
            </a:r>
          </a:p>
          <a:p>
            <a:pPr marL="0" indent="0">
              <a:buNone/>
            </a:pPr>
            <a:r>
              <a:rPr lang="el-GR" sz="1600" dirty="0"/>
              <a:t>Δεν περιλαμβάνει:</a:t>
            </a:r>
          </a:p>
          <a:p>
            <a:r>
              <a:rPr lang="el-GR" sz="1600" dirty="0"/>
              <a:t>Πράγματα εκτός συναλλαγής που είναι κοινά σε όλους (π.χ. ατμοσφαιρικός αέρας) </a:t>
            </a:r>
          </a:p>
          <a:p>
            <a:r>
              <a:rPr lang="el-GR" sz="1600" dirty="0"/>
              <a:t>Ανθρώπινο σώμα (με εξαιρέσεις αποχωρισμένων μελών) </a:t>
            </a:r>
            <a:br>
              <a:rPr lang="el-GR" sz="1600" dirty="0"/>
            </a:br>
            <a:endParaRPr lang="el-GR" sz="1600" dirty="0"/>
          </a:p>
          <a:p>
            <a:pPr marL="0" indent="0">
              <a:buNone/>
            </a:pPr>
            <a:r>
              <a:rPr lang="el-GR" sz="1600" b="1" dirty="0"/>
              <a:t>(γ) Πράξη: Αφαίρεση</a:t>
            </a:r>
          </a:p>
          <a:p>
            <a:pPr marL="0" indent="0">
              <a:buNone/>
            </a:pPr>
            <a:r>
              <a:rPr lang="el-GR" sz="1600" b="1" dirty="0">
                <a:sym typeface="Wingdings" pitchFamily="2" charset="2"/>
              </a:rPr>
              <a:t> </a:t>
            </a:r>
            <a:r>
              <a:rPr lang="el-GR" sz="1600" dirty="0"/>
              <a:t>Αποστέρηση από την κατοχή άλλου</a:t>
            </a:r>
            <a:br>
              <a:rPr lang="el-GR" sz="1600" dirty="0"/>
            </a:br>
            <a:r>
              <a:rPr lang="el-GR" sz="1600" dirty="0">
                <a:sym typeface="Wingdings" pitchFamily="2" charset="2"/>
              </a:rPr>
              <a:t> </a:t>
            </a:r>
            <a:r>
              <a:rPr lang="el-GR" sz="1600" dirty="0"/>
              <a:t>Εγκαθίδρυση νέας κατοχής στον δράστη</a:t>
            </a:r>
          </a:p>
          <a:p>
            <a:pPr marL="0" indent="0">
              <a:buNone/>
            </a:pPr>
            <a:r>
              <a:rPr lang="el-GR" sz="1600" dirty="0"/>
              <a:t>Κρίσιμο: </a:t>
            </a:r>
            <a:r>
              <a:rPr lang="el-GR" sz="1600" b="1" dirty="0"/>
              <a:t>παραβίαση σφαίρας κατοχής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727426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311FB3-AC16-1CD5-BC40-089B939C5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(δ) Κατοχή</a:t>
            </a:r>
          </a:p>
          <a:p>
            <a:pPr marL="0" indent="0">
              <a:buNone/>
            </a:pPr>
            <a:r>
              <a:rPr lang="el-GR" dirty="0">
                <a:sym typeface="Wingdings" pitchFamily="2" charset="2"/>
              </a:rPr>
              <a:t> Φυσική </a:t>
            </a:r>
            <a:r>
              <a:rPr lang="el-GR" dirty="0" err="1">
                <a:sym typeface="Wingdings" pitchFamily="2" charset="2"/>
              </a:rPr>
              <a:t>εξουσίαση</a:t>
            </a:r>
            <a:r>
              <a:rPr lang="el-GR" dirty="0">
                <a:sym typeface="Wingdings" pitchFamily="2" charset="2"/>
              </a:rPr>
              <a:t> που ασκείται στο πράγμα από πρόσωπο με φυσική βούληση </a:t>
            </a:r>
            <a:r>
              <a:rPr lang="el-GR" dirty="0" err="1">
                <a:sym typeface="Wingdings" pitchFamily="2" charset="2"/>
              </a:rPr>
              <a:t>εξουσίασής</a:t>
            </a:r>
            <a:r>
              <a:rPr lang="el-GR" dirty="0">
                <a:sym typeface="Wingdings" pitchFamily="2" charset="2"/>
              </a:rPr>
              <a:t> του (</a:t>
            </a:r>
            <a:r>
              <a:rPr lang="en-US" dirty="0">
                <a:sym typeface="Wingdings" pitchFamily="2" charset="2"/>
              </a:rPr>
              <a:t>corpus + animus).</a:t>
            </a:r>
            <a:endParaRPr lang="el-GR" dirty="0">
              <a:sym typeface="Wingdings" pitchFamily="2" charset="2"/>
            </a:endParaRPr>
          </a:p>
          <a:p>
            <a:pPr marL="0" indent="0">
              <a:buNone/>
            </a:pPr>
            <a:r>
              <a:rPr lang="el-GR" dirty="0">
                <a:sym typeface="Wingdings" pitchFamily="2" charset="2"/>
              </a:rPr>
              <a:t>Κατοχή: αντιληπτή ως πραγματική-εμπειρική κατάσταση</a:t>
            </a:r>
            <a:endParaRPr lang="el-GR" dirty="0"/>
          </a:p>
          <a:p>
            <a:pPr marL="0" indent="0">
              <a:buNone/>
            </a:pPr>
            <a:r>
              <a:rPr lang="el-GR" b="1" dirty="0"/>
              <a:t>(ε) Αποτέλεσμα </a:t>
            </a:r>
            <a:r>
              <a:rPr lang="el-GR" b="1" dirty="0">
                <a:sym typeface="Wingdings" pitchFamily="2" charset="2"/>
              </a:rPr>
              <a:t> </a:t>
            </a:r>
            <a:r>
              <a:rPr lang="el-GR" dirty="0"/>
              <a:t>Μεταβολή κατοχής (από παθόντα → δράστη)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b="1" dirty="0"/>
              <a:t>Υποκειμενική Υπόσταση</a:t>
            </a:r>
          </a:p>
          <a:p>
            <a:pPr marL="0" indent="0">
              <a:buNone/>
            </a:pPr>
            <a:r>
              <a:rPr lang="el-GR" b="1" dirty="0"/>
              <a:t>(α) Δόλος </a:t>
            </a:r>
            <a:r>
              <a:rPr lang="el-GR" b="1" dirty="0">
                <a:sym typeface="Wingdings" pitchFamily="2" charset="2"/>
              </a:rPr>
              <a:t> </a:t>
            </a:r>
            <a:r>
              <a:rPr lang="el-GR" dirty="0">
                <a:sym typeface="Wingdings" pitchFamily="2" charset="2"/>
              </a:rPr>
              <a:t>οποιουδήποτε βαθμού (υποστηρίζεται και η άποψη ότι απαιτείται «γνώση» και άρα άμεσος δόλος </a:t>
            </a:r>
            <a:r>
              <a:rPr lang="el-GR" dirty="0" err="1">
                <a:sym typeface="Wingdings" pitchFamily="2" charset="2"/>
              </a:rPr>
              <a:t>β΄βαθμού</a:t>
            </a:r>
            <a:r>
              <a:rPr lang="el-GR" dirty="0">
                <a:sym typeface="Wingdings" pitchFamily="2" charset="2"/>
              </a:rPr>
              <a:t>) – δόλος που καλύπτει όλα τα στοιχεία της </a:t>
            </a:r>
            <a:r>
              <a:rPr lang="el-GR" dirty="0" err="1">
                <a:sym typeface="Wingdings" pitchFamily="2" charset="2"/>
              </a:rPr>
              <a:t>α.υ.</a:t>
            </a:r>
            <a:r>
              <a:rPr lang="el-GR" dirty="0">
                <a:sym typeface="Wingdings" pitchFamily="2" charset="2"/>
              </a:rPr>
              <a:t> του εγκλήματος.</a:t>
            </a:r>
          </a:p>
          <a:p>
            <a:pPr marL="0" indent="0">
              <a:buNone/>
            </a:pPr>
            <a:r>
              <a:rPr lang="el-GR" b="1" dirty="0"/>
              <a:t>(β) Σκοπός </a:t>
            </a:r>
            <a:r>
              <a:rPr lang="el-GR" b="1" dirty="0">
                <a:sym typeface="Wingdings" pitchFamily="2" charset="2"/>
              </a:rPr>
              <a:t> </a:t>
            </a:r>
            <a:r>
              <a:rPr lang="el-GR" dirty="0"/>
              <a:t>Παράνομη ιδιοποίηση</a:t>
            </a:r>
          </a:p>
          <a:p>
            <a:pPr marL="0" indent="0">
              <a:buNone/>
            </a:pPr>
            <a:r>
              <a:rPr lang="el-GR" dirty="0"/>
              <a:t>Δηλαδή:</a:t>
            </a:r>
          </a:p>
          <a:p>
            <a:r>
              <a:rPr lang="el-GR" dirty="0"/>
              <a:t>Πρόθεση να συμπεριφερθεί ως κύριος – να δημιουργήσει αυθαίρετα εξουσιαστική σχέση όμοια με του νόμιμου κυρίου</a:t>
            </a:r>
          </a:p>
          <a:p>
            <a:r>
              <a:rPr lang="el-GR" dirty="0"/>
              <a:t>Όχι προσωρινή χρήση</a:t>
            </a:r>
          </a:p>
        </p:txBody>
      </p:sp>
    </p:spTree>
    <p:extLst>
      <p:ext uri="{BB962C8B-B14F-4D97-AF65-F5344CB8AC3E}">
        <p14:creationId xmlns:p14="http://schemas.microsoft.com/office/powerpoint/2010/main" val="889010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F4D244-CB9E-7FAB-8D6C-94D6387E0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9600" b="1" dirty="0"/>
              <a:t>ΥΠΕΞΑΙΡΕΣΗ - ΆΡΘΡΟ 375 ΠΚ </a:t>
            </a:r>
          </a:p>
          <a:p>
            <a:pPr marL="0" indent="0">
              <a:buNone/>
            </a:pPr>
            <a:r>
              <a:rPr lang="el-GR" sz="7200" b="1" dirty="0"/>
              <a:t>Έννοια</a:t>
            </a:r>
          </a:p>
          <a:p>
            <a:pPr marL="0" indent="0">
              <a:buNone/>
            </a:pPr>
            <a:r>
              <a:rPr lang="el-GR" sz="7200" dirty="0"/>
              <a:t>Υπεξαίρεση τελεί όποιος: (α) ιδιοποιείται παράνομα </a:t>
            </a:r>
            <a:r>
              <a:rPr lang="el-GR" sz="7200" b="1" dirty="0"/>
              <a:t>ξένο κινητό πράγμα, (β) </a:t>
            </a:r>
            <a:r>
              <a:rPr lang="el-GR" sz="7200" dirty="0"/>
              <a:t>που έχει ήδη στην κατοχή του</a:t>
            </a:r>
          </a:p>
          <a:p>
            <a:pPr marL="0" indent="0">
              <a:buNone/>
            </a:pPr>
            <a:r>
              <a:rPr lang="el-GR" sz="7200" dirty="0"/>
              <a:t>Διαφορά από κλοπή:</a:t>
            </a:r>
          </a:p>
          <a:p>
            <a:r>
              <a:rPr lang="el-GR" sz="7200" dirty="0"/>
              <a:t>Στην κλοπή → ο δράστης αφαιρεί </a:t>
            </a:r>
          </a:p>
          <a:p>
            <a:r>
              <a:rPr lang="el-GR" sz="7200" dirty="0"/>
              <a:t>Στην υπεξαίρεση → ήδη κατέχει νόμιμα/πραγματικά το πράγμα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7200" dirty="0"/>
              <a:t>Ιδιαιτερότητα </a:t>
            </a: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/>
              <a:t>Ο δράστης δεν προσβάλλει τον χώρο κυριαρχίας/ σφαίρα κατοχής (όπως στην κλοπή). Αντιθέτως, παραβιάζει την εμπιστοσύνη της κατοχής </a:t>
            </a:r>
            <a:br>
              <a:rPr lang="el-GR" sz="7200" dirty="0"/>
            </a:br>
            <a:br>
              <a:rPr lang="el-GR" sz="7200" dirty="0"/>
            </a:br>
            <a:r>
              <a:rPr lang="el-GR" sz="7200" b="1" dirty="0"/>
              <a:t>Αντικειμενική υπόσταση</a:t>
            </a:r>
          </a:p>
          <a:p>
            <a:pPr marL="0" indent="0">
              <a:buNone/>
            </a:pPr>
            <a:r>
              <a:rPr lang="el-GR" sz="7200" b="1" dirty="0"/>
              <a:t>(α) Αντικείμενο</a:t>
            </a:r>
          </a:p>
          <a:p>
            <a:pPr marL="0" indent="0">
              <a:buNone/>
            </a:pPr>
            <a:r>
              <a:rPr lang="el-GR" sz="7200" dirty="0"/>
              <a:t> Ξένο κινητό πράγμα (ολικά ή εν μέρει)</a:t>
            </a:r>
          </a:p>
          <a:p>
            <a:pPr marL="0" indent="0">
              <a:buNone/>
            </a:pPr>
            <a:r>
              <a:rPr lang="el-GR" sz="7200" dirty="0"/>
              <a:t>Δεν απαιτείται να έχει αξία (αλλά επηρεάζει την ποινή) </a:t>
            </a:r>
          </a:p>
          <a:p>
            <a:pPr marL="0" indent="0">
              <a:buNone/>
            </a:pPr>
            <a:endParaRPr lang="el-GR" sz="7200" b="1" dirty="0"/>
          </a:p>
          <a:p>
            <a:pPr marL="0" indent="0">
              <a:buNone/>
            </a:pPr>
            <a:r>
              <a:rPr lang="el-GR" sz="7200" b="1" dirty="0"/>
              <a:t>(β) Κατοχή δράστη</a:t>
            </a:r>
          </a:p>
          <a:p>
            <a:pPr marL="0" indent="0">
              <a:buNone/>
            </a:pPr>
            <a:r>
              <a:rPr lang="el-GR" sz="7200" dirty="0"/>
              <a:t>Το πράγμα πρέπει να βρίσκεται ήδη στην κατοχή του δράστη</a:t>
            </a:r>
          </a:p>
          <a:p>
            <a:pPr marL="0" indent="0">
              <a:buNone/>
            </a:pPr>
            <a:r>
              <a:rPr lang="el-GR" sz="7200" dirty="0"/>
              <a:t>π.χ.:</a:t>
            </a:r>
          </a:p>
          <a:p>
            <a:r>
              <a:rPr lang="el-GR" sz="7200" dirty="0"/>
              <a:t>εντολοδόχος </a:t>
            </a:r>
          </a:p>
          <a:p>
            <a:r>
              <a:rPr lang="el-GR" sz="7200" dirty="0"/>
              <a:t>διαχειριστής </a:t>
            </a:r>
          </a:p>
          <a:p>
            <a:r>
              <a:rPr lang="el-GR" sz="7200" dirty="0"/>
              <a:t>θεματοφύλακας </a:t>
            </a:r>
          </a:p>
          <a:p>
            <a:pPr marL="0" indent="0">
              <a:buNone/>
            </a:pPr>
            <a:br>
              <a:rPr lang="el-GR" sz="7200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5327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F36672-F516-4EBF-23DB-847AFC0C0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l-GR" sz="7200" b="1" dirty="0"/>
              <a:t>(γ) Πράξη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7200" dirty="0"/>
              <a:t>Παράνομη ιδιοποίηση </a:t>
            </a: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/>
              <a:t>μεταχείριση του πράγματος σαν να είναι δικό του. Στέρηση του κυρίου από αυτό </a:t>
            </a:r>
          </a:p>
          <a:p>
            <a:pPr marL="0" indent="0">
              <a:buNone/>
            </a:pPr>
            <a:endParaRPr lang="el-GR" sz="7200" b="1" dirty="0"/>
          </a:p>
          <a:p>
            <a:pPr marL="0" indent="0">
              <a:buNone/>
            </a:pPr>
            <a:r>
              <a:rPr lang="el-GR" sz="7200" b="1" dirty="0"/>
              <a:t>(δ) Αποτέλεσμα </a:t>
            </a: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Προσβολή της ιδιοκτησίας</a:t>
            </a:r>
          </a:p>
          <a:p>
            <a:pPr marL="0" indent="0">
              <a:buNone/>
            </a:pPr>
            <a:endParaRPr lang="el-GR" sz="7200" b="1" dirty="0"/>
          </a:p>
          <a:p>
            <a:pPr marL="0" indent="0">
              <a:buNone/>
            </a:pPr>
            <a:r>
              <a:rPr lang="el-GR" sz="7200" b="1" dirty="0"/>
              <a:t>Υποκειμενική υπόσταση </a:t>
            </a: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Δόλος (ακόμα και ενδεχόμενος)</a:t>
            </a:r>
          </a:p>
          <a:p>
            <a:pPr marL="0" indent="0">
              <a:buNone/>
            </a:pPr>
            <a:r>
              <a:rPr lang="el-GR" sz="7200" dirty="0"/>
              <a:t> περιλαμβάνει:</a:t>
            </a:r>
          </a:p>
          <a:p>
            <a:r>
              <a:rPr lang="el-GR" sz="7200" dirty="0"/>
              <a:t>γνώση ότι το πράγμα είναι ξένο </a:t>
            </a:r>
          </a:p>
          <a:p>
            <a:r>
              <a:rPr lang="el-GR" sz="7200" dirty="0"/>
              <a:t>γνώση ότι βρίσκεται στην κατοχή του </a:t>
            </a:r>
          </a:p>
          <a:p>
            <a:r>
              <a:rPr lang="el-GR" sz="7200" dirty="0"/>
              <a:t>θέληση ιδιοποίησης (τουλάχιστον αποδοχή).</a:t>
            </a: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Ποινές</a:t>
            </a:r>
          </a:p>
          <a:p>
            <a:pPr marL="0" indent="0">
              <a:buNone/>
            </a:pPr>
            <a:r>
              <a:rPr lang="el-GR" sz="7200" b="1" dirty="0"/>
              <a:t>Βασική μορφή </a:t>
            </a: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φυλάκιση έως 2 έτη</a:t>
            </a:r>
          </a:p>
          <a:p>
            <a:pPr marL="0" indent="0">
              <a:buNone/>
            </a:pPr>
            <a:br>
              <a:rPr lang="el-GR" sz="7200" dirty="0"/>
            </a:br>
            <a:r>
              <a:rPr lang="el-GR" sz="7200" dirty="0"/>
              <a:t>Ο παθών: είναι ο κύριος του πράγματος. Όχι απλώς ο κάτοχος </a:t>
            </a:r>
          </a:p>
          <a:p>
            <a:pPr marL="0" indent="0">
              <a:buNone/>
            </a:pPr>
            <a:endParaRPr lang="el-GR" sz="7200" dirty="0"/>
          </a:p>
          <a:p>
            <a:pPr marL="0" indent="0">
              <a:buNone/>
            </a:pPr>
            <a:r>
              <a:rPr lang="el-GR" sz="7200" u="sng" dirty="0"/>
              <a:t>Υπεξαίρεση  </a:t>
            </a:r>
            <a:r>
              <a:rPr lang="el-GR" sz="7200" u="sng" dirty="0">
                <a:sym typeface="Wingdings" pitchFamily="2" charset="2"/>
              </a:rPr>
              <a:t> </a:t>
            </a:r>
            <a:r>
              <a:rPr lang="el-GR" sz="7200" b="1" u="sng" dirty="0"/>
              <a:t>ξένο κινητό + κατοχή δράστη + παράνομη ιδιοποίηση + δόλος</a:t>
            </a:r>
            <a:endParaRPr lang="el-GR" sz="7200" u="sng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4241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78115A-4D1F-D780-FE48-79C936076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l-GR" sz="7200" b="1" dirty="0"/>
              <a:t>ΦΘΟΡΑ ΞΕΝΗΣ ΙΔΙΟΚΤΗΣΙΑΣ – ΑΡΘΡΟ 378 ΠΚ</a:t>
            </a:r>
          </a:p>
          <a:p>
            <a:pPr marL="0" indent="0">
              <a:buNone/>
            </a:pPr>
            <a:r>
              <a:rPr lang="el-GR" sz="7200" b="1" dirty="0"/>
              <a:t>Τιμωρείται: </a:t>
            </a:r>
            <a:r>
              <a:rPr lang="el-GR" sz="7200" dirty="0"/>
              <a:t>Όποιος καταστρέφει ή βλάπτει ξένο πράγμα (ολικά ή μερικά) ή το καθιστά ανέφικτο για χρήση </a:t>
            </a:r>
          </a:p>
          <a:p>
            <a:pPr marL="0" indent="0">
              <a:buNone/>
            </a:pP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/>
              <a:t>τιμωρείται με φυλάκιση έως 2 έτη ή χρηματική ποινή (βασικό)</a:t>
            </a:r>
          </a:p>
          <a:p>
            <a:pPr marL="0" indent="0">
              <a:buNone/>
            </a:pPr>
            <a:br>
              <a:rPr lang="el-GR" sz="7200" dirty="0"/>
            </a:br>
            <a:r>
              <a:rPr lang="el-GR" sz="7200" b="1" dirty="0"/>
              <a:t>Προστατευόμενο έννομο αγαθό</a:t>
            </a:r>
          </a:p>
          <a:p>
            <a:r>
              <a:rPr lang="el-GR" sz="7200" dirty="0"/>
              <a:t>Προστατεύεται η </a:t>
            </a:r>
            <a:r>
              <a:rPr lang="el-GR" sz="7200" b="1" dirty="0"/>
              <a:t>ιδιοκτησία: </a:t>
            </a:r>
            <a:r>
              <a:rPr lang="el-GR" sz="7200" dirty="0"/>
              <a:t>όχι μόνο ως υλικό πράγμα, αλλά και ως εξουσία του ιδιοκτήτη πάνω σε αυτό </a:t>
            </a:r>
          </a:p>
          <a:p>
            <a:r>
              <a:rPr lang="el-GR" sz="7200" dirty="0"/>
              <a:t>Η φθορά δεν αφαιρεί το πράγμα (όπως στην κλοπή), αλλά μειώνει ή καταστρέφει τη χρησιμότητά του.</a:t>
            </a: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Αντικειμενική υπόσταση</a:t>
            </a:r>
          </a:p>
          <a:p>
            <a:pPr marL="0" indent="0">
              <a:buNone/>
            </a:pP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Δράστης (οποιοσδήποτε – κοινό έγκλημα) </a:t>
            </a:r>
          </a:p>
          <a:p>
            <a:pPr>
              <a:buFont typeface="Wingdings" pitchFamily="2" charset="2"/>
              <a:buChar char="à"/>
            </a:pPr>
            <a:r>
              <a:rPr lang="el-GR" sz="7200" dirty="0"/>
              <a:t>Ξένο πράγμα </a:t>
            </a:r>
          </a:p>
          <a:p>
            <a:pPr>
              <a:buFont typeface="Wingdings" pitchFamily="2" charset="2"/>
              <a:buChar char="à"/>
            </a:pPr>
            <a:r>
              <a:rPr lang="el-GR" sz="7200" dirty="0"/>
              <a:t>Πράξη: </a:t>
            </a:r>
          </a:p>
          <a:p>
            <a:pPr lvl="1"/>
            <a:r>
              <a:rPr lang="el-GR" sz="7200" dirty="0"/>
              <a:t>καταστροφή ή </a:t>
            </a:r>
          </a:p>
          <a:p>
            <a:pPr lvl="1"/>
            <a:r>
              <a:rPr lang="el-GR" sz="7200" dirty="0"/>
              <a:t>βλάβη </a:t>
            </a:r>
          </a:p>
          <a:p>
            <a:pPr marL="0" indent="0">
              <a:buNone/>
            </a:pP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Αποτέλεσμα </a:t>
            </a:r>
          </a:p>
          <a:p>
            <a:pPr marL="0" indent="0">
              <a:buNone/>
            </a:pP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Αιτιώδης σύνδεσμος </a:t>
            </a:r>
            <a:br>
              <a:rPr lang="el-GR" sz="7200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2507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CB385C3-02F3-7AB6-7764-7BEDB8711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7200" b="1" dirty="0"/>
              <a:t>Τι θεωρείται «πράγμα»</a:t>
            </a:r>
          </a:p>
          <a:p>
            <a:pPr marL="0" indent="0">
              <a:buNone/>
            </a:pPr>
            <a:r>
              <a:rPr lang="el-GR" sz="7200" dirty="0"/>
              <a:t>Υλικό αντικείμενο:</a:t>
            </a:r>
          </a:p>
          <a:p>
            <a:r>
              <a:rPr lang="el-GR" sz="7200" dirty="0"/>
              <a:t>κινητό ή ακίνητο </a:t>
            </a:r>
          </a:p>
          <a:p>
            <a:r>
              <a:rPr lang="el-GR" sz="7200" dirty="0"/>
              <a:t>ακόμη και σύνθετο πράγμα (π.χ. μηχάνημα) </a:t>
            </a:r>
            <a:br>
              <a:rPr lang="el-GR" sz="7200" dirty="0"/>
            </a:br>
            <a:endParaRPr lang="el-GR" sz="7200" dirty="0"/>
          </a:p>
          <a:p>
            <a:r>
              <a:rPr lang="el-GR" sz="7200" b="1" dirty="0"/>
              <a:t>Έννοια της «βλάβης» και «καταστροφής»</a:t>
            </a:r>
          </a:p>
          <a:p>
            <a:pPr marL="0" indent="0">
              <a:buNone/>
            </a:pPr>
            <a:r>
              <a:rPr lang="el-GR" sz="7200" b="1" dirty="0">
                <a:sym typeface="Wingdings" pitchFamily="2" charset="2"/>
              </a:rPr>
              <a:t></a:t>
            </a:r>
            <a:r>
              <a:rPr lang="el-GR" sz="7200" b="1" dirty="0"/>
              <a:t> Καταστροφή</a:t>
            </a:r>
          </a:p>
          <a:p>
            <a:r>
              <a:rPr lang="el-GR" sz="7200" dirty="0"/>
              <a:t>πλήρης ή ουσιαστική απώλεια λειτουργίας / οριστική άρση της κατά προορισμό χρησιμότητας του πράγματος</a:t>
            </a:r>
          </a:p>
          <a:p>
            <a:r>
              <a:rPr lang="el-GR" sz="7200" dirty="0"/>
              <a:t>π.χ. κάψιμο βιβλίου </a:t>
            </a:r>
          </a:p>
          <a:p>
            <a:pPr marL="0" indent="0">
              <a:buNone/>
            </a:pP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b="1" dirty="0"/>
              <a:t>Βλάβη</a:t>
            </a:r>
          </a:p>
          <a:p>
            <a:pPr>
              <a:lnSpc>
                <a:spcPct val="120000"/>
              </a:lnSpc>
            </a:pPr>
            <a:r>
              <a:rPr lang="el-GR" sz="7200" dirty="0"/>
              <a:t>μείωση της λειτουργικότητας/ επενέργεια στην υλική υπόσταση του πράγματος που μειώνει –όχι ασήμαντα– την κατά προορισμό λειτουργική χρησιμότητά του. </a:t>
            </a:r>
          </a:p>
          <a:p>
            <a:r>
              <a:rPr lang="el-GR" sz="7200" dirty="0"/>
              <a:t>π.χ.: </a:t>
            </a:r>
          </a:p>
          <a:p>
            <a:pPr lvl="1"/>
            <a:r>
              <a:rPr lang="el-GR" sz="7200" dirty="0"/>
              <a:t>παραμόρφωση κοσμήματος</a:t>
            </a:r>
          </a:p>
          <a:p>
            <a:pPr lvl="1"/>
            <a:r>
              <a:rPr lang="el-GR" sz="7200" dirty="0"/>
              <a:t>φθορά εξαρτήματος </a:t>
            </a:r>
          </a:p>
          <a:p>
            <a:pPr marL="0" indent="0">
              <a:buNone/>
            </a:pPr>
            <a:r>
              <a:rPr lang="el-GR" sz="7200" dirty="0"/>
              <a:t>Μπορεί να είναι:</a:t>
            </a:r>
          </a:p>
          <a:p>
            <a:r>
              <a:rPr lang="el-GR" sz="7200" dirty="0"/>
              <a:t>ολική ή μερική </a:t>
            </a:r>
          </a:p>
          <a:p>
            <a:r>
              <a:rPr lang="el-GR" sz="7200" dirty="0"/>
              <a:t>αναστρέψιμη ή μη </a:t>
            </a:r>
          </a:p>
          <a:p>
            <a:pPr marL="0" indent="0">
              <a:buNone/>
            </a:pPr>
            <a:endParaRPr lang="el-GR" sz="7200" b="1" dirty="0"/>
          </a:p>
          <a:p>
            <a:pPr marL="0" indent="0">
              <a:buNone/>
            </a:pPr>
            <a:r>
              <a:rPr lang="el-GR" sz="7200" b="1" dirty="0"/>
              <a:t>Υποκειμενικό στοιχείο</a:t>
            </a:r>
          </a:p>
          <a:p>
            <a:r>
              <a:rPr lang="el-GR" sz="7200" dirty="0"/>
              <a:t>Απαιτείται </a:t>
            </a:r>
            <a:r>
              <a:rPr lang="el-GR" sz="7200" b="1" dirty="0"/>
              <a:t>δόλος </a:t>
            </a:r>
            <a:r>
              <a:rPr lang="el-GR" sz="7200" dirty="0"/>
              <a:t>– αρκεί ο ενδεχόμενος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18449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CC80AA-DF65-D094-2502-B7F5C94DE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b="1" dirty="0"/>
              <a:t>ΛΗΣΤΕΙΑ – ΑΡΘΡΟ 380 ΠΚ</a:t>
            </a:r>
          </a:p>
          <a:p>
            <a:pPr marL="0" indent="0">
              <a:buNone/>
            </a:pPr>
            <a:r>
              <a:rPr lang="el-GR" sz="2000" b="1" dirty="0"/>
              <a:t>ΒΑΣΙΚΗ ΔΟΜΗ</a:t>
            </a:r>
          </a:p>
          <a:p>
            <a:pPr marL="0" indent="0">
              <a:buNone/>
            </a:pPr>
            <a:r>
              <a:rPr lang="el-GR" sz="2000" b="1" dirty="0"/>
              <a:t>Ληστεία = Κλοπή + Παράνομη Βία (σύνθετο)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Δηλαδή: Αφαίρεση ξένου κινητού πράγματος + Σωματική βία ή απειλή με επικείμενο κίνδυνο ζωής/σώματος </a:t>
            </a:r>
          </a:p>
          <a:p>
            <a:pPr marL="0" indent="0">
              <a:buNone/>
            </a:pPr>
            <a:endParaRPr lang="el-GR" sz="2000" b="1" dirty="0"/>
          </a:p>
          <a:p>
            <a:pPr marL="0" indent="0">
              <a:buNone/>
            </a:pPr>
            <a:r>
              <a:rPr lang="el-GR" sz="2000" b="1" dirty="0"/>
              <a:t>ΑΝΤΙΚΕΙΜΕΝΙΚΗ ΥΠΟΣΤΑΣΗ</a:t>
            </a:r>
          </a:p>
          <a:p>
            <a:r>
              <a:rPr lang="el-GR" sz="2000" b="1" dirty="0"/>
              <a:t>Υποκείμενα</a:t>
            </a:r>
          </a:p>
          <a:p>
            <a:r>
              <a:rPr lang="el-GR" sz="2000" dirty="0"/>
              <a:t>Δράστης: οποιοσδήποτε (κοινό)</a:t>
            </a:r>
          </a:p>
          <a:p>
            <a:r>
              <a:rPr lang="el-GR" sz="2000" dirty="0"/>
              <a:t>Θύμα: </a:t>
            </a:r>
          </a:p>
          <a:p>
            <a:pPr lvl="1"/>
            <a:r>
              <a:rPr lang="el-GR" sz="2000" dirty="0"/>
              <a:t>είτε ο ιδιοκτήτης </a:t>
            </a:r>
          </a:p>
          <a:p>
            <a:pPr lvl="1"/>
            <a:r>
              <a:rPr lang="el-GR" sz="2000" dirty="0"/>
              <a:t>είτε τρίτος που υφίσταται τη βία </a:t>
            </a:r>
          </a:p>
          <a:p>
            <a:pPr marL="0" indent="0">
              <a:buNone/>
            </a:pPr>
            <a:endParaRPr lang="el-GR" sz="2000" dirty="0"/>
          </a:p>
          <a:p>
            <a:r>
              <a:rPr lang="el-GR" sz="2000" b="1" dirty="0"/>
              <a:t>Αντικείμενο</a:t>
            </a:r>
          </a:p>
          <a:p>
            <a:pPr marL="0" indent="0">
              <a:buNone/>
            </a:pPr>
            <a:r>
              <a:rPr lang="el-GR" sz="2000" dirty="0"/>
              <a:t>Ξένο κινητό πράγμα </a:t>
            </a:r>
          </a:p>
          <a:p>
            <a:endParaRPr lang="el-GR" sz="2000" dirty="0"/>
          </a:p>
          <a:p>
            <a:r>
              <a:rPr lang="el-GR" sz="2000" b="1" dirty="0"/>
              <a:t>Πράξη</a:t>
            </a:r>
          </a:p>
          <a:p>
            <a:pPr marL="0" indent="0">
              <a:buNone/>
            </a:pPr>
            <a:r>
              <a:rPr lang="el-GR" sz="2000" dirty="0"/>
              <a:t>Βίαιη αφαίρεση ξένου κινητού πράγματος (ληστεία με στενή έννοια) 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8329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693CCC3-5B40-2B72-7609-1F862EEF9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ΕΓΚΛΗΜΑΤΑ ΚΑΤΑ ΤΗΣ ΖΩΗΣ ΚΑΙ ΤΗΣ ΥΓΕΙΑΣ </a:t>
            </a:r>
          </a:p>
          <a:p>
            <a:pPr marL="0" indent="0" algn="ctr">
              <a:buNone/>
            </a:pPr>
            <a:r>
              <a:rPr lang="el-GR" dirty="0"/>
              <a:t>(ΕΝΔΕΙΚΤΙΚΑ)</a:t>
            </a:r>
          </a:p>
        </p:txBody>
      </p:sp>
    </p:spTree>
    <p:extLst>
      <p:ext uri="{BB962C8B-B14F-4D97-AF65-F5344CB8AC3E}">
        <p14:creationId xmlns:p14="http://schemas.microsoft.com/office/powerpoint/2010/main" val="2840615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AC30ED7-1B9D-A306-ABB2-749984997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l-GR" sz="2400" b="1" dirty="0"/>
              <a:t>Μέσο</a:t>
            </a:r>
          </a:p>
          <a:p>
            <a:pPr marL="0" indent="0">
              <a:buNone/>
            </a:pPr>
            <a:r>
              <a:rPr lang="el-GR" sz="2400" b="1" dirty="0"/>
              <a:t>α) Σωματική βία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</a:t>
            </a:r>
            <a:r>
              <a:rPr lang="el-GR" sz="2400" dirty="0"/>
              <a:t>Ενέργεια στο σώμα/ εξαναγκασμός του θύματος να πράξει/ παραλείψει/ ανεχτεί κάτι 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</a:t>
            </a:r>
            <a:r>
              <a:rPr lang="el-GR" sz="2400" dirty="0"/>
              <a:t>Κάμπτει αντίσταση </a:t>
            </a:r>
          </a:p>
          <a:p>
            <a:pPr marL="0" indent="0">
              <a:buNone/>
            </a:pPr>
            <a:r>
              <a:rPr lang="el-GR" sz="2400" b="1" dirty="0"/>
              <a:t>β) Απειλή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</a:t>
            </a:r>
            <a:r>
              <a:rPr lang="el-GR" sz="2400" dirty="0"/>
              <a:t>Επικείμενος κίνδυνος/ προαναγγελία κακού που πρόκειται να πραγματοποιηθεί κατά απειλούμενου ή προσφιλούς προσώπου σε αυτόν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</a:t>
            </a:r>
            <a:r>
              <a:rPr lang="el-GR" sz="2400" dirty="0"/>
              <a:t>Άμεσος (χρονικά &amp; τοπικά) 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</a:t>
            </a:r>
            <a:r>
              <a:rPr lang="el-GR" sz="2400" dirty="0"/>
              <a:t>Σοβαρότητα απειλής: δεν απαιτείται να είναι αντικειμενικά υλοποιήσιμη –ούτε ο δράστης να επιθυμεί πραγματικά να την υλοποιήσει. Αρκεί να δημιουργείται αυτή η ιδέα στο θύμα ώστε να αρθούν οι αντιστάσεις του. </a:t>
            </a:r>
          </a:p>
          <a:p>
            <a:pPr marL="0" indent="0">
              <a:buNone/>
            </a:pPr>
            <a:br>
              <a:rPr lang="el-GR" sz="2400" dirty="0"/>
            </a:br>
            <a:endParaRPr lang="el-GR" sz="2400" dirty="0"/>
          </a:p>
          <a:p>
            <a:pPr marL="0" indent="0">
              <a:buNone/>
            </a:pPr>
            <a:r>
              <a:rPr lang="el-GR" sz="2400" b="1" dirty="0"/>
              <a:t>Σχέση μέσου – σκοπού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 </a:t>
            </a:r>
            <a:r>
              <a:rPr lang="el-GR" sz="2400" dirty="0"/>
              <a:t>Βία/απειλή = μέσο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 </a:t>
            </a:r>
            <a:r>
              <a:rPr lang="el-GR" sz="2400" dirty="0"/>
              <a:t>Αφαίρεση = σκοπός</a:t>
            </a:r>
          </a:p>
        </p:txBody>
      </p:sp>
    </p:spTree>
    <p:extLst>
      <p:ext uri="{BB962C8B-B14F-4D97-AF65-F5344CB8AC3E}">
        <p14:creationId xmlns:p14="http://schemas.microsoft.com/office/powerpoint/2010/main" val="3845840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7995F2B-BDCE-EB21-89C4-338BC53E6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/>
              <a:t>ΥΠΟΚΕΙΜΕΝΙΚΗ ΥΠΟΣΤΑΣΗ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 </a:t>
            </a:r>
            <a:r>
              <a:rPr lang="el-GR" sz="2400" dirty="0"/>
              <a:t>Δόλος (αρκεί ο ενδεχόμενος)</a:t>
            </a:r>
            <a:br>
              <a:rPr lang="el-GR" sz="2400" dirty="0"/>
            </a:br>
            <a:r>
              <a:rPr lang="el-GR" sz="2400" dirty="0">
                <a:sym typeface="Wingdings" pitchFamily="2" charset="2"/>
              </a:rPr>
              <a:t> </a:t>
            </a:r>
            <a:r>
              <a:rPr lang="el-GR" sz="2400" dirty="0"/>
              <a:t>Σκοπός παράνομης ιδιοποίησης </a:t>
            </a:r>
          </a:p>
          <a:p>
            <a:pPr marL="0" indent="0">
              <a:buNone/>
            </a:pPr>
            <a:r>
              <a:rPr lang="el-GR" sz="2400" dirty="0"/>
              <a:t>Αν λείπει ο σκοπός → όχι ληστεία</a:t>
            </a:r>
            <a:br>
              <a:rPr lang="el-GR" sz="2400" dirty="0"/>
            </a:br>
            <a:endParaRPr lang="el-GR" sz="2400" b="1" dirty="0"/>
          </a:p>
          <a:p>
            <a:pPr marL="0" indent="0">
              <a:buNone/>
            </a:pPr>
            <a:r>
              <a:rPr lang="el-GR" sz="2400" b="1" dirty="0"/>
              <a:t>ΑΠΟΠΕΙΡΑ</a:t>
            </a:r>
          </a:p>
          <a:p>
            <a:pPr marL="0" indent="0">
              <a:buNone/>
            </a:pPr>
            <a:r>
              <a:rPr lang="el-GR" sz="2400" dirty="0"/>
              <a:t>Ξεκινά όταν αρχίζει η βία ή η απειλή </a:t>
            </a:r>
          </a:p>
          <a:p>
            <a:pPr marL="0" indent="0">
              <a:buNone/>
            </a:pPr>
            <a:endParaRPr lang="el-GR" sz="2400" b="1" dirty="0"/>
          </a:p>
          <a:p>
            <a:pPr marL="0" indent="0">
              <a:buNone/>
            </a:pPr>
            <a:r>
              <a:rPr lang="el-GR" sz="2400" b="1" dirty="0"/>
              <a:t>ΣΥΝΟΠΤΙΚΟΣ ΤΥΠΟΣ </a:t>
            </a:r>
          </a:p>
          <a:p>
            <a:pPr marL="0" indent="0">
              <a:buNone/>
            </a:pPr>
            <a:r>
              <a:rPr lang="el-GR" sz="2400" b="1" dirty="0"/>
              <a:t>Ληστεία =</a:t>
            </a:r>
            <a:endParaRPr lang="el-GR" sz="2400" dirty="0"/>
          </a:p>
          <a:p>
            <a:r>
              <a:rPr lang="el-GR" sz="2400" dirty="0"/>
              <a:t>Δόλος + Σκοπός ιδιοποίησης</a:t>
            </a:r>
          </a:p>
          <a:p>
            <a:r>
              <a:rPr lang="el-GR" sz="2400" dirty="0"/>
              <a:t>Αφαίρεση ξένου κινητού </a:t>
            </a:r>
          </a:p>
          <a:p>
            <a:r>
              <a:rPr lang="el-GR" sz="2400" dirty="0"/>
              <a:t>Βία ή άμεση απειλή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endParaRPr lang="el-GR" sz="5500" dirty="0"/>
          </a:p>
        </p:txBody>
      </p:sp>
    </p:spTree>
    <p:extLst>
      <p:ext uri="{BB962C8B-B14F-4D97-AF65-F5344CB8AC3E}">
        <p14:creationId xmlns:p14="http://schemas.microsoft.com/office/powerpoint/2010/main" val="12416804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118621-B563-0349-14B3-372B8D48E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ΕΓΚΛΗΜΑΤΑ ΚΑΤΑ ΤΗΣ ΠΕΡΙΟΥΣΙΑΣ</a:t>
            </a:r>
          </a:p>
          <a:p>
            <a:pPr marL="0" indent="0" algn="ctr">
              <a:buNone/>
            </a:pPr>
            <a:r>
              <a:rPr lang="el-GR" dirty="0"/>
              <a:t>(ΕΝΔΕΙΚΤΙΚΑ)</a:t>
            </a:r>
          </a:p>
        </p:txBody>
      </p:sp>
    </p:spTree>
    <p:extLst>
      <p:ext uri="{BB962C8B-B14F-4D97-AF65-F5344CB8AC3E}">
        <p14:creationId xmlns:p14="http://schemas.microsoft.com/office/powerpoint/2010/main" val="1334173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98257DE-C250-03B0-98D7-5A2D8128E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9600" b="1" dirty="0"/>
              <a:t>ΕΚΒΙΑΣΗ (άρθρο 385 ΠΚ) </a:t>
            </a:r>
          </a:p>
          <a:p>
            <a:pPr marL="0" indent="0">
              <a:buNone/>
            </a:pPr>
            <a:r>
              <a:rPr lang="el-GR" sz="9600" b="1" dirty="0"/>
              <a:t>Έννοια (ορισμός)</a:t>
            </a:r>
          </a:p>
          <a:p>
            <a:pPr marL="0" indent="0">
              <a:buNone/>
            </a:pPr>
            <a:r>
              <a:rPr lang="el-GR" sz="9600" b="1" dirty="0"/>
              <a:t>Εκβίαση = εξαναγκασμός + περιουσιακή ζημία + σκοπός οφέλους</a:t>
            </a:r>
            <a:endParaRPr lang="el-GR" sz="9600" dirty="0"/>
          </a:p>
          <a:p>
            <a:pPr marL="0" indent="0">
              <a:buNone/>
            </a:pPr>
            <a:r>
              <a:rPr lang="el-GR" sz="9600" dirty="0">
                <a:sym typeface="Wingdings" pitchFamily="2" charset="2"/>
              </a:rPr>
              <a:t> </a:t>
            </a:r>
            <a:r>
              <a:rPr lang="el-GR" sz="9600" dirty="0"/>
              <a:t>Ο δράστης:</a:t>
            </a:r>
          </a:p>
          <a:p>
            <a:pPr marL="0" indent="0">
              <a:buNone/>
            </a:pPr>
            <a:r>
              <a:rPr lang="el-GR" sz="9600" dirty="0"/>
              <a:t>με </a:t>
            </a:r>
            <a:r>
              <a:rPr lang="el-GR" sz="9600" b="1" dirty="0"/>
              <a:t>βία ή απειλή</a:t>
            </a:r>
            <a:endParaRPr lang="el-GR" sz="9600" dirty="0"/>
          </a:p>
          <a:p>
            <a:r>
              <a:rPr lang="el-GR" sz="9600" dirty="0"/>
              <a:t>εξαναγκάζει κάποιον σε:</a:t>
            </a:r>
          </a:p>
          <a:p>
            <a:pPr lvl="1"/>
            <a:r>
              <a:rPr lang="el-GR" sz="9600" dirty="0"/>
              <a:t>πράξη</a:t>
            </a:r>
          </a:p>
          <a:p>
            <a:pPr lvl="1"/>
            <a:r>
              <a:rPr lang="el-GR" sz="9600" dirty="0"/>
              <a:t>παράλειψη</a:t>
            </a:r>
          </a:p>
          <a:p>
            <a:pPr lvl="1"/>
            <a:r>
              <a:rPr lang="el-GR" sz="9600" dirty="0"/>
              <a:t>ανοχή</a:t>
            </a:r>
          </a:p>
          <a:p>
            <a:r>
              <a:rPr lang="el-GR" sz="9600" dirty="0"/>
              <a:t>που προκαλεί </a:t>
            </a:r>
            <a:r>
              <a:rPr lang="el-GR" sz="9600" b="1" dirty="0"/>
              <a:t>ζημία στην περιουσία του θύματος ή τρίτου</a:t>
            </a:r>
            <a:endParaRPr lang="el-GR" sz="9600" dirty="0"/>
          </a:p>
          <a:p>
            <a:r>
              <a:rPr lang="el-GR" sz="9600" dirty="0"/>
              <a:t>με σκοπό </a:t>
            </a:r>
            <a:r>
              <a:rPr lang="el-GR" sz="9600" b="1" dirty="0"/>
              <a:t>παράνομο περιουσιακό όφελος</a:t>
            </a:r>
            <a:endParaRPr lang="el-GR" sz="9600" dirty="0"/>
          </a:p>
          <a:p>
            <a:pPr marL="0" indent="0">
              <a:buNone/>
            </a:pPr>
            <a:br>
              <a:rPr lang="el-GR" sz="9600" dirty="0"/>
            </a:br>
            <a:endParaRPr lang="el-GR" sz="9600" dirty="0"/>
          </a:p>
          <a:p>
            <a:pPr marL="0" indent="0">
              <a:buNone/>
            </a:pPr>
            <a:r>
              <a:rPr lang="el-GR" sz="9600" b="1" dirty="0"/>
              <a:t>Αντικειμενική υπόσταση</a:t>
            </a:r>
          </a:p>
          <a:p>
            <a:pPr marL="0" indent="0">
              <a:buNone/>
            </a:pPr>
            <a:r>
              <a:rPr lang="el-GR" sz="9600" b="1" dirty="0"/>
              <a:t>(α) Μέσο: εξαναγκασμός</a:t>
            </a:r>
          </a:p>
          <a:p>
            <a:pPr>
              <a:buFont typeface="Wingdings" pitchFamily="2" charset="2"/>
              <a:buChar char="à"/>
            </a:pPr>
            <a:r>
              <a:rPr lang="el-GR" sz="9600" b="1" dirty="0"/>
              <a:t>Βία</a:t>
            </a:r>
            <a:r>
              <a:rPr lang="el-GR" sz="9600" dirty="0"/>
              <a:t> (σωματική ή </a:t>
            </a:r>
            <a:r>
              <a:rPr lang="en" sz="9600" dirty="0"/>
              <a:t>vis </a:t>
            </a:r>
            <a:r>
              <a:rPr lang="en" sz="9600" dirty="0" err="1"/>
              <a:t>compulsiva</a:t>
            </a:r>
            <a:r>
              <a:rPr lang="en" sz="9600" dirty="0"/>
              <a:t>)</a:t>
            </a:r>
            <a:endParaRPr lang="el-GR" sz="9600" dirty="0"/>
          </a:p>
          <a:p>
            <a:pPr>
              <a:buFont typeface="Wingdings" pitchFamily="2" charset="2"/>
              <a:buChar char="à"/>
            </a:pPr>
            <a:r>
              <a:rPr lang="el-GR" sz="9600" b="1" dirty="0"/>
              <a:t>Απειλή</a:t>
            </a:r>
            <a:r>
              <a:rPr lang="el-GR" sz="9600" dirty="0"/>
              <a:t> (κάθε εξαγγελία κακού)</a:t>
            </a:r>
          </a:p>
          <a:p>
            <a:pPr marL="0" indent="0">
              <a:buNone/>
            </a:pPr>
            <a:r>
              <a:rPr lang="el-GR" sz="9600" dirty="0"/>
              <a:t>Κριτήριο </a:t>
            </a:r>
            <a:r>
              <a:rPr lang="el-GR" sz="9600" dirty="0">
                <a:sym typeface="Wingdings" pitchFamily="2" charset="2"/>
              </a:rPr>
              <a:t> </a:t>
            </a:r>
            <a:r>
              <a:rPr lang="el-GR" sz="9600" dirty="0"/>
              <a:t>επηρεάζει την ελεύθερη βούληση του θύματος</a:t>
            </a:r>
          </a:p>
          <a:p>
            <a:pPr marL="0" indent="0">
              <a:buNone/>
            </a:pPr>
            <a:endParaRPr lang="el-GR" sz="9600" b="1" dirty="0"/>
          </a:p>
        </p:txBody>
      </p:sp>
    </p:spTree>
    <p:extLst>
      <p:ext uri="{BB962C8B-B14F-4D97-AF65-F5344CB8AC3E}">
        <p14:creationId xmlns:p14="http://schemas.microsoft.com/office/powerpoint/2010/main" val="1862482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F9EA7C-F5FD-79F2-3BF2-0EAD9A980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/>
              <a:t>β) Συμπεριφορά θύματος</a:t>
            </a:r>
          </a:p>
          <a:p>
            <a:pPr marL="0" indent="0">
              <a:buNone/>
            </a:pPr>
            <a:r>
              <a:rPr lang="el-GR" sz="2400" dirty="0"/>
              <a:t>Το θύμα οδηγείται σε:</a:t>
            </a:r>
          </a:p>
          <a:p>
            <a:r>
              <a:rPr lang="el-GR" sz="2400" dirty="0"/>
              <a:t>Πράξη: θετική ενέργεια (π.χ. καταβολή μη οφειλόμενων χρημάτων)</a:t>
            </a:r>
          </a:p>
          <a:p>
            <a:r>
              <a:rPr lang="el-GR" sz="2400" dirty="0"/>
              <a:t>Παράλειψη: μυϊκή αδράνεια (π.χ. δε διεκδικεί δικαίωμα)</a:t>
            </a:r>
          </a:p>
          <a:p>
            <a:r>
              <a:rPr lang="el-GR" sz="2400" dirty="0"/>
              <a:t>Ανοχή: στάση να υπομείνει μίας κατάσταση ή συμπεριφορά (π.χ. ανέχεται αυθαίρετη κατάληψη ακινήτου)</a:t>
            </a:r>
          </a:p>
          <a:p>
            <a:pPr marL="0" indent="0">
              <a:buNone/>
            </a:pPr>
            <a:r>
              <a:rPr lang="el-GR" sz="2400" b="1" dirty="0"/>
              <a:t>(γ) Αποτέλεσμα </a:t>
            </a:r>
            <a:r>
              <a:rPr lang="el-GR" sz="2400" b="1" dirty="0">
                <a:sym typeface="Wingdings" pitchFamily="2" charset="2"/>
              </a:rPr>
              <a:t> </a:t>
            </a:r>
            <a:r>
              <a:rPr lang="el-GR" sz="2400" dirty="0"/>
              <a:t>Περιουσιακή ζημία του ίδιου ή τρίτου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b="1" dirty="0"/>
              <a:t>Υποκειμενική υπόσταση</a:t>
            </a:r>
          </a:p>
          <a:p>
            <a:pPr marL="0" indent="0">
              <a:buNone/>
            </a:pPr>
            <a:r>
              <a:rPr lang="el-GR" sz="2400" b="1" dirty="0">
                <a:sym typeface="Wingdings" pitchFamily="2" charset="2"/>
              </a:rPr>
              <a:t> </a:t>
            </a:r>
            <a:r>
              <a:rPr lang="el-GR" sz="2400" b="1" dirty="0"/>
              <a:t>Δόλος</a:t>
            </a:r>
          </a:p>
          <a:p>
            <a:r>
              <a:rPr lang="el-GR" sz="2400" dirty="0"/>
              <a:t>γνώση + θέληση εξαναγκασμού και ζημίας (</a:t>
            </a:r>
            <a:r>
              <a:rPr lang="el-GR" sz="2400" dirty="0" err="1"/>
              <a:t>αρκει</a:t>
            </a:r>
            <a:r>
              <a:rPr lang="el-GR" sz="2400" dirty="0"/>
              <a:t> ενδεχόμενος)</a:t>
            </a:r>
          </a:p>
          <a:p>
            <a:pPr marL="0" indent="0">
              <a:buNone/>
            </a:pPr>
            <a:r>
              <a:rPr lang="el-GR" sz="2400" b="1" dirty="0">
                <a:sym typeface="Wingdings" pitchFamily="2" charset="2"/>
              </a:rPr>
              <a:t> </a:t>
            </a:r>
            <a:r>
              <a:rPr lang="el-GR" sz="2400" b="1" dirty="0"/>
              <a:t>Ειδικός σκοπός</a:t>
            </a:r>
          </a:p>
          <a:p>
            <a:r>
              <a:rPr lang="el-GR" sz="2400" b="1" dirty="0"/>
              <a:t>παράνομο περιουσιακό όφελος</a:t>
            </a:r>
            <a:br>
              <a:rPr lang="el-GR" sz="2400" dirty="0"/>
            </a:br>
            <a:r>
              <a:rPr lang="el-GR" sz="2400" dirty="0"/>
              <a:t>(υπέρ εαυτού ή τρίτου)</a:t>
            </a: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 </a:t>
            </a:r>
            <a:r>
              <a:rPr lang="el-GR" sz="2400" dirty="0"/>
              <a:t>Κρίσιμο: Αν υπάρχει </a:t>
            </a:r>
            <a:r>
              <a:rPr lang="el-GR" sz="2400" b="1" dirty="0"/>
              <a:t>νόμιμη απαίτηση</a:t>
            </a:r>
            <a:r>
              <a:rPr lang="el-GR" sz="2400" dirty="0"/>
              <a:t>, δεν υπάρχει εκβίαση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179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4E2761-06A7-6F90-7EF8-A94A3223D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/>
              <a:t>Πότε υπάρχει «παράνομο όφελος» (νομολογία)</a:t>
            </a:r>
          </a:p>
          <a:p>
            <a:pPr marL="0" indent="0">
              <a:buNone/>
            </a:pPr>
            <a:r>
              <a:rPr lang="el-GR" sz="2400" dirty="0"/>
              <a:t>Υπάρχει όταν:</a:t>
            </a:r>
          </a:p>
          <a:p>
            <a:r>
              <a:rPr lang="el-GR" sz="2400" dirty="0"/>
              <a:t>δεν υπάρχει νόμιμη απαίτηση</a:t>
            </a:r>
          </a:p>
          <a:p>
            <a:r>
              <a:rPr lang="el-GR" sz="2400" dirty="0"/>
              <a:t>ή χρησιμοποιείται </a:t>
            </a:r>
            <a:r>
              <a:rPr lang="el-GR" sz="2400" b="1" dirty="0"/>
              <a:t>παράνομος τρόπος πίεσης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Δεν υπάρχει όταν: ασκείται </a:t>
            </a:r>
            <a:r>
              <a:rPr lang="el-GR" sz="2400" b="1" dirty="0"/>
              <a:t>νόμιμο δικαίωμα</a:t>
            </a:r>
            <a:r>
              <a:rPr lang="el-GR" sz="2400" dirty="0"/>
              <a:t> με νόμιμο τρόπο</a:t>
            </a:r>
            <a:endParaRPr lang="el-GR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l-GR" sz="2400" dirty="0">
                <a:sym typeface="Wingdings" pitchFamily="2" charset="2"/>
              </a:rPr>
              <a:t> </a:t>
            </a:r>
            <a:r>
              <a:rPr lang="el-GR" sz="2400" dirty="0"/>
              <a:t>Εκβίαση </a:t>
            </a:r>
            <a:r>
              <a:rPr lang="en" sz="2400" dirty="0"/>
              <a:t>vs </a:t>
            </a:r>
            <a:r>
              <a:rPr lang="el-GR" sz="2400" dirty="0"/>
              <a:t>Ληστεία:</a:t>
            </a:r>
          </a:p>
          <a:p>
            <a:r>
              <a:rPr lang="el-GR" sz="2400" dirty="0"/>
              <a:t>Εκβίαση → το θύμα </a:t>
            </a:r>
            <a:r>
              <a:rPr lang="el-GR" sz="2400" b="1" dirty="0"/>
              <a:t>συμμετέχει</a:t>
            </a:r>
            <a:r>
              <a:rPr lang="el-GR" sz="2400" dirty="0"/>
              <a:t> (πράξη/παράλειψη/ανοχή)</a:t>
            </a:r>
          </a:p>
          <a:p>
            <a:r>
              <a:rPr lang="el-GR" sz="2400" dirty="0"/>
              <a:t>Ληστεία → ο δράστης </a:t>
            </a:r>
            <a:r>
              <a:rPr lang="el-GR" sz="2400" b="1" dirty="0"/>
              <a:t>αφαιρεί μόνος του</a:t>
            </a:r>
          </a:p>
          <a:p>
            <a:endParaRPr lang="el-GR" sz="2400" b="1" dirty="0"/>
          </a:p>
          <a:p>
            <a:r>
              <a:rPr lang="el-GR" sz="2400" b="1" dirty="0"/>
              <a:t>Ποινή: </a:t>
            </a:r>
            <a:r>
              <a:rPr lang="el-GR" sz="2400" dirty="0"/>
              <a:t>φυλάκιση τουλάχιστον 1 έτους και </a:t>
            </a:r>
            <a:r>
              <a:rPr lang="el-GR" sz="2400" dirty="0" err="1"/>
              <a:t>χ.π</a:t>
            </a:r>
            <a:r>
              <a:rPr lang="el-GR" sz="2400" dirty="0"/>
              <a:t>.</a:t>
            </a:r>
          </a:p>
          <a:p>
            <a:pPr marL="0" indent="0">
              <a:buNone/>
            </a:pPr>
            <a:br>
              <a:rPr lang="el-GR" sz="2400" dirty="0"/>
            </a:br>
            <a:endParaRPr lang="el-GR" sz="2400" dirty="0"/>
          </a:p>
          <a:p>
            <a:pPr marL="0" indent="0">
              <a:buNone/>
            </a:pPr>
            <a:r>
              <a:rPr lang="el-GR" sz="2400" b="1" dirty="0">
                <a:sym typeface="Wingdings" pitchFamily="2" charset="2"/>
              </a:rPr>
              <a:t> </a:t>
            </a:r>
            <a:r>
              <a:rPr lang="el-GR" sz="2400" b="1" dirty="0"/>
              <a:t>«Με βία/απειλή → σε αναγκάζω → να ζημιωθείς → για να κερδίσω παράνομα»</a:t>
            </a:r>
            <a:endParaRPr lang="el-GR" sz="24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6440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D72CE1-F017-5572-880A-1F641A0B4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2200" b="1" dirty="0"/>
              <a:t>ΑΠΑΤΗ (ΑΡΘΡΟ 386 ΠΚ) </a:t>
            </a:r>
          </a:p>
          <a:p>
            <a:pPr marL="0" indent="0">
              <a:buNone/>
            </a:pPr>
            <a:r>
              <a:rPr lang="el-GR" sz="2200" b="1" dirty="0"/>
              <a:t>Έννοια </a:t>
            </a:r>
          </a:p>
          <a:p>
            <a:pPr marL="0" indent="0">
              <a:buNone/>
            </a:pPr>
            <a:r>
              <a:rPr lang="el-GR" sz="2200" b="1" dirty="0">
                <a:sym typeface="Wingdings" pitchFamily="2" charset="2"/>
              </a:rPr>
              <a:t> </a:t>
            </a:r>
            <a:r>
              <a:rPr lang="el-GR" sz="2200" b="1" dirty="0"/>
              <a:t>Απάτη = παραπλάνηση/ εξαπάτηση → πλάνη → περιουσιακή διάθεση → βλάβη</a:t>
            </a:r>
            <a:endParaRPr lang="el-GR" sz="2200" dirty="0"/>
          </a:p>
          <a:p>
            <a:r>
              <a:rPr lang="el-GR" sz="2200" dirty="0"/>
              <a:t>Ο δράστης:</a:t>
            </a:r>
          </a:p>
          <a:p>
            <a:pPr marL="0" indent="0">
              <a:buNone/>
            </a:pPr>
            <a:r>
              <a:rPr lang="el-GR" sz="2200" dirty="0"/>
              <a:t>με ψευδή παράσταση / απόκρυψη </a:t>
            </a:r>
            <a:r>
              <a:rPr lang="el-GR" sz="2200" b="1" dirty="0">
                <a:sym typeface="Wingdings" pitchFamily="2" charset="2"/>
              </a:rPr>
              <a:t> </a:t>
            </a:r>
            <a:r>
              <a:rPr lang="el-GR" sz="2200" dirty="0"/>
              <a:t>δημιουργεί πλάνη</a:t>
            </a:r>
            <a:r>
              <a:rPr lang="el-GR" sz="2200" b="1" dirty="0"/>
              <a:t> ΚΑΙ </a:t>
            </a:r>
            <a:r>
              <a:rPr lang="el-GR" sz="2200" dirty="0"/>
              <a:t>οδηγεί το θύμα σε: πράξη / παράλειψη / ανοχή που προκαλεί περιουσιακή ζημία με σκοπό παράνομο όφελος</a:t>
            </a:r>
          </a:p>
          <a:p>
            <a:pPr marL="0" indent="0">
              <a:buNone/>
            </a:pPr>
            <a:br>
              <a:rPr lang="el-GR" sz="2200" dirty="0"/>
            </a:br>
            <a:r>
              <a:rPr lang="el-GR" sz="2200" b="1" dirty="0"/>
              <a:t>Αντικειμενική υπόσταση</a:t>
            </a:r>
          </a:p>
          <a:p>
            <a:pPr marL="0" indent="0">
              <a:buNone/>
            </a:pPr>
            <a:r>
              <a:rPr lang="el-GR" sz="2200" b="1" dirty="0"/>
              <a:t>(α) Παραπλανητική συμπεριφορά</a:t>
            </a:r>
          </a:p>
          <a:p>
            <a:r>
              <a:rPr lang="el-GR" sz="2200" dirty="0"/>
              <a:t>3 τρόποι (</a:t>
            </a:r>
            <a:r>
              <a:rPr lang="el-GR" sz="2200" dirty="0" err="1"/>
              <a:t>υπαλλακτικά</a:t>
            </a:r>
            <a:r>
              <a:rPr lang="el-GR" sz="2200" dirty="0"/>
              <a:t> μικτοί):</a:t>
            </a:r>
          </a:p>
          <a:p>
            <a:pPr>
              <a:lnSpc>
                <a:spcPct val="120000"/>
              </a:lnSpc>
              <a:buFont typeface="Wingdings" pitchFamily="2" charset="2"/>
              <a:buChar char="à"/>
            </a:pPr>
            <a:r>
              <a:rPr lang="el-GR" sz="2200" dirty="0"/>
              <a:t>Ψευδής παράσταση γεγονότων (θετική απατηλή συμπεριφορά – ανακριβής παρουσίαση πραγματικότητας) </a:t>
            </a:r>
            <a:r>
              <a:rPr lang="el-GR" sz="2200" b="1" dirty="0"/>
              <a:t>ή</a:t>
            </a:r>
          </a:p>
          <a:p>
            <a:pPr>
              <a:lnSpc>
                <a:spcPct val="120000"/>
              </a:lnSpc>
              <a:buFont typeface="Wingdings" pitchFamily="2" charset="2"/>
              <a:buChar char="à"/>
            </a:pPr>
            <a:r>
              <a:rPr lang="el-GR" sz="2200" dirty="0"/>
              <a:t> Αθέμιτη απόκρυψη αληθών γεγονότων (θετική απατηλή συμπεριφορά –μεταβάλλεται η πραγματική κατάσταση και ο </a:t>
            </a:r>
            <a:r>
              <a:rPr lang="el-GR" sz="2200" dirty="0" err="1"/>
              <a:t>παραπλανώμενος</a:t>
            </a:r>
            <a:r>
              <a:rPr lang="el-GR" sz="2200" dirty="0"/>
              <a:t> εμποδίζεται να πληροφορηθεί την αλήθεια)  </a:t>
            </a:r>
            <a:r>
              <a:rPr lang="el-GR" sz="2200" b="1" dirty="0"/>
              <a:t>ή</a:t>
            </a:r>
          </a:p>
          <a:p>
            <a:pPr>
              <a:lnSpc>
                <a:spcPct val="120000"/>
              </a:lnSpc>
              <a:buFont typeface="Wingdings" pitchFamily="2" charset="2"/>
              <a:buChar char="à"/>
            </a:pPr>
            <a:r>
              <a:rPr lang="el-GR" sz="2200" dirty="0">
                <a:sym typeface="Wingdings" pitchFamily="2" charset="2"/>
              </a:rPr>
              <a:t> </a:t>
            </a:r>
            <a:r>
              <a:rPr lang="el-GR" sz="2200" dirty="0"/>
              <a:t>Αθέμιτη παρασιώπηση (παράλειψη ανακοίνωσης αληθινών γεγονότων όταν από τον νόμο ή τη σύμβαση ή από προηγούμενη ενέργεια του δράστη υπάρχει υποχρέωση ανακοίνωσης τους </a:t>
            </a:r>
            <a:r>
              <a:rPr lang="el-GR" sz="2200" dirty="0" err="1"/>
              <a:t>κατ΄άρ</a:t>
            </a:r>
            <a:r>
              <a:rPr lang="el-GR" sz="2200" dirty="0"/>
              <a:t>. 15 ΠΚ).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l-GR" sz="2200" dirty="0"/>
              <a:t>(</a:t>
            </a:r>
            <a:r>
              <a:rPr lang="el-GR" sz="1500" dirty="0"/>
              <a:t>*Η απόκρυψη από την παρασιώπηση διαφέρουν γιατί η πρώτη προϋποθέτει και άλλη αθέμιτη ενέργεια με θετική πράξη του δράστη, σύγχρονη ή </a:t>
            </a:r>
            <a:r>
              <a:rPr lang="el-GR" sz="1500" dirty="0" err="1"/>
              <a:t>συγκαλυπτική</a:t>
            </a:r>
            <a:r>
              <a:rPr lang="el-GR" sz="1500" dirty="0"/>
              <a:t> της αλήθειας.). 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929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B588CB-F47D-5645-1D31-6B717E972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9600" dirty="0"/>
              <a:t>👉 «Γεγονότα» = περιστατικά του εξωτερικού κόσμου</a:t>
            </a:r>
            <a:br>
              <a:rPr lang="el-GR" sz="9600" dirty="0"/>
            </a:br>
            <a:r>
              <a:rPr lang="el-GR" sz="9600" dirty="0"/>
              <a:t>όχι:</a:t>
            </a:r>
          </a:p>
          <a:p>
            <a:r>
              <a:rPr lang="el-GR" sz="9600" dirty="0"/>
              <a:t>γνώμες</a:t>
            </a:r>
          </a:p>
          <a:p>
            <a:r>
              <a:rPr lang="el-GR" sz="9600" dirty="0"/>
              <a:t>υποσχέσεις</a:t>
            </a:r>
          </a:p>
          <a:p>
            <a:r>
              <a:rPr lang="el-GR" sz="9600" dirty="0"/>
              <a:t>μελλοντικά γεγονότα (κατ’ αρχήν)</a:t>
            </a:r>
          </a:p>
          <a:p>
            <a:pPr marL="0" indent="0">
              <a:buNone/>
            </a:pPr>
            <a:br>
              <a:rPr lang="el-GR" sz="9600" dirty="0"/>
            </a:br>
            <a:r>
              <a:rPr lang="el-GR" sz="9600" b="1" dirty="0"/>
              <a:t>(β) Πλάνη θύματος</a:t>
            </a:r>
          </a:p>
          <a:p>
            <a:r>
              <a:rPr lang="el-GR" sz="9600" dirty="0"/>
              <a:t>Το θύμα πείθεται ότι κάτι ψευδές είναι αληθές</a:t>
            </a:r>
            <a:br>
              <a:rPr lang="el-GR" sz="9600" dirty="0"/>
            </a:br>
            <a:endParaRPr lang="el-GR" sz="9600" dirty="0"/>
          </a:p>
          <a:p>
            <a:pPr marL="0" indent="0">
              <a:buNone/>
            </a:pPr>
            <a:r>
              <a:rPr lang="el-GR" sz="9600" b="1" dirty="0"/>
              <a:t>(γ) Περιουσιακή διάθεση</a:t>
            </a:r>
          </a:p>
          <a:p>
            <a:pPr marL="0" indent="0">
              <a:buNone/>
            </a:pPr>
            <a:r>
              <a:rPr lang="el-GR" sz="9600" dirty="0"/>
              <a:t>Το θύμα ενεργεί:</a:t>
            </a:r>
          </a:p>
          <a:p>
            <a:r>
              <a:rPr lang="el-GR" sz="9600" dirty="0"/>
              <a:t>πράξη</a:t>
            </a:r>
          </a:p>
          <a:p>
            <a:r>
              <a:rPr lang="el-GR" sz="9600" dirty="0"/>
              <a:t>παράλειψη</a:t>
            </a:r>
          </a:p>
          <a:p>
            <a:r>
              <a:rPr lang="el-GR" sz="9600" dirty="0"/>
              <a:t>ανοχή</a:t>
            </a:r>
          </a:p>
          <a:p>
            <a:pPr marL="0" indent="0">
              <a:buNone/>
            </a:pPr>
            <a:r>
              <a:rPr lang="el-GR" sz="9600" dirty="0"/>
              <a:t>👉 </a:t>
            </a:r>
            <a:r>
              <a:rPr lang="el-GR" sz="9600" b="1" dirty="0"/>
              <a:t>Κρίσιμο:</a:t>
            </a:r>
            <a:r>
              <a:rPr lang="el-GR" sz="9600" dirty="0"/>
              <a:t> ενεργεί λόγω πλάνης</a:t>
            </a:r>
            <a:br>
              <a:rPr lang="el-GR" sz="9600" dirty="0"/>
            </a:br>
            <a:endParaRPr lang="el-GR" sz="9600" dirty="0"/>
          </a:p>
          <a:p>
            <a:pPr marL="0" indent="0">
              <a:buNone/>
            </a:pPr>
            <a:r>
              <a:rPr lang="el-GR" sz="9600" b="1" dirty="0"/>
              <a:t>(δ) Ζημία </a:t>
            </a:r>
            <a:r>
              <a:rPr lang="el-GR" sz="9600" b="1" dirty="0">
                <a:sym typeface="Wingdings" pitchFamily="2" charset="2"/>
              </a:rPr>
              <a:t> </a:t>
            </a:r>
            <a:r>
              <a:rPr lang="el-GR" sz="9600" dirty="0"/>
              <a:t>Περιουσιακή βλάβη: του ίδιου ή τρίτου</a:t>
            </a:r>
          </a:p>
          <a:p>
            <a:pPr marL="0" indent="0">
              <a:buNone/>
            </a:pPr>
            <a:br>
              <a:rPr lang="el-GR" sz="9600" dirty="0"/>
            </a:br>
            <a:endParaRPr lang="el-GR" sz="96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85305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4A02B9-E92B-DDC2-1317-BAC891E59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6000" b="1" dirty="0"/>
              <a:t>(</a:t>
            </a:r>
            <a:r>
              <a:rPr lang="el-GR" sz="7200" b="1" dirty="0"/>
              <a:t>ε) Αιτιώδης σύνδεσμος</a:t>
            </a:r>
          </a:p>
          <a:p>
            <a:pPr marL="0" indent="0">
              <a:buNone/>
            </a:pPr>
            <a:r>
              <a:rPr lang="el-GR" sz="7200" dirty="0"/>
              <a:t>Πλάνη → διάθεση → ζημία</a:t>
            </a:r>
          </a:p>
          <a:p>
            <a:pPr marL="0" indent="0">
              <a:buNone/>
            </a:pPr>
            <a:br>
              <a:rPr lang="el-GR" sz="7200" dirty="0"/>
            </a:br>
            <a:r>
              <a:rPr lang="el-GR" sz="7200" b="1" dirty="0"/>
              <a:t>Υποκειμενική υπόσταση</a:t>
            </a:r>
          </a:p>
          <a:p>
            <a:pPr marL="0" indent="0">
              <a:buNone/>
            </a:pP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b="1" dirty="0"/>
              <a:t>Δόλος</a:t>
            </a:r>
          </a:p>
          <a:p>
            <a:r>
              <a:rPr lang="el-GR" sz="7200" dirty="0">
                <a:sym typeface="Wingdings" pitchFamily="2" charset="2"/>
              </a:rPr>
              <a:t>Αρκεί ο ενδεχόμενος. Εκτός από την πράξη εξαπάτησης που απαιτεί άμεσο δόλο β’ βαθμού (αναγκαίο).</a:t>
            </a:r>
          </a:p>
          <a:p>
            <a:pPr marL="0" indent="0">
              <a:buNone/>
            </a:pP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b="1" dirty="0"/>
              <a:t>Σκοπός</a:t>
            </a:r>
          </a:p>
          <a:p>
            <a:r>
              <a:rPr lang="el-GR" sz="7200" dirty="0"/>
              <a:t>παράνομο περιουσιακό όφελος</a:t>
            </a:r>
          </a:p>
          <a:p>
            <a:pPr marL="0" indent="0">
              <a:buNone/>
            </a:pPr>
            <a:endParaRPr lang="el-GR" sz="7200" dirty="0"/>
          </a:p>
          <a:p>
            <a:pPr marL="0" indent="0">
              <a:buNone/>
            </a:pP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/>
              <a:t>Απάτη </a:t>
            </a:r>
            <a:r>
              <a:rPr lang="en" sz="7200" dirty="0"/>
              <a:t>vs </a:t>
            </a:r>
            <a:r>
              <a:rPr lang="el-GR" sz="7200" dirty="0"/>
              <a:t>Εκβίαση:</a:t>
            </a:r>
          </a:p>
          <a:p>
            <a:r>
              <a:rPr lang="el-GR" sz="7200" dirty="0"/>
              <a:t>Απάτη → </a:t>
            </a:r>
            <a:r>
              <a:rPr lang="el-GR" sz="7200" b="1" dirty="0"/>
              <a:t>πλάνη (μυαλό)</a:t>
            </a:r>
            <a:endParaRPr lang="el-GR" sz="7200" dirty="0"/>
          </a:p>
          <a:p>
            <a:r>
              <a:rPr lang="el-GR" sz="7200" dirty="0"/>
              <a:t>Εκβίαση → </a:t>
            </a:r>
            <a:r>
              <a:rPr lang="el-GR" sz="7200" b="1" dirty="0"/>
              <a:t>εξαναγκασμός (βούληση)</a:t>
            </a:r>
            <a:endParaRPr lang="el-GR" sz="7200" dirty="0"/>
          </a:p>
          <a:p>
            <a:pPr>
              <a:lnSpc>
                <a:spcPct val="120000"/>
              </a:lnSpc>
            </a:pPr>
            <a:r>
              <a:rPr lang="el-GR" sz="7200" dirty="0"/>
              <a:t>Απάτη → το θύμα «πιστεύει»</a:t>
            </a:r>
            <a:br>
              <a:rPr lang="el-GR" sz="7200" dirty="0"/>
            </a:br>
            <a:r>
              <a:rPr lang="el-GR" sz="7200" dirty="0"/>
              <a:t>Εκβίαση → το θύμα «φοβάται»</a:t>
            </a:r>
          </a:p>
          <a:p>
            <a:pPr>
              <a:lnSpc>
                <a:spcPct val="120000"/>
              </a:lnSpc>
            </a:pPr>
            <a:endParaRPr lang="el-GR" sz="7200" dirty="0"/>
          </a:p>
          <a:p>
            <a:pPr>
              <a:lnSpc>
                <a:spcPct val="120000"/>
              </a:lnSpc>
            </a:pPr>
            <a:r>
              <a:rPr lang="el-GR" sz="7200" b="1" dirty="0"/>
              <a:t>Ποινή</a:t>
            </a:r>
            <a:r>
              <a:rPr lang="el-GR" sz="7200" dirty="0"/>
              <a:t>: φυλάκιση</a:t>
            </a:r>
          </a:p>
          <a:p>
            <a:pPr marL="0" indent="0">
              <a:buNone/>
            </a:pPr>
            <a:endParaRPr lang="el-GR" sz="7200" dirty="0"/>
          </a:p>
          <a:p>
            <a:pPr marL="0" indent="0">
              <a:buNone/>
            </a:pP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b="1" dirty="0"/>
              <a:t>«Σε ξεγελάω → πιστεύεις → ενεργείς → ζημιώνεσαι → εγώ κερδίζω»</a:t>
            </a:r>
            <a:endParaRPr lang="el-GR" sz="7200" dirty="0"/>
          </a:p>
          <a:p>
            <a:pPr marL="0" indent="0">
              <a:buNone/>
            </a:pPr>
            <a:br>
              <a:rPr lang="el-GR" sz="6000" dirty="0"/>
            </a:br>
            <a:endParaRPr lang="el-GR" sz="6000" dirty="0"/>
          </a:p>
          <a:p>
            <a:pPr marL="0" indent="0">
              <a:buNone/>
            </a:pPr>
            <a:br>
              <a:rPr lang="el-GR" sz="6000" dirty="0"/>
            </a:br>
            <a:br>
              <a:rPr lang="el-GR" sz="6000" dirty="0"/>
            </a:br>
            <a:endParaRPr lang="el-GR" sz="60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69598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05945C9-1C42-7F18-A1E4-82DEBDF59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ΕΓΚΛΗΜΑΤΑ ΠΕΡΙ ΤΑ ΥΠΟΜΝΗΜΑΤΑ</a:t>
            </a:r>
          </a:p>
          <a:p>
            <a:pPr marL="0" indent="0" algn="ctr">
              <a:buNone/>
            </a:pPr>
            <a:r>
              <a:rPr lang="el-GR" dirty="0"/>
              <a:t>(ΕΝΔΕΙΚΤΙΚΑ)</a:t>
            </a:r>
          </a:p>
        </p:txBody>
      </p:sp>
    </p:spTree>
    <p:extLst>
      <p:ext uri="{BB962C8B-B14F-4D97-AF65-F5344CB8AC3E}">
        <p14:creationId xmlns:p14="http://schemas.microsoft.com/office/powerpoint/2010/main" val="479459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DB22E4-820D-B0C9-3159-64233C51E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b="1" dirty="0"/>
              <a:t>ΑΝΘΡΩΠΟΚΤΟΝΙΑ ΜΕ ΔΟΛΟ – ΑΡΘΡΟ 299 ΠΚ</a:t>
            </a:r>
          </a:p>
          <a:p>
            <a:pPr marL="0" indent="0">
              <a:buNone/>
            </a:pPr>
            <a:r>
              <a:rPr lang="el-GR" dirty="0"/>
              <a:t>Αφαίρεση ζωής</a:t>
            </a:r>
            <a:br>
              <a:rPr lang="el-GR" dirty="0"/>
            </a:br>
            <a:r>
              <a:rPr lang="el-GR" dirty="0"/>
              <a:t>→ άλλου ανθρώπου</a:t>
            </a:r>
            <a:br>
              <a:rPr lang="el-GR" dirty="0"/>
            </a:br>
            <a:r>
              <a:rPr lang="el-GR" dirty="0"/>
              <a:t>→ με πράξη ή παράλειψη</a:t>
            </a:r>
            <a:br>
              <a:rPr lang="el-GR" dirty="0"/>
            </a:br>
            <a:r>
              <a:rPr lang="el-GR" dirty="0"/>
              <a:t>→ (σε παράλειψη: ιδιαίτερη νομική υποχρέωση)</a:t>
            </a:r>
            <a:br>
              <a:rPr lang="el-GR" dirty="0"/>
            </a:br>
            <a:r>
              <a:rPr lang="el-GR" dirty="0"/>
              <a:t>→ επέλευση θανάτου</a:t>
            </a:r>
            <a:br>
              <a:rPr lang="el-GR" dirty="0"/>
            </a:br>
            <a:r>
              <a:rPr lang="el-GR" dirty="0"/>
              <a:t>→ αιτιώδης σύνδεσμος</a:t>
            </a:r>
            <a:br>
              <a:rPr lang="el-GR" dirty="0"/>
            </a:br>
            <a:r>
              <a:rPr lang="el-GR" dirty="0"/>
              <a:t>→ δόλος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b="1" dirty="0"/>
              <a:t>ΔΟΛΟΣ</a:t>
            </a:r>
          </a:p>
          <a:p>
            <a:r>
              <a:rPr lang="el-GR" dirty="0"/>
              <a:t>Δόλος</a:t>
            </a:r>
          </a:p>
          <a:p>
            <a:pPr marL="0" indent="0">
              <a:buNone/>
            </a:pPr>
            <a:r>
              <a:rPr lang="el-GR" dirty="0"/>
              <a:t>→ άμεσος → θέλει τον θάνατο</a:t>
            </a:r>
            <a:br>
              <a:rPr lang="el-GR" dirty="0"/>
            </a:br>
            <a:r>
              <a:rPr lang="el-GR" dirty="0"/>
              <a:t>→ ενδεχόμενος → προβλέπει + αποδέχεται</a:t>
            </a:r>
            <a:r>
              <a:rPr lang="en-US" dirty="0"/>
              <a:t> (</a:t>
            </a:r>
            <a:r>
              <a:rPr lang="en-US" dirty="0" err="1"/>
              <a:t>έ</a:t>
            </a:r>
            <a:r>
              <a:rPr lang="el-GR" dirty="0" err="1"/>
              <a:t>στω</a:t>
            </a:r>
            <a:r>
              <a:rPr lang="el-GR" dirty="0"/>
              <a:t> ως ενδεχόμενο)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b="1" dirty="0"/>
              <a:t>ΔΙΑΚΡΙΣΗ</a:t>
            </a:r>
          </a:p>
          <a:p>
            <a:pPr marL="0" indent="0">
              <a:buNone/>
            </a:pPr>
            <a:r>
              <a:rPr lang="el-GR" dirty="0"/>
              <a:t>πρόβλεψη θανάτου</a:t>
            </a:r>
            <a:br>
              <a:rPr lang="el-GR" dirty="0"/>
            </a:br>
            <a:r>
              <a:rPr lang="el-GR" dirty="0"/>
              <a:t>→ αποδοχή → δόλος</a:t>
            </a:r>
            <a:br>
              <a:rPr lang="el-GR" dirty="0"/>
            </a:br>
            <a:r>
              <a:rPr lang="el-GR" dirty="0"/>
              <a:t>→ ελπίδα αποφυγής → αμέλεια</a:t>
            </a:r>
          </a:p>
          <a:p>
            <a:pPr marL="0" indent="0">
              <a:buNone/>
            </a:pPr>
            <a:endParaRPr lang="el-GR" b="1" dirty="0"/>
          </a:p>
          <a:p>
            <a:pPr marL="0" indent="0">
              <a:buNone/>
            </a:pPr>
            <a:r>
              <a:rPr lang="el-GR" b="1" dirty="0"/>
              <a:t>ΠΑΡΑΛΕΙΨΗ</a:t>
            </a:r>
          </a:p>
          <a:p>
            <a:r>
              <a:rPr lang="el-GR" dirty="0"/>
              <a:t>υποχρέωση δράσης</a:t>
            </a:r>
            <a:br>
              <a:rPr lang="el-GR" dirty="0"/>
            </a:br>
            <a:r>
              <a:rPr lang="el-GR" dirty="0"/>
              <a:t>→ μη ενέργεια</a:t>
            </a:r>
            <a:br>
              <a:rPr lang="el-GR" dirty="0"/>
            </a:br>
            <a:r>
              <a:rPr lang="el-GR" dirty="0"/>
              <a:t>→ θάνατος</a:t>
            </a:r>
            <a:br>
              <a:rPr lang="el-GR" dirty="0"/>
            </a:br>
            <a:r>
              <a:rPr lang="el-GR" dirty="0"/>
              <a:t>→ ανθρωποκτονία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 err="1"/>
              <a:t>Ποινη</a:t>
            </a:r>
            <a:r>
              <a:rPr lang="el-GR" dirty="0"/>
              <a:t>: ισόβια κάθειρξη</a:t>
            </a:r>
          </a:p>
        </p:txBody>
      </p:sp>
    </p:spTree>
    <p:extLst>
      <p:ext uri="{BB962C8B-B14F-4D97-AF65-F5344CB8AC3E}">
        <p14:creationId xmlns:p14="http://schemas.microsoft.com/office/powerpoint/2010/main" val="40490945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F3DF0A-C7D5-014F-8CB3-AB698AC90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8000" b="1" dirty="0"/>
              <a:t>ΠΛΑΣΤΟΓΡΑΦΙΑ (ΑΡΘΡΟ 216 ΠΚ)</a:t>
            </a:r>
          </a:p>
          <a:p>
            <a:pPr marL="0" indent="0">
              <a:buNone/>
            </a:pPr>
            <a:r>
              <a:rPr lang="el-GR" sz="8000" b="1" dirty="0"/>
              <a:t>Έννοια (ορισμός)</a:t>
            </a:r>
          </a:p>
          <a:p>
            <a:pPr marL="0" indent="0">
              <a:buNone/>
            </a:pPr>
            <a:r>
              <a:rPr lang="el-GR" sz="8000" dirty="0"/>
              <a:t>Πλαστογραφία = </a:t>
            </a:r>
            <a:r>
              <a:rPr lang="el-GR" sz="8000" b="1" dirty="0"/>
              <a:t>προσβολή της γνησιότητας &amp; αποδεικτικής λειτουργίας του εγγράφου</a:t>
            </a:r>
            <a:endParaRPr lang="el-GR" sz="8000" dirty="0"/>
          </a:p>
          <a:p>
            <a:pPr marL="0" indent="0">
              <a:buNone/>
            </a:pPr>
            <a:r>
              <a:rPr lang="el-GR" sz="8000" dirty="0"/>
              <a:t>με:</a:t>
            </a:r>
          </a:p>
          <a:p>
            <a:r>
              <a:rPr lang="el-GR" sz="8000" dirty="0"/>
              <a:t>κατάρτιση πλαστού ή</a:t>
            </a:r>
          </a:p>
          <a:p>
            <a:r>
              <a:rPr lang="el-GR" sz="8000" dirty="0"/>
              <a:t>νόθευση γνησίου </a:t>
            </a:r>
          </a:p>
          <a:p>
            <a:r>
              <a:rPr lang="el-GR" sz="8000" dirty="0"/>
              <a:t>+ σκοπός παραπλάνησης</a:t>
            </a:r>
          </a:p>
          <a:p>
            <a:pPr marL="0" indent="0">
              <a:buNone/>
            </a:pPr>
            <a:endParaRPr lang="el-GR" sz="8000" dirty="0"/>
          </a:p>
          <a:p>
            <a:pPr marL="0" indent="0">
              <a:buNone/>
            </a:pPr>
            <a:r>
              <a:rPr lang="el-GR" sz="8000" b="1" dirty="0"/>
              <a:t>Αντικειμενική υπόσταση</a:t>
            </a:r>
          </a:p>
          <a:p>
            <a:pPr marL="0" indent="0">
              <a:buNone/>
            </a:pPr>
            <a:r>
              <a:rPr lang="el-GR" sz="8000" b="1" dirty="0"/>
              <a:t>(α) Κατάρτιση πλαστού</a:t>
            </a:r>
          </a:p>
          <a:p>
            <a:r>
              <a:rPr lang="el-GR" sz="8000" dirty="0"/>
              <a:t> Δημιουργείται εξ υπαρχής έγγραφο που </a:t>
            </a:r>
            <a:r>
              <a:rPr lang="el-GR" sz="8000" b="1" dirty="0"/>
              <a:t>δεν προέρχεται από τον φερόμενο εκδότη</a:t>
            </a:r>
            <a:endParaRPr lang="el-GR" sz="8000" dirty="0"/>
          </a:p>
          <a:p>
            <a:r>
              <a:rPr lang="el-GR" sz="8000" dirty="0"/>
              <a:t>Κριτήριο: διάσταση </a:t>
            </a:r>
            <a:r>
              <a:rPr lang="el-GR" sz="8000" b="1" dirty="0"/>
              <a:t>αληθούς – φερόμενου εκδότη</a:t>
            </a:r>
            <a:endParaRPr lang="el-GR" sz="8000" dirty="0"/>
          </a:p>
          <a:p>
            <a:pPr marL="0" indent="0">
              <a:buNone/>
            </a:pPr>
            <a:r>
              <a:rPr lang="el-GR" sz="8000" b="1" dirty="0"/>
              <a:t>(β) Νόθευση</a:t>
            </a:r>
          </a:p>
          <a:p>
            <a:r>
              <a:rPr lang="el-GR" sz="8000" dirty="0"/>
              <a:t>Αλλοίωση του νοήματος ή της αποδεικτικής ισχύος με μεταβολή του περιεχομένου του.</a:t>
            </a:r>
          </a:p>
          <a:p>
            <a:r>
              <a:rPr lang="el-GR" sz="8000" dirty="0"/>
              <a:t>Τρόποι:</a:t>
            </a:r>
          </a:p>
          <a:p>
            <a:pPr marL="0" indent="0">
              <a:buNone/>
            </a:pPr>
            <a:r>
              <a:rPr lang="el-GR" sz="8000" dirty="0">
                <a:sym typeface="Wingdings" pitchFamily="2" charset="2"/>
              </a:rPr>
              <a:t> </a:t>
            </a:r>
            <a:r>
              <a:rPr lang="el-GR" sz="8000" dirty="0"/>
              <a:t>προσθήκη</a:t>
            </a:r>
          </a:p>
          <a:p>
            <a:pPr marL="0" indent="0">
              <a:buNone/>
            </a:pPr>
            <a:r>
              <a:rPr lang="el-GR" sz="8000" dirty="0">
                <a:sym typeface="Wingdings" pitchFamily="2" charset="2"/>
              </a:rPr>
              <a:t> </a:t>
            </a:r>
            <a:r>
              <a:rPr lang="el-GR" sz="8000" dirty="0"/>
              <a:t>διαγραφή</a:t>
            </a:r>
          </a:p>
          <a:p>
            <a:pPr marL="0" indent="0">
              <a:buNone/>
            </a:pPr>
            <a:r>
              <a:rPr lang="el-GR" sz="8000" dirty="0">
                <a:sym typeface="Wingdings" pitchFamily="2" charset="2"/>
              </a:rPr>
              <a:t> </a:t>
            </a:r>
            <a:r>
              <a:rPr lang="el-GR" sz="8000" dirty="0"/>
              <a:t>αλλοίωση</a:t>
            </a:r>
          </a:p>
          <a:p>
            <a:pPr marL="0" indent="0">
              <a:buNone/>
            </a:pP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endParaRPr lang="el-GR" sz="7200" b="1" dirty="0"/>
          </a:p>
        </p:txBody>
      </p:sp>
    </p:spTree>
    <p:extLst>
      <p:ext uri="{BB962C8B-B14F-4D97-AF65-F5344CB8AC3E}">
        <p14:creationId xmlns:p14="http://schemas.microsoft.com/office/powerpoint/2010/main" val="26015882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C98CD3-E2BE-9C89-D6CC-7B4583E52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r>
              <a:rPr lang="el-GR" sz="2200" b="1" dirty="0"/>
              <a:t>Χρήση πλαστού (αυτοτελές έγκλημα)</a:t>
            </a:r>
          </a:p>
          <a:p>
            <a:pPr marL="0" indent="0">
              <a:buNone/>
            </a:pPr>
            <a:r>
              <a:rPr lang="el-GR" sz="2200" b="1" dirty="0"/>
              <a:t>Έννοια</a:t>
            </a:r>
          </a:p>
          <a:p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Χρήση = </a:t>
            </a:r>
            <a:r>
              <a:rPr lang="el-GR" sz="2200" b="1" dirty="0"/>
              <a:t>καθιστώ το έγγραφο προσιτό στον τρίτο που θέλω να παραπλανήσω</a:t>
            </a:r>
            <a:endParaRPr lang="el-GR" sz="2200" dirty="0"/>
          </a:p>
          <a:p>
            <a:pPr marL="0" indent="0">
              <a:buNone/>
            </a:pPr>
            <a:r>
              <a:rPr lang="el-GR" sz="2200" dirty="0"/>
              <a:t>Δεν απαιτείται:</a:t>
            </a:r>
          </a:p>
          <a:p>
            <a:r>
              <a:rPr lang="el-GR" sz="2200" dirty="0"/>
              <a:t>να το διαβάσει</a:t>
            </a:r>
          </a:p>
          <a:p>
            <a:r>
              <a:rPr lang="el-GR" sz="2200" dirty="0"/>
              <a:t>να εξαπατηθεί</a:t>
            </a:r>
          </a:p>
          <a:p>
            <a:endParaRPr lang="el-GR" sz="2200" b="1" dirty="0"/>
          </a:p>
          <a:p>
            <a:r>
              <a:rPr lang="el-GR" sz="2200" b="1" dirty="0"/>
              <a:t>Τι ΕΙΝΑΙ χρήση</a:t>
            </a:r>
          </a:p>
          <a:p>
            <a:pPr marL="0" indent="0">
              <a:buNone/>
            </a:pPr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επίδειξη πλαστού για να εξαχθεί βάσει αυτού επικυρωμένο αντίγραφο</a:t>
            </a:r>
            <a:br>
              <a:rPr lang="el-GR" sz="2200" dirty="0"/>
            </a:br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κατάθεση σε αρχή / δικαστήριο</a:t>
            </a:r>
            <a:br>
              <a:rPr lang="el-GR" sz="2200" dirty="0"/>
            </a:br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χρήση πλαστών πινακίδων</a:t>
            </a:r>
            <a:br>
              <a:rPr lang="el-GR" sz="2200" dirty="0"/>
            </a:br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σφράγιση με πλαστή σφραγίδα εφόσον είναι προορισμένο να καταστεί προσιτό σε άλλους</a:t>
            </a:r>
            <a:br>
              <a:rPr lang="el-GR" sz="2200" dirty="0"/>
            </a:br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φωτοτυπία/φωτογράφηση </a:t>
            </a:r>
          </a:p>
          <a:p>
            <a:pPr marL="0" indent="0">
              <a:buNone/>
            </a:pPr>
            <a:endParaRPr lang="el-GR" sz="2200" dirty="0"/>
          </a:p>
          <a:p>
            <a:r>
              <a:rPr lang="el-GR" sz="2200" b="1" dirty="0"/>
              <a:t>Τι ΔΕΝ είναι χρήση</a:t>
            </a:r>
          </a:p>
          <a:p>
            <a:pPr marL="0" indent="0">
              <a:buNone/>
            </a:pPr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απλή κατοχή</a:t>
            </a:r>
            <a:br>
              <a:rPr lang="el-GR" sz="2200" dirty="0"/>
            </a:br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απλή ανάγνωση</a:t>
            </a:r>
            <a:br>
              <a:rPr lang="el-GR" sz="2200" dirty="0"/>
            </a:br>
            <a:r>
              <a:rPr lang="el-GR" sz="2200" dirty="0">
                <a:sym typeface="Wingdings" pitchFamily="2" charset="2"/>
              </a:rPr>
              <a:t> </a:t>
            </a:r>
            <a:r>
              <a:rPr lang="el-GR" sz="2200" dirty="0"/>
              <a:t>απλή αναφορά ύπαρξης</a:t>
            </a:r>
            <a:br>
              <a:rPr lang="el-GR" dirty="0"/>
            </a:br>
            <a:br>
              <a:rPr lang="el-GR" sz="1050" dirty="0"/>
            </a:br>
            <a:endParaRPr lang="el-GR" sz="105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54592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F7C8C0-223A-91AD-E93D-B26E02F06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b="1" dirty="0"/>
              <a:t>Υποκειμενική υπόσταση= </a:t>
            </a:r>
            <a:r>
              <a:rPr lang="el-GR" sz="2400" dirty="0"/>
              <a:t>αρκεί ο ενδεχόμενος δόλος</a:t>
            </a:r>
          </a:p>
          <a:p>
            <a:pPr marL="0" indent="0">
              <a:buNone/>
            </a:pPr>
            <a:endParaRPr lang="el-GR" sz="900" b="1" dirty="0"/>
          </a:p>
          <a:p>
            <a:pPr marL="0" indent="0">
              <a:buNone/>
            </a:pPr>
            <a:r>
              <a:rPr lang="el-GR" sz="2400" b="1" dirty="0"/>
              <a:t>Σκοπός παραπλάνησης </a:t>
            </a:r>
          </a:p>
          <a:p>
            <a:r>
              <a:rPr lang="el-GR" sz="2400" b="1" dirty="0"/>
              <a:t>Τι απαιτείται</a:t>
            </a:r>
          </a:p>
          <a:p>
            <a:pPr marL="0" indent="0">
              <a:buNone/>
            </a:pPr>
            <a:r>
              <a:rPr lang="el-GR" sz="2400" dirty="0"/>
              <a:t>Ο δράστης θέλει:</a:t>
            </a:r>
            <a:br>
              <a:rPr lang="el-GR" sz="2400" dirty="0"/>
            </a:br>
            <a:r>
              <a:rPr lang="el-GR" sz="2400" dirty="0"/>
              <a:t>- να κάνει χρήση του εγγράφου</a:t>
            </a:r>
            <a:br>
              <a:rPr lang="el-GR" sz="2400" dirty="0"/>
            </a:br>
            <a:r>
              <a:rPr lang="el-GR" sz="2400" dirty="0"/>
              <a:t>- με τη χρήση </a:t>
            </a:r>
            <a:r>
              <a:rPr lang="el-GR" sz="2400" dirty="0">
                <a:sym typeface="Wingdings" pitchFamily="2" charset="2"/>
              </a:rPr>
              <a:t> </a:t>
            </a:r>
            <a:r>
              <a:rPr lang="el-GR" sz="2400" dirty="0"/>
              <a:t>να παραπλανήσει</a:t>
            </a:r>
            <a:br>
              <a:rPr lang="el-GR" sz="2400" dirty="0"/>
            </a:br>
            <a:r>
              <a:rPr lang="el-GR" sz="2400" dirty="0"/>
              <a:t>- για γεγονός με έννομες συνέπειες</a:t>
            </a:r>
          </a:p>
          <a:p>
            <a:r>
              <a:rPr lang="el-GR" sz="2400" b="1" dirty="0"/>
              <a:t>Δεν απαιτείται </a:t>
            </a:r>
            <a:r>
              <a:rPr lang="el-GR" sz="2400" dirty="0"/>
              <a:t>να επέλθει η παραπλάνηση</a:t>
            </a:r>
          </a:p>
          <a:p>
            <a:r>
              <a:rPr lang="el-GR" sz="2400" b="1" dirty="0"/>
              <a:t>Παραδείγματα</a:t>
            </a:r>
          </a:p>
          <a:p>
            <a:pPr>
              <a:buFontTx/>
              <a:buChar char="-"/>
            </a:pPr>
            <a:r>
              <a:rPr lang="el-GR" sz="2400" dirty="0"/>
              <a:t>πλαστό πτυχίο για δουλειά → πλαστογραφία</a:t>
            </a:r>
            <a:br>
              <a:rPr lang="el-GR" sz="2400" dirty="0"/>
            </a:br>
            <a:r>
              <a:rPr lang="el-GR" sz="2400" dirty="0">
                <a:sym typeface="Wingdings" pitchFamily="2" charset="2"/>
              </a:rPr>
              <a:t>- </a:t>
            </a:r>
            <a:r>
              <a:rPr lang="el-GR" sz="2400" dirty="0"/>
              <a:t>πλαστό πτυχίο για να χαρούν οι γονείς → όχι</a:t>
            </a:r>
          </a:p>
          <a:p>
            <a:pPr marL="0" indent="0">
              <a:buNone/>
            </a:pPr>
            <a:r>
              <a:rPr lang="el-GR" sz="2400" b="1" dirty="0"/>
              <a:t>Ποινή</a:t>
            </a:r>
            <a:r>
              <a:rPr lang="el-GR" sz="2400" dirty="0"/>
              <a:t>: φυλάκιση + </a:t>
            </a:r>
            <a:r>
              <a:rPr lang="el-GR" sz="2400" dirty="0" err="1"/>
              <a:t>χ.π</a:t>
            </a:r>
            <a:r>
              <a:rPr lang="el-GR" sz="2400" dirty="0"/>
              <a:t>.</a:t>
            </a:r>
          </a:p>
          <a:p>
            <a:pPr marL="0" indent="0">
              <a:buNone/>
            </a:pPr>
            <a:br>
              <a:rPr lang="el-GR" sz="2400" dirty="0"/>
            </a:br>
            <a:r>
              <a:rPr lang="el-GR" sz="2400" b="1" dirty="0"/>
              <a:t>Ποιος φαίνεται ότι μιλάει + γιατί το δείχνω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Κατάρτιση = ψεύτικος εκδότης</a:t>
            </a:r>
            <a:br>
              <a:rPr lang="el-GR" sz="2400" dirty="0"/>
            </a:br>
            <a:r>
              <a:rPr lang="el-GR" sz="2400" dirty="0"/>
              <a:t>Νόθευση = αλλάζω περιεχόμενο</a:t>
            </a:r>
            <a:br>
              <a:rPr lang="el-GR" sz="2400" dirty="0"/>
            </a:br>
            <a:r>
              <a:rPr lang="el-GR" sz="2400" dirty="0"/>
              <a:t>Χρήση = το δείχνω</a:t>
            </a:r>
            <a:br>
              <a:rPr lang="el-GR" sz="2400" dirty="0"/>
            </a:br>
            <a:r>
              <a:rPr lang="el-GR" sz="2400" dirty="0"/>
              <a:t>Σκοπός = να σε επηρεάσω νομικά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23198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B73429-9272-670F-56DB-5042B6C04FB4}"/>
              </a:ext>
            </a:extLst>
          </p:cNvPr>
          <p:cNvSpPr txBox="1"/>
          <p:nvPr/>
        </p:nvSpPr>
        <p:spPr>
          <a:xfrm>
            <a:off x="1111171" y="2141316"/>
            <a:ext cx="939864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Συνάδελφοι, καλή επιτυχία!</a:t>
            </a:r>
            <a:endParaRPr lang="en-US" sz="4400" dirty="0"/>
          </a:p>
          <a:p>
            <a:pPr algn="ctr"/>
            <a:endParaRPr lang="el-GR" dirty="0"/>
          </a:p>
          <a:p>
            <a:pPr algn="ctr"/>
            <a:r>
              <a:rPr lang="el-GR" sz="1600" dirty="0"/>
              <a:t>Για ό,τι χρειαστείτε: </a:t>
            </a:r>
            <a:r>
              <a:rPr lang="en-US" sz="1600" dirty="0" err="1"/>
              <a:t>geokogka@gmail.com</a:t>
            </a:r>
            <a:endParaRPr lang="el-GR" sz="16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621D678-C026-7987-7568-F31C00363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682" y="5024538"/>
            <a:ext cx="2158518" cy="183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40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A9EDDB-5DCE-1F48-E28F-AFBEC50D4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7200" b="1" dirty="0"/>
              <a:t>ΑΝΘΡΩΠΟΚΤΟΝΙΑ ΑΠΌ ΑΜΕΛΕΙΑ - ΑΡΘΡΟ 302 ΠΚ</a:t>
            </a:r>
          </a:p>
          <a:p>
            <a:pPr marL="0" indent="0">
              <a:buNone/>
            </a:pPr>
            <a:r>
              <a:rPr lang="el-GR" sz="7200" b="1" dirty="0"/>
              <a:t>Έννομο αγαθό </a:t>
            </a:r>
            <a:r>
              <a:rPr lang="el-GR" sz="7200" dirty="0"/>
              <a:t>→ </a:t>
            </a:r>
            <a:r>
              <a:rPr lang="el-GR" sz="7200" b="1" dirty="0"/>
              <a:t>Ζωή ανθρώπου</a:t>
            </a: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Υποκείμενο εγκλήματος</a:t>
            </a:r>
          </a:p>
          <a:p>
            <a:pPr marL="0" indent="0">
              <a:buNone/>
            </a:pPr>
            <a:r>
              <a:rPr lang="el-GR" sz="7200" b="1" dirty="0"/>
              <a:t>Δράστης:</a:t>
            </a:r>
            <a:r>
              <a:rPr lang="el-GR" sz="7200" dirty="0"/>
              <a:t> οποιοδήποτε πρόσωπο (κοινό έγκλημα) </a:t>
            </a:r>
          </a:p>
          <a:p>
            <a:pPr marL="0" indent="0">
              <a:buNone/>
            </a:pPr>
            <a:r>
              <a:rPr lang="el-GR" sz="7200" b="1" dirty="0"/>
              <a:t>Θύμα:</a:t>
            </a:r>
            <a:r>
              <a:rPr lang="el-GR" sz="7200" dirty="0"/>
              <a:t> ζωντανός άνθρωπος </a:t>
            </a:r>
          </a:p>
          <a:p>
            <a:pPr marL="0" indent="0">
              <a:buNone/>
            </a:pPr>
            <a:br>
              <a:rPr lang="el-GR" sz="7200" dirty="0"/>
            </a:br>
            <a:r>
              <a:rPr lang="el-GR" sz="7200" b="1" dirty="0"/>
              <a:t>Αντικειμενική υπόσταση</a:t>
            </a:r>
          </a:p>
          <a:p>
            <a:pPr marL="0" indent="0">
              <a:buNone/>
            </a:pPr>
            <a:r>
              <a:rPr lang="el-GR" sz="7200" b="1" dirty="0"/>
              <a:t>➤ Πράξη θανάτωσης</a:t>
            </a:r>
          </a:p>
          <a:p>
            <a:pPr marL="0" indent="0">
              <a:buNone/>
            </a:pPr>
            <a:r>
              <a:rPr lang="el-GR" sz="7200" dirty="0"/>
              <a:t>→ Πρόκληση θανάτου άλλου</a:t>
            </a:r>
          </a:p>
          <a:p>
            <a:pPr marL="0" indent="0">
              <a:buNone/>
            </a:pPr>
            <a:r>
              <a:rPr lang="el-GR" sz="7200" dirty="0"/>
              <a:t>Ιδιαιτερότητα: Δεν υπάρχει διαφοροποίηση από το άρθρο 299 ως προς την </a:t>
            </a:r>
            <a:r>
              <a:rPr lang="el-GR" sz="7200" dirty="0" err="1"/>
              <a:t>πράξη.Η</a:t>
            </a:r>
            <a:r>
              <a:rPr lang="el-GR" sz="7200" dirty="0"/>
              <a:t> διαφορά είναι στο </a:t>
            </a:r>
            <a:r>
              <a:rPr lang="el-GR" sz="7200" b="1" dirty="0"/>
              <a:t>στοιχείο της αμέλειας</a:t>
            </a:r>
            <a:r>
              <a:rPr lang="el-GR" sz="7200" dirty="0"/>
              <a:t> </a:t>
            </a:r>
          </a:p>
          <a:p>
            <a:pPr marL="0" indent="0">
              <a:buNone/>
            </a:pPr>
            <a:endParaRPr lang="el-GR" sz="7200" b="1" dirty="0"/>
          </a:p>
          <a:p>
            <a:pPr marL="0" indent="0">
              <a:buNone/>
            </a:pPr>
            <a:r>
              <a:rPr lang="el-GR" sz="7200" b="1" dirty="0"/>
              <a:t>Τρόπος τέλεσης</a:t>
            </a:r>
          </a:p>
          <a:p>
            <a:pPr marL="0" indent="0">
              <a:buNone/>
            </a:pPr>
            <a:r>
              <a:rPr lang="el-GR" sz="7200" dirty="0"/>
              <a:t>Με:</a:t>
            </a:r>
          </a:p>
          <a:p>
            <a:r>
              <a:rPr lang="el-GR" sz="7200" b="1" dirty="0"/>
              <a:t>ενέργεια</a:t>
            </a:r>
            <a:r>
              <a:rPr lang="el-GR" sz="7200" dirty="0"/>
              <a:t> </a:t>
            </a:r>
          </a:p>
          <a:p>
            <a:r>
              <a:rPr lang="el-GR" sz="7200" b="1" dirty="0"/>
              <a:t>παράλειψη</a:t>
            </a:r>
            <a:r>
              <a:rPr lang="el-GR" sz="7200" dirty="0"/>
              <a:t> (αν υπάρχει ιδιαίτερη νομική υποχρέωση) </a:t>
            </a:r>
          </a:p>
          <a:p>
            <a:pPr marL="0" indent="0">
              <a:buNone/>
            </a:pPr>
            <a:r>
              <a:rPr lang="el-GR" sz="7200" dirty="0"/>
              <a:t>✔ Η ιδιαίτερη νομική υποχρέωση μπορεί να πηγάζει από:</a:t>
            </a:r>
          </a:p>
          <a:p>
            <a:r>
              <a:rPr lang="el-GR" sz="7200" dirty="0"/>
              <a:t>νόμο </a:t>
            </a:r>
          </a:p>
          <a:p>
            <a:r>
              <a:rPr lang="el-GR" sz="7200" dirty="0"/>
              <a:t>σύμβαση </a:t>
            </a:r>
          </a:p>
          <a:p>
            <a:r>
              <a:rPr lang="el-GR" sz="7200" dirty="0"/>
              <a:t>προηγούμενη επικίνδυνη ενέργεια </a:t>
            </a:r>
          </a:p>
          <a:p>
            <a:pPr marL="0" indent="0">
              <a:buNone/>
            </a:pP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1894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F03B1C-E646-91A3-CBF8-511AF71C5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/>
              <a:t>➤ Αποτέλεσμα </a:t>
            </a:r>
            <a:r>
              <a:rPr lang="el-GR" sz="2400" dirty="0"/>
              <a:t>→ </a:t>
            </a:r>
            <a:r>
              <a:rPr lang="el-GR" sz="2400" b="1" dirty="0"/>
              <a:t>Θάνατος</a:t>
            </a:r>
            <a:endParaRPr lang="el-GR" sz="2400" dirty="0"/>
          </a:p>
          <a:p>
            <a:pPr marL="0" indent="0">
              <a:buNone/>
            </a:pPr>
            <a:br>
              <a:rPr lang="el-GR" sz="2400" dirty="0"/>
            </a:br>
            <a:r>
              <a:rPr lang="el-GR" sz="2400" b="1" dirty="0"/>
              <a:t>➤ Αντικειμενικός αιτιώδης σύνδεσμος</a:t>
            </a:r>
          </a:p>
          <a:p>
            <a:pPr marL="0" indent="0">
              <a:buNone/>
            </a:pPr>
            <a:r>
              <a:rPr lang="el-GR" sz="2400" dirty="0"/>
              <a:t>→ Ο θάνατος πρέπει να συνδέεται αιτιωδώς με το σφάλμα</a:t>
            </a:r>
          </a:p>
          <a:p>
            <a:pPr marL="0" indent="0">
              <a:buNone/>
            </a:pPr>
            <a:r>
              <a:rPr lang="el-GR" sz="2400" dirty="0"/>
              <a:t>✔ Δεν υπάρχει όταν το σφάλμα δεν επηρέασε το αποτέλεσμα </a:t>
            </a:r>
          </a:p>
          <a:p>
            <a:pPr marL="0" indent="0">
              <a:buNone/>
            </a:pPr>
            <a:r>
              <a:rPr lang="el-GR" sz="2400" dirty="0"/>
              <a:t>✔ Κριτήριο → Αν χωρίς το σφάλμα </a:t>
            </a:r>
            <a:r>
              <a:rPr lang="el-GR" sz="2400" b="1" dirty="0"/>
              <a:t>δεν θα επερχόταν ο θάνατος</a:t>
            </a:r>
            <a:endParaRPr lang="el-GR" sz="2400" dirty="0"/>
          </a:p>
          <a:p>
            <a:pPr marL="0" indent="0">
              <a:buNone/>
            </a:pPr>
            <a:br>
              <a:rPr lang="el-GR" sz="2400" dirty="0"/>
            </a:br>
            <a:r>
              <a:rPr lang="el-GR" sz="2400" b="1" dirty="0"/>
              <a:t>Υποκειμενική υπόσταση (Αμέλεια – άρθρο 28 ΠΚ)</a:t>
            </a:r>
          </a:p>
          <a:p>
            <a:pPr marL="0" indent="0">
              <a:buNone/>
            </a:pPr>
            <a:r>
              <a:rPr lang="el-GR" sz="2400" b="1" dirty="0"/>
              <a:t>➤ Ορισμός </a:t>
            </a:r>
            <a:r>
              <a:rPr lang="el-GR" sz="2400" dirty="0"/>
              <a:t>→ Έλλειψη προσοχής που όφειλε και μπορούσε να καταβάλει</a:t>
            </a:r>
          </a:p>
          <a:p>
            <a:pPr marL="0" indent="0">
              <a:buNone/>
            </a:pPr>
            <a:br>
              <a:rPr lang="el-GR" sz="2400" dirty="0"/>
            </a:br>
            <a:r>
              <a:rPr lang="el-GR" sz="2400" b="1" dirty="0"/>
              <a:t>Ποινή</a:t>
            </a:r>
          </a:p>
          <a:p>
            <a:pPr marL="0" indent="0">
              <a:buNone/>
            </a:pPr>
            <a:r>
              <a:rPr lang="el-GR" sz="2400" dirty="0"/>
              <a:t>Φυλάκιση τουλάχιστον 2 ετών</a:t>
            </a:r>
            <a:endParaRPr lang="el-GR" sz="7200" dirty="0"/>
          </a:p>
        </p:txBody>
      </p:sp>
    </p:spTree>
    <p:extLst>
      <p:ext uri="{BB962C8B-B14F-4D97-AF65-F5344CB8AC3E}">
        <p14:creationId xmlns:p14="http://schemas.microsoft.com/office/powerpoint/2010/main" val="757168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585249-2456-612A-3C38-0FB45112D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7200" b="1" dirty="0"/>
              <a:t>ΣΩΜΑΤΙΚΗ ΒΛΑΒΗ – ΆΡΘΡΟ 308 ΠΚ </a:t>
            </a:r>
          </a:p>
          <a:p>
            <a:pPr marL="0" indent="0">
              <a:buNone/>
            </a:pPr>
            <a:r>
              <a:rPr lang="el-GR" sz="7200" b="1" dirty="0"/>
              <a:t>Προστατευόμενο έννομο αγαθό</a:t>
            </a:r>
          </a:p>
          <a:p>
            <a:pPr marL="0" indent="0">
              <a:buNone/>
            </a:pPr>
            <a:r>
              <a:rPr lang="el-GR" sz="7200" b="1" dirty="0"/>
              <a:t>Σωματική ακεραιότητα</a:t>
            </a:r>
            <a:endParaRPr lang="el-GR" sz="7200" dirty="0"/>
          </a:p>
          <a:p>
            <a:r>
              <a:rPr lang="el-GR" sz="7200" dirty="0"/>
              <a:t>Εξωτερική (σωματική κάκωση) </a:t>
            </a:r>
          </a:p>
          <a:p>
            <a:r>
              <a:rPr lang="el-GR" sz="7200" dirty="0"/>
              <a:t>Εσωτερική (βλάβη υγείας) </a:t>
            </a:r>
          </a:p>
          <a:p>
            <a:pPr marL="0" indent="0">
              <a:buNone/>
            </a:pPr>
            <a:br>
              <a:rPr lang="el-GR" sz="7200" dirty="0"/>
            </a:br>
            <a:br>
              <a:rPr lang="el-GR" sz="7200" dirty="0"/>
            </a:br>
            <a:r>
              <a:rPr lang="el-GR" sz="7200" b="1" dirty="0"/>
              <a:t>Χαρακτήρας εγκλήματος</a:t>
            </a:r>
          </a:p>
          <a:p>
            <a:r>
              <a:rPr lang="el-GR" sz="7200" dirty="0"/>
              <a:t>Έγκλημα αποτελέσματος </a:t>
            </a:r>
          </a:p>
          <a:p>
            <a:r>
              <a:rPr lang="el-GR" sz="7200" dirty="0"/>
              <a:t>Υλικό (απαιτεί αποτέλεσμα) </a:t>
            </a:r>
          </a:p>
          <a:p>
            <a:r>
              <a:rPr lang="el-GR" sz="7200" dirty="0"/>
              <a:t>Στιγμιαίο </a:t>
            </a:r>
          </a:p>
          <a:p>
            <a:pPr marL="0" indent="0">
              <a:buNone/>
            </a:pP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Αντικειμενική υπόσταση</a:t>
            </a:r>
          </a:p>
          <a:p>
            <a:pPr marL="0" indent="0">
              <a:buNone/>
            </a:pPr>
            <a:r>
              <a:rPr lang="el-GR" sz="7200" b="1" dirty="0"/>
              <a:t>➤ Δράστης </a:t>
            </a: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Οποιοσδήποτε (όχι αυτοτραυματισμός)</a:t>
            </a:r>
          </a:p>
          <a:p>
            <a:pPr marL="0" indent="0">
              <a:buNone/>
            </a:pPr>
            <a:r>
              <a:rPr lang="el-GR" sz="7200" b="1" dirty="0"/>
              <a:t>➤ Υλικό αντικείμενο </a:t>
            </a: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Άλλος άνθρωπος (ζωντανός)</a:t>
            </a:r>
          </a:p>
          <a:p>
            <a:pPr marL="0" indent="0">
              <a:buNone/>
            </a:pPr>
            <a:br>
              <a:rPr lang="el-GR" sz="7200" dirty="0"/>
            </a:br>
            <a:r>
              <a:rPr lang="el-GR" sz="7200" b="1" dirty="0"/>
              <a:t>➤ Εγκληματική συμπεριφορά</a:t>
            </a:r>
          </a:p>
          <a:p>
            <a:pPr marL="0" indent="0">
              <a:buNone/>
            </a:pPr>
            <a:r>
              <a:rPr lang="el-GR" sz="7200" dirty="0"/>
              <a:t>Πράξη ή παράλειψη</a:t>
            </a:r>
          </a:p>
          <a:p>
            <a:r>
              <a:rPr lang="el-GR" sz="7200" dirty="0"/>
              <a:t>άμεση (π.χ. χτύπημα) </a:t>
            </a:r>
          </a:p>
          <a:p>
            <a:r>
              <a:rPr lang="el-GR" sz="7200" dirty="0"/>
              <a:t>έμμεση (μέσο, ζώο κ.λπ.) </a:t>
            </a:r>
          </a:p>
          <a:p>
            <a:r>
              <a:rPr lang="el-GR" sz="7200" dirty="0"/>
              <a:t>παράλειψη (αν υπάρχει ιδιαίτερη νομική υποχρέωση – </a:t>
            </a:r>
            <a:r>
              <a:rPr lang="el-GR" sz="7200" dirty="0" err="1"/>
              <a:t>άρ</a:t>
            </a:r>
            <a:r>
              <a:rPr lang="el-GR" sz="7200" dirty="0"/>
              <a:t>. 15 ΠΚ) </a:t>
            </a:r>
          </a:p>
          <a:p>
            <a:pPr marL="0" indent="0">
              <a:buNone/>
            </a:pP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2735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64BD60-C1A7-0FCE-4C8A-36BDF7B3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l-GR" sz="7200" b="1" dirty="0"/>
              <a:t>➤ Εγκληματικό αποτέλεσμα</a:t>
            </a:r>
          </a:p>
          <a:p>
            <a:pPr marL="0" indent="0">
              <a:buNone/>
            </a:pPr>
            <a:r>
              <a:rPr lang="el-GR" sz="7200" b="1" dirty="0"/>
              <a:t>(Α) Σωματική κάκωση </a:t>
            </a:r>
            <a:r>
              <a:rPr lang="el-GR" sz="7200" b="1" dirty="0">
                <a:sym typeface="Wingdings" pitchFamily="2" charset="2"/>
              </a:rPr>
              <a:t> </a:t>
            </a:r>
            <a:r>
              <a:rPr lang="el-GR" sz="7200" dirty="0"/>
              <a:t>Εξωτερική βλάβη/ εξωτερική επενέργεια επί του σώματος:</a:t>
            </a:r>
          </a:p>
          <a:p>
            <a:r>
              <a:rPr lang="el-GR" sz="7200" dirty="0"/>
              <a:t>τραύματα </a:t>
            </a:r>
          </a:p>
          <a:p>
            <a:r>
              <a:rPr lang="el-GR" sz="7200" dirty="0"/>
              <a:t>εκδορές </a:t>
            </a:r>
          </a:p>
          <a:p>
            <a:r>
              <a:rPr lang="el-GR" sz="7200" dirty="0"/>
              <a:t>κατάγματα </a:t>
            </a:r>
          </a:p>
          <a:p>
            <a:r>
              <a:rPr lang="el-GR" sz="7200" dirty="0"/>
              <a:t>μώλωπες </a:t>
            </a:r>
          </a:p>
          <a:p>
            <a:pPr marL="0" indent="0">
              <a:buNone/>
            </a:pP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(Β) Βλάβη υγείας </a:t>
            </a:r>
            <a:r>
              <a:rPr lang="el-GR" sz="7200" b="1" dirty="0">
                <a:sym typeface="Wingdings" pitchFamily="2" charset="2"/>
              </a:rPr>
              <a:t></a:t>
            </a:r>
            <a:r>
              <a:rPr lang="el-GR" sz="7200" dirty="0"/>
              <a:t> Διατάραξη λειτουργίας οργανισμού/ εσωτερικών λειτουργιών/ δυσλειτουργία οργανισμού:</a:t>
            </a:r>
          </a:p>
          <a:p>
            <a:r>
              <a:rPr lang="el-GR" sz="7200" dirty="0"/>
              <a:t>μετάδοση μολυσματικής ασθένειας </a:t>
            </a:r>
          </a:p>
          <a:p>
            <a:r>
              <a:rPr lang="el-GR" sz="7200" dirty="0"/>
              <a:t>ψυχική διαταραχή </a:t>
            </a:r>
          </a:p>
          <a:p>
            <a:r>
              <a:rPr lang="el-GR" sz="7200" dirty="0"/>
              <a:t>Δηλητηρίαση/ πρόκληση μέθης </a:t>
            </a:r>
          </a:p>
          <a:p>
            <a:r>
              <a:rPr lang="el-GR" sz="7200" dirty="0"/>
              <a:t>απώλεια αισθήσεων </a:t>
            </a:r>
          </a:p>
          <a:p>
            <a:endParaRPr lang="el-GR" sz="7200" dirty="0"/>
          </a:p>
          <a:p>
            <a:pPr marL="0" indent="0">
              <a:buNone/>
            </a:pPr>
            <a:r>
              <a:rPr lang="el-GR" sz="7200" dirty="0"/>
              <a:t>Σε κάθε περίπτωση </a:t>
            </a:r>
            <a:r>
              <a:rPr lang="el-GR" sz="7200" dirty="0">
                <a:sym typeface="Wingdings" pitchFamily="2" charset="2"/>
              </a:rPr>
              <a:t> διαταράσσεται η ομαλή λειτουργία του οργανισμού και απαιτείται ενεργοποίηση κάποιας έκτακτης διαδικασίας αποκατάστασης. </a:t>
            </a:r>
            <a:r>
              <a:rPr lang="el-GR" sz="7200" dirty="0"/>
              <a:t> </a:t>
            </a:r>
          </a:p>
          <a:p>
            <a:pPr marL="0" indent="0">
              <a:buNone/>
            </a:pPr>
            <a:br>
              <a:rPr lang="el-GR" sz="7200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0764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B70179-3372-9D77-A407-2867FA665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400"/>
            <a:ext cx="12192000" cy="6849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br>
              <a:rPr lang="el-GR" dirty="0"/>
            </a:br>
            <a:r>
              <a:rPr lang="el-GR" b="1" dirty="0"/>
              <a:t>Υποκειμενική υπόσταση </a:t>
            </a:r>
            <a:r>
              <a:rPr lang="el-GR" b="1" dirty="0">
                <a:sym typeface="Wingdings" pitchFamily="2" charset="2"/>
              </a:rPr>
              <a:t> </a:t>
            </a:r>
            <a:r>
              <a:rPr lang="el-GR" dirty="0"/>
              <a:t>Δόλος (και ενδεχόμενος)</a:t>
            </a:r>
          </a:p>
          <a:p>
            <a:pPr marL="0" indent="0">
              <a:buNone/>
            </a:pPr>
            <a:r>
              <a:rPr lang="el-GR" b="1" dirty="0"/>
              <a:t>Μορφές</a:t>
            </a:r>
          </a:p>
          <a:p>
            <a:pPr marL="0" indent="0">
              <a:buNone/>
            </a:pPr>
            <a:r>
              <a:rPr lang="el-GR" b="1" dirty="0"/>
              <a:t>➤ Απλή σωματική βλάβη</a:t>
            </a:r>
          </a:p>
          <a:p>
            <a:r>
              <a:rPr lang="el-GR" dirty="0"/>
              <a:t>βασική μορφή </a:t>
            </a:r>
          </a:p>
          <a:p>
            <a:pPr marL="0" indent="0">
              <a:buNone/>
            </a:pPr>
            <a:r>
              <a:rPr lang="el-GR" b="1" dirty="0"/>
              <a:t>➤ Εντελώς ελαφρά </a:t>
            </a:r>
            <a:r>
              <a:rPr lang="el-GR" b="1" dirty="0">
                <a:sym typeface="Wingdings" pitchFamily="2" charset="2"/>
              </a:rPr>
              <a:t> προνομιούχα παραλλαγή της απλής</a:t>
            </a:r>
            <a:endParaRPr lang="el-GR" b="1" dirty="0"/>
          </a:p>
          <a:p>
            <a:pPr marL="0" indent="0">
              <a:buNone/>
            </a:pPr>
            <a:r>
              <a:rPr lang="el-GR" dirty="0"/>
              <a:t>όταν:</a:t>
            </a:r>
          </a:p>
          <a:p>
            <a:pPr algn="just"/>
            <a:r>
              <a:rPr lang="el-GR" dirty="0"/>
              <a:t>«χωρίς να είναι εντελώς επουσιώδης, έχει επιπόλαιες μόνο συνέπειες και δεν προκαλεί καμία μειονεξία, ούτε προσωρινή, στη λειτουργία του οργανισμού, αλλά απλώς μία διατάραξη για να αποκατασταθεί ο οργανισμός στην πρότερη κατάστασή του.».</a:t>
            </a:r>
          </a:p>
          <a:p>
            <a:pPr marL="0" indent="0" algn="just">
              <a:buNone/>
            </a:pPr>
            <a:r>
              <a:rPr lang="el-GR" dirty="0" err="1"/>
              <a:t>Νομολογιακά</a:t>
            </a:r>
            <a:r>
              <a:rPr lang="el-GR" dirty="0"/>
              <a:t> </a:t>
            </a:r>
            <a:r>
              <a:rPr lang="el-GR" dirty="0">
                <a:sym typeface="Wingdings" pitchFamily="2" charset="2"/>
              </a:rPr>
              <a:t> εντελώς ελαφρά: </a:t>
            </a:r>
            <a:r>
              <a:rPr lang="el-GR" dirty="0" err="1">
                <a:sym typeface="Wingdings" pitchFamily="2" charset="2"/>
              </a:rPr>
              <a:t>μικροεκχυμώσεις</a:t>
            </a:r>
            <a:r>
              <a:rPr lang="el-GR" dirty="0">
                <a:sym typeface="Wingdings" pitchFamily="2" charset="2"/>
              </a:rPr>
              <a:t>, χτύπημα με τα χέρια στο πρόσωπο που προκάλεσε κεφαλαλγία, δερματικές εκδορές (ενδεικτικά).</a:t>
            </a:r>
          </a:p>
          <a:p>
            <a:pPr marL="0" indent="0" algn="just">
              <a:buNone/>
            </a:pPr>
            <a:endParaRPr lang="el-GR" dirty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l-GR" b="1" dirty="0"/>
              <a:t>Ποινή</a:t>
            </a:r>
            <a:r>
              <a:rPr lang="el-GR" dirty="0"/>
              <a:t>: φυλάκιση έως δύο (2) έτη ή </a:t>
            </a:r>
            <a:r>
              <a:rPr lang="el-GR" dirty="0" err="1"/>
              <a:t>χ.π</a:t>
            </a:r>
            <a:r>
              <a:rPr lang="el-GR" dirty="0"/>
              <a:t>. για βασικό έγκλημα. </a:t>
            </a:r>
          </a:p>
          <a:p>
            <a:pPr marL="0" indent="0">
              <a:buNone/>
            </a:pP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17180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A2AA07-ACD9-75A3-83CE-4DA02C92F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l-GR" sz="7200" b="1" dirty="0"/>
              <a:t>ΕΠΙΚΙΝΔΥΝΗ ΣΩΜΑΤΙΚΗ ΒΛΑΒΗ - ΆΡΘΡΟ 309 ΠΚ </a:t>
            </a:r>
          </a:p>
          <a:p>
            <a:pPr marL="0" indent="0">
              <a:buNone/>
            </a:pPr>
            <a:r>
              <a:rPr lang="el-GR" sz="7200" b="1" dirty="0"/>
              <a:t>ΒΑΣΙΚΗ ΔΟΜΗ</a:t>
            </a:r>
          </a:p>
          <a:p>
            <a:pPr marL="0" indent="0">
              <a:buNone/>
            </a:pPr>
            <a:r>
              <a:rPr lang="el-GR" sz="7200" dirty="0"/>
              <a:t>Προϋπόθεση: Τέλεση </a:t>
            </a:r>
            <a:r>
              <a:rPr lang="el-GR" sz="7200" b="1" dirty="0"/>
              <a:t>σωματικής βλάβης (άρθρο 308 ΠΚ) </a:t>
            </a:r>
            <a:r>
              <a:rPr lang="el-GR" sz="7200" dirty="0"/>
              <a:t>με τρόπο που μπορεί να προκαλέσει:</a:t>
            </a:r>
          </a:p>
          <a:p>
            <a:pPr marL="0" indent="0">
              <a:buNone/>
            </a:pPr>
            <a:r>
              <a:rPr lang="el-GR" sz="7200" dirty="0"/>
              <a:t>Κίνδυνο ζωής ή Βαριά σωματική βλάβη </a:t>
            </a: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ΠΡΟΣΤΑΤΕΥΟΜΕΝΟ ΕΝΝΟΜΟ ΑΓΑΘΟ</a:t>
            </a:r>
          </a:p>
          <a:p>
            <a:pPr marL="0" indent="0">
              <a:buNone/>
            </a:pP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/>
              <a:t>Σωματική ακεραιότητα </a:t>
            </a:r>
          </a:p>
          <a:p>
            <a:pPr marL="0" indent="0">
              <a:buNone/>
            </a:pPr>
            <a:r>
              <a:rPr lang="el-GR" sz="7200" dirty="0">
                <a:sym typeface="Wingdings" pitchFamily="2" charset="2"/>
              </a:rPr>
              <a:t> </a:t>
            </a:r>
            <a:r>
              <a:rPr lang="el-GR" sz="7200" dirty="0"/>
              <a:t>Ζωή (ως </a:t>
            </a:r>
            <a:r>
              <a:rPr lang="el-GR" sz="7200" dirty="0" err="1"/>
              <a:t>διακινδυνευόμενο</a:t>
            </a:r>
            <a:r>
              <a:rPr lang="el-GR" sz="7200" dirty="0"/>
              <a:t> αγαθό) </a:t>
            </a:r>
          </a:p>
          <a:p>
            <a:pPr marL="0" indent="0">
              <a:buNone/>
            </a:pPr>
            <a:endParaRPr lang="el-GR" sz="7200" dirty="0"/>
          </a:p>
          <a:p>
            <a:pPr marL="0" indent="0">
              <a:buNone/>
            </a:pPr>
            <a:r>
              <a:rPr lang="el-GR" sz="7200" b="1" dirty="0"/>
              <a:t>ΧΑΡΑΚΤΗΡΑΣ ΕΓΚΛΗΜΑΤΟΣ</a:t>
            </a:r>
          </a:p>
          <a:p>
            <a:pPr marL="0" indent="0">
              <a:buNone/>
            </a:pPr>
            <a:r>
              <a:rPr lang="el-GR" sz="7200" dirty="0">
                <a:sym typeface="Wingdings" pitchFamily="2" charset="2"/>
              </a:rPr>
              <a:t></a:t>
            </a:r>
            <a:r>
              <a:rPr lang="el-GR" sz="7200" dirty="0"/>
              <a:t>Μικτό </a:t>
            </a:r>
            <a:r>
              <a:rPr lang="el-GR" sz="7200" dirty="0" err="1"/>
              <a:t>υπαλλακτικώς</a:t>
            </a:r>
            <a:r>
              <a:rPr lang="el-GR" sz="7200" dirty="0"/>
              <a:t>: </a:t>
            </a:r>
          </a:p>
          <a:p>
            <a:pPr lvl="1"/>
            <a:r>
              <a:rPr lang="el-GR" sz="7200" dirty="0"/>
              <a:t>είτε κίνδυνος ζωής </a:t>
            </a:r>
          </a:p>
          <a:p>
            <a:pPr lvl="1"/>
            <a:r>
              <a:rPr lang="el-GR" sz="7200" dirty="0"/>
              <a:t>είτε κίνδυνος βαριάς σωματικής βλάβης </a:t>
            </a:r>
          </a:p>
          <a:p>
            <a:pPr lvl="1"/>
            <a:r>
              <a:rPr lang="el-GR" sz="7200" dirty="0">
                <a:sym typeface="Wingdings" pitchFamily="2" charset="2"/>
              </a:rPr>
              <a:t>οπότε αν με την ίδια πράξη: δυνατότητα κινδύνου για τη ζωή και κίνδυνος για </a:t>
            </a:r>
            <a:r>
              <a:rPr lang="el-GR" sz="7200" dirty="0" err="1">
                <a:sym typeface="Wingdings" pitchFamily="2" charset="2"/>
              </a:rPr>
              <a:t>β.σ.β</a:t>
            </a:r>
            <a:r>
              <a:rPr lang="el-GR" sz="7200" dirty="0">
                <a:sym typeface="Wingdings" pitchFamily="2" charset="2"/>
              </a:rPr>
              <a:t>.  ένα έγκλημα (ΑΠ 1431/2002)</a:t>
            </a:r>
            <a:endParaRPr lang="el-GR" sz="7200" dirty="0"/>
          </a:p>
          <a:p>
            <a:pPr marL="0" indent="0">
              <a:buNone/>
            </a:pPr>
            <a:br>
              <a:rPr lang="el-GR" sz="7200" dirty="0"/>
            </a:br>
            <a:endParaRPr lang="el-GR" sz="72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70275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2771</Words>
  <Application>Microsoft Macintosh PowerPoint</Application>
  <PresentationFormat>Ευρεία οθόνη</PresentationFormat>
  <Paragraphs>414</Paragraphs>
  <Slides>33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Wingdings</vt:lpstr>
      <vt:lpstr>Θέμα του Office</vt:lpstr>
      <vt:lpstr>Σεμινάριο Ουσιαστικού Ποινικού Δικαίου (Ειδικό Μέρος)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Georgia Kogka</dc:creator>
  <cp:lastModifiedBy>Georgia Kogka</cp:lastModifiedBy>
  <cp:revision>37</cp:revision>
  <dcterms:created xsi:type="dcterms:W3CDTF">2026-04-28T16:22:52Z</dcterms:created>
  <dcterms:modified xsi:type="dcterms:W3CDTF">2026-05-05T19:07:00Z</dcterms:modified>
</cp:coreProperties>
</file>