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sldIdLst>
    <p:sldId id="256" r:id="rId2"/>
    <p:sldId id="257" r:id="rId3"/>
    <p:sldId id="260" r:id="rId4"/>
    <p:sldId id="261" r:id="rId5"/>
    <p:sldId id="292" r:id="rId6"/>
    <p:sldId id="262" r:id="rId7"/>
    <p:sldId id="263" r:id="rId8"/>
    <p:sldId id="264" r:id="rId9"/>
    <p:sldId id="265" r:id="rId10"/>
    <p:sldId id="293" r:id="rId11"/>
    <p:sldId id="267" r:id="rId12"/>
    <p:sldId id="268" r:id="rId13"/>
    <p:sldId id="269"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94" r:id="rId31"/>
    <p:sldId id="295" r:id="rId32"/>
    <p:sldId id="287" r:id="rId33"/>
    <p:sldId id="270" r:id="rId34"/>
    <p:sldId id="288" r:id="rId35"/>
    <p:sldId id="289" r:id="rId36"/>
    <p:sldId id="296" r:id="rId37"/>
    <p:sldId id="303" r:id="rId38"/>
    <p:sldId id="266" r:id="rId39"/>
    <p:sldId id="297" r:id="rId40"/>
    <p:sldId id="298" r:id="rId41"/>
    <p:sldId id="299" r:id="rId42"/>
    <p:sldId id="301" r:id="rId43"/>
    <p:sldId id="302" r:id="rId44"/>
    <p:sldId id="300" r:id="rId45"/>
    <p:sldId id="304" r:id="rId46"/>
    <p:sldId id="305" r:id="rId47"/>
    <p:sldId id="306" r:id="rId48"/>
    <p:sldId id="307" r:id="rId49"/>
    <p:sldId id="308" r:id="rId50"/>
    <p:sldId id="309" r:id="rId51"/>
    <p:sldId id="310" r:id="rId5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ΑΣΤΕΡΩ ΤΣΙΡΚΑ" initials="ΑΤ" lastIdx="1" clrIdx="0">
    <p:extLst>
      <p:ext uri="{19B8F6BF-5375-455C-9EA6-DF929625EA0E}">
        <p15:presenceInfo xmlns:p15="http://schemas.microsoft.com/office/powerpoint/2012/main" userId="ade76252d7b28a7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86CA4BC-B0CF-48AD-9383-537AB2B80380}" type="datetimeFigureOut">
              <a:rPr lang="el-GR" smtClean="0"/>
              <a:t>13/5/2024</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6234F07-21FC-42A4-AB57-A036C918D050}" type="slidenum">
              <a:rPr lang="el-GR" smtClean="0"/>
              <a:t>‹#›</a:t>
            </a:fld>
            <a:endParaRPr lang="el-GR"/>
          </a:p>
        </p:txBody>
      </p:sp>
    </p:spTree>
    <p:extLst>
      <p:ext uri="{BB962C8B-B14F-4D97-AF65-F5344CB8AC3E}">
        <p14:creationId xmlns:p14="http://schemas.microsoft.com/office/powerpoint/2010/main" val="286414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86CA4BC-B0CF-48AD-9383-537AB2B80380}" type="datetimeFigureOut">
              <a:rPr lang="el-GR" smtClean="0"/>
              <a:t>13/5/2024</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6234F07-21FC-42A4-AB57-A036C918D050}" type="slidenum">
              <a:rPr lang="el-GR" smtClean="0"/>
              <a:t>‹#›</a:t>
            </a:fld>
            <a:endParaRPr lang="el-GR"/>
          </a:p>
        </p:txBody>
      </p:sp>
    </p:spTree>
    <p:extLst>
      <p:ext uri="{BB962C8B-B14F-4D97-AF65-F5344CB8AC3E}">
        <p14:creationId xmlns:p14="http://schemas.microsoft.com/office/powerpoint/2010/main" val="2183164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86CA4BC-B0CF-48AD-9383-537AB2B80380}" type="datetimeFigureOut">
              <a:rPr lang="el-GR" smtClean="0"/>
              <a:t>13/5/2024</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6234F07-21FC-42A4-AB57-A036C918D050}"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573881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86CA4BC-B0CF-48AD-9383-537AB2B80380}" type="datetimeFigureOut">
              <a:rPr lang="el-GR" smtClean="0"/>
              <a:t>13/5/2024</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6234F07-21FC-42A4-AB57-A036C918D050}" type="slidenum">
              <a:rPr lang="el-GR" smtClean="0"/>
              <a:t>‹#›</a:t>
            </a:fld>
            <a:endParaRPr lang="el-GR"/>
          </a:p>
        </p:txBody>
      </p:sp>
    </p:spTree>
    <p:extLst>
      <p:ext uri="{BB962C8B-B14F-4D97-AF65-F5344CB8AC3E}">
        <p14:creationId xmlns:p14="http://schemas.microsoft.com/office/powerpoint/2010/main" val="34411903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86CA4BC-B0CF-48AD-9383-537AB2B80380}" type="datetimeFigureOut">
              <a:rPr lang="el-GR" smtClean="0"/>
              <a:t>13/5/2024</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6234F07-21FC-42A4-AB57-A036C918D050}"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5071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86CA4BC-B0CF-48AD-9383-537AB2B80380}" type="datetimeFigureOut">
              <a:rPr lang="el-GR" smtClean="0"/>
              <a:t>13/5/2024</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6234F07-21FC-42A4-AB57-A036C918D050}" type="slidenum">
              <a:rPr lang="el-GR" smtClean="0"/>
              <a:t>‹#›</a:t>
            </a:fld>
            <a:endParaRPr lang="el-GR"/>
          </a:p>
        </p:txBody>
      </p:sp>
    </p:spTree>
    <p:extLst>
      <p:ext uri="{BB962C8B-B14F-4D97-AF65-F5344CB8AC3E}">
        <p14:creationId xmlns:p14="http://schemas.microsoft.com/office/powerpoint/2010/main" val="19118335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86CA4BC-B0CF-48AD-9383-537AB2B80380}" type="datetimeFigureOut">
              <a:rPr lang="el-GR" smtClean="0"/>
              <a:t>13/5/2024</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234F07-21FC-42A4-AB57-A036C918D050}" type="slidenum">
              <a:rPr lang="el-GR" smtClean="0"/>
              <a:t>‹#›</a:t>
            </a:fld>
            <a:endParaRPr lang="el-GR"/>
          </a:p>
        </p:txBody>
      </p:sp>
    </p:spTree>
    <p:extLst>
      <p:ext uri="{BB962C8B-B14F-4D97-AF65-F5344CB8AC3E}">
        <p14:creationId xmlns:p14="http://schemas.microsoft.com/office/powerpoint/2010/main" val="35884886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86CA4BC-B0CF-48AD-9383-537AB2B80380}" type="datetimeFigureOut">
              <a:rPr lang="el-GR" smtClean="0"/>
              <a:t>13/5/2024</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234F07-21FC-42A4-AB57-A036C918D050}" type="slidenum">
              <a:rPr lang="el-GR" smtClean="0"/>
              <a:t>‹#›</a:t>
            </a:fld>
            <a:endParaRPr lang="el-GR"/>
          </a:p>
        </p:txBody>
      </p:sp>
    </p:spTree>
    <p:extLst>
      <p:ext uri="{BB962C8B-B14F-4D97-AF65-F5344CB8AC3E}">
        <p14:creationId xmlns:p14="http://schemas.microsoft.com/office/powerpoint/2010/main" val="2816910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86CA4BC-B0CF-48AD-9383-537AB2B80380}" type="datetimeFigureOut">
              <a:rPr lang="el-GR" smtClean="0"/>
              <a:t>13/5/2024</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234F07-21FC-42A4-AB57-A036C918D050}" type="slidenum">
              <a:rPr lang="el-GR" smtClean="0"/>
              <a:t>‹#›</a:t>
            </a:fld>
            <a:endParaRPr lang="el-GR"/>
          </a:p>
        </p:txBody>
      </p:sp>
    </p:spTree>
    <p:extLst>
      <p:ext uri="{BB962C8B-B14F-4D97-AF65-F5344CB8AC3E}">
        <p14:creationId xmlns:p14="http://schemas.microsoft.com/office/powerpoint/2010/main" val="1928310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86CA4BC-B0CF-48AD-9383-537AB2B80380}" type="datetimeFigureOut">
              <a:rPr lang="el-GR" smtClean="0"/>
              <a:t>13/5/2024</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6234F07-21FC-42A4-AB57-A036C918D050}" type="slidenum">
              <a:rPr lang="el-GR" smtClean="0"/>
              <a:t>‹#›</a:t>
            </a:fld>
            <a:endParaRPr lang="el-GR"/>
          </a:p>
        </p:txBody>
      </p:sp>
    </p:spTree>
    <p:extLst>
      <p:ext uri="{BB962C8B-B14F-4D97-AF65-F5344CB8AC3E}">
        <p14:creationId xmlns:p14="http://schemas.microsoft.com/office/powerpoint/2010/main" val="3722951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86CA4BC-B0CF-48AD-9383-537AB2B80380}" type="datetimeFigureOut">
              <a:rPr lang="el-GR" smtClean="0"/>
              <a:t>13/5/2024</a:t>
            </a:fld>
            <a:endParaRPr lang="el-GR"/>
          </a:p>
        </p:txBody>
      </p:sp>
      <p:sp>
        <p:nvSpPr>
          <p:cNvPr id="6" name="Footer Placeholder 5"/>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6234F07-21FC-42A4-AB57-A036C918D050}" type="slidenum">
              <a:rPr lang="el-GR" smtClean="0"/>
              <a:t>‹#›</a:t>
            </a:fld>
            <a:endParaRPr lang="el-GR"/>
          </a:p>
        </p:txBody>
      </p:sp>
    </p:spTree>
    <p:extLst>
      <p:ext uri="{BB962C8B-B14F-4D97-AF65-F5344CB8AC3E}">
        <p14:creationId xmlns:p14="http://schemas.microsoft.com/office/powerpoint/2010/main" val="605519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86CA4BC-B0CF-48AD-9383-537AB2B80380}" type="datetimeFigureOut">
              <a:rPr lang="el-GR" smtClean="0"/>
              <a:t>13/5/2024</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6234F07-21FC-42A4-AB57-A036C918D050}" type="slidenum">
              <a:rPr lang="el-GR" smtClean="0"/>
              <a:t>‹#›</a:t>
            </a:fld>
            <a:endParaRPr lang="el-GR"/>
          </a:p>
        </p:txBody>
      </p:sp>
    </p:spTree>
    <p:extLst>
      <p:ext uri="{BB962C8B-B14F-4D97-AF65-F5344CB8AC3E}">
        <p14:creationId xmlns:p14="http://schemas.microsoft.com/office/powerpoint/2010/main" val="3323103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86CA4BC-B0CF-48AD-9383-537AB2B80380}" type="datetimeFigureOut">
              <a:rPr lang="el-GR" smtClean="0"/>
              <a:t>13/5/2024</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6234F07-21FC-42A4-AB57-A036C918D050}" type="slidenum">
              <a:rPr lang="el-GR" smtClean="0"/>
              <a:t>‹#›</a:t>
            </a:fld>
            <a:endParaRPr lang="el-GR"/>
          </a:p>
        </p:txBody>
      </p:sp>
    </p:spTree>
    <p:extLst>
      <p:ext uri="{BB962C8B-B14F-4D97-AF65-F5344CB8AC3E}">
        <p14:creationId xmlns:p14="http://schemas.microsoft.com/office/powerpoint/2010/main" val="1793368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6CA4BC-B0CF-48AD-9383-537AB2B80380}" type="datetimeFigureOut">
              <a:rPr lang="el-GR" smtClean="0"/>
              <a:t>13/5/2024</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6234F07-21FC-42A4-AB57-A036C918D050}" type="slidenum">
              <a:rPr lang="el-GR" smtClean="0"/>
              <a:t>‹#›</a:t>
            </a:fld>
            <a:endParaRPr lang="el-GR"/>
          </a:p>
        </p:txBody>
      </p:sp>
    </p:spTree>
    <p:extLst>
      <p:ext uri="{BB962C8B-B14F-4D97-AF65-F5344CB8AC3E}">
        <p14:creationId xmlns:p14="http://schemas.microsoft.com/office/powerpoint/2010/main" val="1462482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86CA4BC-B0CF-48AD-9383-537AB2B80380}" type="datetimeFigureOut">
              <a:rPr lang="el-GR" smtClean="0"/>
              <a:t>13/5/2024</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6234F07-21FC-42A4-AB57-A036C918D050}" type="slidenum">
              <a:rPr lang="el-GR" smtClean="0"/>
              <a:t>‹#›</a:t>
            </a:fld>
            <a:endParaRPr lang="el-GR"/>
          </a:p>
        </p:txBody>
      </p:sp>
    </p:spTree>
    <p:extLst>
      <p:ext uri="{BB962C8B-B14F-4D97-AF65-F5344CB8AC3E}">
        <p14:creationId xmlns:p14="http://schemas.microsoft.com/office/powerpoint/2010/main" val="715013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86CA4BC-B0CF-48AD-9383-537AB2B80380}" type="datetimeFigureOut">
              <a:rPr lang="el-GR" smtClean="0"/>
              <a:t>13/5/2024</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6234F07-21FC-42A4-AB57-A036C918D050}" type="slidenum">
              <a:rPr lang="el-GR" smtClean="0"/>
              <a:t>‹#›</a:t>
            </a:fld>
            <a:endParaRPr lang="el-GR"/>
          </a:p>
        </p:txBody>
      </p:sp>
    </p:spTree>
    <p:extLst>
      <p:ext uri="{BB962C8B-B14F-4D97-AF65-F5344CB8AC3E}">
        <p14:creationId xmlns:p14="http://schemas.microsoft.com/office/powerpoint/2010/main" val="3731029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20000"/>
                <a:lumOff val="80000"/>
                <a:alpha val="0"/>
              </a:schemeClr>
            </a:gs>
            <a:gs pos="100000">
              <a:schemeClr val="accent4">
                <a:lumMod val="20000"/>
                <a:lumOff val="80000"/>
              </a:schemeClr>
            </a:gs>
          </a:gsLst>
          <a:lin ang="5400000" scaled="0"/>
          <a:tileRect/>
        </a:gra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86CA4BC-B0CF-48AD-9383-537AB2B80380}" type="datetimeFigureOut">
              <a:rPr lang="el-GR" smtClean="0"/>
              <a:t>13/5/2024</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6234F07-21FC-42A4-AB57-A036C918D050}" type="slidenum">
              <a:rPr lang="el-GR" smtClean="0"/>
              <a:t>‹#›</a:t>
            </a:fld>
            <a:endParaRPr lang="el-GR"/>
          </a:p>
        </p:txBody>
      </p:sp>
    </p:spTree>
    <p:extLst>
      <p:ext uri="{BB962C8B-B14F-4D97-AF65-F5344CB8AC3E}">
        <p14:creationId xmlns:p14="http://schemas.microsoft.com/office/powerpoint/2010/main" val="3915261879"/>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mailto:astero.tsirka@gmail.com" TargetMode="External"/><Relationship Id="rId2" Type="http://schemas.openxmlformats.org/officeDocument/2006/relationships/hyperlink" Target="mailto:ivi.karra@hotmail.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F7EF38-9F78-B6F5-E7C0-A665A76E78BB}"/>
              </a:ext>
            </a:extLst>
          </p:cNvPr>
          <p:cNvSpPr>
            <a:spLocks noGrp="1"/>
          </p:cNvSpPr>
          <p:nvPr>
            <p:ph type="ctrTitle"/>
          </p:nvPr>
        </p:nvSpPr>
        <p:spPr>
          <a:xfrm>
            <a:off x="1065321" y="523783"/>
            <a:ext cx="10927564" cy="2905217"/>
          </a:xfrm>
        </p:spPr>
        <p:txBody>
          <a:bodyPr>
            <a:normAutofit/>
          </a:bodyPr>
          <a:lstStyle/>
          <a:p>
            <a:pPr algn="ctr"/>
            <a:r>
              <a:rPr lang="el-GR" sz="2800" dirty="0">
                <a:latin typeface="Trebuchet MS" panose="020B0603020202020204" pitchFamily="34" charset="0"/>
              </a:rPr>
              <a:t>		Σεμινάρια Προετοιμασίας Υποψηφίων Δικηγόρων 2024 </a:t>
            </a:r>
            <a:br>
              <a:rPr lang="el-GR" sz="2800" dirty="0">
                <a:latin typeface="Trebuchet MS" panose="020B0603020202020204" pitchFamily="34" charset="0"/>
              </a:rPr>
            </a:br>
            <a:br>
              <a:rPr lang="el-GR" sz="2800" dirty="0">
                <a:latin typeface="Trebuchet MS" panose="020B0603020202020204" pitchFamily="34" charset="0"/>
              </a:rPr>
            </a:br>
            <a:br>
              <a:rPr lang="el-GR" sz="2800" dirty="0">
                <a:latin typeface="Trebuchet MS" panose="020B0603020202020204" pitchFamily="34" charset="0"/>
              </a:rPr>
            </a:br>
            <a:r>
              <a:rPr lang="el-GR" sz="2800" dirty="0">
                <a:latin typeface="Trebuchet MS" panose="020B0603020202020204" pitchFamily="34" charset="0"/>
              </a:rPr>
              <a:t>Εταιρικό Δίκαιο</a:t>
            </a:r>
            <a:br>
              <a:rPr lang="el-GR" sz="2800" dirty="0">
                <a:latin typeface="Trebuchet MS" panose="020B0603020202020204" pitchFamily="34" charset="0"/>
              </a:rPr>
            </a:br>
            <a:r>
              <a:rPr lang="el-GR" sz="2800" dirty="0">
                <a:latin typeface="Trebuchet MS" panose="020B0603020202020204" pitchFamily="34" charset="0"/>
              </a:rPr>
              <a:t>Προσωπικές και Κεφαλαιουχικές Εταιρείες</a:t>
            </a:r>
          </a:p>
        </p:txBody>
      </p:sp>
      <p:sp>
        <p:nvSpPr>
          <p:cNvPr id="3" name="Υπότιτλος 2">
            <a:extLst>
              <a:ext uri="{FF2B5EF4-FFF2-40B4-BE49-F238E27FC236}">
                <a16:creationId xmlns:a16="http://schemas.microsoft.com/office/drawing/2014/main" id="{C69B8A25-B3D8-37A7-0847-31FE6A7A63BC}"/>
              </a:ext>
            </a:extLst>
          </p:cNvPr>
          <p:cNvSpPr>
            <a:spLocks noGrp="1"/>
          </p:cNvSpPr>
          <p:nvPr>
            <p:ph type="subTitle" idx="1"/>
          </p:nvPr>
        </p:nvSpPr>
        <p:spPr>
          <a:xfrm>
            <a:off x="1837765" y="4482354"/>
            <a:ext cx="9742744" cy="1586752"/>
          </a:xfrm>
        </p:spPr>
        <p:txBody>
          <a:bodyPr>
            <a:normAutofit/>
          </a:bodyPr>
          <a:lstStyle/>
          <a:p>
            <a:pPr algn="ctr"/>
            <a:r>
              <a:rPr lang="el-GR" dirty="0">
                <a:latin typeface="Trebuchet MS" panose="020B0603020202020204" pitchFamily="34" charset="0"/>
              </a:rPr>
              <a:t>Εισηγήτριες: </a:t>
            </a:r>
          </a:p>
          <a:p>
            <a:r>
              <a:rPr lang="el-GR" dirty="0">
                <a:solidFill>
                  <a:schemeClr val="tx1"/>
                </a:solidFill>
                <a:latin typeface="Trebuchet MS" panose="020B0603020202020204" pitchFamily="34" charset="0"/>
              </a:rPr>
              <a:t>Ήβη Ε. Καρρά </a:t>
            </a:r>
            <a:r>
              <a:rPr lang="el-GR" dirty="0">
                <a:latin typeface="Trebuchet MS" panose="020B0603020202020204" pitchFamily="34" charset="0"/>
              </a:rPr>
              <a:t>Δικηγόρος, ΜΔΕ Ιδιωτικό Διεθνές Δίκαιο και Δίκαιο Διεθνών Συναλλαγών ΕΚΠΑ</a:t>
            </a:r>
          </a:p>
          <a:p>
            <a:r>
              <a:rPr lang="el-GR" dirty="0">
                <a:solidFill>
                  <a:schemeClr val="tx1"/>
                </a:solidFill>
                <a:latin typeface="Trebuchet MS" panose="020B0603020202020204" pitchFamily="34" charset="0"/>
              </a:rPr>
              <a:t>Αστέρω Π. Τσίρκα </a:t>
            </a:r>
            <a:r>
              <a:rPr lang="el-GR" dirty="0">
                <a:latin typeface="Trebuchet MS" panose="020B0603020202020204" pitchFamily="34" charset="0"/>
              </a:rPr>
              <a:t>Δικηγόρος, ΜΔΕ Εταιρείες και Χρηματοδότηση, Νομικής Σχολής ΕΚΠΑ</a:t>
            </a:r>
          </a:p>
        </p:txBody>
      </p:sp>
    </p:spTree>
    <p:extLst>
      <p:ext uri="{BB962C8B-B14F-4D97-AF65-F5344CB8AC3E}">
        <p14:creationId xmlns:p14="http://schemas.microsoft.com/office/powerpoint/2010/main" val="772513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BBAA42-ACD2-DC36-F082-4116348BAE90}"/>
              </a:ext>
            </a:extLst>
          </p:cNvPr>
          <p:cNvSpPr>
            <a:spLocks noGrp="1"/>
          </p:cNvSpPr>
          <p:nvPr>
            <p:ph type="title"/>
          </p:nvPr>
        </p:nvSpPr>
        <p:spPr>
          <a:xfrm>
            <a:off x="1830389" y="519335"/>
            <a:ext cx="9294812" cy="614140"/>
          </a:xfrm>
        </p:spPr>
        <p:txBody>
          <a:bodyPr>
            <a:normAutofit/>
          </a:bodyPr>
          <a:lstStyle/>
          <a:p>
            <a:r>
              <a:rPr lang="el-GR" sz="2800" dirty="0"/>
              <a:t>Ομόρρυθμη εταιρεία</a:t>
            </a:r>
          </a:p>
        </p:txBody>
      </p:sp>
      <p:sp>
        <p:nvSpPr>
          <p:cNvPr id="3" name="Θέση περιεχομένου 2">
            <a:extLst>
              <a:ext uri="{FF2B5EF4-FFF2-40B4-BE49-F238E27FC236}">
                <a16:creationId xmlns:a16="http://schemas.microsoft.com/office/drawing/2014/main" id="{0602B6FF-BEB4-CE7B-2885-48AAAC593A14}"/>
              </a:ext>
            </a:extLst>
          </p:cNvPr>
          <p:cNvSpPr>
            <a:spLocks noGrp="1"/>
          </p:cNvSpPr>
          <p:nvPr>
            <p:ph idx="1"/>
          </p:nvPr>
        </p:nvSpPr>
        <p:spPr>
          <a:xfrm>
            <a:off x="2589211" y="1466849"/>
            <a:ext cx="9078913" cy="4871815"/>
          </a:xfrm>
        </p:spPr>
        <p:txBody>
          <a:bodyPr>
            <a:normAutofit fontScale="92500" lnSpcReduction="20000"/>
          </a:bodyPr>
          <a:lstStyle/>
          <a:p>
            <a:pPr algn="just">
              <a:buFont typeface="Arial" panose="020B0604020202020204" pitchFamily="34" charset="0"/>
              <a:buChar char="•"/>
            </a:pPr>
            <a:r>
              <a:rPr lang="el-GR" dirty="0">
                <a:solidFill>
                  <a:schemeClr val="accent1"/>
                </a:solidFill>
                <a:latin typeface="Trebuchet MS" panose="020B0603020202020204" pitchFamily="34" charset="0"/>
              </a:rPr>
              <a:t>Αποκλεισμός εταίρου</a:t>
            </a:r>
          </a:p>
          <a:p>
            <a:pPr>
              <a:lnSpc>
                <a:spcPct val="150000"/>
              </a:lnSpc>
              <a:buFontTx/>
              <a:buChar char="-"/>
            </a:pPr>
            <a:r>
              <a:rPr lang="el-GR" dirty="0">
                <a:solidFill>
                  <a:schemeClr val="accent1"/>
                </a:solidFill>
                <a:latin typeface="Trebuchet MS" panose="020B0603020202020204" pitchFamily="34" charset="0"/>
              </a:rPr>
              <a:t>Μπορεί </a:t>
            </a:r>
            <a:r>
              <a:rPr lang="el-GR" dirty="0">
                <a:solidFill>
                  <a:schemeClr val="tx1"/>
                </a:solidFill>
                <a:latin typeface="Trebuchet MS" panose="020B0603020202020204" pitchFamily="34" charset="0"/>
              </a:rPr>
              <a:t>να προβλεφθεί στην εταιρική σύμβαση κάποιος λόγος αποκλεισμού.</a:t>
            </a:r>
          </a:p>
          <a:p>
            <a:pPr>
              <a:lnSpc>
                <a:spcPct val="150000"/>
              </a:lnSpc>
              <a:buFontTx/>
              <a:buChar char="-"/>
            </a:pPr>
            <a:r>
              <a:rPr lang="el-GR" dirty="0">
                <a:solidFill>
                  <a:schemeClr val="tx1"/>
                </a:solidFill>
                <a:latin typeface="Trebuchet MS" panose="020B0603020202020204" pitchFamily="34" charset="0"/>
              </a:rPr>
              <a:t>Είναι ισχυρός καταστατικός όρος αποκλεισμού εταίρου με απόφαση των υπολοίπων εταίρων ακόμη και χωρίς την ύπαρξη σπουδαίου λόγου;</a:t>
            </a:r>
          </a:p>
          <a:p>
            <a:pPr>
              <a:lnSpc>
                <a:spcPct val="150000"/>
              </a:lnSpc>
              <a:buFontTx/>
              <a:buChar char="-"/>
            </a:pPr>
            <a:r>
              <a:rPr lang="el-GR" dirty="0">
                <a:solidFill>
                  <a:schemeClr val="tx1"/>
                </a:solidFill>
                <a:latin typeface="Trebuchet MS" panose="020B0603020202020204" pitchFamily="34" charset="0"/>
              </a:rPr>
              <a:t>Αν δεν προβλέπει κάτι η εταιρική σύμβαση, τότε εφαρμόζεται το α. 263. </a:t>
            </a:r>
          </a:p>
          <a:p>
            <a:pPr marL="0" indent="0">
              <a:lnSpc>
                <a:spcPct val="150000"/>
              </a:lnSpc>
              <a:buNone/>
            </a:pPr>
            <a:endParaRPr lang="el-GR" dirty="0">
              <a:solidFill>
                <a:schemeClr val="tx1"/>
              </a:solidFill>
              <a:latin typeface="Trebuchet MS" panose="020B0603020202020204" pitchFamily="34" charset="0"/>
            </a:endParaRPr>
          </a:p>
          <a:p>
            <a:pPr>
              <a:lnSpc>
                <a:spcPct val="150000"/>
              </a:lnSpc>
              <a:buFont typeface="Arial" panose="020B0604020202020204" pitchFamily="34" charset="0"/>
              <a:buChar char="•"/>
            </a:pPr>
            <a:r>
              <a:rPr lang="el-GR" dirty="0">
                <a:solidFill>
                  <a:schemeClr val="accent1"/>
                </a:solidFill>
                <a:latin typeface="Trebuchet MS" panose="020B0603020202020204" pitchFamily="34" charset="0"/>
              </a:rPr>
              <a:t>Λύση εταιρείας </a:t>
            </a:r>
            <a:r>
              <a:rPr lang="el-GR" dirty="0">
                <a:solidFill>
                  <a:schemeClr val="tx1"/>
                </a:solidFill>
                <a:latin typeface="Trebuchet MS" panose="020B0603020202020204" pitchFamily="34" charset="0"/>
              </a:rPr>
              <a:t>(α. 259 παρ. 1)</a:t>
            </a:r>
          </a:p>
          <a:p>
            <a:pPr marL="0" indent="0">
              <a:lnSpc>
                <a:spcPct val="150000"/>
              </a:lnSpc>
              <a:buNone/>
            </a:pPr>
            <a:r>
              <a:rPr lang="el-GR" dirty="0">
                <a:solidFill>
                  <a:schemeClr val="tx1"/>
                </a:solidFill>
                <a:latin typeface="Trebuchet MS" panose="020B0603020202020204" pitchFamily="34" charset="0"/>
              </a:rPr>
              <a:t>-	Με την πάροδο του χρόνου διάρκειας της    </a:t>
            </a:r>
          </a:p>
          <a:p>
            <a:pPr marL="0" indent="0">
              <a:lnSpc>
                <a:spcPct val="150000"/>
              </a:lnSpc>
              <a:buNone/>
            </a:pPr>
            <a:r>
              <a:rPr lang="el-GR" dirty="0">
                <a:solidFill>
                  <a:schemeClr val="tx1"/>
                </a:solidFill>
                <a:latin typeface="Trebuchet MS" panose="020B0603020202020204" pitchFamily="34" charset="0"/>
              </a:rPr>
              <a:t>-	Με ομόφωνη απόφαση των εταίρων</a:t>
            </a:r>
          </a:p>
          <a:p>
            <a:pPr marL="0" indent="0">
              <a:lnSpc>
                <a:spcPct val="150000"/>
              </a:lnSpc>
              <a:buNone/>
            </a:pPr>
            <a:r>
              <a:rPr lang="el-GR" dirty="0">
                <a:solidFill>
                  <a:schemeClr val="tx1"/>
                </a:solidFill>
                <a:latin typeface="Trebuchet MS" panose="020B0603020202020204" pitchFamily="34" charset="0"/>
              </a:rPr>
              <a:t>-	Με την κήρυξη της σε πτώχευση               </a:t>
            </a:r>
          </a:p>
          <a:p>
            <a:pPr marL="0" indent="0">
              <a:lnSpc>
                <a:spcPct val="150000"/>
              </a:lnSpc>
              <a:buNone/>
            </a:pPr>
            <a:r>
              <a:rPr lang="el-GR" dirty="0">
                <a:solidFill>
                  <a:schemeClr val="tx1"/>
                </a:solidFill>
                <a:latin typeface="Trebuchet MS" panose="020B0603020202020204" pitchFamily="34" charset="0"/>
              </a:rPr>
              <a:t>-	Με δικαστική απόφαση (κατόπιν αίτησης εταίρου)</a:t>
            </a:r>
            <a:endParaRPr lang="el-GR" dirty="0">
              <a:solidFill>
                <a:schemeClr val="accent1"/>
              </a:solidFill>
              <a:latin typeface="Trebuchet MS" panose="020B0603020202020204" pitchFamily="34" charset="0"/>
            </a:endParaRPr>
          </a:p>
          <a:p>
            <a:endParaRPr lang="el-GR" dirty="0"/>
          </a:p>
        </p:txBody>
      </p:sp>
    </p:spTree>
    <p:extLst>
      <p:ext uri="{BB962C8B-B14F-4D97-AF65-F5344CB8AC3E}">
        <p14:creationId xmlns:p14="http://schemas.microsoft.com/office/powerpoint/2010/main" val="2822789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D2E0E6-9622-15E1-5DF1-B8ADAB613A5E}"/>
              </a:ext>
            </a:extLst>
          </p:cNvPr>
          <p:cNvSpPr>
            <a:spLocks noGrp="1"/>
          </p:cNvSpPr>
          <p:nvPr>
            <p:ph type="title"/>
          </p:nvPr>
        </p:nvSpPr>
        <p:spPr>
          <a:xfrm>
            <a:off x="1837679" y="588599"/>
            <a:ext cx="10119695" cy="1018259"/>
          </a:xfrm>
        </p:spPr>
        <p:txBody>
          <a:bodyPr>
            <a:normAutofit/>
          </a:bodyPr>
          <a:lstStyle/>
          <a:p>
            <a:r>
              <a:rPr lang="el-GR" sz="2800" dirty="0">
                <a:latin typeface="Trebuchet MS" panose="020B0603020202020204" pitchFamily="34" charset="0"/>
              </a:rPr>
              <a:t>Ετερόρρυθμη εταιρεία</a:t>
            </a:r>
          </a:p>
        </p:txBody>
      </p:sp>
      <p:sp>
        <p:nvSpPr>
          <p:cNvPr id="3" name="Θέση περιεχομένου 2">
            <a:extLst>
              <a:ext uri="{FF2B5EF4-FFF2-40B4-BE49-F238E27FC236}">
                <a16:creationId xmlns:a16="http://schemas.microsoft.com/office/drawing/2014/main" id="{A08E67AC-FACE-1E64-8244-23669FF70DC7}"/>
              </a:ext>
            </a:extLst>
          </p:cNvPr>
          <p:cNvSpPr>
            <a:spLocks noGrp="1"/>
          </p:cNvSpPr>
          <p:nvPr>
            <p:ph idx="1"/>
          </p:nvPr>
        </p:nvSpPr>
        <p:spPr>
          <a:xfrm>
            <a:off x="2032986" y="1278384"/>
            <a:ext cx="9854214" cy="5255581"/>
          </a:xfrm>
        </p:spPr>
        <p:txBody>
          <a:bodyPr>
            <a:normAutofit lnSpcReduction="10000"/>
          </a:bodyPr>
          <a:lstStyle/>
          <a:p>
            <a:pPr algn="just">
              <a:lnSpc>
                <a:spcPct val="150000"/>
              </a:lnSpc>
              <a:buFont typeface="Wingdings" panose="05000000000000000000" pitchFamily="2" charset="2"/>
              <a:buChar char="§"/>
            </a:pPr>
            <a:r>
              <a:rPr lang="el-GR" dirty="0">
                <a:solidFill>
                  <a:schemeClr val="tx1"/>
                </a:solidFill>
                <a:latin typeface="Trebuchet MS" panose="020B0603020202020204" pitchFamily="34" charset="0"/>
              </a:rPr>
              <a:t>Ένας ομόρρυθμος και ένας ετερόρρυθμος εταίρος (α. 271 παρ. 1)</a:t>
            </a:r>
          </a:p>
          <a:p>
            <a:pPr algn="just">
              <a:lnSpc>
                <a:spcPct val="150000"/>
              </a:lnSpc>
              <a:buFont typeface="Wingdings" panose="05000000000000000000" pitchFamily="2" charset="2"/>
              <a:buChar char="§"/>
            </a:pPr>
            <a:r>
              <a:rPr lang="el-GR" dirty="0">
                <a:solidFill>
                  <a:schemeClr val="tx1"/>
                </a:solidFill>
                <a:latin typeface="Trebuchet MS" panose="020B0603020202020204" pitchFamily="34" charset="0"/>
              </a:rPr>
              <a:t>Η εταιρική επωνυμία δεν επιτρέπεται να περιέχει το όνομα του ετερορρύθμου, εάν το περιέχει είναι έγκυρη και οι σχετικές συναλλαγές που διενήργησε η εταιρεία είναι δεσμευτικές. Ο ετερόρρυθμος εταίρος ευθύνεται </a:t>
            </a:r>
            <a:r>
              <a:rPr lang="el-GR" dirty="0">
                <a:solidFill>
                  <a:schemeClr val="accent1"/>
                </a:solidFill>
                <a:latin typeface="Trebuchet MS" panose="020B0603020202020204" pitchFamily="34" charset="0"/>
              </a:rPr>
              <a:t>ΑΠΕΡΙΟΡΙΣΤΑ έναντι των ΚΑΛΟΠΙΣΤΩΝ ΤΡΙΤΩΝ.</a:t>
            </a:r>
          </a:p>
          <a:p>
            <a:pPr algn="just">
              <a:lnSpc>
                <a:spcPct val="150000"/>
              </a:lnSpc>
              <a:buFont typeface="Wingdings" panose="05000000000000000000" pitchFamily="2" charset="2"/>
              <a:buChar char="§"/>
            </a:pPr>
            <a:r>
              <a:rPr lang="el-GR" dirty="0">
                <a:solidFill>
                  <a:schemeClr val="tx1"/>
                </a:solidFill>
                <a:latin typeface="Trebuchet MS" panose="020B0603020202020204" pitchFamily="34" charset="0"/>
              </a:rPr>
              <a:t>Η θέση του ετερορρύθμου εταίρου</a:t>
            </a:r>
          </a:p>
          <a:p>
            <a:pPr lvl="1" algn="just">
              <a:lnSpc>
                <a:spcPct val="150000"/>
              </a:lnSpc>
              <a:buFont typeface="Wingdings" panose="05000000000000000000" pitchFamily="2" charset="2"/>
              <a:buChar char="§"/>
            </a:pPr>
            <a:r>
              <a:rPr lang="el-GR" dirty="0">
                <a:solidFill>
                  <a:schemeClr val="accent1"/>
                </a:solidFill>
                <a:latin typeface="Trebuchet MS" panose="020B0603020202020204" pitchFamily="34" charset="0"/>
              </a:rPr>
              <a:t>Δεν ασκεί διαχείριση</a:t>
            </a:r>
            <a:r>
              <a:rPr lang="el-GR" dirty="0">
                <a:solidFill>
                  <a:schemeClr val="tx1"/>
                </a:solidFill>
                <a:latin typeface="Trebuchet MS" panose="020B0603020202020204" pitchFamily="34" charset="0"/>
              </a:rPr>
              <a:t>, αλλά μπορεί να του ανατεθούν διαχειριστικά καθήκοντα (α. 274 παρ. 1)</a:t>
            </a:r>
          </a:p>
          <a:p>
            <a:pPr lvl="1" algn="just">
              <a:lnSpc>
                <a:spcPct val="150000"/>
              </a:lnSpc>
              <a:buFont typeface="Wingdings" panose="05000000000000000000" pitchFamily="2" charset="2"/>
              <a:buChar char="§"/>
            </a:pPr>
            <a:r>
              <a:rPr lang="el-GR" dirty="0">
                <a:solidFill>
                  <a:schemeClr val="tx1"/>
                </a:solidFill>
                <a:latin typeface="Trebuchet MS" panose="020B0603020202020204" pitchFamily="34" charset="0"/>
              </a:rPr>
              <a:t>Δεν έχει δικαίωμα ψήφου για διαχειριστικές αποφάσεις (α. 274 παρ. 1), αλλά έχει για τροποποιήσεις της εταιρικής σύμβασης.</a:t>
            </a:r>
          </a:p>
          <a:p>
            <a:pPr lvl="1" algn="just">
              <a:lnSpc>
                <a:spcPct val="150000"/>
              </a:lnSpc>
              <a:buFont typeface="Wingdings" panose="05000000000000000000" pitchFamily="2" charset="2"/>
              <a:buChar char="§"/>
            </a:pPr>
            <a:r>
              <a:rPr lang="el-GR" dirty="0">
                <a:solidFill>
                  <a:schemeClr val="tx1"/>
                </a:solidFill>
                <a:latin typeface="Trebuchet MS" panose="020B0603020202020204" pitchFamily="34" charset="0"/>
              </a:rPr>
              <a:t>Δεν έχει δικαίωμα εναντίωσης σε πράξεις του διαχειριστή ομορρύθμου εκτός εάν η πράξη υπερβαίνει τη συνήθη διαχείριση (α. 274 παρ. 2) ή του έχουν ανατεθεί από την εταιρική σύμβαση διαχειριστικά καθήκοντα. </a:t>
            </a:r>
          </a:p>
          <a:p>
            <a:pPr lvl="1" algn="just">
              <a:lnSpc>
                <a:spcPct val="150000"/>
              </a:lnSpc>
              <a:buFont typeface="Wingdings" panose="05000000000000000000" pitchFamily="2" charset="2"/>
              <a:buChar char="§"/>
            </a:pPr>
            <a:endParaRPr lang="el-GR" dirty="0">
              <a:solidFill>
                <a:schemeClr val="tx1"/>
              </a:solidFill>
              <a:latin typeface="Trebuchet MS" panose="020B0603020202020204" pitchFamily="34" charset="0"/>
            </a:endParaRPr>
          </a:p>
        </p:txBody>
      </p:sp>
    </p:spTree>
    <p:extLst>
      <p:ext uri="{BB962C8B-B14F-4D97-AF65-F5344CB8AC3E}">
        <p14:creationId xmlns:p14="http://schemas.microsoft.com/office/powerpoint/2010/main" val="1292495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836158-F48A-6832-1383-8BB1AC64E862}"/>
              </a:ext>
            </a:extLst>
          </p:cNvPr>
          <p:cNvSpPr>
            <a:spLocks noGrp="1"/>
          </p:cNvSpPr>
          <p:nvPr>
            <p:ph type="title"/>
          </p:nvPr>
        </p:nvSpPr>
        <p:spPr>
          <a:xfrm>
            <a:off x="1757779" y="624110"/>
            <a:ext cx="9746833" cy="849583"/>
          </a:xfrm>
        </p:spPr>
        <p:txBody>
          <a:bodyPr>
            <a:normAutofit/>
          </a:bodyPr>
          <a:lstStyle/>
          <a:p>
            <a:r>
              <a:rPr lang="el-GR" sz="2800" dirty="0">
                <a:latin typeface="Trebuchet MS" panose="020B0603020202020204" pitchFamily="34" charset="0"/>
              </a:rPr>
              <a:t>Ετερόρρυθμη εταιρεία</a:t>
            </a:r>
          </a:p>
        </p:txBody>
      </p:sp>
      <p:sp>
        <p:nvSpPr>
          <p:cNvPr id="3" name="Θέση περιεχομένου 2">
            <a:extLst>
              <a:ext uri="{FF2B5EF4-FFF2-40B4-BE49-F238E27FC236}">
                <a16:creationId xmlns:a16="http://schemas.microsoft.com/office/drawing/2014/main" id="{8E91FC56-7A6E-420E-009D-EEA356F05342}"/>
              </a:ext>
            </a:extLst>
          </p:cNvPr>
          <p:cNvSpPr>
            <a:spLocks noGrp="1"/>
          </p:cNvSpPr>
          <p:nvPr>
            <p:ph idx="1"/>
          </p:nvPr>
        </p:nvSpPr>
        <p:spPr>
          <a:xfrm>
            <a:off x="2006353" y="1313895"/>
            <a:ext cx="9836459" cy="5317724"/>
          </a:xfrm>
        </p:spPr>
        <p:txBody>
          <a:bodyPr>
            <a:normAutofit fontScale="92500" lnSpcReduction="10000"/>
          </a:bodyPr>
          <a:lstStyle/>
          <a:p>
            <a:pPr lvl="1" algn="just">
              <a:lnSpc>
                <a:spcPct val="150000"/>
              </a:lnSpc>
              <a:buFont typeface="Wingdings" panose="05000000000000000000" pitchFamily="2" charset="2"/>
              <a:buChar char="§"/>
            </a:pPr>
            <a:r>
              <a:rPr lang="el-GR" sz="1800" dirty="0">
                <a:solidFill>
                  <a:schemeClr val="tx1"/>
                </a:solidFill>
                <a:latin typeface="Trebuchet MS" panose="020B0603020202020204" pitchFamily="34" charset="0"/>
              </a:rPr>
              <a:t>Δικαίωμα ελέγχου των εταιρικών λογαριασμών, το οποίο όμως μπορεί να αποκλεισθεί ή να περιορισθεί από την εταιρική σύμβαση (α. 275)</a:t>
            </a:r>
          </a:p>
          <a:p>
            <a:pPr lvl="1" algn="just">
              <a:lnSpc>
                <a:spcPct val="150000"/>
              </a:lnSpc>
              <a:buFont typeface="Wingdings" panose="05000000000000000000" pitchFamily="2" charset="2"/>
              <a:buChar char="§"/>
            </a:pPr>
            <a:r>
              <a:rPr lang="el-GR" sz="1800" dirty="0">
                <a:solidFill>
                  <a:schemeClr val="tx1"/>
                </a:solidFill>
                <a:latin typeface="Trebuchet MS" panose="020B0603020202020204" pitchFamily="34" charset="0"/>
              </a:rPr>
              <a:t>Δικαίωμα συμμετοχής στα κέρδη και τις ζημίες κατά το ποσοστό συμμετοχής του (α. 277)</a:t>
            </a:r>
          </a:p>
          <a:p>
            <a:pPr lvl="1" algn="just">
              <a:lnSpc>
                <a:spcPct val="150000"/>
              </a:lnSpc>
              <a:buFont typeface="Wingdings" panose="05000000000000000000" pitchFamily="2" charset="2"/>
              <a:buChar char="§"/>
            </a:pPr>
            <a:r>
              <a:rPr lang="el-GR" sz="1800" dirty="0">
                <a:solidFill>
                  <a:schemeClr val="tx1"/>
                </a:solidFill>
                <a:latin typeface="Trebuchet MS" panose="020B0603020202020204" pitchFamily="34" charset="0"/>
              </a:rPr>
              <a:t>Δεν έχει εξουσία εκπροσώπησης (α. 278 παρ. 1). Μπορεί να προβλεφθεί όμως στην εταιρική σύμβαση ότι θα εκπροσωπεί την εταιρεία.</a:t>
            </a:r>
          </a:p>
          <a:p>
            <a:pPr lvl="1" algn="just">
              <a:lnSpc>
                <a:spcPct val="150000"/>
              </a:lnSpc>
              <a:buFont typeface="Wingdings" panose="05000000000000000000" pitchFamily="2" charset="2"/>
              <a:buChar char="§"/>
            </a:pPr>
            <a:r>
              <a:rPr lang="el-GR" sz="1800" dirty="0">
                <a:solidFill>
                  <a:schemeClr val="tx1"/>
                </a:solidFill>
                <a:latin typeface="Trebuchet MS" panose="020B0603020202020204" pitchFamily="34" charset="0"/>
              </a:rPr>
              <a:t>Πράξεις εκπροσώπησης από τον ετερόρρυθμο εταίρο:</a:t>
            </a:r>
          </a:p>
          <a:p>
            <a:pPr marL="457200" lvl="1" indent="0" algn="just">
              <a:lnSpc>
                <a:spcPct val="150000"/>
              </a:lnSpc>
              <a:buNone/>
            </a:pPr>
            <a:r>
              <a:rPr lang="el-GR" sz="1800" dirty="0">
                <a:solidFill>
                  <a:schemeClr val="tx1"/>
                </a:solidFill>
                <a:latin typeface="Trebuchet MS" panose="020B0603020202020204" pitchFamily="34" charset="0"/>
              </a:rPr>
              <a:t>	- Εάν έγιναν κατ’ ανάθεση της εταιρικής σύμβασης, </a:t>
            </a:r>
            <a:r>
              <a:rPr lang="el-GR" sz="1800" dirty="0">
                <a:solidFill>
                  <a:schemeClr val="accent1"/>
                </a:solidFill>
                <a:latin typeface="Trebuchet MS" panose="020B0603020202020204" pitchFamily="34" charset="0"/>
              </a:rPr>
              <a:t>ΔΕΣΜΕΥΟΥΝ ΤΗΝ ΕΤΑΙΡΕΙΑ </a:t>
            </a:r>
            <a:r>
              <a:rPr lang="el-GR" sz="1800" dirty="0">
                <a:solidFill>
                  <a:schemeClr val="tx1"/>
                </a:solidFill>
                <a:latin typeface="Trebuchet MS" panose="020B0603020202020204" pitchFamily="34" charset="0"/>
              </a:rPr>
              <a:t>και ο ετερόρρυθμος εταίρος ευθύνεται ο ίδιος ως ομόρρυθμος έναντι των καλόπιστων τρίτων (α. 278 παρ. 2).</a:t>
            </a:r>
          </a:p>
          <a:p>
            <a:pPr marL="457200" lvl="1" indent="0" algn="just">
              <a:lnSpc>
                <a:spcPct val="150000"/>
              </a:lnSpc>
              <a:buNone/>
            </a:pPr>
            <a:r>
              <a:rPr lang="el-GR" sz="1800" dirty="0">
                <a:solidFill>
                  <a:schemeClr val="tx1"/>
                </a:solidFill>
                <a:latin typeface="Trebuchet MS" panose="020B0603020202020204" pitchFamily="34" charset="0"/>
              </a:rPr>
              <a:t>	- Εάν έγιναν από πρωτοβουλία του ετερόρρυθμου εταίρου, </a:t>
            </a:r>
            <a:r>
              <a:rPr lang="el-GR" sz="1800" dirty="0">
                <a:solidFill>
                  <a:schemeClr val="accent1"/>
                </a:solidFill>
                <a:latin typeface="Trebuchet MS" panose="020B0603020202020204" pitchFamily="34" charset="0"/>
              </a:rPr>
              <a:t>η εταιρεία ΔΕΝ ΔΕΣΜΕΥΕΤΑΙ</a:t>
            </a:r>
            <a:r>
              <a:rPr lang="el-GR" sz="1800" dirty="0">
                <a:solidFill>
                  <a:schemeClr val="tx1"/>
                </a:solidFill>
                <a:latin typeface="Trebuchet MS" panose="020B0603020202020204" pitchFamily="34" charset="0"/>
              </a:rPr>
              <a:t>. Βέβαια, εάν η εταιρεία το γνώριζε και το ανεχόταν, τότε πρόκειται για </a:t>
            </a:r>
            <a:r>
              <a:rPr lang="en-US" sz="1800" dirty="0">
                <a:solidFill>
                  <a:schemeClr val="tx1"/>
                </a:solidFill>
                <a:latin typeface="Trebuchet MS" panose="020B0603020202020204" pitchFamily="34" charset="0"/>
              </a:rPr>
              <a:t>de facto </a:t>
            </a:r>
            <a:r>
              <a:rPr lang="el-GR" sz="1800" dirty="0">
                <a:solidFill>
                  <a:schemeClr val="tx1"/>
                </a:solidFill>
                <a:latin typeface="Trebuchet MS" panose="020B0603020202020204" pitchFamily="34" charset="0"/>
              </a:rPr>
              <a:t>	εκπροσώπηση και οι πράξεις του θα είναι ισχυρές, αλλά γι’ αυτές θα ευθύνεται ο ίδιος.</a:t>
            </a:r>
          </a:p>
          <a:p>
            <a:pPr lvl="1">
              <a:buFont typeface="Wingdings" panose="05000000000000000000" pitchFamily="2" charset="2"/>
              <a:buChar char="§"/>
            </a:pPr>
            <a:endParaRPr lang="el-GR" dirty="0">
              <a:latin typeface="Trebuchet MS" panose="020B0603020202020204" pitchFamily="34" charset="0"/>
            </a:endParaRPr>
          </a:p>
        </p:txBody>
      </p:sp>
    </p:spTree>
    <p:extLst>
      <p:ext uri="{BB962C8B-B14F-4D97-AF65-F5344CB8AC3E}">
        <p14:creationId xmlns:p14="http://schemas.microsoft.com/office/powerpoint/2010/main" val="32329625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3E6112-E7ED-07D1-252F-EBBC646C5C71}"/>
              </a:ext>
            </a:extLst>
          </p:cNvPr>
          <p:cNvSpPr>
            <a:spLocks noGrp="1"/>
          </p:cNvSpPr>
          <p:nvPr>
            <p:ph type="title"/>
          </p:nvPr>
        </p:nvSpPr>
        <p:spPr>
          <a:xfrm>
            <a:off x="1926455" y="624110"/>
            <a:ext cx="9578158" cy="858461"/>
          </a:xfrm>
        </p:spPr>
        <p:txBody>
          <a:bodyPr>
            <a:normAutofit/>
          </a:bodyPr>
          <a:lstStyle/>
          <a:p>
            <a:r>
              <a:rPr lang="el-GR" sz="2800" dirty="0">
                <a:latin typeface="Trebuchet MS" panose="020B0603020202020204" pitchFamily="34" charset="0"/>
              </a:rPr>
              <a:t>Ευθύνη ετερόρρυθμου εταίρου </a:t>
            </a:r>
          </a:p>
        </p:txBody>
      </p:sp>
      <p:sp>
        <p:nvSpPr>
          <p:cNvPr id="3" name="Θέση περιεχομένου 2">
            <a:extLst>
              <a:ext uri="{FF2B5EF4-FFF2-40B4-BE49-F238E27FC236}">
                <a16:creationId xmlns:a16="http://schemas.microsoft.com/office/drawing/2014/main" id="{03A2C267-9B69-B17C-B24B-5886F41F3FD6}"/>
              </a:ext>
            </a:extLst>
          </p:cNvPr>
          <p:cNvSpPr>
            <a:spLocks noGrp="1"/>
          </p:cNvSpPr>
          <p:nvPr>
            <p:ph idx="1"/>
          </p:nvPr>
        </p:nvSpPr>
        <p:spPr>
          <a:xfrm>
            <a:off x="1926454" y="1358283"/>
            <a:ext cx="9578158" cy="5113538"/>
          </a:xfrm>
        </p:spPr>
        <p:txBody>
          <a:bodyPr>
            <a:normAutofit fontScale="92500" lnSpcReduction="20000"/>
          </a:bodyPr>
          <a:lstStyle/>
          <a:p>
            <a:pPr algn="just">
              <a:lnSpc>
                <a:spcPct val="150000"/>
              </a:lnSpc>
              <a:buFont typeface="Wingdings" panose="05000000000000000000" pitchFamily="2" charset="2"/>
              <a:buChar char="§"/>
            </a:pPr>
            <a:r>
              <a:rPr lang="el-GR" dirty="0">
                <a:solidFill>
                  <a:schemeClr val="tx1"/>
                </a:solidFill>
                <a:latin typeface="Trebuchet MS" panose="020B0603020202020204" pitchFamily="34" charset="0"/>
              </a:rPr>
              <a:t>Εάν έχει καταβάλει την εισφορά του- </a:t>
            </a:r>
            <a:r>
              <a:rPr lang="el-GR" dirty="0">
                <a:solidFill>
                  <a:schemeClr val="accent1"/>
                </a:solidFill>
                <a:latin typeface="Trebuchet MS" panose="020B0603020202020204" pitchFamily="34" charset="0"/>
              </a:rPr>
              <a:t>ΔΕΝ ΕΥΘΥΝΕΤΑΙ </a:t>
            </a:r>
            <a:r>
              <a:rPr lang="el-GR" dirty="0">
                <a:solidFill>
                  <a:schemeClr val="tx1"/>
                </a:solidFill>
                <a:latin typeface="Trebuchet MS" panose="020B0603020202020204" pitchFamily="34" charset="0"/>
              </a:rPr>
              <a:t>με την προσωπική του περιουσία για τα εταιρικά χρέη, οπότε ο μόνος κίνδυνος είναι να απωλέσει την εισφορά του σε περίπτωση που η εταιρεία έχει ζημίες (α. 279 παρ. 1 </a:t>
            </a:r>
            <a:r>
              <a:rPr lang="el-GR" dirty="0" err="1">
                <a:solidFill>
                  <a:schemeClr val="tx1"/>
                </a:solidFill>
                <a:latin typeface="Trebuchet MS" panose="020B0603020202020204" pitchFamily="34" charset="0"/>
              </a:rPr>
              <a:t>εδ</a:t>
            </a:r>
            <a:r>
              <a:rPr lang="el-GR" dirty="0">
                <a:solidFill>
                  <a:schemeClr val="tx1"/>
                </a:solidFill>
                <a:latin typeface="Trebuchet MS" panose="020B0603020202020204" pitchFamily="34" charset="0"/>
              </a:rPr>
              <a:t>. α’)</a:t>
            </a:r>
          </a:p>
          <a:p>
            <a:pPr algn="just">
              <a:lnSpc>
                <a:spcPct val="150000"/>
              </a:lnSpc>
              <a:buFont typeface="Wingdings" panose="05000000000000000000" pitchFamily="2" charset="2"/>
              <a:buChar char="§"/>
            </a:pPr>
            <a:r>
              <a:rPr lang="el-GR" dirty="0">
                <a:solidFill>
                  <a:schemeClr val="tx1"/>
                </a:solidFill>
                <a:latin typeface="Trebuchet MS" panose="020B0603020202020204" pitchFamily="34" charset="0"/>
              </a:rPr>
              <a:t>Εάν δεν έχει καταβάλει την εισφορά του- </a:t>
            </a:r>
            <a:r>
              <a:rPr lang="el-GR" dirty="0">
                <a:solidFill>
                  <a:schemeClr val="accent1"/>
                </a:solidFill>
                <a:latin typeface="Trebuchet MS" panose="020B0603020202020204" pitchFamily="34" charset="0"/>
              </a:rPr>
              <a:t>ΕΥΘΥΝΕΤΑΙ </a:t>
            </a:r>
            <a:r>
              <a:rPr lang="el-GR" dirty="0">
                <a:solidFill>
                  <a:schemeClr val="tx1"/>
                </a:solidFill>
                <a:latin typeface="Trebuchet MS" panose="020B0603020202020204" pitchFamily="34" charset="0"/>
              </a:rPr>
              <a:t>άμεσα, πρωτογενώς και εις ολόκληρον για τα εταιρικά χρέη με όλη την προσωπική του περιουσία </a:t>
            </a:r>
            <a:r>
              <a:rPr lang="el-GR" dirty="0">
                <a:solidFill>
                  <a:schemeClr val="accent1"/>
                </a:solidFill>
                <a:latin typeface="Trebuchet MS" panose="020B0603020202020204" pitchFamily="34" charset="0"/>
              </a:rPr>
              <a:t>μέχρι την αξία της οφειλόμενης εισφοράς του (περιορισμένη ευθύνη). </a:t>
            </a:r>
          </a:p>
          <a:p>
            <a:pPr algn="just">
              <a:lnSpc>
                <a:spcPct val="150000"/>
              </a:lnSpc>
              <a:buFont typeface="Wingdings" panose="05000000000000000000" pitchFamily="2" charset="2"/>
              <a:buChar char="§"/>
            </a:pPr>
            <a:r>
              <a:rPr lang="el-GR" dirty="0">
                <a:solidFill>
                  <a:schemeClr val="tx1"/>
                </a:solidFill>
                <a:latin typeface="Trebuchet MS" panose="020B0603020202020204" pitchFamily="34" charset="0"/>
              </a:rPr>
              <a:t>Ο νεοεισερχόμενος ετερόρρυθμος εταίρος </a:t>
            </a:r>
            <a:r>
              <a:rPr lang="el-GR" dirty="0">
                <a:solidFill>
                  <a:schemeClr val="accent1"/>
                </a:solidFill>
                <a:latin typeface="Trebuchet MS" panose="020B0603020202020204" pitchFamily="34" charset="0"/>
              </a:rPr>
              <a:t>ΕΥΘΥΝΕΤΑΙ </a:t>
            </a:r>
            <a:r>
              <a:rPr lang="el-GR" dirty="0">
                <a:solidFill>
                  <a:schemeClr val="tx1"/>
                </a:solidFill>
                <a:latin typeface="Trebuchet MS" panose="020B0603020202020204" pitchFamily="34" charset="0"/>
              </a:rPr>
              <a:t>για τα χρέη που υπήρχαν πριν την είσοδο του, </a:t>
            </a:r>
            <a:r>
              <a:rPr lang="el-GR" dirty="0">
                <a:solidFill>
                  <a:schemeClr val="accent1"/>
                </a:solidFill>
                <a:latin typeface="Trebuchet MS" panose="020B0603020202020204" pitchFamily="34" charset="0"/>
              </a:rPr>
              <a:t>ΜΟΝΟ εάν δεν έχει καταβάλει την εισφορά του </a:t>
            </a:r>
            <a:r>
              <a:rPr lang="el-GR" dirty="0">
                <a:solidFill>
                  <a:schemeClr val="tx1"/>
                </a:solidFill>
                <a:latin typeface="Trebuchet MS" panose="020B0603020202020204" pitchFamily="34" charset="0"/>
              </a:rPr>
              <a:t>(α. 279 παρ. 2).</a:t>
            </a:r>
          </a:p>
          <a:p>
            <a:pPr algn="just">
              <a:lnSpc>
                <a:spcPct val="150000"/>
              </a:lnSpc>
              <a:buFont typeface="Wingdings" panose="05000000000000000000" pitchFamily="2" charset="2"/>
              <a:buChar char="§"/>
            </a:pPr>
            <a:r>
              <a:rPr lang="el-GR" dirty="0">
                <a:solidFill>
                  <a:schemeClr val="tx1"/>
                </a:solidFill>
                <a:latin typeface="Trebuchet MS" panose="020B0603020202020204" pitchFamily="34" charset="0"/>
              </a:rPr>
              <a:t>Στην εταιρική σύμβαση μπορεί να προβλεφθεί ότι θα ευθύνεται (εκτός από την εισφορά) και μέχρι ενός ορισμένου ποσού;</a:t>
            </a:r>
          </a:p>
          <a:p>
            <a:pPr algn="just">
              <a:lnSpc>
                <a:spcPct val="150000"/>
              </a:lnSpc>
              <a:buFont typeface="Wingdings" panose="05000000000000000000" pitchFamily="2" charset="2"/>
              <a:buChar char="§"/>
            </a:pPr>
            <a:r>
              <a:rPr lang="el-GR" dirty="0">
                <a:solidFill>
                  <a:schemeClr val="tx1"/>
                </a:solidFill>
                <a:latin typeface="Trebuchet MS" panose="020B0603020202020204" pitchFamily="34" charset="0"/>
              </a:rPr>
              <a:t>Εάν η ετερόρρυθμη εταιρεία έκανε συναλλαγές </a:t>
            </a:r>
            <a:r>
              <a:rPr lang="el-GR" dirty="0">
                <a:solidFill>
                  <a:schemeClr val="accent1"/>
                </a:solidFill>
                <a:latin typeface="Trebuchet MS" panose="020B0603020202020204" pitchFamily="34" charset="0"/>
              </a:rPr>
              <a:t>ΠΡΙΝ τη καταχώριση της στο Γ.Ε.ΜΗ</a:t>
            </a:r>
            <a:r>
              <a:rPr lang="el-GR" dirty="0">
                <a:solidFill>
                  <a:schemeClr val="tx1"/>
                </a:solidFill>
                <a:latin typeface="Trebuchet MS" panose="020B0603020202020204" pitchFamily="34" charset="0"/>
              </a:rPr>
              <a:t>., τότε ο ετερόρρυθμος εταίρος της </a:t>
            </a:r>
            <a:r>
              <a:rPr lang="el-GR" dirty="0">
                <a:solidFill>
                  <a:schemeClr val="accent1"/>
                </a:solidFill>
                <a:latin typeface="Trebuchet MS" panose="020B0603020202020204" pitchFamily="34" charset="0"/>
              </a:rPr>
              <a:t>ΕΥΘΥΝΕΤΑΙ</a:t>
            </a:r>
            <a:r>
              <a:rPr lang="el-GR" dirty="0">
                <a:solidFill>
                  <a:schemeClr val="tx1"/>
                </a:solidFill>
                <a:latin typeface="Trebuchet MS" panose="020B0603020202020204" pitchFamily="34" charset="0"/>
              </a:rPr>
              <a:t> ως ομόρρυθμος </a:t>
            </a:r>
            <a:r>
              <a:rPr lang="el-GR" dirty="0">
                <a:solidFill>
                  <a:schemeClr val="accent1"/>
                </a:solidFill>
                <a:latin typeface="Trebuchet MS" panose="020B0603020202020204" pitchFamily="34" charset="0"/>
              </a:rPr>
              <a:t>έναντι των καλόπιστων τρίτων</a:t>
            </a:r>
            <a:r>
              <a:rPr lang="el-GR" dirty="0">
                <a:solidFill>
                  <a:schemeClr val="tx1"/>
                </a:solidFill>
                <a:latin typeface="Trebuchet MS" panose="020B0603020202020204" pitchFamily="34" charset="0"/>
              </a:rPr>
              <a:t> (α. 280 παρ. β’). </a:t>
            </a:r>
          </a:p>
          <a:p>
            <a:pPr>
              <a:lnSpc>
                <a:spcPct val="150000"/>
              </a:lnSpc>
              <a:buFont typeface="Wingdings" panose="05000000000000000000" pitchFamily="2" charset="2"/>
              <a:buChar char="§"/>
            </a:pPr>
            <a:endParaRPr lang="el-GR" dirty="0">
              <a:solidFill>
                <a:schemeClr val="tx1"/>
              </a:solidFill>
              <a:latin typeface="Trebuchet MS" panose="020B0603020202020204" pitchFamily="34" charset="0"/>
            </a:endParaRPr>
          </a:p>
          <a:p>
            <a:pPr>
              <a:lnSpc>
                <a:spcPct val="150000"/>
              </a:lnSpc>
              <a:buFont typeface="Wingdings" panose="05000000000000000000" pitchFamily="2" charset="2"/>
              <a:buChar char="§"/>
            </a:pPr>
            <a:endParaRPr lang="el-GR" dirty="0">
              <a:solidFill>
                <a:schemeClr val="tx1"/>
              </a:solidFill>
              <a:latin typeface="Trebuchet MS" panose="020B0603020202020204" pitchFamily="34" charset="0"/>
            </a:endParaRPr>
          </a:p>
        </p:txBody>
      </p:sp>
    </p:spTree>
    <p:extLst>
      <p:ext uri="{BB962C8B-B14F-4D97-AF65-F5344CB8AC3E}">
        <p14:creationId xmlns:p14="http://schemas.microsoft.com/office/powerpoint/2010/main" val="1750804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9B0572-64C4-C107-D431-134998729D3C}"/>
              </a:ext>
            </a:extLst>
          </p:cNvPr>
          <p:cNvSpPr>
            <a:spLocks noGrp="1"/>
          </p:cNvSpPr>
          <p:nvPr>
            <p:ph type="title"/>
          </p:nvPr>
        </p:nvSpPr>
        <p:spPr>
          <a:xfrm>
            <a:off x="1704513" y="464312"/>
            <a:ext cx="9729079" cy="787439"/>
          </a:xfrm>
        </p:spPr>
        <p:txBody>
          <a:bodyPr>
            <a:normAutofit/>
          </a:bodyPr>
          <a:lstStyle/>
          <a:p>
            <a:r>
              <a:rPr lang="el-GR" sz="2800" dirty="0">
                <a:latin typeface="Trebuchet MS" panose="020B0603020202020204" pitchFamily="34" charset="0"/>
              </a:rPr>
              <a:t>Ανώνυμη Εταιρεία</a:t>
            </a:r>
          </a:p>
        </p:txBody>
      </p:sp>
      <p:sp>
        <p:nvSpPr>
          <p:cNvPr id="3" name="Θέση περιεχομένου 2">
            <a:extLst>
              <a:ext uri="{FF2B5EF4-FFF2-40B4-BE49-F238E27FC236}">
                <a16:creationId xmlns:a16="http://schemas.microsoft.com/office/drawing/2014/main" id="{2CF7D4AD-52C3-C8B1-5ECB-DDF09F1F3D34}"/>
              </a:ext>
            </a:extLst>
          </p:cNvPr>
          <p:cNvSpPr>
            <a:spLocks noGrp="1"/>
          </p:cNvSpPr>
          <p:nvPr>
            <p:ph idx="1"/>
          </p:nvPr>
        </p:nvSpPr>
        <p:spPr>
          <a:xfrm>
            <a:off x="2192783" y="1003177"/>
            <a:ext cx="9348187" cy="5299969"/>
          </a:xfrm>
        </p:spPr>
        <p:txBody>
          <a:bodyPr>
            <a:normAutofit fontScale="92500"/>
          </a:bodyPr>
          <a:lstStyle/>
          <a:p>
            <a:pPr algn="just">
              <a:lnSpc>
                <a:spcPct val="150000"/>
              </a:lnSpc>
              <a:buFont typeface="Wingdings" panose="05000000000000000000" pitchFamily="2" charset="2"/>
              <a:buChar char="§"/>
            </a:pPr>
            <a:r>
              <a:rPr lang="el-GR" dirty="0">
                <a:latin typeface="Trebuchet MS" panose="020B0603020202020204" pitchFamily="34" charset="0"/>
              </a:rPr>
              <a:t>Σωματειακή δομή και οργάνωση (όργανο της διοίκησης είναι το ΔΣ- διάσπαση μεταξύ μετοχικής ιδιοκτησίας και διοίκησης)</a:t>
            </a:r>
          </a:p>
          <a:p>
            <a:pPr algn="just">
              <a:lnSpc>
                <a:spcPct val="150000"/>
              </a:lnSpc>
              <a:buFont typeface="Wingdings" panose="05000000000000000000" pitchFamily="2" charset="2"/>
              <a:buChar char="§"/>
            </a:pPr>
            <a:r>
              <a:rPr lang="el-GR" dirty="0">
                <a:latin typeface="Trebuchet MS" panose="020B0603020202020204" pitchFamily="34" charset="0"/>
              </a:rPr>
              <a:t>Εμπορική εταιρεία κατά το τυπικό σύστημα</a:t>
            </a:r>
          </a:p>
          <a:p>
            <a:pPr algn="just">
              <a:lnSpc>
                <a:spcPct val="150000"/>
              </a:lnSpc>
              <a:buFont typeface="Wingdings" panose="05000000000000000000" pitchFamily="2" charset="2"/>
              <a:buChar char="§"/>
            </a:pPr>
            <a:r>
              <a:rPr lang="el-GR" dirty="0">
                <a:latin typeface="Trebuchet MS" panose="020B0603020202020204" pitchFamily="34" charset="0"/>
              </a:rPr>
              <a:t>Φορέας της εταιρικής περιουσίας είναι η εταιρεία - αρχή του χωρισμού της εταιρικής περιουσίας από την ατομική περιουσία των μετόχων - </a:t>
            </a:r>
            <a:r>
              <a:rPr lang="el-GR" dirty="0">
                <a:solidFill>
                  <a:schemeClr val="accent1"/>
                </a:solidFill>
                <a:latin typeface="Trebuchet MS" panose="020B0603020202020204" pitchFamily="34" charset="0"/>
              </a:rPr>
              <a:t>ευθύνη για τα εταιρικά χρέη έχει μόνο η εταιρεία με την περιουσία της</a:t>
            </a:r>
            <a:r>
              <a:rPr lang="el-GR" dirty="0">
                <a:latin typeface="Trebuchet MS" panose="020B0603020202020204" pitchFamily="34" charset="0"/>
              </a:rPr>
              <a:t>.</a:t>
            </a:r>
          </a:p>
          <a:p>
            <a:pPr algn="just">
              <a:lnSpc>
                <a:spcPct val="150000"/>
              </a:lnSpc>
              <a:buFont typeface="Wingdings" panose="05000000000000000000" pitchFamily="2" charset="2"/>
              <a:buChar char="§"/>
            </a:pPr>
            <a:r>
              <a:rPr lang="el-GR" dirty="0">
                <a:latin typeface="Trebuchet MS" panose="020B0603020202020204" pitchFamily="34" charset="0"/>
              </a:rPr>
              <a:t>Υπέγγυα η εταιρική περιουσία για την ικανοποίηση των εταιρικών δανειστών.</a:t>
            </a:r>
          </a:p>
          <a:p>
            <a:pPr algn="just">
              <a:lnSpc>
                <a:spcPct val="150000"/>
              </a:lnSpc>
              <a:buFont typeface="Wingdings" panose="05000000000000000000" pitchFamily="2" charset="2"/>
              <a:buChar char="§"/>
            </a:pPr>
            <a:r>
              <a:rPr lang="el-GR" dirty="0">
                <a:latin typeface="Trebuchet MS" panose="020B0603020202020204" pitchFamily="34" charset="0"/>
              </a:rPr>
              <a:t>Αρχή της διατήρησης της εταιρικής περιουσίας. </a:t>
            </a:r>
          </a:p>
          <a:p>
            <a:pPr algn="just">
              <a:lnSpc>
                <a:spcPct val="150000"/>
              </a:lnSpc>
              <a:buFont typeface="Wingdings" panose="05000000000000000000" pitchFamily="2" charset="2"/>
              <a:buChar char="§"/>
            </a:pPr>
            <a:r>
              <a:rPr lang="el-GR" dirty="0">
                <a:latin typeface="Trebuchet MS" panose="020B0603020202020204" pitchFamily="34" charset="0"/>
              </a:rPr>
              <a:t>Η εταιρική περιουσία διαφέρει από το μετοχικό κεφάλαιο.</a:t>
            </a:r>
          </a:p>
          <a:p>
            <a:pPr algn="just">
              <a:lnSpc>
                <a:spcPct val="150000"/>
              </a:lnSpc>
              <a:buFont typeface="Wingdings" panose="05000000000000000000" pitchFamily="2" charset="2"/>
              <a:buChar char="§"/>
            </a:pPr>
            <a:r>
              <a:rPr lang="el-GR" dirty="0">
                <a:latin typeface="Trebuchet MS" panose="020B0603020202020204" pitchFamily="34" charset="0"/>
              </a:rPr>
              <a:t>Το μετοχικό κεφάλαιο διαιρείται στις μετοχές (α. 34 παρ. 1). Είναι σταθερό. Μπορεί να μεταβληθεί μόνο με τροποποίηση του καταστατικού (αύξηση ή μείωση του κεφαλαίου). </a:t>
            </a:r>
          </a:p>
          <a:p>
            <a:pPr marL="0" indent="0" algn="just">
              <a:lnSpc>
                <a:spcPct val="150000"/>
              </a:lnSpc>
              <a:buNone/>
            </a:pPr>
            <a:endParaRPr lang="el-GR" dirty="0">
              <a:latin typeface="Trebuchet MS" panose="020B0603020202020204" pitchFamily="34" charset="0"/>
            </a:endParaRPr>
          </a:p>
        </p:txBody>
      </p:sp>
    </p:spTree>
    <p:extLst>
      <p:ext uri="{BB962C8B-B14F-4D97-AF65-F5344CB8AC3E}">
        <p14:creationId xmlns:p14="http://schemas.microsoft.com/office/powerpoint/2010/main" val="1940628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E8B477-5D83-9923-F1C3-918D3249DE8B}"/>
              </a:ext>
            </a:extLst>
          </p:cNvPr>
          <p:cNvSpPr>
            <a:spLocks noGrp="1"/>
          </p:cNvSpPr>
          <p:nvPr>
            <p:ph type="title"/>
          </p:nvPr>
        </p:nvSpPr>
        <p:spPr>
          <a:xfrm>
            <a:off x="1902557" y="381547"/>
            <a:ext cx="9587035" cy="751929"/>
          </a:xfrm>
        </p:spPr>
        <p:txBody>
          <a:bodyPr>
            <a:normAutofit/>
          </a:bodyPr>
          <a:lstStyle/>
          <a:p>
            <a:r>
              <a:rPr lang="el-GR" sz="2800" dirty="0">
                <a:latin typeface="Trebuchet MS" panose="020B0603020202020204" pitchFamily="34" charset="0"/>
              </a:rPr>
              <a:t>Ανώνυμη εταιρεία </a:t>
            </a:r>
          </a:p>
        </p:txBody>
      </p:sp>
      <p:sp>
        <p:nvSpPr>
          <p:cNvPr id="3" name="Θέση περιεχομένου 2">
            <a:extLst>
              <a:ext uri="{FF2B5EF4-FFF2-40B4-BE49-F238E27FC236}">
                <a16:creationId xmlns:a16="http://schemas.microsoft.com/office/drawing/2014/main" id="{E1807764-A9B1-80A9-EDCE-DF1C5B5A4620}"/>
              </a:ext>
            </a:extLst>
          </p:cNvPr>
          <p:cNvSpPr>
            <a:spLocks noGrp="1"/>
          </p:cNvSpPr>
          <p:nvPr>
            <p:ph idx="1"/>
          </p:nvPr>
        </p:nvSpPr>
        <p:spPr>
          <a:xfrm>
            <a:off x="1781175" y="1133476"/>
            <a:ext cx="9829800" cy="5629274"/>
          </a:xfrm>
        </p:spPr>
        <p:txBody>
          <a:bodyPr>
            <a:normAutofit fontScale="92500" lnSpcReduction="10000"/>
          </a:bodyPr>
          <a:lstStyle/>
          <a:p>
            <a:pPr algn="just">
              <a:lnSpc>
                <a:spcPct val="150000"/>
              </a:lnSpc>
              <a:buFont typeface="Wingdings" panose="05000000000000000000" pitchFamily="2" charset="2"/>
              <a:buChar char="§"/>
            </a:pPr>
            <a:r>
              <a:rPr lang="el-GR" dirty="0">
                <a:latin typeface="Trebuchet MS" panose="020B0603020202020204" pitchFamily="34" charset="0"/>
              </a:rPr>
              <a:t>Το μετοχικό κεφάλαιο είναι κατ’ ελάχιστον 25.000 ευρώ (α. 15 παρ. 2). </a:t>
            </a:r>
          </a:p>
          <a:p>
            <a:pPr algn="just">
              <a:lnSpc>
                <a:spcPct val="150000"/>
              </a:lnSpc>
              <a:buFont typeface="Wingdings" panose="05000000000000000000" pitchFamily="2" charset="2"/>
              <a:buChar char="§"/>
            </a:pPr>
            <a:r>
              <a:rPr lang="el-GR" dirty="0">
                <a:solidFill>
                  <a:schemeClr val="accent1"/>
                </a:solidFill>
                <a:latin typeface="Trebuchet MS" panose="020B0603020202020204" pitchFamily="34" charset="0"/>
              </a:rPr>
              <a:t>Συγκέντρωση κεφαλαίου </a:t>
            </a:r>
          </a:p>
          <a:p>
            <a:pPr lvl="1" algn="just">
              <a:lnSpc>
                <a:spcPct val="150000"/>
              </a:lnSpc>
              <a:buFont typeface="Wingdings" panose="05000000000000000000" pitchFamily="2" charset="2"/>
              <a:buChar char="§"/>
            </a:pPr>
            <a:r>
              <a:rPr lang="el-GR" dirty="0">
                <a:latin typeface="Trebuchet MS" panose="020B0603020202020204" pitchFamily="34" charset="0"/>
              </a:rPr>
              <a:t>Κάλυψη του κεφαλαίου (ανάληψη της υποχρέωσης καταβολής της εισφοράς)- α. 16 </a:t>
            </a:r>
          </a:p>
          <a:p>
            <a:pPr lvl="1" algn="just">
              <a:lnSpc>
                <a:spcPct val="150000"/>
              </a:lnSpc>
              <a:buFont typeface="Wingdings" panose="05000000000000000000" pitchFamily="2" charset="2"/>
              <a:buChar char="§"/>
            </a:pPr>
            <a:r>
              <a:rPr lang="el-GR" dirty="0">
                <a:latin typeface="Trebuchet MS" panose="020B0603020202020204" pitchFamily="34" charset="0"/>
              </a:rPr>
              <a:t>Καταβολή του κεφαλαίου (εκπλήρωση της υποχρέωσης που αναλήφθηκε από τους μετόχους για καταβολή της εισφοράς) – α. 20 (Πιστοποίηση της εμπρόθεσμης καταβολής του κεφαλαίου).</a:t>
            </a:r>
          </a:p>
          <a:p>
            <a:pPr lvl="1" algn="just">
              <a:lnSpc>
                <a:spcPct val="150000"/>
              </a:lnSpc>
              <a:buFont typeface="Wingdings" panose="05000000000000000000" pitchFamily="2" charset="2"/>
              <a:buChar char="§"/>
            </a:pPr>
            <a:r>
              <a:rPr lang="el-GR" dirty="0">
                <a:latin typeface="Trebuchet MS" panose="020B0603020202020204" pitchFamily="34" charset="0"/>
              </a:rPr>
              <a:t>Καταβολή του κεφαλαίου (ολική ή μερική). Μη καταβολή του κεφαλαίου είναι λόγος λύσης της εταιρείας (α. 165 παρ. 1)</a:t>
            </a:r>
          </a:p>
          <a:p>
            <a:pPr lvl="1" algn="just">
              <a:lnSpc>
                <a:spcPct val="150000"/>
              </a:lnSpc>
              <a:buFont typeface="Wingdings" panose="05000000000000000000" pitchFamily="2" charset="2"/>
              <a:buChar char="§"/>
            </a:pPr>
            <a:r>
              <a:rPr lang="el-GR" dirty="0">
                <a:latin typeface="Trebuchet MS" panose="020B0603020202020204" pitchFamily="34" charset="0"/>
              </a:rPr>
              <a:t>Μερική καταβολή του κεφαλαίου μπορεί να προβλεφθεί; (α. 21)</a:t>
            </a:r>
          </a:p>
          <a:p>
            <a:pPr algn="just">
              <a:lnSpc>
                <a:spcPct val="150000"/>
              </a:lnSpc>
              <a:buFont typeface="Wingdings" panose="05000000000000000000" pitchFamily="2" charset="2"/>
              <a:buChar char="§"/>
            </a:pPr>
            <a:r>
              <a:rPr lang="el-GR" dirty="0">
                <a:solidFill>
                  <a:schemeClr val="accent1"/>
                </a:solidFill>
                <a:latin typeface="Trebuchet MS" panose="020B0603020202020204" pitchFamily="34" charset="0"/>
              </a:rPr>
              <a:t>Εισφορές των μετόχων </a:t>
            </a:r>
          </a:p>
          <a:p>
            <a:pPr lvl="1" algn="just">
              <a:lnSpc>
                <a:spcPct val="150000"/>
              </a:lnSpc>
              <a:buFont typeface="Wingdings" panose="05000000000000000000" pitchFamily="2" charset="2"/>
              <a:buChar char="§"/>
            </a:pPr>
            <a:r>
              <a:rPr lang="el-GR" dirty="0">
                <a:latin typeface="Trebuchet MS" panose="020B0603020202020204" pitchFamily="34" charset="0"/>
              </a:rPr>
              <a:t>Κανόνας είναι ότι συνίστανται σε χρήμα.</a:t>
            </a:r>
          </a:p>
          <a:p>
            <a:pPr lvl="1" algn="just">
              <a:lnSpc>
                <a:spcPct val="150000"/>
              </a:lnSpc>
              <a:buFont typeface="Wingdings" panose="05000000000000000000" pitchFamily="2" charset="2"/>
              <a:buChar char="§"/>
            </a:pPr>
            <a:r>
              <a:rPr lang="el-GR" dirty="0">
                <a:latin typeface="Trebuchet MS" panose="020B0603020202020204" pitchFamily="34" charset="0"/>
              </a:rPr>
              <a:t>Εισφορά σε είδος (πρέπει να προβλέπεται από το καταστατικό ή να προβλέπεται στην απόφαση που ορίζει την αύξηση του κεφαλαίου α. 17 παρ. 1) – Υποχρεωτικά προηγούμενη αποτίμησή τους από εκτιμητή και δημοσιοποίηση της έκθεσης στο Γ.Ε.ΜΗ.</a:t>
            </a:r>
          </a:p>
        </p:txBody>
      </p:sp>
    </p:spTree>
    <p:extLst>
      <p:ext uri="{BB962C8B-B14F-4D97-AF65-F5344CB8AC3E}">
        <p14:creationId xmlns:p14="http://schemas.microsoft.com/office/powerpoint/2010/main" val="29255072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E60810-E51C-5A2B-ACA1-B0582D8D4FF0}"/>
              </a:ext>
            </a:extLst>
          </p:cNvPr>
          <p:cNvSpPr>
            <a:spLocks noGrp="1"/>
          </p:cNvSpPr>
          <p:nvPr>
            <p:ph type="title"/>
          </p:nvPr>
        </p:nvSpPr>
        <p:spPr>
          <a:xfrm>
            <a:off x="1775534" y="313391"/>
            <a:ext cx="9471626" cy="725296"/>
          </a:xfrm>
        </p:spPr>
        <p:txBody>
          <a:bodyPr>
            <a:normAutofit/>
          </a:bodyPr>
          <a:lstStyle/>
          <a:p>
            <a:r>
              <a:rPr lang="el-GR" sz="2800" dirty="0">
                <a:latin typeface="Trebuchet MS" panose="020B0603020202020204" pitchFamily="34" charset="0"/>
              </a:rPr>
              <a:t>Ανώνυμη εταιρεία </a:t>
            </a:r>
          </a:p>
        </p:txBody>
      </p:sp>
      <p:sp>
        <p:nvSpPr>
          <p:cNvPr id="3" name="Θέση περιεχομένου 2">
            <a:extLst>
              <a:ext uri="{FF2B5EF4-FFF2-40B4-BE49-F238E27FC236}">
                <a16:creationId xmlns:a16="http://schemas.microsoft.com/office/drawing/2014/main" id="{4F4B2612-1ED0-0AE4-D038-C8E8118DB6CA}"/>
              </a:ext>
            </a:extLst>
          </p:cNvPr>
          <p:cNvSpPr>
            <a:spLocks noGrp="1"/>
          </p:cNvSpPr>
          <p:nvPr>
            <p:ph idx="1"/>
          </p:nvPr>
        </p:nvSpPr>
        <p:spPr>
          <a:xfrm>
            <a:off x="1180730" y="1038687"/>
            <a:ext cx="10670960" cy="5646197"/>
          </a:xfrm>
        </p:spPr>
        <p:txBody>
          <a:bodyPr>
            <a:normAutofit fontScale="92500" lnSpcReduction="20000"/>
          </a:bodyPr>
          <a:lstStyle/>
          <a:p>
            <a:pPr algn="just">
              <a:lnSpc>
                <a:spcPct val="160000"/>
              </a:lnSpc>
              <a:buFont typeface="Courier New" panose="02070309020205020404" pitchFamily="49" charset="0"/>
              <a:buChar char="o"/>
            </a:pPr>
            <a:r>
              <a:rPr lang="el-GR" dirty="0">
                <a:solidFill>
                  <a:schemeClr val="accent1"/>
                </a:solidFill>
                <a:latin typeface="Trebuchet MS" panose="020B0603020202020204" pitchFamily="34" charset="0"/>
              </a:rPr>
              <a:t>Ίδρυση της εταιρείας</a:t>
            </a:r>
            <a:r>
              <a:rPr lang="el-GR" dirty="0">
                <a:latin typeface="Trebuchet MS" panose="020B0603020202020204" pitchFamily="34" charset="0"/>
              </a:rPr>
              <a:t>: Σύναψη του καταστατικού + Ανάληψη των μετοχών + Δημοσιότητα (συστατική)</a:t>
            </a:r>
          </a:p>
          <a:p>
            <a:pPr algn="just">
              <a:lnSpc>
                <a:spcPct val="160000"/>
              </a:lnSpc>
              <a:buFont typeface="Courier New" panose="02070309020205020404" pitchFamily="49" charset="0"/>
              <a:buChar char="o"/>
            </a:pPr>
            <a:r>
              <a:rPr lang="el-GR" dirty="0">
                <a:latin typeface="Trebuchet MS" panose="020B0603020202020204" pitchFamily="34" charset="0"/>
              </a:rPr>
              <a:t>Μονοπρόσωπη ΑΕ (α. 4 παρ. 1)</a:t>
            </a:r>
          </a:p>
          <a:p>
            <a:pPr algn="just">
              <a:lnSpc>
                <a:spcPct val="160000"/>
              </a:lnSpc>
              <a:buFont typeface="Courier New" panose="02070309020205020404" pitchFamily="49" charset="0"/>
              <a:buChar char="o"/>
            </a:pPr>
            <a:r>
              <a:rPr lang="el-GR" dirty="0">
                <a:latin typeface="Trebuchet MS" panose="020B0603020202020204" pitchFamily="34" charset="0"/>
              </a:rPr>
              <a:t>Τύπος: Συμβολαιογραφικό έγγραφο + Ιδιωτικό έγγραφο (α. 4 παρ. 2). </a:t>
            </a:r>
          </a:p>
          <a:p>
            <a:pPr algn="just">
              <a:lnSpc>
                <a:spcPct val="160000"/>
              </a:lnSpc>
              <a:buFont typeface="Courier New" panose="02070309020205020404" pitchFamily="49" charset="0"/>
              <a:buChar char="o"/>
            </a:pPr>
            <a:r>
              <a:rPr lang="el-GR" dirty="0">
                <a:latin typeface="Trebuchet MS" panose="020B0603020202020204" pitchFamily="34" charset="0"/>
              </a:rPr>
              <a:t>Ελάχιστο περιεχόμενο του καταστατικού (α. 5 παρ. 1) – εταιρική επωνυμία, σκοπός, έδρα, διάρκεια (ορισμένου ή αορίστου χρόνου). </a:t>
            </a:r>
          </a:p>
          <a:p>
            <a:pPr algn="just">
              <a:lnSpc>
                <a:spcPct val="160000"/>
              </a:lnSpc>
              <a:buFont typeface="Courier New" panose="02070309020205020404" pitchFamily="49" charset="0"/>
              <a:buChar char="o"/>
            </a:pPr>
            <a:r>
              <a:rPr lang="el-GR" dirty="0">
                <a:latin typeface="Trebuchet MS" panose="020B0603020202020204" pitchFamily="34" charset="0"/>
              </a:rPr>
              <a:t>Έλεγχος νομιμότητας + έγκριση από τη Διοίκηση δεν απαιτείται κατά τη σύσταση της ΑΕ. Γίνεται μόνο ο έλεγχος νομιμότητας από την ΥΜΣ (περιορισμένος- μόνο λόγοι ακυρότητας του α. 11 παρ. 1). </a:t>
            </a:r>
          </a:p>
          <a:p>
            <a:pPr algn="just">
              <a:lnSpc>
                <a:spcPct val="160000"/>
              </a:lnSpc>
              <a:buFont typeface="Courier New" panose="02070309020205020404" pitchFamily="49" charset="0"/>
              <a:buChar char="o"/>
            </a:pPr>
            <a:r>
              <a:rPr lang="el-GR" dirty="0">
                <a:latin typeface="Trebuchet MS" panose="020B0603020202020204" pitchFamily="34" charset="0"/>
              </a:rPr>
              <a:t>Κατά τη τροποποίηση του καταστατικού, τη λύση της εταιρείας και την αναβίωση – έλεγχος νομιμότητας και διοικητική έγκριση (α. 9 παρ.2)</a:t>
            </a:r>
          </a:p>
          <a:p>
            <a:pPr algn="just">
              <a:lnSpc>
                <a:spcPct val="160000"/>
              </a:lnSpc>
              <a:buFont typeface="Courier New" panose="02070309020205020404" pitchFamily="49" charset="0"/>
              <a:buChar char="o"/>
            </a:pPr>
            <a:r>
              <a:rPr lang="el-GR" dirty="0">
                <a:latin typeface="Trebuchet MS" panose="020B0603020202020204" pitchFamily="34" charset="0"/>
              </a:rPr>
              <a:t>Με την καταχώριση στο Γ.Ε.ΜΗ. θεραπεύεται οποιαδήποτε πλημμέλεια. </a:t>
            </a:r>
            <a:r>
              <a:rPr lang="el-GR" dirty="0">
                <a:solidFill>
                  <a:schemeClr val="accent1"/>
                </a:solidFill>
                <a:latin typeface="Trebuchet MS" panose="020B0603020202020204" pitchFamily="34" charset="0"/>
              </a:rPr>
              <a:t>Η εταιρεία μπορεί να κηρυχθεί άκυρη μόνο για τους ακόλουθους λόγους (α. 11 παρ. 1)</a:t>
            </a:r>
            <a:r>
              <a:rPr lang="el-GR" dirty="0">
                <a:latin typeface="Trebuchet MS" panose="020B0603020202020204" pitchFamily="34" charset="0"/>
              </a:rPr>
              <a:t> με δικαστική απόφαση. </a:t>
            </a:r>
            <a:r>
              <a:rPr lang="en-US" dirty="0">
                <a:latin typeface="Trebuchet MS" panose="020B0603020202020204" pitchFamily="34" charset="0"/>
              </a:rPr>
              <a:t>H </a:t>
            </a:r>
            <a:r>
              <a:rPr lang="el-GR" dirty="0">
                <a:latin typeface="Trebuchet MS" panose="020B0603020202020204" pitchFamily="34" charset="0"/>
              </a:rPr>
              <a:t>αγωγή ασκείται από όποιον έχει έννομο συμφέρον </a:t>
            </a:r>
            <a:r>
              <a:rPr lang="el-GR" u="sng" dirty="0">
                <a:solidFill>
                  <a:schemeClr val="accent1"/>
                </a:solidFill>
                <a:latin typeface="Trebuchet MS" panose="020B0603020202020204" pitchFamily="34" charset="0"/>
              </a:rPr>
              <a:t>εντός διετούς αποσβεστικής προθεσμίας</a:t>
            </a:r>
            <a:r>
              <a:rPr lang="el-GR" dirty="0">
                <a:latin typeface="Trebuchet MS" panose="020B0603020202020204" pitchFamily="34" charset="0"/>
              </a:rPr>
              <a:t>, η οποία αρχίζει από την καταχώριση στο Γ.Ε.ΜΗ. και στρέφεται κατά της εταιρείας. </a:t>
            </a:r>
          </a:p>
        </p:txBody>
      </p:sp>
    </p:spTree>
    <p:extLst>
      <p:ext uri="{BB962C8B-B14F-4D97-AF65-F5344CB8AC3E}">
        <p14:creationId xmlns:p14="http://schemas.microsoft.com/office/powerpoint/2010/main" val="25337282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44AB59-0375-071C-6FE7-FEB2B56CFC09}"/>
              </a:ext>
            </a:extLst>
          </p:cNvPr>
          <p:cNvSpPr>
            <a:spLocks noGrp="1"/>
          </p:cNvSpPr>
          <p:nvPr>
            <p:ph type="title"/>
          </p:nvPr>
        </p:nvSpPr>
        <p:spPr>
          <a:xfrm>
            <a:off x="1882067" y="624110"/>
            <a:ext cx="9622546" cy="503354"/>
          </a:xfrm>
        </p:spPr>
        <p:txBody>
          <a:bodyPr>
            <a:noAutofit/>
          </a:bodyPr>
          <a:lstStyle/>
          <a:p>
            <a:r>
              <a:rPr lang="el-GR" sz="2800" dirty="0">
                <a:latin typeface="Trebuchet MS" panose="020B0603020202020204" pitchFamily="34" charset="0"/>
              </a:rPr>
              <a:t>Γενική Συνέλευση</a:t>
            </a:r>
          </a:p>
        </p:txBody>
      </p:sp>
      <p:sp>
        <p:nvSpPr>
          <p:cNvPr id="3" name="Θέση περιεχομένου 2">
            <a:extLst>
              <a:ext uri="{FF2B5EF4-FFF2-40B4-BE49-F238E27FC236}">
                <a16:creationId xmlns:a16="http://schemas.microsoft.com/office/drawing/2014/main" id="{5E8B966E-8547-FFB4-B416-7CFE8780E093}"/>
              </a:ext>
            </a:extLst>
          </p:cNvPr>
          <p:cNvSpPr>
            <a:spLocks noGrp="1"/>
          </p:cNvSpPr>
          <p:nvPr>
            <p:ph idx="1"/>
          </p:nvPr>
        </p:nvSpPr>
        <p:spPr>
          <a:xfrm>
            <a:off x="1961965" y="1278385"/>
            <a:ext cx="9792070" cy="5228948"/>
          </a:xfrm>
        </p:spPr>
        <p:txBody>
          <a:bodyPr>
            <a:normAutofit fontScale="92500"/>
          </a:bodyPr>
          <a:lstStyle/>
          <a:p>
            <a:pPr algn="just">
              <a:lnSpc>
                <a:spcPct val="150000"/>
              </a:lnSpc>
              <a:buFont typeface="Arial" panose="020B0604020202020204" pitchFamily="34" charset="0"/>
              <a:buChar char="•"/>
            </a:pPr>
            <a:r>
              <a:rPr lang="el-GR" dirty="0">
                <a:latin typeface="Trebuchet MS" panose="020B0603020202020204" pitchFamily="34" charset="0"/>
              </a:rPr>
              <a:t>Συλλογικό όργανο- Ανώτατο όργανο της εταιρείας.</a:t>
            </a:r>
          </a:p>
          <a:p>
            <a:pPr algn="just">
              <a:lnSpc>
                <a:spcPct val="150000"/>
              </a:lnSpc>
              <a:buFont typeface="Arial" panose="020B0604020202020204" pitchFamily="34" charset="0"/>
              <a:buChar char="•"/>
            </a:pPr>
            <a:r>
              <a:rPr lang="el-GR" dirty="0">
                <a:solidFill>
                  <a:schemeClr val="accent1"/>
                </a:solidFill>
                <a:latin typeface="Trebuchet MS" panose="020B0603020202020204" pitchFamily="34" charset="0"/>
              </a:rPr>
              <a:t>Θέματα αποκλειστικής αρμοδιότητας της ΓΣ </a:t>
            </a:r>
            <a:r>
              <a:rPr lang="el-GR" dirty="0">
                <a:latin typeface="Trebuchet MS" panose="020B0603020202020204" pitchFamily="34" charset="0"/>
              </a:rPr>
              <a:t>(Αυτές δεν μπορούν να μεταβιβαστούν στο ΔΣ ούτε με διάταξη του καταστατικού)- α. 117 παρ. 1</a:t>
            </a:r>
          </a:p>
          <a:p>
            <a:pPr lvl="1" algn="just">
              <a:buFont typeface="Arial" panose="020B0604020202020204" pitchFamily="34" charset="0"/>
              <a:buChar char="•"/>
            </a:pPr>
            <a:r>
              <a:rPr lang="el-GR" dirty="0">
                <a:latin typeface="Trebuchet MS" panose="020B0603020202020204" pitchFamily="34" charset="0"/>
              </a:rPr>
              <a:t>Τροποποιήσεις του καταστατικού</a:t>
            </a:r>
          </a:p>
          <a:p>
            <a:pPr lvl="1" algn="just">
              <a:buFont typeface="Arial" panose="020B0604020202020204" pitchFamily="34" charset="0"/>
              <a:buChar char="•"/>
            </a:pPr>
            <a:r>
              <a:rPr lang="el-GR" dirty="0">
                <a:latin typeface="Trebuchet MS" panose="020B0603020202020204" pitchFamily="34" charset="0"/>
              </a:rPr>
              <a:t>Εκλογή- ανάκληση ΔΣ</a:t>
            </a:r>
          </a:p>
          <a:p>
            <a:pPr lvl="1" algn="just">
              <a:buFont typeface="Arial" panose="020B0604020202020204" pitchFamily="34" charset="0"/>
              <a:buChar char="•"/>
            </a:pPr>
            <a:r>
              <a:rPr lang="el-GR" dirty="0">
                <a:latin typeface="Trebuchet MS" panose="020B0603020202020204" pitchFamily="34" charset="0"/>
              </a:rPr>
              <a:t>Έγκριση της συνολικής διαχείρισης</a:t>
            </a:r>
          </a:p>
          <a:p>
            <a:pPr lvl="1" algn="just">
              <a:buFont typeface="Arial" panose="020B0604020202020204" pitchFamily="34" charset="0"/>
              <a:buChar char="•"/>
            </a:pPr>
            <a:r>
              <a:rPr lang="el-GR" dirty="0">
                <a:latin typeface="Trebuchet MS" panose="020B0603020202020204" pitchFamily="34" charset="0"/>
              </a:rPr>
              <a:t>Έγκριση των χρηματοοικονομικών καταστάσεων </a:t>
            </a:r>
          </a:p>
          <a:p>
            <a:pPr lvl="1" algn="just">
              <a:buFont typeface="Arial" panose="020B0604020202020204" pitchFamily="34" charset="0"/>
              <a:buChar char="•"/>
            </a:pPr>
            <a:r>
              <a:rPr lang="el-GR" dirty="0">
                <a:latin typeface="Trebuchet MS" panose="020B0603020202020204" pitchFamily="34" charset="0"/>
              </a:rPr>
              <a:t>Διάθεση των ετήσιων κερδών</a:t>
            </a:r>
          </a:p>
          <a:p>
            <a:pPr lvl="1" algn="just">
              <a:buFont typeface="Arial" panose="020B0604020202020204" pitchFamily="34" charset="0"/>
              <a:buChar char="•"/>
            </a:pPr>
            <a:r>
              <a:rPr lang="el-GR" dirty="0">
                <a:latin typeface="Trebuchet MS" panose="020B0603020202020204" pitchFamily="34" charset="0"/>
              </a:rPr>
              <a:t>Διορισμός εκκαθαριστών</a:t>
            </a:r>
          </a:p>
          <a:p>
            <a:pPr algn="just">
              <a:buFont typeface="Arial" panose="020B0604020202020204" pitchFamily="34" charset="0"/>
              <a:buChar char="•"/>
            </a:pPr>
            <a:r>
              <a:rPr lang="el-GR" dirty="0">
                <a:solidFill>
                  <a:schemeClr val="accent1"/>
                </a:solidFill>
                <a:latin typeface="Trebuchet MS" panose="020B0603020202020204" pitchFamily="34" charset="0"/>
              </a:rPr>
              <a:t>Είδη των συνελεύσεων </a:t>
            </a:r>
          </a:p>
          <a:p>
            <a:pPr lvl="1" algn="just">
              <a:buFont typeface="Arial" panose="020B0604020202020204" pitchFamily="34" charset="0"/>
              <a:buChar char="•"/>
            </a:pPr>
            <a:r>
              <a:rPr lang="el-GR" dirty="0">
                <a:solidFill>
                  <a:schemeClr val="accent1"/>
                </a:solidFill>
                <a:latin typeface="Trebuchet MS" panose="020B0603020202020204" pitchFamily="34" charset="0"/>
              </a:rPr>
              <a:t>Τακτική</a:t>
            </a:r>
            <a:r>
              <a:rPr lang="el-GR" dirty="0">
                <a:latin typeface="Trebuchet MS" panose="020B0603020202020204" pitchFamily="34" charset="0"/>
              </a:rPr>
              <a:t> (μία φορά τον χρόνο)- α. 119 παρ. 1 </a:t>
            </a:r>
          </a:p>
          <a:p>
            <a:pPr lvl="1" algn="just">
              <a:buFont typeface="Arial" panose="020B0604020202020204" pitchFamily="34" charset="0"/>
              <a:buChar char="•"/>
            </a:pPr>
            <a:r>
              <a:rPr lang="el-GR" dirty="0">
                <a:solidFill>
                  <a:schemeClr val="accent1"/>
                </a:solidFill>
                <a:latin typeface="Trebuchet MS" panose="020B0603020202020204" pitchFamily="34" charset="0"/>
              </a:rPr>
              <a:t>Έκτακτη</a:t>
            </a:r>
            <a:r>
              <a:rPr lang="el-GR" dirty="0">
                <a:latin typeface="Trebuchet MS" panose="020B0603020202020204" pitchFamily="34" charset="0"/>
              </a:rPr>
              <a:t> (οποτεδήποτε το κρίνει σκόπιμο το ΔΣ- α. 119 παρ.2 ή  κατόπιν αίτησης του 1/20 του μετοχικού κεφαλαίου ή κατόπιν αιτήματος του ελεγκτή -(α. 121 παρ. 2) </a:t>
            </a:r>
          </a:p>
          <a:p>
            <a:pPr lvl="1" algn="just">
              <a:buFont typeface="Arial" panose="020B0604020202020204" pitchFamily="34" charset="0"/>
              <a:buChar char="•"/>
            </a:pPr>
            <a:r>
              <a:rPr lang="el-GR" dirty="0">
                <a:solidFill>
                  <a:schemeClr val="accent1"/>
                </a:solidFill>
                <a:latin typeface="Trebuchet MS" panose="020B0603020202020204" pitchFamily="34" charset="0"/>
              </a:rPr>
              <a:t>Καταστατική</a:t>
            </a:r>
            <a:r>
              <a:rPr lang="el-GR" dirty="0">
                <a:latin typeface="Trebuchet MS" panose="020B0603020202020204" pitchFamily="34" charset="0"/>
              </a:rPr>
              <a:t> (αυξημένη απαρτία + πλειοψηφία, συνήθως θέματα τροποποίησης του καταστατικού). </a:t>
            </a:r>
          </a:p>
        </p:txBody>
      </p:sp>
    </p:spTree>
    <p:extLst>
      <p:ext uri="{BB962C8B-B14F-4D97-AF65-F5344CB8AC3E}">
        <p14:creationId xmlns:p14="http://schemas.microsoft.com/office/powerpoint/2010/main" val="22605106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A7F6E62-A6A2-F7CD-B65F-5BC06660452D}"/>
              </a:ext>
            </a:extLst>
          </p:cNvPr>
          <p:cNvSpPr>
            <a:spLocks noGrp="1"/>
          </p:cNvSpPr>
          <p:nvPr>
            <p:ph type="title"/>
          </p:nvPr>
        </p:nvSpPr>
        <p:spPr>
          <a:xfrm>
            <a:off x="2592925" y="624110"/>
            <a:ext cx="8911687" cy="672030"/>
          </a:xfrm>
        </p:spPr>
        <p:txBody>
          <a:bodyPr>
            <a:normAutofit/>
          </a:bodyPr>
          <a:lstStyle/>
          <a:p>
            <a:r>
              <a:rPr lang="el-GR" sz="2800" dirty="0">
                <a:latin typeface="Trebuchet MS" panose="020B0603020202020204" pitchFamily="34" charset="0"/>
              </a:rPr>
              <a:t>Γενική Συνέλευση</a:t>
            </a:r>
          </a:p>
        </p:txBody>
      </p:sp>
      <p:sp>
        <p:nvSpPr>
          <p:cNvPr id="3" name="Θέση περιεχομένου 2">
            <a:extLst>
              <a:ext uri="{FF2B5EF4-FFF2-40B4-BE49-F238E27FC236}">
                <a16:creationId xmlns:a16="http://schemas.microsoft.com/office/drawing/2014/main" id="{4D69A8AC-47CA-29C3-DE32-F5284A02B7C1}"/>
              </a:ext>
            </a:extLst>
          </p:cNvPr>
          <p:cNvSpPr>
            <a:spLocks noGrp="1"/>
          </p:cNvSpPr>
          <p:nvPr>
            <p:ph idx="1"/>
          </p:nvPr>
        </p:nvSpPr>
        <p:spPr>
          <a:xfrm>
            <a:off x="2076450" y="1296140"/>
            <a:ext cx="9686925" cy="5247535"/>
          </a:xfrm>
        </p:spPr>
        <p:txBody>
          <a:bodyPr/>
          <a:lstStyle/>
          <a:p>
            <a:pPr algn="just">
              <a:buFont typeface="Wingdings" panose="05000000000000000000" pitchFamily="2" charset="2"/>
              <a:buChar char="§"/>
            </a:pPr>
            <a:r>
              <a:rPr lang="el-GR" dirty="0">
                <a:solidFill>
                  <a:schemeClr val="accent1"/>
                </a:solidFill>
                <a:latin typeface="Trebuchet MS" panose="020B0603020202020204" pitchFamily="34" charset="0"/>
              </a:rPr>
              <a:t>Σύγκληση</a:t>
            </a:r>
          </a:p>
          <a:p>
            <a:pPr lvl="1" algn="just">
              <a:buFont typeface="Wingdings" panose="05000000000000000000" pitchFamily="2" charset="2"/>
              <a:buChar char="§"/>
            </a:pPr>
            <a:r>
              <a:rPr lang="el-GR" dirty="0">
                <a:latin typeface="Trebuchet MS" panose="020B0603020202020204" pitchFamily="34" charset="0"/>
              </a:rPr>
              <a:t>Από το ΔΣ με πρόσκληση, η οποία δημοσιεύεται 20 τουλάχιστον ημέρες πριν από την ημέρα της συνεδρίασης (α. 122 παρ. 1)</a:t>
            </a:r>
          </a:p>
          <a:p>
            <a:pPr lvl="1" algn="just">
              <a:buFont typeface="Wingdings" panose="05000000000000000000" pitchFamily="2" charset="2"/>
              <a:buChar char="§"/>
            </a:pPr>
            <a:r>
              <a:rPr lang="el-GR" dirty="0">
                <a:latin typeface="Trebuchet MS" panose="020B0603020202020204" pitchFamily="34" charset="0"/>
              </a:rPr>
              <a:t>Εάν δεν τηρηθούν οι τρόποι δημοσιότητας, </a:t>
            </a:r>
            <a:r>
              <a:rPr lang="el-GR" dirty="0">
                <a:solidFill>
                  <a:schemeClr val="accent1"/>
                </a:solidFill>
                <a:latin typeface="Trebuchet MS" panose="020B0603020202020204" pitchFamily="34" charset="0"/>
              </a:rPr>
              <a:t>τότε η απόφαση της ΓΣ είναι ακυρώσιμη </a:t>
            </a:r>
            <a:r>
              <a:rPr lang="el-GR" dirty="0">
                <a:latin typeface="Trebuchet MS" panose="020B0603020202020204" pitchFamily="34" charset="0"/>
              </a:rPr>
              <a:t>(α. 137 παρ. 1), εκτός εάν έχουμε καθολική ΓΣ (α. 121 παρ. 5)</a:t>
            </a:r>
          </a:p>
          <a:p>
            <a:pPr lvl="1" algn="just">
              <a:buFont typeface="Wingdings" panose="05000000000000000000" pitchFamily="2" charset="2"/>
              <a:buChar char="§"/>
            </a:pPr>
            <a:r>
              <a:rPr lang="el-GR" dirty="0">
                <a:latin typeface="Trebuchet MS" panose="020B0603020202020204" pitchFamily="34" charset="0"/>
              </a:rPr>
              <a:t>Η πρόσκληση πρέπει να περιλαμβάνει: Ακριβή διεύθυνση, χρονολογία, ώρα συνεδρίασης, θέματα ημερήσιας διάταξης, μέτοχοι με δικαίωμα συμμετοχής και τρόπος άσκησης των δικαιωμάτων τους (α. 121 παρ. 3)</a:t>
            </a:r>
          </a:p>
          <a:p>
            <a:pPr indent="-285750" algn="just">
              <a:buFont typeface="Wingdings" panose="05000000000000000000" pitchFamily="2" charset="2"/>
              <a:buChar char="§"/>
            </a:pPr>
            <a:r>
              <a:rPr lang="el-GR" dirty="0">
                <a:solidFill>
                  <a:schemeClr val="accent1"/>
                </a:solidFill>
                <a:latin typeface="Trebuchet MS" panose="020B0603020202020204" pitchFamily="34" charset="0"/>
              </a:rPr>
              <a:t>Συγκρότηση </a:t>
            </a:r>
          </a:p>
          <a:p>
            <a:pPr lvl="1" algn="just">
              <a:buFont typeface="Wingdings" panose="05000000000000000000" pitchFamily="2" charset="2"/>
              <a:buChar char="§"/>
            </a:pPr>
            <a:r>
              <a:rPr lang="el-GR" dirty="0">
                <a:solidFill>
                  <a:schemeClr val="tx1"/>
                </a:solidFill>
                <a:latin typeface="Trebuchet MS" panose="020B0603020202020204" pitchFamily="34" charset="0"/>
              </a:rPr>
              <a:t>Δικαίωμα παράστασης και συμμετοχής στη συζήτηση έχουν οι μέτοχοι. </a:t>
            </a:r>
          </a:p>
          <a:p>
            <a:pPr lvl="1" algn="just">
              <a:buFont typeface="Wingdings" panose="05000000000000000000" pitchFamily="2" charset="2"/>
              <a:buChar char="§"/>
            </a:pPr>
            <a:r>
              <a:rPr lang="el-GR" dirty="0">
                <a:solidFill>
                  <a:schemeClr val="tx1"/>
                </a:solidFill>
                <a:latin typeface="Trebuchet MS" panose="020B0603020202020204" pitchFamily="34" charset="0"/>
              </a:rPr>
              <a:t>Δικαιούμενοι συμμετοχής πρέπει να αποδείξουν τη μετοχική τους ιδιότητα κατά την ημέρα διεξαγωγής της συνέλευσης (α.124 παρ. 1)</a:t>
            </a:r>
          </a:p>
          <a:p>
            <a:pPr lvl="1" algn="just">
              <a:buFont typeface="Wingdings" panose="05000000000000000000" pitchFamily="2" charset="2"/>
              <a:buChar char="§"/>
            </a:pPr>
            <a:r>
              <a:rPr lang="el-GR" dirty="0">
                <a:solidFill>
                  <a:schemeClr val="tx1"/>
                </a:solidFill>
                <a:latin typeface="Trebuchet MS" panose="020B0603020202020204" pitchFamily="34" charset="0"/>
              </a:rPr>
              <a:t>Συμμετοχή στη ΓΣ μπορεί να γίνει και διά αντιπροσώπου (α. 128 παρ. 1). Κάθε μέτοχος μπορεί να διορίζει μέχρι 3 αντιπροσώπους (α. 128 παρ. 4)</a:t>
            </a:r>
            <a:r>
              <a:rPr lang="en-US" dirty="0">
                <a:solidFill>
                  <a:schemeClr val="tx1"/>
                </a:solidFill>
                <a:latin typeface="Trebuchet MS" panose="020B0603020202020204" pitchFamily="34" charset="0"/>
              </a:rPr>
              <a:t>. </a:t>
            </a:r>
            <a:r>
              <a:rPr lang="el-GR" dirty="0">
                <a:solidFill>
                  <a:schemeClr val="tx1"/>
                </a:solidFill>
                <a:latin typeface="Trebuchet MS" panose="020B0603020202020204" pitchFamily="34" charset="0"/>
              </a:rPr>
              <a:t>Μπορεί να αποκλειστεί το δικαίωμα του μετόχου να διορίζει αντιπροσώπους; </a:t>
            </a:r>
          </a:p>
        </p:txBody>
      </p:sp>
    </p:spTree>
    <p:extLst>
      <p:ext uri="{BB962C8B-B14F-4D97-AF65-F5344CB8AC3E}">
        <p14:creationId xmlns:p14="http://schemas.microsoft.com/office/powerpoint/2010/main" val="15007353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B3931F-87C1-6E64-ACB4-5E5B050D5FF2}"/>
              </a:ext>
            </a:extLst>
          </p:cNvPr>
          <p:cNvSpPr>
            <a:spLocks noGrp="1"/>
          </p:cNvSpPr>
          <p:nvPr>
            <p:ph type="title"/>
          </p:nvPr>
        </p:nvSpPr>
        <p:spPr>
          <a:xfrm>
            <a:off x="2592925" y="624110"/>
            <a:ext cx="8911687" cy="751929"/>
          </a:xfrm>
        </p:spPr>
        <p:txBody>
          <a:bodyPr>
            <a:normAutofit/>
          </a:bodyPr>
          <a:lstStyle/>
          <a:p>
            <a:r>
              <a:rPr lang="el-GR" sz="2800" dirty="0">
                <a:latin typeface="Trebuchet MS" panose="020B0603020202020204" pitchFamily="34" charset="0"/>
              </a:rPr>
              <a:t>Γενική Συνέλευση</a:t>
            </a:r>
          </a:p>
        </p:txBody>
      </p:sp>
      <p:sp>
        <p:nvSpPr>
          <p:cNvPr id="3" name="Θέση περιεχομένου 2">
            <a:extLst>
              <a:ext uri="{FF2B5EF4-FFF2-40B4-BE49-F238E27FC236}">
                <a16:creationId xmlns:a16="http://schemas.microsoft.com/office/drawing/2014/main" id="{BCE09238-0609-185D-1E37-A603595BC2AB}"/>
              </a:ext>
            </a:extLst>
          </p:cNvPr>
          <p:cNvSpPr>
            <a:spLocks noGrp="1"/>
          </p:cNvSpPr>
          <p:nvPr>
            <p:ph idx="1"/>
          </p:nvPr>
        </p:nvSpPr>
        <p:spPr>
          <a:xfrm>
            <a:off x="1638301" y="1376039"/>
            <a:ext cx="10039350" cy="5100961"/>
          </a:xfrm>
        </p:spPr>
        <p:txBody>
          <a:bodyPr>
            <a:normAutofit lnSpcReduction="10000"/>
          </a:bodyPr>
          <a:lstStyle/>
          <a:p>
            <a:pPr algn="just">
              <a:buFont typeface="Arial" panose="020B0604020202020204" pitchFamily="34" charset="0"/>
              <a:buChar char="•"/>
            </a:pPr>
            <a:r>
              <a:rPr lang="el-GR" dirty="0">
                <a:solidFill>
                  <a:schemeClr val="accent1"/>
                </a:solidFill>
                <a:latin typeface="Trebuchet MS" panose="020B0603020202020204" pitchFamily="34" charset="0"/>
              </a:rPr>
              <a:t>Έγκυρη λήψη απόφασης</a:t>
            </a:r>
          </a:p>
          <a:p>
            <a:pPr lvl="1" algn="just">
              <a:buFont typeface="Arial" panose="020B0604020202020204" pitchFamily="34" charset="0"/>
              <a:buChar char="•"/>
            </a:pPr>
            <a:r>
              <a:rPr lang="el-GR" dirty="0">
                <a:solidFill>
                  <a:schemeClr val="accent1"/>
                </a:solidFill>
                <a:latin typeface="Trebuchet MS" panose="020B0603020202020204" pitchFamily="34" charset="0"/>
              </a:rPr>
              <a:t>Απλή απαρτία: </a:t>
            </a:r>
            <a:r>
              <a:rPr lang="el-GR" dirty="0">
                <a:latin typeface="Trebuchet MS" panose="020B0603020202020204" pitchFamily="34" charset="0"/>
              </a:rPr>
              <a:t>όταν παρίστανται μέτοχοι που εκπροσωπούν το 1/5 του καταβεβλημένου μετοχικού κεφαλαίου (α. 130 παρ. 1). </a:t>
            </a:r>
          </a:p>
          <a:p>
            <a:pPr marL="457200" lvl="1" indent="0" algn="just">
              <a:buNone/>
            </a:pPr>
            <a:r>
              <a:rPr lang="el-GR" dirty="0">
                <a:latin typeface="Trebuchet MS" panose="020B0603020202020204" pitchFamily="34" charset="0"/>
              </a:rPr>
              <a:t>Εάν δεν επιτευχθεί, τότε η ΓΣ συνέρχεται εκ νέου μέσα σε 20 ημέρες, ύστερα από πρόσκληση προ 10 ημερών. Στη επαναληπτική συνεδρίαση έχουμε απαρτία όσο και εάν είναι το εκπροσωπούμενο κεφάλαιο (α. 130 παρ. 2). </a:t>
            </a:r>
          </a:p>
          <a:p>
            <a:pPr lvl="1" algn="just">
              <a:buFont typeface="Arial" panose="020B0604020202020204" pitchFamily="34" charset="0"/>
              <a:buChar char="•"/>
            </a:pPr>
            <a:r>
              <a:rPr lang="el-GR" dirty="0">
                <a:solidFill>
                  <a:schemeClr val="accent1"/>
                </a:solidFill>
                <a:latin typeface="Trebuchet MS" panose="020B0603020202020204" pitchFamily="34" charset="0"/>
              </a:rPr>
              <a:t>Απλή πλειοψηφία: </a:t>
            </a:r>
            <a:r>
              <a:rPr lang="el-GR" dirty="0">
                <a:solidFill>
                  <a:schemeClr val="tx1"/>
                </a:solidFill>
                <a:latin typeface="Trebuchet MS" panose="020B0603020202020204" pitchFamily="34" charset="0"/>
              </a:rPr>
              <a:t>απόλυτη πλειοψηφία - 50% + 1 ψήφος του εκπροσωπούμενου στη συνέλευση μετοχικού κεφαλαίου (α. 132 παρ. 1)</a:t>
            </a:r>
          </a:p>
          <a:p>
            <a:pPr lvl="1" algn="just">
              <a:buFont typeface="Arial" panose="020B0604020202020204" pitchFamily="34" charset="0"/>
              <a:buChar char="•"/>
            </a:pPr>
            <a:r>
              <a:rPr lang="el-GR" dirty="0">
                <a:solidFill>
                  <a:schemeClr val="accent1"/>
                </a:solidFill>
                <a:latin typeface="Trebuchet MS" panose="020B0603020202020204" pitchFamily="34" charset="0"/>
              </a:rPr>
              <a:t>Αυξημένη απαρτία: </a:t>
            </a:r>
            <a:r>
              <a:rPr lang="el-GR" dirty="0">
                <a:solidFill>
                  <a:schemeClr val="tx1"/>
                </a:solidFill>
                <a:latin typeface="Trebuchet MS" panose="020B0603020202020204" pitchFamily="34" charset="0"/>
              </a:rPr>
              <a:t>όταν παρίστανται μέτοχοι που εκπροσωπούν </a:t>
            </a:r>
            <a:r>
              <a:rPr lang="el-GR" dirty="0">
                <a:solidFill>
                  <a:schemeClr val="accent1"/>
                </a:solidFill>
                <a:latin typeface="Trebuchet MS" panose="020B0603020202020204" pitchFamily="34" charset="0"/>
              </a:rPr>
              <a:t>το ½ του καταβεβλημένου μετοχικού κεφαλαίου </a:t>
            </a:r>
            <a:r>
              <a:rPr lang="el-GR" dirty="0">
                <a:solidFill>
                  <a:schemeClr val="tx1"/>
                </a:solidFill>
                <a:latin typeface="Trebuchet MS" panose="020B0603020202020204" pitchFamily="34" charset="0"/>
              </a:rPr>
              <a:t>(α. 130 παρ. 3). Εάν δεν επιτευχθεί, τότε η ΓΣ συνέρχεται εκ νέου μέσα σε 20 ημέρες και έχουμε απαρτία, όταν παρίστανται μέτοχοι που εκπροσωπούν το 1/3 του καταβεβλημένου μετοχικού κεφαλαίου (α. 130 παρ. 3)</a:t>
            </a:r>
          </a:p>
          <a:p>
            <a:pPr lvl="1" algn="just">
              <a:buFont typeface="Arial" panose="020B0604020202020204" pitchFamily="34" charset="0"/>
              <a:buChar char="•"/>
            </a:pPr>
            <a:r>
              <a:rPr lang="el-GR" dirty="0">
                <a:solidFill>
                  <a:schemeClr val="accent1"/>
                </a:solidFill>
                <a:latin typeface="Trebuchet MS" panose="020B0603020202020204" pitchFamily="34" charset="0"/>
              </a:rPr>
              <a:t>Αυξημένη πλειοψηφία: </a:t>
            </a:r>
            <a:r>
              <a:rPr lang="el-GR" dirty="0">
                <a:solidFill>
                  <a:schemeClr val="tx1"/>
                </a:solidFill>
                <a:latin typeface="Trebuchet MS" panose="020B0603020202020204" pitchFamily="34" charset="0"/>
              </a:rPr>
              <a:t>πλειοψηφία των 2/3 των ψήφων που εκπροσωπούνται στη συνέλευση (α. 132 παρ. 2)</a:t>
            </a:r>
          </a:p>
          <a:p>
            <a:pPr algn="just">
              <a:buFont typeface="Arial" panose="020B0604020202020204" pitchFamily="34" charset="0"/>
              <a:buChar char="•"/>
            </a:pPr>
            <a:r>
              <a:rPr lang="el-GR" dirty="0">
                <a:solidFill>
                  <a:schemeClr val="tx1"/>
                </a:solidFill>
                <a:latin typeface="Trebuchet MS" panose="020B0603020202020204" pitchFamily="34" charset="0"/>
              </a:rPr>
              <a:t>Με σχετική διάταξη του καταστατικού μπορούν να οριστούν μεγαλύτερα ποσοστά απαρτίας και πλειοψηφίας, όχι όμως κατωτέρα. </a:t>
            </a:r>
          </a:p>
          <a:p>
            <a:pPr algn="just">
              <a:buFont typeface="Arial" panose="020B0604020202020204" pitchFamily="34" charset="0"/>
              <a:buChar char="•"/>
            </a:pPr>
            <a:r>
              <a:rPr lang="el-GR" dirty="0">
                <a:solidFill>
                  <a:schemeClr val="tx1"/>
                </a:solidFill>
                <a:latin typeface="Trebuchet MS" panose="020B0603020202020204" pitchFamily="34" charset="0"/>
              </a:rPr>
              <a:t>2 περιπτώσεις αποφάσεων της ΓΣ, χωρίς συνεδρίαση (α. 135 και α. 136)</a:t>
            </a:r>
          </a:p>
          <a:p>
            <a:pPr marL="457200" lvl="1" indent="0" algn="just">
              <a:buNone/>
            </a:pPr>
            <a:endParaRPr lang="el-GR" dirty="0">
              <a:solidFill>
                <a:schemeClr val="tx1"/>
              </a:solidFill>
              <a:latin typeface="Trebuchet MS" panose="020B0603020202020204" pitchFamily="34" charset="0"/>
            </a:endParaRPr>
          </a:p>
          <a:p>
            <a:pPr algn="just">
              <a:buFont typeface="Arial" panose="020B0604020202020204" pitchFamily="34" charset="0"/>
              <a:buChar char="•"/>
            </a:pPr>
            <a:endParaRPr lang="el-GR" dirty="0">
              <a:solidFill>
                <a:schemeClr val="tx1"/>
              </a:solidFill>
              <a:latin typeface="Trebuchet MS" panose="020B0603020202020204" pitchFamily="34" charset="0"/>
            </a:endParaRPr>
          </a:p>
        </p:txBody>
      </p:sp>
    </p:spTree>
    <p:extLst>
      <p:ext uri="{BB962C8B-B14F-4D97-AF65-F5344CB8AC3E}">
        <p14:creationId xmlns:p14="http://schemas.microsoft.com/office/powerpoint/2010/main" val="788079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B72555-B122-5DD2-21D1-A97083ABF8B3}"/>
              </a:ext>
            </a:extLst>
          </p:cNvPr>
          <p:cNvSpPr>
            <a:spLocks noGrp="1"/>
          </p:cNvSpPr>
          <p:nvPr>
            <p:ph type="title"/>
          </p:nvPr>
        </p:nvSpPr>
        <p:spPr>
          <a:xfrm>
            <a:off x="2183907" y="624110"/>
            <a:ext cx="9320705" cy="672030"/>
          </a:xfrm>
        </p:spPr>
        <p:txBody>
          <a:bodyPr>
            <a:normAutofit/>
          </a:bodyPr>
          <a:lstStyle/>
          <a:p>
            <a:pPr algn="ctr"/>
            <a:r>
              <a:rPr lang="el-GR" sz="2800" dirty="0">
                <a:latin typeface="Trebuchet MS" panose="020B0603020202020204" pitchFamily="34" charset="0"/>
              </a:rPr>
              <a:t>Προσωπικές- Κεφαλαιουχικές Εταιρείες</a:t>
            </a:r>
          </a:p>
        </p:txBody>
      </p:sp>
      <p:sp>
        <p:nvSpPr>
          <p:cNvPr id="3" name="Θέση περιεχομένου 2">
            <a:extLst>
              <a:ext uri="{FF2B5EF4-FFF2-40B4-BE49-F238E27FC236}">
                <a16:creationId xmlns:a16="http://schemas.microsoft.com/office/drawing/2014/main" id="{176F79E8-4D28-F537-4003-88A05FAFB0D3}"/>
              </a:ext>
            </a:extLst>
          </p:cNvPr>
          <p:cNvSpPr>
            <a:spLocks noGrp="1"/>
          </p:cNvSpPr>
          <p:nvPr>
            <p:ph idx="1"/>
          </p:nvPr>
        </p:nvSpPr>
        <p:spPr>
          <a:xfrm>
            <a:off x="2254928" y="1642369"/>
            <a:ext cx="9249684" cy="4882718"/>
          </a:xfrm>
        </p:spPr>
        <p:txBody>
          <a:bodyPr>
            <a:normAutofit/>
          </a:bodyPr>
          <a:lstStyle/>
          <a:p>
            <a:pPr>
              <a:buFont typeface="Wingdings" panose="05000000000000000000" pitchFamily="2" charset="2"/>
              <a:buChar char="§"/>
            </a:pPr>
            <a:r>
              <a:rPr lang="el-GR" sz="2000" dirty="0">
                <a:solidFill>
                  <a:schemeClr val="accent2"/>
                </a:solidFill>
                <a:latin typeface="Trebuchet MS" panose="020B0603020202020204" pitchFamily="34" charset="0"/>
              </a:rPr>
              <a:t>Προσωπικές εταιρείες</a:t>
            </a:r>
          </a:p>
          <a:p>
            <a:pPr marL="0" indent="0">
              <a:buNone/>
            </a:pPr>
            <a:r>
              <a:rPr lang="el-GR" sz="2000" dirty="0">
                <a:solidFill>
                  <a:schemeClr val="tx1"/>
                </a:solidFill>
                <a:latin typeface="Trebuchet MS" panose="020B0603020202020204" pitchFamily="34" charset="0"/>
              </a:rPr>
              <a:t>Αστική εταιρεία (α. 741 ΑΚ </a:t>
            </a:r>
            <a:r>
              <a:rPr lang="el-GR" sz="2000" dirty="0" err="1">
                <a:solidFill>
                  <a:schemeClr val="tx1"/>
                </a:solidFill>
                <a:latin typeface="Trebuchet MS" panose="020B0603020202020204" pitchFamily="34" charset="0"/>
              </a:rPr>
              <a:t>επ</a:t>
            </a:r>
            <a:r>
              <a:rPr lang="el-GR" sz="2000" dirty="0">
                <a:solidFill>
                  <a:schemeClr val="tx1"/>
                </a:solidFill>
                <a:latin typeface="Trebuchet MS" panose="020B0603020202020204" pitchFamily="34" charset="0"/>
              </a:rPr>
              <a:t>.) </a:t>
            </a:r>
          </a:p>
          <a:p>
            <a:pPr marL="0" indent="0">
              <a:buNone/>
            </a:pPr>
            <a:r>
              <a:rPr lang="el-GR" sz="2000" dirty="0">
                <a:solidFill>
                  <a:schemeClr val="tx1"/>
                </a:solidFill>
                <a:latin typeface="Trebuchet MS" panose="020B0603020202020204" pitchFamily="34" charset="0"/>
              </a:rPr>
              <a:t>Ομόρρυθμη εταιρεία (α. 249-269 Ν. 4072/2012)</a:t>
            </a:r>
          </a:p>
          <a:p>
            <a:pPr marL="0" indent="0">
              <a:buNone/>
            </a:pPr>
            <a:r>
              <a:rPr lang="el-GR" sz="2000" dirty="0">
                <a:solidFill>
                  <a:schemeClr val="tx1"/>
                </a:solidFill>
                <a:latin typeface="Trebuchet MS" panose="020B0603020202020204" pitchFamily="34" charset="0"/>
              </a:rPr>
              <a:t>Ετερόρρυθμη εταιρεία (α. 271-281 Ν. 4072/2012)</a:t>
            </a:r>
          </a:p>
          <a:p>
            <a:pPr marL="0" indent="0">
              <a:buNone/>
            </a:pPr>
            <a:r>
              <a:rPr lang="el-GR" sz="2000" dirty="0">
                <a:solidFill>
                  <a:schemeClr val="tx1"/>
                </a:solidFill>
                <a:latin typeface="Trebuchet MS" panose="020B0603020202020204" pitchFamily="34" charset="0"/>
              </a:rPr>
              <a:t>Αφανής εταιρεία (α. 285-292 Ν. 4072/2012)</a:t>
            </a:r>
          </a:p>
          <a:p>
            <a:pPr marL="0" indent="0">
              <a:buNone/>
            </a:pPr>
            <a:r>
              <a:rPr lang="el-GR" sz="2000" dirty="0">
                <a:solidFill>
                  <a:schemeClr val="tx1"/>
                </a:solidFill>
                <a:latin typeface="Trebuchet MS" panose="020B0603020202020204" pitchFamily="34" charset="0"/>
              </a:rPr>
              <a:t>Κοινοπραξία και ΕΟΟΣ (Ευρωπαϊκός Όμιλος Οικονομικού Σκοπού)</a:t>
            </a:r>
          </a:p>
          <a:p>
            <a:pPr marL="0" indent="0">
              <a:buNone/>
            </a:pPr>
            <a:endParaRPr lang="el-GR" dirty="0">
              <a:latin typeface="Trebuchet MS" panose="020B0603020202020204" pitchFamily="34" charset="0"/>
            </a:endParaRPr>
          </a:p>
          <a:p>
            <a:pPr>
              <a:buFont typeface="Wingdings" panose="05000000000000000000" pitchFamily="2" charset="2"/>
              <a:buChar char="§"/>
            </a:pPr>
            <a:r>
              <a:rPr lang="el-GR" sz="2000" dirty="0">
                <a:solidFill>
                  <a:schemeClr val="accent2"/>
                </a:solidFill>
                <a:latin typeface="Trebuchet MS" panose="020B0603020202020204" pitchFamily="34" charset="0"/>
              </a:rPr>
              <a:t>Κεφαλαιουχικές εταιρείες</a:t>
            </a:r>
          </a:p>
          <a:p>
            <a:pPr marL="0" indent="0">
              <a:buNone/>
            </a:pPr>
            <a:r>
              <a:rPr lang="el-GR" sz="2000" dirty="0">
                <a:solidFill>
                  <a:schemeClr val="tx1"/>
                </a:solidFill>
                <a:latin typeface="Trebuchet MS" panose="020B0603020202020204" pitchFamily="34" charset="0"/>
              </a:rPr>
              <a:t>Ανώνυμη εταιρεία (Ν. 4548/2018)</a:t>
            </a:r>
          </a:p>
          <a:p>
            <a:pPr marL="0" indent="0">
              <a:buNone/>
            </a:pPr>
            <a:r>
              <a:rPr lang="el-GR" sz="2000" dirty="0">
                <a:solidFill>
                  <a:schemeClr val="tx1"/>
                </a:solidFill>
                <a:latin typeface="Trebuchet MS" panose="020B0603020202020204" pitchFamily="34" charset="0"/>
              </a:rPr>
              <a:t>Εταιρεία Περιορισμένης Ευθύνης</a:t>
            </a:r>
          </a:p>
          <a:p>
            <a:pPr marL="0" indent="0">
              <a:buNone/>
            </a:pPr>
            <a:r>
              <a:rPr lang="el-GR" sz="2000" dirty="0">
                <a:solidFill>
                  <a:schemeClr val="tx1"/>
                </a:solidFill>
                <a:latin typeface="Trebuchet MS" panose="020B0603020202020204" pitchFamily="34" charset="0"/>
              </a:rPr>
              <a:t>Ιδιωτική Κεφαλαιουχική Εταιρεία (α. 43-120 Ν. 4072/2012)</a:t>
            </a:r>
          </a:p>
        </p:txBody>
      </p:sp>
    </p:spTree>
    <p:extLst>
      <p:ext uri="{BB962C8B-B14F-4D97-AF65-F5344CB8AC3E}">
        <p14:creationId xmlns:p14="http://schemas.microsoft.com/office/powerpoint/2010/main" val="16432465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0C239E-E23F-AA9A-BF5C-0F68B513814D}"/>
              </a:ext>
            </a:extLst>
          </p:cNvPr>
          <p:cNvSpPr>
            <a:spLocks noGrp="1"/>
          </p:cNvSpPr>
          <p:nvPr>
            <p:ph type="title"/>
          </p:nvPr>
        </p:nvSpPr>
        <p:spPr>
          <a:xfrm>
            <a:off x="1944855" y="641835"/>
            <a:ext cx="8911687" cy="609886"/>
          </a:xfrm>
        </p:spPr>
        <p:txBody>
          <a:bodyPr>
            <a:normAutofit/>
          </a:bodyPr>
          <a:lstStyle/>
          <a:p>
            <a:r>
              <a:rPr lang="el-GR" sz="2800" dirty="0">
                <a:latin typeface="Trebuchet MS" panose="020B0603020202020204" pitchFamily="34" charset="0"/>
              </a:rPr>
              <a:t>Ακυρώσιμες αποφάσεις της ΓΣ</a:t>
            </a:r>
          </a:p>
        </p:txBody>
      </p:sp>
      <p:sp>
        <p:nvSpPr>
          <p:cNvPr id="3" name="Θέση περιεχομένου 2">
            <a:extLst>
              <a:ext uri="{FF2B5EF4-FFF2-40B4-BE49-F238E27FC236}">
                <a16:creationId xmlns:a16="http://schemas.microsoft.com/office/drawing/2014/main" id="{411FDC33-07F4-4629-B84D-BF284AE5BB84}"/>
              </a:ext>
            </a:extLst>
          </p:cNvPr>
          <p:cNvSpPr>
            <a:spLocks noGrp="1"/>
          </p:cNvSpPr>
          <p:nvPr>
            <p:ph idx="1"/>
          </p:nvPr>
        </p:nvSpPr>
        <p:spPr>
          <a:xfrm>
            <a:off x="1651892" y="1439978"/>
            <a:ext cx="9862446" cy="5067354"/>
          </a:xfrm>
        </p:spPr>
        <p:txBody>
          <a:bodyPr>
            <a:normAutofit fontScale="92500" lnSpcReduction="20000"/>
          </a:bodyPr>
          <a:lstStyle/>
          <a:p>
            <a:pPr algn="just">
              <a:buFont typeface="Wingdings" panose="05000000000000000000" pitchFamily="2" charset="2"/>
              <a:buChar char="§"/>
            </a:pPr>
            <a:r>
              <a:rPr lang="el-GR" dirty="0">
                <a:latin typeface="Trebuchet MS" panose="020B0603020202020204" pitchFamily="34" charset="0"/>
              </a:rPr>
              <a:t>Ο τρόπος λήψης της απόφασης αντίκειται στον νόμο ή στο καταστατικό (α. 137 παρ. 1)</a:t>
            </a:r>
          </a:p>
          <a:p>
            <a:pPr lvl="1" algn="just">
              <a:lnSpc>
                <a:spcPct val="150000"/>
              </a:lnSpc>
              <a:buFont typeface="Wingdings" panose="05000000000000000000" pitchFamily="2" charset="2"/>
              <a:buChar char="§"/>
            </a:pPr>
            <a:r>
              <a:rPr lang="el-GR" dirty="0">
                <a:solidFill>
                  <a:schemeClr val="accent1"/>
                </a:solidFill>
                <a:latin typeface="Trebuchet MS" panose="020B0603020202020204" pitchFamily="34" charset="0"/>
              </a:rPr>
              <a:t>Μη νόμιμη σύγκληση </a:t>
            </a:r>
            <a:r>
              <a:rPr lang="el-GR" dirty="0">
                <a:latin typeface="Trebuchet MS" panose="020B0603020202020204" pitchFamily="34" charset="0"/>
              </a:rPr>
              <a:t>(</a:t>
            </a:r>
            <a:r>
              <a:rPr lang="el-GR" dirty="0">
                <a:solidFill>
                  <a:schemeClr val="accent1"/>
                </a:solidFill>
                <a:latin typeface="Trebuchet MS" panose="020B0603020202020204" pitchFamily="34" charset="0"/>
              </a:rPr>
              <a:t>εάν δεν υπάρχει σύγκληση τότε η απόφαση είναι ΑΚΥΡΗ</a:t>
            </a:r>
            <a:r>
              <a:rPr lang="el-GR" dirty="0">
                <a:latin typeface="Trebuchet MS" panose="020B0603020202020204" pitchFamily="34" charset="0"/>
              </a:rPr>
              <a:t>)</a:t>
            </a:r>
          </a:p>
          <a:p>
            <a:pPr marL="457200" lvl="1" indent="0" algn="just">
              <a:buNone/>
            </a:pPr>
            <a:r>
              <a:rPr lang="el-GR" dirty="0">
                <a:solidFill>
                  <a:schemeClr val="accent1"/>
                </a:solidFill>
                <a:latin typeface="Trebuchet MS" panose="020B0603020202020204" pitchFamily="34" charset="0"/>
              </a:rPr>
              <a:t>-</a:t>
            </a:r>
            <a:r>
              <a:rPr lang="el-GR" dirty="0">
                <a:latin typeface="Trebuchet MS" panose="020B0603020202020204" pitchFamily="34" charset="0"/>
              </a:rPr>
              <a:t>    Σύγκληση από αναρμόδιο όργανο  </a:t>
            </a:r>
          </a:p>
          <a:p>
            <a:pPr lvl="1" algn="just">
              <a:buFontTx/>
              <a:buChar char="-"/>
            </a:pPr>
            <a:r>
              <a:rPr lang="el-GR" dirty="0">
                <a:solidFill>
                  <a:schemeClr val="accent1"/>
                </a:solidFill>
                <a:latin typeface="Trebuchet MS" panose="020B0603020202020204" pitchFamily="34" charset="0"/>
              </a:rPr>
              <a:t>Ελλιπής πρόσκληση </a:t>
            </a:r>
            <a:r>
              <a:rPr lang="el-GR" dirty="0">
                <a:latin typeface="Trebuchet MS" panose="020B0603020202020204" pitchFamily="34" charset="0"/>
              </a:rPr>
              <a:t>(σύγκληση που υπάρχει πρόσκληση, αλλά αυτή είναι από αναρμόδιο όργανο ή που δεν περιέχει τόπο και ημερομηνία ΓΣ ή που δεν έχει δημοσιευτεί ισοδυναμεί με ανύπαρκτη σύγκληση - α. 138 παρ. 2).</a:t>
            </a:r>
          </a:p>
          <a:p>
            <a:pPr lvl="1" algn="just">
              <a:buFont typeface="Wingdings" panose="05000000000000000000" pitchFamily="2" charset="2"/>
              <a:buChar char="§"/>
            </a:pPr>
            <a:r>
              <a:rPr lang="el-GR" dirty="0">
                <a:solidFill>
                  <a:schemeClr val="accent1"/>
                </a:solidFill>
                <a:latin typeface="Trebuchet MS" panose="020B0603020202020204" pitchFamily="34" charset="0"/>
              </a:rPr>
              <a:t>Μη νόμιμη συγκρότηση </a:t>
            </a:r>
          </a:p>
          <a:p>
            <a:pPr lvl="1" algn="just">
              <a:buFontTx/>
              <a:buChar char="-"/>
            </a:pPr>
            <a:r>
              <a:rPr lang="el-GR" dirty="0">
                <a:solidFill>
                  <a:schemeClr val="tx1"/>
                </a:solidFill>
                <a:latin typeface="Trebuchet MS" panose="020B0603020202020204" pitchFamily="34" charset="0"/>
              </a:rPr>
              <a:t>Όταν αποκλείονται από τη ΓΣ πρόσωπα που δικαιούνται συμμετοχής</a:t>
            </a:r>
          </a:p>
          <a:p>
            <a:pPr lvl="1" algn="just">
              <a:buFontTx/>
              <a:buChar char="-"/>
            </a:pPr>
            <a:r>
              <a:rPr lang="el-GR" dirty="0">
                <a:solidFill>
                  <a:schemeClr val="tx1"/>
                </a:solidFill>
                <a:latin typeface="Trebuchet MS" panose="020B0603020202020204" pitchFamily="34" charset="0"/>
              </a:rPr>
              <a:t>Όταν συμμετέχουν στη ΓΣ πρόσωπα που δεν δικαιούνται να συμμετάσχουν </a:t>
            </a:r>
          </a:p>
          <a:p>
            <a:pPr lvl="1" algn="just">
              <a:buFont typeface="Wingdings" panose="05000000000000000000" pitchFamily="2" charset="2"/>
              <a:buChar char="§"/>
            </a:pPr>
            <a:r>
              <a:rPr lang="el-GR" dirty="0">
                <a:solidFill>
                  <a:schemeClr val="accent1"/>
                </a:solidFill>
                <a:latin typeface="Trebuchet MS" panose="020B0603020202020204" pitchFamily="34" charset="0"/>
              </a:rPr>
              <a:t>Μη συγκέντρωση απαιτούμενης απαρτίας και πλειοψηφίας</a:t>
            </a:r>
          </a:p>
          <a:p>
            <a:pPr algn="just">
              <a:buFont typeface="Wingdings" panose="05000000000000000000" pitchFamily="2" charset="2"/>
              <a:buChar char="§"/>
            </a:pPr>
            <a:r>
              <a:rPr lang="el-GR" dirty="0">
                <a:solidFill>
                  <a:schemeClr val="tx1"/>
                </a:solidFill>
                <a:latin typeface="Trebuchet MS" panose="020B0603020202020204" pitchFamily="34" charset="0"/>
              </a:rPr>
              <a:t>Αγωγή ακύρωσης: Νομιμοποιείται μέτοχος που εκπροσωπεί τα 2/100 του κεφαλαίου (ο οποίος δεν παρέστη στη ΓΣ ή παρέστη και αντιτάχθηκε στη λήψη απόφασης και κάθε μέλος του ΔΣ ξεχωριστά (</a:t>
            </a:r>
            <a:r>
              <a:rPr lang="el-GR" dirty="0">
                <a:solidFill>
                  <a:schemeClr val="accent1"/>
                </a:solidFill>
                <a:latin typeface="Trebuchet MS" panose="020B0603020202020204" pitchFamily="34" charset="0"/>
              </a:rPr>
              <a:t>ΟΧΙ τρίτοι</a:t>
            </a:r>
            <a:r>
              <a:rPr lang="el-GR" dirty="0">
                <a:solidFill>
                  <a:schemeClr val="tx1"/>
                </a:solidFill>
                <a:latin typeface="Trebuchet MS" panose="020B0603020202020204" pitchFamily="34" charset="0"/>
              </a:rPr>
              <a:t>) – α. 137 παρ. 3.</a:t>
            </a:r>
          </a:p>
          <a:p>
            <a:pPr algn="just">
              <a:buFont typeface="Wingdings" panose="05000000000000000000" pitchFamily="2" charset="2"/>
              <a:buChar char="§"/>
            </a:pPr>
            <a:r>
              <a:rPr lang="el-GR" dirty="0">
                <a:solidFill>
                  <a:schemeClr val="tx1"/>
                </a:solidFill>
                <a:latin typeface="Trebuchet MS" panose="020B0603020202020204" pitchFamily="34" charset="0"/>
              </a:rPr>
              <a:t>Άσκηση της αγωγής εντός αποσβεστικής προθεσμίας 4 μηνών (α. 137 παρ. 8). Εάν παρέλθει άπρακτη η προθεσμία, τότε η απόφαση καθίσταται απρόσβλητη.  </a:t>
            </a:r>
          </a:p>
          <a:p>
            <a:pPr algn="just">
              <a:buFont typeface="Wingdings" panose="05000000000000000000" pitchFamily="2" charset="2"/>
              <a:buChar char="§"/>
            </a:pPr>
            <a:r>
              <a:rPr lang="el-GR" dirty="0">
                <a:solidFill>
                  <a:schemeClr val="tx1"/>
                </a:solidFill>
                <a:latin typeface="Trebuchet MS" panose="020B0603020202020204" pitchFamily="34" charset="0"/>
              </a:rPr>
              <a:t>Η απόφαση της ΓΣ μέχρι να ακυρωθεί με τελεσίδικη δικαστική απόφαση, παράγει κανονικά τα αποτελέσματά της. Η απόφαση που κηρύσσει την ακύρωση, δρα αναδρομικά, χωρίς όμως να θίγονται τα δικαιώματα </a:t>
            </a:r>
            <a:r>
              <a:rPr lang="el-GR" dirty="0">
                <a:solidFill>
                  <a:schemeClr val="accent1"/>
                </a:solidFill>
                <a:latin typeface="Trebuchet MS" panose="020B0603020202020204" pitchFamily="34" charset="0"/>
              </a:rPr>
              <a:t>καλόπιστων τρίτων </a:t>
            </a:r>
            <a:r>
              <a:rPr lang="el-GR" dirty="0">
                <a:solidFill>
                  <a:schemeClr val="tx1"/>
                </a:solidFill>
                <a:latin typeface="Trebuchet MS" panose="020B0603020202020204" pitchFamily="34" charset="0"/>
              </a:rPr>
              <a:t>(α. 137 παρ. 10).</a:t>
            </a:r>
          </a:p>
        </p:txBody>
      </p:sp>
    </p:spTree>
    <p:extLst>
      <p:ext uri="{BB962C8B-B14F-4D97-AF65-F5344CB8AC3E}">
        <p14:creationId xmlns:p14="http://schemas.microsoft.com/office/powerpoint/2010/main" val="1202511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A0CF3D-A2F4-7AAC-8D66-5830CBD91025}"/>
              </a:ext>
            </a:extLst>
          </p:cNvPr>
          <p:cNvSpPr>
            <a:spLocks noGrp="1"/>
          </p:cNvSpPr>
          <p:nvPr>
            <p:ph type="title"/>
          </p:nvPr>
        </p:nvSpPr>
        <p:spPr>
          <a:xfrm>
            <a:off x="1766656" y="513108"/>
            <a:ext cx="9542647" cy="685377"/>
          </a:xfrm>
        </p:spPr>
        <p:txBody>
          <a:bodyPr>
            <a:normAutofit/>
          </a:bodyPr>
          <a:lstStyle/>
          <a:p>
            <a:r>
              <a:rPr lang="el-GR" sz="2800" dirty="0">
                <a:latin typeface="Trebuchet MS" panose="020B0603020202020204" pitchFamily="34" charset="0"/>
              </a:rPr>
              <a:t>Άκυρες αποφάσεις της ΓΣ (α. 138)</a:t>
            </a:r>
          </a:p>
        </p:txBody>
      </p:sp>
      <p:sp>
        <p:nvSpPr>
          <p:cNvPr id="3" name="Θέση περιεχομένου 2">
            <a:extLst>
              <a:ext uri="{FF2B5EF4-FFF2-40B4-BE49-F238E27FC236}">
                <a16:creationId xmlns:a16="http://schemas.microsoft.com/office/drawing/2014/main" id="{95FAD6D2-ECFA-3471-65F8-5013CD8B0554}"/>
              </a:ext>
            </a:extLst>
          </p:cNvPr>
          <p:cNvSpPr>
            <a:spLocks noGrp="1"/>
          </p:cNvSpPr>
          <p:nvPr>
            <p:ph idx="1"/>
          </p:nvPr>
        </p:nvSpPr>
        <p:spPr>
          <a:xfrm>
            <a:off x="2589212" y="1260629"/>
            <a:ext cx="8915400" cy="5228948"/>
          </a:xfrm>
        </p:spPr>
        <p:txBody>
          <a:bodyPr>
            <a:normAutofit fontScale="92500" lnSpcReduction="10000"/>
          </a:bodyPr>
          <a:lstStyle/>
          <a:p>
            <a:pPr>
              <a:buFont typeface="Wingdings" panose="05000000000000000000" pitchFamily="2" charset="2"/>
              <a:buChar char="§"/>
            </a:pPr>
            <a:r>
              <a:rPr lang="el-GR" dirty="0">
                <a:solidFill>
                  <a:schemeClr val="accent1"/>
                </a:solidFill>
                <a:latin typeface="Trebuchet MS" panose="020B0603020202020204" pitchFamily="34" charset="0"/>
              </a:rPr>
              <a:t>Έλλειψη σύγκλησης</a:t>
            </a:r>
          </a:p>
          <a:p>
            <a:pPr>
              <a:buFont typeface="Wingdings" panose="05000000000000000000" pitchFamily="2" charset="2"/>
              <a:buChar char="§"/>
            </a:pPr>
            <a:r>
              <a:rPr lang="el-GR" dirty="0">
                <a:solidFill>
                  <a:schemeClr val="accent1"/>
                </a:solidFill>
                <a:latin typeface="Trebuchet MS" panose="020B0603020202020204" pitchFamily="34" charset="0"/>
              </a:rPr>
              <a:t>Αντίθεση του περιεχόμενου της απόφασης στον νόμο ή στο καταστατικό</a:t>
            </a:r>
            <a:r>
              <a:rPr lang="el-GR" dirty="0">
                <a:latin typeface="Trebuchet MS" panose="020B0603020202020204" pitchFamily="34" charset="0"/>
              </a:rPr>
              <a:t> (α. 138 παρ.1)</a:t>
            </a:r>
          </a:p>
          <a:p>
            <a:pPr>
              <a:buFont typeface="Wingdings" panose="05000000000000000000" pitchFamily="2" charset="2"/>
              <a:buChar char="§"/>
            </a:pPr>
            <a:r>
              <a:rPr lang="el-GR" dirty="0">
                <a:latin typeface="Trebuchet MS" panose="020B0603020202020204" pitchFamily="34" charset="0"/>
              </a:rPr>
              <a:t>Προβολή της ακυρότητας (α. 138 παρ. 4)</a:t>
            </a:r>
          </a:p>
          <a:p>
            <a:pPr lvl="1">
              <a:buFont typeface="Arial" panose="020B0604020202020204" pitchFamily="34" charset="0"/>
              <a:buChar char="•"/>
            </a:pPr>
            <a:r>
              <a:rPr lang="el-GR" dirty="0">
                <a:latin typeface="Trebuchet MS" panose="020B0603020202020204" pitchFamily="34" charset="0"/>
              </a:rPr>
              <a:t>Με αναγνωριστική αγωγή (Η απόφαση που αναγνωρίζει την ακυρότητα παράγει αποτελέσματα έναντι πάντων) </a:t>
            </a:r>
          </a:p>
          <a:p>
            <a:pPr lvl="1">
              <a:buFont typeface="Arial" panose="020B0604020202020204" pitchFamily="34" charset="0"/>
              <a:buChar char="•"/>
            </a:pPr>
            <a:r>
              <a:rPr lang="el-GR" dirty="0">
                <a:latin typeface="Trebuchet MS" panose="020B0603020202020204" pitchFamily="34" charset="0"/>
              </a:rPr>
              <a:t>Με ρητή έγγραφη δήλωση προς την εταιρεία. </a:t>
            </a:r>
          </a:p>
          <a:p>
            <a:pPr lvl="1">
              <a:buFont typeface="Arial" panose="020B0604020202020204" pitchFamily="34" charset="0"/>
              <a:buChar char="•"/>
            </a:pPr>
            <a:r>
              <a:rPr lang="el-GR" dirty="0">
                <a:latin typeface="Trebuchet MS" panose="020B0603020202020204" pitchFamily="34" charset="0"/>
              </a:rPr>
              <a:t>Λαμβάνεται υπόψιν και αυτεπαγγέλτως από το Δικαστήριο (α. 138 παρ. 6)</a:t>
            </a:r>
          </a:p>
          <a:p>
            <a:pPr indent="-285750">
              <a:buFont typeface="Wingdings" panose="05000000000000000000" pitchFamily="2" charset="2"/>
              <a:buChar char="§"/>
            </a:pPr>
            <a:r>
              <a:rPr lang="el-GR" dirty="0">
                <a:latin typeface="Trebuchet MS" panose="020B0603020202020204" pitchFamily="34" charset="0"/>
              </a:rPr>
              <a:t>Νομιμοποιούμενα πρόσωπα: το ΔΣ ή τα μέλη του ξεχωριστά, </a:t>
            </a:r>
            <a:r>
              <a:rPr lang="el-GR" dirty="0">
                <a:solidFill>
                  <a:schemeClr val="accent1"/>
                </a:solidFill>
                <a:latin typeface="Trebuchet MS" panose="020B0603020202020204" pitchFamily="34" charset="0"/>
              </a:rPr>
              <a:t>μέτοχοι και τρίτοι που έχουν έννομο συμφέρον. </a:t>
            </a:r>
          </a:p>
          <a:p>
            <a:pPr indent="-285750">
              <a:buFont typeface="Wingdings" panose="05000000000000000000" pitchFamily="2" charset="2"/>
              <a:buChar char="§"/>
            </a:pPr>
            <a:r>
              <a:rPr lang="el-GR" dirty="0">
                <a:latin typeface="Trebuchet MS" panose="020B0603020202020204" pitchFamily="34" charset="0"/>
              </a:rPr>
              <a:t>Προβολή της ακυρότητας εντός αποσβεστικής προθεσμίας ενός έτους (α. 138 παρ. 4). Εάν παρέλθει η προθεσμία-  ίαση της ακυρότητας.</a:t>
            </a:r>
          </a:p>
          <a:p>
            <a:pPr indent="-285750">
              <a:buFont typeface="Wingdings" panose="05000000000000000000" pitchFamily="2" charset="2"/>
              <a:buChar char="§"/>
            </a:pPr>
            <a:r>
              <a:rPr lang="el-GR" dirty="0">
                <a:latin typeface="Trebuchet MS" panose="020B0603020202020204" pitchFamily="34" charset="0"/>
              </a:rPr>
              <a:t>Οι αποφάσεις της ΓΣ με τις οποίες ο σκοπός καθίσταται παράνομος ή αντίθετος στη δημόσια τάξη και οι αποφάσεις της ΓΣ από τις οποίες προκύπτει διαρκής παραβίαση των διατάξεων αναγκαστικού δικαίου </a:t>
            </a:r>
            <a:r>
              <a:rPr lang="el-GR" dirty="0">
                <a:solidFill>
                  <a:schemeClr val="accent1"/>
                </a:solidFill>
                <a:latin typeface="Trebuchet MS" panose="020B0603020202020204" pitchFamily="34" charset="0"/>
              </a:rPr>
              <a:t>ΔΕΝ υπόκεινται σε προθεσμία </a:t>
            </a:r>
            <a:r>
              <a:rPr lang="el-GR" dirty="0">
                <a:latin typeface="Trebuchet MS" panose="020B0603020202020204" pitchFamily="34" charset="0"/>
              </a:rPr>
              <a:t>(α. 138 παρ. 4).</a:t>
            </a:r>
          </a:p>
          <a:p>
            <a:pPr indent="-285750">
              <a:buFont typeface="Wingdings" panose="05000000000000000000" pitchFamily="2" charset="2"/>
              <a:buChar char="§"/>
            </a:pPr>
            <a:r>
              <a:rPr lang="el-GR" dirty="0">
                <a:latin typeface="Trebuchet MS" panose="020B0603020202020204" pitchFamily="34" charset="0"/>
              </a:rPr>
              <a:t>Τα αποτελέσματα της ακυρότητας επέρχονται από το χρόνο που ελήφθη η απόφαση. </a:t>
            </a:r>
          </a:p>
        </p:txBody>
      </p:sp>
    </p:spTree>
    <p:extLst>
      <p:ext uri="{BB962C8B-B14F-4D97-AF65-F5344CB8AC3E}">
        <p14:creationId xmlns:p14="http://schemas.microsoft.com/office/powerpoint/2010/main" val="14793938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B52A7F-92C2-FFE3-6ACA-0D6DAFC9D078}"/>
              </a:ext>
            </a:extLst>
          </p:cNvPr>
          <p:cNvSpPr>
            <a:spLocks noGrp="1"/>
          </p:cNvSpPr>
          <p:nvPr>
            <p:ph type="title"/>
          </p:nvPr>
        </p:nvSpPr>
        <p:spPr>
          <a:xfrm>
            <a:off x="2592925" y="624110"/>
            <a:ext cx="8911687" cy="538865"/>
          </a:xfrm>
        </p:spPr>
        <p:txBody>
          <a:bodyPr>
            <a:normAutofit/>
          </a:bodyPr>
          <a:lstStyle/>
          <a:p>
            <a:r>
              <a:rPr lang="el-GR" sz="2800" dirty="0">
                <a:latin typeface="Trebuchet MS" panose="020B0603020202020204" pitchFamily="34" charset="0"/>
              </a:rPr>
              <a:t>Ανυπόστατες αποφάσεις της ΓΣ (α. 139)</a:t>
            </a:r>
          </a:p>
        </p:txBody>
      </p:sp>
      <p:sp>
        <p:nvSpPr>
          <p:cNvPr id="3" name="Θέση περιεχομένου 2">
            <a:extLst>
              <a:ext uri="{FF2B5EF4-FFF2-40B4-BE49-F238E27FC236}">
                <a16:creationId xmlns:a16="http://schemas.microsoft.com/office/drawing/2014/main" id="{B0659D4B-7985-54DA-4F29-2B32D7B076B0}"/>
              </a:ext>
            </a:extLst>
          </p:cNvPr>
          <p:cNvSpPr>
            <a:spLocks noGrp="1"/>
          </p:cNvSpPr>
          <p:nvPr>
            <p:ph idx="1"/>
          </p:nvPr>
        </p:nvSpPr>
        <p:spPr>
          <a:xfrm>
            <a:off x="2589211" y="1384917"/>
            <a:ext cx="9218089" cy="4848973"/>
          </a:xfrm>
        </p:spPr>
        <p:txBody>
          <a:bodyPr/>
          <a:lstStyle/>
          <a:p>
            <a:pPr algn="just">
              <a:lnSpc>
                <a:spcPct val="150000"/>
              </a:lnSpc>
              <a:buFont typeface="Wingdings" panose="05000000000000000000" pitchFamily="2" charset="2"/>
              <a:buChar char="§"/>
            </a:pPr>
            <a:r>
              <a:rPr lang="el-GR" dirty="0">
                <a:solidFill>
                  <a:schemeClr val="tx1"/>
                </a:solidFill>
                <a:latin typeface="Trebuchet MS" panose="020B0603020202020204" pitchFamily="34" charset="0"/>
              </a:rPr>
              <a:t>Εάν το σύνολο των μετόχων που συμμετείχαν στην ΓΣ δεν είχαν τη μετοχική ιδιότητα ή είχαν αποκτήσει το δικαίωμα ψήφου από πρόσωπο που δεν είχε τη μετοχική ιδιότητα (α. 139)</a:t>
            </a:r>
          </a:p>
          <a:p>
            <a:pPr algn="just">
              <a:lnSpc>
                <a:spcPct val="150000"/>
              </a:lnSpc>
              <a:buFont typeface="Wingdings" panose="05000000000000000000" pitchFamily="2" charset="2"/>
              <a:buChar char="§"/>
            </a:pPr>
            <a:r>
              <a:rPr lang="el-GR" dirty="0">
                <a:solidFill>
                  <a:schemeClr val="tx1"/>
                </a:solidFill>
                <a:latin typeface="Trebuchet MS" panose="020B0603020202020204" pitchFamily="34" charset="0"/>
              </a:rPr>
              <a:t>Απόφαση του α. 136, όπου δεν έχουν υπογράψει όλοι οι μέτοχοι είναι </a:t>
            </a:r>
            <a:r>
              <a:rPr lang="el-GR" dirty="0">
                <a:solidFill>
                  <a:schemeClr val="accent1"/>
                </a:solidFill>
                <a:latin typeface="Trebuchet MS" panose="020B0603020202020204" pitchFamily="34" charset="0"/>
              </a:rPr>
              <a:t>ανυπόστατη. </a:t>
            </a:r>
          </a:p>
          <a:p>
            <a:pPr algn="just">
              <a:lnSpc>
                <a:spcPct val="150000"/>
              </a:lnSpc>
              <a:buFont typeface="Wingdings" panose="05000000000000000000" pitchFamily="2" charset="2"/>
              <a:buChar char="§"/>
            </a:pPr>
            <a:r>
              <a:rPr lang="el-GR" dirty="0">
                <a:solidFill>
                  <a:schemeClr val="tx1"/>
                </a:solidFill>
                <a:latin typeface="Trebuchet MS" panose="020B0603020202020204" pitchFamily="34" charset="0"/>
              </a:rPr>
              <a:t>Η ανυπόστατη απόφαση ΔΕΝ παράγει αποτελέσματα και γι’ αυτό δεν προϋποθέτει διαπλαστική δικαστική απόφαση. Εάν τυχόν εκδοθεί απόφαση, αυτή απλά αναγνωρίζει το ανυπόστατο. Το ανυπόστατο μπορεί να προβληθεί οποτεδήποτε από οποιονδήποτε έχει έννομο συμφέρον (δικαστικά ή εξωδίκως).</a:t>
            </a:r>
          </a:p>
          <a:p>
            <a:pPr algn="just">
              <a:lnSpc>
                <a:spcPct val="150000"/>
              </a:lnSpc>
              <a:buFont typeface="Wingdings" panose="05000000000000000000" pitchFamily="2" charset="2"/>
              <a:buChar char="§"/>
            </a:pPr>
            <a:r>
              <a:rPr lang="el-GR" dirty="0">
                <a:solidFill>
                  <a:schemeClr val="tx1"/>
                </a:solidFill>
                <a:latin typeface="Trebuchet MS" panose="020B0603020202020204" pitchFamily="34" charset="0"/>
              </a:rPr>
              <a:t>Δεν δημιουργεί φαινόμενο δίκαιο, οπότε ΔΕΝ τίθεται το θέμα της προστασίας των καλόπιστων τρίτων. </a:t>
            </a:r>
          </a:p>
        </p:txBody>
      </p:sp>
    </p:spTree>
    <p:extLst>
      <p:ext uri="{BB962C8B-B14F-4D97-AF65-F5344CB8AC3E}">
        <p14:creationId xmlns:p14="http://schemas.microsoft.com/office/powerpoint/2010/main" val="19385563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F89DD-54E1-8822-F0AA-6242EE598792}"/>
              </a:ext>
            </a:extLst>
          </p:cNvPr>
          <p:cNvSpPr>
            <a:spLocks noGrp="1"/>
          </p:cNvSpPr>
          <p:nvPr>
            <p:ph type="title"/>
          </p:nvPr>
        </p:nvSpPr>
        <p:spPr>
          <a:xfrm>
            <a:off x="1563858" y="244136"/>
            <a:ext cx="9569280" cy="609886"/>
          </a:xfrm>
        </p:spPr>
        <p:txBody>
          <a:bodyPr>
            <a:normAutofit fontScale="90000"/>
          </a:bodyPr>
          <a:lstStyle/>
          <a:p>
            <a:r>
              <a:rPr lang="el-GR" dirty="0">
                <a:latin typeface="Trebuchet MS" panose="020B0603020202020204" pitchFamily="34" charset="0"/>
              </a:rPr>
              <a:t>Διοικητικό Συμβούλιο </a:t>
            </a:r>
          </a:p>
        </p:txBody>
      </p:sp>
      <p:sp>
        <p:nvSpPr>
          <p:cNvPr id="3" name="Θέση περιεχομένου 2">
            <a:extLst>
              <a:ext uri="{FF2B5EF4-FFF2-40B4-BE49-F238E27FC236}">
                <a16:creationId xmlns:a16="http://schemas.microsoft.com/office/drawing/2014/main" id="{C53D8C1F-4CB8-996C-E6E7-C00E8684AE52}"/>
              </a:ext>
            </a:extLst>
          </p:cNvPr>
          <p:cNvSpPr>
            <a:spLocks noGrp="1"/>
          </p:cNvSpPr>
          <p:nvPr>
            <p:ph idx="1"/>
          </p:nvPr>
        </p:nvSpPr>
        <p:spPr>
          <a:xfrm>
            <a:off x="1649583" y="1164833"/>
            <a:ext cx="9961392" cy="5515706"/>
          </a:xfrm>
        </p:spPr>
        <p:txBody>
          <a:bodyPr>
            <a:normAutofit lnSpcReduction="10000"/>
          </a:bodyPr>
          <a:lstStyle/>
          <a:p>
            <a:pPr algn="just">
              <a:lnSpc>
                <a:spcPct val="120000"/>
              </a:lnSpc>
              <a:buFont typeface="Arial" panose="020B0604020202020204" pitchFamily="34" charset="0"/>
              <a:buChar char="•"/>
            </a:pPr>
            <a:r>
              <a:rPr lang="el-GR" dirty="0">
                <a:latin typeface="Trebuchet MS" panose="020B0603020202020204" pitchFamily="34" charset="0"/>
              </a:rPr>
              <a:t>Διαχειριστικό και εκπροσωπευτικό όργανο  </a:t>
            </a:r>
          </a:p>
          <a:p>
            <a:pPr algn="just">
              <a:lnSpc>
                <a:spcPct val="120000"/>
              </a:lnSpc>
              <a:buFont typeface="Arial" panose="020B0604020202020204" pitchFamily="34" charset="0"/>
              <a:buChar char="•"/>
            </a:pPr>
            <a:r>
              <a:rPr lang="el-GR" dirty="0">
                <a:latin typeface="Trebuchet MS" panose="020B0603020202020204" pitchFamily="34" charset="0"/>
              </a:rPr>
              <a:t>3-15 μέλη (α. 77 παρ. 3)</a:t>
            </a:r>
          </a:p>
          <a:p>
            <a:pPr algn="just">
              <a:lnSpc>
                <a:spcPct val="120000"/>
              </a:lnSpc>
              <a:buFont typeface="Arial" panose="020B0604020202020204" pitchFamily="34" charset="0"/>
              <a:buChar char="•"/>
            </a:pPr>
            <a:r>
              <a:rPr lang="el-GR" dirty="0">
                <a:latin typeface="Trebuchet MS" panose="020B0603020202020204" pitchFamily="34" charset="0"/>
              </a:rPr>
              <a:t>Μονομελές διοικητικό όργανο (σύμβουλος- διαχειριστής) – α. 115</a:t>
            </a:r>
          </a:p>
          <a:p>
            <a:pPr algn="just">
              <a:lnSpc>
                <a:spcPct val="120000"/>
              </a:lnSpc>
              <a:buFont typeface="Arial" panose="020B0604020202020204" pitchFamily="34" charset="0"/>
              <a:buChar char="•"/>
            </a:pPr>
            <a:r>
              <a:rPr lang="el-GR" dirty="0">
                <a:latin typeface="Trebuchet MS" panose="020B0603020202020204" pitchFamily="34" charset="0"/>
              </a:rPr>
              <a:t>Διορισμός του ΔΣ από τη ΓΣ (</a:t>
            </a:r>
            <a:r>
              <a:rPr lang="el-GR" dirty="0">
                <a:solidFill>
                  <a:schemeClr val="accent1"/>
                </a:solidFill>
                <a:latin typeface="Trebuchet MS" panose="020B0603020202020204" pitchFamily="34" charset="0"/>
              </a:rPr>
              <a:t>αποκλειστική και ανεκχώρητη αρμοδιότητα</a:t>
            </a:r>
            <a:r>
              <a:rPr lang="el-GR" dirty="0">
                <a:latin typeface="Trebuchet MS" panose="020B0603020202020204" pitchFamily="34" charset="0"/>
              </a:rPr>
              <a:t>)</a:t>
            </a:r>
          </a:p>
          <a:p>
            <a:pPr lvl="1" algn="just">
              <a:lnSpc>
                <a:spcPct val="120000"/>
              </a:lnSpc>
              <a:buFont typeface="Arial" panose="020B0604020202020204" pitchFamily="34" charset="0"/>
              <a:buChar char="•"/>
            </a:pPr>
            <a:r>
              <a:rPr lang="el-GR" dirty="0">
                <a:latin typeface="Trebuchet MS" panose="020B0603020202020204" pitchFamily="34" charset="0"/>
              </a:rPr>
              <a:t>Το πρώτο ΔΣ μπορεί να ορίζεται από το καταστατικό (α. 78 παρ. 2)</a:t>
            </a:r>
          </a:p>
          <a:p>
            <a:pPr lvl="1" algn="just">
              <a:lnSpc>
                <a:spcPct val="120000"/>
              </a:lnSpc>
              <a:buFont typeface="Arial" panose="020B0604020202020204" pitchFamily="34" charset="0"/>
              <a:buChar char="•"/>
            </a:pPr>
            <a:r>
              <a:rPr lang="el-GR" dirty="0">
                <a:latin typeface="Trebuchet MS" panose="020B0603020202020204" pitchFamily="34" charset="0"/>
              </a:rPr>
              <a:t>Το ΔΣ μπορεί να εκλέξει προσωρινούς συμβούλους στη θέση αυτών που παραιτήθηκαν, πέθαναν ή απώλεσαν την ιδιότητα τους, εφόσον τα εναπομείναντα μέλη του ΔΣ είναι τουλάχιστον 3 (α. 82 παρ. 1) – </a:t>
            </a:r>
            <a:r>
              <a:rPr lang="el-GR" dirty="0">
                <a:solidFill>
                  <a:schemeClr val="accent1"/>
                </a:solidFill>
                <a:latin typeface="Trebuchet MS" panose="020B0603020202020204" pitchFamily="34" charset="0"/>
              </a:rPr>
              <a:t>εκλογή υπό την έγκριση της επόμενης ΓΣ</a:t>
            </a:r>
          </a:p>
          <a:p>
            <a:pPr lvl="1" algn="just">
              <a:lnSpc>
                <a:spcPct val="120000"/>
              </a:lnSpc>
              <a:buFont typeface="Arial" panose="020B0604020202020204" pitchFamily="34" charset="0"/>
              <a:buChar char="•"/>
            </a:pPr>
            <a:r>
              <a:rPr lang="el-GR" dirty="0">
                <a:latin typeface="Trebuchet MS" panose="020B0603020202020204" pitchFamily="34" charset="0"/>
              </a:rPr>
              <a:t>Από μέτοχο ή μετόχους που μπορούν να διορίζουν όμως μέχρι </a:t>
            </a:r>
            <a:r>
              <a:rPr lang="el-GR" dirty="0">
                <a:solidFill>
                  <a:schemeClr val="accent1"/>
                </a:solidFill>
                <a:latin typeface="Trebuchet MS" panose="020B0603020202020204" pitchFamily="34" charset="0"/>
              </a:rPr>
              <a:t>τα 2/5 των μελών του ΔΣ</a:t>
            </a:r>
            <a:r>
              <a:rPr lang="el-GR" dirty="0">
                <a:latin typeface="Trebuchet MS" panose="020B0603020202020204" pitchFamily="34" charset="0"/>
              </a:rPr>
              <a:t>, εφόσον τούτο προβλέπεται στο καταστατικό (α. 79 παρ. 1)</a:t>
            </a:r>
          </a:p>
          <a:p>
            <a:pPr lvl="1" algn="just">
              <a:lnSpc>
                <a:spcPct val="120000"/>
              </a:lnSpc>
              <a:buFont typeface="Arial" panose="020B0604020202020204" pitchFamily="34" charset="0"/>
              <a:buChar char="•"/>
            </a:pPr>
            <a:r>
              <a:rPr lang="el-GR" dirty="0">
                <a:latin typeface="Trebuchet MS" panose="020B0603020202020204" pitchFamily="34" charset="0"/>
              </a:rPr>
              <a:t>Δικαστικός διορισμός προσωρινού ΔΣ (έλλειψη διοίκησης ή σύγκρουσης συμφερόντων- α. 69 ΑΚ)</a:t>
            </a:r>
          </a:p>
          <a:p>
            <a:pPr indent="-285750" algn="just">
              <a:lnSpc>
                <a:spcPct val="120000"/>
              </a:lnSpc>
              <a:buFont typeface="Arial" panose="020B0604020202020204" pitchFamily="34" charset="0"/>
              <a:buChar char="•"/>
            </a:pPr>
            <a:r>
              <a:rPr lang="el-GR" dirty="0">
                <a:solidFill>
                  <a:schemeClr val="accent1"/>
                </a:solidFill>
                <a:latin typeface="Trebuchet MS" panose="020B0603020202020204" pitchFamily="34" charset="0"/>
              </a:rPr>
              <a:t>Ελλιπές ΔΣ</a:t>
            </a:r>
            <a:r>
              <a:rPr lang="el-GR" dirty="0">
                <a:latin typeface="Trebuchet MS" panose="020B0603020202020204" pitchFamily="34" charset="0"/>
              </a:rPr>
              <a:t>: τα εναπομείναντα μέλη ΔΣ μπορούν να συνεχίσουν τη διαχείριση και εκπροσώπηση της εταιρείας, εφόσον είναι περισσότερα από τα μισά του συνόλου των μελών και όχι λιγότερα από 3. Τούτο πρέπει να προβλέπεται στο καταστατικό (α. 82 παρ. 2)</a:t>
            </a:r>
          </a:p>
          <a:p>
            <a:pPr marL="57150" indent="0">
              <a:buNone/>
            </a:pPr>
            <a:endParaRPr lang="el-GR" dirty="0">
              <a:latin typeface="Trebuchet MS" panose="020B0603020202020204" pitchFamily="34" charset="0"/>
            </a:endParaRPr>
          </a:p>
        </p:txBody>
      </p:sp>
    </p:spTree>
    <p:extLst>
      <p:ext uri="{BB962C8B-B14F-4D97-AF65-F5344CB8AC3E}">
        <p14:creationId xmlns:p14="http://schemas.microsoft.com/office/powerpoint/2010/main" val="6653445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E6F4D8-F5B2-FF4F-971A-68ADD52646F5}"/>
              </a:ext>
            </a:extLst>
          </p:cNvPr>
          <p:cNvSpPr>
            <a:spLocks noGrp="1"/>
          </p:cNvSpPr>
          <p:nvPr>
            <p:ph type="title"/>
          </p:nvPr>
        </p:nvSpPr>
        <p:spPr>
          <a:xfrm>
            <a:off x="1731146" y="244136"/>
            <a:ext cx="9649179" cy="769684"/>
          </a:xfrm>
        </p:spPr>
        <p:txBody>
          <a:bodyPr>
            <a:normAutofit/>
          </a:bodyPr>
          <a:lstStyle/>
          <a:p>
            <a:r>
              <a:rPr lang="el-GR" sz="2800" dirty="0">
                <a:latin typeface="Trebuchet MS" panose="020B0603020202020204" pitchFamily="34" charset="0"/>
              </a:rPr>
              <a:t>Διοικητικό Συμβούλιο</a:t>
            </a:r>
          </a:p>
        </p:txBody>
      </p:sp>
      <p:sp>
        <p:nvSpPr>
          <p:cNvPr id="3" name="Θέση περιεχομένου 2">
            <a:extLst>
              <a:ext uri="{FF2B5EF4-FFF2-40B4-BE49-F238E27FC236}">
                <a16:creationId xmlns:a16="http://schemas.microsoft.com/office/drawing/2014/main" id="{F1EB0C7B-E834-67A0-86D4-117DD141DFCD}"/>
              </a:ext>
            </a:extLst>
          </p:cNvPr>
          <p:cNvSpPr>
            <a:spLocks noGrp="1"/>
          </p:cNvSpPr>
          <p:nvPr>
            <p:ph idx="1"/>
          </p:nvPr>
        </p:nvSpPr>
        <p:spPr>
          <a:xfrm>
            <a:off x="2059620" y="887767"/>
            <a:ext cx="9836458" cy="5486400"/>
          </a:xfrm>
        </p:spPr>
        <p:txBody>
          <a:bodyPr>
            <a:normAutofit lnSpcReduction="10000"/>
          </a:bodyPr>
          <a:lstStyle/>
          <a:p>
            <a:pPr algn="just">
              <a:lnSpc>
                <a:spcPct val="150000"/>
              </a:lnSpc>
              <a:buFont typeface="Wingdings" panose="05000000000000000000" pitchFamily="2" charset="2"/>
              <a:buChar char="§"/>
            </a:pPr>
            <a:r>
              <a:rPr lang="el-GR" dirty="0">
                <a:latin typeface="Trebuchet MS" panose="020B0603020202020204" pitchFamily="34" charset="0"/>
              </a:rPr>
              <a:t>Υποχρέωση επιμελούς διαχείρισης (τήρηση της νομιμότητας και προαγωγή του εταιρικού συμφέροντος)- α. 96 παρ. 1</a:t>
            </a:r>
          </a:p>
          <a:p>
            <a:pPr algn="just">
              <a:lnSpc>
                <a:spcPct val="150000"/>
              </a:lnSpc>
              <a:buFont typeface="Wingdings" panose="05000000000000000000" pitchFamily="2" charset="2"/>
              <a:buChar char="§"/>
            </a:pPr>
            <a:r>
              <a:rPr lang="el-GR" dirty="0">
                <a:latin typeface="Trebuchet MS" panose="020B0603020202020204" pitchFamily="34" charset="0"/>
              </a:rPr>
              <a:t>Υποχρέωση πίστης (προώθηση των συμφερόντων της εταιρείας κατά τον πλέον επωφελή για την εταιρεία τρόπο και παράλειψη κάθε ενέργειας που μπορεί να βλάψει τα συμφέροντα της εταιρείας)- α. 96 παρ. 1</a:t>
            </a:r>
          </a:p>
          <a:p>
            <a:pPr algn="just">
              <a:lnSpc>
                <a:spcPct val="150000"/>
              </a:lnSpc>
              <a:buFont typeface="Wingdings" panose="05000000000000000000" pitchFamily="2" charset="2"/>
              <a:buChar char="§"/>
            </a:pPr>
            <a:r>
              <a:rPr lang="el-GR" dirty="0">
                <a:solidFill>
                  <a:schemeClr val="accent1"/>
                </a:solidFill>
                <a:latin typeface="Trebuchet MS" panose="020B0603020202020204" pitchFamily="34" charset="0"/>
              </a:rPr>
              <a:t>Διαφάνεια των συναλλαγών με συνδεδεμένα μέρη (α. 99-101)</a:t>
            </a:r>
          </a:p>
          <a:p>
            <a:pPr marL="685800" lvl="1" algn="just">
              <a:lnSpc>
                <a:spcPct val="150000"/>
              </a:lnSpc>
              <a:buFont typeface="Wingdings" panose="05000000000000000000" pitchFamily="2" charset="2"/>
              <a:buChar char="§"/>
            </a:pPr>
            <a:r>
              <a:rPr lang="el-GR" dirty="0">
                <a:latin typeface="Trebuchet MS" panose="020B0603020202020204" pitchFamily="34" charset="0"/>
              </a:rPr>
              <a:t>Απαγορεύεται και είναι άκυρη οποιαδήποτε σύμβαση μεταξύ των συνδεδεμένων μερών και της εταιρείας χωρίς </a:t>
            </a:r>
            <a:r>
              <a:rPr lang="el-GR" dirty="0">
                <a:solidFill>
                  <a:schemeClr val="accent1"/>
                </a:solidFill>
                <a:latin typeface="Trebuchet MS" panose="020B0603020202020204" pitchFamily="34" charset="0"/>
              </a:rPr>
              <a:t>ΕΙΔΙΚΗ ΑΔΕΙΑ </a:t>
            </a:r>
            <a:r>
              <a:rPr lang="el-GR" dirty="0">
                <a:latin typeface="Trebuchet MS" panose="020B0603020202020204" pitchFamily="34" charset="0"/>
              </a:rPr>
              <a:t>του ΔΣ ή της ΓΣ (α. 99 παρ. 1). </a:t>
            </a:r>
          </a:p>
          <a:p>
            <a:pPr marL="685800" lvl="1" algn="just">
              <a:lnSpc>
                <a:spcPct val="150000"/>
              </a:lnSpc>
              <a:buFont typeface="Wingdings" panose="05000000000000000000" pitchFamily="2" charset="2"/>
              <a:buChar char="§"/>
            </a:pPr>
            <a:r>
              <a:rPr lang="el-GR" dirty="0">
                <a:latin typeface="Trebuchet MS" panose="020B0603020202020204" pitchFamily="34" charset="0"/>
              </a:rPr>
              <a:t>Συνδεδεμένα μέρη είναι: τα μέλη του ΔΣ, τα πρόσωπα που ελέγχουν την εταιρεία, στενά μέλη της οικογένειας τους και νομικά πρόσωπα που ελέγχονται από τους άνω (α. 99 παρ. 2) </a:t>
            </a:r>
          </a:p>
          <a:p>
            <a:pPr marL="685800" lvl="1" algn="just">
              <a:lnSpc>
                <a:spcPct val="150000"/>
              </a:lnSpc>
              <a:buFont typeface="Wingdings" panose="05000000000000000000" pitchFamily="2" charset="2"/>
              <a:buChar char="§"/>
            </a:pPr>
            <a:r>
              <a:rPr lang="el-GR" dirty="0">
                <a:latin typeface="Trebuchet MS" panose="020B0603020202020204" pitchFamily="34" charset="0"/>
              </a:rPr>
              <a:t>Απόφαση του ΔΣ με την οποία χορηγείται η άδεια για κατάρτιση της συναλλαγής (χορηγείται με βάση το συμφέρον της εταιρείας και των μετόχων που δεν είναι συνδεδεμένα μέρη και ύστερα από υπεύθυνη αξιολόγηση των συγκεκριμένων συνθηκών). Η άδεια ισχύει για 6 μήνες.  </a:t>
            </a:r>
          </a:p>
        </p:txBody>
      </p:sp>
    </p:spTree>
    <p:extLst>
      <p:ext uri="{BB962C8B-B14F-4D97-AF65-F5344CB8AC3E}">
        <p14:creationId xmlns:p14="http://schemas.microsoft.com/office/powerpoint/2010/main" val="10412068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2B354E-4F58-9FCB-DCE4-B325D5E1A673}"/>
              </a:ext>
            </a:extLst>
          </p:cNvPr>
          <p:cNvSpPr>
            <a:spLocks noGrp="1"/>
          </p:cNvSpPr>
          <p:nvPr>
            <p:ph type="title"/>
          </p:nvPr>
        </p:nvSpPr>
        <p:spPr>
          <a:xfrm>
            <a:off x="1802812" y="375536"/>
            <a:ext cx="8911687" cy="716418"/>
          </a:xfrm>
        </p:spPr>
        <p:txBody>
          <a:bodyPr>
            <a:normAutofit/>
          </a:bodyPr>
          <a:lstStyle/>
          <a:p>
            <a:r>
              <a:rPr lang="el-GR" sz="2800" dirty="0">
                <a:latin typeface="Trebuchet MS" panose="020B0603020202020204" pitchFamily="34" charset="0"/>
              </a:rPr>
              <a:t>Διοικητικό Συμβούλιο</a:t>
            </a:r>
          </a:p>
        </p:txBody>
      </p:sp>
      <p:sp>
        <p:nvSpPr>
          <p:cNvPr id="3" name="Θέση περιεχομένου 2">
            <a:extLst>
              <a:ext uri="{FF2B5EF4-FFF2-40B4-BE49-F238E27FC236}">
                <a16:creationId xmlns:a16="http://schemas.microsoft.com/office/drawing/2014/main" id="{7B62B707-1295-C705-B39C-1ED3213287F0}"/>
              </a:ext>
            </a:extLst>
          </p:cNvPr>
          <p:cNvSpPr>
            <a:spLocks noGrp="1"/>
          </p:cNvSpPr>
          <p:nvPr>
            <p:ph idx="1"/>
          </p:nvPr>
        </p:nvSpPr>
        <p:spPr>
          <a:xfrm>
            <a:off x="1677881" y="1179164"/>
            <a:ext cx="10209320" cy="5425822"/>
          </a:xfrm>
        </p:spPr>
        <p:txBody>
          <a:bodyPr>
            <a:normAutofit fontScale="77500" lnSpcReduction="20000"/>
          </a:bodyPr>
          <a:lstStyle/>
          <a:p>
            <a:pPr lvl="1" algn="just">
              <a:lnSpc>
                <a:spcPct val="150000"/>
              </a:lnSpc>
              <a:buFont typeface="Wingdings" panose="05000000000000000000" pitchFamily="2" charset="2"/>
              <a:buChar char="§"/>
            </a:pPr>
            <a:r>
              <a:rPr lang="el-GR" sz="1800" dirty="0">
                <a:latin typeface="Trebuchet MS" panose="020B0603020202020204" pitchFamily="34" charset="0"/>
              </a:rPr>
              <a:t>Μέτοχοι που εκπροσωπούν το 1/20 του καταβεβλημένου μετοχικού κεφαλαίου μπορούν να ζητήσουν τη σύγκληση ΓΣ για τη διερεύνηση της χορηγηθείσης άδειας (α. 100 παρ. 3). </a:t>
            </a:r>
          </a:p>
          <a:p>
            <a:pPr lvl="1" algn="just">
              <a:lnSpc>
                <a:spcPct val="150000"/>
              </a:lnSpc>
              <a:buFont typeface="Wingdings" panose="05000000000000000000" pitchFamily="2" charset="2"/>
              <a:buChar char="§"/>
            </a:pPr>
            <a:r>
              <a:rPr lang="el-GR" sz="1800" dirty="0">
                <a:solidFill>
                  <a:schemeClr val="accent1"/>
                </a:solidFill>
                <a:latin typeface="Trebuchet MS" panose="020B0603020202020204" pitchFamily="34" charset="0"/>
              </a:rPr>
              <a:t>Η σύμβαση του άρθρου 99 παρ. 1 ή η παροχή ασφάλειας ή εγγύησης θεωρείται οριστικά έγκυρη:</a:t>
            </a:r>
          </a:p>
          <a:p>
            <a:pPr lvl="2" algn="just">
              <a:lnSpc>
                <a:spcPct val="150000"/>
              </a:lnSpc>
              <a:buFont typeface="Wingdings" panose="05000000000000000000" pitchFamily="2" charset="2"/>
              <a:buChar char="§"/>
            </a:pPr>
            <a:r>
              <a:rPr lang="el-GR" sz="1800" dirty="0">
                <a:latin typeface="Trebuchet MS" panose="020B0603020202020204" pitchFamily="34" charset="0"/>
              </a:rPr>
              <a:t>με την παρέλευση άπρακτων 10 ημερών από τη δημοσίευση της ανακοίνωσης της απόφασης ΔΣ περί έγκρισης ή</a:t>
            </a:r>
          </a:p>
          <a:p>
            <a:pPr lvl="2" algn="just">
              <a:lnSpc>
                <a:spcPct val="150000"/>
              </a:lnSpc>
              <a:buFont typeface="Wingdings" panose="05000000000000000000" pitchFamily="2" charset="2"/>
              <a:buChar char="§"/>
            </a:pPr>
            <a:r>
              <a:rPr lang="el-GR" sz="1800" dirty="0">
                <a:latin typeface="Trebuchet MS" panose="020B0603020202020204" pitchFamily="34" charset="0"/>
              </a:rPr>
              <a:t>τη λήψη άδειας από τη ΓΣ ή</a:t>
            </a:r>
          </a:p>
          <a:p>
            <a:pPr lvl="2" algn="just">
              <a:lnSpc>
                <a:spcPct val="150000"/>
              </a:lnSpc>
              <a:buFont typeface="Wingdings" panose="05000000000000000000" pitchFamily="2" charset="2"/>
              <a:buChar char="§"/>
            </a:pPr>
            <a:r>
              <a:rPr lang="el-GR" sz="1800" dirty="0">
                <a:latin typeface="Trebuchet MS" panose="020B0603020202020204" pitchFamily="34" charset="0"/>
              </a:rPr>
              <a:t>εάν υπάρξει έγγραφη δήλωση των μετόχων ότι δεν προτίθενται να ζητήσουν τη σύγκληση της ΓΣ</a:t>
            </a:r>
          </a:p>
          <a:p>
            <a:pPr lvl="1" algn="just">
              <a:lnSpc>
                <a:spcPct val="150000"/>
              </a:lnSpc>
              <a:buFont typeface="Wingdings" panose="05000000000000000000" pitchFamily="2" charset="2"/>
              <a:buChar char="§"/>
            </a:pPr>
            <a:r>
              <a:rPr lang="el-GR" sz="1800" dirty="0">
                <a:solidFill>
                  <a:schemeClr val="accent1"/>
                </a:solidFill>
                <a:latin typeface="Trebuchet MS" panose="020B0603020202020204" pitchFamily="34" charset="0"/>
              </a:rPr>
              <a:t>Δημοσιότητα των συναλλαγών με συνδεδεμένα μέρη </a:t>
            </a:r>
            <a:r>
              <a:rPr lang="el-GR" sz="1800" dirty="0">
                <a:latin typeface="Trebuchet MS" panose="020B0603020202020204" pitchFamily="34" charset="0"/>
              </a:rPr>
              <a:t>(α. 101). Το ΔΣ πριν την ολοκλήρωση της συναλλαγής οφείλει να ανακοινώσει την παροχή αδείας για την κατάρτιση της συναλλαγής. </a:t>
            </a:r>
          </a:p>
          <a:p>
            <a:pPr algn="just">
              <a:lnSpc>
                <a:spcPct val="150000"/>
              </a:lnSpc>
              <a:buFont typeface="Wingdings" panose="05000000000000000000" pitchFamily="2" charset="2"/>
              <a:buChar char="§"/>
            </a:pPr>
            <a:r>
              <a:rPr lang="el-GR" sz="2000" dirty="0">
                <a:solidFill>
                  <a:schemeClr val="accent1"/>
                </a:solidFill>
                <a:latin typeface="Trebuchet MS" panose="020B0603020202020204" pitchFamily="34" charset="0"/>
              </a:rPr>
              <a:t>Κανόνες Λειτουργίας του ΔΣ</a:t>
            </a:r>
          </a:p>
          <a:p>
            <a:pPr lvl="1" algn="just">
              <a:lnSpc>
                <a:spcPct val="150000"/>
              </a:lnSpc>
              <a:buFont typeface="Wingdings" panose="05000000000000000000" pitchFamily="2" charset="2"/>
              <a:buChar char="§"/>
            </a:pPr>
            <a:r>
              <a:rPr lang="el-GR" sz="1800" dirty="0">
                <a:solidFill>
                  <a:schemeClr val="tx1"/>
                </a:solidFill>
                <a:latin typeface="Trebuchet MS" panose="020B0603020202020204" pitchFamily="34" charset="0"/>
              </a:rPr>
              <a:t>Σύγκληση του ΔΣ από τον πρόεδρο του με πρόσκληση προς τα μέλη που γνωστοποιείται 2 τουλάχιστον ημέρες πριν από τη συνεδρίαση (α. 91 παρ. 2)</a:t>
            </a:r>
          </a:p>
          <a:p>
            <a:pPr lvl="1" algn="just">
              <a:lnSpc>
                <a:spcPct val="150000"/>
              </a:lnSpc>
              <a:buFont typeface="Wingdings" panose="05000000000000000000" pitchFamily="2" charset="2"/>
              <a:buChar char="§"/>
            </a:pPr>
            <a:r>
              <a:rPr lang="el-GR" sz="1800" dirty="0">
                <a:solidFill>
                  <a:schemeClr val="tx1"/>
                </a:solidFill>
                <a:latin typeface="Trebuchet MS" panose="020B0603020202020204" pitchFamily="34" charset="0"/>
              </a:rPr>
              <a:t>Σύγκληση του ΔΣ από τον πρόεδρο, αφού έχει προηγηθεί αίτηση 2 τουλάχιστον μελών του. Εάν ολιγωρεί ο πρόεδρος, τότε τα μέλη μπορούν να συγκαλέσουν τα μέλη με γνωστοποίηση πρόσκλησης προς τα λοιπά μέλη (α. 91 παρ. 3)</a:t>
            </a:r>
          </a:p>
          <a:p>
            <a:pPr marL="457200" lvl="1" indent="0" algn="just">
              <a:lnSpc>
                <a:spcPct val="150000"/>
              </a:lnSpc>
              <a:buNone/>
            </a:pPr>
            <a:endParaRPr lang="el-GR" sz="1800" dirty="0">
              <a:solidFill>
                <a:schemeClr val="tx1"/>
              </a:solidFill>
              <a:latin typeface="Trebuchet MS" panose="020B0603020202020204" pitchFamily="34" charset="0"/>
            </a:endParaRPr>
          </a:p>
          <a:p>
            <a:pPr lvl="1" algn="just">
              <a:lnSpc>
                <a:spcPct val="150000"/>
              </a:lnSpc>
              <a:buFont typeface="Wingdings" panose="05000000000000000000" pitchFamily="2" charset="2"/>
              <a:buChar char="§"/>
            </a:pPr>
            <a:endParaRPr lang="el-GR" sz="1800" dirty="0">
              <a:latin typeface="Trebuchet MS" panose="020B0603020202020204" pitchFamily="34" charset="0"/>
            </a:endParaRPr>
          </a:p>
          <a:p>
            <a:pPr marL="857250" lvl="1" indent="-342900" algn="just">
              <a:buFont typeface="Wingdings" panose="05000000000000000000" pitchFamily="2" charset="2"/>
              <a:buChar char="§"/>
            </a:pPr>
            <a:endParaRPr lang="el-GR" sz="2000" dirty="0">
              <a:latin typeface="Trebuchet MS" panose="020B0603020202020204" pitchFamily="34" charset="0"/>
            </a:endParaRPr>
          </a:p>
        </p:txBody>
      </p:sp>
    </p:spTree>
    <p:extLst>
      <p:ext uri="{BB962C8B-B14F-4D97-AF65-F5344CB8AC3E}">
        <p14:creationId xmlns:p14="http://schemas.microsoft.com/office/powerpoint/2010/main" val="18545588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70797F-DE30-F797-1BFB-CD07C1661C30}"/>
              </a:ext>
            </a:extLst>
          </p:cNvPr>
          <p:cNvSpPr>
            <a:spLocks noGrp="1"/>
          </p:cNvSpPr>
          <p:nvPr>
            <p:ph type="title"/>
          </p:nvPr>
        </p:nvSpPr>
        <p:spPr>
          <a:xfrm>
            <a:off x="1997477" y="624110"/>
            <a:ext cx="9507136" cy="592131"/>
          </a:xfrm>
        </p:spPr>
        <p:txBody>
          <a:bodyPr>
            <a:normAutofit/>
          </a:bodyPr>
          <a:lstStyle/>
          <a:p>
            <a:r>
              <a:rPr lang="el-GR" sz="2800" dirty="0">
                <a:latin typeface="Trebuchet MS" panose="020B0603020202020204" pitchFamily="34" charset="0"/>
              </a:rPr>
              <a:t>Διοικητικό Συμβούλιο </a:t>
            </a:r>
          </a:p>
        </p:txBody>
      </p:sp>
      <p:sp>
        <p:nvSpPr>
          <p:cNvPr id="3" name="Θέση περιεχομένου 2">
            <a:extLst>
              <a:ext uri="{FF2B5EF4-FFF2-40B4-BE49-F238E27FC236}">
                <a16:creationId xmlns:a16="http://schemas.microsoft.com/office/drawing/2014/main" id="{7F9A1080-640E-925D-5A49-9F80FF10E017}"/>
              </a:ext>
            </a:extLst>
          </p:cNvPr>
          <p:cNvSpPr>
            <a:spLocks noGrp="1"/>
          </p:cNvSpPr>
          <p:nvPr>
            <p:ph idx="1"/>
          </p:nvPr>
        </p:nvSpPr>
        <p:spPr>
          <a:xfrm>
            <a:off x="1997475" y="1606857"/>
            <a:ext cx="9694415" cy="4927107"/>
          </a:xfrm>
        </p:spPr>
        <p:txBody>
          <a:bodyPr>
            <a:normAutofit fontScale="92500" lnSpcReduction="20000"/>
          </a:bodyPr>
          <a:lstStyle/>
          <a:p>
            <a:pPr algn="just">
              <a:lnSpc>
                <a:spcPct val="150000"/>
              </a:lnSpc>
              <a:buFont typeface="Wingdings" panose="05000000000000000000" pitchFamily="2" charset="2"/>
              <a:buChar char="§"/>
            </a:pPr>
            <a:r>
              <a:rPr lang="el-GR" dirty="0">
                <a:latin typeface="Trebuchet MS" panose="020B0603020202020204" pitchFamily="34" charset="0"/>
              </a:rPr>
              <a:t>Έγκυρη λήψη αποφάσεων: Νόμιμη σύνθεση του ΔΣ + συγκέντρωση της απαιτούμενης απαρτίας και πλειοψηφίας. </a:t>
            </a:r>
          </a:p>
          <a:p>
            <a:pPr lvl="1" algn="just">
              <a:lnSpc>
                <a:spcPct val="150000"/>
              </a:lnSpc>
              <a:buFont typeface="Wingdings" panose="05000000000000000000" pitchFamily="2" charset="2"/>
              <a:buChar char="§"/>
            </a:pPr>
            <a:r>
              <a:rPr lang="el-GR" dirty="0">
                <a:latin typeface="Trebuchet MS" panose="020B0603020202020204" pitchFamily="34" charset="0"/>
              </a:rPr>
              <a:t>Απαρτία: 50+ 1 των μελών του ΔΣ και τουλάχιστον 3 (α. 92 παρ. 1)</a:t>
            </a:r>
          </a:p>
          <a:p>
            <a:pPr lvl="1" algn="just">
              <a:lnSpc>
                <a:spcPct val="150000"/>
              </a:lnSpc>
              <a:buFont typeface="Wingdings" panose="05000000000000000000" pitchFamily="2" charset="2"/>
              <a:buChar char="§"/>
            </a:pPr>
            <a:r>
              <a:rPr lang="el-GR" dirty="0">
                <a:latin typeface="Trebuchet MS" panose="020B0603020202020204" pitchFamily="34" charset="0"/>
              </a:rPr>
              <a:t>Πλειοψηφία: απόλυτη πλειοψηφία των παρόντων, εκτός εάν προβλέπεται μεγαλύτερη πλειοψηφία (α. 92 παρ. 2)</a:t>
            </a:r>
          </a:p>
          <a:p>
            <a:pPr algn="just">
              <a:lnSpc>
                <a:spcPct val="150000"/>
              </a:lnSpc>
              <a:buFont typeface="Wingdings" panose="05000000000000000000" pitchFamily="2" charset="2"/>
              <a:buChar char="§"/>
            </a:pPr>
            <a:r>
              <a:rPr lang="el-GR" dirty="0">
                <a:solidFill>
                  <a:schemeClr val="accent1"/>
                </a:solidFill>
                <a:latin typeface="Trebuchet MS" panose="020B0603020202020204" pitchFamily="34" charset="0"/>
              </a:rPr>
              <a:t>Ελαττωματικές αποφάσεις ΔΣ</a:t>
            </a:r>
          </a:p>
          <a:p>
            <a:pPr lvl="1" algn="just">
              <a:lnSpc>
                <a:spcPct val="150000"/>
              </a:lnSpc>
              <a:buFont typeface="Wingdings" panose="05000000000000000000" pitchFamily="2" charset="2"/>
              <a:buChar char="§"/>
            </a:pPr>
            <a:r>
              <a:rPr lang="el-GR" dirty="0">
                <a:solidFill>
                  <a:schemeClr val="accent1"/>
                </a:solidFill>
                <a:latin typeface="Trebuchet MS" panose="020B0603020202020204" pitchFamily="34" charset="0"/>
              </a:rPr>
              <a:t>Άκυρες αποφάσεις </a:t>
            </a:r>
            <a:r>
              <a:rPr lang="el-GR" dirty="0">
                <a:solidFill>
                  <a:schemeClr val="tx1"/>
                </a:solidFill>
                <a:latin typeface="Trebuchet MS" panose="020B0603020202020204" pitchFamily="34" charset="0"/>
              </a:rPr>
              <a:t>(α. 95 παρ. 1 και 2): </a:t>
            </a:r>
            <a:r>
              <a:rPr lang="el-GR" dirty="0">
                <a:solidFill>
                  <a:schemeClr val="accent1"/>
                </a:solidFill>
                <a:latin typeface="Trebuchet MS" panose="020B0603020202020204" pitchFamily="34" charset="0"/>
              </a:rPr>
              <a:t>το περιεχόμενο </a:t>
            </a:r>
            <a:r>
              <a:rPr lang="el-GR" dirty="0">
                <a:solidFill>
                  <a:schemeClr val="tx1"/>
                </a:solidFill>
                <a:latin typeface="Trebuchet MS" panose="020B0603020202020204" pitchFamily="34" charset="0"/>
              </a:rPr>
              <a:t>τους αντίκειται στον νόμο ή το καταστατικό ή </a:t>
            </a:r>
            <a:r>
              <a:rPr lang="el-GR" dirty="0">
                <a:solidFill>
                  <a:schemeClr val="accent1"/>
                </a:solidFill>
                <a:latin typeface="Trebuchet MS" panose="020B0603020202020204" pitchFamily="34" charset="0"/>
              </a:rPr>
              <a:t>λήφθηκαν με τρόπο που δεν είναι σύμφωνος </a:t>
            </a:r>
            <a:r>
              <a:rPr lang="el-GR" dirty="0">
                <a:solidFill>
                  <a:schemeClr val="tx1"/>
                </a:solidFill>
                <a:latin typeface="Trebuchet MS" panose="020B0603020202020204" pitchFamily="34" charset="0"/>
              </a:rPr>
              <a:t>με τον νόμο ή το καταστατικό (εκτός εάν λήφθηκαν ομόφωνα). </a:t>
            </a:r>
          </a:p>
          <a:p>
            <a:pPr lvl="1" algn="just">
              <a:lnSpc>
                <a:spcPct val="150000"/>
              </a:lnSpc>
              <a:buFont typeface="Wingdings" panose="05000000000000000000" pitchFamily="2" charset="2"/>
              <a:buChar char="§"/>
            </a:pPr>
            <a:r>
              <a:rPr lang="el-GR" dirty="0">
                <a:solidFill>
                  <a:schemeClr val="tx1"/>
                </a:solidFill>
                <a:latin typeface="Trebuchet MS" panose="020B0603020202020204" pitchFamily="34" charset="0"/>
              </a:rPr>
              <a:t>Παραδείγματα άκυρων αποφάσεων: Μη νόμιμη σύγκληση, μη νόμιμη σύνθεση, συμμετοχή προσώπου που έπρεπε να απέχει, υπέρβαση των αρμοδιοτήτων.</a:t>
            </a:r>
          </a:p>
          <a:p>
            <a:pPr lvl="1" algn="just">
              <a:lnSpc>
                <a:spcPct val="150000"/>
              </a:lnSpc>
              <a:buFont typeface="Wingdings" panose="05000000000000000000" pitchFamily="2" charset="2"/>
              <a:buChar char="§"/>
            </a:pPr>
            <a:r>
              <a:rPr lang="el-GR" dirty="0">
                <a:solidFill>
                  <a:schemeClr val="tx1"/>
                </a:solidFill>
                <a:latin typeface="Trebuchet MS" panose="020B0603020202020204" pitchFamily="34" charset="0"/>
              </a:rPr>
              <a:t>Προβολή της ακυρότητας των αποφάσεων του ΔΣ: από τα μέλη του ΔΣ ατομικά, καθώς και μέτοχοι ή και οποιοσδήποτε τρίτος (ειδικό + προσωπικό έννομο συμφέρον)- α. 95 παρ. 3</a:t>
            </a:r>
          </a:p>
          <a:p>
            <a:pPr marL="457200" lvl="1" indent="0" algn="just">
              <a:lnSpc>
                <a:spcPct val="150000"/>
              </a:lnSpc>
              <a:buNone/>
            </a:pPr>
            <a:endParaRPr lang="el-GR" dirty="0">
              <a:solidFill>
                <a:schemeClr val="tx1"/>
              </a:solidFill>
              <a:latin typeface="Trebuchet MS" panose="020B0603020202020204" pitchFamily="34" charset="0"/>
            </a:endParaRPr>
          </a:p>
        </p:txBody>
      </p:sp>
    </p:spTree>
    <p:extLst>
      <p:ext uri="{BB962C8B-B14F-4D97-AF65-F5344CB8AC3E}">
        <p14:creationId xmlns:p14="http://schemas.microsoft.com/office/powerpoint/2010/main" val="22149602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9C0836-E2EA-90F7-715F-0E242B210B0B}"/>
              </a:ext>
            </a:extLst>
          </p:cNvPr>
          <p:cNvSpPr>
            <a:spLocks noGrp="1"/>
          </p:cNvSpPr>
          <p:nvPr>
            <p:ph type="title"/>
          </p:nvPr>
        </p:nvSpPr>
        <p:spPr>
          <a:xfrm>
            <a:off x="2032987" y="624110"/>
            <a:ext cx="9471626" cy="672030"/>
          </a:xfrm>
        </p:spPr>
        <p:txBody>
          <a:bodyPr>
            <a:normAutofit/>
          </a:bodyPr>
          <a:lstStyle/>
          <a:p>
            <a:r>
              <a:rPr lang="el-GR" sz="2800" dirty="0">
                <a:latin typeface="Trebuchet MS" panose="020B0603020202020204" pitchFamily="34" charset="0"/>
              </a:rPr>
              <a:t>Διοικητικό Συμβούλιο</a:t>
            </a:r>
          </a:p>
        </p:txBody>
      </p:sp>
      <p:sp>
        <p:nvSpPr>
          <p:cNvPr id="3" name="Θέση περιεχομένου 2">
            <a:extLst>
              <a:ext uri="{FF2B5EF4-FFF2-40B4-BE49-F238E27FC236}">
                <a16:creationId xmlns:a16="http://schemas.microsoft.com/office/drawing/2014/main" id="{110ACDA3-729B-9DCA-D9FA-E64B99F11676}"/>
              </a:ext>
            </a:extLst>
          </p:cNvPr>
          <p:cNvSpPr>
            <a:spLocks noGrp="1"/>
          </p:cNvSpPr>
          <p:nvPr>
            <p:ph idx="1"/>
          </p:nvPr>
        </p:nvSpPr>
        <p:spPr>
          <a:xfrm>
            <a:off x="1216242" y="1597981"/>
            <a:ext cx="10617692" cy="4980372"/>
          </a:xfrm>
        </p:spPr>
        <p:txBody>
          <a:bodyPr>
            <a:normAutofit/>
          </a:bodyPr>
          <a:lstStyle/>
          <a:p>
            <a:pPr lvl="1">
              <a:lnSpc>
                <a:spcPct val="150000"/>
              </a:lnSpc>
              <a:buFont typeface="Wingdings" panose="05000000000000000000" pitchFamily="2" charset="2"/>
              <a:buChar char="§"/>
            </a:pPr>
            <a:r>
              <a:rPr lang="el-GR" sz="1800" dirty="0">
                <a:latin typeface="Trebuchet MS" panose="020B0603020202020204" pitchFamily="34" charset="0"/>
              </a:rPr>
              <a:t>Εντός προθεσμίας 6 μηνών, εκτός εάν η απόφαση έρχεται σε διαρκή αντίθεση με διατάξεις αναγκαστικού δικαίου (α. 95 παρ. 3), οπότε λαμβάνεται υπόψιν και αυτεπαγγέλτως. </a:t>
            </a:r>
          </a:p>
          <a:p>
            <a:pPr>
              <a:lnSpc>
                <a:spcPct val="150000"/>
              </a:lnSpc>
              <a:buFont typeface="Wingdings" panose="05000000000000000000" pitchFamily="2" charset="2"/>
              <a:buChar char="§"/>
            </a:pPr>
            <a:r>
              <a:rPr lang="el-GR" dirty="0">
                <a:solidFill>
                  <a:schemeClr val="accent1"/>
                </a:solidFill>
                <a:latin typeface="Trebuchet MS" panose="020B0603020202020204" pitchFamily="34" charset="0"/>
              </a:rPr>
              <a:t>Έκταση της εκπροσωπευτικής εξουσίας του ΔΣ</a:t>
            </a:r>
          </a:p>
          <a:p>
            <a:pPr lvl="1">
              <a:lnSpc>
                <a:spcPct val="150000"/>
              </a:lnSpc>
              <a:buFont typeface="Wingdings" panose="05000000000000000000" pitchFamily="2" charset="2"/>
              <a:buChar char="§"/>
            </a:pPr>
            <a:r>
              <a:rPr lang="el-GR" dirty="0">
                <a:solidFill>
                  <a:schemeClr val="accent1"/>
                </a:solidFill>
                <a:latin typeface="Trebuchet MS" panose="020B0603020202020204" pitchFamily="34" charset="0"/>
              </a:rPr>
              <a:t>Απεριόριστη: </a:t>
            </a:r>
            <a:r>
              <a:rPr lang="el-GR" dirty="0">
                <a:solidFill>
                  <a:schemeClr val="tx1"/>
                </a:solidFill>
                <a:latin typeface="Trebuchet MS" panose="020B0603020202020204" pitchFamily="34" charset="0"/>
              </a:rPr>
              <a:t>Πράξεις του ΔΣ εκτός του εταιρικού σκοπού δεσμεύουν την εταιρεία και τους τρίτους, εκτός αν αποδειχθεί ότι ο τρίτος γνώριζε ή σύμφωνα με τις συνθήκες δεν θα μπορούσε να αγνοεί (α. 86 παρ. 2)</a:t>
            </a:r>
          </a:p>
          <a:p>
            <a:pPr lvl="1">
              <a:lnSpc>
                <a:spcPct val="150000"/>
              </a:lnSpc>
              <a:buFont typeface="Wingdings" panose="05000000000000000000" pitchFamily="2" charset="2"/>
              <a:buChar char="§"/>
            </a:pPr>
            <a:r>
              <a:rPr lang="el-GR" dirty="0">
                <a:solidFill>
                  <a:schemeClr val="accent1"/>
                </a:solidFill>
                <a:latin typeface="Trebuchet MS" panose="020B0603020202020204" pitchFamily="34" charset="0"/>
              </a:rPr>
              <a:t>Μη περιορίσιμη: </a:t>
            </a:r>
            <a:r>
              <a:rPr lang="el-GR" dirty="0">
                <a:solidFill>
                  <a:schemeClr val="tx1"/>
                </a:solidFill>
                <a:latin typeface="Trebuchet MS" panose="020B0603020202020204" pitchFamily="34" charset="0"/>
              </a:rPr>
              <a:t>Περιορισμοί από το καταστατικό ή από σχετική απόφαση της ΓΣ δεν αντιτάσσονται στους τρίτους (α. 86 παρ. 3). </a:t>
            </a:r>
          </a:p>
          <a:p>
            <a:pPr>
              <a:lnSpc>
                <a:spcPct val="150000"/>
              </a:lnSpc>
              <a:buFont typeface="Wingdings" panose="05000000000000000000" pitchFamily="2" charset="2"/>
              <a:buChar char="§"/>
            </a:pPr>
            <a:r>
              <a:rPr lang="el-GR" dirty="0">
                <a:solidFill>
                  <a:schemeClr val="accent1"/>
                </a:solidFill>
                <a:latin typeface="Trebuchet MS" panose="020B0603020202020204" pitchFamily="34" charset="0"/>
              </a:rPr>
              <a:t>Ευθύνη των μελών του ΔΣ (α. 102) </a:t>
            </a:r>
          </a:p>
          <a:p>
            <a:pPr lvl="1">
              <a:buFont typeface="Wingdings" panose="05000000000000000000" pitchFamily="2" charset="2"/>
              <a:buChar char="§"/>
            </a:pPr>
            <a:r>
              <a:rPr lang="el-GR" sz="1800" dirty="0">
                <a:latin typeface="Trebuchet MS" panose="020B0603020202020204" pitchFamily="34" charset="0"/>
              </a:rPr>
              <a:t>Ευθύνη των μελών του ΔΣ </a:t>
            </a:r>
            <a:r>
              <a:rPr lang="el-GR" sz="1800" dirty="0">
                <a:solidFill>
                  <a:schemeClr val="accent1"/>
                </a:solidFill>
                <a:latin typeface="Trebuchet MS" panose="020B0603020202020204" pitchFamily="34" charset="0"/>
              </a:rPr>
              <a:t>έναντι της εταιρείας </a:t>
            </a:r>
            <a:r>
              <a:rPr lang="el-GR" sz="1800" dirty="0">
                <a:latin typeface="Trebuchet MS" panose="020B0603020202020204" pitchFamily="34" charset="0"/>
              </a:rPr>
              <a:t>(ευθύνη από διαχειριστικό πταίσμα)</a:t>
            </a:r>
          </a:p>
          <a:p>
            <a:pPr lvl="1">
              <a:buFont typeface="Wingdings" panose="05000000000000000000" pitchFamily="2" charset="2"/>
              <a:buChar char="§"/>
            </a:pPr>
            <a:r>
              <a:rPr lang="el-GR" sz="1800" dirty="0">
                <a:latin typeface="Trebuchet MS" panose="020B0603020202020204" pitchFamily="34" charset="0"/>
              </a:rPr>
              <a:t>Πράξη ή παράλειψη που συνιστά παράβαση καθηκόντων και το μέλος δεν επέδειξε τη δέουσα επιμέλεια. </a:t>
            </a:r>
          </a:p>
        </p:txBody>
      </p:sp>
    </p:spTree>
    <p:extLst>
      <p:ext uri="{BB962C8B-B14F-4D97-AF65-F5344CB8AC3E}">
        <p14:creationId xmlns:p14="http://schemas.microsoft.com/office/powerpoint/2010/main" val="41193560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ECAE6B-74FA-9068-F409-85B3A49D44F5}"/>
              </a:ext>
            </a:extLst>
          </p:cNvPr>
          <p:cNvSpPr>
            <a:spLocks noGrp="1"/>
          </p:cNvSpPr>
          <p:nvPr>
            <p:ph type="title"/>
          </p:nvPr>
        </p:nvSpPr>
        <p:spPr>
          <a:xfrm>
            <a:off x="1729667" y="219075"/>
            <a:ext cx="9622546" cy="760807"/>
          </a:xfrm>
        </p:spPr>
        <p:txBody>
          <a:bodyPr>
            <a:normAutofit/>
          </a:bodyPr>
          <a:lstStyle/>
          <a:p>
            <a:r>
              <a:rPr lang="el-GR" sz="2800" dirty="0">
                <a:latin typeface="Trebuchet MS" panose="020B0603020202020204" pitchFamily="34" charset="0"/>
              </a:rPr>
              <a:t>Διοικητικό Συμβούλιο </a:t>
            </a:r>
          </a:p>
        </p:txBody>
      </p:sp>
      <p:sp>
        <p:nvSpPr>
          <p:cNvPr id="3" name="Θέση περιεχομένου 2">
            <a:extLst>
              <a:ext uri="{FF2B5EF4-FFF2-40B4-BE49-F238E27FC236}">
                <a16:creationId xmlns:a16="http://schemas.microsoft.com/office/drawing/2014/main" id="{EA8B3DE8-A036-0CF8-4CE9-A85A1FC22161}"/>
              </a:ext>
            </a:extLst>
          </p:cNvPr>
          <p:cNvSpPr>
            <a:spLocks noGrp="1"/>
          </p:cNvSpPr>
          <p:nvPr>
            <p:ph idx="1"/>
          </p:nvPr>
        </p:nvSpPr>
        <p:spPr>
          <a:xfrm>
            <a:off x="1367161" y="979882"/>
            <a:ext cx="10653204" cy="5659043"/>
          </a:xfrm>
        </p:spPr>
        <p:txBody>
          <a:bodyPr>
            <a:normAutofit fontScale="85000" lnSpcReduction="20000"/>
          </a:bodyPr>
          <a:lstStyle/>
          <a:p>
            <a:pPr lvl="1" algn="just">
              <a:lnSpc>
                <a:spcPct val="120000"/>
              </a:lnSpc>
              <a:buFont typeface="Wingdings" panose="05000000000000000000" pitchFamily="2" charset="2"/>
              <a:buChar char="§"/>
            </a:pPr>
            <a:r>
              <a:rPr lang="el-GR" sz="1900" dirty="0">
                <a:solidFill>
                  <a:schemeClr val="tx1"/>
                </a:solidFill>
                <a:latin typeface="Trebuchet MS" panose="020B0603020202020204" pitchFamily="34" charset="0"/>
              </a:rPr>
              <a:t>Δέουσα επιμέλεια: την επιμέλεια του συνετού επιχειρηματία (αντικειμενικό κριτήριο) και υποκειμενικά κριτήρια (ειδικές συνθήκες, καθήκοντα, ιδιότητα) – α. 102 παρ. 2</a:t>
            </a:r>
          </a:p>
          <a:p>
            <a:pPr lvl="1" algn="just">
              <a:lnSpc>
                <a:spcPct val="120000"/>
              </a:lnSpc>
              <a:buFont typeface="Wingdings" panose="05000000000000000000" pitchFamily="2" charset="2"/>
              <a:buChar char="§"/>
            </a:pPr>
            <a:r>
              <a:rPr lang="el-GR" sz="1900" dirty="0">
                <a:solidFill>
                  <a:schemeClr val="tx1"/>
                </a:solidFill>
                <a:latin typeface="Trebuchet MS" panose="020B0603020202020204" pitchFamily="34" charset="0"/>
              </a:rPr>
              <a:t>Η ευθύνη είναι νόθος αντικειμενική (ευθύνεται, εκτός αν αποδείξει ότι επέδειξε τη δέουσα επιμέλεια).</a:t>
            </a:r>
          </a:p>
          <a:p>
            <a:pPr lvl="1" algn="just">
              <a:lnSpc>
                <a:spcPct val="120000"/>
              </a:lnSpc>
              <a:buFont typeface="Wingdings" panose="05000000000000000000" pitchFamily="2" charset="2"/>
              <a:buChar char="§"/>
            </a:pPr>
            <a:r>
              <a:rPr lang="el-GR" sz="1900" dirty="0">
                <a:solidFill>
                  <a:schemeClr val="accent1"/>
                </a:solidFill>
                <a:latin typeface="Trebuchet MS" panose="020B0603020202020204" pitchFamily="34" charset="0"/>
              </a:rPr>
              <a:t>Αποκλεισμός ευθύνης (α. 102 παρ. 4) </a:t>
            </a:r>
          </a:p>
          <a:p>
            <a:pPr lvl="2" algn="just">
              <a:lnSpc>
                <a:spcPct val="120000"/>
              </a:lnSpc>
              <a:buFont typeface="Wingdings" panose="05000000000000000000" pitchFamily="2" charset="2"/>
              <a:buChar char="§"/>
            </a:pPr>
            <a:r>
              <a:rPr lang="el-GR" sz="1900" dirty="0">
                <a:solidFill>
                  <a:schemeClr val="tx1"/>
                </a:solidFill>
                <a:latin typeface="Trebuchet MS" panose="020B0603020202020204" pitchFamily="34" charset="0"/>
              </a:rPr>
              <a:t>Σύννομη απόφαση της ΓΣ</a:t>
            </a:r>
          </a:p>
          <a:p>
            <a:pPr lvl="2" algn="just">
              <a:lnSpc>
                <a:spcPct val="120000"/>
              </a:lnSpc>
              <a:buFont typeface="Wingdings" panose="05000000000000000000" pitchFamily="2" charset="2"/>
              <a:buChar char="§"/>
            </a:pPr>
            <a:r>
              <a:rPr lang="el-GR" sz="1900" dirty="0">
                <a:solidFill>
                  <a:schemeClr val="tx1"/>
                </a:solidFill>
                <a:latin typeface="Trebuchet MS" panose="020B0603020202020204" pitchFamily="34" charset="0"/>
              </a:rPr>
              <a:t>Εύλογη επιχειρηματική απόφαση (κανόνας της επιχειρηματικής κρίσης- </a:t>
            </a:r>
            <a:r>
              <a:rPr lang="en-US" sz="1900" dirty="0">
                <a:solidFill>
                  <a:schemeClr val="tx1"/>
                </a:solidFill>
                <a:latin typeface="Trebuchet MS" panose="020B0603020202020204" pitchFamily="34" charset="0"/>
              </a:rPr>
              <a:t>BJR</a:t>
            </a:r>
            <a:r>
              <a:rPr lang="el-GR" sz="1900" dirty="0">
                <a:solidFill>
                  <a:schemeClr val="tx1"/>
                </a:solidFill>
                <a:latin typeface="Trebuchet MS" panose="020B0603020202020204" pitchFamily="34" charset="0"/>
              </a:rPr>
              <a:t>), η οποία ελήφθη με καλή πίστη, με βάση επαρκή πληροφόρηση και με αποκλειστικό κριτήριο την εξυπηρέτηση του εταιρικού σκοπού. </a:t>
            </a:r>
          </a:p>
          <a:p>
            <a:pPr lvl="2" algn="just">
              <a:lnSpc>
                <a:spcPct val="120000"/>
              </a:lnSpc>
              <a:buFont typeface="Wingdings" panose="05000000000000000000" pitchFamily="2" charset="2"/>
              <a:buChar char="§"/>
            </a:pPr>
            <a:r>
              <a:rPr lang="el-GR" sz="1900" dirty="0">
                <a:solidFill>
                  <a:schemeClr val="tx1"/>
                </a:solidFill>
                <a:latin typeface="Trebuchet MS" panose="020B0603020202020204" pitchFamily="34" charset="0"/>
              </a:rPr>
              <a:t>Το Δικαστήριο ΜΠΟΡΕΙ να απαλλάξει, εάν η απόφαση του ΔΣ βασίστηκε σε εισήγηση ή γνώμη επιτροπής ή οργάνου. </a:t>
            </a:r>
            <a:endParaRPr lang="en-US" sz="1900" dirty="0">
              <a:solidFill>
                <a:schemeClr val="tx1"/>
              </a:solidFill>
              <a:latin typeface="Trebuchet MS" panose="020B0603020202020204" pitchFamily="34" charset="0"/>
            </a:endParaRPr>
          </a:p>
          <a:p>
            <a:pPr lvl="1" algn="just">
              <a:lnSpc>
                <a:spcPct val="120000"/>
              </a:lnSpc>
              <a:buFont typeface="Wingdings" panose="05000000000000000000" pitchFamily="2" charset="2"/>
              <a:buChar char="§"/>
            </a:pPr>
            <a:r>
              <a:rPr lang="el-GR" sz="1900" dirty="0">
                <a:solidFill>
                  <a:schemeClr val="accent1"/>
                </a:solidFill>
                <a:latin typeface="Trebuchet MS" panose="020B0603020202020204" pitchFamily="34" charset="0"/>
              </a:rPr>
              <a:t>Εταιρική αγωγή </a:t>
            </a:r>
          </a:p>
          <a:p>
            <a:pPr lvl="2" algn="just">
              <a:lnSpc>
                <a:spcPct val="120000"/>
              </a:lnSpc>
              <a:buFont typeface="Wingdings" panose="05000000000000000000" pitchFamily="2" charset="2"/>
              <a:buChar char="§"/>
            </a:pPr>
            <a:r>
              <a:rPr lang="el-GR" sz="1900" dirty="0">
                <a:solidFill>
                  <a:schemeClr val="tx1"/>
                </a:solidFill>
                <a:latin typeface="Trebuchet MS" panose="020B0603020202020204" pitchFamily="34" charset="0"/>
              </a:rPr>
              <a:t>Άσκηση από το ΔΣ- α. 103</a:t>
            </a:r>
          </a:p>
          <a:p>
            <a:pPr lvl="2" algn="just">
              <a:lnSpc>
                <a:spcPct val="120000"/>
              </a:lnSpc>
              <a:buFont typeface="Wingdings" panose="05000000000000000000" pitchFamily="2" charset="2"/>
              <a:buChar char="§"/>
            </a:pPr>
            <a:r>
              <a:rPr lang="el-GR" sz="1900" dirty="0">
                <a:solidFill>
                  <a:schemeClr val="tx1"/>
                </a:solidFill>
                <a:latin typeface="Trebuchet MS" panose="020B0603020202020204" pitchFamily="34" charset="0"/>
              </a:rPr>
              <a:t>Αίτηση του 1/20 του καταβεβλημένου ΜΚ προς το ΔΣ, προκειμένου να ασκήσει την εταιρική αγωγή. Το ΔΣ αποφασίζει επί του αιτήματος αυτού σύμφωνα με τη διαδικασία που προβλέπεται στο α. 104 παρ. 3. Δεν υποχρεούται να την ασκήσει (α. 104 παρ. 1), εκτός εάν η αίτηση προέρχεται από την πλειοψηφία (α. 104 παρ. 4)</a:t>
            </a:r>
          </a:p>
          <a:p>
            <a:pPr lvl="2" algn="just">
              <a:lnSpc>
                <a:spcPct val="120000"/>
              </a:lnSpc>
              <a:buFont typeface="Wingdings" panose="05000000000000000000" pitchFamily="2" charset="2"/>
              <a:buChar char="§"/>
            </a:pPr>
            <a:r>
              <a:rPr lang="el-GR" sz="1900" dirty="0">
                <a:solidFill>
                  <a:schemeClr val="tx1"/>
                </a:solidFill>
                <a:latin typeface="Trebuchet MS" panose="020B0603020202020204" pitchFamily="34" charset="0"/>
              </a:rPr>
              <a:t>Διορισμός ειδικού εκπροσώπου από το Δικαστήριο (α. 105) με μοναδική αποστολή τη διεξαγωγή της δίκης, κατόπιν αιτήματος του 1/20 του καταβεβλημένου μετοχικού κεφαλαίου. </a:t>
            </a:r>
          </a:p>
          <a:p>
            <a:pPr lvl="1" algn="just">
              <a:buFont typeface="Wingdings" panose="05000000000000000000" pitchFamily="2" charset="2"/>
              <a:buChar char="§"/>
            </a:pPr>
            <a:endParaRPr lang="el-GR" sz="2000" dirty="0">
              <a:solidFill>
                <a:schemeClr val="tx1"/>
              </a:solidFill>
              <a:latin typeface="Trebuchet MS" panose="020B0603020202020204" pitchFamily="34" charset="0"/>
            </a:endParaRPr>
          </a:p>
          <a:p>
            <a:pPr algn="just">
              <a:lnSpc>
                <a:spcPct val="150000"/>
              </a:lnSpc>
              <a:buFont typeface="Wingdings" panose="05000000000000000000" pitchFamily="2" charset="2"/>
              <a:buChar char="§"/>
            </a:pPr>
            <a:endParaRPr lang="el-GR" dirty="0">
              <a:solidFill>
                <a:schemeClr val="tx1"/>
              </a:solidFill>
              <a:latin typeface="Trebuchet MS" panose="020B0603020202020204" pitchFamily="34" charset="0"/>
            </a:endParaRPr>
          </a:p>
        </p:txBody>
      </p:sp>
    </p:spTree>
    <p:extLst>
      <p:ext uri="{BB962C8B-B14F-4D97-AF65-F5344CB8AC3E}">
        <p14:creationId xmlns:p14="http://schemas.microsoft.com/office/powerpoint/2010/main" val="21744118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1D004A-BA45-0697-68DC-FF652F529F20}"/>
              </a:ext>
            </a:extLst>
          </p:cNvPr>
          <p:cNvSpPr>
            <a:spLocks noGrp="1"/>
          </p:cNvSpPr>
          <p:nvPr>
            <p:ph type="title"/>
          </p:nvPr>
        </p:nvSpPr>
        <p:spPr>
          <a:xfrm>
            <a:off x="1660123" y="388821"/>
            <a:ext cx="9444993" cy="672030"/>
          </a:xfrm>
        </p:spPr>
        <p:txBody>
          <a:bodyPr>
            <a:normAutofit/>
          </a:bodyPr>
          <a:lstStyle/>
          <a:p>
            <a:r>
              <a:rPr lang="el-GR" sz="2800" dirty="0">
                <a:latin typeface="Trebuchet MS" panose="020B0603020202020204" pitchFamily="34" charset="0"/>
              </a:rPr>
              <a:t>Αύξηση κεφαλαίου </a:t>
            </a:r>
          </a:p>
        </p:txBody>
      </p:sp>
      <p:sp>
        <p:nvSpPr>
          <p:cNvPr id="3" name="Θέση περιεχομένου 2">
            <a:extLst>
              <a:ext uri="{FF2B5EF4-FFF2-40B4-BE49-F238E27FC236}">
                <a16:creationId xmlns:a16="http://schemas.microsoft.com/office/drawing/2014/main" id="{A737B43D-6A7B-F8F9-21FC-189D3A29A787}"/>
              </a:ext>
            </a:extLst>
          </p:cNvPr>
          <p:cNvSpPr>
            <a:spLocks noGrp="1"/>
          </p:cNvSpPr>
          <p:nvPr>
            <p:ph idx="1"/>
          </p:nvPr>
        </p:nvSpPr>
        <p:spPr>
          <a:xfrm>
            <a:off x="1278384" y="1060851"/>
            <a:ext cx="10715347" cy="5632911"/>
          </a:xfrm>
        </p:spPr>
        <p:txBody>
          <a:bodyPr>
            <a:normAutofit/>
          </a:bodyPr>
          <a:lstStyle/>
          <a:p>
            <a:pPr algn="just">
              <a:lnSpc>
                <a:spcPct val="150000"/>
              </a:lnSpc>
              <a:buFont typeface="Wingdings" panose="05000000000000000000" pitchFamily="2" charset="2"/>
              <a:buChar char="§"/>
            </a:pPr>
            <a:r>
              <a:rPr lang="el-GR" dirty="0">
                <a:solidFill>
                  <a:schemeClr val="accent1"/>
                </a:solidFill>
                <a:latin typeface="Trebuchet MS" panose="020B0603020202020204" pitchFamily="34" charset="0"/>
              </a:rPr>
              <a:t>Τακτική αύξηση κεφαλαίου </a:t>
            </a:r>
            <a:r>
              <a:rPr lang="el-GR" dirty="0">
                <a:latin typeface="Trebuchet MS" panose="020B0603020202020204" pitchFamily="34" charset="0"/>
              </a:rPr>
              <a:t>(από τη ΓΣ) με αυξημένη απαρτία και πλειοψηφία (α. 23 παρ. 1).</a:t>
            </a:r>
          </a:p>
          <a:p>
            <a:pPr algn="just">
              <a:lnSpc>
                <a:spcPct val="150000"/>
              </a:lnSpc>
              <a:buFont typeface="Wingdings" panose="05000000000000000000" pitchFamily="2" charset="2"/>
              <a:buChar char="§"/>
            </a:pPr>
            <a:r>
              <a:rPr lang="el-GR" dirty="0">
                <a:solidFill>
                  <a:schemeClr val="accent1"/>
                </a:solidFill>
                <a:latin typeface="Trebuchet MS" panose="020B0603020202020204" pitchFamily="34" charset="0"/>
              </a:rPr>
              <a:t>Έκτακτη αύξηση κεφαλαίου:</a:t>
            </a:r>
          </a:p>
          <a:p>
            <a:pPr lvl="1" algn="just">
              <a:lnSpc>
                <a:spcPct val="150000"/>
              </a:lnSpc>
              <a:buFont typeface="Wingdings" panose="05000000000000000000" pitchFamily="2" charset="2"/>
              <a:buChar char="§"/>
            </a:pPr>
            <a:r>
              <a:rPr lang="el-GR" sz="1800" dirty="0">
                <a:latin typeface="Trebuchet MS" panose="020B0603020202020204" pitchFamily="34" charset="0"/>
              </a:rPr>
              <a:t>Από τη ΓΣ με απλή απαρτία και πλειοψηφία εφόσον ορίζεται στο καταστατικό, για χρονικό διάστημα μέχρι 5 έτη από τη σύσταση και μέχρι το οκταπλάσιο του αρχικού κεφαλαίου (α. 24 παρ. 2). </a:t>
            </a:r>
          </a:p>
          <a:p>
            <a:pPr lvl="1" algn="just">
              <a:lnSpc>
                <a:spcPct val="150000"/>
              </a:lnSpc>
              <a:buFont typeface="Wingdings" panose="05000000000000000000" pitchFamily="2" charset="2"/>
              <a:buChar char="§"/>
            </a:pPr>
            <a:r>
              <a:rPr lang="el-GR" sz="1800" dirty="0">
                <a:latin typeface="Trebuchet MS" panose="020B0603020202020204" pitchFamily="34" charset="0"/>
              </a:rPr>
              <a:t>Από το ΔΣ</a:t>
            </a:r>
          </a:p>
          <a:p>
            <a:pPr marL="457200" lvl="1" indent="0" algn="just">
              <a:lnSpc>
                <a:spcPct val="150000"/>
              </a:lnSpc>
              <a:buNone/>
            </a:pPr>
            <a:r>
              <a:rPr lang="el-GR" sz="1800" dirty="0">
                <a:latin typeface="Trebuchet MS" panose="020B0603020202020204" pitchFamily="34" charset="0"/>
              </a:rPr>
              <a:t>-εφόσον ορίζεται στο καταστατικό, για χρονικό διάστημα μέχρι 5 έτη από τη σύσταση της εταιρείας, με απόφαση που λαμβάνεται με πλειοψηφία των 2/3 του συνόλου των μελών και μέχρι το τριπλάσιο του αρχικού κεφαλαίου (α. 24 παρ. 1 περ. α’)</a:t>
            </a:r>
          </a:p>
          <a:p>
            <a:pPr marL="457200" lvl="1" indent="0" algn="just">
              <a:lnSpc>
                <a:spcPct val="150000"/>
              </a:lnSpc>
              <a:buNone/>
            </a:pPr>
            <a:r>
              <a:rPr lang="el-GR" sz="1800" dirty="0">
                <a:solidFill>
                  <a:schemeClr val="tx1"/>
                </a:solidFill>
                <a:latin typeface="Trebuchet MS" panose="020B0603020202020204" pitchFamily="34" charset="0"/>
              </a:rPr>
              <a:t>- εφόσον η ΓΣ χορηγήσει αυτή την εξουσία στο ΔΣ, για χρονικό διάστημα που δεν μπορεί να υπερβαίνει τα 5 έτη, μπορεί όμως να ανανεώνεται (α. 24 παρ. 1 περ. β’ και γ’). </a:t>
            </a:r>
          </a:p>
          <a:p>
            <a:pPr marL="400050" lvl="1" indent="0">
              <a:lnSpc>
                <a:spcPct val="150000"/>
              </a:lnSpc>
              <a:buNone/>
            </a:pPr>
            <a:endParaRPr lang="el-GR" sz="1800" dirty="0">
              <a:solidFill>
                <a:schemeClr val="tx1"/>
              </a:solidFill>
              <a:latin typeface="Trebuchet MS" panose="020B0603020202020204" pitchFamily="34" charset="0"/>
            </a:endParaRPr>
          </a:p>
          <a:p>
            <a:pPr marL="685800" lvl="1">
              <a:lnSpc>
                <a:spcPct val="150000"/>
              </a:lnSpc>
              <a:buFont typeface="Wingdings" panose="05000000000000000000" pitchFamily="2" charset="2"/>
              <a:buChar char="§"/>
            </a:pPr>
            <a:endParaRPr lang="el-GR" sz="1800" dirty="0">
              <a:solidFill>
                <a:schemeClr val="tx1"/>
              </a:solidFill>
              <a:latin typeface="Trebuchet MS" panose="020B0603020202020204" pitchFamily="34" charset="0"/>
            </a:endParaRPr>
          </a:p>
          <a:p>
            <a:pPr marL="685800" lvl="1">
              <a:buFont typeface="Wingdings" panose="05000000000000000000" pitchFamily="2" charset="2"/>
              <a:buChar char="§"/>
            </a:pPr>
            <a:endParaRPr lang="el-GR" dirty="0">
              <a:solidFill>
                <a:schemeClr val="tx1"/>
              </a:solidFill>
              <a:latin typeface="Trebuchet MS" panose="020B0603020202020204" pitchFamily="34" charset="0"/>
            </a:endParaRPr>
          </a:p>
        </p:txBody>
      </p:sp>
    </p:spTree>
    <p:extLst>
      <p:ext uri="{BB962C8B-B14F-4D97-AF65-F5344CB8AC3E}">
        <p14:creationId xmlns:p14="http://schemas.microsoft.com/office/powerpoint/2010/main" val="3829095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7B7439-7B13-B9E6-659B-D2274FC79097}"/>
              </a:ext>
            </a:extLst>
          </p:cNvPr>
          <p:cNvSpPr>
            <a:spLocks noGrp="1"/>
          </p:cNvSpPr>
          <p:nvPr>
            <p:ph type="title"/>
          </p:nvPr>
        </p:nvSpPr>
        <p:spPr>
          <a:xfrm>
            <a:off x="1047564" y="650744"/>
            <a:ext cx="8911687" cy="822950"/>
          </a:xfrm>
        </p:spPr>
        <p:txBody>
          <a:bodyPr>
            <a:normAutofit/>
          </a:bodyPr>
          <a:lstStyle/>
          <a:p>
            <a:pPr algn="ctr"/>
            <a:r>
              <a:rPr lang="el-GR" sz="3200" dirty="0">
                <a:latin typeface="Trebuchet MS" panose="020B0603020202020204" pitchFamily="34" charset="0"/>
              </a:rPr>
              <a:t>Προσωπικές 		-		 Κεφαλαιουχικές</a:t>
            </a:r>
          </a:p>
        </p:txBody>
      </p:sp>
      <p:sp>
        <p:nvSpPr>
          <p:cNvPr id="3" name="Θέση περιεχομένου 2">
            <a:extLst>
              <a:ext uri="{FF2B5EF4-FFF2-40B4-BE49-F238E27FC236}">
                <a16:creationId xmlns:a16="http://schemas.microsoft.com/office/drawing/2014/main" id="{1FE6E6C0-2B1A-E96A-9D2B-9F3588C383CB}"/>
              </a:ext>
            </a:extLst>
          </p:cNvPr>
          <p:cNvSpPr>
            <a:spLocks noGrp="1"/>
          </p:cNvSpPr>
          <p:nvPr>
            <p:ph sz="half" idx="1"/>
          </p:nvPr>
        </p:nvSpPr>
        <p:spPr>
          <a:xfrm>
            <a:off x="532660" y="1544715"/>
            <a:ext cx="5424257" cy="4366507"/>
          </a:xfrm>
        </p:spPr>
        <p:txBody>
          <a:bodyPr>
            <a:normAutofit fontScale="92500"/>
          </a:bodyPr>
          <a:lstStyle/>
          <a:p>
            <a:pPr>
              <a:lnSpc>
                <a:spcPct val="160000"/>
              </a:lnSpc>
              <a:buFont typeface="Wingdings" panose="05000000000000000000" pitchFamily="2" charset="2"/>
              <a:buChar char="§"/>
            </a:pPr>
            <a:r>
              <a:rPr lang="el-GR" dirty="0">
                <a:solidFill>
                  <a:schemeClr val="tx1"/>
                </a:solidFill>
                <a:latin typeface="Trebuchet MS" panose="020B0603020202020204" pitchFamily="34" charset="0"/>
              </a:rPr>
              <a:t>Ολιγομελής εταιρεία</a:t>
            </a:r>
          </a:p>
          <a:p>
            <a:pPr>
              <a:buFont typeface="Wingdings" panose="05000000000000000000" pitchFamily="2" charset="2"/>
              <a:buChar char="§"/>
            </a:pPr>
            <a:r>
              <a:rPr lang="el-GR" dirty="0">
                <a:solidFill>
                  <a:schemeClr val="tx1"/>
                </a:solidFill>
                <a:latin typeface="Trebuchet MS" panose="020B0603020202020204" pitchFamily="34" charset="0"/>
              </a:rPr>
              <a:t>Προσωπική συμβολή (έμφαση στη συνεργασία όλων των εταίρων)</a:t>
            </a:r>
          </a:p>
          <a:p>
            <a:pPr>
              <a:buFont typeface="Wingdings" panose="05000000000000000000" pitchFamily="2" charset="2"/>
              <a:buChar char="§"/>
            </a:pPr>
            <a:r>
              <a:rPr lang="el-GR" dirty="0">
                <a:solidFill>
                  <a:schemeClr val="tx1"/>
                </a:solidFill>
                <a:latin typeface="Trebuchet MS" panose="020B0603020202020204" pitchFamily="34" charset="0"/>
              </a:rPr>
              <a:t>Επιδίωξη ενός κοινού σκοπού (δικαιώματα και υποχρεώσεις) – Υποχρέωση πίστης </a:t>
            </a:r>
          </a:p>
          <a:p>
            <a:pPr>
              <a:lnSpc>
                <a:spcPct val="160000"/>
              </a:lnSpc>
              <a:buFont typeface="Wingdings" panose="05000000000000000000" pitchFamily="2" charset="2"/>
              <a:buChar char="§"/>
            </a:pPr>
            <a:r>
              <a:rPr lang="el-GR" dirty="0">
                <a:solidFill>
                  <a:schemeClr val="tx1"/>
                </a:solidFill>
                <a:latin typeface="Trebuchet MS" panose="020B0603020202020204" pitchFamily="34" charset="0"/>
              </a:rPr>
              <a:t>Έντονος ενοχικός δεσμός μεταξύ των εταίρων (προσωπαγής) </a:t>
            </a:r>
          </a:p>
          <a:p>
            <a:pPr>
              <a:lnSpc>
                <a:spcPct val="160000"/>
              </a:lnSpc>
              <a:buFont typeface="Wingdings" panose="05000000000000000000" pitchFamily="2" charset="2"/>
              <a:buChar char="§"/>
            </a:pPr>
            <a:r>
              <a:rPr lang="el-GR" dirty="0">
                <a:solidFill>
                  <a:schemeClr val="tx1"/>
                </a:solidFill>
                <a:latin typeface="Trebuchet MS" panose="020B0603020202020204" pitchFamily="34" charset="0"/>
              </a:rPr>
              <a:t>Αρχή της αυτοδιαχείρισης</a:t>
            </a:r>
          </a:p>
          <a:p>
            <a:pPr>
              <a:lnSpc>
                <a:spcPct val="160000"/>
              </a:lnSpc>
              <a:buFont typeface="Wingdings" panose="05000000000000000000" pitchFamily="2" charset="2"/>
              <a:buChar char="§"/>
            </a:pPr>
            <a:r>
              <a:rPr lang="el-GR" dirty="0">
                <a:solidFill>
                  <a:schemeClr val="accent1"/>
                </a:solidFill>
                <a:latin typeface="Trebuchet MS" panose="020B0603020202020204" pitchFamily="34" charset="0"/>
              </a:rPr>
              <a:t>Προσωπική ευθύνη των εταίρων </a:t>
            </a:r>
          </a:p>
          <a:p>
            <a:pPr>
              <a:lnSpc>
                <a:spcPct val="160000"/>
              </a:lnSpc>
              <a:buFont typeface="Wingdings" panose="05000000000000000000" pitchFamily="2" charset="2"/>
              <a:buChar char="§"/>
            </a:pPr>
            <a:r>
              <a:rPr lang="el-GR" dirty="0">
                <a:solidFill>
                  <a:schemeClr val="tx1"/>
                </a:solidFill>
                <a:latin typeface="Trebuchet MS" panose="020B0603020202020204" pitchFamily="34" charset="0"/>
              </a:rPr>
              <a:t>Εμπορικές εταιρείες κατά το ουσιαστικό σύστημα </a:t>
            </a:r>
          </a:p>
        </p:txBody>
      </p:sp>
      <p:sp>
        <p:nvSpPr>
          <p:cNvPr id="4" name="Θέση περιεχομένου 3">
            <a:extLst>
              <a:ext uri="{FF2B5EF4-FFF2-40B4-BE49-F238E27FC236}">
                <a16:creationId xmlns:a16="http://schemas.microsoft.com/office/drawing/2014/main" id="{25EC16A5-766A-F79E-5114-4EA16E6AAEF1}"/>
              </a:ext>
            </a:extLst>
          </p:cNvPr>
          <p:cNvSpPr>
            <a:spLocks noGrp="1"/>
          </p:cNvSpPr>
          <p:nvPr>
            <p:ph sz="half" idx="2"/>
          </p:nvPr>
        </p:nvSpPr>
        <p:spPr>
          <a:xfrm>
            <a:off x="5956917" y="1615736"/>
            <a:ext cx="5992427" cy="4366507"/>
          </a:xfrm>
        </p:spPr>
        <p:txBody>
          <a:bodyPr>
            <a:normAutofit fontScale="92500"/>
          </a:bodyPr>
          <a:lstStyle/>
          <a:p>
            <a:pPr>
              <a:buFont typeface="Wingdings" panose="05000000000000000000" pitchFamily="2" charset="2"/>
              <a:buChar char="§"/>
            </a:pPr>
            <a:r>
              <a:rPr lang="el-GR" dirty="0">
                <a:solidFill>
                  <a:schemeClr val="tx1"/>
                </a:solidFill>
                <a:latin typeface="Trebuchet MS" panose="020B0603020202020204" pitchFamily="34" charset="0"/>
              </a:rPr>
              <a:t>Πολυμελής εταιρεία </a:t>
            </a:r>
          </a:p>
          <a:p>
            <a:pPr>
              <a:buFont typeface="Wingdings" panose="05000000000000000000" pitchFamily="2" charset="2"/>
              <a:buChar char="§"/>
            </a:pPr>
            <a:r>
              <a:rPr lang="el-GR" dirty="0">
                <a:solidFill>
                  <a:schemeClr val="tx1"/>
                </a:solidFill>
                <a:latin typeface="Trebuchet MS" panose="020B0603020202020204" pitchFamily="34" charset="0"/>
              </a:rPr>
              <a:t>Συγκέντρωση κεφαλαίων (το πρόσωπο είναι αδιάφορο, έμφαση στο κεφάλαιο)</a:t>
            </a:r>
          </a:p>
          <a:p>
            <a:pPr>
              <a:buFont typeface="Wingdings" panose="05000000000000000000" pitchFamily="2" charset="2"/>
              <a:buChar char="§"/>
            </a:pPr>
            <a:r>
              <a:rPr lang="el-GR" dirty="0">
                <a:solidFill>
                  <a:schemeClr val="tx1"/>
                </a:solidFill>
                <a:latin typeface="Trebuchet MS" panose="020B0603020202020204" pitchFamily="34" charset="0"/>
              </a:rPr>
              <a:t>ΔΕΝ υπάρχει συμβατικός δεσμός μεταξύ των εταίρων, οπότε κατά κύριο λόγο δεν υπάρχει υποχρέωση πίστης</a:t>
            </a:r>
          </a:p>
          <a:p>
            <a:pPr marL="0" indent="0">
              <a:buNone/>
            </a:pPr>
            <a:r>
              <a:rPr lang="el-GR" dirty="0">
                <a:solidFill>
                  <a:schemeClr val="tx1"/>
                </a:solidFill>
                <a:latin typeface="Trebuchet MS" panose="020B0603020202020204" pitchFamily="34" charset="0"/>
              </a:rPr>
              <a:t>(πιο εύκολη είσοδος- έξοδος, η μετοχική ιδιότητα ΚΑΤΑΡΧΗΝ μεταβιβάζεται ελεύθερα)</a:t>
            </a:r>
          </a:p>
          <a:p>
            <a:pPr>
              <a:buFont typeface="Wingdings" panose="05000000000000000000" pitchFamily="2" charset="2"/>
              <a:buChar char="§"/>
            </a:pPr>
            <a:r>
              <a:rPr lang="el-GR" dirty="0">
                <a:solidFill>
                  <a:schemeClr val="tx1"/>
                </a:solidFill>
                <a:latin typeface="Trebuchet MS" panose="020B0603020202020204" pitchFamily="34" charset="0"/>
              </a:rPr>
              <a:t>Διοικητικό Συμβούλιο και Γενική Συνέλευση (κατανομή των αρμοδιοτήτων)</a:t>
            </a:r>
          </a:p>
          <a:p>
            <a:pPr>
              <a:buFont typeface="Wingdings" panose="05000000000000000000" pitchFamily="2" charset="2"/>
              <a:buChar char="§"/>
            </a:pPr>
            <a:r>
              <a:rPr lang="el-GR" dirty="0">
                <a:solidFill>
                  <a:schemeClr val="accent1"/>
                </a:solidFill>
                <a:latin typeface="Trebuchet MS" panose="020B0603020202020204" pitchFamily="34" charset="0"/>
              </a:rPr>
              <a:t>Ευθύνη ΜΟΝΟ της εταιρείας με την περιουσία της</a:t>
            </a:r>
          </a:p>
          <a:p>
            <a:pPr>
              <a:buFont typeface="Wingdings" panose="05000000000000000000" pitchFamily="2" charset="2"/>
              <a:buChar char="§"/>
            </a:pPr>
            <a:r>
              <a:rPr lang="el-GR" dirty="0">
                <a:solidFill>
                  <a:schemeClr val="tx1"/>
                </a:solidFill>
                <a:latin typeface="Trebuchet MS" panose="020B0603020202020204" pitchFamily="34" charset="0"/>
              </a:rPr>
              <a:t>Εμπορικές εταιρείες κατά το τυπικό σύστημα</a:t>
            </a:r>
          </a:p>
        </p:txBody>
      </p:sp>
    </p:spTree>
    <p:extLst>
      <p:ext uri="{BB962C8B-B14F-4D97-AF65-F5344CB8AC3E}">
        <p14:creationId xmlns:p14="http://schemas.microsoft.com/office/powerpoint/2010/main" val="25888234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5FA18C-B340-54AD-F0EE-F3CBE4A9F2EB}"/>
              </a:ext>
            </a:extLst>
          </p:cNvPr>
          <p:cNvSpPr>
            <a:spLocks noGrp="1"/>
          </p:cNvSpPr>
          <p:nvPr>
            <p:ph type="title"/>
          </p:nvPr>
        </p:nvSpPr>
        <p:spPr>
          <a:xfrm>
            <a:off x="2190751" y="624110"/>
            <a:ext cx="9313862" cy="757015"/>
          </a:xfrm>
        </p:spPr>
        <p:txBody>
          <a:bodyPr>
            <a:normAutofit/>
          </a:bodyPr>
          <a:lstStyle/>
          <a:p>
            <a:r>
              <a:rPr lang="el-GR" sz="2800" dirty="0">
                <a:latin typeface="Trebuchet MS" panose="020B0603020202020204" pitchFamily="34" charset="0"/>
              </a:rPr>
              <a:t>Αύξηση κεφαλαίου </a:t>
            </a:r>
          </a:p>
        </p:txBody>
      </p:sp>
      <p:sp>
        <p:nvSpPr>
          <p:cNvPr id="3" name="Θέση περιεχομένου 2">
            <a:extLst>
              <a:ext uri="{FF2B5EF4-FFF2-40B4-BE49-F238E27FC236}">
                <a16:creationId xmlns:a16="http://schemas.microsoft.com/office/drawing/2014/main" id="{8F11E582-AB97-5FE8-C6CC-F12A724F2D1D}"/>
              </a:ext>
            </a:extLst>
          </p:cNvPr>
          <p:cNvSpPr>
            <a:spLocks noGrp="1"/>
          </p:cNvSpPr>
          <p:nvPr>
            <p:ph idx="1"/>
          </p:nvPr>
        </p:nvSpPr>
        <p:spPr>
          <a:xfrm>
            <a:off x="1798636" y="1257300"/>
            <a:ext cx="9498013" cy="5400675"/>
          </a:xfrm>
        </p:spPr>
        <p:txBody>
          <a:bodyPr>
            <a:normAutofit/>
          </a:bodyPr>
          <a:lstStyle/>
          <a:p>
            <a:pPr marL="342900" marR="0" lvl="0" indent="-342900" algn="just" defTabSz="457200" rtl="0" eaLnBrk="1" fontAlgn="auto" latinLnBrk="0" hangingPunct="1">
              <a:lnSpc>
                <a:spcPct val="150000"/>
              </a:lnSpc>
              <a:spcBef>
                <a:spcPts val="1000"/>
              </a:spcBef>
              <a:spcAft>
                <a:spcPts val="0"/>
              </a:spcAft>
              <a:buClr>
                <a:srgbClr val="D34817"/>
              </a:buClr>
              <a:buSzTx/>
              <a:buFont typeface="Wingdings" panose="05000000000000000000" pitchFamily="2" charset="2"/>
              <a:buChar char="§"/>
              <a:tabLst/>
              <a:defRPr/>
            </a:pPr>
            <a:r>
              <a:rPr kumimoji="0" lang="el-GR" sz="16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Δικαίωμα προτίμησης (α. 26)</a:t>
            </a:r>
          </a:p>
          <a:p>
            <a:pPr marL="685800" marR="0" lvl="1" indent="-285750" algn="just" defTabSz="457200" rtl="0" eaLnBrk="1" fontAlgn="auto" latinLnBrk="0" hangingPunct="1">
              <a:lnSpc>
                <a:spcPct val="150000"/>
              </a:lnSpc>
              <a:spcBef>
                <a:spcPts val="1000"/>
              </a:spcBef>
              <a:spcAft>
                <a:spcPts val="0"/>
              </a:spcAft>
              <a:buClr>
                <a:srgbClr val="D34817"/>
              </a:buClr>
              <a:buSzTx/>
              <a:buFont typeface="Wingdings" panose="05000000000000000000" pitchFamily="2" charset="2"/>
              <a:buChar char="§"/>
              <a:tabLst/>
              <a:defRPr/>
            </a:pPr>
            <a:r>
              <a:rPr kumimoji="0" lang="el-GR"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Σε κάθε αύξηση κεφαλαίου, οι μέτοχοι έχουν δικαίωμα προτίμησης σε ολόκληρο το νέο κεφάλαιο μέχρι το ποσοστό συμμετοχής τους στο υφιστάμενο κεφάλαιο (</a:t>
            </a:r>
            <a:r>
              <a:rPr kumimoji="0" lang="el-GR" b="0"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αρ</a:t>
            </a:r>
            <a:r>
              <a:rPr kumimoji="0" lang="el-GR"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26 παρ. 1). </a:t>
            </a:r>
          </a:p>
          <a:p>
            <a:pPr marL="685800" marR="0" lvl="1" indent="-285750" algn="just" defTabSz="457200" rtl="0" eaLnBrk="1" fontAlgn="auto" latinLnBrk="0" hangingPunct="1">
              <a:lnSpc>
                <a:spcPct val="150000"/>
              </a:lnSpc>
              <a:spcBef>
                <a:spcPts val="1000"/>
              </a:spcBef>
              <a:spcAft>
                <a:spcPts val="0"/>
              </a:spcAft>
              <a:buClr>
                <a:srgbClr val="D34817"/>
              </a:buClr>
              <a:buSzTx/>
              <a:buFont typeface="Wingdings" panose="05000000000000000000" pitchFamily="2" charset="2"/>
              <a:buChar char="§"/>
              <a:tabLst/>
              <a:defRPr/>
            </a:pPr>
            <a:r>
              <a:rPr kumimoji="0" lang="el-GR"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Η προθεσμία άσκησης του δικαιώματος προτίμησης καθορίζεται από το όργανο που αποφάσισε την αύξηση και δεν μπορεί να είναι μικρότερη από 14 ημέρες (α. 26 παρ. 2).</a:t>
            </a:r>
          </a:p>
          <a:p>
            <a:pPr marL="685800" marR="0" lvl="1" indent="-285750" algn="just" defTabSz="457200" rtl="0" eaLnBrk="1" fontAlgn="auto" latinLnBrk="0" hangingPunct="1">
              <a:lnSpc>
                <a:spcPct val="150000"/>
              </a:lnSpc>
              <a:spcBef>
                <a:spcPts val="1000"/>
              </a:spcBef>
              <a:spcAft>
                <a:spcPts val="0"/>
              </a:spcAft>
              <a:buClr>
                <a:srgbClr val="D34817"/>
              </a:buClr>
              <a:buSzTx/>
              <a:buFont typeface="Wingdings" panose="05000000000000000000" pitchFamily="2" charset="2"/>
              <a:buChar char="§"/>
              <a:tabLst/>
              <a:defRPr/>
            </a:pPr>
            <a:r>
              <a:rPr kumimoji="0" lang="el-GR"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Μετά το πέρας των προθεσμιών για την άσκηση του δικαιώματος προτίμησης, είναι δυνατή η ελεύθερη διάθεση των μετοχών σε οποιονδήποτε (τρίτο ή μέτοχο), εφόσον δεν ορίζεται διαφορετικά στο καταστατικό. </a:t>
            </a:r>
          </a:p>
          <a:p>
            <a:pPr marL="685800" marR="0" lvl="1" indent="-285750" algn="just" defTabSz="457200" rtl="0" eaLnBrk="1" fontAlgn="auto" latinLnBrk="0" hangingPunct="1">
              <a:lnSpc>
                <a:spcPct val="150000"/>
              </a:lnSpc>
              <a:spcBef>
                <a:spcPts val="1000"/>
              </a:spcBef>
              <a:spcAft>
                <a:spcPts val="0"/>
              </a:spcAft>
              <a:buClr>
                <a:srgbClr val="D34817"/>
              </a:buClr>
              <a:buSzTx/>
              <a:buFont typeface="Wingdings" panose="05000000000000000000" pitchFamily="2" charset="2"/>
              <a:buChar char="§"/>
              <a:tabLst/>
              <a:defRPr/>
            </a:pPr>
            <a:r>
              <a:rPr lang="el-GR" dirty="0">
                <a:solidFill>
                  <a:prstClr val="black"/>
                </a:solidFill>
                <a:latin typeface="Trebuchet MS" panose="020B0603020202020204" pitchFamily="34" charset="0"/>
              </a:rPr>
              <a:t>Η πρόσκληση για την άσκηση του δικαιώματος προτίμησης δημοσιεύεται. </a:t>
            </a:r>
            <a:endParaRPr kumimoji="0" lang="el-GR"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685800" marR="0" lvl="1" indent="-285750" algn="just" defTabSz="457200" rtl="0" eaLnBrk="1" fontAlgn="auto" latinLnBrk="0" hangingPunct="1">
              <a:lnSpc>
                <a:spcPct val="150000"/>
              </a:lnSpc>
              <a:spcBef>
                <a:spcPts val="1000"/>
              </a:spcBef>
              <a:spcAft>
                <a:spcPts val="0"/>
              </a:spcAft>
              <a:buClr>
                <a:srgbClr val="D34817"/>
              </a:buClr>
              <a:buSzTx/>
              <a:buFont typeface="Wingdings" panose="05000000000000000000" pitchFamily="2" charset="2"/>
              <a:buChar char="§"/>
              <a:tabLst/>
              <a:defRPr/>
            </a:pPr>
            <a:r>
              <a:rPr kumimoji="0" lang="el-GR"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Περιορισμός ή αποκλεισμός του δικαιώματος προτίμησης ενόψει </a:t>
            </a:r>
            <a:r>
              <a:rPr kumimoji="0" lang="el-GR"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ΣΥΓΚΕΚΡΙΜΕΝΗΣ </a:t>
            </a:r>
            <a:r>
              <a:rPr kumimoji="0" lang="el-GR"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απόφασης αύξησης (λήψη της απόφασης της ΓΣ με αυξημένη απαρτία+ πλειοψηφία και δημοσιότητα και γραπτή έκθεση του ΔΣ προς τη ΓΣ)- α. 27 παρ. 1. </a:t>
            </a:r>
          </a:p>
          <a:p>
            <a:endParaRPr lang="el-GR" dirty="0"/>
          </a:p>
        </p:txBody>
      </p:sp>
    </p:spTree>
    <p:extLst>
      <p:ext uri="{BB962C8B-B14F-4D97-AF65-F5344CB8AC3E}">
        <p14:creationId xmlns:p14="http://schemas.microsoft.com/office/powerpoint/2010/main" val="15780345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6EBE5E-A8F6-2B4A-415A-4923A8E81BD2}"/>
              </a:ext>
            </a:extLst>
          </p:cNvPr>
          <p:cNvSpPr>
            <a:spLocks noGrp="1"/>
          </p:cNvSpPr>
          <p:nvPr>
            <p:ph type="title"/>
          </p:nvPr>
        </p:nvSpPr>
        <p:spPr>
          <a:xfrm>
            <a:off x="1924051" y="624110"/>
            <a:ext cx="9580562" cy="1042765"/>
          </a:xfrm>
        </p:spPr>
        <p:txBody>
          <a:bodyPr>
            <a:normAutofit/>
          </a:bodyPr>
          <a:lstStyle/>
          <a:p>
            <a:r>
              <a:rPr lang="el-GR" sz="2800" dirty="0">
                <a:latin typeface="Trebuchet MS" panose="020B0603020202020204" pitchFamily="34" charset="0"/>
              </a:rPr>
              <a:t>Μείωση κεφαλαίου</a:t>
            </a:r>
          </a:p>
        </p:txBody>
      </p:sp>
      <p:sp>
        <p:nvSpPr>
          <p:cNvPr id="3" name="Θέση περιεχομένου 2">
            <a:extLst>
              <a:ext uri="{FF2B5EF4-FFF2-40B4-BE49-F238E27FC236}">
                <a16:creationId xmlns:a16="http://schemas.microsoft.com/office/drawing/2014/main" id="{BC35689C-D05B-8A32-7051-C6DAAC8CBF6B}"/>
              </a:ext>
            </a:extLst>
          </p:cNvPr>
          <p:cNvSpPr>
            <a:spLocks noGrp="1"/>
          </p:cNvSpPr>
          <p:nvPr>
            <p:ph idx="1"/>
          </p:nvPr>
        </p:nvSpPr>
        <p:spPr>
          <a:xfrm>
            <a:off x="2295525" y="1428749"/>
            <a:ext cx="9209088" cy="5038726"/>
          </a:xfrm>
        </p:spPr>
        <p:txBody>
          <a:bodyPr>
            <a:normAutofit/>
          </a:bodyPr>
          <a:lstStyle/>
          <a:p>
            <a:pPr>
              <a:lnSpc>
                <a:spcPct val="150000"/>
              </a:lnSpc>
              <a:buFont typeface="Courier New" panose="02070309020205020404" pitchFamily="49" charset="0"/>
              <a:buChar char="o"/>
            </a:pPr>
            <a:r>
              <a:rPr lang="el-GR" dirty="0">
                <a:solidFill>
                  <a:schemeClr val="accent1"/>
                </a:solidFill>
                <a:latin typeface="Trebuchet MS" panose="020B0603020202020204" pitchFamily="34" charset="0"/>
              </a:rPr>
              <a:t>Ονομαστική και πραγματική μείωση</a:t>
            </a:r>
          </a:p>
          <a:p>
            <a:pPr marL="0" indent="0">
              <a:lnSpc>
                <a:spcPct val="150000"/>
              </a:lnSpc>
              <a:buNone/>
            </a:pPr>
            <a:r>
              <a:rPr lang="el-GR" dirty="0">
                <a:latin typeface="Trebuchet MS" panose="020B0603020202020204" pitchFamily="34" charset="0"/>
              </a:rPr>
              <a:t>Πραγματική μείωση είναι η επιστροφή ΜΚ στους μετόχους.</a:t>
            </a:r>
          </a:p>
          <a:p>
            <a:pPr marL="0" indent="0">
              <a:lnSpc>
                <a:spcPct val="150000"/>
              </a:lnSpc>
              <a:buNone/>
            </a:pPr>
            <a:r>
              <a:rPr lang="el-GR" dirty="0">
                <a:latin typeface="Trebuchet MS" panose="020B0603020202020204" pitchFamily="34" charset="0"/>
              </a:rPr>
              <a:t>Ονομαστική μείωση είναι η λογιστική μείωση (χωρίς καταβολή κεφαλαίου στους μετόχους), ιδίως στη περίπτωση που υφίστανται ζημίες. </a:t>
            </a:r>
          </a:p>
          <a:p>
            <a:pPr>
              <a:lnSpc>
                <a:spcPct val="150000"/>
              </a:lnSpc>
              <a:buFont typeface="Courier New" panose="02070309020205020404" pitchFamily="49" charset="0"/>
              <a:buChar char="o"/>
            </a:pPr>
            <a:r>
              <a:rPr lang="el-GR" dirty="0">
                <a:latin typeface="Trebuchet MS" panose="020B0603020202020204" pitchFamily="34" charset="0"/>
              </a:rPr>
              <a:t>Με απόφαση της ΓΣ που λαμβάνεται </a:t>
            </a:r>
            <a:r>
              <a:rPr lang="el-GR" dirty="0">
                <a:solidFill>
                  <a:schemeClr val="accent1"/>
                </a:solidFill>
                <a:latin typeface="Trebuchet MS" panose="020B0603020202020204" pitchFamily="34" charset="0"/>
              </a:rPr>
              <a:t>με αυξημένη απαρτία και πλειοψηφία </a:t>
            </a:r>
            <a:r>
              <a:rPr lang="el-GR" dirty="0">
                <a:latin typeface="Trebuchet MS" panose="020B0603020202020204" pitchFamily="34" charset="0"/>
              </a:rPr>
              <a:t>(α. 29 παρ. 1), στην οποία πρέπει να ορίζεται ο σκοπός της μείωσης και ο τρόπος πραγματοποίησης αυτής. </a:t>
            </a:r>
          </a:p>
          <a:p>
            <a:pPr>
              <a:lnSpc>
                <a:spcPct val="150000"/>
              </a:lnSpc>
              <a:buFont typeface="Courier New" panose="02070309020205020404" pitchFamily="49" charset="0"/>
              <a:buChar char="o"/>
            </a:pPr>
            <a:r>
              <a:rPr lang="el-GR" dirty="0">
                <a:solidFill>
                  <a:schemeClr val="accent1"/>
                </a:solidFill>
                <a:latin typeface="Trebuchet MS" panose="020B0603020202020204" pitchFamily="34" charset="0"/>
              </a:rPr>
              <a:t>Προστασία των δανειστών </a:t>
            </a:r>
            <a:r>
              <a:rPr lang="el-GR" dirty="0">
                <a:latin typeface="Trebuchet MS" panose="020B0603020202020204" pitchFamily="34" charset="0"/>
              </a:rPr>
              <a:t>που έχουν ληξιπρόθεσμες απαιτήσεις κατά της εταιρείας με την υποβολή αντιρρήσεων εντός 40 ημερών από την δημοσίευση της απόφασης για μείωση του κεφαλαίου. </a:t>
            </a:r>
          </a:p>
        </p:txBody>
      </p:sp>
    </p:spTree>
    <p:extLst>
      <p:ext uri="{BB962C8B-B14F-4D97-AF65-F5344CB8AC3E}">
        <p14:creationId xmlns:p14="http://schemas.microsoft.com/office/powerpoint/2010/main" val="37968558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C91A43-1AF6-5B8A-A177-565550AE68FC}"/>
              </a:ext>
            </a:extLst>
          </p:cNvPr>
          <p:cNvSpPr>
            <a:spLocks noGrp="1"/>
          </p:cNvSpPr>
          <p:nvPr>
            <p:ph type="title"/>
          </p:nvPr>
        </p:nvSpPr>
        <p:spPr>
          <a:xfrm>
            <a:off x="1970844" y="573946"/>
            <a:ext cx="6755906" cy="636519"/>
          </a:xfrm>
        </p:spPr>
        <p:txBody>
          <a:bodyPr>
            <a:normAutofit/>
          </a:bodyPr>
          <a:lstStyle/>
          <a:p>
            <a:r>
              <a:rPr lang="el-GR" sz="2800" dirty="0">
                <a:latin typeface="Trebuchet MS" panose="020B0603020202020204" pitchFamily="34" charset="0"/>
              </a:rPr>
              <a:t>Λύση της ΑΕ</a:t>
            </a:r>
          </a:p>
        </p:txBody>
      </p:sp>
      <p:sp>
        <p:nvSpPr>
          <p:cNvPr id="3" name="Θέση περιεχομένου 2">
            <a:extLst>
              <a:ext uri="{FF2B5EF4-FFF2-40B4-BE49-F238E27FC236}">
                <a16:creationId xmlns:a16="http://schemas.microsoft.com/office/drawing/2014/main" id="{4047AF35-A6FF-0069-4980-7503E1A75A3B}"/>
              </a:ext>
            </a:extLst>
          </p:cNvPr>
          <p:cNvSpPr>
            <a:spLocks noGrp="1"/>
          </p:cNvSpPr>
          <p:nvPr>
            <p:ph idx="1"/>
          </p:nvPr>
        </p:nvSpPr>
        <p:spPr>
          <a:xfrm>
            <a:off x="1154097" y="1540189"/>
            <a:ext cx="10555550" cy="4984898"/>
          </a:xfrm>
        </p:spPr>
        <p:txBody>
          <a:bodyPr>
            <a:normAutofit fontScale="92500" lnSpcReduction="10000"/>
          </a:bodyPr>
          <a:lstStyle/>
          <a:p>
            <a:pPr algn="just">
              <a:lnSpc>
                <a:spcPct val="150000"/>
              </a:lnSpc>
              <a:buFont typeface="Wingdings" panose="05000000000000000000" pitchFamily="2" charset="2"/>
              <a:buChar char="§"/>
            </a:pPr>
            <a:r>
              <a:rPr lang="el-GR" dirty="0">
                <a:latin typeface="Trebuchet MS" panose="020B0603020202020204" pitchFamily="34" charset="0"/>
              </a:rPr>
              <a:t>Με την πάροδο της διάρκειας της. Λύεται και τίθεται σε εκκαθάριση. Μπορεί να αναβιώσει με απόφαση της ΓΣ ληφθείσα με αυξημένη απαρτία και πλειοψηφία (α. 164 παρ. 1, περ. α).</a:t>
            </a:r>
          </a:p>
          <a:p>
            <a:pPr algn="just">
              <a:lnSpc>
                <a:spcPct val="150000"/>
              </a:lnSpc>
              <a:buFont typeface="Wingdings" panose="05000000000000000000" pitchFamily="2" charset="2"/>
              <a:buChar char="§"/>
            </a:pPr>
            <a:r>
              <a:rPr lang="el-GR" dirty="0">
                <a:latin typeface="Trebuchet MS" panose="020B0603020202020204" pitchFamily="34" charset="0"/>
              </a:rPr>
              <a:t>Με απόφαση της ΓΣ ληφθείσα με αυξημένη απαρτία και πλειοψηφία </a:t>
            </a:r>
            <a:r>
              <a:rPr kumimoji="0" lang="el-GR" sz="1800" b="0" i="0" u="none" strike="noStrike" kern="1200" cap="none" spc="0" normalizeH="0" baseline="0" noProof="0" dirty="0">
                <a:ln>
                  <a:noFill/>
                </a:ln>
                <a:solidFill>
                  <a:prstClr val="black">
                    <a:lumMod val="75000"/>
                    <a:lumOff val="25000"/>
                  </a:prstClr>
                </a:solidFill>
                <a:effectLst/>
                <a:uLnTx/>
                <a:uFillTx/>
                <a:latin typeface="Trebuchet MS" panose="020B0603020202020204" pitchFamily="34" charset="0"/>
                <a:ea typeface="+mn-ea"/>
                <a:cs typeface="+mn-cs"/>
              </a:rPr>
              <a:t>(α. 164 παρ. 1, περ. β).</a:t>
            </a:r>
            <a:endParaRPr lang="el-GR" dirty="0">
              <a:latin typeface="Trebuchet MS" panose="020B0603020202020204" pitchFamily="34" charset="0"/>
            </a:endParaRPr>
          </a:p>
          <a:p>
            <a:pPr algn="just">
              <a:lnSpc>
                <a:spcPct val="150000"/>
              </a:lnSpc>
              <a:buFont typeface="Wingdings" panose="05000000000000000000" pitchFamily="2" charset="2"/>
              <a:buChar char="§"/>
            </a:pPr>
            <a:r>
              <a:rPr lang="el-GR" dirty="0">
                <a:latin typeface="Trebuchet MS" panose="020B0603020202020204" pitchFamily="34" charset="0"/>
              </a:rPr>
              <a:t>Με την κήρυξη της σε πτώχευση </a:t>
            </a:r>
            <a:r>
              <a:rPr kumimoji="0" lang="el-GR" sz="1800" b="0" i="0" u="none" strike="noStrike" kern="1200" cap="none" spc="0" normalizeH="0" baseline="0" noProof="0" dirty="0">
                <a:ln>
                  <a:noFill/>
                </a:ln>
                <a:solidFill>
                  <a:prstClr val="black">
                    <a:lumMod val="75000"/>
                    <a:lumOff val="25000"/>
                  </a:prstClr>
                </a:solidFill>
                <a:effectLst/>
                <a:uLnTx/>
                <a:uFillTx/>
                <a:latin typeface="Trebuchet MS" panose="020B0603020202020204" pitchFamily="34" charset="0"/>
                <a:ea typeface="+mn-ea"/>
                <a:cs typeface="+mn-cs"/>
              </a:rPr>
              <a:t>(α. 164 παρ. 1, περ. γ).</a:t>
            </a:r>
            <a:endParaRPr lang="el-GR" dirty="0">
              <a:latin typeface="Trebuchet MS" panose="020B0603020202020204" pitchFamily="34" charset="0"/>
            </a:endParaRPr>
          </a:p>
          <a:p>
            <a:pPr algn="just">
              <a:lnSpc>
                <a:spcPct val="150000"/>
              </a:lnSpc>
              <a:buFont typeface="Wingdings" panose="05000000000000000000" pitchFamily="2" charset="2"/>
              <a:buChar char="§"/>
            </a:pPr>
            <a:r>
              <a:rPr lang="el-GR" dirty="0">
                <a:latin typeface="Trebuchet MS" panose="020B0603020202020204" pitchFamily="34" charset="0"/>
              </a:rPr>
              <a:t>Με την απόρριψη της αίτησης κήρυξης σε πτώχευση λόγω ανεπάρκειας της εταιρικής περιουσίας. Λύεται αυτομάτως και τίθεται σε εκκαθάριση </a:t>
            </a:r>
            <a:r>
              <a:rPr kumimoji="0" lang="el-GR" sz="1800" b="0" i="0" u="none" strike="noStrike" kern="1200" cap="none" spc="0" normalizeH="0" baseline="0" noProof="0" dirty="0">
                <a:ln>
                  <a:noFill/>
                </a:ln>
                <a:solidFill>
                  <a:prstClr val="black">
                    <a:lumMod val="75000"/>
                    <a:lumOff val="25000"/>
                  </a:prstClr>
                </a:solidFill>
                <a:effectLst/>
                <a:uLnTx/>
                <a:uFillTx/>
                <a:latin typeface="Trebuchet MS" panose="020B0603020202020204" pitchFamily="34" charset="0"/>
                <a:ea typeface="+mn-ea"/>
                <a:cs typeface="+mn-cs"/>
              </a:rPr>
              <a:t>(α. 164 παρ. 1, περ. </a:t>
            </a:r>
            <a:r>
              <a:rPr lang="el-GR" dirty="0">
                <a:solidFill>
                  <a:prstClr val="black">
                    <a:lumMod val="75000"/>
                    <a:lumOff val="25000"/>
                  </a:prstClr>
                </a:solidFill>
                <a:latin typeface="Trebuchet MS" panose="020B0603020202020204" pitchFamily="34" charset="0"/>
              </a:rPr>
              <a:t>δ</a:t>
            </a:r>
            <a:r>
              <a:rPr kumimoji="0" lang="el-GR" sz="1800" b="0" i="0" u="none" strike="noStrike" kern="1200" cap="none" spc="0" normalizeH="0" baseline="0" noProof="0" dirty="0">
                <a:ln>
                  <a:noFill/>
                </a:ln>
                <a:solidFill>
                  <a:prstClr val="black">
                    <a:lumMod val="75000"/>
                    <a:lumOff val="25000"/>
                  </a:prstClr>
                </a:solidFill>
                <a:effectLst/>
                <a:uLnTx/>
                <a:uFillTx/>
                <a:latin typeface="Trebuchet MS" panose="020B0603020202020204" pitchFamily="34" charset="0"/>
                <a:ea typeface="+mn-ea"/>
                <a:cs typeface="+mn-cs"/>
              </a:rPr>
              <a:t>). </a:t>
            </a:r>
            <a:r>
              <a:rPr lang="el-GR" dirty="0">
                <a:latin typeface="Trebuchet MS" panose="020B0603020202020204" pitchFamily="34" charset="0"/>
              </a:rPr>
              <a:t> </a:t>
            </a:r>
          </a:p>
          <a:p>
            <a:pPr algn="just">
              <a:lnSpc>
                <a:spcPct val="150000"/>
              </a:lnSpc>
              <a:buFont typeface="Wingdings" panose="05000000000000000000" pitchFamily="2" charset="2"/>
              <a:buChar char="§"/>
            </a:pPr>
            <a:r>
              <a:rPr lang="el-GR" dirty="0">
                <a:solidFill>
                  <a:schemeClr val="accent1"/>
                </a:solidFill>
                <a:latin typeface="Trebuchet MS" panose="020B0603020202020204" pitchFamily="34" charset="0"/>
              </a:rPr>
              <a:t>Δικαστική λύση της ΑΕ </a:t>
            </a:r>
          </a:p>
          <a:p>
            <a:pPr lvl="1" algn="just">
              <a:lnSpc>
                <a:spcPct val="150000"/>
              </a:lnSpc>
              <a:buFont typeface="Wingdings" panose="05000000000000000000" pitchFamily="2" charset="2"/>
              <a:buChar char="§"/>
            </a:pPr>
            <a:r>
              <a:rPr lang="el-GR" sz="1800" dirty="0">
                <a:solidFill>
                  <a:schemeClr val="tx1"/>
                </a:solidFill>
                <a:latin typeface="Trebuchet MS" panose="020B0603020202020204" pitchFamily="34" charset="0"/>
              </a:rPr>
              <a:t>Με αίτηση οποιουδήποτε έχει έννομο συμφέρον (κάθε μέτοχος, μέλος ΔΣ και τρίτος)- παρ. 1 α. 165</a:t>
            </a:r>
          </a:p>
          <a:p>
            <a:pPr lvl="1" algn="just">
              <a:lnSpc>
                <a:spcPct val="150000"/>
              </a:lnSpc>
              <a:buFont typeface="Wingdings" panose="05000000000000000000" pitchFamily="2" charset="2"/>
              <a:buChar char="§"/>
            </a:pPr>
            <a:r>
              <a:rPr lang="el-GR" sz="1800" dirty="0">
                <a:solidFill>
                  <a:schemeClr val="tx1"/>
                </a:solidFill>
                <a:latin typeface="Trebuchet MS" panose="020B0603020202020204" pitchFamily="34" charset="0"/>
              </a:rPr>
              <a:t>Κατόπιν αίτησης μετόχου ή μετόχων που εκπροσωπούν το 1/3 του καταβεβλημένου μετοχικού κεφαλαίου- </a:t>
            </a:r>
            <a:r>
              <a:rPr lang="el-GR" sz="1800" dirty="0">
                <a:solidFill>
                  <a:schemeClr val="accent1"/>
                </a:solidFill>
                <a:latin typeface="Trebuchet MS" panose="020B0603020202020204" pitchFamily="34" charset="0"/>
              </a:rPr>
              <a:t>ΣΠΟΥΔΑΙΟΣ ΛΟΓΟΣ</a:t>
            </a:r>
            <a:r>
              <a:rPr lang="el-GR" sz="1800" dirty="0">
                <a:solidFill>
                  <a:schemeClr val="tx1"/>
                </a:solidFill>
                <a:latin typeface="Trebuchet MS" panose="020B0603020202020204" pitchFamily="34" charset="0"/>
              </a:rPr>
              <a:t> που καθιστά αδύνατη τη συνέχιση λειτουργίας της εταιρείας (α. 166)</a:t>
            </a:r>
          </a:p>
          <a:p>
            <a:pPr lvl="1" algn="just">
              <a:lnSpc>
                <a:spcPct val="150000"/>
              </a:lnSpc>
              <a:buFont typeface="Wingdings" panose="05000000000000000000" pitchFamily="2" charset="2"/>
              <a:buChar char="§"/>
            </a:pPr>
            <a:endParaRPr lang="el-GR" sz="1800" dirty="0">
              <a:solidFill>
                <a:schemeClr val="tx1"/>
              </a:solidFill>
              <a:latin typeface="Trebuchet MS" panose="020B0603020202020204" pitchFamily="34" charset="0"/>
            </a:endParaRPr>
          </a:p>
          <a:p>
            <a:pPr marL="0" indent="0" algn="just">
              <a:lnSpc>
                <a:spcPct val="150000"/>
              </a:lnSpc>
              <a:buNone/>
            </a:pPr>
            <a:endParaRPr lang="el-GR" dirty="0">
              <a:latin typeface="Trebuchet MS" panose="020B0603020202020204" pitchFamily="34" charset="0"/>
            </a:endParaRPr>
          </a:p>
        </p:txBody>
      </p:sp>
    </p:spTree>
    <p:extLst>
      <p:ext uri="{BB962C8B-B14F-4D97-AF65-F5344CB8AC3E}">
        <p14:creationId xmlns:p14="http://schemas.microsoft.com/office/powerpoint/2010/main" val="8658705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A40EEC-FC48-7363-2580-C141D3065711}"/>
              </a:ext>
            </a:extLst>
          </p:cNvPr>
          <p:cNvSpPr>
            <a:spLocks noGrp="1"/>
          </p:cNvSpPr>
          <p:nvPr>
            <p:ph type="title"/>
          </p:nvPr>
        </p:nvSpPr>
        <p:spPr>
          <a:xfrm>
            <a:off x="1988599" y="624110"/>
            <a:ext cx="9516014" cy="654274"/>
          </a:xfrm>
        </p:spPr>
        <p:txBody>
          <a:bodyPr>
            <a:normAutofit/>
          </a:bodyPr>
          <a:lstStyle/>
          <a:p>
            <a:r>
              <a:rPr lang="el-GR" sz="2800" dirty="0">
                <a:latin typeface="Trebuchet MS" panose="020B0603020202020204" pitchFamily="34" charset="0"/>
              </a:rPr>
              <a:t>Ιδιωτική Κεφαλαιουχική Εταιρεία</a:t>
            </a:r>
          </a:p>
        </p:txBody>
      </p:sp>
      <p:sp>
        <p:nvSpPr>
          <p:cNvPr id="3" name="Θέση περιεχομένου 2">
            <a:extLst>
              <a:ext uri="{FF2B5EF4-FFF2-40B4-BE49-F238E27FC236}">
                <a16:creationId xmlns:a16="http://schemas.microsoft.com/office/drawing/2014/main" id="{6D82D6E2-78F1-F1CB-301B-95503F096E45}"/>
              </a:ext>
            </a:extLst>
          </p:cNvPr>
          <p:cNvSpPr>
            <a:spLocks noGrp="1"/>
          </p:cNvSpPr>
          <p:nvPr>
            <p:ph idx="1"/>
          </p:nvPr>
        </p:nvSpPr>
        <p:spPr>
          <a:xfrm>
            <a:off x="1802167" y="1278385"/>
            <a:ext cx="10156054" cy="5415378"/>
          </a:xfrm>
        </p:spPr>
        <p:txBody>
          <a:bodyPr>
            <a:normAutofit fontScale="85000" lnSpcReduction="20000"/>
          </a:bodyPr>
          <a:lstStyle/>
          <a:p>
            <a:pPr algn="just">
              <a:lnSpc>
                <a:spcPct val="150000"/>
              </a:lnSpc>
              <a:buFont typeface="Wingdings" panose="05000000000000000000" pitchFamily="2" charset="2"/>
              <a:buChar char="§"/>
            </a:pPr>
            <a:r>
              <a:rPr lang="el-GR" dirty="0">
                <a:solidFill>
                  <a:schemeClr val="tx1"/>
                </a:solidFill>
                <a:latin typeface="Trebuchet MS" panose="020B0603020202020204" pitchFamily="34" charset="0"/>
              </a:rPr>
              <a:t>Μονοπρόσωπη ΙΚΕ, μπορεί να υπάρξει (α. 49 παρ. 1)</a:t>
            </a:r>
          </a:p>
          <a:p>
            <a:pPr algn="just">
              <a:lnSpc>
                <a:spcPct val="150000"/>
              </a:lnSpc>
              <a:buFont typeface="Wingdings" panose="05000000000000000000" pitchFamily="2" charset="2"/>
              <a:buChar char="§"/>
            </a:pPr>
            <a:r>
              <a:rPr lang="el-GR" dirty="0">
                <a:solidFill>
                  <a:schemeClr val="tx1"/>
                </a:solidFill>
                <a:latin typeface="Trebuchet MS" panose="020B0603020202020204" pitchFamily="34" charset="0"/>
              </a:rPr>
              <a:t>Συστήνεται με ιδιωτικό έγγραφο και το καταστατικό πρέπει να περιέχει απαραίτητα τα στοιχεία που προβλέπονται στην παρ. 2 του α. 50.</a:t>
            </a:r>
          </a:p>
          <a:p>
            <a:pPr algn="just">
              <a:lnSpc>
                <a:spcPct val="150000"/>
              </a:lnSpc>
              <a:buFont typeface="Wingdings" panose="05000000000000000000" pitchFamily="2" charset="2"/>
              <a:buChar char="§"/>
            </a:pPr>
            <a:r>
              <a:rPr lang="el-GR" dirty="0">
                <a:solidFill>
                  <a:schemeClr val="tx1"/>
                </a:solidFill>
                <a:latin typeface="Trebuchet MS" panose="020B0603020202020204" pitchFamily="34" charset="0"/>
              </a:rPr>
              <a:t>Με την καταχώριση στο Γ.Ε.ΜΗ., αποκτά νομική προσωπικότητα (α. 52)</a:t>
            </a:r>
          </a:p>
          <a:p>
            <a:pPr algn="just">
              <a:lnSpc>
                <a:spcPct val="150000"/>
              </a:lnSpc>
              <a:buFont typeface="Wingdings" panose="05000000000000000000" pitchFamily="2" charset="2"/>
              <a:buChar char="§"/>
            </a:pPr>
            <a:r>
              <a:rPr lang="el-GR" dirty="0">
                <a:solidFill>
                  <a:schemeClr val="tx1"/>
                </a:solidFill>
                <a:latin typeface="Trebuchet MS" panose="020B0603020202020204" pitchFamily="34" charset="0"/>
              </a:rPr>
              <a:t>Εταιρικό κεφάλαιο (το άθροισμα της αξίας των κεφαλαιακών εισφορών)</a:t>
            </a:r>
          </a:p>
          <a:p>
            <a:pPr algn="just">
              <a:lnSpc>
                <a:spcPct val="150000"/>
              </a:lnSpc>
              <a:buFont typeface="Wingdings" panose="05000000000000000000" pitchFamily="2" charset="2"/>
              <a:buChar char="§"/>
            </a:pPr>
            <a:r>
              <a:rPr lang="el-GR" dirty="0">
                <a:solidFill>
                  <a:schemeClr val="tx1"/>
                </a:solidFill>
                <a:latin typeface="Trebuchet MS" panose="020B0603020202020204" pitchFamily="34" charset="0"/>
              </a:rPr>
              <a:t>Για τα εταιρικά χρέη ευθύνεται η ίδια (εκτός από την περίπτωση των εγγυητικών εισφορών)</a:t>
            </a:r>
          </a:p>
          <a:p>
            <a:pPr algn="just">
              <a:lnSpc>
                <a:spcPct val="150000"/>
              </a:lnSpc>
              <a:buFont typeface="Wingdings" panose="05000000000000000000" pitchFamily="2" charset="2"/>
              <a:buChar char="§"/>
            </a:pPr>
            <a:r>
              <a:rPr lang="el-GR" dirty="0">
                <a:solidFill>
                  <a:schemeClr val="accent1"/>
                </a:solidFill>
                <a:latin typeface="Trebuchet MS" panose="020B0603020202020204" pitchFamily="34" charset="0"/>
              </a:rPr>
              <a:t>Είδη των εισφορών:</a:t>
            </a:r>
          </a:p>
          <a:p>
            <a:pPr lvl="1" algn="just">
              <a:lnSpc>
                <a:spcPct val="150000"/>
              </a:lnSpc>
              <a:buFont typeface="Wingdings" panose="05000000000000000000" pitchFamily="2" charset="2"/>
              <a:buChar char="§"/>
            </a:pPr>
            <a:r>
              <a:rPr lang="el-GR" dirty="0">
                <a:solidFill>
                  <a:schemeClr val="tx1"/>
                </a:solidFill>
                <a:latin typeface="Trebuchet MS" panose="020B0603020202020204" pitchFamily="34" charset="0"/>
              </a:rPr>
              <a:t>Κεφαλαιακές εισφορές (χρήμα και αντικείμενα που είναι αποτιμητά σε χρήμα)- α. 77 παρ. 1</a:t>
            </a:r>
          </a:p>
          <a:p>
            <a:pPr lvl="1" algn="just">
              <a:lnSpc>
                <a:spcPct val="150000"/>
              </a:lnSpc>
              <a:buFont typeface="Wingdings" panose="05000000000000000000" pitchFamily="2" charset="2"/>
              <a:buChar char="§"/>
            </a:pPr>
            <a:r>
              <a:rPr lang="el-GR" dirty="0">
                <a:solidFill>
                  <a:schemeClr val="tx1"/>
                </a:solidFill>
                <a:latin typeface="Trebuchet MS" panose="020B0603020202020204" pitchFamily="34" charset="0"/>
              </a:rPr>
              <a:t>Εξωκεφαλαιακές εισφορές (εισφορές σε εργασία)- α. 78 παρ. 1</a:t>
            </a:r>
          </a:p>
          <a:p>
            <a:pPr lvl="1" algn="just">
              <a:lnSpc>
                <a:spcPct val="150000"/>
              </a:lnSpc>
              <a:buFont typeface="Wingdings" panose="05000000000000000000" pitchFamily="2" charset="2"/>
              <a:buChar char="§"/>
            </a:pPr>
            <a:r>
              <a:rPr lang="el-GR" dirty="0">
                <a:solidFill>
                  <a:schemeClr val="tx1"/>
                </a:solidFill>
                <a:latin typeface="Trebuchet MS" panose="020B0603020202020204" pitchFamily="34" charset="0"/>
              </a:rPr>
              <a:t>Εγγυητικές εισφορές (παροχή εγγυήσεων για εταιρικά χρέη μέχρι το ποσό που αναγράφεται στο καταστατικό. Ο εταίρος ευθύνεται άμεσα και πρωτογενώς έναντι των εταιρικών δανειστών)- α. 79 παρ. 1</a:t>
            </a:r>
          </a:p>
          <a:p>
            <a:pPr indent="-285750" algn="just">
              <a:lnSpc>
                <a:spcPct val="150000"/>
              </a:lnSpc>
              <a:buFont typeface="Wingdings" panose="05000000000000000000" pitchFamily="2" charset="2"/>
              <a:buChar char="§"/>
            </a:pPr>
            <a:r>
              <a:rPr lang="el-GR" dirty="0">
                <a:solidFill>
                  <a:schemeClr val="accent1"/>
                </a:solidFill>
                <a:latin typeface="Trebuchet MS" panose="020B0603020202020204" pitchFamily="34" charset="0"/>
              </a:rPr>
              <a:t>Το εταιρικό κεφάλαιο αποτελείται μόνο από κεφαλαιακές εισφορές </a:t>
            </a:r>
            <a:r>
              <a:rPr lang="el-GR" dirty="0">
                <a:solidFill>
                  <a:schemeClr val="tx1"/>
                </a:solidFill>
                <a:latin typeface="Trebuchet MS" panose="020B0603020202020204" pitchFamily="34" charset="0"/>
              </a:rPr>
              <a:t>και διαιρείται σε ισότιμα μερίδια ανάλογα με τον αριθμό αυτών των εισφορών.</a:t>
            </a:r>
          </a:p>
          <a:p>
            <a:pPr indent="-285750" algn="just">
              <a:lnSpc>
                <a:spcPct val="150000"/>
              </a:lnSpc>
              <a:buFont typeface="Wingdings" panose="05000000000000000000" pitchFamily="2" charset="2"/>
              <a:buChar char="§"/>
            </a:pPr>
            <a:r>
              <a:rPr lang="el-GR" dirty="0">
                <a:solidFill>
                  <a:schemeClr val="tx1"/>
                </a:solidFill>
                <a:latin typeface="Trebuchet MS" panose="020B0603020202020204" pitchFamily="34" charset="0"/>
              </a:rPr>
              <a:t>Εταιρικά μερίδια αποκτούν όλοι οι εταίροι, ανεξαρτήτως του είδους των εισφορών τους. </a:t>
            </a:r>
          </a:p>
        </p:txBody>
      </p:sp>
    </p:spTree>
    <p:extLst>
      <p:ext uri="{BB962C8B-B14F-4D97-AF65-F5344CB8AC3E}">
        <p14:creationId xmlns:p14="http://schemas.microsoft.com/office/powerpoint/2010/main" val="17783198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DA7ECC-0877-7054-2512-E9B50A868BE0}"/>
              </a:ext>
            </a:extLst>
          </p:cNvPr>
          <p:cNvSpPr>
            <a:spLocks noGrp="1"/>
          </p:cNvSpPr>
          <p:nvPr>
            <p:ph type="title"/>
          </p:nvPr>
        </p:nvSpPr>
        <p:spPr>
          <a:xfrm>
            <a:off x="1917577" y="624110"/>
            <a:ext cx="9587035" cy="645397"/>
          </a:xfrm>
        </p:spPr>
        <p:txBody>
          <a:bodyPr>
            <a:normAutofit/>
          </a:bodyPr>
          <a:lstStyle/>
          <a:p>
            <a:r>
              <a:rPr lang="el-GR" sz="2800" dirty="0">
                <a:latin typeface="Trebuchet MS" panose="020B0603020202020204" pitchFamily="34" charset="0"/>
              </a:rPr>
              <a:t>Ιδιωτική Κεφαλαιουχική Εταιρεία</a:t>
            </a:r>
          </a:p>
        </p:txBody>
      </p:sp>
      <p:sp>
        <p:nvSpPr>
          <p:cNvPr id="3" name="Θέση περιεχομένου 2">
            <a:extLst>
              <a:ext uri="{FF2B5EF4-FFF2-40B4-BE49-F238E27FC236}">
                <a16:creationId xmlns:a16="http://schemas.microsoft.com/office/drawing/2014/main" id="{4F5E9149-C340-61A0-1569-9EE41F1DC00B}"/>
              </a:ext>
            </a:extLst>
          </p:cNvPr>
          <p:cNvSpPr>
            <a:spLocks noGrp="1"/>
          </p:cNvSpPr>
          <p:nvPr>
            <p:ph idx="1"/>
          </p:nvPr>
        </p:nvSpPr>
        <p:spPr>
          <a:xfrm>
            <a:off x="2067850" y="1269508"/>
            <a:ext cx="9866975" cy="5274168"/>
          </a:xfrm>
        </p:spPr>
        <p:txBody>
          <a:bodyPr>
            <a:normAutofit/>
          </a:bodyPr>
          <a:lstStyle/>
          <a:p>
            <a:pPr algn="just">
              <a:lnSpc>
                <a:spcPct val="110000"/>
              </a:lnSpc>
              <a:buFont typeface="Arial" panose="020B0604020202020204" pitchFamily="34" charset="0"/>
              <a:buChar char="•"/>
            </a:pPr>
            <a:r>
              <a:rPr lang="el-GR" dirty="0">
                <a:solidFill>
                  <a:schemeClr val="accent1"/>
                </a:solidFill>
                <a:latin typeface="Trebuchet MS" panose="020B0603020202020204" pitchFamily="34" charset="0"/>
              </a:rPr>
              <a:t>ΔΥΟ υποχρεωτικά όργανα της ΙΚΕ: </a:t>
            </a:r>
            <a:r>
              <a:rPr lang="el-GR" dirty="0">
                <a:latin typeface="Trebuchet MS" panose="020B0603020202020204" pitchFamily="34" charset="0"/>
              </a:rPr>
              <a:t>Συνέλευση των Εταίρων και Διαχειριστές </a:t>
            </a:r>
          </a:p>
          <a:p>
            <a:pPr algn="just">
              <a:lnSpc>
                <a:spcPct val="110000"/>
              </a:lnSpc>
              <a:buFont typeface="Arial" panose="020B0604020202020204" pitchFamily="34" charset="0"/>
              <a:buChar char="•"/>
            </a:pPr>
            <a:r>
              <a:rPr lang="el-GR" dirty="0">
                <a:solidFill>
                  <a:schemeClr val="accent1"/>
                </a:solidFill>
                <a:latin typeface="Trebuchet MS" panose="020B0603020202020204" pitchFamily="34" charset="0"/>
              </a:rPr>
              <a:t>ΣΥΝΕΛΕΥΣΗ των εταίρων </a:t>
            </a:r>
          </a:p>
          <a:p>
            <a:pPr lvl="1" algn="just">
              <a:lnSpc>
                <a:spcPct val="110000"/>
              </a:lnSpc>
              <a:buFont typeface="Arial" panose="020B0604020202020204" pitchFamily="34" charset="0"/>
              <a:buChar char="•"/>
            </a:pPr>
            <a:r>
              <a:rPr lang="el-GR" dirty="0">
                <a:solidFill>
                  <a:schemeClr val="tx1"/>
                </a:solidFill>
                <a:latin typeface="Trebuchet MS" panose="020B0603020202020204" pitchFamily="34" charset="0"/>
              </a:rPr>
              <a:t>Αρμόδιοι για κάθε εταιρική υπόθεση (α. 68 παρ. 1)</a:t>
            </a:r>
          </a:p>
          <a:p>
            <a:pPr lvl="1" algn="just">
              <a:lnSpc>
                <a:spcPct val="110000"/>
              </a:lnSpc>
              <a:buFont typeface="Arial" panose="020B0604020202020204" pitchFamily="34" charset="0"/>
              <a:buChar char="•"/>
            </a:pPr>
            <a:r>
              <a:rPr lang="el-GR" dirty="0">
                <a:solidFill>
                  <a:schemeClr val="tx1"/>
                </a:solidFill>
                <a:latin typeface="Trebuchet MS" panose="020B0603020202020204" pitchFamily="34" charset="0"/>
              </a:rPr>
              <a:t>Αποκλειστικά αρμόδιοι για συγκεκριμένες αποφάσεις (α. 68 παρ. 2)</a:t>
            </a:r>
          </a:p>
          <a:p>
            <a:pPr lvl="1" algn="just">
              <a:lnSpc>
                <a:spcPct val="110000"/>
              </a:lnSpc>
              <a:buFont typeface="Arial" panose="020B0604020202020204" pitchFamily="34" charset="0"/>
              <a:buChar char="•"/>
            </a:pPr>
            <a:r>
              <a:rPr lang="el-GR" dirty="0">
                <a:solidFill>
                  <a:schemeClr val="accent1"/>
                </a:solidFill>
                <a:latin typeface="Trebuchet MS" panose="020B0603020202020204" pitchFamily="34" charset="0"/>
              </a:rPr>
              <a:t>Τακτική συνέλευση </a:t>
            </a:r>
            <a:r>
              <a:rPr lang="el-GR" dirty="0">
                <a:solidFill>
                  <a:schemeClr val="tx1"/>
                </a:solidFill>
                <a:latin typeface="Trebuchet MS" panose="020B0603020202020204" pitchFamily="34" charset="0"/>
              </a:rPr>
              <a:t>(α. 69 παρ. 2) και </a:t>
            </a:r>
            <a:r>
              <a:rPr lang="el-GR" dirty="0">
                <a:solidFill>
                  <a:schemeClr val="accent1"/>
                </a:solidFill>
                <a:latin typeface="Trebuchet MS" panose="020B0603020202020204" pitchFamily="34" charset="0"/>
              </a:rPr>
              <a:t>Έκτακτη συνέλευση </a:t>
            </a:r>
            <a:r>
              <a:rPr lang="el-GR" dirty="0">
                <a:solidFill>
                  <a:schemeClr val="tx1"/>
                </a:solidFill>
                <a:latin typeface="Trebuchet MS" panose="020B0603020202020204" pitchFamily="34" charset="0"/>
              </a:rPr>
              <a:t>(συγκαλείται είτε από τους διαχειριστές είτε κατόπιν αιτήματος των εταίρων που εκπροσωπούν το 1/10 του μετοχικού κεφαλαίου- α. 70 παρ. 2)</a:t>
            </a:r>
          </a:p>
          <a:p>
            <a:pPr lvl="1" algn="just">
              <a:lnSpc>
                <a:spcPct val="110000"/>
              </a:lnSpc>
              <a:buFont typeface="Arial" panose="020B0604020202020204" pitchFamily="34" charset="0"/>
              <a:buChar char="•"/>
            </a:pPr>
            <a:r>
              <a:rPr lang="el-GR" dirty="0">
                <a:solidFill>
                  <a:schemeClr val="tx1"/>
                </a:solidFill>
                <a:latin typeface="Trebuchet MS" panose="020B0603020202020204" pitchFamily="34" charset="0"/>
              </a:rPr>
              <a:t>Σύγκληση από τους διαχειριστές με πρόσκληση προ 8 ημερών από την ημέρα διεξαγωγής της συνέλευσης (α. 70 παρ. 1)</a:t>
            </a:r>
          </a:p>
          <a:p>
            <a:pPr lvl="1" algn="just">
              <a:lnSpc>
                <a:spcPct val="110000"/>
              </a:lnSpc>
              <a:buFont typeface="Arial" panose="020B0604020202020204" pitchFamily="34" charset="0"/>
              <a:buChar char="•"/>
            </a:pPr>
            <a:r>
              <a:rPr lang="el-GR" dirty="0">
                <a:solidFill>
                  <a:schemeClr val="tx1"/>
                </a:solidFill>
                <a:latin typeface="Trebuchet MS" panose="020B0603020202020204" pitchFamily="34" charset="0"/>
              </a:rPr>
              <a:t>Καθολική συνέλευση (α. 70 παρ. 4). </a:t>
            </a:r>
          </a:p>
          <a:p>
            <a:pPr lvl="1" algn="just">
              <a:lnSpc>
                <a:spcPct val="110000"/>
              </a:lnSpc>
              <a:buFont typeface="Arial" panose="020B0604020202020204" pitchFamily="34" charset="0"/>
              <a:buChar char="•"/>
            </a:pPr>
            <a:r>
              <a:rPr lang="el-GR" dirty="0">
                <a:solidFill>
                  <a:schemeClr val="accent1"/>
                </a:solidFill>
                <a:latin typeface="Trebuchet MS" panose="020B0603020202020204" pitchFamily="34" charset="0"/>
              </a:rPr>
              <a:t>Τρόπος λήψης αποφάσεων </a:t>
            </a:r>
          </a:p>
          <a:p>
            <a:pPr lvl="2" algn="just">
              <a:lnSpc>
                <a:spcPct val="110000"/>
              </a:lnSpc>
              <a:buFont typeface="Arial" panose="020B0604020202020204" pitchFamily="34" charset="0"/>
              <a:buChar char="•"/>
            </a:pPr>
            <a:r>
              <a:rPr lang="el-GR" dirty="0">
                <a:solidFill>
                  <a:schemeClr val="tx1"/>
                </a:solidFill>
                <a:latin typeface="Trebuchet MS" panose="020B0603020202020204" pitchFamily="34" charset="0"/>
              </a:rPr>
              <a:t>Με απόλυτη πλειοψηφία του συνόλου των εταιρικών μεριδίων (α. 72 παρ. 4)</a:t>
            </a:r>
          </a:p>
          <a:p>
            <a:pPr lvl="2" algn="just">
              <a:lnSpc>
                <a:spcPct val="110000"/>
              </a:lnSpc>
              <a:buFont typeface="Arial" panose="020B0604020202020204" pitchFamily="34" charset="0"/>
              <a:buChar char="•"/>
            </a:pPr>
            <a:r>
              <a:rPr lang="el-GR" dirty="0">
                <a:solidFill>
                  <a:schemeClr val="tx1"/>
                </a:solidFill>
                <a:latin typeface="Trebuchet MS" panose="020B0603020202020204" pitchFamily="34" charset="0"/>
              </a:rPr>
              <a:t>Με αυξημένη πλειοψηφία των 2/3 του συνόλου των εταιρικών μεριδίων (α. 72 παρ. 5), για τις αποφάσεις τροποποίησης του καταστατικού, αποκλεισμού εταίρου, λύσης της εταιρείας, μετατροπής/ συγχώνευσης. </a:t>
            </a:r>
          </a:p>
          <a:p>
            <a:pPr lvl="1" algn="just">
              <a:lnSpc>
                <a:spcPct val="150000"/>
              </a:lnSpc>
              <a:buFont typeface="Arial" panose="020B0604020202020204" pitchFamily="34" charset="0"/>
              <a:buChar char="•"/>
            </a:pPr>
            <a:endParaRPr lang="el-GR" dirty="0">
              <a:solidFill>
                <a:schemeClr val="tx1"/>
              </a:solidFill>
              <a:latin typeface="Trebuchet MS" panose="020B0603020202020204" pitchFamily="34" charset="0"/>
            </a:endParaRPr>
          </a:p>
        </p:txBody>
      </p:sp>
    </p:spTree>
    <p:extLst>
      <p:ext uri="{BB962C8B-B14F-4D97-AF65-F5344CB8AC3E}">
        <p14:creationId xmlns:p14="http://schemas.microsoft.com/office/powerpoint/2010/main" val="21555691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FED6AB-1435-2366-E1D7-8BE14C39C2FB}"/>
              </a:ext>
            </a:extLst>
          </p:cNvPr>
          <p:cNvSpPr>
            <a:spLocks noGrp="1"/>
          </p:cNvSpPr>
          <p:nvPr>
            <p:ph type="title"/>
          </p:nvPr>
        </p:nvSpPr>
        <p:spPr>
          <a:xfrm>
            <a:off x="1970843" y="624110"/>
            <a:ext cx="9533769" cy="663152"/>
          </a:xfrm>
        </p:spPr>
        <p:txBody>
          <a:bodyPr>
            <a:normAutofit/>
          </a:bodyPr>
          <a:lstStyle/>
          <a:p>
            <a:r>
              <a:rPr lang="el-GR" sz="2800" dirty="0">
                <a:latin typeface="Trebuchet MS" panose="020B0603020202020204" pitchFamily="34" charset="0"/>
              </a:rPr>
              <a:t>Ιδιωτική Κεφαλαιουχική Εταιρεία</a:t>
            </a:r>
          </a:p>
        </p:txBody>
      </p:sp>
      <p:sp>
        <p:nvSpPr>
          <p:cNvPr id="3" name="Θέση περιεχομένου 2">
            <a:extLst>
              <a:ext uri="{FF2B5EF4-FFF2-40B4-BE49-F238E27FC236}">
                <a16:creationId xmlns:a16="http://schemas.microsoft.com/office/drawing/2014/main" id="{092BAFE6-0D80-7D71-EF2D-321D089E73BA}"/>
              </a:ext>
            </a:extLst>
          </p:cNvPr>
          <p:cNvSpPr>
            <a:spLocks noGrp="1"/>
          </p:cNvSpPr>
          <p:nvPr>
            <p:ph idx="1"/>
          </p:nvPr>
        </p:nvSpPr>
        <p:spPr>
          <a:xfrm>
            <a:off x="1752600" y="1297905"/>
            <a:ext cx="9944100" cy="5341019"/>
          </a:xfrm>
        </p:spPr>
        <p:txBody>
          <a:bodyPr>
            <a:normAutofit lnSpcReduction="10000"/>
          </a:bodyPr>
          <a:lstStyle/>
          <a:p>
            <a:pPr>
              <a:lnSpc>
                <a:spcPct val="150000"/>
              </a:lnSpc>
              <a:buFont typeface="Wingdings" panose="05000000000000000000" pitchFamily="2" charset="2"/>
              <a:buChar char="§"/>
            </a:pPr>
            <a:r>
              <a:rPr lang="el-GR" dirty="0">
                <a:solidFill>
                  <a:schemeClr val="accent1"/>
                </a:solidFill>
                <a:latin typeface="Trebuchet MS" panose="020B0603020202020204" pitchFamily="34" charset="0"/>
              </a:rPr>
              <a:t>Διαχειριστές </a:t>
            </a:r>
          </a:p>
          <a:p>
            <a:pPr lvl="1">
              <a:lnSpc>
                <a:spcPct val="150000"/>
              </a:lnSpc>
              <a:buFont typeface="Wingdings" panose="05000000000000000000" pitchFamily="2" charset="2"/>
              <a:buChar char="§"/>
            </a:pPr>
            <a:r>
              <a:rPr lang="el-GR" dirty="0">
                <a:solidFill>
                  <a:schemeClr val="accent1"/>
                </a:solidFill>
                <a:latin typeface="Trebuchet MS" panose="020B0603020202020204" pitchFamily="34" charset="0"/>
              </a:rPr>
              <a:t>Νόμιμη διαχείριση </a:t>
            </a:r>
            <a:r>
              <a:rPr lang="el-GR" dirty="0">
                <a:solidFill>
                  <a:schemeClr val="tx1"/>
                </a:solidFill>
                <a:latin typeface="Trebuchet MS" panose="020B0603020202020204" pitchFamily="34" charset="0"/>
              </a:rPr>
              <a:t>(από όλους τους εταίρους ή το μοναδικό εταίρο - α. 56)</a:t>
            </a:r>
          </a:p>
          <a:p>
            <a:pPr lvl="1">
              <a:lnSpc>
                <a:spcPct val="150000"/>
              </a:lnSpc>
              <a:buFont typeface="Wingdings" panose="05000000000000000000" pitchFamily="2" charset="2"/>
              <a:buChar char="§"/>
            </a:pPr>
            <a:r>
              <a:rPr lang="el-GR" dirty="0">
                <a:solidFill>
                  <a:schemeClr val="accent1"/>
                </a:solidFill>
                <a:latin typeface="Trebuchet MS" panose="020B0603020202020204" pitchFamily="34" charset="0"/>
              </a:rPr>
              <a:t>Καταστατική διαχείριση </a:t>
            </a:r>
            <a:r>
              <a:rPr lang="el-GR" dirty="0">
                <a:solidFill>
                  <a:schemeClr val="tx1"/>
                </a:solidFill>
                <a:latin typeface="Trebuchet MS" panose="020B0603020202020204" pitchFamily="34" charset="0"/>
              </a:rPr>
              <a:t>(διαχείριση για ορισμένο ή αόριστο χρόνο από έναν ή περισσότερους διαχειριστές, οι οποίοι μπορεί να είναι εταίροι ή και τρίτα πρόσωπα)- α. 57</a:t>
            </a:r>
          </a:p>
          <a:p>
            <a:pPr lvl="1">
              <a:lnSpc>
                <a:spcPct val="150000"/>
              </a:lnSpc>
              <a:buFont typeface="Wingdings" panose="05000000000000000000" pitchFamily="2" charset="2"/>
              <a:buChar char="§"/>
            </a:pPr>
            <a:r>
              <a:rPr lang="el-GR" dirty="0">
                <a:solidFill>
                  <a:schemeClr val="tx1"/>
                </a:solidFill>
                <a:latin typeface="Trebuchet MS" panose="020B0603020202020204" pitchFamily="34" charset="0"/>
              </a:rPr>
              <a:t>Οι διαχειριστές δεν αμείβονται για τις υπηρεσίες τους. Με διάταξη στο καταστατικό ή με απόφαση των εταίρων μπορεί να προβλεφθεί  αμοιβή- α. 64 παρ. 4</a:t>
            </a:r>
          </a:p>
          <a:p>
            <a:pPr lvl="1">
              <a:lnSpc>
                <a:spcPct val="150000"/>
              </a:lnSpc>
              <a:buFont typeface="Wingdings" panose="05000000000000000000" pitchFamily="2" charset="2"/>
              <a:buChar char="§"/>
            </a:pPr>
            <a:r>
              <a:rPr lang="el-GR" dirty="0">
                <a:solidFill>
                  <a:schemeClr val="tx1"/>
                </a:solidFill>
                <a:latin typeface="Trebuchet MS" panose="020B0603020202020204" pitchFamily="34" charset="0"/>
              </a:rPr>
              <a:t>Διαχείριση και εκπροσώπηση της εταιρείας από το διαχειριστή (α. 64 παρ. 1) </a:t>
            </a:r>
          </a:p>
          <a:p>
            <a:pPr lvl="1">
              <a:lnSpc>
                <a:spcPct val="150000"/>
              </a:lnSpc>
              <a:buFont typeface="Wingdings" panose="05000000000000000000" pitchFamily="2" charset="2"/>
              <a:buChar char="§"/>
            </a:pPr>
            <a:r>
              <a:rPr lang="el-GR" dirty="0">
                <a:solidFill>
                  <a:schemeClr val="accent1"/>
                </a:solidFill>
                <a:latin typeface="Trebuchet MS" panose="020B0603020202020204" pitchFamily="34" charset="0"/>
              </a:rPr>
              <a:t>Εκπροσωπευτική εξουσία: απεριόριστη και μη περιορίσιμη </a:t>
            </a:r>
            <a:r>
              <a:rPr lang="el-GR" dirty="0">
                <a:solidFill>
                  <a:schemeClr val="tx1"/>
                </a:solidFill>
                <a:latin typeface="Trebuchet MS" panose="020B0603020202020204" pitchFamily="34" charset="0"/>
              </a:rPr>
              <a:t>(α. 64 παρ. 2)</a:t>
            </a:r>
          </a:p>
          <a:p>
            <a:pPr lvl="1">
              <a:lnSpc>
                <a:spcPct val="150000"/>
              </a:lnSpc>
              <a:buFont typeface="Wingdings" panose="05000000000000000000" pitchFamily="2" charset="2"/>
              <a:buChar char="§"/>
            </a:pPr>
            <a:r>
              <a:rPr lang="el-GR" dirty="0">
                <a:solidFill>
                  <a:schemeClr val="accent1"/>
                </a:solidFill>
                <a:latin typeface="Trebuchet MS" panose="020B0603020202020204" pitchFamily="34" charset="0"/>
              </a:rPr>
              <a:t>Ευθύνη των διαχειριστών:</a:t>
            </a:r>
          </a:p>
          <a:p>
            <a:pPr lvl="2">
              <a:lnSpc>
                <a:spcPct val="150000"/>
              </a:lnSpc>
              <a:buFont typeface="Wingdings" panose="05000000000000000000" pitchFamily="2" charset="2"/>
              <a:buChar char="§"/>
            </a:pPr>
            <a:r>
              <a:rPr lang="el-GR" dirty="0">
                <a:solidFill>
                  <a:schemeClr val="tx1"/>
                </a:solidFill>
                <a:latin typeface="Trebuchet MS" panose="020B0603020202020204" pitchFamily="34" charset="0"/>
              </a:rPr>
              <a:t>Έναντι της εταιρείας για παραβάσεις του νόμου, του καταστατικού και των αποφάσεων των εταίρων, καθώς και για κάθε διαχειριστικό πταίσμα (α. 67 παρ.1) </a:t>
            </a:r>
          </a:p>
          <a:p>
            <a:pPr lvl="2">
              <a:lnSpc>
                <a:spcPct val="150000"/>
              </a:lnSpc>
              <a:buFont typeface="Wingdings" panose="05000000000000000000" pitchFamily="2" charset="2"/>
              <a:buChar char="§"/>
            </a:pPr>
            <a:r>
              <a:rPr lang="el-GR" dirty="0">
                <a:solidFill>
                  <a:schemeClr val="tx1"/>
                </a:solidFill>
                <a:latin typeface="Trebuchet MS" panose="020B0603020202020204" pitchFamily="34" charset="0"/>
              </a:rPr>
              <a:t>Αξίωση ασκείται από τους υπόλοιπους διαχειριστές ή και από οποιονδήποτε εταίρο</a:t>
            </a:r>
          </a:p>
        </p:txBody>
      </p:sp>
    </p:spTree>
    <p:extLst>
      <p:ext uri="{BB962C8B-B14F-4D97-AF65-F5344CB8AC3E}">
        <p14:creationId xmlns:p14="http://schemas.microsoft.com/office/powerpoint/2010/main" val="35482791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9A2906-FFF3-25BC-6DB5-A4933FFA503F}"/>
              </a:ext>
            </a:extLst>
          </p:cNvPr>
          <p:cNvSpPr>
            <a:spLocks noGrp="1"/>
          </p:cNvSpPr>
          <p:nvPr>
            <p:ph type="title"/>
          </p:nvPr>
        </p:nvSpPr>
        <p:spPr>
          <a:xfrm>
            <a:off x="1848854" y="310346"/>
            <a:ext cx="8911687" cy="720596"/>
          </a:xfrm>
        </p:spPr>
        <p:txBody>
          <a:bodyPr>
            <a:normAutofit fontScale="90000"/>
          </a:bodyPr>
          <a:lstStyle/>
          <a:p>
            <a:pPr algn="ctr"/>
            <a:r>
              <a:rPr lang="el-GR" dirty="0">
                <a:latin typeface="Trebuchet MS" panose="020B0603020202020204" pitchFamily="34" charset="0"/>
              </a:rPr>
              <a:t>Σύντομες Πρακτικές Ερωτήσεις</a:t>
            </a:r>
            <a:br>
              <a:rPr lang="el-GR" dirty="0"/>
            </a:br>
            <a:endParaRPr lang="el-GR" dirty="0"/>
          </a:p>
        </p:txBody>
      </p:sp>
      <p:sp>
        <p:nvSpPr>
          <p:cNvPr id="3" name="Θέση περιεχομένου 2">
            <a:extLst>
              <a:ext uri="{FF2B5EF4-FFF2-40B4-BE49-F238E27FC236}">
                <a16:creationId xmlns:a16="http://schemas.microsoft.com/office/drawing/2014/main" id="{D2B88E65-B83B-5926-0916-8C2E9DAC42CD}"/>
              </a:ext>
            </a:extLst>
          </p:cNvPr>
          <p:cNvSpPr>
            <a:spLocks noGrp="1"/>
          </p:cNvSpPr>
          <p:nvPr>
            <p:ph idx="1"/>
          </p:nvPr>
        </p:nvSpPr>
        <p:spPr>
          <a:xfrm>
            <a:off x="1640541" y="1030942"/>
            <a:ext cx="9783390" cy="5585012"/>
          </a:xfrm>
        </p:spPr>
        <p:txBody>
          <a:bodyPr>
            <a:normAutofit/>
          </a:bodyPr>
          <a:lstStyle/>
          <a:p>
            <a:pPr marR="0" lvl="0" algn="l" defTabSz="457200" rtl="0" eaLnBrk="1" fontAlgn="auto" latinLnBrk="0" hangingPunct="1">
              <a:lnSpc>
                <a:spcPct val="100000"/>
              </a:lnSpc>
              <a:spcBef>
                <a:spcPts val="1000"/>
              </a:spcBef>
              <a:spcAft>
                <a:spcPts val="0"/>
              </a:spcAft>
              <a:buClr>
                <a:srgbClr val="D34817"/>
              </a:buClr>
              <a:buSzTx/>
              <a:buAutoNum type="arabicPeriod"/>
              <a:tabLst/>
              <a:defRPr/>
            </a:pPr>
            <a:r>
              <a:rPr lang="el-GR" dirty="0">
                <a:solidFill>
                  <a:schemeClr val="accent1"/>
                </a:solidFill>
                <a:latin typeface="Trebuchet MS" panose="020B0603020202020204" pitchFamily="34" charset="0"/>
              </a:rPr>
              <a:t>Είναι δυνατές οι ακόλουθες καταστατικές προβλέψεις;</a:t>
            </a:r>
            <a:endParaRPr kumimoji="0" lang="el-GR" sz="1400" b="0"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endParaRPr>
          </a:p>
          <a:p>
            <a:pPr marL="0" marR="0" lvl="0" indent="0" algn="just" defTabSz="457200" rtl="0" eaLnBrk="1" fontAlgn="auto" latinLnBrk="0" hangingPunct="1">
              <a:lnSpc>
                <a:spcPct val="150000"/>
              </a:lnSpc>
              <a:spcBef>
                <a:spcPts val="1000"/>
              </a:spcBef>
              <a:spcAft>
                <a:spcPts val="0"/>
              </a:spcAft>
              <a:buClr>
                <a:srgbClr val="D34817"/>
              </a:buClr>
              <a:buSzTx/>
              <a:buFont typeface="Wingdings 3" charset="2"/>
              <a:buNone/>
              <a:tabLst/>
              <a:defRPr/>
            </a:pPr>
            <a:r>
              <a:rPr kumimoji="0" lang="el-GR" sz="16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α) Μπορεί να αποκλεισθεί εντελώς το δικαίωμα εξόδου σε μία εταιρεία; </a:t>
            </a:r>
            <a:r>
              <a:rPr kumimoji="0" lang="el-GR" sz="1600" b="0"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rPr>
              <a:t>Πρέπει να διακρίνουμε </a:t>
            </a:r>
            <a:r>
              <a:rPr kumimoji="0" lang="el-GR" sz="16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μεταξύ ορισμένου και αορίστου χρόνου εταιρεία. Στην ορισμένου χρόνου είναι επιτρεπτή. Στην αορίστου χρόνου είναι αντίθετη στη 178 ΑΚ. </a:t>
            </a:r>
          </a:p>
          <a:p>
            <a:pPr marL="0" marR="0" lvl="0" indent="0" algn="just" defTabSz="457200" rtl="0" eaLnBrk="1" fontAlgn="auto" latinLnBrk="0" hangingPunct="1">
              <a:lnSpc>
                <a:spcPct val="150000"/>
              </a:lnSpc>
              <a:spcBef>
                <a:spcPts val="1000"/>
              </a:spcBef>
              <a:spcAft>
                <a:spcPts val="0"/>
              </a:spcAft>
              <a:buClr>
                <a:srgbClr val="D34817"/>
              </a:buClr>
              <a:buSzTx/>
              <a:buFont typeface="Wingdings 3" charset="2"/>
              <a:buNone/>
              <a:tabLst/>
              <a:defRPr/>
            </a:pPr>
            <a:r>
              <a:rPr kumimoji="0" lang="el-GR" sz="16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β) Μπορεί να προβλεφθεί ότι οι εταίροι θα αποφασίζουν με αυξημένη πλειοψηφία τον αποκλεισμό ενός εξ’ αυτών; </a:t>
            </a:r>
            <a:r>
              <a:rPr kumimoji="0" lang="el-GR" sz="16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Ναι </a:t>
            </a:r>
          </a:p>
          <a:p>
            <a:pPr marL="0" marR="0" lvl="0" indent="0" algn="just" defTabSz="457200" rtl="0" eaLnBrk="1" fontAlgn="auto" latinLnBrk="0" hangingPunct="1">
              <a:lnSpc>
                <a:spcPct val="150000"/>
              </a:lnSpc>
              <a:spcBef>
                <a:spcPts val="1000"/>
              </a:spcBef>
              <a:spcAft>
                <a:spcPts val="0"/>
              </a:spcAft>
              <a:buClr>
                <a:srgbClr val="D34817"/>
              </a:buClr>
              <a:buSzTx/>
              <a:buFont typeface="Wingdings 3" charset="2"/>
              <a:buNone/>
              <a:tabLst/>
              <a:defRPr/>
            </a:pPr>
            <a:r>
              <a:rPr kumimoji="0" lang="el-GR" sz="16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γ) Αποκλεισμός λόγω συνταξιοδότησης; </a:t>
            </a:r>
            <a:r>
              <a:rPr kumimoji="0" lang="el-GR" sz="16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Ναι </a:t>
            </a:r>
          </a:p>
          <a:p>
            <a:pPr marL="0" marR="0" lvl="0" indent="0" algn="just" defTabSz="457200" rtl="0" eaLnBrk="1" fontAlgn="auto" latinLnBrk="0" hangingPunct="1">
              <a:lnSpc>
                <a:spcPct val="150000"/>
              </a:lnSpc>
              <a:spcBef>
                <a:spcPts val="1000"/>
              </a:spcBef>
              <a:spcAft>
                <a:spcPts val="0"/>
              </a:spcAft>
              <a:buClr>
                <a:srgbClr val="D34817"/>
              </a:buClr>
              <a:buSzTx/>
              <a:buFont typeface="Wingdings 3" charset="2"/>
              <a:buNone/>
              <a:tabLst/>
              <a:defRPr/>
            </a:pPr>
            <a:r>
              <a:rPr kumimoji="0" lang="el-GR" sz="1600" b="0" i="0" u="none" strike="noStrike" kern="1200" cap="none" spc="0" normalizeH="0" baseline="0" noProof="0" dirty="0">
                <a:ln>
                  <a:noFill/>
                </a:ln>
                <a:solidFill>
                  <a:prstClr val="black">
                    <a:lumMod val="95000"/>
                    <a:lumOff val="5000"/>
                  </a:prstClr>
                </a:solidFill>
                <a:effectLst/>
                <a:uLnTx/>
                <a:uFillTx/>
                <a:latin typeface="Trebuchet MS" panose="020B0603020202020204" pitchFamily="34" charset="0"/>
                <a:ea typeface="+mn-ea"/>
                <a:cs typeface="+mn-cs"/>
              </a:rPr>
              <a:t>δ) Μπορεί να αποκλεισθεί το δικαίωμα αποκλεισμού, ακόμη και αν συντρέχει σπουδαίος λόγος; </a:t>
            </a:r>
            <a:r>
              <a:rPr kumimoji="0" lang="el-GR" sz="16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Όχι, προσκρούει στις 178, 179 ΑΚ.</a:t>
            </a:r>
          </a:p>
          <a:p>
            <a:pPr marL="0" marR="0" lvl="0" indent="0" algn="just" defTabSz="457200" rtl="0" eaLnBrk="1" fontAlgn="auto" latinLnBrk="0" hangingPunct="1">
              <a:lnSpc>
                <a:spcPct val="150000"/>
              </a:lnSpc>
              <a:spcBef>
                <a:spcPts val="1000"/>
              </a:spcBef>
              <a:spcAft>
                <a:spcPts val="0"/>
              </a:spcAft>
              <a:buClr>
                <a:srgbClr val="D34817"/>
              </a:buClr>
              <a:buSzTx/>
              <a:buFont typeface="Wingdings 3" charset="2"/>
              <a:buNone/>
              <a:tabLst/>
              <a:defRPr/>
            </a:pPr>
            <a:r>
              <a:rPr kumimoji="0" lang="el-GR" sz="16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ε) Μπορεί να προβλεφθεί ότι ο νεοεισερχόμενος εταίρος θα ευθύνεται μόνο για τα χρέη από την είσοδο του και μετά; </a:t>
            </a:r>
            <a:r>
              <a:rPr kumimoji="0" lang="el-GR" sz="16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Όχι, α. 258 παρ. 3</a:t>
            </a:r>
          </a:p>
          <a:p>
            <a:pPr marL="0" marR="0" lvl="0" indent="0" algn="just" defTabSz="457200" rtl="0" eaLnBrk="1" fontAlgn="auto" latinLnBrk="0" hangingPunct="1">
              <a:lnSpc>
                <a:spcPct val="150000"/>
              </a:lnSpc>
              <a:spcBef>
                <a:spcPts val="1000"/>
              </a:spcBef>
              <a:spcAft>
                <a:spcPts val="0"/>
              </a:spcAft>
              <a:buClr>
                <a:srgbClr val="D34817"/>
              </a:buClr>
              <a:buSzTx/>
              <a:buFont typeface="Wingdings 3" charset="2"/>
              <a:buNone/>
              <a:tabLst/>
              <a:defRPr/>
            </a:pPr>
            <a:r>
              <a:rPr kumimoji="0" lang="el-GR" sz="1600" b="0"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στ</a:t>
            </a:r>
            <a:r>
              <a:rPr kumimoji="0" lang="el-GR" sz="16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Μπορεί να συμφωνηθεί ότι ο Α δεν θα συμμετέχει στα κέρδη, επειδή κατοικεί σε κτήριο της εταιρείας; </a:t>
            </a:r>
            <a:r>
              <a:rPr kumimoji="0" lang="el-GR" sz="16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Όχι, ΑΚ 764 παρ. 1 </a:t>
            </a:r>
            <a:r>
              <a:rPr kumimoji="0" lang="el-GR" sz="1600" b="0" i="0" u="none" strike="noStrike" kern="1200" cap="none" spc="0" normalizeH="0" baseline="0" noProof="0" dirty="0" err="1">
                <a:ln>
                  <a:noFill/>
                </a:ln>
                <a:solidFill>
                  <a:srgbClr val="D34817"/>
                </a:solidFill>
                <a:effectLst/>
                <a:uLnTx/>
                <a:uFillTx/>
                <a:latin typeface="Trebuchet MS" panose="020B0603020202020204" pitchFamily="34" charset="0"/>
                <a:ea typeface="+mn-ea"/>
                <a:cs typeface="+mn-cs"/>
              </a:rPr>
              <a:t>εδ</a:t>
            </a:r>
            <a:r>
              <a:rPr kumimoji="0" lang="el-GR" sz="16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 α’ ΑΚ- λεόντειος εταιρεία </a:t>
            </a:r>
          </a:p>
          <a:p>
            <a:pPr marL="0" indent="0" algn="just">
              <a:lnSpc>
                <a:spcPct val="150000"/>
              </a:lnSpc>
              <a:buNone/>
            </a:pPr>
            <a:endParaRPr lang="el-GR" sz="1600" dirty="0">
              <a:solidFill>
                <a:schemeClr val="accent1"/>
              </a:solidFill>
              <a:latin typeface="Trebuchet MS" panose="020B0603020202020204" pitchFamily="34" charset="0"/>
            </a:endParaRPr>
          </a:p>
        </p:txBody>
      </p:sp>
    </p:spTree>
    <p:extLst>
      <p:ext uri="{BB962C8B-B14F-4D97-AF65-F5344CB8AC3E}">
        <p14:creationId xmlns:p14="http://schemas.microsoft.com/office/powerpoint/2010/main" val="2811678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9036F58-8B23-570B-63CB-5D07E518901F}"/>
              </a:ext>
            </a:extLst>
          </p:cNvPr>
          <p:cNvSpPr>
            <a:spLocks noGrp="1"/>
          </p:cNvSpPr>
          <p:nvPr>
            <p:ph idx="1"/>
          </p:nvPr>
        </p:nvSpPr>
        <p:spPr>
          <a:xfrm>
            <a:off x="2384611" y="1201270"/>
            <a:ext cx="9406871" cy="5056095"/>
          </a:xfrm>
        </p:spPr>
        <p:txBody>
          <a:bodyPr>
            <a:normAutofit/>
          </a:bodyPr>
          <a:lstStyle/>
          <a:p>
            <a:pPr marL="0" marR="0" lvl="0" indent="0" algn="just" defTabSz="457200" rtl="0" eaLnBrk="1" fontAlgn="auto" latinLnBrk="0" hangingPunct="1">
              <a:lnSpc>
                <a:spcPct val="150000"/>
              </a:lnSpc>
              <a:spcBef>
                <a:spcPts val="1000"/>
              </a:spcBef>
              <a:spcAft>
                <a:spcPts val="0"/>
              </a:spcAft>
              <a:buClr>
                <a:srgbClr val="D34817"/>
              </a:buClr>
              <a:buSzTx/>
              <a:buFont typeface="Wingdings 3" charset="2"/>
              <a:buNone/>
              <a:tabLst/>
              <a:defRPr/>
            </a:pPr>
            <a:r>
              <a:rPr kumimoji="0" lang="el-GR" sz="16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ζ) Μπορεί να προβλεφθεί ότι σε περίπτωση που πεθάνει ένας εταίρος, η εταιρική του συμμετοχή δεν θα κληρονομείται; </a:t>
            </a:r>
            <a:r>
              <a:rPr kumimoji="0" lang="el-GR" sz="16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Ναι</a:t>
            </a:r>
          </a:p>
          <a:p>
            <a:pPr marL="0" marR="0" lvl="0" indent="0" algn="just" defTabSz="457200" rtl="0" eaLnBrk="1" fontAlgn="auto" latinLnBrk="0" hangingPunct="1">
              <a:lnSpc>
                <a:spcPct val="150000"/>
              </a:lnSpc>
              <a:spcBef>
                <a:spcPts val="1000"/>
              </a:spcBef>
              <a:spcAft>
                <a:spcPts val="0"/>
              </a:spcAft>
              <a:buClr>
                <a:srgbClr val="D34817"/>
              </a:buClr>
              <a:buSzTx/>
              <a:buFont typeface="Wingdings 3" charset="2"/>
              <a:buNone/>
              <a:tabLst/>
              <a:defRPr/>
            </a:pPr>
            <a:r>
              <a:rPr kumimoji="0" lang="el-GR" sz="16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η) Οι κληρονόμοι των εταίρων θα συμμετέχουν μόνο ως ομόρρυθμοι; </a:t>
            </a:r>
            <a:r>
              <a:rPr kumimoji="0" lang="el-GR" sz="16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Όχι, κατ’ αναλογία από την 265 παρ. 2</a:t>
            </a:r>
          </a:p>
          <a:p>
            <a:pPr marL="0" marR="0" lvl="0" indent="0" algn="just" defTabSz="457200" rtl="0" eaLnBrk="1" fontAlgn="auto" latinLnBrk="0" hangingPunct="1">
              <a:lnSpc>
                <a:spcPct val="150000"/>
              </a:lnSpc>
              <a:spcBef>
                <a:spcPts val="1000"/>
              </a:spcBef>
              <a:spcAft>
                <a:spcPts val="0"/>
              </a:spcAft>
              <a:buClr>
                <a:srgbClr val="D34817"/>
              </a:buClr>
              <a:buSzTx/>
              <a:buFont typeface="Wingdings 3" charset="2"/>
              <a:buNone/>
              <a:tabLst/>
              <a:defRPr/>
            </a:pPr>
            <a:r>
              <a:rPr kumimoji="0" lang="el-GR" sz="16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θ) Μπορεί να οριστεί ότι η εταιρική συμμετοχή δεν θα μεταβιβάζεται; </a:t>
            </a:r>
            <a:r>
              <a:rPr kumimoji="0" lang="el-GR" sz="16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Ναι</a:t>
            </a:r>
          </a:p>
          <a:p>
            <a:pPr marL="0" marR="0" lvl="0" indent="0" algn="just" defTabSz="457200" rtl="0" eaLnBrk="1" fontAlgn="auto" latinLnBrk="0" hangingPunct="1">
              <a:lnSpc>
                <a:spcPct val="150000"/>
              </a:lnSpc>
              <a:spcBef>
                <a:spcPts val="1000"/>
              </a:spcBef>
              <a:spcAft>
                <a:spcPts val="0"/>
              </a:spcAft>
              <a:buClr>
                <a:srgbClr val="D34817"/>
              </a:buClr>
              <a:buSzTx/>
              <a:buFont typeface="Wingdings 3" charset="2"/>
              <a:buNone/>
              <a:tabLst/>
              <a:defRPr/>
            </a:pPr>
            <a:r>
              <a:rPr kumimoji="0" lang="el-GR" sz="16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ι) Ότι η εταιρική συμμετοχή θα μεταβιβάζεται αφού ο </a:t>
            </a:r>
            <a:r>
              <a:rPr kumimoji="0" lang="el-GR" sz="1600" b="0"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αποχωρών</a:t>
            </a:r>
            <a:r>
              <a:rPr kumimoji="0" lang="el-GR" sz="16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θα έχει πρώτα προτείνει στους λοιπούς εταίρους να αποκτήσουν τη συμμετοχή του; </a:t>
            </a:r>
            <a:r>
              <a:rPr kumimoji="0" lang="el-GR" sz="16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Ναι</a:t>
            </a:r>
          </a:p>
          <a:p>
            <a:pPr marL="0" marR="0" lvl="0" indent="0" algn="just" defTabSz="457200" rtl="0" eaLnBrk="1" fontAlgn="auto" latinLnBrk="0" hangingPunct="1">
              <a:lnSpc>
                <a:spcPct val="150000"/>
              </a:lnSpc>
              <a:spcBef>
                <a:spcPts val="1000"/>
              </a:spcBef>
              <a:spcAft>
                <a:spcPts val="0"/>
              </a:spcAft>
              <a:buClr>
                <a:srgbClr val="D34817"/>
              </a:buClr>
              <a:buSzTx/>
              <a:buFont typeface="Wingdings 3" charset="2"/>
              <a:buNone/>
              <a:tabLst/>
              <a:defRPr/>
            </a:pPr>
            <a:r>
              <a:rPr kumimoji="0" lang="el-GR" sz="1600" b="0"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ια</a:t>
            </a:r>
            <a:r>
              <a:rPr kumimoji="0" lang="el-GR" sz="16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Μπορεί να ανατεθεί η διαχείριση της ΟΕ σε έναν μόνο πρόσωπο; </a:t>
            </a:r>
            <a:r>
              <a:rPr kumimoji="0" lang="el-GR" sz="16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Ναι, καταστατική διαχείριση</a:t>
            </a:r>
          </a:p>
          <a:p>
            <a:pPr marL="0" marR="0" lvl="0" indent="0" algn="just" defTabSz="457200" rtl="0" eaLnBrk="1" fontAlgn="auto" latinLnBrk="0" hangingPunct="1">
              <a:lnSpc>
                <a:spcPct val="150000"/>
              </a:lnSpc>
              <a:spcBef>
                <a:spcPts val="1000"/>
              </a:spcBef>
              <a:spcAft>
                <a:spcPts val="0"/>
              </a:spcAft>
              <a:buClr>
                <a:srgbClr val="D34817"/>
              </a:buClr>
              <a:buSzTx/>
              <a:buFont typeface="Wingdings 3" charset="2"/>
              <a:buNone/>
              <a:tabLst/>
              <a:defRPr/>
            </a:pPr>
            <a:r>
              <a:rPr kumimoji="0" lang="el-GR" sz="1600" b="0"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ιβ</a:t>
            </a:r>
            <a:r>
              <a:rPr kumimoji="0" lang="el-GR" sz="16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Μπορεί να υπάρξει μονοπρόσωπη ΟΕ; </a:t>
            </a:r>
            <a:r>
              <a:rPr kumimoji="0" lang="el-GR" sz="16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Όχι (εκτός από την </a:t>
            </a:r>
            <a:r>
              <a:rPr kumimoji="0" lang="el-GR" sz="1600" b="0" i="0" u="none" strike="noStrike" kern="1200" cap="none" spc="0" normalizeH="0" baseline="0" noProof="0" dirty="0" err="1">
                <a:ln>
                  <a:noFill/>
                </a:ln>
                <a:solidFill>
                  <a:srgbClr val="D34817"/>
                </a:solidFill>
                <a:effectLst/>
                <a:uLnTx/>
                <a:uFillTx/>
                <a:latin typeface="Trebuchet MS" panose="020B0603020202020204" pitchFamily="34" charset="0"/>
                <a:ea typeface="+mn-ea"/>
                <a:cs typeface="+mn-cs"/>
              </a:rPr>
              <a:t>ύπαρξ</a:t>
            </a:r>
            <a:r>
              <a:rPr lang="el-GR" sz="1600" dirty="0">
                <a:solidFill>
                  <a:srgbClr val="D34817"/>
                </a:solidFill>
                <a:latin typeface="Trebuchet MS" panose="020B0603020202020204" pitchFamily="34" charset="0"/>
              </a:rPr>
              <a:t>η αυτής για τέσσερις μήνες που προβλέπεται στην 267</a:t>
            </a:r>
          </a:p>
          <a:p>
            <a:pPr marL="0" marR="0" lvl="0" indent="0" algn="just" defTabSz="457200" rtl="0" eaLnBrk="1" fontAlgn="auto" latinLnBrk="0" hangingPunct="1">
              <a:lnSpc>
                <a:spcPct val="150000"/>
              </a:lnSpc>
              <a:spcBef>
                <a:spcPts val="1000"/>
              </a:spcBef>
              <a:spcAft>
                <a:spcPts val="0"/>
              </a:spcAft>
              <a:buClr>
                <a:srgbClr val="D34817"/>
              </a:buClr>
              <a:buSzTx/>
              <a:buFont typeface="Wingdings 3" charset="2"/>
              <a:buNone/>
              <a:tabLst/>
              <a:defRPr/>
            </a:pPr>
            <a:r>
              <a:rPr kumimoji="0" lang="el-GR" sz="1600" b="0"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ιγ</a:t>
            </a:r>
            <a:r>
              <a:rPr kumimoji="0" lang="el-GR" sz="16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Ότι μέρος των κερδών θα χρησιμοποιείται για τη δημιουργία αποθεματικού; </a:t>
            </a:r>
            <a:r>
              <a:rPr kumimoji="0" lang="el-GR" sz="16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Ναι</a:t>
            </a:r>
          </a:p>
          <a:p>
            <a:pPr marL="0" indent="0">
              <a:buNone/>
            </a:pPr>
            <a:endParaRPr lang="el-GR" dirty="0"/>
          </a:p>
        </p:txBody>
      </p:sp>
    </p:spTree>
    <p:extLst>
      <p:ext uri="{BB962C8B-B14F-4D97-AF65-F5344CB8AC3E}">
        <p14:creationId xmlns:p14="http://schemas.microsoft.com/office/powerpoint/2010/main" val="16908010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F771298-7C3D-6726-B67E-78923727E357}"/>
              </a:ext>
            </a:extLst>
          </p:cNvPr>
          <p:cNvSpPr>
            <a:spLocks noGrp="1"/>
          </p:cNvSpPr>
          <p:nvPr>
            <p:ph idx="1"/>
          </p:nvPr>
        </p:nvSpPr>
        <p:spPr>
          <a:xfrm>
            <a:off x="1685366" y="591671"/>
            <a:ext cx="10166536" cy="5701553"/>
          </a:xfrm>
        </p:spPr>
        <p:txBody>
          <a:bodyPr>
            <a:normAutofit fontScale="92500" lnSpcReduction="10000"/>
          </a:bodyPr>
          <a:lstStyle/>
          <a:p>
            <a:pPr marL="342900" marR="0" lvl="0" indent="-342900" algn="just" defTabSz="457200" rtl="0" eaLnBrk="1" fontAlgn="auto" latinLnBrk="0" hangingPunct="1">
              <a:lnSpc>
                <a:spcPct val="150000"/>
              </a:lnSpc>
              <a:spcBef>
                <a:spcPts val="1000"/>
              </a:spcBef>
              <a:spcAft>
                <a:spcPts val="0"/>
              </a:spcAft>
              <a:buClr>
                <a:srgbClr val="D34817"/>
              </a:buClr>
              <a:buSzTx/>
              <a:buFont typeface="Wingdings 3" charset="2"/>
              <a:buAutoNum type="arabicPeriod" startAt="2"/>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Ο Α και ο Β επιθυμούν να συστήσουν μία </a:t>
            </a:r>
            <a:r>
              <a:rPr kumimoji="0" lang="el-GR" sz="1800" b="0"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ο.ε.</a:t>
            </a:r>
            <a:r>
              <a:rPr kumimoji="0" lang="el-GR" sz="1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για να εμπορεύονται τα γεωργικά προϊόντα παραγωγής τους. Γι’ αυτό το λόγο, τον Μάρτιο 2024 προχωρούν στην μίσθωση ενός </a:t>
            </a:r>
            <a:r>
              <a:rPr kumimoji="0" lang="el-GR" sz="1800" b="0"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πολυχώρου</a:t>
            </a:r>
            <a:r>
              <a:rPr kumimoji="0" lang="el-GR" sz="1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που θα φιλοξενήσει τα προϊόντα τους και αγοράζουν επαγγελματικό εξοπλισμό για την έκθεση αυτών. Τον Απρίλιο 2024, και αφού έχουν συστήσει την εταιρεία, εμφανίζεται ο έμπορος που τους πώλησε τον εξοπλισμό και ζητά να εξοφληθεί, καθώς είχαν αγοράσει τον εξοπλισμό με πίστωση. </a:t>
            </a:r>
          </a:p>
          <a:p>
            <a:pPr marL="0" marR="0" lvl="0" indent="0" algn="just" defTabSz="457200" rtl="0" eaLnBrk="1" fontAlgn="auto" latinLnBrk="0" hangingPunct="1">
              <a:lnSpc>
                <a:spcPct val="150000"/>
              </a:lnSpc>
              <a:spcBef>
                <a:spcPts val="1000"/>
              </a:spcBef>
              <a:spcAft>
                <a:spcPts val="0"/>
              </a:spcAft>
              <a:buClr>
                <a:srgbClr val="D34817"/>
              </a:buClr>
              <a:buSzTx/>
              <a:buFont typeface="Wingdings 3" charset="2"/>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(α) Ευθύνεται η εταιρεία για τα χρέη που προϋπήρχαν της ίδρυσης; </a:t>
            </a:r>
            <a:r>
              <a:rPr kumimoji="0" lang="el-GR" sz="1800" b="0"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rPr>
              <a:t>Πριν την ολοκλήρωση της διαδικασίας της ίδρυσης (υπό ίδρυση εταιρεία) για τα χρέη αυτής, ευθύνονται οι εταίροι (α. 759ΑΚ). </a:t>
            </a:r>
            <a:r>
              <a:rPr lang="el-GR" dirty="0">
                <a:solidFill>
                  <a:schemeClr val="accent1"/>
                </a:solidFill>
                <a:latin typeface="Trebuchet MS" panose="020B0603020202020204" pitchFamily="34" charset="0"/>
              </a:rPr>
              <a:t>Μετά την ολοκλήρωση της διαδικασίας της ίδρυσης, τα χρέη «μεταβιβάζονται» αυτομάτως στην εταιρεία (α. 758 ΑΚ). </a:t>
            </a:r>
            <a:endParaRPr kumimoji="0" lang="el-GR" sz="1800" b="0"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endParaRPr>
          </a:p>
          <a:p>
            <a:pPr marL="0" marR="0" lvl="0" indent="0" algn="just" defTabSz="457200" rtl="0" eaLnBrk="1" fontAlgn="auto" latinLnBrk="0" hangingPunct="1">
              <a:lnSpc>
                <a:spcPct val="150000"/>
              </a:lnSpc>
              <a:spcBef>
                <a:spcPts val="1000"/>
              </a:spcBef>
              <a:spcAft>
                <a:spcPts val="0"/>
              </a:spcAft>
              <a:buClr>
                <a:srgbClr val="D34817"/>
              </a:buClr>
              <a:buSzTx/>
              <a:buFont typeface="Wingdings 3" charset="2"/>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(β) Η ως άνω εταιρεία, αφού συσταθεί, δεν καταχωρίζεται αμέσως στο Γ.Ε.ΜΗ., αλλά ξεκινά την εμπορική της δραστηριότητα, πωλώντας γεωργικά προϊόντα. Όμως δεν εξοφλεί τους προμηθευτές της και έτσι ένας εξ αυτών εκδίδει διαταγή πληρωμής κατά του εταίρου Α, ο οποίος έχει αξιόλογη περιουσία. Μπορεί; </a:t>
            </a:r>
            <a:r>
              <a:rPr kumimoji="0" lang="el-GR" sz="18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Ναι (251 παρ. 3 </a:t>
            </a:r>
            <a:r>
              <a:rPr kumimoji="0" lang="el-GR" sz="1800" b="0" i="0" u="none" strike="noStrike" kern="1200" cap="none" spc="0" normalizeH="0" baseline="0" noProof="0" dirty="0" err="1">
                <a:ln>
                  <a:noFill/>
                </a:ln>
                <a:solidFill>
                  <a:srgbClr val="D34817"/>
                </a:solidFill>
                <a:effectLst/>
                <a:uLnTx/>
                <a:uFillTx/>
                <a:latin typeface="Trebuchet MS" panose="020B0603020202020204" pitchFamily="34" charset="0"/>
                <a:ea typeface="+mn-ea"/>
                <a:cs typeface="+mn-cs"/>
              </a:rPr>
              <a:t>εδ</a:t>
            </a:r>
            <a:r>
              <a:rPr kumimoji="0" lang="el-GR" sz="18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 α’). Πρόκειται για την περίπτωση της μη </a:t>
            </a:r>
            <a:r>
              <a:rPr kumimoji="0" lang="el-GR" sz="1800" b="0" i="0" u="none" strike="noStrike" kern="1200" cap="none" spc="0" normalizeH="0" baseline="0" noProof="0" dirty="0" err="1">
                <a:ln>
                  <a:noFill/>
                </a:ln>
                <a:solidFill>
                  <a:srgbClr val="D34817"/>
                </a:solidFill>
                <a:effectLst/>
                <a:uLnTx/>
                <a:uFillTx/>
                <a:latin typeface="Trebuchet MS" panose="020B0603020202020204" pitchFamily="34" charset="0"/>
                <a:ea typeface="+mn-ea"/>
                <a:cs typeface="+mn-cs"/>
              </a:rPr>
              <a:t>καταχωρισθείσας</a:t>
            </a:r>
            <a:r>
              <a:rPr kumimoji="0" lang="el-GR" sz="18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 ΟΕ, η οποία έχει ικανότητα δικαίου, καθώς και δικαιοπρακτική, αδικοπρακτική και πτωχευτική ικανότητα. </a:t>
            </a:r>
            <a:endParaRPr lang="el-GR" dirty="0">
              <a:solidFill>
                <a:schemeClr val="accent1"/>
              </a:solidFill>
              <a:latin typeface="Trebuchet MS" panose="020B0603020202020204" pitchFamily="34" charset="0"/>
            </a:endParaRPr>
          </a:p>
        </p:txBody>
      </p:sp>
    </p:spTree>
    <p:extLst>
      <p:ext uri="{BB962C8B-B14F-4D97-AF65-F5344CB8AC3E}">
        <p14:creationId xmlns:p14="http://schemas.microsoft.com/office/powerpoint/2010/main" val="27563861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303CDA1-3CC4-7BD7-FEAB-CBCA225680FB}"/>
              </a:ext>
            </a:extLst>
          </p:cNvPr>
          <p:cNvSpPr>
            <a:spLocks noGrp="1"/>
          </p:cNvSpPr>
          <p:nvPr>
            <p:ph idx="1"/>
          </p:nvPr>
        </p:nvSpPr>
        <p:spPr>
          <a:xfrm>
            <a:off x="1972235" y="959224"/>
            <a:ext cx="9532377" cy="5342964"/>
          </a:xfrm>
        </p:spPr>
        <p:txBody>
          <a:bodyPr>
            <a:normAutofit lnSpcReduction="10000"/>
          </a:bodyPr>
          <a:lstStyle/>
          <a:p>
            <a:pPr marL="342900" marR="0" lvl="0" indent="-342900" algn="just" defTabSz="457200" rtl="0" eaLnBrk="1" fontAlgn="auto" latinLnBrk="0" hangingPunct="1">
              <a:lnSpc>
                <a:spcPct val="150000"/>
              </a:lnSpc>
              <a:spcBef>
                <a:spcPts val="1000"/>
              </a:spcBef>
              <a:spcAft>
                <a:spcPts val="0"/>
              </a:spcAft>
              <a:buClr>
                <a:srgbClr val="D34817"/>
              </a:buClr>
              <a:buSzTx/>
              <a:buFont typeface="Wingdings 3" charset="2"/>
              <a:buAutoNum type="arabicPeriod" startAt="3"/>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Σε μία ομόρρυθμη εταιρεία, στην οποία μετέχουν ο Α, Β και Γ, έχει οριστεί ως διαχειριστής ο Α. Όμως οι Β και Γ  δεν συμφωνούν με τον τρόπο διαχείρισής του. </a:t>
            </a:r>
          </a:p>
          <a:p>
            <a:pPr marL="0" marR="0" lvl="0" indent="0" algn="just" defTabSz="457200" rtl="0" eaLnBrk="1" fontAlgn="auto" latinLnBrk="0" hangingPunct="1">
              <a:lnSpc>
                <a:spcPct val="150000"/>
              </a:lnSpc>
              <a:spcBef>
                <a:spcPts val="1000"/>
              </a:spcBef>
              <a:spcAft>
                <a:spcPts val="0"/>
              </a:spcAft>
              <a:buClr>
                <a:srgbClr val="D34817"/>
              </a:buClr>
              <a:buSzTx/>
              <a:buFont typeface="Wingdings 3" charset="2"/>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(α) Τι μπορούν να κάνουν; </a:t>
            </a:r>
            <a:r>
              <a:rPr kumimoji="0" lang="el-GR" sz="18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Να τον ανακαλέσουν (α. 752 ΑΚ- απαιτείται σπουδαίος λόγος και ομόφωνη απόφαση των εταίρων). </a:t>
            </a:r>
          </a:p>
          <a:p>
            <a:pPr marL="0" marR="0" lvl="0" indent="0" algn="just" defTabSz="457200" rtl="0" eaLnBrk="1" fontAlgn="auto" latinLnBrk="0" hangingPunct="1">
              <a:lnSpc>
                <a:spcPct val="150000"/>
              </a:lnSpc>
              <a:spcBef>
                <a:spcPts val="1000"/>
              </a:spcBef>
              <a:spcAft>
                <a:spcPts val="0"/>
              </a:spcAft>
              <a:buClr>
                <a:srgbClr val="D34817"/>
              </a:buClr>
              <a:buSzTx/>
              <a:buFont typeface="Wingdings 3" charset="2"/>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(β) Εάν δεν έχει οριστεί ο Α ως διαχειριστής, αλλά είναι διαχειριστές όλοι οι εταίροι και οι Β και Γ δεν συμφωνούν με τον τρόπο διαχείρισης του Α. Τι μπορούν να κάνουν; </a:t>
            </a:r>
            <a:r>
              <a:rPr kumimoji="0" lang="el-GR" sz="18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Να ζητήσουν τον αποκλεισμό του (α. 263). </a:t>
            </a:r>
          </a:p>
          <a:p>
            <a:pPr marL="0" marR="0" lvl="0" indent="0" algn="just" defTabSz="457200" rtl="0" eaLnBrk="1" fontAlgn="auto" latinLnBrk="0" hangingPunct="1">
              <a:lnSpc>
                <a:spcPct val="150000"/>
              </a:lnSpc>
              <a:spcBef>
                <a:spcPts val="1000"/>
              </a:spcBef>
              <a:spcAft>
                <a:spcPts val="0"/>
              </a:spcAft>
              <a:buClr>
                <a:srgbClr val="D34817"/>
              </a:buClr>
              <a:buSzTx/>
              <a:buFont typeface="Wingdings 3" charset="2"/>
              <a:buNone/>
              <a:tabLst/>
              <a:defRPr/>
            </a:pPr>
            <a:r>
              <a:rPr kumimoji="0" lang="el-GR" sz="18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4.</a:t>
            </a:r>
            <a:r>
              <a:rPr kumimoji="0" lang="el-GR" sz="1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Ο Α, εκπροσωπώντας μία ομόρρυθμη εταιρεία, μισθώνει μία μεγάλη αποθήκη, η οποία απαιτεί την καταβολή ενός σημαντικού μηνιαίου μισθώματος. Ο Β δεν συμφωνεί και του δηλώνει την αντίθεσή του, ενώ ταυτόχρονα ενημερώνει και τον υποψήφιο εκμισθωτή. Όμως, ο Α προχωρά στην υπογραφή του μισθωτηρίου. Είναι έγκυρη η μίσθωση; </a:t>
            </a:r>
            <a:r>
              <a:rPr kumimoji="0" lang="el-GR" sz="18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Ναι (α. 257 παρ. 3 </a:t>
            </a:r>
            <a:r>
              <a:rPr kumimoji="0" lang="el-GR" sz="1800" b="0" i="0" u="none" strike="noStrike" kern="1200" cap="none" spc="0" normalizeH="0" baseline="0" noProof="0" dirty="0" err="1">
                <a:ln>
                  <a:noFill/>
                </a:ln>
                <a:solidFill>
                  <a:srgbClr val="D34817"/>
                </a:solidFill>
                <a:effectLst/>
                <a:uLnTx/>
                <a:uFillTx/>
                <a:latin typeface="Trebuchet MS" panose="020B0603020202020204" pitchFamily="34" charset="0"/>
                <a:ea typeface="+mn-ea"/>
                <a:cs typeface="+mn-cs"/>
              </a:rPr>
              <a:t>εδ</a:t>
            </a:r>
            <a:r>
              <a:rPr kumimoji="0" lang="el-GR" sz="18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 γ’). </a:t>
            </a:r>
          </a:p>
          <a:p>
            <a:pPr algn="just">
              <a:lnSpc>
                <a:spcPct val="150000"/>
              </a:lnSpc>
              <a:buAutoNum type="arabicPeriod" startAt="3"/>
            </a:pPr>
            <a:endParaRPr lang="el-GR" dirty="0">
              <a:solidFill>
                <a:schemeClr val="accent1"/>
              </a:solidFill>
              <a:latin typeface="Trebuchet MS" panose="020B0603020202020204" pitchFamily="34" charset="0"/>
            </a:endParaRPr>
          </a:p>
        </p:txBody>
      </p:sp>
    </p:spTree>
    <p:extLst>
      <p:ext uri="{BB962C8B-B14F-4D97-AF65-F5344CB8AC3E}">
        <p14:creationId xmlns:p14="http://schemas.microsoft.com/office/powerpoint/2010/main" val="1870386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10AEB6-E0B8-E9F2-D2B1-54B6B7746A32}"/>
              </a:ext>
            </a:extLst>
          </p:cNvPr>
          <p:cNvSpPr>
            <a:spLocks noGrp="1"/>
          </p:cNvSpPr>
          <p:nvPr>
            <p:ph type="title"/>
          </p:nvPr>
        </p:nvSpPr>
        <p:spPr>
          <a:xfrm>
            <a:off x="2104009" y="226381"/>
            <a:ext cx="9400604" cy="893972"/>
          </a:xfrm>
        </p:spPr>
        <p:txBody>
          <a:bodyPr>
            <a:normAutofit/>
          </a:bodyPr>
          <a:lstStyle/>
          <a:p>
            <a:r>
              <a:rPr lang="el-GR" sz="2800" dirty="0">
                <a:latin typeface="Trebuchet MS" panose="020B0603020202020204" pitchFamily="34" charset="0"/>
              </a:rPr>
              <a:t>Ομόρρυθμη εταιρεία</a:t>
            </a:r>
          </a:p>
        </p:txBody>
      </p:sp>
      <p:sp>
        <p:nvSpPr>
          <p:cNvPr id="3" name="Θέση περιεχομένου 2">
            <a:extLst>
              <a:ext uri="{FF2B5EF4-FFF2-40B4-BE49-F238E27FC236}">
                <a16:creationId xmlns:a16="http://schemas.microsoft.com/office/drawing/2014/main" id="{3288E487-E9B1-F729-A952-3F18BAFCCD18}"/>
              </a:ext>
            </a:extLst>
          </p:cNvPr>
          <p:cNvSpPr>
            <a:spLocks noGrp="1"/>
          </p:cNvSpPr>
          <p:nvPr>
            <p:ph idx="1"/>
          </p:nvPr>
        </p:nvSpPr>
        <p:spPr>
          <a:xfrm>
            <a:off x="1380565" y="885826"/>
            <a:ext cx="10595412" cy="5745794"/>
          </a:xfrm>
        </p:spPr>
        <p:txBody>
          <a:bodyPr>
            <a:normAutofit fontScale="92500" lnSpcReduction="20000"/>
          </a:bodyPr>
          <a:lstStyle/>
          <a:p>
            <a:pPr>
              <a:lnSpc>
                <a:spcPct val="150000"/>
              </a:lnSpc>
              <a:buFont typeface="Courier New" panose="02070309020205020404" pitchFamily="49" charset="0"/>
              <a:buChar char="o"/>
            </a:pPr>
            <a:r>
              <a:rPr lang="el-GR" dirty="0">
                <a:solidFill>
                  <a:schemeClr val="accent1"/>
                </a:solidFill>
                <a:latin typeface="Trebuchet MS" panose="020B0603020202020204" pitchFamily="34" charset="0"/>
              </a:rPr>
              <a:t>Σύσταση:</a:t>
            </a:r>
            <a:r>
              <a:rPr lang="el-GR" dirty="0">
                <a:solidFill>
                  <a:schemeClr val="tx1"/>
                </a:solidFill>
                <a:latin typeface="Trebuchet MS" panose="020B0603020202020204" pitchFamily="34" charset="0"/>
              </a:rPr>
              <a:t> </a:t>
            </a:r>
            <a:r>
              <a:rPr lang="el-GR" dirty="0">
                <a:solidFill>
                  <a:schemeClr val="accent1"/>
                </a:solidFill>
                <a:latin typeface="Trebuchet MS" panose="020B0603020202020204" pitchFamily="34" charset="0"/>
              </a:rPr>
              <a:t>έγκυρη</a:t>
            </a:r>
            <a:r>
              <a:rPr lang="el-GR" dirty="0">
                <a:solidFill>
                  <a:schemeClr val="tx1"/>
                </a:solidFill>
                <a:latin typeface="Trebuchet MS" panose="020B0603020202020204" pitchFamily="34" charset="0"/>
              </a:rPr>
              <a:t> εταιρική συμφωνία- σκοπός (νόμιμος και θεμιτός) και τα απαραίτητα κατά το α. 251 παρ. 1 στοιχεία </a:t>
            </a:r>
          </a:p>
          <a:p>
            <a:pPr>
              <a:lnSpc>
                <a:spcPct val="150000"/>
              </a:lnSpc>
              <a:buFont typeface="Courier New" panose="02070309020205020404" pitchFamily="49" charset="0"/>
              <a:buChar char="o"/>
            </a:pPr>
            <a:r>
              <a:rPr lang="el-GR" dirty="0">
                <a:solidFill>
                  <a:schemeClr val="tx1"/>
                </a:solidFill>
                <a:latin typeface="Trebuchet MS" panose="020B0603020202020204" pitchFamily="34" charset="0"/>
              </a:rPr>
              <a:t>Η εταιρική σύμβαση μπορεί να έχει ελαττώματα – ακυρότητα ή </a:t>
            </a:r>
            <a:r>
              <a:rPr lang="el-GR" dirty="0" err="1">
                <a:solidFill>
                  <a:schemeClr val="tx1"/>
                </a:solidFill>
                <a:latin typeface="Trebuchet MS" panose="020B0603020202020204" pitchFamily="34" charset="0"/>
              </a:rPr>
              <a:t>ακυρωσία</a:t>
            </a:r>
            <a:r>
              <a:rPr lang="el-GR" dirty="0">
                <a:solidFill>
                  <a:schemeClr val="tx1"/>
                </a:solidFill>
                <a:latin typeface="Trebuchet MS" panose="020B0603020202020204" pitchFamily="34" charset="0"/>
              </a:rPr>
              <a:t> σύμφωνα με τις γενικές διατάξεις του ΑΚ</a:t>
            </a:r>
          </a:p>
          <a:p>
            <a:pPr>
              <a:lnSpc>
                <a:spcPct val="150000"/>
              </a:lnSpc>
              <a:buFont typeface="Courier New" panose="02070309020205020404" pitchFamily="49" charset="0"/>
              <a:buChar char="o"/>
            </a:pPr>
            <a:r>
              <a:rPr lang="el-GR" dirty="0">
                <a:solidFill>
                  <a:schemeClr val="tx1"/>
                </a:solidFill>
                <a:latin typeface="Trebuchet MS" panose="020B0603020202020204" pitchFamily="34" charset="0"/>
              </a:rPr>
              <a:t>ΔΕΝ απαιτείται τύπος (εκτός εάν εισφέρεται κάτι που απαιτεί συμβολαιογραφικό τύπο)</a:t>
            </a:r>
          </a:p>
          <a:p>
            <a:pPr>
              <a:lnSpc>
                <a:spcPct val="150000"/>
              </a:lnSpc>
              <a:buFont typeface="Courier New" panose="02070309020205020404" pitchFamily="49" charset="0"/>
              <a:buChar char="o"/>
            </a:pPr>
            <a:r>
              <a:rPr lang="el-GR" dirty="0">
                <a:solidFill>
                  <a:schemeClr val="tx1"/>
                </a:solidFill>
                <a:latin typeface="Trebuchet MS" panose="020B0603020202020204" pitchFamily="34" charset="0"/>
              </a:rPr>
              <a:t>Η εταιρεία αποκτά νομική προσωπικότητα με την καταχώριση στο Γ.Ε.ΜΗ. (συστατική δημοσιότητα)</a:t>
            </a:r>
          </a:p>
          <a:p>
            <a:pPr>
              <a:lnSpc>
                <a:spcPct val="150000"/>
              </a:lnSpc>
              <a:buFont typeface="Courier New" panose="02070309020205020404" pitchFamily="49" charset="0"/>
              <a:buChar char="o"/>
            </a:pPr>
            <a:r>
              <a:rPr lang="el-GR" dirty="0">
                <a:solidFill>
                  <a:schemeClr val="tx1"/>
                </a:solidFill>
                <a:latin typeface="Trebuchet MS" panose="020B0603020202020204" pitchFamily="34" charset="0"/>
              </a:rPr>
              <a:t>Αδημοσίευτη ΟΕ αρχίσει εμπορική δραστηριότητα ΠΡΙΝ τη καταχώριση της στο Γ.Ε.ΜΗ. – έναντι των τρίτων θα εφαρμοστεί το δίκαιο της ΟΕ (α. 251 παρ. 3) </a:t>
            </a:r>
          </a:p>
          <a:p>
            <a:pPr>
              <a:lnSpc>
                <a:spcPct val="150000"/>
              </a:lnSpc>
              <a:buFont typeface="Courier New" panose="02070309020205020404" pitchFamily="49" charset="0"/>
              <a:buChar char="o"/>
            </a:pPr>
            <a:r>
              <a:rPr lang="el-GR" u="sng" dirty="0">
                <a:solidFill>
                  <a:schemeClr val="tx1"/>
                </a:solidFill>
                <a:latin typeface="Trebuchet MS" panose="020B0603020202020204" pitchFamily="34" charset="0"/>
              </a:rPr>
              <a:t>Διαχείριση</a:t>
            </a:r>
          </a:p>
          <a:p>
            <a:pPr marL="0" indent="0">
              <a:lnSpc>
                <a:spcPct val="150000"/>
              </a:lnSpc>
              <a:buNone/>
            </a:pPr>
            <a:r>
              <a:rPr lang="el-GR" dirty="0">
                <a:solidFill>
                  <a:schemeClr val="tx1"/>
                </a:solidFill>
                <a:latin typeface="Trebuchet MS" panose="020B0603020202020204" pitchFamily="34" charset="0"/>
              </a:rPr>
              <a:t>	-	</a:t>
            </a:r>
            <a:r>
              <a:rPr lang="el-GR" dirty="0">
                <a:solidFill>
                  <a:schemeClr val="accent1"/>
                </a:solidFill>
                <a:latin typeface="Trebuchet MS" panose="020B0603020202020204" pitchFamily="34" charset="0"/>
              </a:rPr>
              <a:t>Νόμιμη </a:t>
            </a:r>
            <a:r>
              <a:rPr lang="el-GR" dirty="0">
                <a:solidFill>
                  <a:schemeClr val="tx1"/>
                </a:solidFill>
                <a:latin typeface="Trebuchet MS" panose="020B0603020202020204" pitchFamily="34" charset="0"/>
              </a:rPr>
              <a:t>(η διαχείριση ανήκει σε όλους τους εταίρους- α. 254 παρ. 1 + αρχή της ατομικής 		διαχείρισης, κάθε διαχειριστής δικαιούται να ενεργεί και μόνος του- α. 254 παρ.2) και </a:t>
            </a:r>
          </a:p>
          <a:p>
            <a:pPr marL="0" indent="0">
              <a:lnSpc>
                <a:spcPct val="150000"/>
              </a:lnSpc>
              <a:buNone/>
            </a:pPr>
            <a:r>
              <a:rPr lang="el-GR" dirty="0">
                <a:solidFill>
                  <a:schemeClr val="tx1"/>
                </a:solidFill>
                <a:latin typeface="Trebuchet MS" panose="020B0603020202020204" pitchFamily="34" charset="0"/>
              </a:rPr>
              <a:t>	-	</a:t>
            </a:r>
            <a:r>
              <a:rPr lang="el-GR" dirty="0">
                <a:solidFill>
                  <a:schemeClr val="accent1"/>
                </a:solidFill>
                <a:latin typeface="Trebuchet MS" panose="020B0603020202020204" pitchFamily="34" charset="0"/>
              </a:rPr>
              <a:t>Καταστατική </a:t>
            </a:r>
            <a:r>
              <a:rPr lang="el-GR" dirty="0">
                <a:solidFill>
                  <a:schemeClr val="tx1"/>
                </a:solidFill>
                <a:latin typeface="Trebuchet MS" panose="020B0603020202020204" pitchFamily="34" charset="0"/>
              </a:rPr>
              <a:t>(Αποκλίσεις από την νόμιμη ατομική διαχείριση, μπορεί να προβλεφθεί 	συλλογική διαχείριση ή ανάθεση της διαχείρισης σε έναν ή περισσότερους εταίρους ή ανάθεση διαχειριστικής εξουσίας ανά τομείς δράσεως)</a:t>
            </a:r>
          </a:p>
        </p:txBody>
      </p:sp>
    </p:spTree>
    <p:extLst>
      <p:ext uri="{BB962C8B-B14F-4D97-AF65-F5344CB8AC3E}">
        <p14:creationId xmlns:p14="http://schemas.microsoft.com/office/powerpoint/2010/main" val="19170439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96D0630-CC6D-7569-1CC5-461CA2238DD2}"/>
              </a:ext>
            </a:extLst>
          </p:cNvPr>
          <p:cNvSpPr>
            <a:spLocks noGrp="1"/>
          </p:cNvSpPr>
          <p:nvPr>
            <p:ph idx="1"/>
          </p:nvPr>
        </p:nvSpPr>
        <p:spPr>
          <a:xfrm>
            <a:off x="1999129" y="663387"/>
            <a:ext cx="9505483" cy="5853953"/>
          </a:xfrm>
        </p:spPr>
        <p:txBody>
          <a:bodyPr>
            <a:normAutofit fontScale="92500" lnSpcReduction="10000"/>
          </a:bodyPr>
          <a:lstStyle/>
          <a:p>
            <a:pPr marL="342900" marR="0" lvl="0" indent="-342900" algn="just" defTabSz="457200" rtl="0" eaLnBrk="1" fontAlgn="auto" latinLnBrk="0" hangingPunct="1">
              <a:lnSpc>
                <a:spcPct val="150000"/>
              </a:lnSpc>
              <a:spcBef>
                <a:spcPts val="1000"/>
              </a:spcBef>
              <a:spcAft>
                <a:spcPts val="0"/>
              </a:spcAft>
              <a:buClr>
                <a:srgbClr val="D34817"/>
              </a:buClr>
              <a:buSzTx/>
              <a:buFont typeface="Wingdings 3" charset="2"/>
              <a:buAutoNum type="arabicPeriod" startAt="5"/>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Ο διαχειριστής Α μίας ομόρρυθμης εταιρείας, η οποία δραστηριοποιείται στον χώρο της κατασκευής αυτοκινήτων, προβαίνει στις ακόλουθες ενέργειες:</a:t>
            </a:r>
          </a:p>
          <a:p>
            <a:pPr marL="0" marR="0" lvl="0" indent="0" algn="just" defTabSz="457200" rtl="0" eaLnBrk="1" fontAlgn="auto" latinLnBrk="0" hangingPunct="1">
              <a:lnSpc>
                <a:spcPct val="150000"/>
              </a:lnSpc>
              <a:spcBef>
                <a:spcPts val="1000"/>
              </a:spcBef>
              <a:spcAft>
                <a:spcPts val="0"/>
              </a:spcAft>
              <a:buClr>
                <a:srgbClr val="D34817"/>
              </a:buClr>
              <a:buSzTx/>
              <a:buFont typeface="Wingdings 3" charset="2"/>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(α) Χρησιμοποιεί χρήματα από το ταμείο, προκειμένου να αγοράσει ένα σκάφος, στο όνομα της εταιρείας, το οποίο στην πραγματικότητα θα χρησιμοποιεί ο ίδιος. Είναι ισχυρή αυτή η πράξη; </a:t>
            </a:r>
            <a:r>
              <a:rPr kumimoji="0" lang="el-GR" sz="1800" b="0"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rPr>
              <a:t>Η πράξη είναι </a:t>
            </a:r>
            <a:r>
              <a:rPr kumimoji="0" lang="el-GR" sz="18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καθ’ υπέρβαση του εταιρικού σκοπού, αλλά αυτό δεν αρκεί, καθώς η εταιρεία θα πρέπει να αποδείξει ότι ο τρίτος γνώριζε την υπέρβαση αυτή, προκειμένου να μη δεσμεύεται (α. 257 παρ. 3).</a:t>
            </a:r>
          </a:p>
          <a:p>
            <a:pPr marL="0" marR="0" lvl="0" indent="0" algn="just" defTabSz="457200" rtl="0" eaLnBrk="1" fontAlgn="auto" latinLnBrk="0" hangingPunct="1">
              <a:lnSpc>
                <a:spcPct val="150000"/>
              </a:lnSpc>
              <a:spcBef>
                <a:spcPts val="1000"/>
              </a:spcBef>
              <a:spcAft>
                <a:spcPts val="0"/>
              </a:spcAft>
              <a:buClr>
                <a:srgbClr val="D34817"/>
              </a:buClr>
              <a:buSzTx/>
              <a:buFont typeface="Wingdings 3" charset="2"/>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(β) Χρησιμοποιεί χρήματα από το ταμείο της εταιρείας, προκειμένου να κάνει μία μεγάλη δωρεά στα χωριά </a:t>
            </a:r>
            <a:r>
              <a:rPr kumimoji="0" lang="en-US" sz="1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SOS. </a:t>
            </a:r>
            <a:r>
              <a:rPr kumimoji="0" lang="el-GR" sz="1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Ο εταίρος Β ισχυρίζεται πως η εταιρεία δεν δεσμεύεται και πως δεν έπρεπε να καταβάλει το ποσό αυτό. Δεσμεύει αυτή η δωρεά την εταιρεία; </a:t>
            </a:r>
            <a:r>
              <a:rPr kumimoji="0" lang="el-GR" sz="18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Η πράξη είναι καθ’ υπέρβαση του εταιρικού σκοπού, αλλά αυτό δεν αρκεί, καθώς η εταιρεία θα πρέπει να αποδείξει ότι ο τρίτος γνώριζε την υπέρβαση αυτή, προκειμένου να μη δεσμεύεται (α. 257 παρ. 3).</a:t>
            </a:r>
          </a:p>
          <a:p>
            <a:pPr marL="0" marR="0" lvl="0" indent="0" algn="just" defTabSz="457200" rtl="0" eaLnBrk="1" fontAlgn="auto" latinLnBrk="0" hangingPunct="1">
              <a:lnSpc>
                <a:spcPct val="150000"/>
              </a:lnSpc>
              <a:spcBef>
                <a:spcPts val="1000"/>
              </a:spcBef>
              <a:spcAft>
                <a:spcPts val="0"/>
              </a:spcAft>
              <a:buClr>
                <a:srgbClr val="D34817"/>
              </a:buClr>
              <a:buSzTx/>
              <a:buFont typeface="Wingdings 3" charset="2"/>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(γ) Ο Α αποφασίζει να προχωρήσει στην εκποίηση όλων των εγκαταστάσεων της εταιρείας. Δύναται; </a:t>
            </a:r>
            <a:r>
              <a:rPr kumimoji="0" lang="el-GR" sz="18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Όχι, απαιτείται συναίνεση όλων των εταίρων</a:t>
            </a:r>
            <a:endParaRPr lang="el-GR" dirty="0">
              <a:solidFill>
                <a:schemeClr val="accent1"/>
              </a:solidFill>
              <a:latin typeface="Trebuchet MS" panose="020B0603020202020204" pitchFamily="34" charset="0"/>
            </a:endParaRPr>
          </a:p>
        </p:txBody>
      </p:sp>
    </p:spTree>
    <p:extLst>
      <p:ext uri="{BB962C8B-B14F-4D97-AF65-F5344CB8AC3E}">
        <p14:creationId xmlns:p14="http://schemas.microsoft.com/office/powerpoint/2010/main" val="4992269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0AD047F-52AA-F824-D7EF-5100B48D6932}"/>
              </a:ext>
            </a:extLst>
          </p:cNvPr>
          <p:cNvSpPr>
            <a:spLocks noGrp="1"/>
          </p:cNvSpPr>
          <p:nvPr>
            <p:ph idx="1"/>
          </p:nvPr>
        </p:nvSpPr>
        <p:spPr>
          <a:xfrm>
            <a:off x="1497106" y="708213"/>
            <a:ext cx="10300447" cy="5764306"/>
          </a:xfrm>
        </p:spPr>
        <p:txBody>
          <a:bodyPr>
            <a:normAutofit fontScale="77500" lnSpcReduction="20000"/>
          </a:bodyPr>
          <a:lstStyle/>
          <a:p>
            <a:pPr algn="just">
              <a:lnSpc>
                <a:spcPct val="150000"/>
              </a:lnSpc>
              <a:buAutoNum type="arabicPeriod" startAt="6"/>
            </a:pPr>
            <a:r>
              <a:rPr lang="el-GR" dirty="0">
                <a:latin typeface="Trebuchet MS" panose="020B0603020202020204" pitchFamily="34" charset="0"/>
              </a:rPr>
              <a:t>Στο καταστατικό μίας ομόρρυθμης εταιρείας, στην οποία συμμετέχουν ο Α και Β, ορίζεται ως διαχειριστής ο Α. Ο ομόρρυθμος εταίρος Β εκδίδει μία επιταγή ποσού 10.000 </a:t>
            </a:r>
            <a:r>
              <a:rPr lang="el-GR" dirty="0" err="1">
                <a:latin typeface="Trebuchet MS" panose="020B0603020202020204" pitchFamily="34" charset="0"/>
              </a:rPr>
              <a:t>εκδοθείσα</a:t>
            </a:r>
            <a:r>
              <a:rPr lang="el-GR" dirty="0">
                <a:latin typeface="Trebuchet MS" panose="020B0603020202020204" pitchFamily="34" charset="0"/>
              </a:rPr>
              <a:t> υπέρ του Ε. Υποχρεούται η εταιρεία στην πληρωμή της; </a:t>
            </a:r>
            <a:r>
              <a:rPr lang="el-GR" dirty="0">
                <a:solidFill>
                  <a:schemeClr val="accent1"/>
                </a:solidFill>
                <a:latin typeface="Trebuchet MS" panose="020B0603020202020204" pitchFamily="34" charset="0"/>
              </a:rPr>
              <a:t>Όχι, καθώς η διαχείριση έχει </a:t>
            </a:r>
            <a:r>
              <a:rPr lang="el-GR" dirty="0" err="1">
                <a:solidFill>
                  <a:schemeClr val="accent1"/>
                </a:solidFill>
                <a:latin typeface="Trebuchet MS" panose="020B0603020202020204" pitchFamily="34" charset="0"/>
              </a:rPr>
              <a:t>αναταθεί</a:t>
            </a:r>
            <a:r>
              <a:rPr lang="el-GR" dirty="0">
                <a:solidFill>
                  <a:schemeClr val="accent1"/>
                </a:solidFill>
                <a:latin typeface="Trebuchet MS" panose="020B0603020202020204" pitchFamily="34" charset="0"/>
              </a:rPr>
              <a:t> κατά ρητή καταστατική πρόβλεψη σε ένα πρόσωπο (α. 257 παρ. 1). </a:t>
            </a:r>
          </a:p>
          <a:p>
            <a:pPr algn="just">
              <a:lnSpc>
                <a:spcPct val="150000"/>
              </a:lnSpc>
              <a:buAutoNum type="arabicPeriod" startAt="6"/>
            </a:pPr>
            <a:r>
              <a:rPr lang="el-GR" dirty="0">
                <a:solidFill>
                  <a:schemeClr val="tx1"/>
                </a:solidFill>
                <a:latin typeface="Trebuchet MS" panose="020B0603020202020204" pitchFamily="34" charset="0"/>
              </a:rPr>
              <a:t>Στο καταστατικό μίας ομόρρυθμης εταιρείας ορίζεται ότι «κάθε εταίρος εκπροσωπεί και δεσμεύει την εταιρεία μέχρι το ποσό των 50.000 ευρώ». Ακολούθως, ο εταίρος Α προβαίνει στην αγορά εξοπλισμού για την εταιρεία αξίας 100.000 ευρώ. Ο εταίρος Β ισχυρίζεται ότι η εταιρεία δεν δεσμεύεται έναντι του πωλητή του εξοπλισμού. Έχει δίκιο; </a:t>
            </a:r>
            <a:r>
              <a:rPr lang="el-GR" dirty="0">
                <a:solidFill>
                  <a:schemeClr val="accent1"/>
                </a:solidFill>
                <a:latin typeface="Trebuchet MS" panose="020B0603020202020204" pitchFamily="34" charset="0"/>
              </a:rPr>
              <a:t>Όχι, καθώς οι συμφωνίες μεταξύ των εταίρων δεν μπορούν να προβληθούν έναντι τρίτων (α. 257 παρ. 3 </a:t>
            </a:r>
            <a:r>
              <a:rPr lang="el-GR" dirty="0" err="1">
                <a:solidFill>
                  <a:schemeClr val="accent1"/>
                </a:solidFill>
                <a:latin typeface="Trebuchet MS" panose="020B0603020202020204" pitchFamily="34" charset="0"/>
              </a:rPr>
              <a:t>εδ</a:t>
            </a:r>
            <a:r>
              <a:rPr lang="el-GR" dirty="0">
                <a:solidFill>
                  <a:schemeClr val="accent1"/>
                </a:solidFill>
                <a:latin typeface="Trebuchet MS" panose="020B0603020202020204" pitchFamily="34" charset="0"/>
              </a:rPr>
              <a:t>. γ’).</a:t>
            </a:r>
          </a:p>
          <a:p>
            <a:pPr algn="just">
              <a:lnSpc>
                <a:spcPct val="150000"/>
              </a:lnSpc>
              <a:buAutoNum type="arabicPeriod" startAt="6"/>
            </a:pPr>
            <a:r>
              <a:rPr lang="el-GR" dirty="0">
                <a:solidFill>
                  <a:schemeClr val="tx1"/>
                </a:solidFill>
                <a:latin typeface="Trebuchet MS" panose="020B0603020202020204" pitchFamily="34" charset="0"/>
              </a:rPr>
              <a:t>Ο εταίρος Α εξέρχεται από την </a:t>
            </a:r>
            <a:r>
              <a:rPr lang="el-GR" dirty="0" err="1">
                <a:solidFill>
                  <a:schemeClr val="tx1"/>
                </a:solidFill>
                <a:latin typeface="Trebuchet MS" panose="020B0603020202020204" pitchFamily="34" charset="0"/>
              </a:rPr>
              <a:t>ο.ε.</a:t>
            </a:r>
            <a:r>
              <a:rPr lang="el-GR" dirty="0">
                <a:solidFill>
                  <a:schemeClr val="tx1"/>
                </a:solidFill>
                <a:latin typeface="Trebuchet MS" panose="020B0603020202020204" pitchFamily="34" charset="0"/>
              </a:rPr>
              <a:t> στις 30.04.2018, αλλά δεν δημοσιεύεται ποτέ η έξοδος του στο Γ.Ε.ΜΗ. Στις 30.04.2024 ο εταιρικός δανειστής, Ε επισπεύδει κατά αυτού εκτέλεση. Δύναται; </a:t>
            </a:r>
            <a:r>
              <a:rPr lang="el-GR" dirty="0">
                <a:solidFill>
                  <a:schemeClr val="accent1"/>
                </a:solidFill>
                <a:latin typeface="Trebuchet MS" panose="020B0603020202020204" pitchFamily="34" charset="0"/>
              </a:rPr>
              <a:t>Ναι, όσο δεν δημοσιεύεται η έξοδος του εξακολουθεί να ευθύνεται (269 παρ. 3)</a:t>
            </a:r>
          </a:p>
          <a:p>
            <a:pPr algn="just">
              <a:lnSpc>
                <a:spcPct val="150000"/>
              </a:lnSpc>
              <a:buAutoNum type="arabicPeriod" startAt="6"/>
            </a:pPr>
            <a:r>
              <a:rPr lang="el-GR" dirty="0">
                <a:solidFill>
                  <a:schemeClr val="tx1"/>
                </a:solidFill>
                <a:latin typeface="Trebuchet MS" panose="020B0603020202020204" pitchFamily="34" charset="0"/>
              </a:rPr>
              <a:t>Μία ομόρρυθμη εταιρεία έχει συνάψει σύμβαση αλληλόχρεου λογαριασμού με την Τράπεζα Α. Στην εταιρεία αυτή μετέχουν οι Α, Β και Γ. Στις 10.02.2024 ο εταίρος Α εξέρχεται από την εταιρεία και η έξοδος του καταχωρίζεται στο Γ.Ε.ΜΗ. Στις 12.03.2024 ο αλληλόχρεος λογαριασμός κλείνει με χρεωστικό υπόλοιπο 150.000 ευρώ. Η Τράπεζα Α εκδίδει διαταγή πληρωμής κατά της εταιρείας και των εταίρων Α, Β και Γ. Ο εταίρος Α ευθύνεται; </a:t>
            </a:r>
            <a:r>
              <a:rPr lang="el-GR" dirty="0">
                <a:solidFill>
                  <a:schemeClr val="accent1"/>
                </a:solidFill>
                <a:latin typeface="Trebuchet MS" panose="020B0603020202020204" pitchFamily="34" charset="0"/>
              </a:rPr>
              <a:t>Ευθύνεται μόνο εάν ο λογαριασμός έκλεινε κατά τη στιγμή της αποχώρησής του, το υπόλοιπο αυτού θα ήταν χρεωστικό εις βάρος της εταιρείας (α. 269 παρ. 3). Η ευθύνη του ανέρχεται μέχρι αυτό το «πλασματικό» χρεωστικό υπόλοιπο και δεν καταλαμβάνει το σύνολο του υπολοίπου του λογαριασμού. </a:t>
            </a:r>
          </a:p>
        </p:txBody>
      </p:sp>
    </p:spTree>
    <p:extLst>
      <p:ext uri="{BB962C8B-B14F-4D97-AF65-F5344CB8AC3E}">
        <p14:creationId xmlns:p14="http://schemas.microsoft.com/office/powerpoint/2010/main" val="8288210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F003AA0-24E6-8A47-6B63-0BC6EDF184F1}"/>
              </a:ext>
            </a:extLst>
          </p:cNvPr>
          <p:cNvSpPr>
            <a:spLocks noGrp="1"/>
          </p:cNvSpPr>
          <p:nvPr>
            <p:ph idx="1"/>
          </p:nvPr>
        </p:nvSpPr>
        <p:spPr>
          <a:xfrm>
            <a:off x="1425388" y="618563"/>
            <a:ext cx="10551458" cy="5871883"/>
          </a:xfrm>
        </p:spPr>
        <p:txBody>
          <a:bodyPr>
            <a:normAutofit fontScale="92500" lnSpcReduction="10000"/>
          </a:bodyPr>
          <a:lstStyle/>
          <a:p>
            <a:pPr marL="0" marR="0" lvl="0" indent="0" algn="just" defTabSz="457200" rtl="0" eaLnBrk="1" fontAlgn="auto" latinLnBrk="0" hangingPunct="1">
              <a:lnSpc>
                <a:spcPct val="150000"/>
              </a:lnSpc>
              <a:spcBef>
                <a:spcPts val="1000"/>
              </a:spcBef>
              <a:spcAft>
                <a:spcPts val="0"/>
              </a:spcAft>
              <a:buClr>
                <a:srgbClr val="D34817"/>
              </a:buClr>
              <a:buSzTx/>
              <a:buFont typeface="Wingdings 3" charset="2"/>
              <a:buNone/>
              <a:tabLst/>
              <a:defRPr/>
            </a:pPr>
            <a:r>
              <a:rPr lang="el-GR" dirty="0">
                <a:solidFill>
                  <a:schemeClr val="accent1"/>
                </a:solidFill>
                <a:latin typeface="Trebuchet MS" panose="020B0603020202020204" pitchFamily="34" charset="0"/>
              </a:rPr>
              <a:t>10.</a:t>
            </a:r>
            <a:r>
              <a:rPr lang="en-US" dirty="0">
                <a:latin typeface="Trebuchet MS" panose="020B0603020202020204" pitchFamily="34" charset="0"/>
              </a:rPr>
              <a:t> </a:t>
            </a:r>
            <a:r>
              <a:rPr kumimoji="0" lang="el-GR" sz="1700" b="0" i="0" u="none" strike="noStrike" kern="1200" cap="none" spc="0" normalizeH="0" baseline="0" noProof="0" dirty="0">
                <a:ln>
                  <a:noFill/>
                </a:ln>
                <a:solidFill>
                  <a:prstClr val="black">
                    <a:lumMod val="75000"/>
                    <a:lumOff val="25000"/>
                  </a:prstClr>
                </a:solidFill>
                <a:effectLst/>
                <a:uLnTx/>
                <a:uFillTx/>
                <a:latin typeface="Trebuchet MS" panose="020B0603020202020204" pitchFamily="34" charset="0"/>
                <a:ea typeface="+mn-ea"/>
                <a:cs typeface="+mn-cs"/>
              </a:rPr>
              <a:t>Στις 30.01.2018 δημοσιεύεται στο Γ.Ε.ΜΗ. η λύση της ομόρρυθμης εταιρείας Ε. Στις 18.01.2022, ο εταιρικός δανειστής Ε επιδίδει κατά της υπό εκκαθάρισης εταιρείας και των εταίρων Α και Β αγωγή από ανεξόφλητα τιμολόγια. Δύναται να στραφεί κατά των εταίρων; </a:t>
            </a:r>
            <a:r>
              <a:rPr kumimoji="0" lang="el-GR" sz="17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Ναι (α. 269 παρ. 1)- πενταετής παραγραφή, η οποία εκκινεί από τη δημοσίευση στο Γ.ΕΜΗ. της λύσης της εταιρείας.</a:t>
            </a:r>
          </a:p>
          <a:p>
            <a:pPr marL="0" marR="0" lvl="0" indent="0" algn="just" defTabSz="457200" rtl="0" eaLnBrk="1" fontAlgn="auto" latinLnBrk="0" hangingPunct="1">
              <a:lnSpc>
                <a:spcPct val="150000"/>
              </a:lnSpc>
              <a:spcBef>
                <a:spcPts val="1000"/>
              </a:spcBef>
              <a:spcAft>
                <a:spcPts val="0"/>
              </a:spcAft>
              <a:buClr>
                <a:srgbClr val="D34817"/>
              </a:buClr>
              <a:buSzTx/>
              <a:buFont typeface="Wingdings 3" charset="2"/>
              <a:buNone/>
              <a:tabLst/>
              <a:defRPr/>
            </a:pPr>
            <a:r>
              <a:rPr kumimoji="0" lang="el-GR" sz="17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11. </a:t>
            </a:r>
            <a:r>
              <a:rPr kumimoji="0" lang="el-GR" sz="17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Ο εταίρος Α καταβάλλει το εταιρικό χρέος της ομόρρυθμης εταιρείας Ε. Στην εταιρεία συμμετέχουν και οι Β και Γ. </a:t>
            </a:r>
          </a:p>
          <a:p>
            <a:pPr marL="0" marR="0" lvl="0" indent="0" algn="just" defTabSz="457200" rtl="0" eaLnBrk="1" fontAlgn="auto" latinLnBrk="0" hangingPunct="1">
              <a:lnSpc>
                <a:spcPct val="150000"/>
              </a:lnSpc>
              <a:spcBef>
                <a:spcPts val="1000"/>
              </a:spcBef>
              <a:spcAft>
                <a:spcPts val="0"/>
              </a:spcAft>
              <a:buClr>
                <a:srgbClr val="D34817"/>
              </a:buClr>
              <a:buSzTx/>
              <a:buFont typeface="Wingdings 3" charset="2"/>
              <a:buNone/>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(α) Μπορεί να στραφεί κατά αυτών; </a:t>
            </a:r>
            <a:r>
              <a:rPr kumimoji="0" lang="el-GR" sz="17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Ναι, έχει αναγωγικά δικαιώματα κατά της εταιρείας και των συνεταίρων του (α. 487, 488 ΑΚ). </a:t>
            </a:r>
          </a:p>
          <a:p>
            <a:pPr marL="0" marR="0" lvl="0" indent="0" algn="just" defTabSz="457200" rtl="0" eaLnBrk="1" fontAlgn="auto" latinLnBrk="0" hangingPunct="1">
              <a:lnSpc>
                <a:spcPct val="150000"/>
              </a:lnSpc>
              <a:spcBef>
                <a:spcPts val="1000"/>
              </a:spcBef>
              <a:spcAft>
                <a:spcPts val="0"/>
              </a:spcAft>
              <a:buClr>
                <a:srgbClr val="D34817"/>
              </a:buClr>
              <a:buSzTx/>
              <a:buFont typeface="Wingdings 3" charset="2"/>
              <a:buNone/>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(β) Μπορεί να ορισθεί στην εταιρική σύμβαση, ότι ο εταίρος που θα εξοφλήσει τα εταιρικά χρέη δεν έχει δικαίωμα αναγωγής; </a:t>
            </a:r>
            <a:r>
              <a:rPr kumimoji="0" lang="el-GR" sz="17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Όχι, έρχεται σε αντίθεση με την 764 παρ. 1 ΑΚ. </a:t>
            </a:r>
          </a:p>
          <a:p>
            <a:pPr marL="0" marR="0" lvl="0" indent="0" algn="just" defTabSz="457200" rtl="0" eaLnBrk="1" fontAlgn="auto" latinLnBrk="0" hangingPunct="1">
              <a:lnSpc>
                <a:spcPct val="150000"/>
              </a:lnSpc>
              <a:spcBef>
                <a:spcPts val="1000"/>
              </a:spcBef>
              <a:spcAft>
                <a:spcPts val="0"/>
              </a:spcAft>
              <a:buClr>
                <a:srgbClr val="D34817"/>
              </a:buClr>
              <a:buSzTx/>
              <a:buFont typeface="Wingdings 3" charset="2"/>
              <a:buNone/>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(γ) Αν το εταιρικό χρέος το εξοφλήσει τελικά η Ε, μπορεί να στραφεί κατά των εταίρων αναγωγικά; </a:t>
            </a:r>
            <a:r>
              <a:rPr kumimoji="0" lang="el-GR" sz="17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Όχι </a:t>
            </a:r>
          </a:p>
          <a:p>
            <a:pPr marL="0" marR="0" lvl="0" indent="0" algn="just" defTabSz="457200" rtl="0" eaLnBrk="1" fontAlgn="auto" latinLnBrk="0" hangingPunct="1">
              <a:lnSpc>
                <a:spcPct val="170000"/>
              </a:lnSpc>
              <a:spcBef>
                <a:spcPts val="1000"/>
              </a:spcBef>
              <a:spcAft>
                <a:spcPts val="0"/>
              </a:spcAft>
              <a:buClr>
                <a:srgbClr val="D34817"/>
              </a:buClr>
              <a:buSzTx/>
              <a:buFont typeface="Wingdings 3" charset="2"/>
              <a:buNone/>
              <a:tabLst/>
              <a:defRPr/>
            </a:pPr>
            <a:r>
              <a:rPr kumimoji="0" lang="el-GR" sz="17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12. </a:t>
            </a:r>
            <a:r>
              <a:rPr kumimoji="0" lang="el-GR" sz="17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Σε μία </a:t>
            </a:r>
            <a:r>
              <a:rPr kumimoji="0" lang="el-GR" sz="1700" b="0"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ο.ε.</a:t>
            </a:r>
            <a:r>
              <a:rPr kumimoji="0" lang="el-GR" sz="17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εισέρχεται νέος εταίρος Α, με τροποποίηση εταιρικής σύμβασης χωρίς όμως τήρηση διατυπώσεων δημοσιότητας. Ευθύνεται έναντι τρίτων για τα παλαιά χρέη της εταιρείας; </a:t>
            </a:r>
            <a:r>
              <a:rPr kumimoji="0" lang="el-GR" sz="17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Όχι, η ευθύνη ξεκινά με την καταχώριση της εισόδου του στο Γ.Ε.ΜΗ.</a:t>
            </a:r>
            <a:endParaRPr lang="el-GR" dirty="0">
              <a:solidFill>
                <a:schemeClr val="accent1"/>
              </a:solidFill>
              <a:latin typeface="Trebuchet MS" panose="020B0603020202020204" pitchFamily="34" charset="0"/>
            </a:endParaRPr>
          </a:p>
        </p:txBody>
      </p:sp>
    </p:spTree>
    <p:extLst>
      <p:ext uri="{BB962C8B-B14F-4D97-AF65-F5344CB8AC3E}">
        <p14:creationId xmlns:p14="http://schemas.microsoft.com/office/powerpoint/2010/main" val="23881112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A1E9EFA-3EE5-E2F6-1411-06BC6A6C286B}"/>
              </a:ext>
            </a:extLst>
          </p:cNvPr>
          <p:cNvSpPr>
            <a:spLocks noGrp="1"/>
          </p:cNvSpPr>
          <p:nvPr>
            <p:ph idx="1"/>
          </p:nvPr>
        </p:nvSpPr>
        <p:spPr>
          <a:xfrm>
            <a:off x="2232213" y="645460"/>
            <a:ext cx="9460659" cy="5773270"/>
          </a:xfrm>
        </p:spPr>
        <p:txBody>
          <a:bodyPr>
            <a:normAutofit fontScale="92500" lnSpcReduction="20000"/>
          </a:bodyPr>
          <a:lstStyle/>
          <a:p>
            <a:pPr marL="342900" marR="0" lvl="0" indent="-342900" algn="just" defTabSz="457200" rtl="0" eaLnBrk="1" fontAlgn="auto" latinLnBrk="0" hangingPunct="1">
              <a:lnSpc>
                <a:spcPct val="150000"/>
              </a:lnSpc>
              <a:spcBef>
                <a:spcPts val="1000"/>
              </a:spcBef>
              <a:spcAft>
                <a:spcPts val="0"/>
              </a:spcAft>
              <a:buClr>
                <a:srgbClr val="D34817"/>
              </a:buClr>
              <a:buSzTx/>
              <a:buFont typeface="Wingdings 3" charset="2"/>
              <a:buAutoNum type="arabicPeriod" startAt="13"/>
              <a:tabLst/>
              <a:defRPr/>
            </a:pPr>
            <a:r>
              <a:rPr lang="el-GR" sz="1600" dirty="0">
                <a:latin typeface="Trebuchet MS" panose="020B0603020202020204" pitchFamily="34" charset="0"/>
              </a:rPr>
              <a:t> </a:t>
            </a: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pitchFamily="34" charset="0"/>
                <a:ea typeface="+mn-ea"/>
                <a:cs typeface="+mn-cs"/>
              </a:rPr>
              <a:t>Σε μία ετερόρρυθμη εταιρεία συμμετέχουν ο ομόρρυθμος εταίρος Α και οι ετερόρρυθμοι εταίροι Β και Γ. Στις 10.04.2024 ο ετερόρρυθμος εταίρος Β αποκτά τη θέση </a:t>
            </a:r>
            <a:r>
              <a:rPr kumimoji="0" lang="el-GR" sz="1600" b="0" i="0" u="none" strike="noStrike" kern="1200" cap="none" spc="0" normalizeH="0" baseline="0" noProof="0" dirty="0" err="1">
                <a:ln>
                  <a:noFill/>
                </a:ln>
                <a:solidFill>
                  <a:prstClr val="black">
                    <a:lumMod val="75000"/>
                    <a:lumOff val="25000"/>
                  </a:prstClr>
                </a:solidFill>
                <a:effectLst/>
                <a:uLnTx/>
                <a:uFillTx/>
                <a:latin typeface="Trebuchet MS" panose="020B0603020202020204" pitchFamily="34" charset="0"/>
                <a:ea typeface="+mn-ea"/>
                <a:cs typeface="+mn-cs"/>
              </a:rPr>
              <a:t>ομορρύθμου</a:t>
            </a: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pitchFamily="34" charset="0"/>
                <a:ea typeface="+mn-ea"/>
                <a:cs typeface="+mn-cs"/>
              </a:rPr>
              <a:t>. Στις 25.04.2024 ο εταιρικός δανειστής Ε επιδίδει στην εταιρεία και στους ομόρρυθμους εταίρους Α και Β αγωγή, ζητώντας το ποσό των 30.000 ευρώ, το οποίο αντιστοιχεί σε τιμολόγια, τα οποία έχουν καταστεί ληξιπρόθεσμα και απαιτητά στις 10.01.2023. Καλώς στρέφεται κατά του Β, ο οποίος τότε κατείχε τη θέση ετερορρύθμου εταίρου; </a:t>
            </a:r>
            <a:r>
              <a:rPr kumimoji="0" lang="el-GR" sz="16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Ναι (α. 258 παρ.3- ως είσοδος θεωρείται και η μετατροπή της συμμετοχής). </a:t>
            </a:r>
          </a:p>
          <a:p>
            <a:pPr marL="342900" marR="0" lvl="0" indent="-342900" algn="just" defTabSz="457200" rtl="0" eaLnBrk="1" fontAlgn="auto" latinLnBrk="0" hangingPunct="1">
              <a:lnSpc>
                <a:spcPct val="150000"/>
              </a:lnSpc>
              <a:spcBef>
                <a:spcPts val="1000"/>
              </a:spcBef>
              <a:spcAft>
                <a:spcPts val="0"/>
              </a:spcAft>
              <a:buClr>
                <a:srgbClr val="D34817"/>
              </a:buClr>
              <a:buSzTx/>
              <a:buFont typeface="Wingdings 3" charset="2"/>
              <a:buAutoNum type="arabicPeriod" startAt="13"/>
              <a:tabLst/>
              <a:defRPr/>
            </a:pPr>
            <a:r>
              <a:rPr kumimoji="0" lang="el-GR" sz="16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 </a:t>
            </a:r>
            <a:r>
              <a:rPr kumimoji="0" lang="el-GR" sz="16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Σε μία ετερόρρυθμη εταιρεία συμμετέχουν ο ομόρρυθμος εταίρος Α και ο ετερόρρυθμος εταίρος Β. Ο ετερόρρυθμος εταίρος Β δεν έχει καταβάλει την εισφορά του και έτσι ο εταιρικός δανειστής Ε στρέφεται κατά αυτού. Ο Β καταβάλει στον Ε και έπειτα ισχυρίζεται ότι δεν υποχρεούται να καταβάλει και την εισφορά του στην εταιρεία. Είναι ορθός ο ισχυρισμός του; </a:t>
            </a:r>
            <a:r>
              <a:rPr kumimoji="0" lang="el-GR" sz="16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Όχι, η ικανοποίηση του ΔΕΝ έχει ως αποτέλεσμα την απαλλαγή του από την υποχρέωση καταβολής της εισφοράς του προς την εταιρεία. Όμως, η ικανοποίηση του εταιρικού δανειστή οδηγεί σε απελευθέρωση του ετερορρύθμου από την ευθύνη του έναντι έτερων δανειστών, οι οποίοι δεν θα μπορούν να του ζητήσουν να καταβάλει το όποιο εταιρικό χρέος. </a:t>
            </a:r>
          </a:p>
          <a:p>
            <a:pPr marL="342900" marR="0" lvl="0" indent="-342900" algn="just" defTabSz="457200" rtl="0" eaLnBrk="1" fontAlgn="auto" latinLnBrk="0" hangingPunct="1">
              <a:lnSpc>
                <a:spcPct val="150000"/>
              </a:lnSpc>
              <a:spcBef>
                <a:spcPts val="1000"/>
              </a:spcBef>
              <a:spcAft>
                <a:spcPts val="0"/>
              </a:spcAft>
              <a:buClr>
                <a:srgbClr val="D34817"/>
              </a:buClr>
              <a:buSzTx/>
              <a:buFont typeface="Wingdings 3" charset="2"/>
              <a:buAutoNum type="arabicPeriod" startAt="13"/>
              <a:tabLst/>
              <a:defRPr/>
            </a:pPr>
            <a:r>
              <a:rPr kumimoji="0" lang="el-GR" sz="16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 </a:t>
            </a:r>
            <a:r>
              <a:rPr kumimoji="0" lang="el-GR" sz="16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Μία ετερόρρυθμη εταιρεία, στην οποία συμμετέχουν ο ομόρρυθμος εταίρος Α και ο ετερόρρυθμος εταίρος Β ασκεί την εμπορική της δραστηριότητα, πριν καταχωρισθεί στο Γ.Ε.ΜΗ. Από την δραστηριότητα αυτή, δημιουργείται χρέος 15.000 ευρώ και έτσι ο εταιρικός δανειστής Ε στρέφεται κατ’ αυτής και των εταίρων Α και Β. Ορθά; </a:t>
            </a:r>
            <a:r>
              <a:rPr kumimoji="0" lang="el-GR" sz="16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Ναι, κατά 280 </a:t>
            </a:r>
            <a:r>
              <a:rPr kumimoji="0" lang="el-GR" sz="1600" b="0" i="0" u="none" strike="noStrike" kern="1200" cap="none" spc="0" normalizeH="0" baseline="0" noProof="0" dirty="0" err="1">
                <a:ln>
                  <a:noFill/>
                </a:ln>
                <a:solidFill>
                  <a:srgbClr val="D34817"/>
                </a:solidFill>
                <a:effectLst/>
                <a:uLnTx/>
                <a:uFillTx/>
                <a:latin typeface="Trebuchet MS" panose="020B0603020202020204" pitchFamily="34" charset="0"/>
                <a:ea typeface="+mn-ea"/>
                <a:cs typeface="+mn-cs"/>
              </a:rPr>
              <a:t>εδ.β</a:t>
            </a:r>
            <a:r>
              <a:rPr kumimoji="0" lang="el-GR" sz="1600" b="0" i="0" u="none" strike="noStrike" kern="1200" cap="none" spc="0" normalizeH="0" baseline="0" noProof="0" dirty="0">
                <a:ln>
                  <a:noFill/>
                </a:ln>
                <a:solidFill>
                  <a:srgbClr val="D34817"/>
                </a:solidFill>
                <a:effectLst/>
                <a:uLnTx/>
                <a:uFillTx/>
                <a:latin typeface="Trebuchet MS" panose="020B0603020202020204" pitchFamily="34" charset="0"/>
                <a:ea typeface="+mn-ea"/>
                <a:cs typeface="+mn-cs"/>
              </a:rPr>
              <a:t>’ </a:t>
            </a:r>
          </a:p>
          <a:p>
            <a:pPr algn="just">
              <a:lnSpc>
                <a:spcPct val="150000"/>
              </a:lnSpc>
              <a:buAutoNum type="arabicPeriod" startAt="13"/>
            </a:pPr>
            <a:endParaRPr lang="el-GR" dirty="0">
              <a:solidFill>
                <a:schemeClr val="accent1"/>
              </a:solidFill>
              <a:latin typeface="Trebuchet MS" panose="020B0603020202020204" pitchFamily="34" charset="0"/>
            </a:endParaRPr>
          </a:p>
        </p:txBody>
      </p:sp>
    </p:spTree>
    <p:extLst>
      <p:ext uri="{BB962C8B-B14F-4D97-AF65-F5344CB8AC3E}">
        <p14:creationId xmlns:p14="http://schemas.microsoft.com/office/powerpoint/2010/main" val="12861126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a:extLst>
              <a:ext uri="{FF2B5EF4-FFF2-40B4-BE49-F238E27FC236}">
                <a16:creationId xmlns:a16="http://schemas.microsoft.com/office/drawing/2014/main" id="{862A14C3-C1B4-620F-349F-703AA62DA6D9}"/>
              </a:ext>
            </a:extLst>
          </p:cNvPr>
          <p:cNvSpPr>
            <a:spLocks noGrp="1"/>
          </p:cNvSpPr>
          <p:nvPr>
            <p:ph idx="1"/>
          </p:nvPr>
        </p:nvSpPr>
        <p:spPr>
          <a:xfrm>
            <a:off x="1299882" y="304799"/>
            <a:ext cx="10757647" cy="6427695"/>
          </a:xfrm>
        </p:spPr>
        <p:txBody>
          <a:bodyPr>
            <a:normAutofit fontScale="85000" lnSpcReduction="20000"/>
          </a:bodyPr>
          <a:lstStyle/>
          <a:p>
            <a:pPr marL="0" lvl="0" indent="0" algn="just">
              <a:lnSpc>
                <a:spcPct val="120000"/>
              </a:lnSpc>
              <a:buNone/>
            </a:pPr>
            <a:r>
              <a:rPr lang="en-US" sz="1600" kern="100" dirty="0">
                <a:solidFill>
                  <a:schemeClr val="accent1"/>
                </a:solidFill>
                <a:effectLst/>
                <a:latin typeface="Trebuchet MS" panose="020B0603020202020204" pitchFamily="34" charset="0"/>
                <a:ea typeface="Aptos" panose="020B0004020202020204" pitchFamily="34" charset="0"/>
                <a:cs typeface="Times New Roman" panose="02020603050405020304" pitchFamily="18" charset="0"/>
              </a:rPr>
              <a:t>16.</a:t>
            </a:r>
            <a:r>
              <a:rPr lang="en-US" sz="1600" kern="100" dirty="0">
                <a:effectLst/>
                <a:latin typeface="Trebuchet MS" panose="020B0603020202020204" pitchFamily="34" charset="0"/>
                <a:ea typeface="Aptos" panose="020B0004020202020204" pitchFamily="34" charset="0"/>
                <a:cs typeface="Times New Roman" panose="02020603050405020304" pitchFamily="18" charset="0"/>
              </a:rPr>
              <a:t>	</a:t>
            </a:r>
            <a:r>
              <a:rPr lang="el-GR" sz="1600" kern="100" dirty="0">
                <a:effectLst/>
                <a:latin typeface="Trebuchet MS" panose="020B0603020202020204" pitchFamily="34" charset="0"/>
                <a:ea typeface="Aptos" panose="020B0004020202020204" pitchFamily="34" charset="0"/>
                <a:cs typeface="Times New Roman" panose="02020603050405020304" pitchFamily="18" charset="0"/>
              </a:rPr>
              <a:t>Οι Α και Β επιθυμούν να συστήσουν Α.Ε με εισφορά ακινήτου. </a:t>
            </a:r>
          </a:p>
          <a:p>
            <a:pPr marL="457200" lvl="1" indent="0" algn="just">
              <a:lnSpc>
                <a:spcPct val="120000"/>
              </a:lnSpc>
              <a:buNone/>
            </a:pPr>
            <a:r>
              <a:rPr lang="el-GR" kern="100" dirty="0">
                <a:latin typeface="Trebuchet MS" panose="020B0603020202020204" pitchFamily="34" charset="0"/>
                <a:ea typeface="Aptos" panose="020B0004020202020204" pitchFamily="34" charset="0"/>
                <a:cs typeface="Times New Roman" panose="02020603050405020304" pitchFamily="18" charset="0"/>
              </a:rPr>
              <a:t>α) </a:t>
            </a:r>
            <a:r>
              <a:rPr lang="el-GR" kern="100" dirty="0">
                <a:effectLst/>
                <a:latin typeface="Trebuchet MS" panose="020B0603020202020204" pitchFamily="34" charset="0"/>
                <a:ea typeface="Aptos" panose="020B0004020202020204" pitchFamily="34" charset="0"/>
                <a:cs typeface="Times New Roman" panose="02020603050405020304" pitchFamily="18" charset="0"/>
              </a:rPr>
              <a:t>Μπορεί να συσταθεί με πρότυπο καταστατικό η Α.Ε. αυτή; </a:t>
            </a:r>
            <a:r>
              <a:rPr lang="el-GR" sz="1600" kern="100" dirty="0">
                <a:solidFill>
                  <a:schemeClr val="accent1"/>
                </a:solidFill>
                <a:effectLst/>
                <a:latin typeface="Trebuchet MS" panose="020B0603020202020204" pitchFamily="34" charset="0"/>
                <a:ea typeface="Aptos" panose="020B0004020202020204" pitchFamily="34" charset="0"/>
                <a:cs typeface="Times New Roman" panose="02020603050405020304" pitchFamily="18" charset="0"/>
              </a:rPr>
              <a:t>Όχι. Η σύσταση πρέπει να περιβληθεί συμβολαιογραφικό τύπο, λόγω της εισφοράς του ακινήτου, κατ’ Άρθρο 4 παρ. 2 Ν 4548/2018</a:t>
            </a:r>
          </a:p>
          <a:p>
            <a:pPr marL="457200" lvl="1" indent="0" algn="just">
              <a:lnSpc>
                <a:spcPct val="120000"/>
              </a:lnSpc>
              <a:buNone/>
            </a:pPr>
            <a:r>
              <a:rPr lang="el-GR" kern="100" dirty="0">
                <a:effectLst/>
                <a:latin typeface="Trebuchet MS" panose="020B0603020202020204" pitchFamily="34" charset="0"/>
                <a:ea typeface="Aptos" panose="020B0004020202020204" pitchFamily="34" charset="0"/>
                <a:cs typeface="Times New Roman" panose="02020603050405020304" pitchFamily="18" charset="0"/>
              </a:rPr>
              <a:t>β) Επιτρέπεται η εισφορά σε είδος; </a:t>
            </a:r>
            <a:r>
              <a:rPr lang="el-GR" sz="1600" kern="100" dirty="0">
                <a:solidFill>
                  <a:schemeClr val="accent1"/>
                </a:solidFill>
                <a:effectLst/>
                <a:latin typeface="Trebuchet MS" panose="020B0603020202020204" pitchFamily="34" charset="0"/>
                <a:ea typeface="Aptos" panose="020B0004020202020204" pitchFamily="34" charset="0"/>
                <a:cs typeface="Times New Roman" panose="02020603050405020304" pitchFamily="18" charset="0"/>
              </a:rPr>
              <a:t>Ναι – Άρθρο 16 </a:t>
            </a:r>
            <a:r>
              <a:rPr lang="el-GR" sz="1600" kern="100" dirty="0" err="1">
                <a:solidFill>
                  <a:schemeClr val="accent1"/>
                </a:solidFill>
                <a:effectLst/>
                <a:latin typeface="Trebuchet MS" panose="020B0603020202020204" pitchFamily="34" charset="0"/>
                <a:ea typeface="Aptos" panose="020B0004020202020204" pitchFamily="34" charset="0"/>
                <a:cs typeface="Times New Roman" panose="02020603050405020304" pitchFamily="18" charset="0"/>
              </a:rPr>
              <a:t>εδ</a:t>
            </a:r>
            <a:r>
              <a:rPr lang="el-GR" sz="1600" kern="100" dirty="0">
                <a:solidFill>
                  <a:schemeClr val="accent1"/>
                </a:solidFill>
                <a:effectLst/>
                <a:latin typeface="Trebuchet MS" panose="020B0603020202020204" pitchFamily="34" charset="0"/>
                <a:ea typeface="Aptos" panose="020B0004020202020204" pitchFamily="34" charset="0"/>
                <a:cs typeface="Times New Roman" panose="02020603050405020304" pitchFamily="18" charset="0"/>
              </a:rPr>
              <a:t>. β’ Ν 4548/2018</a:t>
            </a:r>
          </a:p>
          <a:p>
            <a:pPr marL="457200" lvl="1" indent="0" algn="just">
              <a:lnSpc>
                <a:spcPct val="120000"/>
              </a:lnSpc>
              <a:buNone/>
            </a:pPr>
            <a:r>
              <a:rPr lang="el-GR" kern="100" dirty="0">
                <a:latin typeface="Trebuchet MS" panose="020B0603020202020204" pitchFamily="34" charset="0"/>
                <a:ea typeface="Aptos" panose="020B0004020202020204" pitchFamily="34" charset="0"/>
                <a:cs typeface="Times New Roman" panose="02020603050405020304" pitchFamily="18" charset="0"/>
              </a:rPr>
              <a:t>γ) </a:t>
            </a:r>
            <a:r>
              <a:rPr lang="el-GR" kern="100" dirty="0">
                <a:effectLst/>
                <a:latin typeface="Trebuchet MS" panose="020B0603020202020204" pitchFamily="34" charset="0"/>
                <a:ea typeface="Aptos" panose="020B0004020202020204" pitchFamily="34" charset="0"/>
                <a:cs typeface="Times New Roman" panose="02020603050405020304" pitchFamily="18" charset="0"/>
              </a:rPr>
              <a:t>Πώς εξακριβώνεται η αξία της εν λόγω εισφοράς; </a:t>
            </a:r>
            <a:r>
              <a:rPr lang="el-GR" sz="1600" kern="100" dirty="0">
                <a:solidFill>
                  <a:schemeClr val="accent1"/>
                </a:solidFill>
                <a:effectLst/>
                <a:latin typeface="Trebuchet MS" panose="020B0603020202020204" pitchFamily="34" charset="0"/>
                <a:ea typeface="Aptos" panose="020B0004020202020204" pitchFamily="34" charset="0"/>
                <a:cs typeface="Times New Roman" panose="02020603050405020304" pitchFamily="18" charset="0"/>
              </a:rPr>
              <a:t>Η αξία του ακινήτου αποτιμάται από δύο ορκωτούς ελεγκτές, κατ’ άρθρο 17 παρ. 3 Ν 4548/2018.</a:t>
            </a:r>
          </a:p>
          <a:p>
            <a:pPr marL="457200" lvl="1" indent="0" algn="just">
              <a:lnSpc>
                <a:spcPct val="120000"/>
              </a:lnSpc>
              <a:buNone/>
            </a:pPr>
            <a:r>
              <a:rPr lang="el-GR" kern="100" dirty="0">
                <a:latin typeface="Trebuchet MS" panose="020B0603020202020204" pitchFamily="34" charset="0"/>
                <a:ea typeface="Aptos" panose="020B0004020202020204" pitchFamily="34" charset="0"/>
                <a:cs typeface="Times New Roman" panose="02020603050405020304" pitchFamily="18" charset="0"/>
              </a:rPr>
              <a:t>δ) </a:t>
            </a:r>
            <a:r>
              <a:rPr lang="el-GR" kern="100" dirty="0">
                <a:effectLst/>
                <a:latin typeface="Trebuchet MS" panose="020B0603020202020204" pitchFamily="34" charset="0"/>
                <a:ea typeface="Aptos" panose="020B0004020202020204" pitchFamily="34" charset="0"/>
                <a:cs typeface="Times New Roman" panose="02020603050405020304" pitchFamily="18" charset="0"/>
              </a:rPr>
              <a:t>Πώς και εντός </a:t>
            </a:r>
            <a:r>
              <a:rPr lang="el-GR" kern="100" dirty="0" err="1">
                <a:effectLst/>
                <a:latin typeface="Trebuchet MS" panose="020B0603020202020204" pitchFamily="34" charset="0"/>
                <a:ea typeface="Aptos" panose="020B0004020202020204" pitchFamily="34" charset="0"/>
                <a:cs typeface="Times New Roman" panose="02020603050405020304" pitchFamily="18" charset="0"/>
              </a:rPr>
              <a:t>ποιάς</a:t>
            </a:r>
            <a:r>
              <a:rPr lang="el-GR" kern="100" dirty="0">
                <a:effectLst/>
                <a:latin typeface="Trebuchet MS" panose="020B0603020202020204" pitchFamily="34" charset="0"/>
                <a:ea typeface="Aptos" panose="020B0004020202020204" pitchFamily="34" charset="0"/>
                <a:cs typeface="Times New Roman" panose="02020603050405020304" pitchFamily="18" charset="0"/>
              </a:rPr>
              <a:t> προθεσμίας πιστοποιείται η καταβολή της εισφοράς; </a:t>
            </a:r>
            <a:r>
              <a:rPr lang="el-GR" sz="1600" kern="100" dirty="0">
                <a:solidFill>
                  <a:schemeClr val="accent1"/>
                </a:solidFill>
                <a:effectLst/>
                <a:latin typeface="Trebuchet MS" panose="020B0603020202020204" pitchFamily="34" charset="0"/>
                <a:ea typeface="Aptos" panose="020B0004020202020204" pitchFamily="34" charset="0"/>
                <a:cs typeface="Times New Roman" panose="02020603050405020304" pitchFamily="18" charset="0"/>
              </a:rPr>
              <a:t>Εντός 2 μηνών από τη σύσταση της Εταιρείας, κατ’ άρθρο 20 παρ. 6 Ν 4548/2018, με έκθεση ορκωτού ελεγκτή λογιστή. Εάν η εταιρεία ανήκει στην κατηγορία πολύ μικρών ή μικρών εταιρειών την πιστοποίηση μπορεί να κάνει και το ίδιο το ΔΣ.</a:t>
            </a:r>
          </a:p>
          <a:p>
            <a:pPr marL="457200" marR="0" lvl="1" indent="0" algn="just" defTabSz="457200" rtl="0" eaLnBrk="1" fontAlgn="auto" latinLnBrk="0" hangingPunct="1">
              <a:lnSpc>
                <a:spcPct val="120000"/>
              </a:lnSpc>
              <a:spcBef>
                <a:spcPts val="1000"/>
              </a:spcBef>
              <a:spcAft>
                <a:spcPts val="0"/>
              </a:spcAft>
              <a:buClr>
                <a:srgbClr val="D34817"/>
              </a:buClr>
              <a:buSzTx/>
              <a:buNone/>
              <a:tabLst/>
              <a:defRPr/>
            </a:pPr>
            <a:r>
              <a:rPr kumimoji="0" lang="el-GR" sz="1500" b="0" i="0" u="none" strike="noStrike" kern="100" cap="none" spc="0" normalizeH="0" baseline="0" noProof="0" dirty="0">
                <a:ln>
                  <a:noFill/>
                </a:ln>
                <a:solidFill>
                  <a:prstClr val="black">
                    <a:lumMod val="75000"/>
                    <a:lumOff val="25000"/>
                  </a:prstClr>
                </a:solidFill>
                <a:effectLst/>
                <a:uLnTx/>
                <a:uFillTx/>
                <a:latin typeface="Trebuchet MS" panose="020B0603020202020204" pitchFamily="34" charset="0"/>
                <a:ea typeface="Aptos" panose="020B0004020202020204" pitchFamily="34" charset="0"/>
                <a:cs typeface="Times New Roman" panose="02020603050405020304" pitchFamily="18" charset="0"/>
              </a:rPr>
              <a:t>ε) Κατά το στάδιο της ίδρυσης της Εταιρείας και πριν την καταχώρηση της στο ΓΕΜΗ, οι Α και Β μισθώνουν στο όνομα και για λογαριασμό της υπό ίδρυση εταιρείας έναντι μισθώματος €1.500 μία οριζόντια ιδιοκτησία για να στεγάσει τα γραφεία της υπό ίδρυση Εταιρείας. Ευθύνονται οι ιδρυτές ή η Εταιρεία για την πληρωμή των μισθωμάτων; </a:t>
            </a:r>
            <a:r>
              <a:rPr kumimoji="0" lang="el-GR" sz="1500" b="0" i="0" u="none" strike="noStrike" kern="100" cap="none" spc="0" normalizeH="0" baseline="0" noProof="0" dirty="0">
                <a:ln>
                  <a:noFill/>
                </a:ln>
                <a:solidFill>
                  <a:schemeClr val="accent1"/>
                </a:solidFill>
                <a:effectLst/>
                <a:uLnTx/>
                <a:uFillTx/>
                <a:latin typeface="Trebuchet MS" panose="020B0603020202020204" pitchFamily="34" charset="0"/>
                <a:ea typeface="Aptos" panose="020B0004020202020204" pitchFamily="34" charset="0"/>
                <a:cs typeface="Times New Roman" panose="02020603050405020304" pitchFamily="18" charset="0"/>
              </a:rPr>
              <a:t>Για την πληρωμή των μισθωμάτων ενόσω ακόμα η Εταιρεία βρίσκεται στο στάδιο της ίδρυσης ευθύνονται απεριόριστα και εις </a:t>
            </a:r>
            <a:r>
              <a:rPr kumimoji="0" lang="el-GR" sz="1500" b="0" i="0" u="none" strike="noStrike" kern="100" cap="none" spc="0" normalizeH="0" baseline="0" noProof="0" dirty="0" err="1">
                <a:ln>
                  <a:noFill/>
                </a:ln>
                <a:solidFill>
                  <a:schemeClr val="accent1"/>
                </a:solidFill>
                <a:effectLst/>
                <a:uLnTx/>
                <a:uFillTx/>
                <a:latin typeface="Trebuchet MS" panose="020B0603020202020204" pitchFamily="34" charset="0"/>
                <a:ea typeface="Aptos" panose="020B0004020202020204" pitchFamily="34" charset="0"/>
                <a:cs typeface="Times New Roman" panose="02020603050405020304" pitchFamily="18" charset="0"/>
              </a:rPr>
              <a:t>ολόκληρον</a:t>
            </a:r>
            <a:r>
              <a:rPr kumimoji="0" lang="el-GR" sz="1500" b="0" i="0" u="none" strike="noStrike" kern="100" cap="none" spc="0" normalizeH="0" baseline="0" noProof="0" dirty="0">
                <a:ln>
                  <a:noFill/>
                </a:ln>
                <a:solidFill>
                  <a:schemeClr val="accent1"/>
                </a:solidFill>
                <a:effectLst/>
                <a:uLnTx/>
                <a:uFillTx/>
                <a:latin typeface="Trebuchet MS" panose="020B0603020202020204" pitchFamily="34" charset="0"/>
                <a:ea typeface="Aptos" panose="020B0004020202020204" pitchFamily="34" charset="0"/>
                <a:cs typeface="Times New Roman" panose="02020603050405020304" pitchFamily="18" charset="0"/>
              </a:rPr>
              <a:t>, κατ’ άρθρο 10 παρ. 1 Ν 4548/2018, οι ιδρυτές. Όμως ευθύνεται μόνη η Εταιρεία εάν ανέλαβε τις υποχρεώσεις που απορρέουν από την εν λόγω σύμβαση μίσθωσης, εντός τριών μηνών από τη σύστασή της.</a:t>
            </a:r>
          </a:p>
          <a:p>
            <a:pPr marL="457200" marR="0" lvl="1" indent="0" algn="just" defTabSz="457200" rtl="0" eaLnBrk="1" fontAlgn="auto" latinLnBrk="0" hangingPunct="1">
              <a:lnSpc>
                <a:spcPct val="120000"/>
              </a:lnSpc>
              <a:spcBef>
                <a:spcPts val="1000"/>
              </a:spcBef>
              <a:spcAft>
                <a:spcPts val="0"/>
              </a:spcAft>
              <a:buClr>
                <a:srgbClr val="D34817"/>
              </a:buClr>
              <a:buSzTx/>
              <a:buNone/>
              <a:tabLst/>
              <a:defRPr/>
            </a:pPr>
            <a:r>
              <a:rPr kumimoji="0" lang="el-GR" sz="1500" b="0" i="0" u="none" strike="noStrike" kern="100" cap="none" spc="0" normalizeH="0" baseline="0" noProof="0" dirty="0" err="1">
                <a:ln>
                  <a:noFill/>
                </a:ln>
                <a:solidFill>
                  <a:schemeClr val="tx1"/>
                </a:solidFill>
                <a:effectLst/>
                <a:uLnTx/>
                <a:uFillTx/>
                <a:latin typeface="Trebuchet MS" panose="020B0603020202020204" pitchFamily="34" charset="0"/>
                <a:ea typeface="Aptos" panose="020B0004020202020204" pitchFamily="34" charset="0"/>
                <a:cs typeface="Times New Roman" panose="02020603050405020304" pitchFamily="18" charset="0"/>
              </a:rPr>
              <a:t>στ</a:t>
            </a:r>
            <a:r>
              <a:rPr kumimoji="0" lang="el-GR" sz="1500" b="0" i="0" u="none" strike="noStrike" kern="100" cap="none" spc="0" normalizeH="0" baseline="0" noProof="0" dirty="0">
                <a:ln>
                  <a:noFill/>
                </a:ln>
                <a:solidFill>
                  <a:schemeClr val="tx1"/>
                </a:solidFill>
                <a:effectLst/>
                <a:uLnTx/>
                <a:uFillTx/>
                <a:latin typeface="Trebuchet MS" panose="020B0603020202020204" pitchFamily="34" charset="0"/>
                <a:ea typeface="Aptos" panose="020B0004020202020204" pitchFamily="34" charset="0"/>
                <a:cs typeface="Times New Roman" panose="02020603050405020304" pitchFamily="18" charset="0"/>
              </a:rPr>
              <a:t>) Οι Α και Β δεν έχουν προβεί στις απαιτούμενες διατυπώσεις δημοσιότητας για τη σύσταση της Εταιρείας. Ο Α προβαίνει σε αγορά πρώτων υλών για την άσκηση της επιχειρηματικής δραστηριότητας της Εταιρείας και τα αντίστοιχα τιμολόγια αγοράς παραμένουν ανεξόφλητα. Είναι έγκυρη η σύμβαση αγοράς των πρώτων υλών και εάν ναι ποιος θα ευθύνεται για την πληρωμή τους;</a:t>
            </a:r>
          </a:p>
          <a:p>
            <a:pPr marL="1143000" marR="0" lvl="2" indent="-228600" algn="just" defTabSz="457200" rtl="0" eaLnBrk="1" fontAlgn="auto" latinLnBrk="0" hangingPunct="1">
              <a:lnSpc>
                <a:spcPct val="120000"/>
              </a:lnSpc>
              <a:spcBef>
                <a:spcPts val="1000"/>
              </a:spcBef>
              <a:spcAft>
                <a:spcPts val="0"/>
              </a:spcAft>
              <a:buClr>
                <a:srgbClr val="D34817"/>
              </a:buClr>
              <a:buSzTx/>
              <a:buFont typeface="+mj-lt"/>
              <a:buAutoNum type="romanLcPeriod"/>
              <a:tabLst/>
              <a:defRPr/>
            </a:pPr>
            <a:r>
              <a:rPr kumimoji="0" lang="el-GR" sz="1500" b="0" i="0" u="none" strike="noStrike" kern="100" cap="none" spc="0" normalizeH="0" baseline="0" noProof="0" dirty="0">
                <a:ln>
                  <a:noFill/>
                </a:ln>
                <a:solidFill>
                  <a:schemeClr val="accent1"/>
                </a:solidFill>
                <a:effectLst/>
                <a:uLnTx/>
                <a:uFillTx/>
                <a:latin typeface="Trebuchet MS" panose="020B0603020202020204" pitchFamily="34" charset="0"/>
                <a:ea typeface="Aptos" panose="020B0004020202020204" pitchFamily="34" charset="0"/>
                <a:cs typeface="Times New Roman" panose="02020603050405020304" pitchFamily="18" charset="0"/>
              </a:rPr>
              <a:t>Μη δημοσιευμένη ΑΕ </a:t>
            </a:r>
            <a:r>
              <a:rPr kumimoji="0" lang="el-GR" sz="1500" b="0" i="0" u="none" strike="noStrike" kern="100" cap="none" spc="0" normalizeH="0" baseline="0" noProof="0" dirty="0" err="1">
                <a:ln>
                  <a:noFill/>
                </a:ln>
                <a:solidFill>
                  <a:schemeClr val="accent1"/>
                </a:solidFill>
                <a:effectLst/>
                <a:uLnTx/>
                <a:uFillTx/>
                <a:latin typeface="Trebuchet MS" panose="020B0603020202020204" pitchFamily="34" charset="0"/>
                <a:ea typeface="Aptos" panose="020B0004020202020204" pitchFamily="34" charset="0"/>
                <a:cs typeface="Times New Roman" panose="02020603050405020304" pitchFamily="18" charset="0"/>
              </a:rPr>
              <a:t>εξομοιούται</a:t>
            </a:r>
            <a:r>
              <a:rPr kumimoji="0" lang="el-GR" sz="1500" b="0" i="0" u="none" strike="noStrike" kern="100" cap="none" spc="0" normalizeH="0" baseline="0" noProof="0" dirty="0">
                <a:ln>
                  <a:noFill/>
                </a:ln>
                <a:solidFill>
                  <a:schemeClr val="accent1"/>
                </a:solidFill>
                <a:effectLst/>
                <a:uLnTx/>
                <a:uFillTx/>
                <a:latin typeface="Trebuchet MS" panose="020B0603020202020204" pitchFamily="34" charset="0"/>
                <a:ea typeface="Aptos" panose="020B0004020202020204" pitchFamily="34" charset="0"/>
                <a:cs typeface="Times New Roman" panose="02020603050405020304" pitchFamily="18" charset="0"/>
              </a:rPr>
              <a:t> με αδημοσίευτη ΟΕ. Οι συναλλασσόμενοι τρίτοι με την υπό ίδρυση ΑΕ (γνωρίζουν ότι) έχουν απέναντι τους ως αντισυμβαλλόμενη μία αδημοσίευτη ΟΕ, η οποία έχει ικανότητα δικαίου και για τα χρέη της οποίας ευθύνονται απεριόριστα και εις </a:t>
            </a:r>
            <a:r>
              <a:rPr kumimoji="0" lang="el-GR" sz="1500" b="0" i="0" u="none" strike="noStrike" kern="100" cap="none" spc="0" normalizeH="0" baseline="0" noProof="0" dirty="0" err="1">
                <a:ln>
                  <a:noFill/>
                </a:ln>
                <a:solidFill>
                  <a:schemeClr val="accent1"/>
                </a:solidFill>
                <a:effectLst/>
                <a:uLnTx/>
                <a:uFillTx/>
                <a:latin typeface="Trebuchet MS" panose="020B0603020202020204" pitchFamily="34" charset="0"/>
                <a:ea typeface="Aptos" panose="020B0004020202020204" pitchFamily="34" charset="0"/>
                <a:cs typeface="Times New Roman" panose="02020603050405020304" pitchFamily="18" charset="0"/>
              </a:rPr>
              <a:t>ολόκληρον</a:t>
            </a:r>
            <a:r>
              <a:rPr kumimoji="0" lang="el-GR" sz="1500" b="0" i="0" u="none" strike="noStrike" kern="100" cap="none" spc="0" normalizeH="0" baseline="0" noProof="0" dirty="0">
                <a:ln>
                  <a:noFill/>
                </a:ln>
                <a:solidFill>
                  <a:schemeClr val="accent1"/>
                </a:solidFill>
                <a:effectLst/>
                <a:uLnTx/>
                <a:uFillTx/>
                <a:latin typeface="Trebuchet MS" panose="020B0603020202020204" pitchFamily="34" charset="0"/>
                <a:ea typeface="Aptos" panose="020B0004020202020204" pitchFamily="34" charset="0"/>
                <a:cs typeface="Times New Roman" panose="02020603050405020304" pitchFamily="18" charset="0"/>
              </a:rPr>
              <a:t> οι εταίροι της (= ιδρυτές της ΑΕ), και ότι η ΑΕ, μετά την ίδρυσή της, ενδέχεται μονομερώς να αναλάβει την έννομη σχέση και τις εξ αυτής απορρέουσες υποχρεώσεις, απαλλάσσοντας τους ιδρυτές από κάθε ευθύνη. </a:t>
            </a:r>
            <a:r>
              <a:rPr kumimoji="0" lang="el-GR" sz="1500" b="0" i="0" u="none" strike="noStrike" kern="100" cap="none" spc="0" normalizeH="0" baseline="0" noProof="0" dirty="0" err="1">
                <a:ln>
                  <a:noFill/>
                </a:ln>
                <a:solidFill>
                  <a:schemeClr val="accent1"/>
                </a:solidFill>
                <a:effectLst/>
                <a:uLnTx/>
                <a:uFillTx/>
                <a:latin typeface="Trebuchet MS" panose="020B0603020202020204" pitchFamily="34" charset="0"/>
                <a:ea typeface="Aptos" panose="020B0004020202020204" pitchFamily="34" charset="0"/>
                <a:cs typeface="Times New Roman" panose="02020603050405020304" pitchFamily="18" charset="0"/>
              </a:rPr>
              <a:t>Έτσ</a:t>
            </a:r>
            <a:r>
              <a:rPr lang="el-GR" sz="1500" kern="100" dirty="0">
                <a:solidFill>
                  <a:schemeClr val="accent1"/>
                </a:solidFill>
                <a:latin typeface="Trebuchet MS" panose="020B0603020202020204" pitchFamily="34" charset="0"/>
                <a:ea typeface="Aptos" panose="020B0004020202020204" pitchFamily="34" charset="0"/>
                <a:cs typeface="Times New Roman" panose="02020603050405020304" pitchFamily="18" charset="0"/>
              </a:rPr>
              <a:t>ι ε</a:t>
            </a:r>
            <a:r>
              <a:rPr kumimoji="0" lang="el-GR" sz="1500" b="0" i="0" u="none" strike="noStrike" kern="100" cap="none" spc="0" normalizeH="0" baseline="0" noProof="0" dirty="0" err="1">
                <a:ln>
                  <a:noFill/>
                </a:ln>
                <a:solidFill>
                  <a:schemeClr val="accent1"/>
                </a:solidFill>
                <a:effectLst/>
                <a:uLnTx/>
                <a:uFillTx/>
                <a:latin typeface="Trebuchet MS" panose="020B0603020202020204" pitchFamily="34" charset="0"/>
                <a:ea typeface="Aptos" panose="020B0004020202020204" pitchFamily="34" charset="0"/>
                <a:cs typeface="Times New Roman" panose="02020603050405020304" pitchFamily="18" charset="0"/>
              </a:rPr>
              <a:t>ίναι</a:t>
            </a:r>
            <a:r>
              <a:rPr kumimoji="0" lang="el-GR" sz="1500" b="0" i="0" u="none" strike="noStrike" kern="100" cap="none" spc="0" normalizeH="0" baseline="0" noProof="0" dirty="0">
                <a:ln>
                  <a:noFill/>
                </a:ln>
                <a:solidFill>
                  <a:schemeClr val="accent1"/>
                </a:solidFill>
                <a:effectLst/>
                <a:uLnTx/>
                <a:uFillTx/>
                <a:latin typeface="Trebuchet MS" panose="020B0603020202020204" pitchFamily="34" charset="0"/>
                <a:ea typeface="Aptos" panose="020B0004020202020204" pitchFamily="34" charset="0"/>
                <a:cs typeface="Times New Roman" panose="02020603050405020304" pitchFamily="18" charset="0"/>
              </a:rPr>
              <a:t> έγκυρη η αγορά πρώτων υλών αν και δεν τηρήθηκαν οι διατυπώσεις δημοσιότητας.</a:t>
            </a:r>
          </a:p>
          <a:p>
            <a:pPr marL="1143000" marR="0" lvl="2" indent="-228600" algn="just" defTabSz="457200" rtl="0" eaLnBrk="1" fontAlgn="auto" latinLnBrk="0" hangingPunct="1">
              <a:lnSpc>
                <a:spcPct val="120000"/>
              </a:lnSpc>
              <a:spcBef>
                <a:spcPts val="1000"/>
              </a:spcBef>
              <a:spcAft>
                <a:spcPts val="800"/>
              </a:spcAft>
              <a:buClr>
                <a:srgbClr val="D34817"/>
              </a:buClr>
              <a:buSzTx/>
              <a:buFont typeface="+mj-lt"/>
              <a:buAutoNum type="romanLcPeriod"/>
              <a:tabLst/>
              <a:defRPr/>
            </a:pPr>
            <a:r>
              <a:rPr lang="el-GR" sz="1500" kern="100" dirty="0">
                <a:solidFill>
                  <a:schemeClr val="accent1"/>
                </a:solidFill>
                <a:latin typeface="Trebuchet MS" panose="020B0603020202020204" pitchFamily="34" charset="0"/>
                <a:cs typeface="Times New Roman" panose="02020603050405020304" pitchFamily="18" charset="0"/>
              </a:rPr>
              <a:t>Κατ’ ανάλογη εφαρμογή των διατάξεων περί </a:t>
            </a:r>
            <a:r>
              <a:rPr lang="el-GR" sz="1500" kern="100" dirty="0" err="1">
                <a:solidFill>
                  <a:schemeClr val="accent1"/>
                </a:solidFill>
                <a:latin typeface="Trebuchet MS" panose="020B0603020202020204" pitchFamily="34" charset="0"/>
                <a:cs typeface="Times New Roman" panose="02020603050405020304" pitchFamily="18" charset="0"/>
              </a:rPr>
              <a:t>ομορρύθμων</a:t>
            </a:r>
            <a:r>
              <a:rPr lang="el-GR" sz="1500" kern="100" dirty="0">
                <a:solidFill>
                  <a:schemeClr val="accent1"/>
                </a:solidFill>
                <a:latin typeface="Trebuchet MS" panose="020B0603020202020204" pitchFamily="34" charset="0"/>
                <a:cs typeface="Times New Roman" panose="02020603050405020304" pitchFamily="18" charset="0"/>
              </a:rPr>
              <a:t> εταιρειών, για την εξόφληση των τιμολογίων ευθύνονται από κοινού, εις </a:t>
            </a:r>
            <a:r>
              <a:rPr lang="el-GR" sz="1500" kern="100" dirty="0" err="1">
                <a:solidFill>
                  <a:schemeClr val="accent1"/>
                </a:solidFill>
                <a:latin typeface="Trebuchet MS" panose="020B0603020202020204" pitchFamily="34" charset="0"/>
                <a:cs typeface="Times New Roman" panose="02020603050405020304" pitchFamily="18" charset="0"/>
              </a:rPr>
              <a:t>ολόκληρον</a:t>
            </a:r>
            <a:r>
              <a:rPr lang="el-GR" sz="1500" kern="100" dirty="0">
                <a:solidFill>
                  <a:schemeClr val="accent1"/>
                </a:solidFill>
                <a:latin typeface="Trebuchet MS" panose="020B0603020202020204" pitchFamily="34" charset="0"/>
                <a:cs typeface="Times New Roman" panose="02020603050405020304" pitchFamily="18" charset="0"/>
              </a:rPr>
              <a:t> και </a:t>
            </a:r>
            <a:r>
              <a:rPr lang="el-GR" sz="1500" kern="100" dirty="0" err="1">
                <a:solidFill>
                  <a:schemeClr val="accent1"/>
                </a:solidFill>
                <a:latin typeface="Trebuchet MS" panose="020B0603020202020204" pitchFamily="34" charset="0"/>
                <a:cs typeface="Times New Roman" panose="02020603050405020304" pitchFamily="18" charset="0"/>
              </a:rPr>
              <a:t>απεριόρισμα</a:t>
            </a:r>
            <a:r>
              <a:rPr lang="el-GR" sz="1500" kern="100" dirty="0">
                <a:solidFill>
                  <a:schemeClr val="accent1"/>
                </a:solidFill>
                <a:latin typeface="Trebuchet MS" panose="020B0603020202020204" pitchFamily="34" charset="0"/>
                <a:cs typeface="Times New Roman" panose="02020603050405020304" pitchFamily="18" charset="0"/>
              </a:rPr>
              <a:t> οι εταίροι (βλ. άρθρο 258 Ν 4072/2012)</a:t>
            </a:r>
          </a:p>
          <a:p>
            <a:pPr marL="0" indent="0">
              <a:buNone/>
            </a:pPr>
            <a:endParaRPr lang="el-GR" dirty="0"/>
          </a:p>
        </p:txBody>
      </p:sp>
    </p:spTree>
    <p:extLst>
      <p:ext uri="{BB962C8B-B14F-4D97-AF65-F5344CB8AC3E}">
        <p14:creationId xmlns:p14="http://schemas.microsoft.com/office/powerpoint/2010/main" val="21140951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a:extLst>
              <a:ext uri="{FF2B5EF4-FFF2-40B4-BE49-F238E27FC236}">
                <a16:creationId xmlns:a16="http://schemas.microsoft.com/office/drawing/2014/main" id="{8072529A-7C3E-4C27-566F-F15261768664}"/>
              </a:ext>
            </a:extLst>
          </p:cNvPr>
          <p:cNvSpPr>
            <a:spLocks noGrp="1"/>
          </p:cNvSpPr>
          <p:nvPr>
            <p:ph idx="1"/>
          </p:nvPr>
        </p:nvSpPr>
        <p:spPr>
          <a:xfrm>
            <a:off x="1515036" y="788893"/>
            <a:ext cx="10246659" cy="5665695"/>
          </a:xfrm>
        </p:spPr>
        <p:txBody>
          <a:bodyPr>
            <a:normAutofit/>
          </a:bodyPr>
          <a:lstStyle/>
          <a:p>
            <a:pPr lvl="0" algn="just">
              <a:lnSpc>
                <a:spcPct val="107000"/>
              </a:lnSpc>
              <a:buAutoNum type="arabicPeriod" startAt="17"/>
            </a:pPr>
            <a:r>
              <a:rPr lang="el-GR" sz="1700" kern="100" dirty="0">
                <a:effectLst/>
                <a:latin typeface="Trebuchet MS" panose="020B0603020202020204" pitchFamily="34" charset="0"/>
                <a:ea typeface="Aptos" panose="020B0004020202020204" pitchFamily="34" charset="0"/>
                <a:cs typeface="Times New Roman" panose="02020603050405020304" pitchFamily="18" charset="0"/>
              </a:rPr>
              <a:t>Το μετοχικό κεφάλαιο μίας Α.Ε. ανέρχεται σε €150.000 και οι μέτοχοι επιθυμούν την αύξηση του μετοχικού κεφαλαίου κατά €50.000.</a:t>
            </a:r>
          </a:p>
          <a:p>
            <a:pPr marL="0" lvl="0" indent="0" algn="just">
              <a:lnSpc>
                <a:spcPct val="107000"/>
              </a:lnSpc>
              <a:buNone/>
            </a:pPr>
            <a:r>
              <a:rPr lang="el-GR" sz="1700" kern="100" dirty="0">
                <a:latin typeface="Trebuchet MS" panose="020B0603020202020204" pitchFamily="34" charset="0"/>
                <a:ea typeface="Aptos" panose="020B0004020202020204" pitchFamily="34" charset="0"/>
                <a:cs typeface="Times New Roman" panose="02020603050405020304" pitchFamily="18" charset="0"/>
              </a:rPr>
              <a:t>α) </a:t>
            </a:r>
            <a:r>
              <a:rPr lang="el-GR" sz="1700" kern="100" dirty="0">
                <a:effectLst/>
                <a:latin typeface="Trebuchet MS" panose="020B0603020202020204" pitchFamily="34" charset="0"/>
                <a:ea typeface="Aptos" panose="020B0004020202020204" pitchFamily="34" charset="0"/>
                <a:cs typeface="Times New Roman" panose="02020603050405020304" pitchFamily="18" charset="0"/>
              </a:rPr>
              <a:t>Ποιο είναι το αρμόδιο όργανο για τη λήψη απόφασης αύξησης ΜΚ; </a:t>
            </a:r>
            <a:r>
              <a:rPr lang="el-GR" sz="1700" kern="100" dirty="0">
                <a:solidFill>
                  <a:schemeClr val="accent1"/>
                </a:solidFill>
                <a:effectLst/>
                <a:latin typeface="Trebuchet MS" panose="020B0603020202020204" pitchFamily="34" charset="0"/>
                <a:ea typeface="Aptos" panose="020B0004020202020204" pitchFamily="34" charset="0"/>
                <a:cs typeface="Times New Roman" panose="02020603050405020304" pitchFamily="18" charset="0"/>
              </a:rPr>
              <a:t>Η αύξηση του Μετοχικού Κεφαλαίου ανήκει στις αποκλειστικές αρμοδιότητες της ΓΣ (άρθρο 117 παρ. 1.α Ν  4548/2018).</a:t>
            </a:r>
          </a:p>
          <a:p>
            <a:pPr marL="0" lvl="0" indent="0" algn="just">
              <a:lnSpc>
                <a:spcPct val="107000"/>
              </a:lnSpc>
              <a:buNone/>
            </a:pPr>
            <a:r>
              <a:rPr lang="el-GR" sz="1700" kern="100" dirty="0">
                <a:solidFill>
                  <a:schemeClr val="tx1"/>
                </a:solidFill>
                <a:latin typeface="Trebuchet MS" panose="020B0603020202020204" pitchFamily="34" charset="0"/>
                <a:ea typeface="Aptos" panose="020B0004020202020204" pitchFamily="34" charset="0"/>
                <a:cs typeface="Times New Roman" panose="02020603050405020304" pitchFamily="18" charset="0"/>
              </a:rPr>
              <a:t>β) </a:t>
            </a:r>
            <a:r>
              <a:rPr lang="el-GR" sz="1700" kern="100" dirty="0">
                <a:effectLst/>
                <a:latin typeface="Trebuchet MS" panose="020B0603020202020204" pitchFamily="34" charset="0"/>
                <a:ea typeface="Aptos" panose="020B0004020202020204" pitchFamily="34" charset="0"/>
                <a:cs typeface="Times New Roman" panose="02020603050405020304" pitchFamily="18" charset="0"/>
              </a:rPr>
              <a:t>Η ΓΣ αποφασίζει την αύξηση του Μετοχικού Κεφαλαίου και δημοσιεύει τη σχετική απόφαση στο ΓΕΜΗ τον Μάρτιο του 2024. Μέχρι πότε έχουν υποχρέωση οι μέτοχοι να καταβάλλουν το ποσό της αύξησης; </a:t>
            </a:r>
            <a:r>
              <a:rPr lang="el-GR" sz="1700" kern="100" dirty="0">
                <a:solidFill>
                  <a:schemeClr val="accent1"/>
                </a:solidFill>
                <a:effectLst/>
                <a:latin typeface="Trebuchet MS" panose="020B0603020202020204" pitchFamily="34" charset="0"/>
                <a:ea typeface="Aptos" panose="020B0004020202020204" pitchFamily="34" charset="0"/>
                <a:cs typeface="Times New Roman" panose="02020603050405020304" pitchFamily="18" charset="0"/>
              </a:rPr>
              <a:t>Η προθεσμία για την καταβολή της αύξησης του ΜΚ ορίζεται από την απόφαση της ΓΣ και δεν μπορ</a:t>
            </a:r>
            <a:r>
              <a:rPr lang="el-GR" sz="1700" kern="100" dirty="0">
                <a:solidFill>
                  <a:schemeClr val="accent1"/>
                </a:solidFill>
                <a:latin typeface="Trebuchet MS" panose="020B0603020202020204" pitchFamily="34" charset="0"/>
                <a:ea typeface="Aptos" panose="020B0004020202020204" pitchFamily="34" charset="0"/>
                <a:cs typeface="Times New Roman" panose="02020603050405020304" pitchFamily="18" charset="0"/>
              </a:rPr>
              <a:t>εί</a:t>
            </a:r>
            <a:r>
              <a:rPr lang="el-GR" sz="1700" kern="100" dirty="0">
                <a:solidFill>
                  <a:schemeClr val="accent1"/>
                </a:solidFill>
                <a:effectLst/>
                <a:latin typeface="Trebuchet MS" panose="020B0603020202020204" pitchFamily="34" charset="0"/>
                <a:ea typeface="Aptos" panose="020B0004020202020204" pitchFamily="34" charset="0"/>
                <a:cs typeface="Times New Roman" panose="02020603050405020304" pitchFamily="18" charset="0"/>
              </a:rPr>
              <a:t> να είναι μικρότερη των 14 ημερών και μεγαλύτερη των 4 μηνών (άρθρο 20 παρ. 1 Ν  4548/2018).</a:t>
            </a:r>
          </a:p>
          <a:p>
            <a:pPr marL="0" lvl="0" indent="0" algn="just">
              <a:lnSpc>
                <a:spcPct val="107000"/>
              </a:lnSpc>
              <a:buNone/>
            </a:pPr>
            <a:r>
              <a:rPr lang="el-GR" sz="1700" kern="100" dirty="0">
                <a:effectLst/>
                <a:latin typeface="Trebuchet MS" panose="020B0603020202020204" pitchFamily="34" charset="0"/>
                <a:ea typeface="Aptos" panose="020B0004020202020204" pitchFamily="34" charset="0"/>
                <a:cs typeface="Times New Roman" panose="02020603050405020304" pitchFamily="18" charset="0"/>
              </a:rPr>
              <a:t>γ) Τί θα συμβεί εάν μετά την παρέλευση της προθεσμίας καταβολής του ΜΚ της αύξησης έχουν καταβληθεί μόνο €25.000 αντί για €50.000;</a:t>
            </a:r>
          </a:p>
          <a:p>
            <a:pPr marL="1143000" lvl="2" indent="-228600" algn="just">
              <a:lnSpc>
                <a:spcPct val="107000"/>
              </a:lnSpc>
              <a:buFont typeface="+mj-lt"/>
              <a:buAutoNum type="romanLcPeriod"/>
            </a:pPr>
            <a:r>
              <a:rPr lang="el-GR" sz="1700" kern="100" dirty="0">
                <a:solidFill>
                  <a:schemeClr val="accent1"/>
                </a:solidFill>
                <a:effectLst/>
                <a:latin typeface="Trebuchet MS" panose="020B0603020202020204" pitchFamily="34" charset="0"/>
                <a:ea typeface="Aptos" panose="020B0004020202020204" pitchFamily="34" charset="0"/>
                <a:cs typeface="Times New Roman" panose="02020603050405020304" pitchFamily="18" charset="0"/>
              </a:rPr>
              <a:t>Εφόσον προβλέπεται στην απόφαση της αύξησης σε περίπτωση μερικής κάλυψης κεφαλαίου, το κεφάλαιο αυξάνεται μέχρι το ποσό της καταβολής και το ΔΣ οφείλει να προσαρμόσει με απόφασή του το άρθρο του Καταστατικού για το μετοχικό κεφάλαιο (βλ. άρθρο 28 </a:t>
            </a:r>
            <a:r>
              <a:rPr lang="el-GR" sz="1700" kern="100" dirty="0" err="1">
                <a:solidFill>
                  <a:schemeClr val="accent1"/>
                </a:solidFill>
                <a:effectLst/>
                <a:latin typeface="Trebuchet MS" panose="020B0603020202020204" pitchFamily="34" charset="0"/>
                <a:ea typeface="Aptos" panose="020B0004020202020204" pitchFamily="34" charset="0"/>
                <a:cs typeface="Times New Roman" panose="02020603050405020304" pitchFamily="18" charset="0"/>
              </a:rPr>
              <a:t>παρ</a:t>
            </a:r>
            <a:r>
              <a:rPr lang="el-GR" sz="1700" kern="100" dirty="0">
                <a:solidFill>
                  <a:schemeClr val="accent1"/>
                </a:solidFill>
                <a:effectLst/>
                <a:latin typeface="Trebuchet MS" panose="020B0603020202020204" pitchFamily="34" charset="0"/>
                <a:ea typeface="Aptos" panose="020B0004020202020204" pitchFamily="34" charset="0"/>
                <a:cs typeface="Times New Roman" panose="02020603050405020304" pitchFamily="18" charset="0"/>
              </a:rPr>
              <a:t> 1 &amp; 2 Ν  4548/2018).</a:t>
            </a:r>
          </a:p>
          <a:p>
            <a:pPr marL="1143000" lvl="2" indent="-228600" algn="just">
              <a:lnSpc>
                <a:spcPct val="107000"/>
              </a:lnSpc>
              <a:spcAft>
                <a:spcPts val="800"/>
              </a:spcAft>
              <a:buFont typeface="+mj-lt"/>
              <a:buAutoNum type="romanLcPeriod"/>
            </a:pPr>
            <a:r>
              <a:rPr lang="el-GR" sz="1700" kern="100" dirty="0">
                <a:solidFill>
                  <a:schemeClr val="accent1"/>
                </a:solidFill>
                <a:effectLst/>
                <a:latin typeface="Trebuchet MS" panose="020B0603020202020204" pitchFamily="34" charset="0"/>
                <a:ea typeface="Aptos" panose="020B0004020202020204" pitchFamily="34" charset="0"/>
                <a:cs typeface="Times New Roman" panose="02020603050405020304" pitchFamily="18" charset="0"/>
              </a:rPr>
              <a:t>Εάν δεν προβλέπεται η δυνατότητα μερικής κάλυψης στην απόφαση της αύξησης, τότε η αύξηση δεν είναι έγκυρη και θα πρέπει να τροποποιηθεί σχετικά το άρθρο του Καταστατικού που αφορά το </a:t>
            </a:r>
            <a:r>
              <a:rPr lang="el-GR" sz="1700" kern="100" dirty="0">
                <a:solidFill>
                  <a:schemeClr val="accent1"/>
                </a:solidFill>
                <a:latin typeface="Trebuchet MS" panose="020B0603020202020204" pitchFamily="34" charset="0"/>
                <a:ea typeface="Aptos" panose="020B0004020202020204" pitchFamily="34" charset="0"/>
                <a:cs typeface="Times New Roman" panose="02020603050405020304" pitchFamily="18" charset="0"/>
              </a:rPr>
              <a:t>μετοχικό </a:t>
            </a:r>
            <a:r>
              <a:rPr lang="el-GR" sz="1700" kern="100" dirty="0">
                <a:solidFill>
                  <a:schemeClr val="accent1"/>
                </a:solidFill>
                <a:effectLst/>
                <a:latin typeface="Trebuchet MS" panose="020B0603020202020204" pitchFamily="34" charset="0"/>
                <a:ea typeface="Aptos" panose="020B0004020202020204" pitchFamily="34" charset="0"/>
                <a:cs typeface="Times New Roman" panose="02020603050405020304" pitchFamily="18" charset="0"/>
              </a:rPr>
              <a:t>κεφάλαιο. </a:t>
            </a:r>
            <a:endParaRPr lang="el-GR" dirty="0"/>
          </a:p>
        </p:txBody>
      </p:sp>
    </p:spTree>
    <p:extLst>
      <p:ext uri="{BB962C8B-B14F-4D97-AF65-F5344CB8AC3E}">
        <p14:creationId xmlns:p14="http://schemas.microsoft.com/office/powerpoint/2010/main" val="22121515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25F2E3A-DAFE-8C33-3C6F-DE00C46EC5B8}"/>
              </a:ext>
            </a:extLst>
          </p:cNvPr>
          <p:cNvSpPr>
            <a:spLocks noGrp="1"/>
          </p:cNvSpPr>
          <p:nvPr>
            <p:ph idx="1"/>
          </p:nvPr>
        </p:nvSpPr>
        <p:spPr>
          <a:xfrm>
            <a:off x="1228165" y="528918"/>
            <a:ext cx="10757646" cy="6051176"/>
          </a:xfrm>
        </p:spPr>
        <p:txBody>
          <a:bodyPr>
            <a:noAutofit/>
          </a:bodyPr>
          <a:lstStyle/>
          <a:p>
            <a:pPr lvl="0" algn="just">
              <a:buAutoNum type="arabicPeriod" startAt="18"/>
            </a:pPr>
            <a:r>
              <a:rPr lang="el-GR" sz="1500" kern="100" dirty="0">
                <a:effectLst/>
                <a:latin typeface="Trebuchet MS" panose="020B0603020202020204" pitchFamily="34" charset="0"/>
                <a:ea typeface="Aptos" panose="020B0004020202020204" pitchFamily="34" charset="0"/>
                <a:cs typeface="Times New Roman" panose="02020603050405020304" pitchFamily="18" charset="0"/>
              </a:rPr>
              <a:t>Το μετοχικό κεφάλαιο της Εταιρείας Χ ανέρχεται στα €100.000. Ο Μέτοχος Α έχει στην κυριότητά του 8000 μετοχές της Εταιρείας Χ ονομαστικής αξίας €100 </a:t>
            </a:r>
            <a:r>
              <a:rPr lang="el-GR" sz="1500" kern="100" dirty="0" err="1">
                <a:effectLst/>
                <a:latin typeface="Trebuchet MS" panose="020B0603020202020204" pitchFamily="34" charset="0"/>
                <a:ea typeface="Aptos" panose="020B0004020202020204" pitchFamily="34" charset="0"/>
                <a:cs typeface="Times New Roman" panose="02020603050405020304" pitchFamily="18" charset="0"/>
              </a:rPr>
              <a:t>έκαστη</a:t>
            </a:r>
            <a:r>
              <a:rPr lang="el-GR" sz="1500" kern="100" dirty="0">
                <a:effectLst/>
                <a:latin typeface="Trebuchet MS" panose="020B0603020202020204" pitchFamily="34" charset="0"/>
                <a:ea typeface="Aptos" panose="020B0004020202020204" pitchFamily="34" charset="0"/>
                <a:cs typeface="Times New Roman" panose="02020603050405020304" pitchFamily="18" charset="0"/>
              </a:rPr>
              <a:t>. Ο Μέτοχος συνάπτει ιδιωτικό συμφωνητικό πώλησης και μεταβίβασης μετοχών προκειμένου να πωλήσει προς την Εταιρεία 1000 μετοχές. </a:t>
            </a:r>
          </a:p>
          <a:p>
            <a:pPr marL="0" lvl="0" indent="0" algn="just">
              <a:buNone/>
            </a:pPr>
            <a:r>
              <a:rPr lang="el-GR" sz="1500" kern="100" dirty="0">
                <a:solidFill>
                  <a:schemeClr val="tx1"/>
                </a:solidFill>
                <a:effectLst/>
                <a:latin typeface="Trebuchet MS" panose="020B0603020202020204" pitchFamily="34" charset="0"/>
                <a:ea typeface="Aptos" panose="020B0004020202020204" pitchFamily="34" charset="0"/>
                <a:cs typeface="Times New Roman" panose="02020603050405020304" pitchFamily="18" charset="0"/>
              </a:rPr>
              <a:t>α) Είναι επιτρεπτή η συναλλαγή αυτή και υπό ποιες προϋποθέσεις;</a:t>
            </a:r>
          </a:p>
          <a:p>
            <a:pPr marL="0" lvl="0" indent="0" algn="just">
              <a:buNone/>
            </a:pPr>
            <a:r>
              <a:rPr lang="el-GR" sz="1300" kern="100" dirty="0">
                <a:solidFill>
                  <a:schemeClr val="accent1"/>
                </a:solidFill>
                <a:latin typeface="Trebuchet MS" panose="020B0603020202020204" pitchFamily="34" charset="0"/>
                <a:cs typeface="Times New Roman" panose="02020603050405020304" pitchFamily="18" charset="0"/>
              </a:rPr>
              <a:t>Για την απόκτηση ιδίων μετοχών απαιτείται:</a:t>
            </a:r>
          </a:p>
          <a:p>
            <a:pPr marL="0" lvl="0" indent="0" algn="just">
              <a:buNone/>
            </a:pPr>
            <a:r>
              <a:rPr lang="el-GR" sz="1300" kern="100" dirty="0">
                <a:solidFill>
                  <a:schemeClr val="accent1"/>
                </a:solidFill>
                <a:latin typeface="Trebuchet MS" panose="020B0603020202020204" pitchFamily="34" charset="0"/>
                <a:cs typeface="Times New Roman" panose="02020603050405020304" pitchFamily="18" charset="0"/>
              </a:rPr>
              <a:t>(α) η τήρηση της αρχής της ίσης μεταχείρισης των μετόχων που βρίσκονται στην ίδια θέση, </a:t>
            </a:r>
          </a:p>
          <a:p>
            <a:pPr marL="0" lvl="0" indent="0" algn="just">
              <a:buNone/>
            </a:pPr>
            <a:r>
              <a:rPr lang="el-GR" sz="1300" kern="100" dirty="0">
                <a:solidFill>
                  <a:schemeClr val="accent1"/>
                </a:solidFill>
                <a:latin typeface="Trebuchet MS" panose="020B0603020202020204" pitchFamily="34" charset="0"/>
                <a:cs typeface="Times New Roman" panose="02020603050405020304" pitchFamily="18" charset="0"/>
              </a:rPr>
              <a:t>(β) προηγούμενη έγκριση της Γενικής Συνέλευσης, η οποία θα ορίζει τους όρους και της προϋποθέσεις, τον ανώτατο αριθμό μετοχών που είναι δυνατόν να αποκτηθούν και τη διάρκεια που δεν μπορεί να υπερβαίνει τους 24 μήνες, </a:t>
            </a:r>
            <a:r>
              <a:rPr lang="el-GR" sz="1300" kern="100" dirty="0" err="1">
                <a:solidFill>
                  <a:schemeClr val="accent1"/>
                </a:solidFill>
                <a:latin typeface="Trebuchet MS" panose="020B0603020202020204" pitchFamily="34" charset="0"/>
                <a:cs typeface="Times New Roman" panose="02020603050405020304" pitchFamily="18" charset="0"/>
              </a:rPr>
              <a:t>κατ</a:t>
            </a:r>
            <a:r>
              <a:rPr lang="el-GR" sz="1300" kern="100" dirty="0">
                <a:solidFill>
                  <a:schemeClr val="accent1"/>
                </a:solidFill>
                <a:latin typeface="Trebuchet MS" panose="020B0603020202020204" pitchFamily="34" charset="0"/>
                <a:cs typeface="Times New Roman" panose="02020603050405020304" pitchFamily="18" charset="0"/>
              </a:rPr>
              <a:t>΄ άρθρο 49 παρ. 1</a:t>
            </a:r>
            <a:r>
              <a:rPr lang="el-GR" sz="1300" kern="100" dirty="0">
                <a:solidFill>
                  <a:schemeClr val="accent1"/>
                </a:solidFill>
                <a:effectLst/>
                <a:latin typeface="Trebuchet MS" panose="020B0603020202020204" pitchFamily="34" charset="0"/>
                <a:ea typeface="Aptos" panose="020B0004020202020204" pitchFamily="34" charset="0"/>
                <a:cs typeface="Times New Roman" panose="02020603050405020304" pitchFamily="18" charset="0"/>
              </a:rPr>
              <a:t> Ν  4548/2018</a:t>
            </a:r>
            <a:r>
              <a:rPr lang="el-GR" sz="1300" kern="100" dirty="0">
                <a:solidFill>
                  <a:schemeClr val="accent1"/>
                </a:solidFill>
                <a:latin typeface="Trebuchet MS" panose="020B0603020202020204" pitchFamily="34" charset="0"/>
                <a:cs typeface="Times New Roman" panose="02020603050405020304" pitchFamily="18" charset="0"/>
              </a:rPr>
              <a:t>, και τέλος</a:t>
            </a:r>
          </a:p>
          <a:p>
            <a:pPr marL="0" lvl="0" indent="0" algn="just">
              <a:buNone/>
            </a:pPr>
            <a:r>
              <a:rPr lang="el-GR" sz="1300" kern="100" dirty="0">
                <a:solidFill>
                  <a:schemeClr val="accent1"/>
                </a:solidFill>
                <a:latin typeface="Trebuchet MS" panose="020B0603020202020204" pitchFamily="34" charset="0"/>
                <a:cs typeface="Times New Roman" panose="02020603050405020304" pitchFamily="18" charset="0"/>
              </a:rPr>
              <a:t>(γ) η ονομαστική αξία των μετοχών που αποκτήθηκαν από την Εταιρεία, συμπεριλαμβανομένων των μετοχών που έχει ήδη αποκτήσει η Εταιρεία, δεν μπορεί να υπερβαίνει το 1/10 του καταβεβλημένου μετοχικού κεφαλαίου, κατ’ άρθρο 49 παρ. 2 (β) </a:t>
            </a:r>
            <a:r>
              <a:rPr lang="el-GR" sz="1300" kern="100" dirty="0">
                <a:solidFill>
                  <a:schemeClr val="accent1"/>
                </a:solidFill>
                <a:effectLst/>
                <a:latin typeface="Trebuchet MS" panose="020B0603020202020204" pitchFamily="34" charset="0"/>
                <a:ea typeface="Aptos" panose="020B0004020202020204" pitchFamily="34" charset="0"/>
                <a:cs typeface="Times New Roman" panose="02020603050405020304" pitchFamily="18" charset="0"/>
              </a:rPr>
              <a:t>Ν  4548/2018</a:t>
            </a:r>
            <a:r>
              <a:rPr lang="el-GR" sz="1300" kern="100" dirty="0">
                <a:solidFill>
                  <a:schemeClr val="accent1"/>
                </a:solidFill>
                <a:latin typeface="Trebuchet MS" panose="020B0603020202020204" pitchFamily="34" charset="0"/>
                <a:cs typeface="Times New Roman" panose="02020603050405020304" pitchFamily="18" charset="0"/>
              </a:rPr>
              <a:t>.</a:t>
            </a:r>
          </a:p>
          <a:p>
            <a:pPr marL="0" lvl="0" indent="0" algn="just">
              <a:buNone/>
            </a:pPr>
            <a:r>
              <a:rPr lang="el-GR" sz="1500" kern="100" dirty="0">
                <a:solidFill>
                  <a:schemeClr val="tx1"/>
                </a:solidFill>
                <a:latin typeface="Trebuchet MS" panose="020B0603020202020204" pitchFamily="34" charset="0"/>
                <a:ea typeface="Aptos" panose="020B0004020202020204" pitchFamily="34" charset="0"/>
                <a:cs typeface="Times New Roman" panose="02020603050405020304" pitchFamily="18" charset="0"/>
              </a:rPr>
              <a:t>β) </a:t>
            </a:r>
            <a:r>
              <a:rPr lang="el-GR" sz="1500" kern="100" dirty="0">
                <a:solidFill>
                  <a:schemeClr val="tx1"/>
                </a:solidFill>
                <a:effectLst/>
                <a:latin typeface="Trebuchet MS" panose="020B0603020202020204" pitchFamily="34" charset="0"/>
                <a:ea typeface="Aptos" panose="020B0004020202020204" pitchFamily="34" charset="0"/>
                <a:cs typeface="Times New Roman" panose="02020603050405020304" pitchFamily="18" charset="0"/>
              </a:rPr>
              <a:t>Εάν η Εταιρεία Χ αποκτήσει τις μετοχές χωρίς την εγκριτική απόφαση της ΓΣ, ποια η τύχη της μεταβίβασης;</a:t>
            </a:r>
          </a:p>
          <a:p>
            <a:pPr marL="0" lvl="0" indent="0" algn="just">
              <a:buNone/>
            </a:pPr>
            <a:r>
              <a:rPr lang="el-GR" sz="1300" kern="100" dirty="0">
                <a:solidFill>
                  <a:schemeClr val="accent1"/>
                </a:solidFill>
                <a:latin typeface="Trebuchet MS" panose="020B0603020202020204" pitchFamily="34" charset="0"/>
                <a:cs typeface="Times New Roman" panose="02020603050405020304" pitchFamily="18" charset="0"/>
              </a:rPr>
              <a:t>Μετοχές που αποκτήθηκαν κατά παράβαση, μεταξύ άλλων της παρ. 1 του άρθρου 50, πρέπει να μεταβιβαστούν σε προθεσμία ενός έτους από το χρόνο απόκτησής τους. </a:t>
            </a:r>
          </a:p>
          <a:p>
            <a:pPr marL="0" lvl="0" indent="0" algn="just">
              <a:buNone/>
            </a:pPr>
            <a:r>
              <a:rPr lang="el-GR" sz="1500" kern="100" dirty="0">
                <a:solidFill>
                  <a:schemeClr val="tx1"/>
                </a:solidFill>
                <a:latin typeface="Trebuchet MS" panose="020B0603020202020204" pitchFamily="34" charset="0"/>
                <a:ea typeface="Aptos" panose="020B0004020202020204" pitchFamily="34" charset="0"/>
                <a:cs typeface="Times New Roman" panose="02020603050405020304" pitchFamily="18" charset="0"/>
              </a:rPr>
              <a:t>γ) </a:t>
            </a:r>
            <a:r>
              <a:rPr lang="el-GR" sz="1500" kern="100" dirty="0">
                <a:solidFill>
                  <a:schemeClr val="tx1"/>
                </a:solidFill>
                <a:effectLst/>
                <a:latin typeface="Trebuchet MS" panose="020B0603020202020204" pitchFamily="34" charset="0"/>
                <a:ea typeface="Aptos" panose="020B0004020202020204" pitchFamily="34" charset="0"/>
                <a:cs typeface="Times New Roman" panose="02020603050405020304" pitchFamily="18" charset="0"/>
              </a:rPr>
              <a:t>Τί γίνεται στη περίπτωση που δεν μεταβιβαστούν οι εν λόγω μετοχές εντός της νόμιμης προθεσμίας;</a:t>
            </a:r>
          </a:p>
          <a:p>
            <a:pPr marL="1143000" lvl="2" indent="-228600" algn="just">
              <a:buFont typeface="+mj-lt"/>
              <a:buAutoNum type="romanLcPeriod"/>
            </a:pPr>
            <a:r>
              <a:rPr lang="el-GR" sz="1300" kern="100" dirty="0">
                <a:solidFill>
                  <a:schemeClr val="accent1"/>
                </a:solidFill>
                <a:latin typeface="Trebuchet MS" panose="020B0603020202020204" pitchFamily="34" charset="0"/>
                <a:cs typeface="Times New Roman" panose="02020603050405020304" pitchFamily="18" charset="0"/>
              </a:rPr>
              <a:t>Αν δεν μεταβιβαστούν στη προθεσμία αυτή, ακυρώνονται με μείωση του κεφαλαίου κατά το αντίστοιχο ποσό, με απόφαση ΓΣ που λαμβάνεται με απλή απαρτία και πλειοψηφία (άρθρο 50 παρ. 7 &amp; 6 σε συνδ. Με άρθρο 29</a:t>
            </a:r>
            <a:r>
              <a:rPr lang="el-GR" sz="1300" kern="100" dirty="0">
                <a:solidFill>
                  <a:schemeClr val="accent1"/>
                </a:solidFill>
                <a:effectLst/>
                <a:latin typeface="Trebuchet MS" panose="020B0603020202020204" pitchFamily="34" charset="0"/>
                <a:ea typeface="Aptos" panose="020B0004020202020204" pitchFamily="34" charset="0"/>
                <a:cs typeface="Times New Roman" panose="02020603050405020304" pitchFamily="18" charset="0"/>
              </a:rPr>
              <a:t> Ν  4548/2018</a:t>
            </a:r>
            <a:r>
              <a:rPr lang="el-GR" sz="1300" kern="100" dirty="0">
                <a:solidFill>
                  <a:schemeClr val="accent1"/>
                </a:solidFill>
                <a:latin typeface="Trebuchet MS" panose="020B0603020202020204" pitchFamily="34" charset="0"/>
                <a:cs typeface="Times New Roman" panose="02020603050405020304" pitchFamily="18" charset="0"/>
              </a:rPr>
              <a:t>)</a:t>
            </a:r>
            <a:endParaRPr lang="el-GR" sz="1300" kern="100" dirty="0">
              <a:effectLst/>
              <a:latin typeface="Trebuchet MS" panose="020B0603020202020204" pitchFamily="34" charset="0"/>
              <a:ea typeface="Aptos" panose="020B0004020202020204" pitchFamily="34" charset="0"/>
              <a:cs typeface="Times New Roman" panose="02020603050405020304" pitchFamily="18" charset="0"/>
            </a:endParaRPr>
          </a:p>
          <a:p>
            <a:pPr marL="1143000" lvl="2" indent="-228600" algn="just">
              <a:spcAft>
                <a:spcPts val="800"/>
              </a:spcAft>
              <a:buFont typeface="+mj-lt"/>
              <a:buAutoNum type="romanLcPeriod"/>
            </a:pPr>
            <a:r>
              <a:rPr lang="el-GR" sz="1300" kern="100" dirty="0">
                <a:solidFill>
                  <a:schemeClr val="accent1"/>
                </a:solidFill>
                <a:latin typeface="Trebuchet MS" panose="020B0603020202020204" pitchFamily="34" charset="0"/>
                <a:cs typeface="Times New Roman" panose="02020603050405020304" pitchFamily="18" charset="0"/>
              </a:rPr>
              <a:t>Δεν επιτρέπεται να γίνει καμία καταβολή στους μετόχους της Εταιρείας από το αποδεσμευόμενο με τη μείωση ενεργητικό της εταιρείας εάν οι δανειστές της εταιρείας υποβάλλουν στην Εταιρεία αντιρρήσεις κατά της πραγματοποίησης αυτών των καταβολών μέσα σε προθεσμία 40 ημερών από τη δημοσίευση της απόφασης μείωσης του ΜΚ και δεν ικανοποιηθούν πλήρως ή δεν διακανονίσουν με την Εταιρεία τις απαιτήσεις τους (άρθρο 30 παρ. 1</a:t>
            </a:r>
            <a:r>
              <a:rPr lang="el-GR" sz="1300" kern="100" dirty="0">
                <a:solidFill>
                  <a:schemeClr val="accent1"/>
                </a:solidFill>
                <a:effectLst/>
                <a:latin typeface="Trebuchet MS" panose="020B0603020202020204" pitchFamily="34" charset="0"/>
                <a:ea typeface="Aptos" panose="020B0004020202020204" pitchFamily="34" charset="0"/>
                <a:cs typeface="Times New Roman" panose="02020603050405020304" pitchFamily="18" charset="0"/>
              </a:rPr>
              <a:t> Ν  4548/2018</a:t>
            </a:r>
            <a:r>
              <a:rPr lang="el-GR" sz="1300" kern="100" dirty="0">
                <a:solidFill>
                  <a:schemeClr val="accent1"/>
                </a:solidFill>
                <a:latin typeface="Trebuchet MS" panose="020B0603020202020204" pitchFamily="34" charset="0"/>
                <a:cs typeface="Times New Roman" panose="02020603050405020304" pitchFamily="18" charset="0"/>
              </a:rPr>
              <a:t>)</a:t>
            </a:r>
          </a:p>
          <a:p>
            <a:pPr marL="914400" lvl="2" indent="0" algn="just">
              <a:spcAft>
                <a:spcPts val="800"/>
              </a:spcAft>
              <a:buNone/>
            </a:pPr>
            <a:endParaRPr lang="el-GR" kern="100" dirty="0">
              <a:effectLst/>
              <a:latin typeface="Trebuchet MS" panose="020B0603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0593504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51E0A05-0A83-4DF5-7331-0AC83DC9D37B}"/>
              </a:ext>
            </a:extLst>
          </p:cNvPr>
          <p:cNvSpPr>
            <a:spLocks noGrp="1"/>
          </p:cNvSpPr>
          <p:nvPr>
            <p:ph idx="1"/>
          </p:nvPr>
        </p:nvSpPr>
        <p:spPr>
          <a:xfrm>
            <a:off x="2151529" y="475129"/>
            <a:ext cx="9353083" cy="6113930"/>
          </a:xfrm>
        </p:spPr>
        <p:txBody>
          <a:bodyPr>
            <a:normAutofit fontScale="92500"/>
          </a:bodyPr>
          <a:lstStyle/>
          <a:p>
            <a:pPr marL="0" lvl="0" indent="0" algn="just">
              <a:lnSpc>
                <a:spcPct val="150000"/>
              </a:lnSpc>
              <a:buNone/>
            </a:pPr>
            <a:r>
              <a:rPr lang="el-GR" sz="1600" kern="100" dirty="0">
                <a:solidFill>
                  <a:schemeClr val="tx1"/>
                </a:solidFill>
                <a:effectLst/>
                <a:latin typeface="Trebuchet MS" panose="020B0603020202020204" pitchFamily="34" charset="0"/>
                <a:ea typeface="Aptos" panose="020B0004020202020204" pitchFamily="34" charset="0"/>
                <a:cs typeface="Times New Roman" panose="02020603050405020304" pitchFamily="18" charset="0"/>
              </a:rPr>
              <a:t> 19. Η </a:t>
            </a:r>
            <a:r>
              <a:rPr lang="el-GR" sz="1600" kern="100" dirty="0">
                <a:effectLst/>
                <a:latin typeface="Trebuchet MS" panose="020B0603020202020204" pitchFamily="34" charset="0"/>
                <a:ea typeface="Aptos" panose="020B0004020202020204" pitchFamily="34" charset="0"/>
                <a:cs typeface="Times New Roman" panose="02020603050405020304" pitchFamily="18" charset="0"/>
              </a:rPr>
              <a:t>Εταιρεία Α έχει συσταθεί με καταστατικό σκοπό την εμπορία πρώτων υλών ξυλείας. Ο Διευθύνων Σύμβουλος, ο οποίος δεσμεύει την Εταιρεία με μόνη την υπογραφή του, συνάπτει με τρίτο σύμβαση αγοράς ακινήτου έναντι τιμήματος ποσού €2.500.000. Είναι έγκυρη έναντι του πωλητή η ως άνω αγοραπωλησία; </a:t>
            </a:r>
            <a:r>
              <a:rPr lang="el-GR" sz="1600" kern="100" dirty="0">
                <a:solidFill>
                  <a:schemeClr val="accent1"/>
                </a:solidFill>
                <a:effectLst/>
                <a:latin typeface="Trebuchet MS" panose="020B0603020202020204" pitchFamily="34" charset="0"/>
                <a:ea typeface="Aptos" panose="020B0004020202020204" pitchFamily="34" charset="0"/>
                <a:cs typeface="Times New Roman" panose="02020603050405020304" pitchFamily="18" charset="0"/>
              </a:rPr>
              <a:t>Είναι έγκυρη διότι πράξη του διοικητικού συμβουλίου, ακόμη και εάν είναι εκτός του εταιρικού σκοπού της Εταιρείας, δεσμεύει αυτή απέναντι στους τρίτους, εκτός εάν οι τρίτοι γνώριζαν την υπέρβαση του εταιρικού σκοπού ή δεν μπορούσαν να την αγνοούν. (άρθρο 86 παρ. 2 Ν  4548/2018).</a:t>
            </a:r>
          </a:p>
          <a:p>
            <a:pPr marL="0" indent="0" algn="just">
              <a:lnSpc>
                <a:spcPct val="107000"/>
              </a:lnSpc>
              <a:spcAft>
                <a:spcPts val="800"/>
              </a:spcAft>
              <a:buNone/>
            </a:pPr>
            <a:r>
              <a:rPr lang="el-GR" sz="1600" kern="100" dirty="0">
                <a:solidFill>
                  <a:schemeClr val="tx1"/>
                </a:solidFill>
                <a:latin typeface="Trebuchet MS" panose="020B0603020202020204" pitchFamily="34" charset="0"/>
                <a:ea typeface="Aptos" panose="020B0004020202020204" pitchFamily="34" charset="0"/>
                <a:cs typeface="Times New Roman" panose="02020603050405020304" pitchFamily="18" charset="0"/>
              </a:rPr>
              <a:t>20.	Μία </a:t>
            </a:r>
            <a:r>
              <a:rPr lang="el-GR" sz="1600" kern="100" dirty="0">
                <a:latin typeface="Trebuchet MS" panose="020B0603020202020204" pitchFamily="34" charset="0"/>
                <a:ea typeface="Aptos" panose="020B0004020202020204" pitchFamily="34" charset="0"/>
                <a:cs typeface="Times New Roman" panose="02020603050405020304" pitchFamily="18" charset="0"/>
              </a:rPr>
              <a:t>Α.Ε αποφασίζει να χορηγήσει σε έναν εκ των μετόχων της ένα ποσό ως δάνειο. </a:t>
            </a:r>
          </a:p>
          <a:p>
            <a:pPr marL="0" indent="0" algn="just">
              <a:lnSpc>
                <a:spcPct val="107000"/>
              </a:lnSpc>
              <a:spcAft>
                <a:spcPts val="800"/>
              </a:spcAft>
              <a:buNone/>
            </a:pPr>
            <a:r>
              <a:rPr lang="el-GR" sz="1600" kern="100" dirty="0">
                <a:latin typeface="Trebuchet MS" panose="020B0603020202020204" pitchFamily="34" charset="0"/>
                <a:ea typeface="Aptos" panose="020B0004020202020204" pitchFamily="34" charset="0"/>
                <a:cs typeface="Times New Roman" panose="02020603050405020304" pitchFamily="18" charset="0"/>
              </a:rPr>
              <a:t>α) Είναι έγκυρη η συναλλαγή αυτή και υπό ποιες προϋποθέσεις: </a:t>
            </a:r>
            <a:r>
              <a:rPr lang="el-GR" sz="1600" kern="100" dirty="0">
                <a:solidFill>
                  <a:schemeClr val="accent1"/>
                </a:solidFill>
                <a:latin typeface="Trebuchet MS" panose="020B0603020202020204" pitchFamily="34" charset="0"/>
                <a:ea typeface="Aptos" panose="020B0004020202020204" pitchFamily="34" charset="0"/>
                <a:cs typeface="Times New Roman" panose="02020603050405020304" pitchFamily="18" charset="0"/>
              </a:rPr>
              <a:t>Άρθρο 99 Ν 4548/2018: Εμπίπτει στις συναλλαγές της Εταιρείας με συνδεδεμένα μέρη για τις οποίες απαιτείται απόφαση ΔΣ ή ΓΣ, σύμφωνα με τη διαδικασία του άρθρου 100 Ν 4548/2018.</a:t>
            </a:r>
          </a:p>
          <a:p>
            <a:pPr marL="0" indent="0" algn="just">
              <a:lnSpc>
                <a:spcPct val="107000"/>
              </a:lnSpc>
              <a:spcAft>
                <a:spcPts val="800"/>
              </a:spcAft>
              <a:buNone/>
            </a:pPr>
            <a:r>
              <a:rPr lang="el-GR" sz="1600" kern="100" dirty="0">
                <a:latin typeface="Trebuchet MS" panose="020B0603020202020204" pitchFamily="34" charset="0"/>
                <a:ea typeface="Aptos" panose="020B0004020202020204" pitchFamily="34" charset="0"/>
                <a:cs typeface="Times New Roman" panose="02020603050405020304" pitchFamily="18" charset="0"/>
              </a:rPr>
              <a:t>β) Στο ΔΣ της Εταιρείας συμμετέχει η σύζυγος του εν λόγω μετόχου. Επιτρέπεται να συμμετάσχει στην ψηφοφορία αυτή; </a:t>
            </a:r>
            <a:r>
              <a:rPr lang="el-GR" sz="1600" kern="100" dirty="0">
                <a:solidFill>
                  <a:schemeClr val="accent1"/>
                </a:solidFill>
                <a:latin typeface="Trebuchet MS" panose="020B0603020202020204" pitchFamily="34" charset="0"/>
                <a:ea typeface="Aptos" panose="020B0004020202020204" pitchFamily="34" charset="0"/>
                <a:cs typeface="Times New Roman" panose="02020603050405020304" pitchFamily="18" charset="0"/>
              </a:rPr>
              <a:t>Όχι γιατί κατ’ άρθρο 97 παρ.3</a:t>
            </a:r>
            <a:r>
              <a:rPr lang="el-GR" sz="1600" kern="100" dirty="0">
                <a:solidFill>
                  <a:schemeClr val="accent1"/>
                </a:solidFill>
                <a:effectLst/>
                <a:latin typeface="Trebuchet MS" panose="020B0603020202020204" pitchFamily="34" charset="0"/>
                <a:ea typeface="Aptos" panose="020B0004020202020204" pitchFamily="34" charset="0"/>
                <a:cs typeface="Times New Roman" panose="02020603050405020304" pitchFamily="18" charset="0"/>
              </a:rPr>
              <a:t> Ν  4548/2018 </a:t>
            </a:r>
            <a:r>
              <a:rPr lang="el-GR" sz="1600" kern="100" dirty="0">
                <a:solidFill>
                  <a:schemeClr val="accent1"/>
                </a:solidFill>
                <a:latin typeface="Trebuchet MS" panose="020B0603020202020204" pitchFamily="34" charset="0"/>
                <a:ea typeface="Aptos" panose="020B0004020202020204" pitchFamily="34" charset="0"/>
                <a:cs typeface="Times New Roman" panose="02020603050405020304" pitchFamily="18" charset="0"/>
              </a:rPr>
              <a:t>: Μέλος ΔΣ δεν δικαιούται να ψηφίζει σε θέματα στα οποία υπάρχει σύγκρουση συμφερόντων με την εταιρεία του ίδιου ή προσώπων με τα οποία συνδέεται με σχέση υπαγόμενη στην παρ. 2 του άρθρου 99</a:t>
            </a:r>
            <a:r>
              <a:rPr lang="el-GR" sz="1600" kern="100" dirty="0">
                <a:solidFill>
                  <a:schemeClr val="accent1"/>
                </a:solidFill>
                <a:effectLst/>
                <a:latin typeface="Trebuchet MS" panose="020B0603020202020204" pitchFamily="34" charset="0"/>
                <a:ea typeface="Aptos" panose="020B0004020202020204" pitchFamily="34" charset="0"/>
                <a:cs typeface="Times New Roman" panose="02020603050405020304" pitchFamily="18" charset="0"/>
              </a:rPr>
              <a:t> Ν  4548/2018</a:t>
            </a:r>
            <a:r>
              <a:rPr lang="el-GR" sz="1600" kern="100" dirty="0">
                <a:solidFill>
                  <a:schemeClr val="accent1"/>
                </a:solidFill>
                <a:latin typeface="Trebuchet MS" panose="020B0603020202020204" pitchFamily="34" charset="0"/>
                <a:ea typeface="Aptos" panose="020B0004020202020204" pitchFamily="34" charset="0"/>
                <a:cs typeface="Times New Roman" panose="02020603050405020304" pitchFamily="18" charset="0"/>
              </a:rPr>
              <a:t>.</a:t>
            </a:r>
          </a:p>
          <a:p>
            <a:pPr marL="0" indent="0" algn="just">
              <a:lnSpc>
                <a:spcPct val="107000"/>
              </a:lnSpc>
              <a:spcAft>
                <a:spcPts val="800"/>
              </a:spcAft>
              <a:buNone/>
            </a:pPr>
            <a:r>
              <a:rPr lang="el-GR" sz="1600" kern="100" dirty="0">
                <a:solidFill>
                  <a:schemeClr val="tx1"/>
                </a:solidFill>
                <a:latin typeface="Trebuchet MS" panose="020B0603020202020204" pitchFamily="34" charset="0"/>
                <a:ea typeface="Aptos" panose="020B0004020202020204" pitchFamily="34" charset="0"/>
                <a:cs typeface="Times New Roman" panose="02020603050405020304" pitchFamily="18" charset="0"/>
              </a:rPr>
              <a:t>21.	</a:t>
            </a:r>
            <a:r>
              <a:rPr lang="el-GR" sz="1600" kern="100" dirty="0">
                <a:latin typeface="Trebuchet MS" panose="020B0603020202020204" pitchFamily="34" charset="0"/>
                <a:ea typeface="Aptos" panose="020B0004020202020204" pitchFamily="34" charset="0"/>
                <a:cs typeface="Times New Roman" panose="02020603050405020304" pitchFamily="18" charset="0"/>
              </a:rPr>
              <a:t>Λήψη μίας επιχειρηματικής απόφασης από το ΔΣ μίας ΑΕ η οποία </a:t>
            </a:r>
            <a:r>
              <a:rPr lang="el-GR" sz="1600" kern="100" dirty="0" err="1">
                <a:latin typeface="Trebuchet MS" panose="020B0603020202020204" pitchFamily="34" charset="0"/>
                <a:ea typeface="Aptos" panose="020B0004020202020204" pitchFamily="34" charset="0"/>
                <a:cs typeface="Times New Roman" panose="02020603050405020304" pitchFamily="18" charset="0"/>
              </a:rPr>
              <a:t>ex</a:t>
            </a:r>
            <a:r>
              <a:rPr lang="el-GR" sz="1600" kern="100" dirty="0">
                <a:latin typeface="Trebuchet MS" panose="020B0603020202020204" pitchFamily="34" charset="0"/>
                <a:ea typeface="Aptos" panose="020B0004020202020204" pitchFamily="34" charset="0"/>
                <a:cs typeface="Times New Roman" panose="02020603050405020304" pitchFamily="18" charset="0"/>
              </a:rPr>
              <a:t> post αποδείχτηκε ζημιογόνος συνεπάγεται την ευθύνη των μελών του ΔΣ; </a:t>
            </a:r>
            <a:r>
              <a:rPr lang="el-GR" sz="1600" kern="100" dirty="0">
                <a:solidFill>
                  <a:schemeClr val="accent1"/>
                </a:solidFill>
                <a:latin typeface="Trebuchet MS" panose="020B0603020202020204" pitchFamily="34" charset="0"/>
                <a:ea typeface="Aptos" panose="020B0004020202020204" pitchFamily="34" charset="0"/>
                <a:cs typeface="Times New Roman" panose="02020603050405020304" pitchFamily="18" charset="0"/>
              </a:rPr>
              <a:t>Εάν το μέλος του ΔΣ αποδείξει ότι κατά την άσκηση των καθηκόντων του επέδειξε την επιμέλεια του συνετού επιχειρηματία που δραστηριοποιείται σε παρόμοιες συνθήκες δεν ευθύνεται. (άρθρο 102 παρ. 2</a:t>
            </a:r>
            <a:r>
              <a:rPr lang="el-GR" sz="1600" kern="100" dirty="0">
                <a:solidFill>
                  <a:schemeClr val="accent1"/>
                </a:solidFill>
                <a:effectLst/>
                <a:latin typeface="Trebuchet MS" panose="020B0603020202020204" pitchFamily="34" charset="0"/>
                <a:ea typeface="Aptos" panose="020B0004020202020204" pitchFamily="34" charset="0"/>
                <a:cs typeface="Times New Roman" panose="02020603050405020304" pitchFamily="18" charset="0"/>
              </a:rPr>
              <a:t> Ν  4548/2018</a:t>
            </a:r>
            <a:r>
              <a:rPr lang="el-GR" sz="1600" kern="100" dirty="0">
                <a:solidFill>
                  <a:schemeClr val="accent1"/>
                </a:solidFill>
                <a:latin typeface="Trebuchet MS" panose="020B0603020202020204" pitchFamily="34" charset="0"/>
                <a:ea typeface="Aptos" panose="020B0004020202020204" pitchFamily="34" charset="0"/>
                <a:cs typeface="Times New Roman" panose="02020603050405020304" pitchFamily="18" charset="0"/>
              </a:rPr>
              <a:t>).</a:t>
            </a:r>
          </a:p>
          <a:p>
            <a:pPr marL="0" indent="0" algn="just">
              <a:lnSpc>
                <a:spcPct val="107000"/>
              </a:lnSpc>
              <a:spcAft>
                <a:spcPts val="800"/>
              </a:spcAft>
              <a:buNone/>
            </a:pPr>
            <a:endParaRPr lang="el-GR" sz="1600" kern="100" dirty="0">
              <a:latin typeface="Trebuchet MS" panose="020B0603020202020204" pitchFamily="34" charset="0"/>
              <a:ea typeface="Aptos" panose="020B0004020202020204" pitchFamily="34" charset="0"/>
              <a:cs typeface="Times New Roman" panose="02020603050405020304" pitchFamily="18" charset="0"/>
            </a:endParaRPr>
          </a:p>
          <a:p>
            <a:pPr marL="0" indent="0" algn="just">
              <a:lnSpc>
                <a:spcPct val="107000"/>
              </a:lnSpc>
              <a:spcAft>
                <a:spcPts val="800"/>
              </a:spcAft>
              <a:buNone/>
            </a:pPr>
            <a:endParaRPr lang="el-GR" sz="1600" kern="100" dirty="0">
              <a:effectLst/>
              <a:latin typeface="Trebuchet MS" panose="020B0603020202020204" pitchFamily="34" charset="0"/>
              <a:ea typeface="Aptos" panose="020B000402020202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8127384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32F8619-9846-CF7A-48F0-DA9036EB3993}"/>
              </a:ext>
            </a:extLst>
          </p:cNvPr>
          <p:cNvSpPr>
            <a:spLocks noGrp="1"/>
          </p:cNvSpPr>
          <p:nvPr>
            <p:ph idx="1"/>
          </p:nvPr>
        </p:nvSpPr>
        <p:spPr>
          <a:xfrm>
            <a:off x="2589212" y="977153"/>
            <a:ext cx="8915400" cy="4934069"/>
          </a:xfrm>
        </p:spPr>
        <p:txBody>
          <a:bodyPr>
            <a:normAutofit/>
          </a:bodyPr>
          <a:lstStyle/>
          <a:p>
            <a:pPr marL="0" lvl="0" indent="0" algn="just">
              <a:lnSpc>
                <a:spcPct val="150000"/>
              </a:lnSpc>
              <a:spcAft>
                <a:spcPts val="800"/>
              </a:spcAft>
              <a:buNone/>
            </a:pPr>
            <a:r>
              <a:rPr lang="el-GR" sz="1600" dirty="0">
                <a:latin typeface="Trebuchet MS" panose="020B0603020202020204" pitchFamily="34" charset="0"/>
              </a:rPr>
              <a:t>22. </a:t>
            </a:r>
            <a:r>
              <a:rPr lang="el-GR" sz="1600" kern="100" dirty="0">
                <a:effectLst/>
                <a:latin typeface="Trebuchet MS" panose="020B0603020202020204" pitchFamily="34" charset="0"/>
                <a:ea typeface="Aptos" panose="020B0004020202020204" pitchFamily="34" charset="0"/>
                <a:cs typeface="Times New Roman" panose="02020603050405020304" pitchFamily="18" charset="0"/>
              </a:rPr>
              <a:t>Η Γενική Συνέλευση της «Α.Ε 1» με απαρτία 1/5 και απόφαση απλής πλειοψηφίας αποφασίζει τη συγχώνευση δι’ απορρόφησης της «Α.Ε 2». Είναι έγκυρη αυτή η απόφαση; </a:t>
            </a:r>
            <a:r>
              <a:rPr lang="el-GR" sz="1600" dirty="0">
                <a:solidFill>
                  <a:schemeClr val="accent1"/>
                </a:solidFill>
                <a:effectLst/>
                <a:latin typeface="Trebuchet MS" panose="020B0603020202020204" pitchFamily="34" charset="0"/>
                <a:ea typeface="Aptos" panose="020B0004020202020204" pitchFamily="34" charset="0"/>
                <a:cs typeface="Times New Roman" panose="02020603050405020304" pitchFamily="18" charset="0"/>
              </a:rPr>
              <a:t>Όχι, γιατί κατ’ εξαίρεση για αποφάσεις που αφορούν, μεταξύ άλλων, τη συγχώνευση της Εταιρείας, απαιτείται απαρτία του ½ του ΜΚ και αυξημένη πλειοψηφία (2/3 του εκπροσωπούμενων στη συνέλευση ψήφων), κατ’ άρθρα 130 παρ. 3 &amp; 132 παρ. 2 Ν 4548/2018</a:t>
            </a:r>
            <a:endParaRPr lang="el-GR" sz="1600" dirty="0">
              <a:solidFill>
                <a:schemeClr val="accent1"/>
              </a:solidFill>
              <a:latin typeface="Trebuchet MS" panose="020B0603020202020204" pitchFamily="34" charset="0"/>
            </a:endParaRPr>
          </a:p>
        </p:txBody>
      </p:sp>
    </p:spTree>
    <p:extLst>
      <p:ext uri="{BB962C8B-B14F-4D97-AF65-F5344CB8AC3E}">
        <p14:creationId xmlns:p14="http://schemas.microsoft.com/office/powerpoint/2010/main" val="11421920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Θέση περιεχομένου 2">
            <a:extLst>
              <a:ext uri="{FF2B5EF4-FFF2-40B4-BE49-F238E27FC236}">
                <a16:creationId xmlns:a16="http://schemas.microsoft.com/office/drawing/2014/main" id="{638C1EB7-B279-A285-07FD-6F6D371E4EAE}"/>
              </a:ext>
            </a:extLst>
          </p:cNvPr>
          <p:cNvSpPr>
            <a:spLocks noGrp="1"/>
          </p:cNvSpPr>
          <p:nvPr>
            <p:ph idx="1"/>
          </p:nvPr>
        </p:nvSpPr>
        <p:spPr>
          <a:xfrm>
            <a:off x="1797846" y="372035"/>
            <a:ext cx="9353083" cy="6113930"/>
          </a:xfrm>
        </p:spPr>
        <p:txBody>
          <a:bodyPr>
            <a:normAutofit/>
          </a:bodyPr>
          <a:lstStyle/>
          <a:p>
            <a:pPr marL="0" lvl="0" indent="0" algn="just">
              <a:lnSpc>
                <a:spcPct val="150000"/>
              </a:lnSpc>
              <a:buNone/>
            </a:pPr>
            <a:r>
              <a:rPr lang="el-GR" sz="1600" kern="100" dirty="0">
                <a:solidFill>
                  <a:schemeClr val="tx1"/>
                </a:solidFill>
                <a:effectLst/>
                <a:latin typeface="Trebuchet MS" panose="020B0603020202020204" pitchFamily="34" charset="0"/>
                <a:ea typeface="Aptos" panose="020B0004020202020204" pitchFamily="34" charset="0"/>
                <a:cs typeface="Times New Roman" panose="02020603050405020304" pitchFamily="18" charset="0"/>
              </a:rPr>
              <a:t> </a:t>
            </a:r>
            <a:r>
              <a:rPr lang="el-GR" sz="1600" kern="100" dirty="0">
                <a:solidFill>
                  <a:schemeClr val="tx1"/>
                </a:solidFill>
                <a:latin typeface="Trebuchet MS" panose="020B0603020202020204" pitchFamily="34" charset="0"/>
                <a:ea typeface="Aptos" panose="020B0004020202020204" pitchFamily="34" charset="0"/>
                <a:cs typeface="Times New Roman" panose="02020603050405020304" pitchFamily="18" charset="0"/>
              </a:rPr>
              <a:t>23</a:t>
            </a:r>
            <a:r>
              <a:rPr lang="el-GR" sz="1600" kern="100" dirty="0">
                <a:solidFill>
                  <a:schemeClr val="tx1"/>
                </a:solidFill>
                <a:effectLst/>
                <a:latin typeface="Trebuchet MS" panose="020B0603020202020204" pitchFamily="34" charset="0"/>
                <a:ea typeface="Aptos" panose="020B0004020202020204" pitchFamily="34" charset="0"/>
                <a:cs typeface="Times New Roman" panose="02020603050405020304" pitchFamily="18" charset="0"/>
              </a:rPr>
              <a:t>. Παραδείγματα Ελαττωματικών Αποφάσεων ΔΣ</a:t>
            </a:r>
          </a:p>
          <a:p>
            <a:pPr marL="742950" lvl="1" indent="-285750" algn="just">
              <a:lnSpc>
                <a:spcPct val="107000"/>
              </a:lnSpc>
              <a:buFont typeface="+mj-lt"/>
              <a:buAutoNum type="alphaLcPeriod"/>
            </a:pPr>
            <a:r>
              <a:rPr lang="el-GR" sz="1300" kern="100" dirty="0">
                <a:effectLst/>
                <a:latin typeface="Trebuchet MS" panose="020B0603020202020204" pitchFamily="34" charset="0"/>
                <a:ea typeface="Aptos" panose="020B0004020202020204" pitchFamily="34" charset="0"/>
                <a:cs typeface="Times New Roman" panose="02020603050405020304" pitchFamily="18" charset="0"/>
              </a:rPr>
              <a:t>Απόφαση ΔΣ για τη συνεδρίαση του οποίου δεν προηγήθηκε πρόσκληση </a:t>
            </a:r>
            <a:r>
              <a:rPr lang="el-GR" sz="1300" kern="100" dirty="0">
                <a:effectLst/>
                <a:latin typeface="Trebuchet MS" panose="020B0603020202020204" pitchFamily="34" charset="0"/>
                <a:ea typeface="Aptos" panose="020B0004020202020204" pitchFamily="34" charset="0"/>
                <a:cs typeface="Times New Roman" panose="02020603050405020304" pitchFamily="18" charset="0"/>
                <a:sym typeface="Wingdings" panose="05000000000000000000" pitchFamily="2" charset="2"/>
              </a:rPr>
              <a:t></a:t>
            </a:r>
            <a:r>
              <a:rPr lang="el-GR" sz="1300" kern="100" dirty="0">
                <a:effectLst/>
                <a:latin typeface="Trebuchet MS" panose="020B0603020202020204" pitchFamily="34" charset="0"/>
                <a:ea typeface="Aptos" panose="020B0004020202020204" pitchFamily="34" charset="0"/>
                <a:cs typeface="Times New Roman" panose="02020603050405020304" pitchFamily="18" charset="0"/>
              </a:rPr>
              <a:t> Άκυρη ως απόφαση που ελήφθη με τρόπο που δεν είναι σύμφωνος με το νόμο ή το καταστατικό (Άρθρο 95 παρ. 2  Ν 4548/2018)</a:t>
            </a:r>
          </a:p>
          <a:p>
            <a:pPr marL="742950" lvl="1" indent="-285750" algn="just">
              <a:lnSpc>
                <a:spcPct val="107000"/>
              </a:lnSpc>
              <a:buFont typeface="+mj-lt"/>
              <a:buAutoNum type="alphaLcPeriod"/>
            </a:pPr>
            <a:r>
              <a:rPr lang="el-GR" sz="1300" kern="100" dirty="0">
                <a:effectLst/>
                <a:latin typeface="Trebuchet MS" panose="020B0603020202020204" pitchFamily="34" charset="0"/>
                <a:ea typeface="Aptos" panose="020B0004020202020204" pitchFamily="34" charset="0"/>
                <a:cs typeface="Times New Roman" panose="02020603050405020304" pitchFamily="18" charset="0"/>
              </a:rPr>
              <a:t>Μη τήρηση διατάξεων για απαρτία και πλειοψηφία </a:t>
            </a:r>
            <a:r>
              <a:rPr lang="el-GR" sz="1300" kern="100" dirty="0">
                <a:effectLst/>
                <a:latin typeface="Trebuchet MS" panose="020B0603020202020204" pitchFamily="34" charset="0"/>
                <a:ea typeface="Aptos" panose="020B0004020202020204" pitchFamily="34" charset="0"/>
                <a:cs typeface="Times New Roman" panose="02020603050405020304" pitchFamily="18" charset="0"/>
                <a:sym typeface="Wingdings" panose="05000000000000000000" pitchFamily="2" charset="2"/>
              </a:rPr>
              <a:t></a:t>
            </a:r>
            <a:r>
              <a:rPr lang="el-GR" sz="1300" kern="100" dirty="0">
                <a:effectLst/>
                <a:latin typeface="Trebuchet MS" panose="020B0603020202020204" pitchFamily="34" charset="0"/>
                <a:ea typeface="Aptos" panose="020B0004020202020204" pitchFamily="34" charset="0"/>
                <a:cs typeface="Times New Roman" panose="02020603050405020304" pitchFamily="18" charset="0"/>
              </a:rPr>
              <a:t> Άκυρη ως απόφαση που ελήφθη με τρόπο που δεν είναι σύμφωνος με το νόμο ή το καταστατικό (Άρθρο 95 παρ. 2  Ν 4548/2018)</a:t>
            </a:r>
          </a:p>
          <a:p>
            <a:pPr marL="742950" lvl="1" indent="-285750" algn="just">
              <a:lnSpc>
                <a:spcPct val="107000"/>
              </a:lnSpc>
              <a:buFont typeface="+mj-lt"/>
              <a:buAutoNum type="alphaLcPeriod"/>
            </a:pPr>
            <a:r>
              <a:rPr lang="el-GR" sz="1300" kern="100" dirty="0">
                <a:effectLst/>
                <a:latin typeface="Trebuchet MS" panose="020B0603020202020204" pitchFamily="34" charset="0"/>
                <a:ea typeface="Aptos" panose="020B0004020202020204" pitchFamily="34" charset="0"/>
                <a:cs typeface="Times New Roman" panose="02020603050405020304" pitchFamily="18" charset="0"/>
              </a:rPr>
              <a:t>Απόφαση ΔΣ δια περιφοράς στην οποία δεν υπάρχουν όλες οι υπογραφές των μελών ΔΣ </a:t>
            </a:r>
            <a:r>
              <a:rPr lang="el-GR" sz="1300" kern="100" dirty="0">
                <a:effectLst/>
                <a:latin typeface="Trebuchet MS" panose="020B0603020202020204" pitchFamily="34" charset="0"/>
                <a:ea typeface="Aptos" panose="020B0004020202020204" pitchFamily="34" charset="0"/>
                <a:cs typeface="Times New Roman" panose="02020603050405020304" pitchFamily="18" charset="0"/>
                <a:sym typeface="Wingdings" panose="05000000000000000000" pitchFamily="2" charset="2"/>
              </a:rPr>
              <a:t></a:t>
            </a:r>
            <a:r>
              <a:rPr lang="el-GR" sz="1300" kern="100" dirty="0">
                <a:effectLst/>
                <a:latin typeface="Trebuchet MS" panose="020B0603020202020204" pitchFamily="34" charset="0"/>
                <a:ea typeface="Aptos" panose="020B0004020202020204" pitchFamily="34" charset="0"/>
                <a:cs typeface="Times New Roman" panose="02020603050405020304" pitchFamily="18" charset="0"/>
              </a:rPr>
              <a:t> Ανυπόστατη </a:t>
            </a:r>
          </a:p>
          <a:p>
            <a:pPr marL="742950" lvl="1" indent="-285750" algn="just">
              <a:lnSpc>
                <a:spcPct val="107000"/>
              </a:lnSpc>
              <a:buFont typeface="+mj-lt"/>
              <a:buAutoNum type="alphaLcPeriod"/>
            </a:pPr>
            <a:r>
              <a:rPr lang="el-GR" sz="1300" kern="100" dirty="0">
                <a:effectLst/>
                <a:latin typeface="Trebuchet MS" panose="020B0603020202020204" pitchFamily="34" charset="0"/>
                <a:ea typeface="Aptos" panose="020B0004020202020204" pitchFamily="34" charset="0"/>
                <a:cs typeface="Times New Roman" panose="02020603050405020304" pitchFamily="18" charset="0"/>
              </a:rPr>
              <a:t>Απόφαση ΔΣ για τη λήψη της οποίας μετείχε πρόσωπο που δεν είχε την ιδιότητα του μέλους ΔΣ </a:t>
            </a:r>
            <a:r>
              <a:rPr lang="el-GR" sz="1300" kern="100" dirty="0">
                <a:effectLst/>
                <a:latin typeface="Trebuchet MS" panose="020B0603020202020204" pitchFamily="34" charset="0"/>
                <a:ea typeface="Aptos" panose="020B0004020202020204" pitchFamily="34" charset="0"/>
                <a:cs typeface="Times New Roman" panose="02020603050405020304" pitchFamily="18" charset="0"/>
                <a:sym typeface="Wingdings" panose="05000000000000000000" pitchFamily="2" charset="2"/>
              </a:rPr>
              <a:t></a:t>
            </a:r>
            <a:r>
              <a:rPr lang="el-GR" sz="1300" kern="100" dirty="0">
                <a:effectLst/>
                <a:latin typeface="Trebuchet MS" panose="020B0603020202020204" pitchFamily="34" charset="0"/>
                <a:ea typeface="Aptos" panose="020B0004020202020204" pitchFamily="34" charset="0"/>
                <a:cs typeface="Times New Roman" panose="02020603050405020304" pitchFamily="18" charset="0"/>
              </a:rPr>
              <a:t> Ανυπόστατη</a:t>
            </a:r>
          </a:p>
          <a:p>
            <a:pPr marL="742950" lvl="1" indent="-285750" algn="just">
              <a:lnSpc>
                <a:spcPct val="107000"/>
              </a:lnSpc>
              <a:spcAft>
                <a:spcPts val="800"/>
              </a:spcAft>
              <a:buFont typeface="+mj-lt"/>
              <a:buAutoNum type="alphaLcPeriod"/>
            </a:pPr>
            <a:r>
              <a:rPr lang="el-GR" sz="1300" kern="100" dirty="0">
                <a:effectLst/>
                <a:latin typeface="Trebuchet MS" panose="020B0603020202020204" pitchFamily="34" charset="0"/>
                <a:ea typeface="Aptos" panose="020B0004020202020204" pitchFamily="34" charset="0"/>
                <a:cs typeface="Times New Roman" panose="02020603050405020304" pitchFamily="18" charset="0"/>
              </a:rPr>
              <a:t>Απόφαση ΔΣ για τη λήψη της οποίας ο αριθμός των μελών ΔΣ είναι μικρότερος από τον προβλεπόμενο στο καταστατικό </a:t>
            </a:r>
            <a:r>
              <a:rPr lang="el-GR" sz="1300" kern="100" dirty="0">
                <a:effectLst/>
                <a:latin typeface="Trebuchet MS" panose="020B0603020202020204" pitchFamily="34" charset="0"/>
                <a:ea typeface="Aptos" panose="020B0004020202020204" pitchFamily="34" charset="0"/>
                <a:cs typeface="Times New Roman" panose="02020603050405020304" pitchFamily="18" charset="0"/>
                <a:sym typeface="Wingdings" panose="05000000000000000000" pitchFamily="2" charset="2"/>
              </a:rPr>
              <a:t></a:t>
            </a:r>
            <a:r>
              <a:rPr lang="el-GR" sz="1300" kern="100" dirty="0">
                <a:effectLst/>
                <a:latin typeface="Trebuchet MS" panose="020B0603020202020204" pitchFamily="34" charset="0"/>
                <a:ea typeface="Aptos" panose="020B0004020202020204" pitchFamily="34" charset="0"/>
                <a:cs typeface="Times New Roman" panose="02020603050405020304" pitchFamily="18" charset="0"/>
              </a:rPr>
              <a:t> Άκυρη ως απόφαση που ελήφθη με τρόπο που δεν είναι σύμφωνος με το νόμο ή το καταστατικό (Άρθρο 95 παρ. 2  Ν 4548/2018)</a:t>
            </a:r>
            <a:endParaRPr lang="el-GR" dirty="0"/>
          </a:p>
        </p:txBody>
      </p:sp>
    </p:spTree>
    <p:extLst>
      <p:ext uri="{BB962C8B-B14F-4D97-AF65-F5344CB8AC3E}">
        <p14:creationId xmlns:p14="http://schemas.microsoft.com/office/powerpoint/2010/main" val="3373616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9600EC-4982-F3EE-AF78-6116274066C1}"/>
              </a:ext>
            </a:extLst>
          </p:cNvPr>
          <p:cNvSpPr>
            <a:spLocks noGrp="1"/>
          </p:cNvSpPr>
          <p:nvPr>
            <p:ph type="title"/>
          </p:nvPr>
        </p:nvSpPr>
        <p:spPr>
          <a:xfrm>
            <a:off x="2219209" y="185400"/>
            <a:ext cx="8911687" cy="728440"/>
          </a:xfrm>
        </p:spPr>
        <p:txBody>
          <a:bodyPr>
            <a:normAutofit/>
          </a:bodyPr>
          <a:lstStyle/>
          <a:p>
            <a:r>
              <a:rPr lang="el-GR" sz="2800" dirty="0">
                <a:latin typeface="Trebuchet MS" panose="020B0603020202020204" pitchFamily="34" charset="0"/>
              </a:rPr>
              <a:t>Ομόρρυθμη εταιρεία</a:t>
            </a:r>
          </a:p>
        </p:txBody>
      </p:sp>
      <p:sp>
        <p:nvSpPr>
          <p:cNvPr id="6" name="Θέση περιεχομένου 5">
            <a:extLst>
              <a:ext uri="{FF2B5EF4-FFF2-40B4-BE49-F238E27FC236}">
                <a16:creationId xmlns:a16="http://schemas.microsoft.com/office/drawing/2014/main" id="{BA0ECE4D-9729-2763-3A86-1E89E9041FAC}"/>
              </a:ext>
            </a:extLst>
          </p:cNvPr>
          <p:cNvSpPr>
            <a:spLocks noGrp="1"/>
          </p:cNvSpPr>
          <p:nvPr>
            <p:ph idx="1"/>
          </p:nvPr>
        </p:nvSpPr>
        <p:spPr>
          <a:xfrm>
            <a:off x="1501682" y="980070"/>
            <a:ext cx="9898155" cy="5692530"/>
          </a:xfrm>
        </p:spPr>
        <p:txBody>
          <a:bodyPr>
            <a:normAutofit/>
          </a:bodyPr>
          <a:lstStyle/>
          <a:p>
            <a:pPr>
              <a:buFont typeface="Courier New" panose="02070309020205020404" pitchFamily="49" charset="0"/>
              <a:buChar char="o"/>
            </a:pPr>
            <a:r>
              <a:rPr lang="el-GR" dirty="0">
                <a:solidFill>
                  <a:schemeClr val="accent1"/>
                </a:solidFill>
                <a:latin typeface="Trebuchet MS" panose="020B0603020202020204" pitchFamily="34" charset="0"/>
              </a:rPr>
              <a:t>Όρια της διαχειριστικής εξουσίας από το νόμο</a:t>
            </a:r>
          </a:p>
          <a:p>
            <a:pPr marL="0" indent="0">
              <a:lnSpc>
                <a:spcPct val="150000"/>
              </a:lnSpc>
              <a:buNone/>
            </a:pPr>
            <a:r>
              <a:rPr lang="el-GR" dirty="0">
                <a:latin typeface="Trebuchet MS" panose="020B0603020202020204" pitchFamily="34" charset="0"/>
              </a:rPr>
              <a:t>	-	Οι θεμελιώδεις αποφάσεις του α. 253 (τροποποίηση του καταστατικού)</a:t>
            </a:r>
          </a:p>
          <a:p>
            <a:pPr marL="0" indent="0">
              <a:lnSpc>
                <a:spcPct val="150000"/>
              </a:lnSpc>
              <a:buNone/>
            </a:pPr>
            <a:r>
              <a:rPr lang="el-GR" dirty="0">
                <a:latin typeface="Trebuchet MS" panose="020B0603020202020204" pitchFamily="34" charset="0"/>
              </a:rPr>
              <a:t>	-	Οι πράξεις που υπερβαίνουν τη συνήθη διοίκηση (α. 254 παρ. 3 </a:t>
            </a:r>
            <a:r>
              <a:rPr lang="el-GR" dirty="0" err="1">
                <a:latin typeface="Trebuchet MS" panose="020B0603020202020204" pitchFamily="34" charset="0"/>
              </a:rPr>
              <a:t>εδ.β</a:t>
            </a:r>
            <a:r>
              <a:rPr lang="el-GR" dirty="0">
                <a:latin typeface="Trebuchet MS" panose="020B0603020202020204" pitchFamily="34" charset="0"/>
              </a:rPr>
              <a:t>’)</a:t>
            </a:r>
          </a:p>
          <a:p>
            <a:pPr marL="0" indent="0">
              <a:lnSpc>
                <a:spcPct val="150000"/>
              </a:lnSpc>
              <a:buNone/>
            </a:pPr>
            <a:r>
              <a:rPr lang="el-GR" dirty="0">
                <a:latin typeface="Trebuchet MS" panose="020B0603020202020204" pitchFamily="34" charset="0"/>
              </a:rPr>
              <a:t>	(πράξεις που είτε εξαιτίας του περιεχομένου και του σκοπού τους είτε εξαιτίας της 	σημασίας και των κινδύνων που συνεπάγονται υπερβαίνουν τη συνήθη διοίκηση)</a:t>
            </a:r>
          </a:p>
          <a:p>
            <a:pPr marL="0" indent="0" algn="just">
              <a:lnSpc>
                <a:spcPct val="150000"/>
              </a:lnSpc>
              <a:buNone/>
            </a:pPr>
            <a:r>
              <a:rPr lang="el-GR" dirty="0">
                <a:latin typeface="Trebuchet MS" panose="020B0603020202020204" pitchFamily="34" charset="0"/>
              </a:rPr>
              <a:t>	Για να διενεργήσει ο διαχειριστής τέτοια πράξη πρέπει να ζητήσει και να λάβει τη 	συναίνεση όλων των εταίρων ή της πλειοψηφίας εάν προβλέπεται τούτο στην εταιρική 	σύμβαση. </a:t>
            </a:r>
          </a:p>
          <a:p>
            <a:pPr marL="0" marR="0" lvl="0" indent="0" algn="l" defTabSz="457200" rtl="0" eaLnBrk="1" fontAlgn="auto" latinLnBrk="0" hangingPunct="1">
              <a:lnSpc>
                <a:spcPct val="150000"/>
              </a:lnSpc>
              <a:spcBef>
                <a:spcPts val="1000"/>
              </a:spcBef>
              <a:spcAft>
                <a:spcPts val="0"/>
              </a:spcAft>
              <a:buClr>
                <a:srgbClr val="D34817"/>
              </a:buClr>
              <a:buSzTx/>
              <a:buNone/>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	Δικαίωμα εναντίωσης: </a:t>
            </a:r>
            <a:r>
              <a:rPr kumimoji="0" lang="el-GR" sz="1700" b="0"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rPr>
              <a:t>ΠΡΙΝ ΤΗΝ ΕΚΤΕΛΕΣΗ από διαχειριστή εταίρο </a:t>
            </a:r>
            <a:r>
              <a:rPr kumimoji="0" lang="el-GR" sz="1700" b="0" i="0" u="none" strike="noStrike" kern="1200" cap="none" spc="0" normalizeH="0" baseline="0" noProof="0" dirty="0">
                <a:ln>
                  <a:noFill/>
                </a:ln>
                <a:solidFill>
                  <a:schemeClr val="tx1"/>
                </a:solidFill>
                <a:effectLst/>
                <a:uLnTx/>
                <a:uFillTx/>
                <a:latin typeface="Trebuchet MS" panose="020B0603020202020204" pitchFamily="34" charset="0"/>
                <a:ea typeface="+mn-ea"/>
                <a:cs typeface="+mn-cs"/>
              </a:rPr>
              <a:t>(α. 254 παρ. 2 </a:t>
            </a:r>
            <a:r>
              <a:rPr kumimoji="0" lang="el-GR" sz="1700" b="0" i="0" u="none" strike="noStrike" kern="1200" cap="none" spc="0" normalizeH="0" baseline="0" noProof="0" dirty="0" err="1">
                <a:ln>
                  <a:noFill/>
                </a:ln>
                <a:solidFill>
                  <a:schemeClr val="tx1"/>
                </a:solidFill>
                <a:effectLst/>
                <a:uLnTx/>
                <a:uFillTx/>
                <a:latin typeface="Trebuchet MS" panose="020B0603020202020204" pitchFamily="34" charset="0"/>
                <a:ea typeface="+mn-ea"/>
                <a:cs typeface="+mn-cs"/>
              </a:rPr>
              <a:t>εδ</a:t>
            </a:r>
            <a:r>
              <a:rPr kumimoji="0" lang="el-GR" sz="1700" b="0" i="0" u="none" strike="noStrike" kern="1200" cap="none" spc="0" normalizeH="0" baseline="0" noProof="0" dirty="0">
                <a:ln>
                  <a:noFill/>
                </a:ln>
                <a:solidFill>
                  <a:schemeClr val="tx1"/>
                </a:solidFill>
                <a:effectLst/>
                <a:uLnTx/>
                <a:uFillTx/>
                <a:latin typeface="Trebuchet MS" panose="020B0603020202020204" pitchFamily="34" charset="0"/>
                <a:ea typeface="+mn-ea"/>
                <a:cs typeface="+mn-cs"/>
              </a:rPr>
              <a:t>. β’)</a:t>
            </a:r>
          </a:p>
          <a:p>
            <a:pPr marL="0" marR="0" lvl="0" indent="0" algn="l" defTabSz="457200" rtl="0" eaLnBrk="1" fontAlgn="auto" latinLnBrk="0" hangingPunct="1">
              <a:lnSpc>
                <a:spcPct val="150000"/>
              </a:lnSpc>
              <a:spcBef>
                <a:spcPts val="1000"/>
              </a:spcBef>
              <a:spcAft>
                <a:spcPts val="0"/>
              </a:spcAft>
              <a:buClr>
                <a:srgbClr val="D34817"/>
              </a:buClr>
              <a:buSzTx/>
              <a:buFont typeface="Wingdings 3" charset="2"/>
              <a:buNone/>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Η διενέργεια μίας πράξης παρά την εναντίωση ΔΕΝ επηρεάζει το κύρος της.</a:t>
            </a:r>
          </a:p>
          <a:p>
            <a:pPr marL="0" marR="0" lvl="0" indent="0" algn="l" defTabSz="457200" rtl="0" eaLnBrk="1" fontAlgn="auto" latinLnBrk="0" hangingPunct="1">
              <a:lnSpc>
                <a:spcPct val="150000"/>
              </a:lnSpc>
              <a:spcBef>
                <a:spcPts val="1000"/>
              </a:spcBef>
              <a:spcAft>
                <a:spcPts val="0"/>
              </a:spcAft>
              <a:buClr>
                <a:srgbClr val="D34817"/>
              </a:buClr>
              <a:buSzTx/>
              <a:buFont typeface="Wingdings 3" charset="2"/>
              <a:buNone/>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Η διενέργεια μίας πράξης καθ’ υπέρβαση της διαχειριστικής εξουσίας – επιζήμια- αξίωση 	αποζημίωσης κατά του διαχειριστή.</a:t>
            </a:r>
          </a:p>
          <a:p>
            <a:pPr marL="0" marR="0" lvl="0" indent="0" algn="l" defTabSz="457200" rtl="0" eaLnBrk="1" fontAlgn="auto" latinLnBrk="0" hangingPunct="1">
              <a:lnSpc>
                <a:spcPct val="150000"/>
              </a:lnSpc>
              <a:spcBef>
                <a:spcPts val="1000"/>
              </a:spcBef>
              <a:spcAft>
                <a:spcPts val="0"/>
              </a:spcAft>
              <a:buClr>
                <a:srgbClr val="D34817"/>
              </a:buClr>
              <a:buSzTx/>
              <a:buFont typeface="Wingdings 3" charset="2"/>
              <a:buNone/>
              <a:tabLst/>
              <a:defRPr/>
            </a:pPr>
            <a:endParaRPr kumimoji="0" lang="el-GR" sz="17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0" marR="0" lvl="0" indent="0" algn="l" defTabSz="457200" rtl="0" eaLnBrk="1" fontAlgn="auto" latinLnBrk="0" hangingPunct="1">
              <a:lnSpc>
                <a:spcPct val="150000"/>
              </a:lnSpc>
              <a:spcBef>
                <a:spcPts val="1000"/>
              </a:spcBef>
              <a:spcAft>
                <a:spcPts val="0"/>
              </a:spcAft>
              <a:buClr>
                <a:srgbClr val="D34817"/>
              </a:buClr>
              <a:buSzTx/>
              <a:buFont typeface="Wingdings 3" charset="2"/>
              <a:buNone/>
              <a:tabLst/>
              <a:defRPr/>
            </a:pPr>
            <a:endParaRPr kumimoji="0" lang="el-GR" sz="17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0" indent="0">
              <a:lnSpc>
                <a:spcPct val="150000"/>
              </a:lnSpc>
              <a:buNone/>
            </a:pPr>
            <a:endParaRPr lang="el-GR" dirty="0">
              <a:latin typeface="Trebuchet MS" panose="020B0603020202020204" pitchFamily="34" charset="0"/>
            </a:endParaRPr>
          </a:p>
        </p:txBody>
      </p:sp>
    </p:spTree>
    <p:extLst>
      <p:ext uri="{BB962C8B-B14F-4D97-AF65-F5344CB8AC3E}">
        <p14:creationId xmlns:p14="http://schemas.microsoft.com/office/powerpoint/2010/main" val="202349715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Θέση περιεχομένου 2">
            <a:extLst>
              <a:ext uri="{FF2B5EF4-FFF2-40B4-BE49-F238E27FC236}">
                <a16:creationId xmlns:a16="http://schemas.microsoft.com/office/drawing/2014/main" id="{638C1EB7-B279-A285-07FD-6F6D371E4EAE}"/>
              </a:ext>
            </a:extLst>
          </p:cNvPr>
          <p:cNvSpPr>
            <a:spLocks noGrp="1"/>
          </p:cNvSpPr>
          <p:nvPr>
            <p:ph idx="1"/>
          </p:nvPr>
        </p:nvSpPr>
        <p:spPr>
          <a:xfrm>
            <a:off x="1797846" y="372035"/>
            <a:ext cx="9353083" cy="6113930"/>
          </a:xfrm>
        </p:spPr>
        <p:txBody>
          <a:bodyPr>
            <a:normAutofit/>
          </a:bodyPr>
          <a:lstStyle/>
          <a:p>
            <a:pPr marL="0" lvl="0" indent="0" algn="just">
              <a:lnSpc>
                <a:spcPct val="150000"/>
              </a:lnSpc>
              <a:buNone/>
            </a:pPr>
            <a:r>
              <a:rPr lang="el-GR" sz="1600" kern="100" dirty="0">
                <a:solidFill>
                  <a:schemeClr val="tx1"/>
                </a:solidFill>
                <a:effectLst/>
                <a:latin typeface="Trebuchet MS" panose="020B0603020202020204" pitchFamily="34" charset="0"/>
                <a:ea typeface="Aptos" panose="020B0004020202020204" pitchFamily="34" charset="0"/>
                <a:cs typeface="Times New Roman" panose="02020603050405020304" pitchFamily="18" charset="0"/>
              </a:rPr>
              <a:t> </a:t>
            </a:r>
            <a:r>
              <a:rPr lang="el-GR" sz="1600" kern="100" dirty="0">
                <a:solidFill>
                  <a:schemeClr val="tx1"/>
                </a:solidFill>
                <a:latin typeface="Trebuchet MS" panose="020B0603020202020204" pitchFamily="34" charset="0"/>
                <a:ea typeface="Aptos" panose="020B0004020202020204" pitchFamily="34" charset="0"/>
                <a:cs typeface="Times New Roman" panose="02020603050405020304" pitchFamily="18" charset="0"/>
              </a:rPr>
              <a:t>23</a:t>
            </a:r>
            <a:r>
              <a:rPr lang="el-GR" sz="1600" kern="100" dirty="0">
                <a:solidFill>
                  <a:schemeClr val="tx1"/>
                </a:solidFill>
                <a:effectLst/>
                <a:latin typeface="Trebuchet MS" panose="020B0603020202020204" pitchFamily="34" charset="0"/>
                <a:ea typeface="Aptos" panose="020B0004020202020204" pitchFamily="34" charset="0"/>
                <a:cs typeface="Times New Roman" panose="02020603050405020304" pitchFamily="18" charset="0"/>
              </a:rPr>
              <a:t>. Παραδείγματα Ελαττωματικών Αποφάσεων </a:t>
            </a:r>
            <a:r>
              <a:rPr lang="el-GR" sz="1600" kern="100" dirty="0">
                <a:solidFill>
                  <a:schemeClr val="tx1"/>
                </a:solidFill>
                <a:latin typeface="Trebuchet MS" panose="020B0603020202020204" pitchFamily="34" charset="0"/>
                <a:ea typeface="Aptos" panose="020B0004020202020204" pitchFamily="34" charset="0"/>
                <a:cs typeface="Times New Roman" panose="02020603050405020304" pitchFamily="18" charset="0"/>
              </a:rPr>
              <a:t>Γ</a:t>
            </a:r>
            <a:r>
              <a:rPr lang="el-GR" sz="1600" kern="100" dirty="0">
                <a:solidFill>
                  <a:schemeClr val="tx1"/>
                </a:solidFill>
                <a:effectLst/>
                <a:latin typeface="Trebuchet MS" panose="020B0603020202020204" pitchFamily="34" charset="0"/>
                <a:ea typeface="Aptos" panose="020B0004020202020204" pitchFamily="34" charset="0"/>
                <a:cs typeface="Times New Roman" panose="02020603050405020304" pitchFamily="18" charset="0"/>
              </a:rPr>
              <a:t>Σ</a:t>
            </a:r>
          </a:p>
          <a:p>
            <a:pPr marL="742950" lvl="1" indent="-285750" algn="just">
              <a:lnSpc>
                <a:spcPct val="107000"/>
              </a:lnSpc>
              <a:buFont typeface="+mj-lt"/>
              <a:buAutoNum type="alphaLcPeriod"/>
            </a:pPr>
            <a:r>
              <a:rPr lang="el-GR" sz="1300" kern="100" dirty="0">
                <a:effectLst/>
                <a:latin typeface="Trebuchet MS" panose="020B0603020202020204" pitchFamily="34" charset="0"/>
                <a:ea typeface="Aptos" panose="020B0004020202020204" pitchFamily="34" charset="0"/>
                <a:cs typeface="Times New Roman" panose="02020603050405020304" pitchFamily="18" charset="0"/>
              </a:rPr>
              <a:t>Απόφαση ΓΣ που </a:t>
            </a:r>
            <a:r>
              <a:rPr lang="el-GR" sz="1300" kern="100" dirty="0" err="1">
                <a:effectLst/>
                <a:latin typeface="Trebuchet MS" panose="020B0603020202020204" pitchFamily="34" charset="0"/>
                <a:ea typeface="Aptos" panose="020B0004020202020204" pitchFamily="34" charset="0"/>
                <a:cs typeface="Times New Roman" panose="02020603050405020304" pitchFamily="18" charset="0"/>
              </a:rPr>
              <a:t>συγκλήθηκε</a:t>
            </a:r>
            <a:r>
              <a:rPr lang="el-GR" sz="1300" kern="100" dirty="0">
                <a:effectLst/>
                <a:latin typeface="Trebuchet MS" panose="020B0603020202020204" pitchFamily="34" charset="0"/>
                <a:ea typeface="Aptos" panose="020B0004020202020204" pitchFamily="34" charset="0"/>
                <a:cs typeface="Times New Roman" panose="02020603050405020304" pitchFamily="18" charset="0"/>
              </a:rPr>
              <a:t> από αναρμόδιο πρόσωπο</a:t>
            </a:r>
            <a:r>
              <a:rPr lang="el-GR" sz="1300" kern="100" dirty="0">
                <a:effectLst/>
                <a:latin typeface="Trebuchet MS" panose="020B0603020202020204" pitchFamily="34" charset="0"/>
                <a:ea typeface="Aptos" panose="020B0004020202020204" pitchFamily="34" charset="0"/>
                <a:cs typeface="Times New Roman" panose="02020603050405020304" pitchFamily="18" charset="0"/>
                <a:sym typeface="Wingdings" panose="05000000000000000000" pitchFamily="2" charset="2"/>
              </a:rPr>
              <a:t> </a:t>
            </a:r>
            <a:r>
              <a:rPr lang="el-GR" sz="1300" kern="100" dirty="0">
                <a:effectLst/>
                <a:latin typeface="Trebuchet MS" panose="020B0603020202020204" pitchFamily="34" charset="0"/>
                <a:ea typeface="Aptos" panose="020B0004020202020204" pitchFamily="34" charset="0"/>
                <a:cs typeface="Times New Roman" panose="02020603050405020304" pitchFamily="18" charset="0"/>
              </a:rPr>
              <a:t> Άκυρη (</a:t>
            </a:r>
            <a:r>
              <a:rPr lang="el-GR" sz="1300" kern="100" dirty="0">
                <a:latin typeface="Trebuchet MS" panose="020B0603020202020204" pitchFamily="34" charset="0"/>
                <a:ea typeface="Aptos" panose="020B0004020202020204" pitchFamily="34" charset="0"/>
                <a:cs typeface="Times New Roman" panose="02020603050405020304" pitchFamily="18" charset="0"/>
              </a:rPr>
              <a:t>Ά</a:t>
            </a:r>
            <a:r>
              <a:rPr lang="el-GR" sz="1300" kern="100" dirty="0">
                <a:effectLst/>
                <a:latin typeface="Trebuchet MS" panose="020B0603020202020204" pitchFamily="34" charset="0"/>
                <a:ea typeface="Aptos" panose="020B0004020202020204" pitchFamily="34" charset="0"/>
                <a:cs typeface="Times New Roman" panose="02020603050405020304" pitchFamily="18" charset="0"/>
              </a:rPr>
              <a:t>ρθρο 138 Ν 4548/2018)</a:t>
            </a:r>
          </a:p>
          <a:p>
            <a:pPr marL="742950" lvl="1" indent="-285750" algn="just">
              <a:lnSpc>
                <a:spcPct val="107000"/>
              </a:lnSpc>
              <a:buFont typeface="+mj-lt"/>
              <a:buAutoNum type="alphaLcPeriod"/>
            </a:pPr>
            <a:r>
              <a:rPr lang="el-GR" sz="1300" kern="100" dirty="0">
                <a:effectLst/>
                <a:latin typeface="Trebuchet MS" panose="020B0603020202020204" pitchFamily="34" charset="0"/>
                <a:ea typeface="Aptos" panose="020B0004020202020204" pitchFamily="34" charset="0"/>
                <a:cs typeface="Times New Roman" panose="02020603050405020304" pitchFamily="18" charset="0"/>
              </a:rPr>
              <a:t>Απόφαση ΓΣ που έχει ψηφίσει μη μέτοχος: Ανυπόστατη (Άρθρο 139 Ν 4548/2018)</a:t>
            </a:r>
          </a:p>
          <a:p>
            <a:pPr marL="742950" lvl="1" indent="-285750" algn="just">
              <a:lnSpc>
                <a:spcPct val="107000"/>
              </a:lnSpc>
              <a:buFont typeface="+mj-lt"/>
              <a:buAutoNum type="alphaLcPeriod"/>
            </a:pPr>
            <a:r>
              <a:rPr lang="el-GR" sz="1300" kern="100" dirty="0">
                <a:effectLst/>
                <a:latin typeface="Trebuchet MS" panose="020B0603020202020204" pitchFamily="34" charset="0"/>
                <a:ea typeface="Aptos" panose="020B0004020202020204" pitchFamily="34" charset="0"/>
                <a:cs typeface="Times New Roman" panose="02020603050405020304" pitchFamily="18" charset="0"/>
              </a:rPr>
              <a:t>Συνέλευση ΓΣ για την οποία δεν υπήρξε καθόλου - ούτε καν μη νόμιμη – σύγκληση</a:t>
            </a:r>
            <a:r>
              <a:rPr lang="el-GR" sz="1300" kern="100" dirty="0">
                <a:effectLst/>
                <a:latin typeface="Trebuchet MS" panose="020B0603020202020204" pitchFamily="34" charset="0"/>
                <a:ea typeface="Aptos" panose="020B0004020202020204" pitchFamily="34" charset="0"/>
                <a:cs typeface="Times New Roman" panose="02020603050405020304" pitchFamily="18" charset="0"/>
                <a:sym typeface="Wingdings" panose="05000000000000000000" pitchFamily="2" charset="2"/>
              </a:rPr>
              <a:t> </a:t>
            </a:r>
            <a:r>
              <a:rPr lang="el-GR" sz="1300" kern="100" dirty="0">
                <a:effectLst/>
                <a:latin typeface="Trebuchet MS" panose="020B0603020202020204" pitchFamily="34" charset="0"/>
                <a:ea typeface="Aptos" panose="020B0004020202020204" pitchFamily="34" charset="0"/>
                <a:cs typeface="Times New Roman" panose="02020603050405020304" pitchFamily="18" charset="0"/>
              </a:rPr>
              <a:t> Άκυρη (Άρθρο 138 Ν 4548/2018)</a:t>
            </a:r>
          </a:p>
          <a:p>
            <a:pPr lvl="1" algn="just">
              <a:lnSpc>
                <a:spcPct val="107000"/>
              </a:lnSpc>
              <a:buFont typeface="+mj-lt"/>
              <a:buAutoNum type="alphaLcPeriod"/>
            </a:pPr>
            <a:r>
              <a:rPr lang="el-GR" sz="1300" kern="100" dirty="0">
                <a:effectLst/>
                <a:latin typeface="Trebuchet MS" panose="020B0603020202020204" pitchFamily="34" charset="0"/>
                <a:ea typeface="Aptos" panose="020B0004020202020204" pitchFamily="34" charset="0"/>
                <a:cs typeface="Times New Roman" panose="02020603050405020304" pitchFamily="18" charset="0"/>
              </a:rPr>
              <a:t>Μη τήρηση προθεσμιών και διαδικασίας σύγκλησης </a:t>
            </a:r>
            <a:r>
              <a:rPr lang="el-GR" sz="1300" kern="100" dirty="0">
                <a:effectLst/>
                <a:latin typeface="Trebuchet MS" panose="020B0603020202020204" pitchFamily="34" charset="0"/>
                <a:ea typeface="Aptos" panose="020B0004020202020204" pitchFamily="34" charset="0"/>
                <a:cs typeface="Times New Roman" panose="02020603050405020304" pitchFamily="18" charset="0"/>
                <a:sym typeface="Wingdings" panose="05000000000000000000" pitchFamily="2" charset="2"/>
              </a:rPr>
              <a:t></a:t>
            </a:r>
            <a:r>
              <a:rPr lang="el-GR" sz="1300" kern="100" dirty="0">
                <a:effectLst/>
                <a:latin typeface="Trebuchet MS" panose="020B0603020202020204" pitchFamily="34" charset="0"/>
                <a:ea typeface="Aptos" panose="020B0004020202020204" pitchFamily="34" charset="0"/>
                <a:cs typeface="Times New Roman" panose="02020603050405020304" pitchFamily="18" charset="0"/>
              </a:rPr>
              <a:t> Ακυρώσιμη ως μη σύμφωνη με το νόμο ή το καταστατικό σύγκληση </a:t>
            </a:r>
            <a:r>
              <a:rPr lang="el-GR" sz="1300" kern="100" dirty="0">
                <a:latin typeface="Trebuchet MS" panose="020B0603020202020204" pitchFamily="34" charset="0"/>
                <a:ea typeface="Aptos" panose="020B0004020202020204" pitchFamily="34" charset="0"/>
                <a:cs typeface="Times New Roman" panose="02020603050405020304" pitchFamily="18" charset="0"/>
              </a:rPr>
              <a:t>της ΓΣ (Άρθρο 137 Ν 4548/2018)</a:t>
            </a:r>
            <a:endParaRPr lang="el-GR" sz="1300" kern="100" dirty="0">
              <a:effectLst/>
              <a:latin typeface="Trebuchet MS" panose="020B0603020202020204" pitchFamily="34" charset="0"/>
              <a:ea typeface="Aptos" panose="020B0004020202020204" pitchFamily="34" charset="0"/>
              <a:cs typeface="Times New Roman" panose="02020603050405020304" pitchFamily="18" charset="0"/>
            </a:endParaRPr>
          </a:p>
          <a:p>
            <a:pPr lvl="1" algn="just">
              <a:lnSpc>
                <a:spcPct val="107000"/>
              </a:lnSpc>
              <a:buFont typeface="+mj-lt"/>
              <a:buAutoNum type="alphaLcPeriod"/>
            </a:pPr>
            <a:r>
              <a:rPr lang="el-GR" sz="1300" kern="100" dirty="0">
                <a:effectLst/>
                <a:latin typeface="Trebuchet MS" panose="020B0603020202020204" pitchFamily="34" charset="0"/>
                <a:ea typeface="Aptos" panose="020B0004020202020204" pitchFamily="34" charset="0"/>
                <a:cs typeface="Times New Roman" panose="02020603050405020304" pitchFamily="18" charset="0"/>
              </a:rPr>
              <a:t>Σύγκληση από ένα μέλος μόνο του ΔΣ (ανεπαρκή μέλη) του ΔΣ </a:t>
            </a:r>
            <a:r>
              <a:rPr lang="el-GR" sz="1300" kern="100" dirty="0">
                <a:effectLst/>
                <a:latin typeface="Trebuchet MS" panose="020B0603020202020204" pitchFamily="34" charset="0"/>
                <a:ea typeface="Aptos" panose="020B0004020202020204" pitchFamily="34" charset="0"/>
                <a:cs typeface="Times New Roman" panose="02020603050405020304" pitchFamily="18" charset="0"/>
                <a:sym typeface="Wingdings" panose="05000000000000000000" pitchFamily="2" charset="2"/>
              </a:rPr>
              <a:t></a:t>
            </a:r>
            <a:r>
              <a:rPr lang="el-GR" sz="1300" kern="100" dirty="0">
                <a:effectLst/>
                <a:latin typeface="Trebuchet MS" panose="020B0603020202020204" pitchFamily="34" charset="0"/>
                <a:ea typeface="Aptos" panose="020B0004020202020204" pitchFamily="34" charset="0"/>
                <a:cs typeface="Times New Roman" panose="02020603050405020304" pitchFamily="18" charset="0"/>
              </a:rPr>
              <a:t> Ακυρώσιμη ως μη σύμφωνη με το νόμο ή το καταστατικό σύγκληση </a:t>
            </a:r>
            <a:r>
              <a:rPr lang="el-GR" sz="1300" kern="100" dirty="0">
                <a:latin typeface="Trebuchet MS" panose="020B0603020202020204" pitchFamily="34" charset="0"/>
                <a:ea typeface="Aptos" panose="020B0004020202020204" pitchFamily="34" charset="0"/>
                <a:cs typeface="Times New Roman" panose="02020603050405020304" pitchFamily="18" charset="0"/>
              </a:rPr>
              <a:t>της ΓΣ (Άρθρο 137 Ν 4548/2018)</a:t>
            </a:r>
            <a:endParaRPr lang="el-GR" sz="1300" kern="100" dirty="0">
              <a:effectLst/>
              <a:latin typeface="Trebuchet MS" panose="020B0603020202020204" pitchFamily="34" charset="0"/>
              <a:ea typeface="Aptos" panose="020B0004020202020204" pitchFamily="34" charset="0"/>
              <a:cs typeface="Times New Roman" panose="02020603050405020304" pitchFamily="18" charset="0"/>
            </a:endParaRPr>
          </a:p>
          <a:p>
            <a:pPr lvl="1" algn="just">
              <a:lnSpc>
                <a:spcPct val="107000"/>
              </a:lnSpc>
              <a:buFont typeface="+mj-lt"/>
              <a:buAutoNum type="alphaLcPeriod"/>
            </a:pPr>
            <a:r>
              <a:rPr lang="el-GR" sz="1300" kern="100" dirty="0">
                <a:effectLst/>
                <a:latin typeface="Trebuchet MS" panose="020B0603020202020204" pitchFamily="34" charset="0"/>
                <a:ea typeface="Aptos" panose="020B0004020202020204" pitchFamily="34" charset="0"/>
                <a:cs typeface="Times New Roman" panose="02020603050405020304" pitchFamily="18" charset="0"/>
              </a:rPr>
              <a:t>Πρόσκληση ΓΣ με ελλιπή στοιχεία</a:t>
            </a:r>
            <a:r>
              <a:rPr lang="el-GR" sz="1300" kern="100" dirty="0">
                <a:effectLst/>
                <a:latin typeface="Trebuchet MS" panose="020B0603020202020204" pitchFamily="34" charset="0"/>
                <a:ea typeface="Aptos" panose="020B0004020202020204" pitchFamily="34" charset="0"/>
                <a:cs typeface="Times New Roman" panose="02020603050405020304" pitchFamily="18" charset="0"/>
                <a:sym typeface="Wingdings" panose="05000000000000000000" pitchFamily="2" charset="2"/>
              </a:rPr>
              <a:t> </a:t>
            </a:r>
            <a:r>
              <a:rPr lang="el-GR" sz="1300" kern="100" dirty="0">
                <a:effectLst/>
                <a:latin typeface="Trebuchet MS" panose="020B0603020202020204" pitchFamily="34" charset="0"/>
                <a:ea typeface="Aptos" panose="020B0004020202020204" pitchFamily="34" charset="0"/>
                <a:cs typeface="Times New Roman" panose="02020603050405020304" pitchFamily="18" charset="0"/>
              </a:rPr>
              <a:t> Ακυρώσιμη ως μη σύμφωνη με το νόμο ή το καταστατικό σύγκληση </a:t>
            </a:r>
            <a:r>
              <a:rPr lang="el-GR" sz="1300" kern="100" dirty="0">
                <a:latin typeface="Trebuchet MS" panose="020B0603020202020204" pitchFamily="34" charset="0"/>
                <a:ea typeface="Aptos" panose="020B0004020202020204" pitchFamily="34" charset="0"/>
                <a:cs typeface="Times New Roman" panose="02020603050405020304" pitchFamily="18" charset="0"/>
              </a:rPr>
              <a:t>της ΓΣ(Άρθρο 137 Ν 4548/2018)</a:t>
            </a:r>
            <a:endParaRPr lang="el-GR" sz="1300" kern="100" dirty="0">
              <a:effectLst/>
              <a:latin typeface="Trebuchet MS" panose="020B0603020202020204" pitchFamily="34" charset="0"/>
              <a:ea typeface="Aptos" panose="020B0004020202020204" pitchFamily="34" charset="0"/>
              <a:cs typeface="Times New Roman" panose="02020603050405020304" pitchFamily="18" charset="0"/>
            </a:endParaRPr>
          </a:p>
          <a:p>
            <a:pPr marL="742950" lvl="1" indent="-285750" algn="just">
              <a:lnSpc>
                <a:spcPct val="107000"/>
              </a:lnSpc>
              <a:buFont typeface="+mj-lt"/>
              <a:buAutoNum type="alphaLcPeriod"/>
            </a:pPr>
            <a:r>
              <a:rPr lang="el-GR" sz="1300" kern="100" dirty="0">
                <a:effectLst/>
                <a:latin typeface="Trebuchet MS" panose="020B0603020202020204" pitchFamily="34" charset="0"/>
                <a:ea typeface="Aptos" panose="020B0004020202020204" pitchFamily="34" charset="0"/>
                <a:cs typeface="Times New Roman" panose="02020603050405020304" pitchFamily="18" charset="0"/>
              </a:rPr>
              <a:t>Απόφαση ΓΣ που αυθαίρετα απαγορεύεται σε κάποιο μέτοχο η είσοδος στον χώρο συνεδρίασης της συνέλευσης</a:t>
            </a:r>
            <a:r>
              <a:rPr lang="el-GR" sz="1300" kern="100" dirty="0">
                <a:effectLst/>
                <a:latin typeface="Trebuchet MS" panose="020B0603020202020204" pitchFamily="34" charset="0"/>
                <a:ea typeface="Aptos" panose="020B0004020202020204" pitchFamily="34" charset="0"/>
                <a:cs typeface="Times New Roman" panose="02020603050405020304" pitchFamily="18" charset="0"/>
                <a:sym typeface="Wingdings" panose="05000000000000000000" pitchFamily="2" charset="2"/>
              </a:rPr>
              <a:t> </a:t>
            </a:r>
            <a:r>
              <a:rPr lang="el-GR" sz="1300" kern="100" dirty="0">
                <a:effectLst/>
                <a:latin typeface="Trebuchet MS" panose="020B0603020202020204" pitchFamily="34" charset="0"/>
                <a:ea typeface="Aptos" panose="020B0004020202020204" pitchFamily="34" charset="0"/>
                <a:cs typeface="Times New Roman" panose="02020603050405020304" pitchFamily="18" charset="0"/>
              </a:rPr>
              <a:t> Ακυρώσιμη ως μη σύμφωνη με το νόμο ή το καταστατικό συγκρότηση της ΓΣ (Άρθρο 137 Ν 4548/2018)</a:t>
            </a:r>
          </a:p>
          <a:p>
            <a:pPr lvl="1" algn="just">
              <a:lnSpc>
                <a:spcPct val="107000"/>
              </a:lnSpc>
              <a:buFont typeface="+mj-lt"/>
              <a:buAutoNum type="alphaLcPeriod"/>
            </a:pPr>
            <a:r>
              <a:rPr lang="el-GR" sz="1300" kern="100" dirty="0">
                <a:effectLst/>
                <a:latin typeface="Trebuchet MS" panose="020B0603020202020204" pitchFamily="34" charset="0"/>
                <a:ea typeface="Aptos" panose="020B0004020202020204" pitchFamily="34" charset="0"/>
                <a:cs typeface="Times New Roman" panose="02020603050405020304" pitchFamily="18" charset="0"/>
              </a:rPr>
              <a:t>Απόφαση ΓΣ για τη λήψη της οποίας απαγορεύτηκε σε κάποιον μέτοχο να ψηφίσει</a:t>
            </a:r>
            <a:r>
              <a:rPr lang="el-GR" sz="1300" kern="100" dirty="0">
                <a:effectLst/>
                <a:latin typeface="Trebuchet MS" panose="020B0603020202020204" pitchFamily="34" charset="0"/>
                <a:ea typeface="Aptos" panose="020B0004020202020204" pitchFamily="34" charset="0"/>
                <a:cs typeface="Times New Roman" panose="02020603050405020304" pitchFamily="18" charset="0"/>
                <a:sym typeface="Wingdings" panose="05000000000000000000" pitchFamily="2" charset="2"/>
              </a:rPr>
              <a:t> </a:t>
            </a:r>
            <a:r>
              <a:rPr lang="el-GR" sz="1300" kern="100" dirty="0">
                <a:effectLst/>
                <a:latin typeface="Trebuchet MS" panose="020B0603020202020204" pitchFamily="34" charset="0"/>
                <a:ea typeface="Aptos" panose="020B0004020202020204" pitchFamily="34" charset="0"/>
                <a:cs typeface="Times New Roman" panose="02020603050405020304" pitchFamily="18" charset="0"/>
              </a:rPr>
              <a:t> Ακυρώσιμη ως μη σύμφωνη με το νόμο ή το καταστατικό συγκρότηση </a:t>
            </a:r>
            <a:r>
              <a:rPr lang="el-GR" sz="1300" kern="100" dirty="0">
                <a:latin typeface="Trebuchet MS" panose="020B0603020202020204" pitchFamily="34" charset="0"/>
                <a:ea typeface="Aptos" panose="020B0004020202020204" pitchFamily="34" charset="0"/>
                <a:cs typeface="Times New Roman" panose="02020603050405020304" pitchFamily="18" charset="0"/>
              </a:rPr>
              <a:t>της ΓΣ (Άρθρο 137 Ν 4548/2018)</a:t>
            </a:r>
            <a:endParaRPr lang="el-GR" sz="1300" kern="100" dirty="0">
              <a:effectLst/>
              <a:latin typeface="Trebuchet MS" panose="020B0603020202020204" pitchFamily="34" charset="0"/>
              <a:ea typeface="Aptos" panose="020B0004020202020204" pitchFamily="34" charset="0"/>
              <a:cs typeface="Times New Roman" panose="02020603050405020304" pitchFamily="18" charset="0"/>
            </a:endParaRPr>
          </a:p>
          <a:p>
            <a:pPr marL="742950" lvl="1" indent="-285750" algn="just">
              <a:lnSpc>
                <a:spcPct val="107000"/>
              </a:lnSpc>
              <a:spcAft>
                <a:spcPts val="800"/>
              </a:spcAft>
              <a:buFont typeface="+mj-lt"/>
              <a:buAutoNum type="alphaLcPeriod"/>
            </a:pPr>
            <a:r>
              <a:rPr lang="el-GR" sz="1300" kern="100" dirty="0">
                <a:effectLst/>
                <a:latin typeface="Trebuchet MS" panose="020B0603020202020204" pitchFamily="34" charset="0"/>
                <a:ea typeface="Aptos" panose="020B0004020202020204" pitchFamily="34" charset="0"/>
                <a:cs typeface="Times New Roman" panose="02020603050405020304" pitchFamily="18" charset="0"/>
              </a:rPr>
              <a:t>Απόφαση ΓΣ η οποία δεν συγκέντρωσε την απαιτούμενη πλειοψηφία</a:t>
            </a:r>
            <a:r>
              <a:rPr lang="el-GR" sz="1300" kern="100" dirty="0">
                <a:effectLst/>
                <a:latin typeface="Trebuchet MS" panose="020B0603020202020204" pitchFamily="34" charset="0"/>
                <a:ea typeface="Aptos" panose="020B0004020202020204" pitchFamily="34" charset="0"/>
                <a:cs typeface="Times New Roman" panose="02020603050405020304" pitchFamily="18" charset="0"/>
                <a:sym typeface="Wingdings" panose="05000000000000000000" pitchFamily="2" charset="2"/>
              </a:rPr>
              <a:t> </a:t>
            </a:r>
            <a:r>
              <a:rPr lang="el-GR" sz="1300" kern="100" dirty="0">
                <a:effectLst/>
                <a:latin typeface="Trebuchet MS" panose="020B0603020202020204" pitchFamily="34" charset="0"/>
                <a:ea typeface="Aptos" panose="020B0004020202020204" pitchFamily="34" charset="0"/>
                <a:cs typeface="Times New Roman" panose="02020603050405020304" pitchFamily="18" charset="0"/>
              </a:rPr>
              <a:t> Ακυρώσιμη (Άρθρο 137 Ν 4548/2018)</a:t>
            </a:r>
          </a:p>
          <a:p>
            <a:pPr marL="742950" lvl="1" indent="-285750" algn="just">
              <a:lnSpc>
                <a:spcPct val="107000"/>
              </a:lnSpc>
              <a:spcAft>
                <a:spcPts val="800"/>
              </a:spcAft>
              <a:buFont typeface="+mj-lt"/>
              <a:buAutoNum type="alphaLcPeriod"/>
            </a:pPr>
            <a:r>
              <a:rPr lang="el-GR" sz="1300" dirty="0">
                <a:effectLst/>
                <a:latin typeface="Trebuchet MS" panose="020B0603020202020204" pitchFamily="34" charset="0"/>
                <a:ea typeface="Aptos" panose="020B0004020202020204" pitchFamily="34" charset="0"/>
                <a:cs typeface="Times New Roman" panose="02020603050405020304" pitchFamily="18" charset="0"/>
              </a:rPr>
              <a:t>Απόφαση πλειοψηφίας που αντιτίθεται στα συμφέροντα της εταιρίας, εξυπηρετώντας ίδια συμφέροντα του </a:t>
            </a:r>
            <a:r>
              <a:rPr lang="el-GR" sz="1300" dirty="0" err="1">
                <a:effectLst/>
                <a:latin typeface="Trebuchet MS" panose="020B0603020202020204" pitchFamily="34" charset="0"/>
                <a:ea typeface="Aptos" panose="020B0004020202020204" pitchFamily="34" charset="0"/>
                <a:cs typeface="Times New Roman" panose="02020603050405020304" pitchFamily="18" charset="0"/>
              </a:rPr>
              <a:t>διαθέτοντος</a:t>
            </a:r>
            <a:r>
              <a:rPr lang="el-GR" sz="1300" dirty="0">
                <a:effectLst/>
                <a:latin typeface="Trebuchet MS" panose="020B0603020202020204" pitchFamily="34" charset="0"/>
                <a:ea typeface="Aptos" panose="020B0004020202020204" pitchFamily="34" charset="0"/>
                <a:cs typeface="Times New Roman" panose="02020603050405020304" pitchFamily="18" charset="0"/>
              </a:rPr>
              <a:t> την πλειοψηφία μετόχου ή μετόχων </a:t>
            </a:r>
            <a:r>
              <a:rPr lang="el-GR" sz="1300" kern="100" dirty="0">
                <a:effectLst/>
                <a:latin typeface="Trebuchet MS" panose="020B0603020202020204" pitchFamily="34" charset="0"/>
                <a:ea typeface="Aptos" panose="020B0004020202020204" pitchFamily="34" charset="0"/>
                <a:cs typeface="Times New Roman" panose="02020603050405020304" pitchFamily="18" charset="0"/>
                <a:sym typeface="Wingdings" panose="05000000000000000000" pitchFamily="2" charset="2"/>
              </a:rPr>
              <a:t></a:t>
            </a:r>
            <a:r>
              <a:rPr lang="el-GR" sz="1300" dirty="0">
                <a:effectLst/>
                <a:latin typeface="Trebuchet MS" panose="020B0603020202020204" pitchFamily="34" charset="0"/>
                <a:ea typeface="Aptos" panose="020B0004020202020204" pitchFamily="34" charset="0"/>
                <a:cs typeface="Times New Roman" panose="02020603050405020304" pitchFamily="18" charset="0"/>
              </a:rPr>
              <a:t> Ακυρώσιμη (κατάχρηση εξουσίας της πλειοψηφίας (</a:t>
            </a:r>
            <a:r>
              <a:rPr lang="el-GR" sz="1300" kern="100" dirty="0">
                <a:effectLst/>
                <a:latin typeface="Trebuchet MS" panose="020B0603020202020204" pitchFamily="34" charset="0"/>
                <a:ea typeface="Aptos" panose="020B0004020202020204" pitchFamily="34" charset="0"/>
                <a:cs typeface="Times New Roman" panose="02020603050405020304" pitchFamily="18" charset="0"/>
              </a:rPr>
              <a:t>Άρθρο </a:t>
            </a:r>
            <a:r>
              <a:rPr lang="el-GR" sz="1300" dirty="0">
                <a:effectLst/>
                <a:latin typeface="Trebuchet MS" panose="020B0603020202020204" pitchFamily="34" charset="0"/>
                <a:ea typeface="Aptos" panose="020B0004020202020204" pitchFamily="34" charset="0"/>
                <a:cs typeface="Times New Roman" panose="02020603050405020304" pitchFamily="18" charset="0"/>
              </a:rPr>
              <a:t>137 παρ. 2 (β)</a:t>
            </a:r>
            <a:r>
              <a:rPr lang="el-GR" sz="1300" kern="100" dirty="0">
                <a:effectLst/>
                <a:latin typeface="Trebuchet MS" panose="020B0603020202020204" pitchFamily="34" charset="0"/>
                <a:ea typeface="Aptos" panose="020B0004020202020204" pitchFamily="34" charset="0"/>
                <a:cs typeface="Times New Roman" panose="02020603050405020304" pitchFamily="18" charset="0"/>
              </a:rPr>
              <a:t> Ν 4548/2018)</a:t>
            </a:r>
            <a:endParaRPr lang="el-GR" sz="1300" dirty="0">
              <a:latin typeface="Trebuchet MS" panose="020B0603020202020204" pitchFamily="34" charset="0"/>
            </a:endParaRPr>
          </a:p>
        </p:txBody>
      </p:sp>
    </p:spTree>
    <p:extLst>
      <p:ext uri="{BB962C8B-B14F-4D97-AF65-F5344CB8AC3E}">
        <p14:creationId xmlns:p14="http://schemas.microsoft.com/office/powerpoint/2010/main" val="28947914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FB1C800-9794-4CCD-032E-4EDBE35801ED}"/>
              </a:ext>
            </a:extLst>
          </p:cNvPr>
          <p:cNvSpPr>
            <a:spLocks noGrp="1"/>
          </p:cNvSpPr>
          <p:nvPr>
            <p:ph idx="1"/>
          </p:nvPr>
        </p:nvSpPr>
        <p:spPr>
          <a:xfrm>
            <a:off x="2589212" y="2133600"/>
            <a:ext cx="8915400" cy="2312894"/>
          </a:xfrm>
        </p:spPr>
        <p:txBody>
          <a:bodyPr>
            <a:normAutofit/>
          </a:bodyPr>
          <a:lstStyle/>
          <a:p>
            <a:pPr marL="0" indent="0" algn="ctr">
              <a:buNone/>
            </a:pPr>
            <a:r>
              <a:rPr lang="el-GR" sz="2400" dirty="0">
                <a:latin typeface="Trebuchet MS" panose="020B0603020202020204" pitchFamily="34" charset="0"/>
              </a:rPr>
              <a:t>Για οποιαδήποτε απορία:</a:t>
            </a:r>
          </a:p>
          <a:p>
            <a:pPr marL="0" indent="0" algn="ctr">
              <a:buNone/>
            </a:pPr>
            <a:endParaRPr lang="en-US" sz="2400" dirty="0">
              <a:latin typeface="Trebuchet MS" panose="020B0603020202020204" pitchFamily="34" charset="0"/>
            </a:endParaRPr>
          </a:p>
          <a:p>
            <a:pPr marL="0" indent="0" algn="ctr">
              <a:buNone/>
            </a:pPr>
            <a:r>
              <a:rPr lang="en-US" sz="2400" dirty="0">
                <a:solidFill>
                  <a:schemeClr val="accent1"/>
                </a:solidFill>
                <a:latin typeface="Trebuchet MS" panose="020B0603020202020204" pitchFamily="34" charset="0"/>
                <a:hlinkClick r:id="rId2">
                  <a:extLst>
                    <a:ext uri="{A12FA001-AC4F-418D-AE19-62706E023703}">
                      <ahyp:hlinkClr xmlns:ahyp="http://schemas.microsoft.com/office/drawing/2018/hyperlinkcolor" val="tx"/>
                    </a:ext>
                  </a:extLst>
                </a:hlinkClick>
              </a:rPr>
              <a:t>ivi.karra@hotmail.com</a:t>
            </a:r>
            <a:endParaRPr lang="en-US" sz="2400" dirty="0">
              <a:solidFill>
                <a:schemeClr val="accent1"/>
              </a:solidFill>
              <a:latin typeface="Trebuchet MS" panose="020B0603020202020204" pitchFamily="34" charset="0"/>
            </a:endParaRPr>
          </a:p>
          <a:p>
            <a:pPr marL="0" indent="0" algn="ctr">
              <a:buNone/>
            </a:pPr>
            <a:r>
              <a:rPr lang="en-US" sz="2400" dirty="0">
                <a:solidFill>
                  <a:schemeClr val="accent1"/>
                </a:solidFill>
                <a:latin typeface="Trebuchet MS" panose="020B0603020202020204" pitchFamily="34" charset="0"/>
                <a:hlinkClick r:id="rId3">
                  <a:extLst>
                    <a:ext uri="{A12FA001-AC4F-418D-AE19-62706E023703}">
                      <ahyp:hlinkClr xmlns:ahyp="http://schemas.microsoft.com/office/drawing/2018/hyperlinkcolor" val="tx"/>
                    </a:ext>
                  </a:extLst>
                </a:hlinkClick>
              </a:rPr>
              <a:t>astero.tsirka@gmail.com</a:t>
            </a:r>
            <a:r>
              <a:rPr lang="en-US" sz="2400" dirty="0">
                <a:solidFill>
                  <a:schemeClr val="accent1"/>
                </a:solidFill>
                <a:latin typeface="Trebuchet MS" panose="020B0603020202020204" pitchFamily="34" charset="0"/>
              </a:rPr>
              <a:t> </a:t>
            </a:r>
            <a:endParaRPr lang="el-GR" sz="2400" dirty="0">
              <a:solidFill>
                <a:schemeClr val="accent1"/>
              </a:solidFill>
              <a:latin typeface="Trebuchet MS" panose="020B0603020202020204" pitchFamily="34" charset="0"/>
            </a:endParaRPr>
          </a:p>
        </p:txBody>
      </p:sp>
    </p:spTree>
    <p:extLst>
      <p:ext uri="{BB962C8B-B14F-4D97-AF65-F5344CB8AC3E}">
        <p14:creationId xmlns:p14="http://schemas.microsoft.com/office/powerpoint/2010/main" val="1054435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20A1CA-C9D0-30A2-7205-805B798B4EEF}"/>
              </a:ext>
            </a:extLst>
          </p:cNvPr>
          <p:cNvSpPr>
            <a:spLocks noGrp="1"/>
          </p:cNvSpPr>
          <p:nvPr>
            <p:ph type="title"/>
          </p:nvPr>
        </p:nvSpPr>
        <p:spPr>
          <a:xfrm>
            <a:off x="1752878" y="295275"/>
            <a:ext cx="9418360" cy="657225"/>
          </a:xfrm>
        </p:spPr>
        <p:txBody>
          <a:bodyPr>
            <a:normAutofit/>
          </a:bodyPr>
          <a:lstStyle/>
          <a:p>
            <a:r>
              <a:rPr lang="el-GR" sz="2800" dirty="0">
                <a:latin typeface="Trebuchet MS" panose="020B0603020202020204" pitchFamily="34" charset="0"/>
              </a:rPr>
              <a:t>Ομόρρυθμη εταιρεία</a:t>
            </a:r>
          </a:p>
        </p:txBody>
      </p:sp>
      <p:sp>
        <p:nvSpPr>
          <p:cNvPr id="3" name="Θέση περιεχομένου 2">
            <a:extLst>
              <a:ext uri="{FF2B5EF4-FFF2-40B4-BE49-F238E27FC236}">
                <a16:creationId xmlns:a16="http://schemas.microsoft.com/office/drawing/2014/main" id="{830CB4C5-18DF-5637-7974-160C5954A217}"/>
              </a:ext>
            </a:extLst>
          </p:cNvPr>
          <p:cNvSpPr>
            <a:spLocks noGrp="1"/>
          </p:cNvSpPr>
          <p:nvPr>
            <p:ph idx="1"/>
          </p:nvPr>
        </p:nvSpPr>
        <p:spPr>
          <a:xfrm>
            <a:off x="1590675" y="1066800"/>
            <a:ext cx="10144125" cy="5667375"/>
          </a:xfrm>
        </p:spPr>
        <p:txBody>
          <a:bodyPr>
            <a:normAutofit fontScale="92500" lnSpcReduction="10000"/>
          </a:bodyPr>
          <a:lstStyle/>
          <a:p>
            <a:pPr>
              <a:lnSpc>
                <a:spcPct val="120000"/>
              </a:lnSpc>
              <a:buFont typeface="Courier New" panose="02070309020205020404" pitchFamily="49" charset="0"/>
              <a:buChar char="o"/>
            </a:pPr>
            <a:r>
              <a:rPr lang="el-GR" sz="1900" dirty="0">
                <a:solidFill>
                  <a:schemeClr val="tx1"/>
                </a:solidFill>
                <a:latin typeface="Trebuchet MS" panose="020B0603020202020204" pitchFamily="34" charset="0"/>
              </a:rPr>
              <a:t>Περιορισμοί από την εταιρική σύμβαση </a:t>
            </a:r>
          </a:p>
          <a:p>
            <a:pPr marL="0" indent="0">
              <a:lnSpc>
                <a:spcPct val="120000"/>
              </a:lnSpc>
              <a:buNone/>
            </a:pPr>
            <a:r>
              <a:rPr lang="el-GR" sz="1900" dirty="0">
                <a:solidFill>
                  <a:schemeClr val="tx1"/>
                </a:solidFill>
                <a:latin typeface="Trebuchet MS" panose="020B0603020202020204" pitchFamily="34" charset="0"/>
              </a:rPr>
              <a:t>	-	Η δράση των διαχειριστών </a:t>
            </a:r>
            <a:r>
              <a:rPr lang="el-GR" sz="1900" dirty="0" err="1">
                <a:solidFill>
                  <a:schemeClr val="tx1"/>
                </a:solidFill>
                <a:latin typeface="Trebuchet MS" panose="020B0603020202020204" pitchFamily="34" charset="0"/>
              </a:rPr>
              <a:t>οριοθετείται</a:t>
            </a:r>
            <a:r>
              <a:rPr lang="el-GR" sz="1900" dirty="0">
                <a:solidFill>
                  <a:schemeClr val="tx1"/>
                </a:solidFill>
                <a:latin typeface="Trebuchet MS" panose="020B0603020202020204" pitchFamily="34" charset="0"/>
              </a:rPr>
              <a:t> από τον εταιρικό σκοπό και το αντικείμενο της 	εταιρικής δραστηριότητας.</a:t>
            </a:r>
          </a:p>
          <a:p>
            <a:pPr marL="0" indent="0">
              <a:lnSpc>
                <a:spcPct val="120000"/>
              </a:lnSpc>
              <a:buNone/>
            </a:pPr>
            <a:r>
              <a:rPr lang="el-GR" sz="1900" dirty="0">
                <a:solidFill>
                  <a:schemeClr val="tx1"/>
                </a:solidFill>
                <a:latin typeface="Trebuchet MS" panose="020B0603020202020204" pitchFamily="34" charset="0"/>
              </a:rPr>
              <a:t>	-	Διαχειριστικοί περιορισμοί από την εταιρική σύμβαση (λ.χ. είδος των πράξεων, 	ποσοτικοί περιορισμοί). </a:t>
            </a:r>
          </a:p>
          <a:p>
            <a:pPr>
              <a:lnSpc>
                <a:spcPct val="120000"/>
              </a:lnSpc>
              <a:buFont typeface="Courier New" panose="02070309020205020404" pitchFamily="49" charset="0"/>
              <a:buChar char="o"/>
            </a:pPr>
            <a:r>
              <a:rPr lang="el-GR" sz="1900" u="sng" dirty="0">
                <a:solidFill>
                  <a:schemeClr val="tx1"/>
                </a:solidFill>
                <a:latin typeface="Trebuchet MS" panose="020B0603020202020204" pitchFamily="34" charset="0"/>
              </a:rPr>
              <a:t>Εκπροσώπηση: </a:t>
            </a:r>
          </a:p>
          <a:p>
            <a:pPr marL="0" indent="0">
              <a:lnSpc>
                <a:spcPct val="120000"/>
              </a:lnSpc>
              <a:buNone/>
            </a:pPr>
            <a:r>
              <a:rPr lang="el-GR" sz="1900" dirty="0">
                <a:solidFill>
                  <a:schemeClr val="tx1"/>
                </a:solidFill>
                <a:latin typeface="Trebuchet MS" panose="020B0603020202020204" pitchFamily="34" charset="0"/>
              </a:rPr>
              <a:t>     - </a:t>
            </a:r>
            <a:r>
              <a:rPr lang="el-GR" sz="1900" dirty="0">
                <a:solidFill>
                  <a:schemeClr val="accent1"/>
                </a:solidFill>
                <a:latin typeface="Trebuchet MS" panose="020B0603020202020204" pitchFamily="34" charset="0"/>
              </a:rPr>
              <a:t>Νόμιμη ατομική εκπροσώπηση </a:t>
            </a:r>
            <a:r>
              <a:rPr lang="el-GR" sz="1900" dirty="0">
                <a:solidFill>
                  <a:schemeClr val="tx1"/>
                </a:solidFill>
                <a:latin typeface="Trebuchet MS" panose="020B0603020202020204" pitchFamily="34" charset="0"/>
              </a:rPr>
              <a:t>(αρχή της ατομικής εκπροσώπησης- α. 257 παρ. 1) και</a:t>
            </a:r>
          </a:p>
          <a:p>
            <a:pPr marL="0" indent="0">
              <a:lnSpc>
                <a:spcPct val="120000"/>
              </a:lnSpc>
              <a:buNone/>
            </a:pPr>
            <a:r>
              <a:rPr lang="el-GR" sz="1900" dirty="0">
                <a:solidFill>
                  <a:schemeClr val="tx1"/>
                </a:solidFill>
                <a:latin typeface="Trebuchet MS" panose="020B0603020202020204" pitchFamily="34" charset="0"/>
              </a:rPr>
              <a:t>     -	</a:t>
            </a:r>
            <a:r>
              <a:rPr lang="el-GR" sz="1900" dirty="0">
                <a:solidFill>
                  <a:schemeClr val="accent1"/>
                </a:solidFill>
                <a:latin typeface="Trebuchet MS" panose="020B0603020202020204" pitchFamily="34" charset="0"/>
              </a:rPr>
              <a:t>Καταστατική </a:t>
            </a:r>
            <a:r>
              <a:rPr lang="el-GR" sz="1900" dirty="0">
                <a:solidFill>
                  <a:schemeClr val="tx1"/>
                </a:solidFill>
                <a:latin typeface="Trebuchet MS" panose="020B0603020202020204" pitchFamily="34" charset="0"/>
              </a:rPr>
              <a:t>[λ.χ. συλλογική εκπροσώπηση (σύμπραξη όλων των εταίρων)- εκπροσώπηση 	από έναν μόνο εταίρο ή από συγκεκριμένους εταίρους)</a:t>
            </a:r>
          </a:p>
          <a:p>
            <a:pPr marL="0" indent="0">
              <a:lnSpc>
                <a:spcPct val="120000"/>
              </a:lnSpc>
              <a:buNone/>
            </a:pPr>
            <a:r>
              <a:rPr lang="el-GR" sz="1900" dirty="0">
                <a:solidFill>
                  <a:schemeClr val="tx1"/>
                </a:solidFill>
                <a:latin typeface="Trebuchet MS" panose="020B0603020202020204" pitchFamily="34" charset="0"/>
              </a:rPr>
              <a:t>     Η </a:t>
            </a:r>
            <a:r>
              <a:rPr lang="el-GR" sz="1900" dirty="0" err="1">
                <a:solidFill>
                  <a:schemeClr val="tx1"/>
                </a:solidFill>
                <a:latin typeface="Trebuchet MS" panose="020B0603020202020204" pitchFamily="34" charset="0"/>
              </a:rPr>
              <a:t>εκπροσωπευτική</a:t>
            </a:r>
            <a:r>
              <a:rPr lang="el-GR" sz="1900" dirty="0">
                <a:solidFill>
                  <a:schemeClr val="tx1"/>
                </a:solidFill>
                <a:latin typeface="Trebuchet MS" panose="020B0603020202020204" pitchFamily="34" charset="0"/>
              </a:rPr>
              <a:t> εξουσία είναι </a:t>
            </a:r>
            <a:r>
              <a:rPr lang="el-GR" sz="1900" dirty="0">
                <a:solidFill>
                  <a:schemeClr val="accent1"/>
                </a:solidFill>
                <a:latin typeface="Trebuchet MS" panose="020B0603020202020204" pitchFamily="34" charset="0"/>
              </a:rPr>
              <a:t>απεριόριστη </a:t>
            </a:r>
            <a:r>
              <a:rPr lang="el-GR" sz="1900" dirty="0">
                <a:solidFill>
                  <a:schemeClr val="tx1"/>
                </a:solidFill>
                <a:latin typeface="Trebuchet MS" panose="020B0603020202020204" pitchFamily="34" charset="0"/>
              </a:rPr>
              <a:t>(από το νόμο) και </a:t>
            </a:r>
            <a:r>
              <a:rPr lang="el-GR" sz="1900" dirty="0">
                <a:solidFill>
                  <a:schemeClr val="accent1"/>
                </a:solidFill>
                <a:latin typeface="Trebuchet MS" panose="020B0603020202020204" pitchFamily="34" charset="0"/>
              </a:rPr>
              <a:t>μη περιορίσιμη </a:t>
            </a:r>
            <a:r>
              <a:rPr lang="el-GR" sz="1900" dirty="0">
                <a:solidFill>
                  <a:schemeClr val="tx1"/>
                </a:solidFill>
                <a:latin typeface="Trebuchet MS" panose="020B0603020202020204" pitchFamily="34" charset="0"/>
              </a:rPr>
              <a:t>(από την 	εταιρική σύμβαση και τις αποφάσεις των εταίρων)</a:t>
            </a:r>
          </a:p>
          <a:p>
            <a:pPr>
              <a:lnSpc>
                <a:spcPct val="120000"/>
              </a:lnSpc>
              <a:buFont typeface="Wingdings" panose="05000000000000000000" pitchFamily="2" charset="2"/>
              <a:buChar char="§"/>
            </a:pPr>
            <a:r>
              <a:rPr lang="el-GR" sz="1900" dirty="0">
                <a:solidFill>
                  <a:schemeClr val="tx1"/>
                </a:solidFill>
                <a:latin typeface="Trebuchet MS" panose="020B0603020202020204" pitchFamily="34" charset="0"/>
              </a:rPr>
              <a:t>Πράξεις εκτός εταιρικού σκοπού ΔΕΣΜΕΥΟΥΝ την εταιρεία, εκτός εάν η εταιρεία αποδείξει ότι ο τρίτος ήταν κακόπιστος </a:t>
            </a:r>
            <a:r>
              <a:rPr lang="el-GR" sz="1900" dirty="0">
                <a:latin typeface="Trebuchet MS" panose="020B0603020202020204" pitchFamily="34" charset="0"/>
              </a:rPr>
              <a:t>(</a:t>
            </a:r>
            <a:r>
              <a:rPr lang="el-GR" sz="1900" dirty="0">
                <a:solidFill>
                  <a:schemeClr val="accent1"/>
                </a:solidFill>
                <a:latin typeface="Trebuchet MS" panose="020B0603020202020204" pitchFamily="34" charset="0"/>
              </a:rPr>
              <a:t>απεριόριστη</a:t>
            </a:r>
            <a:r>
              <a:rPr lang="el-GR" sz="1900" dirty="0">
                <a:latin typeface="Trebuchet MS" panose="020B0603020202020204" pitchFamily="34" charset="0"/>
              </a:rPr>
              <a:t>) </a:t>
            </a:r>
          </a:p>
          <a:p>
            <a:pPr>
              <a:lnSpc>
                <a:spcPct val="120000"/>
              </a:lnSpc>
              <a:buFont typeface="Wingdings" panose="05000000000000000000" pitchFamily="2" charset="2"/>
              <a:buChar char="§"/>
            </a:pPr>
            <a:r>
              <a:rPr lang="el-GR" sz="1900" dirty="0">
                <a:solidFill>
                  <a:schemeClr val="tx1"/>
                </a:solidFill>
                <a:latin typeface="Trebuchet MS" panose="020B0603020202020204" pitchFamily="34" charset="0"/>
              </a:rPr>
              <a:t>Περιορισμοί της εκπροσωπευτικής εξουσίας με την εταιρική σύμβαση ή με απόφαση των εταίρων ΔΕΝ ισχύουν έναντι τρίτων </a:t>
            </a:r>
            <a:r>
              <a:rPr lang="el-GR" sz="1900" dirty="0">
                <a:latin typeface="Trebuchet MS" panose="020B0603020202020204" pitchFamily="34" charset="0"/>
              </a:rPr>
              <a:t>(</a:t>
            </a:r>
            <a:r>
              <a:rPr lang="el-GR" sz="1900" dirty="0">
                <a:solidFill>
                  <a:schemeClr val="accent1"/>
                </a:solidFill>
                <a:latin typeface="Trebuchet MS" panose="020B0603020202020204" pitchFamily="34" charset="0"/>
              </a:rPr>
              <a:t>μη περιορίσιμη</a:t>
            </a:r>
            <a:r>
              <a:rPr lang="el-GR" sz="1900" dirty="0">
                <a:latin typeface="Trebuchet MS" panose="020B0603020202020204" pitchFamily="34" charset="0"/>
              </a:rPr>
              <a:t>)</a:t>
            </a:r>
          </a:p>
          <a:p>
            <a:pPr marL="0" indent="0">
              <a:buNone/>
            </a:pPr>
            <a:endParaRPr lang="el-GR" dirty="0">
              <a:latin typeface="Trebuchet MS" panose="020B0603020202020204" pitchFamily="34" charset="0"/>
            </a:endParaRPr>
          </a:p>
        </p:txBody>
      </p:sp>
    </p:spTree>
    <p:extLst>
      <p:ext uri="{BB962C8B-B14F-4D97-AF65-F5344CB8AC3E}">
        <p14:creationId xmlns:p14="http://schemas.microsoft.com/office/powerpoint/2010/main" val="92769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49C1FA-71AC-98FA-77DA-845049DEC7A4}"/>
              </a:ext>
            </a:extLst>
          </p:cNvPr>
          <p:cNvSpPr>
            <a:spLocks noGrp="1"/>
          </p:cNvSpPr>
          <p:nvPr>
            <p:ph type="title"/>
          </p:nvPr>
        </p:nvSpPr>
        <p:spPr>
          <a:xfrm>
            <a:off x="1960192" y="322465"/>
            <a:ext cx="8911687" cy="725296"/>
          </a:xfrm>
        </p:spPr>
        <p:txBody>
          <a:bodyPr>
            <a:normAutofit/>
          </a:bodyPr>
          <a:lstStyle/>
          <a:p>
            <a:r>
              <a:rPr lang="el-GR" sz="2800" dirty="0">
                <a:latin typeface="Trebuchet MS" panose="020B0603020202020204" pitchFamily="34" charset="0"/>
              </a:rPr>
              <a:t>Ευθύνη του ομόρρυθμου εταίρου</a:t>
            </a:r>
          </a:p>
        </p:txBody>
      </p:sp>
      <p:sp>
        <p:nvSpPr>
          <p:cNvPr id="3" name="Θέση περιεχομένου 2">
            <a:extLst>
              <a:ext uri="{FF2B5EF4-FFF2-40B4-BE49-F238E27FC236}">
                <a16:creationId xmlns:a16="http://schemas.microsoft.com/office/drawing/2014/main" id="{1255D43C-9BA3-AF9F-6385-750B24125491}"/>
              </a:ext>
            </a:extLst>
          </p:cNvPr>
          <p:cNvSpPr>
            <a:spLocks noGrp="1"/>
          </p:cNvSpPr>
          <p:nvPr>
            <p:ph idx="1"/>
          </p:nvPr>
        </p:nvSpPr>
        <p:spPr>
          <a:xfrm>
            <a:off x="2069144" y="1198762"/>
            <a:ext cx="9685538" cy="5104661"/>
          </a:xfrm>
        </p:spPr>
        <p:txBody>
          <a:bodyPr>
            <a:normAutofit fontScale="92500" lnSpcReduction="20000"/>
          </a:bodyPr>
          <a:lstStyle/>
          <a:p>
            <a:pPr algn="just">
              <a:lnSpc>
                <a:spcPct val="150000"/>
              </a:lnSpc>
              <a:buFont typeface="Wingdings" panose="05000000000000000000" pitchFamily="2" charset="2"/>
              <a:buChar char="§"/>
            </a:pPr>
            <a:r>
              <a:rPr lang="el-GR" dirty="0">
                <a:solidFill>
                  <a:schemeClr val="accent1"/>
                </a:solidFill>
                <a:latin typeface="Trebuchet MS" panose="020B0603020202020204" pitchFamily="34" charset="0"/>
              </a:rPr>
              <a:t>Προσωπική και Απεριόριστη</a:t>
            </a:r>
            <a:r>
              <a:rPr lang="el-GR" dirty="0">
                <a:latin typeface="Trebuchet MS" panose="020B0603020202020204" pitchFamily="34" charset="0"/>
              </a:rPr>
              <a:t> </a:t>
            </a:r>
            <a:r>
              <a:rPr lang="el-GR" dirty="0">
                <a:solidFill>
                  <a:schemeClr val="accent1"/>
                </a:solidFill>
                <a:latin typeface="Trebuchet MS" panose="020B0603020202020204" pitchFamily="34" charset="0"/>
              </a:rPr>
              <a:t> </a:t>
            </a:r>
            <a:r>
              <a:rPr lang="el-GR" dirty="0">
                <a:solidFill>
                  <a:schemeClr val="tx1"/>
                </a:solidFill>
                <a:latin typeface="Trebuchet MS" panose="020B0603020202020204" pitchFamily="34" charset="0"/>
              </a:rPr>
              <a:t>(ευθύνη με ολόκληρη την ατομική περιουσία)</a:t>
            </a:r>
            <a:r>
              <a:rPr lang="el-GR" dirty="0">
                <a:solidFill>
                  <a:schemeClr val="accent1"/>
                </a:solidFill>
                <a:latin typeface="Trebuchet MS" panose="020B0603020202020204" pitchFamily="34" charset="0"/>
              </a:rPr>
              <a:t> </a:t>
            </a:r>
          </a:p>
          <a:p>
            <a:pPr algn="just">
              <a:lnSpc>
                <a:spcPct val="150000"/>
              </a:lnSpc>
              <a:buFont typeface="Wingdings" panose="05000000000000000000" pitchFamily="2" charset="2"/>
              <a:buChar char="§"/>
            </a:pPr>
            <a:r>
              <a:rPr lang="el-GR" dirty="0">
                <a:solidFill>
                  <a:schemeClr val="accent1"/>
                </a:solidFill>
                <a:latin typeface="Trebuchet MS" panose="020B0603020202020204" pitchFamily="34" charset="0"/>
              </a:rPr>
              <a:t>Μη περιορίσιμη ΔΕΝ ΜΠΟΡΕΙ </a:t>
            </a:r>
            <a:r>
              <a:rPr lang="el-GR" dirty="0">
                <a:solidFill>
                  <a:schemeClr val="tx1"/>
                </a:solidFill>
                <a:latin typeface="Trebuchet MS" panose="020B0603020202020204" pitchFamily="34" charset="0"/>
              </a:rPr>
              <a:t>να αποκλεισθεί ή να περιορισθεί με την εταιρική σύμβαση (α. 258 παρ. 1)</a:t>
            </a:r>
            <a:endParaRPr lang="el-GR" dirty="0">
              <a:solidFill>
                <a:schemeClr val="accent1"/>
              </a:solidFill>
              <a:latin typeface="Trebuchet MS" panose="020B0603020202020204" pitchFamily="34" charset="0"/>
            </a:endParaRPr>
          </a:p>
          <a:p>
            <a:pPr algn="just">
              <a:lnSpc>
                <a:spcPct val="150000"/>
              </a:lnSpc>
              <a:buFont typeface="Wingdings" panose="05000000000000000000" pitchFamily="2" charset="2"/>
              <a:buChar char="§"/>
            </a:pPr>
            <a:r>
              <a:rPr lang="el-GR" dirty="0">
                <a:solidFill>
                  <a:schemeClr val="accent1"/>
                </a:solidFill>
                <a:latin typeface="Trebuchet MS" panose="020B0603020202020204" pitchFamily="34" charset="0"/>
              </a:rPr>
              <a:t>Εις ολόκληρον </a:t>
            </a:r>
            <a:r>
              <a:rPr lang="el-GR" dirty="0">
                <a:solidFill>
                  <a:schemeClr val="tx1"/>
                </a:solidFill>
                <a:latin typeface="Trebuchet MS" panose="020B0603020202020204" pitchFamily="34" charset="0"/>
              </a:rPr>
              <a:t>(γνήσια παθητική εις </a:t>
            </a:r>
            <a:r>
              <a:rPr lang="el-GR" dirty="0" err="1">
                <a:solidFill>
                  <a:schemeClr val="tx1"/>
                </a:solidFill>
                <a:latin typeface="Trebuchet MS" panose="020B0603020202020204" pitchFamily="34" charset="0"/>
              </a:rPr>
              <a:t>ολόκληρον</a:t>
            </a:r>
            <a:r>
              <a:rPr lang="el-GR" dirty="0">
                <a:solidFill>
                  <a:schemeClr val="tx1"/>
                </a:solidFill>
                <a:latin typeface="Trebuchet MS" panose="020B0603020202020204" pitchFamily="34" charset="0"/>
              </a:rPr>
              <a:t> ενοχή μεταξύ των εταίρων- 481 ΑΚ)</a:t>
            </a:r>
          </a:p>
          <a:p>
            <a:pPr algn="just">
              <a:lnSpc>
                <a:spcPct val="150000"/>
              </a:lnSpc>
              <a:buFont typeface="Wingdings" panose="05000000000000000000" pitchFamily="2" charset="2"/>
              <a:buChar char="§"/>
            </a:pPr>
            <a:r>
              <a:rPr lang="el-GR" dirty="0">
                <a:solidFill>
                  <a:schemeClr val="accent1"/>
                </a:solidFill>
                <a:latin typeface="Trebuchet MS" panose="020B0603020202020204" pitchFamily="34" charset="0"/>
              </a:rPr>
              <a:t>Άμεση Εξωτερική </a:t>
            </a:r>
            <a:r>
              <a:rPr lang="el-GR" dirty="0">
                <a:solidFill>
                  <a:schemeClr val="tx1"/>
                </a:solidFill>
                <a:latin typeface="Trebuchet MS" panose="020B0603020202020204" pitchFamily="34" charset="0"/>
              </a:rPr>
              <a:t>(ευθύνη έναντι των εταιρικών δανειστών)</a:t>
            </a:r>
          </a:p>
          <a:p>
            <a:pPr algn="just">
              <a:lnSpc>
                <a:spcPct val="150000"/>
              </a:lnSpc>
              <a:buFont typeface="Wingdings" panose="05000000000000000000" pitchFamily="2" charset="2"/>
              <a:buChar char="§"/>
            </a:pPr>
            <a:r>
              <a:rPr lang="el-GR" dirty="0">
                <a:solidFill>
                  <a:schemeClr val="accent1"/>
                </a:solidFill>
                <a:latin typeface="Trebuchet MS" panose="020B0603020202020204" pitchFamily="34" charset="0"/>
              </a:rPr>
              <a:t>Πρωτογενής</a:t>
            </a:r>
            <a:r>
              <a:rPr lang="el-GR" dirty="0">
                <a:solidFill>
                  <a:schemeClr val="tx1"/>
                </a:solidFill>
                <a:latin typeface="Trebuchet MS" panose="020B0603020202020204" pitchFamily="34" charset="0"/>
              </a:rPr>
              <a:t> (ο εταιρικός δανειστής δεν είναι υποχρεωμένος να στραφεί πρώτα κατά της εταιρείας)</a:t>
            </a:r>
          </a:p>
          <a:p>
            <a:pPr algn="just">
              <a:lnSpc>
                <a:spcPct val="150000"/>
              </a:lnSpc>
              <a:buFont typeface="Wingdings" panose="05000000000000000000" pitchFamily="2" charset="2"/>
              <a:buChar char="§"/>
            </a:pPr>
            <a:r>
              <a:rPr lang="el-GR" dirty="0" err="1">
                <a:solidFill>
                  <a:schemeClr val="accent1"/>
                </a:solidFill>
                <a:latin typeface="Trebuchet MS" panose="020B0603020202020204" pitchFamily="34" charset="0"/>
              </a:rPr>
              <a:t>Παρακολουθηματική</a:t>
            </a:r>
            <a:r>
              <a:rPr lang="el-GR" dirty="0">
                <a:solidFill>
                  <a:schemeClr val="accent1"/>
                </a:solidFill>
                <a:latin typeface="Trebuchet MS" panose="020B0603020202020204" pitchFamily="34" charset="0"/>
              </a:rPr>
              <a:t> ευθύνη </a:t>
            </a:r>
            <a:r>
              <a:rPr lang="el-GR" dirty="0">
                <a:solidFill>
                  <a:schemeClr val="tx1"/>
                </a:solidFill>
                <a:latin typeface="Trebuchet MS" panose="020B0603020202020204" pitchFamily="34" charset="0"/>
              </a:rPr>
              <a:t>(εξαρτάται από την ύπαρξη και την έκταση του εταιρικού χρέους)</a:t>
            </a:r>
          </a:p>
          <a:p>
            <a:pPr algn="just">
              <a:lnSpc>
                <a:spcPct val="150000"/>
              </a:lnSpc>
              <a:buFont typeface="Wingdings" panose="05000000000000000000" pitchFamily="2" charset="2"/>
              <a:buChar char="§"/>
            </a:pPr>
            <a:r>
              <a:rPr lang="el-GR" dirty="0">
                <a:solidFill>
                  <a:schemeClr val="bg2">
                    <a:lumMod val="25000"/>
                  </a:schemeClr>
                </a:solidFill>
                <a:latin typeface="Trebuchet MS" panose="020B0603020202020204" pitchFamily="34" charset="0"/>
              </a:rPr>
              <a:t>Όταν υπάρχει εκτελεστός τίτλος κατά της εταιρείας, ο εταιρικός δανειστής μπορεί να επισπεύσει εκτέλεση κατά των ομόρρυθμων εταίρων με τον ίδιο τίτλο (920 ΚΠολΔ)</a:t>
            </a:r>
          </a:p>
          <a:p>
            <a:pPr algn="just">
              <a:lnSpc>
                <a:spcPct val="150000"/>
              </a:lnSpc>
              <a:buFont typeface="Wingdings" panose="05000000000000000000" pitchFamily="2" charset="2"/>
              <a:buChar char="§"/>
            </a:pPr>
            <a:r>
              <a:rPr lang="el-GR" dirty="0">
                <a:solidFill>
                  <a:schemeClr val="tx1"/>
                </a:solidFill>
                <a:latin typeface="Trebuchet MS" panose="020B0603020202020204" pitchFamily="34" charset="0"/>
              </a:rPr>
              <a:t>Ενστάσεις του εταίρου κατά του εταιρικού δανειστή (Προσωπικές </a:t>
            </a:r>
            <a:r>
              <a:rPr lang="el-GR" dirty="0">
                <a:latin typeface="Trebuchet MS" panose="020B0603020202020204" pitchFamily="34" charset="0"/>
              </a:rPr>
              <a:t>– </a:t>
            </a:r>
            <a:r>
              <a:rPr lang="el-GR" dirty="0">
                <a:solidFill>
                  <a:schemeClr val="accent1"/>
                </a:solidFill>
                <a:latin typeface="Trebuchet MS" panose="020B0603020202020204" pitchFamily="34" charset="0"/>
              </a:rPr>
              <a:t>Ενστάσεις που έχει η εταιρεία έναντι του εταιρικού δανειστή- 258 παρ. 2</a:t>
            </a:r>
            <a:r>
              <a:rPr lang="el-GR" dirty="0">
                <a:latin typeface="Trebuchet MS" panose="020B0603020202020204" pitchFamily="34" charset="0"/>
              </a:rPr>
              <a:t>)</a:t>
            </a:r>
          </a:p>
          <a:p>
            <a:pPr>
              <a:buFont typeface="Wingdings" panose="05000000000000000000" pitchFamily="2" charset="2"/>
              <a:buChar char="§"/>
            </a:pPr>
            <a:endParaRPr lang="el-GR" dirty="0">
              <a:latin typeface="Trebuchet MS" panose="020B0603020202020204" pitchFamily="34" charset="0"/>
            </a:endParaRPr>
          </a:p>
        </p:txBody>
      </p:sp>
    </p:spTree>
    <p:extLst>
      <p:ext uri="{BB962C8B-B14F-4D97-AF65-F5344CB8AC3E}">
        <p14:creationId xmlns:p14="http://schemas.microsoft.com/office/powerpoint/2010/main" val="563221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D7B514-C077-D1BF-AF34-E564CF512991}"/>
              </a:ext>
            </a:extLst>
          </p:cNvPr>
          <p:cNvSpPr>
            <a:spLocks noGrp="1"/>
          </p:cNvSpPr>
          <p:nvPr>
            <p:ph type="title"/>
          </p:nvPr>
        </p:nvSpPr>
        <p:spPr>
          <a:xfrm>
            <a:off x="1962610" y="539741"/>
            <a:ext cx="8911687" cy="814073"/>
          </a:xfrm>
        </p:spPr>
        <p:txBody>
          <a:bodyPr/>
          <a:lstStyle/>
          <a:p>
            <a:r>
              <a:rPr kumimoji="0" lang="el-GR" sz="2800" b="0" i="0" u="none" strike="noStrike" kern="1200" cap="none" spc="0" normalizeH="0" baseline="0" noProof="0" dirty="0">
                <a:ln>
                  <a:noFill/>
                </a:ln>
                <a:solidFill>
                  <a:srgbClr val="9B2D1F">
                    <a:lumMod val="75000"/>
                  </a:srgbClr>
                </a:solidFill>
                <a:effectLst/>
                <a:uLnTx/>
                <a:uFillTx/>
                <a:latin typeface="Trebuchet MS" panose="020B0603020202020204" pitchFamily="34" charset="0"/>
                <a:ea typeface="+mj-ea"/>
                <a:cs typeface="+mj-cs"/>
              </a:rPr>
              <a:t>Ευθύνη του ομόρρυθμου εταίρου</a:t>
            </a:r>
            <a:endParaRPr lang="el-GR" dirty="0"/>
          </a:p>
        </p:txBody>
      </p:sp>
      <p:sp>
        <p:nvSpPr>
          <p:cNvPr id="3" name="Θέση περιεχομένου 2">
            <a:extLst>
              <a:ext uri="{FF2B5EF4-FFF2-40B4-BE49-F238E27FC236}">
                <a16:creationId xmlns:a16="http://schemas.microsoft.com/office/drawing/2014/main" id="{391F2E71-F324-7738-7504-1C406ED52A3C}"/>
              </a:ext>
            </a:extLst>
          </p:cNvPr>
          <p:cNvSpPr>
            <a:spLocks noGrp="1"/>
          </p:cNvSpPr>
          <p:nvPr>
            <p:ph idx="1"/>
          </p:nvPr>
        </p:nvSpPr>
        <p:spPr>
          <a:xfrm>
            <a:off x="2589212" y="1216241"/>
            <a:ext cx="9191456" cy="5166804"/>
          </a:xfrm>
        </p:spPr>
        <p:txBody>
          <a:bodyPr/>
          <a:lstStyle/>
          <a:p>
            <a:pPr marL="342900" marR="0" lvl="0" indent="-342900" algn="just" defTabSz="457200" rtl="0" eaLnBrk="1" fontAlgn="auto" latinLnBrk="0" hangingPunct="1">
              <a:lnSpc>
                <a:spcPct val="150000"/>
              </a:lnSpc>
              <a:spcBef>
                <a:spcPts val="1000"/>
              </a:spcBef>
              <a:spcAft>
                <a:spcPts val="0"/>
              </a:spcAft>
              <a:buClr>
                <a:srgbClr val="D34817"/>
              </a:buClr>
              <a:buSzTx/>
              <a:buFont typeface="Wingdings" panose="05000000000000000000" pitchFamily="2" charset="2"/>
              <a:buChar char="§"/>
              <a:tabLst/>
              <a:defRPr/>
            </a:pPr>
            <a:r>
              <a:rPr kumimoji="0" lang="el-GR" sz="1700" b="0" i="0" u="none" strike="noStrike" kern="1200" cap="none" spc="0" normalizeH="0" baseline="0" noProof="0" dirty="0">
                <a:ln>
                  <a:noFill/>
                </a:ln>
                <a:solidFill>
                  <a:schemeClr val="tx1"/>
                </a:solidFill>
                <a:effectLst/>
                <a:uLnTx/>
                <a:uFillTx/>
                <a:latin typeface="Trebuchet MS" panose="020B0603020202020204" pitchFamily="34" charset="0"/>
                <a:ea typeface="+mn-ea"/>
                <a:cs typeface="+mn-cs"/>
              </a:rPr>
              <a:t>Εταίρος που αποχωρεί από την εταιρεία ευθύνεται για τα χρέη που δημιουργήθηκαν μέχρι τη δημοσίευση της αποχώρησης του (ληξιπρόθεσμα ή μη).</a:t>
            </a:r>
            <a:endParaRPr lang="el-GR" dirty="0">
              <a:solidFill>
                <a:schemeClr val="tx1"/>
              </a:solidFill>
              <a:latin typeface="Trebuchet MS" panose="020B0603020202020204" pitchFamily="34" charset="0"/>
            </a:endParaRPr>
          </a:p>
          <a:p>
            <a:pPr algn="just">
              <a:lnSpc>
                <a:spcPct val="150000"/>
              </a:lnSpc>
              <a:buFont typeface="Wingdings" panose="05000000000000000000" pitchFamily="2" charset="2"/>
              <a:buChar char="§"/>
            </a:pPr>
            <a:r>
              <a:rPr lang="el-GR" dirty="0">
                <a:solidFill>
                  <a:schemeClr val="tx1"/>
                </a:solidFill>
                <a:latin typeface="Trebuchet MS" panose="020B0603020202020204" pitchFamily="34" charset="0"/>
              </a:rPr>
              <a:t>Νέος εταίρος που εισέρχεται στην εταιρεία ευθύνεται απεριόριστα και εις ολόκληρον και για τα προ της εισόδου του εταιρικά χρέη (α. 258 </a:t>
            </a:r>
            <a:r>
              <a:rPr lang="el-GR" dirty="0" err="1">
                <a:solidFill>
                  <a:schemeClr val="tx1"/>
                </a:solidFill>
                <a:latin typeface="Trebuchet MS" panose="020B0603020202020204" pitchFamily="34" charset="0"/>
              </a:rPr>
              <a:t>αρ</a:t>
            </a:r>
            <a:r>
              <a:rPr lang="el-GR" dirty="0">
                <a:solidFill>
                  <a:schemeClr val="tx1"/>
                </a:solidFill>
                <a:latin typeface="Trebuchet MS" panose="020B0603020202020204" pitchFamily="34" charset="0"/>
              </a:rPr>
              <a:t>. 3)- </a:t>
            </a:r>
            <a:r>
              <a:rPr lang="el-GR" dirty="0">
                <a:solidFill>
                  <a:schemeClr val="accent1"/>
                </a:solidFill>
                <a:latin typeface="Trebuchet MS" panose="020B0603020202020204" pitchFamily="34" charset="0"/>
              </a:rPr>
              <a:t>Αναγκαστικό δίκαιο</a:t>
            </a:r>
          </a:p>
          <a:p>
            <a:pPr algn="just">
              <a:lnSpc>
                <a:spcPct val="150000"/>
              </a:lnSpc>
              <a:buFont typeface="Wingdings" panose="05000000000000000000" pitchFamily="2" charset="2"/>
              <a:buChar char="§"/>
            </a:pPr>
            <a:r>
              <a:rPr lang="el-GR" dirty="0">
                <a:solidFill>
                  <a:schemeClr val="tx1"/>
                </a:solidFill>
                <a:latin typeface="Trebuchet MS" panose="020B0603020202020204" pitchFamily="34" charset="0"/>
              </a:rPr>
              <a:t>Λύση της εταιρείας - οι εταίροι εξακολουθούν να ευθύνονται. Η ευθύνη τους όμως υπόκειται σε πενταετή παραγραφή, η οποία </a:t>
            </a:r>
            <a:r>
              <a:rPr lang="el-GR" dirty="0" err="1">
                <a:solidFill>
                  <a:schemeClr val="tx1"/>
                </a:solidFill>
                <a:latin typeface="Trebuchet MS" panose="020B0603020202020204" pitchFamily="34" charset="0"/>
              </a:rPr>
              <a:t>εκκινά</a:t>
            </a:r>
            <a:r>
              <a:rPr lang="el-GR" dirty="0">
                <a:solidFill>
                  <a:schemeClr val="tx1"/>
                </a:solidFill>
                <a:latin typeface="Trebuchet MS" panose="020B0603020202020204" pitchFamily="34" charset="0"/>
              </a:rPr>
              <a:t> από την καταχώριση στο Γ.Ε.ΜΗ. της λύσης της εταιρείας (α. 269 παρ. 1).</a:t>
            </a:r>
          </a:p>
          <a:p>
            <a:pPr algn="just">
              <a:lnSpc>
                <a:spcPct val="150000"/>
              </a:lnSpc>
              <a:buFont typeface="Wingdings" panose="05000000000000000000" pitchFamily="2" charset="2"/>
              <a:buChar char="§"/>
            </a:pPr>
            <a:r>
              <a:rPr lang="el-GR" dirty="0">
                <a:solidFill>
                  <a:schemeClr val="tx1"/>
                </a:solidFill>
                <a:latin typeface="Trebuchet MS" panose="020B0603020202020204" pitchFamily="34" charset="0"/>
              </a:rPr>
              <a:t>Αποχώρηση - αποκλεισμός του εταίρου: εξακολουθεί να ευθύνεται. Η ευθύνη υπόκειται σε πενταετή παραγραφή (α. 269 παρ. 3).</a:t>
            </a:r>
          </a:p>
          <a:p>
            <a:pPr algn="just">
              <a:lnSpc>
                <a:spcPct val="150000"/>
              </a:lnSpc>
              <a:buFont typeface="Wingdings" panose="05000000000000000000" pitchFamily="2" charset="2"/>
              <a:buChar char="§"/>
            </a:pPr>
            <a:r>
              <a:rPr lang="el-GR" dirty="0">
                <a:solidFill>
                  <a:schemeClr val="tx1"/>
                </a:solidFill>
                <a:latin typeface="Trebuchet MS" panose="020B0603020202020204" pitchFamily="34" charset="0"/>
              </a:rPr>
              <a:t>Η παραγραφή σε κάθε περίπτωση ξεκινά από το χρονικό σημείο που η απαίτηση θα καταστεί ληξιπρόθεσμη (α. 269 παρ. 2 και 3)</a:t>
            </a:r>
          </a:p>
          <a:p>
            <a:pPr>
              <a:buFont typeface="Wingdings" panose="05000000000000000000" pitchFamily="2" charset="2"/>
              <a:buChar char="§"/>
            </a:pPr>
            <a:endParaRPr lang="el-GR" dirty="0">
              <a:latin typeface="Trebuchet MS" panose="020B0603020202020204" pitchFamily="34" charset="0"/>
            </a:endParaRPr>
          </a:p>
          <a:p>
            <a:pPr>
              <a:buFont typeface="Wingdings" panose="05000000000000000000" pitchFamily="2" charset="2"/>
              <a:buChar char="§"/>
            </a:pPr>
            <a:endParaRPr lang="el-GR" dirty="0">
              <a:latin typeface="Trebuchet MS" panose="020B0603020202020204" pitchFamily="34" charset="0"/>
            </a:endParaRPr>
          </a:p>
          <a:p>
            <a:pPr>
              <a:buFont typeface="Wingdings" panose="05000000000000000000" pitchFamily="2" charset="2"/>
              <a:buChar char="§"/>
            </a:pPr>
            <a:endParaRPr lang="el-GR" dirty="0">
              <a:latin typeface="Trebuchet MS" panose="020B0603020202020204" pitchFamily="34" charset="0"/>
            </a:endParaRPr>
          </a:p>
        </p:txBody>
      </p:sp>
    </p:spTree>
    <p:extLst>
      <p:ext uri="{BB962C8B-B14F-4D97-AF65-F5344CB8AC3E}">
        <p14:creationId xmlns:p14="http://schemas.microsoft.com/office/powerpoint/2010/main" val="462932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CDE1C5-A641-534D-11C9-D3BB8AED613D}"/>
              </a:ext>
            </a:extLst>
          </p:cNvPr>
          <p:cNvSpPr>
            <a:spLocks noGrp="1"/>
          </p:cNvSpPr>
          <p:nvPr>
            <p:ph type="title"/>
          </p:nvPr>
        </p:nvSpPr>
        <p:spPr>
          <a:xfrm>
            <a:off x="2041865" y="357780"/>
            <a:ext cx="9365094" cy="680907"/>
          </a:xfrm>
        </p:spPr>
        <p:txBody>
          <a:bodyPr>
            <a:normAutofit/>
          </a:bodyPr>
          <a:lstStyle/>
          <a:p>
            <a:r>
              <a:rPr lang="el-GR" sz="2800" dirty="0">
                <a:latin typeface="Trebuchet MS" panose="020B0603020202020204" pitchFamily="34" charset="0"/>
              </a:rPr>
              <a:t>Ομόρρυθμη εταιρεία</a:t>
            </a:r>
          </a:p>
        </p:txBody>
      </p:sp>
      <p:sp>
        <p:nvSpPr>
          <p:cNvPr id="3" name="Θέση περιεχομένου 2">
            <a:extLst>
              <a:ext uri="{FF2B5EF4-FFF2-40B4-BE49-F238E27FC236}">
                <a16:creationId xmlns:a16="http://schemas.microsoft.com/office/drawing/2014/main" id="{63947D70-D3FA-293E-B509-8A25230B2094}"/>
              </a:ext>
            </a:extLst>
          </p:cNvPr>
          <p:cNvSpPr>
            <a:spLocks noGrp="1"/>
          </p:cNvSpPr>
          <p:nvPr>
            <p:ph idx="1"/>
          </p:nvPr>
        </p:nvSpPr>
        <p:spPr>
          <a:xfrm>
            <a:off x="1920059" y="1114424"/>
            <a:ext cx="9633766" cy="5476875"/>
          </a:xfrm>
        </p:spPr>
        <p:txBody>
          <a:bodyPr>
            <a:normAutofit fontScale="85000" lnSpcReduction="10000"/>
          </a:bodyPr>
          <a:lstStyle/>
          <a:p>
            <a:pPr algn="just">
              <a:lnSpc>
                <a:spcPct val="150000"/>
              </a:lnSpc>
              <a:buFont typeface="Arial" panose="020B0604020202020204" pitchFamily="34" charset="0"/>
              <a:buChar char="•"/>
            </a:pPr>
            <a:r>
              <a:rPr lang="el-GR" dirty="0">
                <a:solidFill>
                  <a:schemeClr val="accent1"/>
                </a:solidFill>
                <a:latin typeface="Trebuchet MS" panose="020B0603020202020204" pitchFamily="34" charset="0"/>
              </a:rPr>
              <a:t>Έξοδος εταίρου</a:t>
            </a:r>
          </a:p>
          <a:p>
            <a:pPr algn="just">
              <a:lnSpc>
                <a:spcPct val="150000"/>
              </a:lnSpc>
              <a:buFontTx/>
              <a:buChar char="-"/>
            </a:pPr>
            <a:r>
              <a:rPr lang="el-GR" dirty="0">
                <a:solidFill>
                  <a:schemeClr val="tx1"/>
                </a:solidFill>
                <a:latin typeface="Trebuchet MS" panose="020B0603020202020204" pitchFamily="34" charset="0"/>
              </a:rPr>
              <a:t>Γεγονότα που επιφέρουν την έξοδο είναι ο θάνατος, η πτώχευση και η θέση σε δικαστική συμπαράσταση </a:t>
            </a:r>
            <a:r>
              <a:rPr lang="el-GR" dirty="0">
                <a:solidFill>
                  <a:schemeClr val="accent1"/>
                </a:solidFill>
                <a:latin typeface="Trebuchet MS" panose="020B0603020202020204" pitchFamily="34" charset="0"/>
              </a:rPr>
              <a:t>ΕΚΤΟΣ εάν οριστεί διαφορετικά στην εταιρική σύμβαση </a:t>
            </a:r>
            <a:r>
              <a:rPr lang="el-GR" dirty="0">
                <a:solidFill>
                  <a:schemeClr val="tx1"/>
                </a:solidFill>
                <a:latin typeface="Trebuchet MS" panose="020B0603020202020204" pitchFamily="34" charset="0"/>
              </a:rPr>
              <a:t>(α. 260 παρ. 1)</a:t>
            </a:r>
            <a:endParaRPr lang="el-GR" dirty="0">
              <a:solidFill>
                <a:schemeClr val="accent1"/>
              </a:solidFill>
              <a:latin typeface="Trebuchet MS" panose="020B0603020202020204" pitchFamily="34" charset="0"/>
            </a:endParaRPr>
          </a:p>
          <a:p>
            <a:pPr algn="just">
              <a:lnSpc>
                <a:spcPct val="150000"/>
              </a:lnSpc>
              <a:buFontTx/>
              <a:buChar char="-"/>
            </a:pPr>
            <a:r>
              <a:rPr lang="el-GR" dirty="0">
                <a:solidFill>
                  <a:schemeClr val="accent1"/>
                </a:solidFill>
                <a:latin typeface="Trebuchet MS" panose="020B0603020202020204" pitchFamily="34" charset="0"/>
              </a:rPr>
              <a:t>Δικαίωμα εξόδου (α. 261)</a:t>
            </a:r>
          </a:p>
          <a:p>
            <a:pPr marL="0" indent="0" algn="just">
              <a:lnSpc>
                <a:spcPct val="150000"/>
              </a:lnSpc>
              <a:buNone/>
            </a:pPr>
            <a:r>
              <a:rPr lang="el-GR" dirty="0">
                <a:solidFill>
                  <a:schemeClr val="tx1"/>
                </a:solidFill>
                <a:latin typeface="Trebuchet MS" panose="020B0603020202020204" pitchFamily="34" charset="0"/>
              </a:rPr>
              <a:t>Ο εταίρος με δήλωση του προς την εταιρεία και τους λοιπούς εταίρους, η οποία έχει άμεση ισχύ (ατομικό δικαίωμα)</a:t>
            </a:r>
          </a:p>
          <a:p>
            <a:pPr marL="0" indent="0" algn="just">
              <a:lnSpc>
                <a:spcPct val="150000"/>
              </a:lnSpc>
              <a:buNone/>
            </a:pPr>
            <a:r>
              <a:rPr kumimoji="0" lang="el-GR" sz="1800" b="0" i="0" u="none" strike="noStrike" kern="1200" cap="none" spc="0" normalizeH="0" baseline="0" noProof="0" dirty="0">
                <a:ln>
                  <a:noFill/>
                </a:ln>
                <a:solidFill>
                  <a:schemeClr val="tx1"/>
                </a:solidFill>
                <a:effectLst/>
                <a:uLnTx/>
                <a:uFillTx/>
                <a:latin typeface="Trebuchet MS" panose="020B0603020202020204" pitchFamily="34" charset="0"/>
                <a:ea typeface="+mn-ea"/>
                <a:cs typeface="+mn-cs"/>
              </a:rPr>
              <a:t>Αναιτιολόγητο της εξόδου- χωρίς σπουδαίο λόγο (Στην εταιρεία ορισμένου χρόνου πρέπει να γίνει επίκληση του σπουδαίου λόγου για να καταβληθεί η αξία της εταιρικής συμμετοχής- α. 261 παρ. 3). </a:t>
            </a:r>
          </a:p>
          <a:p>
            <a:pPr marL="0" indent="0" algn="just">
              <a:lnSpc>
                <a:spcPct val="150000"/>
              </a:lnSpc>
              <a:buNone/>
            </a:pPr>
            <a:r>
              <a:rPr kumimoji="0" lang="el-GR" sz="1800" b="0" i="0" u="none" strike="noStrike" kern="1200" cap="none" spc="0" normalizeH="0" baseline="0" noProof="0" dirty="0">
                <a:ln>
                  <a:noFill/>
                </a:ln>
                <a:solidFill>
                  <a:schemeClr val="tx1"/>
                </a:solidFill>
                <a:effectLst/>
                <a:uLnTx/>
                <a:uFillTx/>
                <a:latin typeface="Trebuchet MS" panose="020B0603020202020204" pitchFamily="34" charset="0"/>
                <a:ea typeface="+mn-ea"/>
                <a:cs typeface="+mn-cs"/>
              </a:rPr>
              <a:t>Οι όροι άσκησης του δικαιώματος εξόδου </a:t>
            </a:r>
            <a:r>
              <a:rPr lang="el-GR" dirty="0">
                <a:solidFill>
                  <a:schemeClr val="tx1"/>
                </a:solidFill>
                <a:latin typeface="Trebuchet MS" panose="020B0603020202020204" pitchFamily="34" charset="0"/>
              </a:rPr>
              <a:t>ρυθμίζονται στην εταιρική σύμβαση.</a:t>
            </a:r>
          </a:p>
          <a:p>
            <a:pPr algn="just">
              <a:lnSpc>
                <a:spcPct val="150000"/>
              </a:lnSpc>
              <a:buFontTx/>
              <a:buChar char="-"/>
            </a:pPr>
            <a:r>
              <a:rPr lang="el-GR" dirty="0">
                <a:solidFill>
                  <a:schemeClr val="accent1"/>
                </a:solidFill>
                <a:latin typeface="Trebuchet MS" panose="020B0603020202020204" pitchFamily="34" charset="0"/>
              </a:rPr>
              <a:t>Έξοδος εταίρου από ατομικό δανειστή του (α. 262) </a:t>
            </a:r>
          </a:p>
          <a:p>
            <a:pPr marL="0" indent="0" algn="just">
              <a:lnSpc>
                <a:spcPct val="150000"/>
              </a:lnSpc>
              <a:buNone/>
            </a:pPr>
            <a:r>
              <a:rPr lang="el-GR" dirty="0">
                <a:solidFill>
                  <a:schemeClr val="tx1"/>
                </a:solidFill>
                <a:latin typeface="Trebuchet MS" panose="020B0603020202020204" pitchFamily="34" charset="0"/>
              </a:rPr>
              <a:t>Αποβολή της εταιρικής ιδιότητας και ικανοποίηση της απαίτησης του δανειστή, ο οποίος επισπεύδει στα χέρια της εταιρείας ως τρίτης την αναγκαστική κατάσχεση της απαίτησης που έχει ο εξερχόμενος εταίρος κατά της εταιρείας για την καταβολή της αξίας της συμμετοχής του. </a:t>
            </a:r>
          </a:p>
          <a:p>
            <a:pPr algn="just">
              <a:buFontTx/>
              <a:buChar char="-"/>
            </a:pPr>
            <a:endParaRPr lang="el-GR" dirty="0">
              <a:solidFill>
                <a:schemeClr val="tx1"/>
              </a:solidFill>
              <a:latin typeface="Trebuchet MS" panose="020B0603020202020204" pitchFamily="34" charset="0"/>
            </a:endParaRPr>
          </a:p>
          <a:p>
            <a:pPr marL="457200" lvl="1" indent="0">
              <a:lnSpc>
                <a:spcPct val="150000"/>
              </a:lnSpc>
              <a:buNone/>
            </a:pPr>
            <a:endParaRPr lang="el-GR" dirty="0">
              <a:solidFill>
                <a:schemeClr val="accent1"/>
              </a:solidFill>
              <a:latin typeface="Trebuchet MS" panose="020B0603020202020204" pitchFamily="34" charset="0"/>
            </a:endParaRPr>
          </a:p>
          <a:p>
            <a:pPr>
              <a:lnSpc>
                <a:spcPct val="150000"/>
              </a:lnSpc>
              <a:buFont typeface="Arial" panose="020B0604020202020204" pitchFamily="34" charset="0"/>
              <a:buChar char="•"/>
            </a:pPr>
            <a:endParaRPr lang="el-GR" dirty="0">
              <a:solidFill>
                <a:schemeClr val="accent1"/>
              </a:solidFill>
              <a:latin typeface="Trebuchet MS" panose="020B0603020202020204" pitchFamily="34" charset="0"/>
            </a:endParaRPr>
          </a:p>
          <a:p>
            <a:pPr marL="0" indent="0">
              <a:lnSpc>
                <a:spcPct val="150000"/>
              </a:lnSpc>
              <a:buNone/>
            </a:pPr>
            <a:endParaRPr lang="el-GR" dirty="0">
              <a:solidFill>
                <a:schemeClr val="accent1"/>
              </a:solidFill>
              <a:latin typeface="Trebuchet MS" panose="020B0603020202020204" pitchFamily="34" charset="0"/>
            </a:endParaRPr>
          </a:p>
          <a:p>
            <a:pPr marL="0" indent="0">
              <a:lnSpc>
                <a:spcPct val="150000"/>
              </a:lnSpc>
              <a:buNone/>
            </a:pPr>
            <a:endParaRPr lang="el-GR" dirty="0">
              <a:solidFill>
                <a:schemeClr val="accent1"/>
              </a:solidFill>
              <a:latin typeface="Trebuchet MS" panose="020B0603020202020204" pitchFamily="34" charset="0"/>
            </a:endParaRPr>
          </a:p>
          <a:p>
            <a:pPr>
              <a:lnSpc>
                <a:spcPct val="150000"/>
              </a:lnSpc>
              <a:buFont typeface="Arial" panose="020B0604020202020204" pitchFamily="34" charset="0"/>
              <a:buChar char="•"/>
            </a:pPr>
            <a:endParaRPr lang="el-GR" dirty="0">
              <a:solidFill>
                <a:schemeClr val="tx1"/>
              </a:solidFill>
              <a:latin typeface="Trebuchet MS" panose="020B0603020202020204" pitchFamily="34" charset="0"/>
            </a:endParaRPr>
          </a:p>
        </p:txBody>
      </p:sp>
    </p:spTree>
    <p:extLst>
      <p:ext uri="{BB962C8B-B14F-4D97-AF65-F5344CB8AC3E}">
        <p14:creationId xmlns:p14="http://schemas.microsoft.com/office/powerpoint/2010/main" val="2910888269"/>
      </p:ext>
    </p:extLst>
  </p:cSld>
  <p:clrMapOvr>
    <a:masterClrMapping/>
  </p:clrMapOvr>
</p:sld>
</file>

<file path=ppt/theme/theme1.xml><?xml version="1.0" encoding="utf-8"?>
<a:theme xmlns:a="http://schemas.openxmlformats.org/drawingml/2006/main" name="Θρόισμα">
  <a:themeElements>
    <a:clrScheme name="Πορτοκαλί κόκκινο">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1666</TotalTime>
  <Words>9166</Words>
  <Application>Microsoft Office PowerPoint</Application>
  <PresentationFormat>Ευρεία οθόνη</PresentationFormat>
  <Paragraphs>415</Paragraphs>
  <Slides>51</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51</vt:i4>
      </vt:variant>
    </vt:vector>
  </HeadingPairs>
  <TitlesOfParts>
    <vt:vector size="58" baseType="lpstr">
      <vt:lpstr>Arial</vt:lpstr>
      <vt:lpstr>Century Gothic</vt:lpstr>
      <vt:lpstr>Courier New</vt:lpstr>
      <vt:lpstr>Trebuchet MS</vt:lpstr>
      <vt:lpstr>Wingdings</vt:lpstr>
      <vt:lpstr>Wingdings 3</vt:lpstr>
      <vt:lpstr>Θρόισμα</vt:lpstr>
      <vt:lpstr>  Σεμινάρια Προετοιμασίας Υποψηφίων Δικηγόρων 2024    Εταιρικό Δίκαιο Προσωπικές και Κεφαλαιουχικές Εταιρείες</vt:lpstr>
      <vt:lpstr>Προσωπικές- Κεφαλαιουχικές Εταιρείες</vt:lpstr>
      <vt:lpstr>Προσωπικές   -   Κεφαλαιουχικές</vt:lpstr>
      <vt:lpstr>Ομόρρυθμη εταιρεία</vt:lpstr>
      <vt:lpstr>Ομόρρυθμη εταιρεία</vt:lpstr>
      <vt:lpstr>Ομόρρυθμη εταιρεία</vt:lpstr>
      <vt:lpstr>Ευθύνη του ομόρρυθμου εταίρου</vt:lpstr>
      <vt:lpstr>Ευθύνη του ομόρρυθμου εταίρου</vt:lpstr>
      <vt:lpstr>Ομόρρυθμη εταιρεία</vt:lpstr>
      <vt:lpstr>Ομόρρυθμη εταιρεία</vt:lpstr>
      <vt:lpstr>Ετερόρρυθμη εταιρεία</vt:lpstr>
      <vt:lpstr>Ετερόρρυθμη εταιρεία</vt:lpstr>
      <vt:lpstr>Ευθύνη ετερόρρυθμου εταίρου </vt:lpstr>
      <vt:lpstr>Ανώνυμη Εταιρεία</vt:lpstr>
      <vt:lpstr>Ανώνυμη εταιρεία </vt:lpstr>
      <vt:lpstr>Ανώνυμη εταιρεία </vt:lpstr>
      <vt:lpstr>Γενική Συνέλευση</vt:lpstr>
      <vt:lpstr>Γενική Συνέλευση</vt:lpstr>
      <vt:lpstr>Γενική Συνέλευση</vt:lpstr>
      <vt:lpstr>Ακυρώσιμες αποφάσεις της ΓΣ</vt:lpstr>
      <vt:lpstr>Άκυρες αποφάσεις της ΓΣ (α. 138)</vt:lpstr>
      <vt:lpstr>Ανυπόστατες αποφάσεις της ΓΣ (α. 139)</vt:lpstr>
      <vt:lpstr>Διοικητικό Συμβούλιο </vt:lpstr>
      <vt:lpstr>Διοικητικό Συμβούλιο</vt:lpstr>
      <vt:lpstr>Διοικητικό Συμβούλιο</vt:lpstr>
      <vt:lpstr>Διοικητικό Συμβούλιο </vt:lpstr>
      <vt:lpstr>Διοικητικό Συμβούλιο</vt:lpstr>
      <vt:lpstr>Διοικητικό Συμβούλιο </vt:lpstr>
      <vt:lpstr>Αύξηση κεφαλαίου </vt:lpstr>
      <vt:lpstr>Αύξηση κεφαλαίου </vt:lpstr>
      <vt:lpstr>Μείωση κεφαλαίου</vt:lpstr>
      <vt:lpstr>Λύση της ΑΕ</vt:lpstr>
      <vt:lpstr>Ιδιωτική Κεφαλαιουχική Εταιρεία</vt:lpstr>
      <vt:lpstr>Ιδιωτική Κεφαλαιουχική Εταιρεία</vt:lpstr>
      <vt:lpstr>Ιδιωτική Κεφαλαιουχική Εταιρεία</vt:lpstr>
      <vt:lpstr>Σύντομες Πρακτικές Ερωτήσεις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Σεμινάρια Προετοιμασίας Υποψηφίων Δικηγόρων 2023 Α’   Εταιρικό Δίκαιο (Α’ Μέρος) Προσωπικές και Κεφαλαιουχικές Εταιρείες</dc:title>
  <dc:creator>ΑΣΤΕΡΩ ΤΣΙΡΚΑ</dc:creator>
  <cp:lastModifiedBy>ΑΣΤΕΡΩ ΤΣΙΡΚΑ</cp:lastModifiedBy>
  <cp:revision>176</cp:revision>
  <dcterms:created xsi:type="dcterms:W3CDTF">2023-04-25T17:50:51Z</dcterms:created>
  <dcterms:modified xsi:type="dcterms:W3CDTF">2024-05-13T18:00:34Z</dcterms:modified>
</cp:coreProperties>
</file>