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sldIdLst>
    <p:sldId id="256" r:id="rId2"/>
    <p:sldId id="257" r:id="rId3"/>
    <p:sldId id="260" r:id="rId4"/>
    <p:sldId id="261" r:id="rId5"/>
    <p:sldId id="292" r:id="rId6"/>
    <p:sldId id="262" r:id="rId7"/>
    <p:sldId id="263" r:id="rId8"/>
    <p:sldId id="264" r:id="rId9"/>
    <p:sldId id="265" r:id="rId10"/>
    <p:sldId id="293"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94" r:id="rId32"/>
    <p:sldId id="295" r:id="rId33"/>
    <p:sldId id="287" r:id="rId34"/>
    <p:sldId id="270" r:id="rId35"/>
    <p:sldId id="288" r:id="rId36"/>
    <p:sldId id="289" r:id="rId37"/>
    <p:sldId id="291"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ΑΣΤΕΡΩ ΤΣΙΡΚΑ" initials="ΑΤ" lastIdx="1" clrIdx="0">
    <p:extLst>
      <p:ext uri="{19B8F6BF-5375-455C-9EA6-DF929625EA0E}">
        <p15:presenceInfo xmlns:p15="http://schemas.microsoft.com/office/powerpoint/2012/main" userId="ade76252d7b28a7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86CA4BC-B0CF-48AD-9383-537AB2B80380}" type="datetimeFigureOut">
              <a:rPr lang="el-GR" smtClean="0"/>
              <a:t>17/10/2023</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6234F07-21FC-42A4-AB57-A036C918D050}" type="slidenum">
              <a:rPr lang="el-GR" smtClean="0"/>
              <a:t>‹#›</a:t>
            </a:fld>
            <a:endParaRPr lang="el-GR"/>
          </a:p>
        </p:txBody>
      </p:sp>
    </p:spTree>
    <p:extLst>
      <p:ext uri="{BB962C8B-B14F-4D97-AF65-F5344CB8AC3E}">
        <p14:creationId xmlns:p14="http://schemas.microsoft.com/office/powerpoint/2010/main" val="286414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86CA4BC-B0CF-48AD-9383-537AB2B80380}" type="datetimeFigureOut">
              <a:rPr lang="el-GR" smtClean="0"/>
              <a:t>17/10/2023</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6234F07-21FC-42A4-AB57-A036C918D050}" type="slidenum">
              <a:rPr lang="el-GR" smtClean="0"/>
              <a:t>‹#›</a:t>
            </a:fld>
            <a:endParaRPr lang="el-GR"/>
          </a:p>
        </p:txBody>
      </p:sp>
    </p:spTree>
    <p:extLst>
      <p:ext uri="{BB962C8B-B14F-4D97-AF65-F5344CB8AC3E}">
        <p14:creationId xmlns:p14="http://schemas.microsoft.com/office/powerpoint/2010/main" val="2183164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86CA4BC-B0CF-48AD-9383-537AB2B80380}" type="datetimeFigureOut">
              <a:rPr lang="el-GR" smtClean="0"/>
              <a:t>17/10/2023</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6234F07-21FC-42A4-AB57-A036C918D050}"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573881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86CA4BC-B0CF-48AD-9383-537AB2B80380}" type="datetimeFigureOut">
              <a:rPr lang="el-GR" smtClean="0"/>
              <a:t>17/10/2023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6234F07-21FC-42A4-AB57-A036C918D050}" type="slidenum">
              <a:rPr lang="el-GR" smtClean="0"/>
              <a:t>‹#›</a:t>
            </a:fld>
            <a:endParaRPr lang="el-GR"/>
          </a:p>
        </p:txBody>
      </p:sp>
    </p:spTree>
    <p:extLst>
      <p:ext uri="{BB962C8B-B14F-4D97-AF65-F5344CB8AC3E}">
        <p14:creationId xmlns:p14="http://schemas.microsoft.com/office/powerpoint/2010/main" val="34411903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86CA4BC-B0CF-48AD-9383-537AB2B80380}" type="datetimeFigureOut">
              <a:rPr lang="el-GR" smtClean="0"/>
              <a:t>17/10/2023</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6234F07-21FC-42A4-AB57-A036C918D050}"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507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86CA4BC-B0CF-48AD-9383-537AB2B80380}" type="datetimeFigureOut">
              <a:rPr lang="el-GR" smtClean="0"/>
              <a:t>17/10/2023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6234F07-21FC-42A4-AB57-A036C918D050}" type="slidenum">
              <a:rPr lang="el-GR" smtClean="0"/>
              <a:t>‹#›</a:t>
            </a:fld>
            <a:endParaRPr lang="el-GR"/>
          </a:p>
        </p:txBody>
      </p:sp>
    </p:spTree>
    <p:extLst>
      <p:ext uri="{BB962C8B-B14F-4D97-AF65-F5344CB8AC3E}">
        <p14:creationId xmlns:p14="http://schemas.microsoft.com/office/powerpoint/2010/main" val="1911833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86CA4BC-B0CF-48AD-9383-537AB2B80380}" type="datetimeFigureOut">
              <a:rPr lang="el-GR" smtClean="0"/>
              <a:t>17/10/2023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234F07-21FC-42A4-AB57-A036C918D050}" type="slidenum">
              <a:rPr lang="el-GR" smtClean="0"/>
              <a:t>‹#›</a:t>
            </a:fld>
            <a:endParaRPr lang="el-GR"/>
          </a:p>
        </p:txBody>
      </p:sp>
    </p:spTree>
    <p:extLst>
      <p:ext uri="{BB962C8B-B14F-4D97-AF65-F5344CB8AC3E}">
        <p14:creationId xmlns:p14="http://schemas.microsoft.com/office/powerpoint/2010/main" val="3588488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86CA4BC-B0CF-48AD-9383-537AB2B80380}" type="datetimeFigureOut">
              <a:rPr lang="el-GR" smtClean="0"/>
              <a:t>17/10/2023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234F07-21FC-42A4-AB57-A036C918D050}" type="slidenum">
              <a:rPr lang="el-GR" smtClean="0"/>
              <a:t>‹#›</a:t>
            </a:fld>
            <a:endParaRPr lang="el-GR"/>
          </a:p>
        </p:txBody>
      </p:sp>
    </p:spTree>
    <p:extLst>
      <p:ext uri="{BB962C8B-B14F-4D97-AF65-F5344CB8AC3E}">
        <p14:creationId xmlns:p14="http://schemas.microsoft.com/office/powerpoint/2010/main" val="2816910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86CA4BC-B0CF-48AD-9383-537AB2B80380}" type="datetimeFigureOut">
              <a:rPr lang="el-GR" smtClean="0"/>
              <a:t>17/10/2023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234F07-21FC-42A4-AB57-A036C918D050}" type="slidenum">
              <a:rPr lang="el-GR" smtClean="0"/>
              <a:t>‹#›</a:t>
            </a:fld>
            <a:endParaRPr lang="el-GR"/>
          </a:p>
        </p:txBody>
      </p:sp>
    </p:spTree>
    <p:extLst>
      <p:ext uri="{BB962C8B-B14F-4D97-AF65-F5344CB8AC3E}">
        <p14:creationId xmlns:p14="http://schemas.microsoft.com/office/powerpoint/2010/main" val="1928310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86CA4BC-B0CF-48AD-9383-537AB2B80380}" type="datetimeFigureOut">
              <a:rPr lang="el-GR" smtClean="0"/>
              <a:t>17/10/2023</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6234F07-21FC-42A4-AB57-A036C918D050}" type="slidenum">
              <a:rPr lang="el-GR" smtClean="0"/>
              <a:t>‹#›</a:t>
            </a:fld>
            <a:endParaRPr lang="el-GR"/>
          </a:p>
        </p:txBody>
      </p:sp>
    </p:spTree>
    <p:extLst>
      <p:ext uri="{BB962C8B-B14F-4D97-AF65-F5344CB8AC3E}">
        <p14:creationId xmlns:p14="http://schemas.microsoft.com/office/powerpoint/2010/main" val="3722951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86CA4BC-B0CF-48AD-9383-537AB2B80380}" type="datetimeFigureOut">
              <a:rPr lang="el-GR" smtClean="0"/>
              <a:t>17/10/2023</a:t>
            </a:fld>
            <a:endParaRPr lang="el-GR"/>
          </a:p>
        </p:txBody>
      </p:sp>
      <p:sp>
        <p:nvSpPr>
          <p:cNvPr id="6" name="Footer Placeholder 5"/>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6234F07-21FC-42A4-AB57-A036C918D050}" type="slidenum">
              <a:rPr lang="el-GR" smtClean="0"/>
              <a:t>‹#›</a:t>
            </a:fld>
            <a:endParaRPr lang="el-GR"/>
          </a:p>
        </p:txBody>
      </p:sp>
    </p:spTree>
    <p:extLst>
      <p:ext uri="{BB962C8B-B14F-4D97-AF65-F5344CB8AC3E}">
        <p14:creationId xmlns:p14="http://schemas.microsoft.com/office/powerpoint/2010/main" val="605519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86CA4BC-B0CF-48AD-9383-537AB2B80380}" type="datetimeFigureOut">
              <a:rPr lang="el-GR" smtClean="0"/>
              <a:t>17/10/2023</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6234F07-21FC-42A4-AB57-A036C918D050}" type="slidenum">
              <a:rPr lang="el-GR" smtClean="0"/>
              <a:t>‹#›</a:t>
            </a:fld>
            <a:endParaRPr lang="el-GR"/>
          </a:p>
        </p:txBody>
      </p:sp>
    </p:spTree>
    <p:extLst>
      <p:ext uri="{BB962C8B-B14F-4D97-AF65-F5344CB8AC3E}">
        <p14:creationId xmlns:p14="http://schemas.microsoft.com/office/powerpoint/2010/main" val="3323103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86CA4BC-B0CF-48AD-9383-537AB2B80380}" type="datetimeFigureOut">
              <a:rPr lang="el-GR" smtClean="0"/>
              <a:t>17/10/2023</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6234F07-21FC-42A4-AB57-A036C918D050}" type="slidenum">
              <a:rPr lang="el-GR" smtClean="0"/>
              <a:t>‹#›</a:t>
            </a:fld>
            <a:endParaRPr lang="el-GR"/>
          </a:p>
        </p:txBody>
      </p:sp>
    </p:spTree>
    <p:extLst>
      <p:ext uri="{BB962C8B-B14F-4D97-AF65-F5344CB8AC3E}">
        <p14:creationId xmlns:p14="http://schemas.microsoft.com/office/powerpoint/2010/main" val="1793368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6CA4BC-B0CF-48AD-9383-537AB2B80380}" type="datetimeFigureOut">
              <a:rPr lang="el-GR" smtClean="0"/>
              <a:t>17/10/2023</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6234F07-21FC-42A4-AB57-A036C918D050}" type="slidenum">
              <a:rPr lang="el-GR" smtClean="0"/>
              <a:t>‹#›</a:t>
            </a:fld>
            <a:endParaRPr lang="el-GR"/>
          </a:p>
        </p:txBody>
      </p:sp>
    </p:spTree>
    <p:extLst>
      <p:ext uri="{BB962C8B-B14F-4D97-AF65-F5344CB8AC3E}">
        <p14:creationId xmlns:p14="http://schemas.microsoft.com/office/powerpoint/2010/main" val="1462482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86CA4BC-B0CF-48AD-9383-537AB2B80380}" type="datetimeFigureOut">
              <a:rPr lang="el-GR" smtClean="0"/>
              <a:t>17/10/2023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6234F07-21FC-42A4-AB57-A036C918D050}" type="slidenum">
              <a:rPr lang="el-GR" smtClean="0"/>
              <a:t>‹#›</a:t>
            </a:fld>
            <a:endParaRPr lang="el-GR"/>
          </a:p>
        </p:txBody>
      </p:sp>
    </p:spTree>
    <p:extLst>
      <p:ext uri="{BB962C8B-B14F-4D97-AF65-F5344CB8AC3E}">
        <p14:creationId xmlns:p14="http://schemas.microsoft.com/office/powerpoint/2010/main" val="715013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86CA4BC-B0CF-48AD-9383-537AB2B80380}" type="datetimeFigureOut">
              <a:rPr lang="el-GR" smtClean="0"/>
              <a:t>17/10/2023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6234F07-21FC-42A4-AB57-A036C918D050}" type="slidenum">
              <a:rPr lang="el-GR" smtClean="0"/>
              <a:t>‹#›</a:t>
            </a:fld>
            <a:endParaRPr lang="el-GR"/>
          </a:p>
        </p:txBody>
      </p:sp>
    </p:spTree>
    <p:extLst>
      <p:ext uri="{BB962C8B-B14F-4D97-AF65-F5344CB8AC3E}">
        <p14:creationId xmlns:p14="http://schemas.microsoft.com/office/powerpoint/2010/main" val="3731029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20000"/>
                <a:lumOff val="80000"/>
                <a:alpha val="0"/>
              </a:schemeClr>
            </a:gs>
            <a:gs pos="100000">
              <a:schemeClr val="accent4">
                <a:lumMod val="20000"/>
                <a:lumOff val="80000"/>
              </a:schemeClr>
            </a:gs>
          </a:gsLst>
          <a:lin ang="5400000" scaled="0"/>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86CA4BC-B0CF-48AD-9383-537AB2B80380}" type="datetimeFigureOut">
              <a:rPr lang="el-GR" smtClean="0"/>
              <a:t>17/10/2023</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6234F07-21FC-42A4-AB57-A036C918D050}" type="slidenum">
              <a:rPr lang="el-GR" smtClean="0"/>
              <a:t>‹#›</a:t>
            </a:fld>
            <a:endParaRPr lang="el-GR"/>
          </a:p>
        </p:txBody>
      </p:sp>
    </p:spTree>
    <p:extLst>
      <p:ext uri="{BB962C8B-B14F-4D97-AF65-F5344CB8AC3E}">
        <p14:creationId xmlns:p14="http://schemas.microsoft.com/office/powerpoint/2010/main" val="3915261879"/>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F7EF38-9F78-B6F5-E7C0-A665A76E78BB}"/>
              </a:ext>
            </a:extLst>
          </p:cNvPr>
          <p:cNvSpPr>
            <a:spLocks noGrp="1"/>
          </p:cNvSpPr>
          <p:nvPr>
            <p:ph type="ctrTitle"/>
          </p:nvPr>
        </p:nvSpPr>
        <p:spPr>
          <a:xfrm>
            <a:off x="1065321" y="523783"/>
            <a:ext cx="10927564" cy="2905217"/>
          </a:xfrm>
        </p:spPr>
        <p:txBody>
          <a:bodyPr>
            <a:normAutofit/>
          </a:bodyPr>
          <a:lstStyle/>
          <a:p>
            <a:pPr algn="ctr"/>
            <a:r>
              <a:rPr lang="el-GR" sz="2800" dirty="0">
                <a:latin typeface="Trebuchet MS" panose="020B0603020202020204" pitchFamily="34" charset="0"/>
              </a:rPr>
              <a:t>		Σεμινάρια Προετοιμασίας Υποψηφίων Δικηγόρων 2023 Β’ </a:t>
            </a:r>
            <a:br>
              <a:rPr lang="el-GR" sz="2800" dirty="0">
                <a:latin typeface="Trebuchet MS" panose="020B0603020202020204" pitchFamily="34" charset="0"/>
              </a:rPr>
            </a:br>
            <a:br>
              <a:rPr lang="el-GR" sz="2800" dirty="0">
                <a:latin typeface="Trebuchet MS" panose="020B0603020202020204" pitchFamily="34" charset="0"/>
              </a:rPr>
            </a:br>
            <a:r>
              <a:rPr lang="el-GR" sz="2800" dirty="0">
                <a:latin typeface="Trebuchet MS" panose="020B0603020202020204" pitchFamily="34" charset="0"/>
              </a:rPr>
              <a:t>Εταιρικό Δίκαιο</a:t>
            </a:r>
            <a:br>
              <a:rPr lang="el-GR" sz="2800" dirty="0">
                <a:latin typeface="Trebuchet MS" panose="020B0603020202020204" pitchFamily="34" charset="0"/>
              </a:rPr>
            </a:br>
            <a:r>
              <a:rPr lang="el-GR" sz="2800" dirty="0">
                <a:latin typeface="Trebuchet MS" panose="020B0603020202020204" pitchFamily="34" charset="0"/>
              </a:rPr>
              <a:t>Προσωπικές και Κεφαλαιουχικές Εταιρείες</a:t>
            </a:r>
          </a:p>
        </p:txBody>
      </p:sp>
      <p:sp>
        <p:nvSpPr>
          <p:cNvPr id="3" name="Υπότιτλος 2">
            <a:extLst>
              <a:ext uri="{FF2B5EF4-FFF2-40B4-BE49-F238E27FC236}">
                <a16:creationId xmlns:a16="http://schemas.microsoft.com/office/drawing/2014/main" id="{C69B8A25-B3D8-37A7-0847-31FE6A7A63BC}"/>
              </a:ext>
            </a:extLst>
          </p:cNvPr>
          <p:cNvSpPr>
            <a:spLocks noGrp="1"/>
          </p:cNvSpPr>
          <p:nvPr>
            <p:ph type="subTitle" idx="1"/>
          </p:nvPr>
        </p:nvSpPr>
        <p:spPr>
          <a:xfrm>
            <a:off x="4740677" y="5024762"/>
            <a:ext cx="7252208" cy="1109708"/>
          </a:xfrm>
        </p:spPr>
        <p:txBody>
          <a:bodyPr>
            <a:normAutofit/>
          </a:bodyPr>
          <a:lstStyle/>
          <a:p>
            <a:r>
              <a:rPr lang="el-GR" dirty="0">
                <a:latin typeface="Trebuchet MS" panose="020B0603020202020204" pitchFamily="34" charset="0"/>
              </a:rPr>
              <a:t>Εισηγήτρια:  Αστέρω Π. Τσίρκα</a:t>
            </a:r>
          </a:p>
          <a:p>
            <a:r>
              <a:rPr lang="el-GR" dirty="0">
                <a:latin typeface="Trebuchet MS" panose="020B0603020202020204" pitchFamily="34" charset="0"/>
              </a:rPr>
              <a:t>Δικηγόρος, ΠΜΣ Εταιρείες και Χρηματοδότηση Νομικής Σχολής ΕΚΠΑ</a:t>
            </a:r>
          </a:p>
        </p:txBody>
      </p:sp>
    </p:spTree>
    <p:extLst>
      <p:ext uri="{BB962C8B-B14F-4D97-AF65-F5344CB8AC3E}">
        <p14:creationId xmlns:p14="http://schemas.microsoft.com/office/powerpoint/2010/main" val="772513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BBAA42-ACD2-DC36-F082-4116348BAE90}"/>
              </a:ext>
            </a:extLst>
          </p:cNvPr>
          <p:cNvSpPr>
            <a:spLocks noGrp="1"/>
          </p:cNvSpPr>
          <p:nvPr>
            <p:ph type="title"/>
          </p:nvPr>
        </p:nvSpPr>
        <p:spPr>
          <a:xfrm>
            <a:off x="1830389" y="519335"/>
            <a:ext cx="9294812" cy="614140"/>
          </a:xfrm>
        </p:spPr>
        <p:txBody>
          <a:bodyPr>
            <a:normAutofit/>
          </a:bodyPr>
          <a:lstStyle/>
          <a:p>
            <a:r>
              <a:rPr lang="el-GR" sz="2800" dirty="0"/>
              <a:t>Ομόρρυθμη εταιρεία</a:t>
            </a:r>
          </a:p>
        </p:txBody>
      </p:sp>
      <p:sp>
        <p:nvSpPr>
          <p:cNvPr id="3" name="Θέση περιεχομένου 2">
            <a:extLst>
              <a:ext uri="{FF2B5EF4-FFF2-40B4-BE49-F238E27FC236}">
                <a16:creationId xmlns:a16="http://schemas.microsoft.com/office/drawing/2014/main" id="{0602B6FF-BEB4-CE7B-2885-48AAAC593A14}"/>
              </a:ext>
            </a:extLst>
          </p:cNvPr>
          <p:cNvSpPr>
            <a:spLocks noGrp="1"/>
          </p:cNvSpPr>
          <p:nvPr>
            <p:ph idx="1"/>
          </p:nvPr>
        </p:nvSpPr>
        <p:spPr>
          <a:xfrm>
            <a:off x="2589211" y="1466849"/>
            <a:ext cx="9078913" cy="4871815"/>
          </a:xfrm>
        </p:spPr>
        <p:txBody>
          <a:bodyPr>
            <a:normAutofit fontScale="92500" lnSpcReduction="20000"/>
          </a:bodyPr>
          <a:lstStyle/>
          <a:p>
            <a:pPr algn="just">
              <a:buFont typeface="Arial" panose="020B0604020202020204" pitchFamily="34" charset="0"/>
              <a:buChar char="•"/>
            </a:pPr>
            <a:r>
              <a:rPr lang="el-GR" dirty="0">
                <a:solidFill>
                  <a:schemeClr val="accent1"/>
                </a:solidFill>
                <a:latin typeface="Trebuchet MS" panose="020B0603020202020204" pitchFamily="34" charset="0"/>
              </a:rPr>
              <a:t>Αποκλεισμός εταίρου</a:t>
            </a:r>
          </a:p>
          <a:p>
            <a:pPr>
              <a:lnSpc>
                <a:spcPct val="150000"/>
              </a:lnSpc>
              <a:buFontTx/>
              <a:buChar char="-"/>
            </a:pPr>
            <a:r>
              <a:rPr lang="el-GR" dirty="0">
                <a:solidFill>
                  <a:schemeClr val="accent1"/>
                </a:solidFill>
                <a:latin typeface="Trebuchet MS" panose="020B0603020202020204" pitchFamily="34" charset="0"/>
              </a:rPr>
              <a:t>Μπορεί </a:t>
            </a:r>
            <a:r>
              <a:rPr lang="el-GR" dirty="0">
                <a:solidFill>
                  <a:schemeClr val="tx1"/>
                </a:solidFill>
                <a:latin typeface="Trebuchet MS" panose="020B0603020202020204" pitchFamily="34" charset="0"/>
              </a:rPr>
              <a:t>να προβλεφθεί στην εταιρική σύμβαση κάποιος λόγος αποκλεισμού.</a:t>
            </a:r>
          </a:p>
          <a:p>
            <a:pPr>
              <a:lnSpc>
                <a:spcPct val="150000"/>
              </a:lnSpc>
              <a:buFontTx/>
              <a:buChar char="-"/>
            </a:pPr>
            <a:r>
              <a:rPr lang="el-GR" dirty="0">
                <a:solidFill>
                  <a:schemeClr val="tx1"/>
                </a:solidFill>
                <a:latin typeface="Trebuchet MS" panose="020B0603020202020204" pitchFamily="34" charset="0"/>
              </a:rPr>
              <a:t>Είναι ισχυρός καταστατικός όρος αποκλεισμού εταίρου με απόφαση των υπολοίπων εταίρων ακόμη και χωρίς την ύπαρξη σπουδαίου λόγου;</a:t>
            </a:r>
          </a:p>
          <a:p>
            <a:pPr>
              <a:lnSpc>
                <a:spcPct val="150000"/>
              </a:lnSpc>
              <a:buFontTx/>
              <a:buChar char="-"/>
            </a:pPr>
            <a:r>
              <a:rPr lang="el-GR" dirty="0">
                <a:solidFill>
                  <a:schemeClr val="tx1"/>
                </a:solidFill>
                <a:latin typeface="Trebuchet MS" panose="020B0603020202020204" pitchFamily="34" charset="0"/>
              </a:rPr>
              <a:t>Αν δεν προβλέπει κάτι η εταιρική σύμβαση, τότε εφαρμόζεται το α. 263. </a:t>
            </a:r>
          </a:p>
          <a:p>
            <a:pPr marL="0" indent="0">
              <a:lnSpc>
                <a:spcPct val="150000"/>
              </a:lnSpc>
              <a:buNone/>
            </a:pPr>
            <a:endParaRPr lang="el-GR" dirty="0">
              <a:solidFill>
                <a:schemeClr val="tx1"/>
              </a:solidFill>
              <a:latin typeface="Trebuchet MS" panose="020B0603020202020204" pitchFamily="34" charset="0"/>
            </a:endParaRPr>
          </a:p>
          <a:p>
            <a:pPr>
              <a:lnSpc>
                <a:spcPct val="150000"/>
              </a:lnSpc>
              <a:buFont typeface="Arial" panose="020B0604020202020204" pitchFamily="34" charset="0"/>
              <a:buChar char="•"/>
            </a:pPr>
            <a:r>
              <a:rPr lang="el-GR" dirty="0">
                <a:solidFill>
                  <a:schemeClr val="accent1"/>
                </a:solidFill>
                <a:latin typeface="Trebuchet MS" panose="020B0603020202020204" pitchFamily="34" charset="0"/>
              </a:rPr>
              <a:t>Λύση εταιρείας </a:t>
            </a:r>
            <a:r>
              <a:rPr lang="el-GR" dirty="0">
                <a:solidFill>
                  <a:schemeClr val="tx1"/>
                </a:solidFill>
                <a:latin typeface="Trebuchet MS" panose="020B0603020202020204" pitchFamily="34" charset="0"/>
              </a:rPr>
              <a:t>(α. 259 παρ. 1)</a:t>
            </a:r>
          </a:p>
          <a:p>
            <a:pPr marL="0" indent="0">
              <a:lnSpc>
                <a:spcPct val="150000"/>
              </a:lnSpc>
              <a:buNone/>
            </a:pPr>
            <a:r>
              <a:rPr lang="el-GR" dirty="0">
                <a:solidFill>
                  <a:schemeClr val="tx1"/>
                </a:solidFill>
                <a:latin typeface="Trebuchet MS" panose="020B0603020202020204" pitchFamily="34" charset="0"/>
              </a:rPr>
              <a:t>-	Με την πάροδο του χρόνου διάρκειας της    </a:t>
            </a:r>
          </a:p>
          <a:p>
            <a:pPr marL="0" indent="0">
              <a:lnSpc>
                <a:spcPct val="150000"/>
              </a:lnSpc>
              <a:buNone/>
            </a:pPr>
            <a:r>
              <a:rPr lang="el-GR" dirty="0">
                <a:solidFill>
                  <a:schemeClr val="tx1"/>
                </a:solidFill>
                <a:latin typeface="Trebuchet MS" panose="020B0603020202020204" pitchFamily="34" charset="0"/>
              </a:rPr>
              <a:t>-	Με ομόφωνη απόφαση των εταίρων</a:t>
            </a:r>
          </a:p>
          <a:p>
            <a:pPr marL="0" indent="0">
              <a:lnSpc>
                <a:spcPct val="150000"/>
              </a:lnSpc>
              <a:buNone/>
            </a:pPr>
            <a:r>
              <a:rPr lang="el-GR" dirty="0">
                <a:solidFill>
                  <a:schemeClr val="tx1"/>
                </a:solidFill>
                <a:latin typeface="Trebuchet MS" panose="020B0603020202020204" pitchFamily="34" charset="0"/>
              </a:rPr>
              <a:t>-	Με την κήρυξη της σε πτώχευση               </a:t>
            </a:r>
          </a:p>
          <a:p>
            <a:pPr marL="0" indent="0">
              <a:lnSpc>
                <a:spcPct val="150000"/>
              </a:lnSpc>
              <a:buNone/>
            </a:pPr>
            <a:r>
              <a:rPr lang="el-GR" dirty="0">
                <a:solidFill>
                  <a:schemeClr val="tx1"/>
                </a:solidFill>
                <a:latin typeface="Trebuchet MS" panose="020B0603020202020204" pitchFamily="34" charset="0"/>
              </a:rPr>
              <a:t>-	Με δικαστική απόφαση (κατόπιν αίτησης εταίρου)</a:t>
            </a:r>
            <a:endParaRPr lang="el-GR" dirty="0">
              <a:solidFill>
                <a:schemeClr val="accent1"/>
              </a:solidFill>
              <a:latin typeface="Trebuchet MS" panose="020B0603020202020204" pitchFamily="34" charset="0"/>
            </a:endParaRPr>
          </a:p>
          <a:p>
            <a:endParaRPr lang="el-GR" dirty="0"/>
          </a:p>
        </p:txBody>
      </p:sp>
    </p:spTree>
    <p:extLst>
      <p:ext uri="{BB962C8B-B14F-4D97-AF65-F5344CB8AC3E}">
        <p14:creationId xmlns:p14="http://schemas.microsoft.com/office/powerpoint/2010/main" val="2822789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1257AB0-6B11-F296-D206-7B5235B8FA2E}"/>
              </a:ext>
            </a:extLst>
          </p:cNvPr>
          <p:cNvSpPr>
            <a:spLocks noGrp="1"/>
          </p:cNvSpPr>
          <p:nvPr>
            <p:ph type="title"/>
          </p:nvPr>
        </p:nvSpPr>
        <p:spPr>
          <a:xfrm>
            <a:off x="1896123" y="376460"/>
            <a:ext cx="9684690" cy="734173"/>
          </a:xfrm>
        </p:spPr>
        <p:txBody>
          <a:bodyPr>
            <a:normAutofit/>
          </a:bodyPr>
          <a:lstStyle/>
          <a:p>
            <a:r>
              <a:rPr lang="el-GR" sz="2800" dirty="0">
                <a:latin typeface="Trebuchet MS" panose="020B0603020202020204" pitchFamily="34" charset="0"/>
              </a:rPr>
              <a:t>Ρήτρες στο καταστατικό της ΟΕ</a:t>
            </a:r>
          </a:p>
        </p:txBody>
      </p:sp>
      <p:sp>
        <p:nvSpPr>
          <p:cNvPr id="3" name="Θέση περιεχομένου 2">
            <a:extLst>
              <a:ext uri="{FF2B5EF4-FFF2-40B4-BE49-F238E27FC236}">
                <a16:creationId xmlns:a16="http://schemas.microsoft.com/office/drawing/2014/main" id="{5F771298-7C3D-6726-B67E-78923727E357}"/>
              </a:ext>
            </a:extLst>
          </p:cNvPr>
          <p:cNvSpPr>
            <a:spLocks noGrp="1"/>
          </p:cNvSpPr>
          <p:nvPr>
            <p:ph idx="1"/>
          </p:nvPr>
        </p:nvSpPr>
        <p:spPr>
          <a:xfrm>
            <a:off x="1979720" y="1285875"/>
            <a:ext cx="9764605" cy="5343525"/>
          </a:xfrm>
        </p:spPr>
        <p:txBody>
          <a:bodyPr>
            <a:normAutofit lnSpcReduction="10000"/>
          </a:bodyPr>
          <a:lstStyle/>
          <a:p>
            <a:pPr>
              <a:buFont typeface="Wingdings" panose="05000000000000000000" pitchFamily="2" charset="2"/>
              <a:buChar char="v"/>
            </a:pPr>
            <a:r>
              <a:rPr lang="el-GR" dirty="0">
                <a:solidFill>
                  <a:schemeClr val="tx1"/>
                </a:solidFill>
                <a:latin typeface="Trebuchet MS" panose="020B0603020202020204" pitchFamily="34" charset="0"/>
              </a:rPr>
              <a:t>Μπορεί να αποκλεισθεί εντελώς το δικαίωμα εξόδου σε μία εταιρεία; </a:t>
            </a:r>
          </a:p>
          <a:p>
            <a:pPr>
              <a:buFont typeface="Wingdings" panose="05000000000000000000" pitchFamily="2" charset="2"/>
              <a:buChar char="v"/>
            </a:pPr>
            <a:r>
              <a:rPr lang="el-GR" dirty="0">
                <a:solidFill>
                  <a:schemeClr val="tx1"/>
                </a:solidFill>
                <a:latin typeface="Trebuchet MS" panose="020B0603020202020204" pitchFamily="34" charset="0"/>
              </a:rPr>
              <a:t>Μπορεί να προβλεφθεί ότι οι εταίροι θα αποφασίζουν με αυξημένη πλειοψηφία τον αποκλεισμό ενός εξ’ αυτών;</a:t>
            </a:r>
          </a:p>
          <a:p>
            <a:pPr>
              <a:buFont typeface="Wingdings" panose="05000000000000000000" pitchFamily="2" charset="2"/>
              <a:buChar char="v"/>
            </a:pPr>
            <a:r>
              <a:rPr lang="el-GR" dirty="0">
                <a:solidFill>
                  <a:schemeClr val="tx1"/>
                </a:solidFill>
                <a:latin typeface="Trebuchet MS" panose="020B0603020202020204" pitchFamily="34" charset="0"/>
              </a:rPr>
              <a:t>Μπορεί να προβλεφθεί ότι ο νεοεισερχόμενος εταίρος θα ευθύνεται μόνο για τα χρέη από την είσοδο του και μετά; </a:t>
            </a:r>
          </a:p>
          <a:p>
            <a:pPr>
              <a:buFont typeface="Wingdings" panose="05000000000000000000" pitchFamily="2" charset="2"/>
              <a:buChar char="v"/>
            </a:pPr>
            <a:r>
              <a:rPr lang="el-GR" dirty="0">
                <a:solidFill>
                  <a:schemeClr val="tx1"/>
                </a:solidFill>
                <a:latin typeface="Trebuchet MS" panose="020B0603020202020204" pitchFamily="34" charset="0"/>
              </a:rPr>
              <a:t>Μπορεί να προβλεφθεί ότι σε περίπτωση που πεθάνει ένας εταίρος, η εταιρική του συμμετοχή δεν θα κληρονομείται;</a:t>
            </a:r>
          </a:p>
          <a:p>
            <a:pPr>
              <a:buFont typeface="Wingdings" panose="05000000000000000000" pitchFamily="2" charset="2"/>
              <a:buChar char="v"/>
            </a:pPr>
            <a:r>
              <a:rPr lang="el-GR" dirty="0">
                <a:solidFill>
                  <a:schemeClr val="tx1"/>
                </a:solidFill>
                <a:latin typeface="Trebuchet MS" panose="020B0603020202020204" pitchFamily="34" charset="0"/>
              </a:rPr>
              <a:t>Μπορεί να οριστεί ότι η εταιρική συμμετοχή δεν θα μεταβιβάζεται;</a:t>
            </a:r>
          </a:p>
          <a:p>
            <a:pPr>
              <a:buFont typeface="Wingdings" panose="05000000000000000000" pitchFamily="2" charset="2"/>
              <a:buChar char="v"/>
            </a:pPr>
            <a:r>
              <a:rPr lang="el-GR" dirty="0">
                <a:solidFill>
                  <a:schemeClr val="tx1"/>
                </a:solidFill>
                <a:latin typeface="Trebuchet MS" panose="020B0603020202020204" pitchFamily="34" charset="0"/>
              </a:rPr>
              <a:t>Ότι η εταιρική συμμετοχή θα μεταβιβάζεται αφού ο αποχωρών θα έχει πρώτα προτείνει στους λοιπούς εταίρους να αποκτήσουν τη συμμετοχή του;</a:t>
            </a:r>
          </a:p>
          <a:p>
            <a:pPr>
              <a:buFont typeface="Wingdings" panose="05000000000000000000" pitchFamily="2" charset="2"/>
              <a:buChar char="v"/>
            </a:pPr>
            <a:r>
              <a:rPr lang="el-GR" dirty="0">
                <a:solidFill>
                  <a:schemeClr val="tx1"/>
                </a:solidFill>
                <a:latin typeface="Trebuchet MS" panose="020B0603020202020204" pitchFamily="34" charset="0"/>
              </a:rPr>
              <a:t>Μπορεί να ανατεθεί η διαχείριση της ΟΕ σε έναν μόνο πρόσωπο;</a:t>
            </a:r>
          </a:p>
          <a:p>
            <a:pPr>
              <a:buFont typeface="Wingdings" panose="05000000000000000000" pitchFamily="2" charset="2"/>
              <a:buChar char="v"/>
            </a:pPr>
            <a:r>
              <a:rPr lang="el-GR" dirty="0">
                <a:solidFill>
                  <a:schemeClr val="tx1"/>
                </a:solidFill>
                <a:latin typeface="Trebuchet MS" panose="020B0603020202020204" pitchFamily="34" charset="0"/>
              </a:rPr>
              <a:t>Μπορεί να υπάρξει μονοπρόσωπη ΟΕ; </a:t>
            </a:r>
          </a:p>
          <a:p>
            <a:pPr>
              <a:buFont typeface="Wingdings" panose="05000000000000000000" pitchFamily="2" charset="2"/>
              <a:buChar char="v"/>
            </a:pPr>
            <a:r>
              <a:rPr lang="el-GR" dirty="0">
                <a:solidFill>
                  <a:schemeClr val="tx1"/>
                </a:solidFill>
                <a:latin typeface="Trebuchet MS" panose="020B0603020202020204" pitchFamily="34" charset="0"/>
              </a:rPr>
              <a:t>Μπορεί να προβλεφθεί ότι ο διαχειριστής θα διενεργεί και πράξεις εκτός της συνήθους διαχείρισης;</a:t>
            </a:r>
          </a:p>
          <a:p>
            <a:pPr>
              <a:buFont typeface="Wingdings" panose="05000000000000000000" pitchFamily="2" charset="2"/>
              <a:buChar char="v"/>
            </a:pPr>
            <a:r>
              <a:rPr lang="el-GR" dirty="0">
                <a:solidFill>
                  <a:schemeClr val="tx1"/>
                </a:solidFill>
                <a:latin typeface="Trebuchet MS" panose="020B0603020202020204" pitchFamily="34" charset="0"/>
              </a:rPr>
              <a:t>Μπορεί να προβλεφθεί ότι η καταδίκη σε κακουργηματική απάτη συνεπάγεται την έξοδο του εταίρου;</a:t>
            </a:r>
          </a:p>
        </p:txBody>
      </p:sp>
    </p:spTree>
    <p:extLst>
      <p:ext uri="{BB962C8B-B14F-4D97-AF65-F5344CB8AC3E}">
        <p14:creationId xmlns:p14="http://schemas.microsoft.com/office/powerpoint/2010/main" val="2616407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0D2E0E6-9622-15E1-5DF1-B8ADAB613A5E}"/>
              </a:ext>
            </a:extLst>
          </p:cNvPr>
          <p:cNvSpPr>
            <a:spLocks noGrp="1"/>
          </p:cNvSpPr>
          <p:nvPr>
            <p:ph type="title"/>
          </p:nvPr>
        </p:nvSpPr>
        <p:spPr>
          <a:xfrm>
            <a:off x="1837679" y="588599"/>
            <a:ext cx="10119695" cy="1018259"/>
          </a:xfrm>
        </p:spPr>
        <p:txBody>
          <a:bodyPr>
            <a:normAutofit/>
          </a:bodyPr>
          <a:lstStyle/>
          <a:p>
            <a:r>
              <a:rPr lang="el-GR" sz="2800" dirty="0">
                <a:latin typeface="Trebuchet MS" panose="020B0603020202020204" pitchFamily="34" charset="0"/>
              </a:rPr>
              <a:t>Ετερόρρυθμη εταιρεία</a:t>
            </a:r>
          </a:p>
        </p:txBody>
      </p:sp>
      <p:sp>
        <p:nvSpPr>
          <p:cNvPr id="3" name="Θέση περιεχομένου 2">
            <a:extLst>
              <a:ext uri="{FF2B5EF4-FFF2-40B4-BE49-F238E27FC236}">
                <a16:creationId xmlns:a16="http://schemas.microsoft.com/office/drawing/2014/main" id="{A08E67AC-FACE-1E64-8244-23669FF70DC7}"/>
              </a:ext>
            </a:extLst>
          </p:cNvPr>
          <p:cNvSpPr>
            <a:spLocks noGrp="1"/>
          </p:cNvSpPr>
          <p:nvPr>
            <p:ph idx="1"/>
          </p:nvPr>
        </p:nvSpPr>
        <p:spPr>
          <a:xfrm>
            <a:off x="2032986" y="1278384"/>
            <a:ext cx="9854214" cy="5255581"/>
          </a:xfrm>
        </p:spPr>
        <p:txBody>
          <a:bodyPr>
            <a:normAutofit lnSpcReduction="10000"/>
          </a:bodyPr>
          <a:lstStyle/>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Ένας ομόρρυθμος και ένας ετερόρρυθμος εταίρος (α. 271 παρ. 1)</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Η εταιρική επωνυμία δεν επιτρέπεται να περιέχει το όνομα του ετερορρύθμου, εάν το περιέχει είναι έγκυρη και οι σχετικές συναλλαγές που διενήργησε η εταιρεία είναι δεσμευτικές. Ο ετερόρρυθμος εταίρος ευθύνεται </a:t>
            </a:r>
            <a:r>
              <a:rPr lang="el-GR" dirty="0">
                <a:solidFill>
                  <a:schemeClr val="accent1"/>
                </a:solidFill>
                <a:latin typeface="Trebuchet MS" panose="020B0603020202020204" pitchFamily="34" charset="0"/>
              </a:rPr>
              <a:t>ΑΠΕΡΙΟΡΙΣΤΑ έναντι των ΚΑΛΟΠΙΣΤΩΝ ΤΡΙΤΩΝ.</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Η θέση του ετερορρύθμου εταίρου</a:t>
            </a:r>
          </a:p>
          <a:p>
            <a:pPr lvl="1"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Δεν ασκεί διαχείριση</a:t>
            </a:r>
            <a:r>
              <a:rPr lang="el-GR" dirty="0">
                <a:solidFill>
                  <a:schemeClr val="tx1"/>
                </a:solidFill>
                <a:latin typeface="Trebuchet MS" panose="020B0603020202020204" pitchFamily="34" charset="0"/>
              </a:rPr>
              <a:t>, αλλά μπορεί να του ανατεθούν διαχειριστικά καθήκοντα (α. 274 παρ. 1)</a:t>
            </a:r>
          </a:p>
          <a:p>
            <a:pPr lvl="1"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Δεν έχει δικαίωμα ψήφου για διαχειριστικές αποφάσεις (α. 274 παρ. 1), αλλά έχει για τροποποιήσεις της εταιρικής σύμβασης.</a:t>
            </a:r>
          </a:p>
          <a:p>
            <a:pPr lvl="1"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Δεν έχει δικαίωμα εναντίωσης σε πράξεις του διαχειριστή ομορρύθμου εκτός εάν η πράξη υπερβαίνει τη συνήθη διαχείριση (α. 274 παρ. 2) ή του έχουν ανατεθεί από την εταιρική σύμβαση διαχειριστικά καθήκοντα. </a:t>
            </a:r>
          </a:p>
          <a:p>
            <a:pPr lvl="1" algn="just">
              <a:lnSpc>
                <a:spcPct val="150000"/>
              </a:lnSpc>
              <a:buFont typeface="Wingdings" panose="05000000000000000000" pitchFamily="2" charset="2"/>
              <a:buChar char="§"/>
            </a:pPr>
            <a:endParaRPr lang="el-GR" dirty="0">
              <a:solidFill>
                <a:schemeClr val="tx1"/>
              </a:solidFill>
              <a:latin typeface="Trebuchet MS" panose="020B0603020202020204" pitchFamily="34" charset="0"/>
            </a:endParaRPr>
          </a:p>
        </p:txBody>
      </p:sp>
    </p:spTree>
    <p:extLst>
      <p:ext uri="{BB962C8B-B14F-4D97-AF65-F5344CB8AC3E}">
        <p14:creationId xmlns:p14="http://schemas.microsoft.com/office/powerpoint/2010/main" val="1292495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C836158-F48A-6832-1383-8BB1AC64E862}"/>
              </a:ext>
            </a:extLst>
          </p:cNvPr>
          <p:cNvSpPr>
            <a:spLocks noGrp="1"/>
          </p:cNvSpPr>
          <p:nvPr>
            <p:ph type="title"/>
          </p:nvPr>
        </p:nvSpPr>
        <p:spPr>
          <a:xfrm>
            <a:off x="1757779" y="624110"/>
            <a:ext cx="9746833" cy="849583"/>
          </a:xfrm>
        </p:spPr>
        <p:txBody>
          <a:bodyPr>
            <a:normAutofit/>
          </a:bodyPr>
          <a:lstStyle/>
          <a:p>
            <a:r>
              <a:rPr lang="el-GR" sz="2800" dirty="0">
                <a:latin typeface="Trebuchet MS" panose="020B0603020202020204" pitchFamily="34" charset="0"/>
              </a:rPr>
              <a:t>Ετερόρρυθμη εταιρεία</a:t>
            </a:r>
          </a:p>
        </p:txBody>
      </p:sp>
      <p:sp>
        <p:nvSpPr>
          <p:cNvPr id="3" name="Θέση περιεχομένου 2">
            <a:extLst>
              <a:ext uri="{FF2B5EF4-FFF2-40B4-BE49-F238E27FC236}">
                <a16:creationId xmlns:a16="http://schemas.microsoft.com/office/drawing/2014/main" id="{8E91FC56-7A6E-420E-009D-EEA356F05342}"/>
              </a:ext>
            </a:extLst>
          </p:cNvPr>
          <p:cNvSpPr>
            <a:spLocks noGrp="1"/>
          </p:cNvSpPr>
          <p:nvPr>
            <p:ph idx="1"/>
          </p:nvPr>
        </p:nvSpPr>
        <p:spPr>
          <a:xfrm>
            <a:off x="2006353" y="1313895"/>
            <a:ext cx="9836459" cy="5317724"/>
          </a:xfrm>
        </p:spPr>
        <p:txBody>
          <a:bodyPr>
            <a:normAutofit fontScale="92500" lnSpcReduction="10000"/>
          </a:bodyPr>
          <a:lstStyle/>
          <a:p>
            <a:pPr lvl="1" algn="just">
              <a:lnSpc>
                <a:spcPct val="150000"/>
              </a:lnSpc>
              <a:buFont typeface="Wingdings" panose="05000000000000000000" pitchFamily="2" charset="2"/>
              <a:buChar char="§"/>
            </a:pPr>
            <a:r>
              <a:rPr lang="el-GR" sz="1800" dirty="0">
                <a:solidFill>
                  <a:schemeClr val="tx1"/>
                </a:solidFill>
                <a:latin typeface="Trebuchet MS" panose="020B0603020202020204" pitchFamily="34" charset="0"/>
              </a:rPr>
              <a:t>Δικαίωμα ελέγχου των εταιρικών λογαριασμών, το οποίο όμως μπορεί να αποκλεισθεί ή να περιορισθεί από την εταιρική σύμβαση (α. 275)</a:t>
            </a:r>
          </a:p>
          <a:p>
            <a:pPr lvl="1" algn="just">
              <a:lnSpc>
                <a:spcPct val="150000"/>
              </a:lnSpc>
              <a:buFont typeface="Wingdings" panose="05000000000000000000" pitchFamily="2" charset="2"/>
              <a:buChar char="§"/>
            </a:pPr>
            <a:r>
              <a:rPr lang="el-GR" sz="1800" dirty="0">
                <a:solidFill>
                  <a:schemeClr val="tx1"/>
                </a:solidFill>
                <a:latin typeface="Trebuchet MS" panose="020B0603020202020204" pitchFamily="34" charset="0"/>
              </a:rPr>
              <a:t>Δικαίωμα συμμετοχής στα κέρδη και τις ζημίες κατά το ποσοστό συμμετοχής του (α. 277)</a:t>
            </a:r>
          </a:p>
          <a:p>
            <a:pPr lvl="1" algn="just">
              <a:lnSpc>
                <a:spcPct val="150000"/>
              </a:lnSpc>
              <a:buFont typeface="Wingdings" panose="05000000000000000000" pitchFamily="2" charset="2"/>
              <a:buChar char="§"/>
            </a:pPr>
            <a:r>
              <a:rPr lang="el-GR" sz="1800" dirty="0">
                <a:solidFill>
                  <a:schemeClr val="tx1"/>
                </a:solidFill>
                <a:latin typeface="Trebuchet MS" panose="020B0603020202020204" pitchFamily="34" charset="0"/>
              </a:rPr>
              <a:t>Δεν έχει εξουσία εκπροσώπησης (α. 278 παρ. 1). Μπορεί να προβλεφθεί όμως στην εταιρική σύμβαση ότι θα εκπροσωπεί την εταιρεία.</a:t>
            </a:r>
          </a:p>
          <a:p>
            <a:pPr lvl="1" algn="just">
              <a:lnSpc>
                <a:spcPct val="150000"/>
              </a:lnSpc>
              <a:buFont typeface="Wingdings" panose="05000000000000000000" pitchFamily="2" charset="2"/>
              <a:buChar char="§"/>
            </a:pPr>
            <a:r>
              <a:rPr lang="el-GR" sz="1800" dirty="0">
                <a:solidFill>
                  <a:schemeClr val="tx1"/>
                </a:solidFill>
                <a:latin typeface="Trebuchet MS" panose="020B0603020202020204" pitchFamily="34" charset="0"/>
              </a:rPr>
              <a:t>Πράξεις εκπροσώπησης από τον ετερόρρυθμο εταίρο:</a:t>
            </a:r>
          </a:p>
          <a:p>
            <a:pPr marL="457200" lvl="1" indent="0" algn="just">
              <a:lnSpc>
                <a:spcPct val="150000"/>
              </a:lnSpc>
              <a:buNone/>
            </a:pPr>
            <a:r>
              <a:rPr lang="el-GR" sz="1800" dirty="0">
                <a:solidFill>
                  <a:schemeClr val="tx1"/>
                </a:solidFill>
                <a:latin typeface="Trebuchet MS" panose="020B0603020202020204" pitchFamily="34" charset="0"/>
              </a:rPr>
              <a:t>	- Εάν έγιναν κατ’ ανάθεση της εταιρικής σύμβασης, </a:t>
            </a:r>
            <a:r>
              <a:rPr lang="el-GR" sz="1800" dirty="0">
                <a:solidFill>
                  <a:schemeClr val="accent1"/>
                </a:solidFill>
                <a:latin typeface="Trebuchet MS" panose="020B0603020202020204" pitchFamily="34" charset="0"/>
              </a:rPr>
              <a:t>ΔΕΣΜΕΥΟΥΝ ΤΗΝ ΕΤΑΙΡΕΙΑ </a:t>
            </a:r>
            <a:r>
              <a:rPr lang="el-GR" sz="1800" dirty="0">
                <a:solidFill>
                  <a:schemeClr val="tx1"/>
                </a:solidFill>
                <a:latin typeface="Trebuchet MS" panose="020B0603020202020204" pitchFamily="34" charset="0"/>
              </a:rPr>
              <a:t>και ο ετερόρρυθμος εταίρος ευθύνεται ο ίδιος ως ομόρρυθμος έναντι των καλόπιστων τρίτων (α. 278 παρ. 2).</a:t>
            </a:r>
          </a:p>
          <a:p>
            <a:pPr marL="457200" lvl="1" indent="0" algn="just">
              <a:lnSpc>
                <a:spcPct val="150000"/>
              </a:lnSpc>
              <a:buNone/>
            </a:pPr>
            <a:r>
              <a:rPr lang="el-GR" sz="1800" dirty="0">
                <a:solidFill>
                  <a:schemeClr val="tx1"/>
                </a:solidFill>
                <a:latin typeface="Trebuchet MS" panose="020B0603020202020204" pitchFamily="34" charset="0"/>
              </a:rPr>
              <a:t>	- Εάν έγιναν από πρωτοβουλία του ετερόρρυθμου εταίρου, </a:t>
            </a:r>
            <a:r>
              <a:rPr lang="el-GR" sz="1800" dirty="0">
                <a:solidFill>
                  <a:schemeClr val="accent1"/>
                </a:solidFill>
                <a:latin typeface="Trebuchet MS" panose="020B0603020202020204" pitchFamily="34" charset="0"/>
              </a:rPr>
              <a:t>η εταιρεία ΔΕΝ ΔΕΣΜΕΥΕΤΑΙ</a:t>
            </a:r>
            <a:r>
              <a:rPr lang="el-GR" sz="1800" dirty="0">
                <a:solidFill>
                  <a:schemeClr val="tx1"/>
                </a:solidFill>
                <a:latin typeface="Trebuchet MS" panose="020B0603020202020204" pitchFamily="34" charset="0"/>
              </a:rPr>
              <a:t>. Βέβαια, εάν η εταιρεία το γνώριζε και το ανεχόταν, τότε πρόκειται για </a:t>
            </a:r>
            <a:r>
              <a:rPr lang="en-US" sz="1800" dirty="0">
                <a:solidFill>
                  <a:schemeClr val="tx1"/>
                </a:solidFill>
                <a:latin typeface="Trebuchet MS" panose="020B0603020202020204" pitchFamily="34" charset="0"/>
              </a:rPr>
              <a:t>de facto </a:t>
            </a:r>
            <a:r>
              <a:rPr lang="el-GR" sz="1800" dirty="0">
                <a:solidFill>
                  <a:schemeClr val="tx1"/>
                </a:solidFill>
                <a:latin typeface="Trebuchet MS" panose="020B0603020202020204" pitchFamily="34" charset="0"/>
              </a:rPr>
              <a:t>	εκπροσώπηση και οι πράξεις του θα είναι ισχυρές, αλλά γι’ αυτές θα ευθύνεται ο ίδιος.</a:t>
            </a:r>
          </a:p>
          <a:p>
            <a:pPr lvl="1">
              <a:buFont typeface="Wingdings" panose="05000000000000000000" pitchFamily="2" charset="2"/>
              <a:buChar char="§"/>
            </a:pPr>
            <a:endParaRPr lang="el-GR" dirty="0">
              <a:latin typeface="Trebuchet MS" panose="020B0603020202020204" pitchFamily="34" charset="0"/>
            </a:endParaRPr>
          </a:p>
        </p:txBody>
      </p:sp>
    </p:spTree>
    <p:extLst>
      <p:ext uri="{BB962C8B-B14F-4D97-AF65-F5344CB8AC3E}">
        <p14:creationId xmlns:p14="http://schemas.microsoft.com/office/powerpoint/2010/main" val="3232962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F3E6112-E7ED-07D1-252F-EBBC646C5C71}"/>
              </a:ext>
            </a:extLst>
          </p:cNvPr>
          <p:cNvSpPr>
            <a:spLocks noGrp="1"/>
          </p:cNvSpPr>
          <p:nvPr>
            <p:ph type="title"/>
          </p:nvPr>
        </p:nvSpPr>
        <p:spPr>
          <a:xfrm>
            <a:off x="1926455" y="624110"/>
            <a:ext cx="9578158" cy="858461"/>
          </a:xfrm>
        </p:spPr>
        <p:txBody>
          <a:bodyPr>
            <a:normAutofit/>
          </a:bodyPr>
          <a:lstStyle/>
          <a:p>
            <a:r>
              <a:rPr lang="el-GR" sz="2800" dirty="0">
                <a:latin typeface="Trebuchet MS" panose="020B0603020202020204" pitchFamily="34" charset="0"/>
              </a:rPr>
              <a:t>Ευθύνη ετερόρρυθμου εταίρου </a:t>
            </a:r>
          </a:p>
        </p:txBody>
      </p:sp>
      <p:sp>
        <p:nvSpPr>
          <p:cNvPr id="3" name="Θέση περιεχομένου 2">
            <a:extLst>
              <a:ext uri="{FF2B5EF4-FFF2-40B4-BE49-F238E27FC236}">
                <a16:creationId xmlns:a16="http://schemas.microsoft.com/office/drawing/2014/main" id="{03A2C267-9B69-B17C-B24B-5886F41F3FD6}"/>
              </a:ext>
            </a:extLst>
          </p:cNvPr>
          <p:cNvSpPr>
            <a:spLocks noGrp="1"/>
          </p:cNvSpPr>
          <p:nvPr>
            <p:ph idx="1"/>
          </p:nvPr>
        </p:nvSpPr>
        <p:spPr>
          <a:xfrm>
            <a:off x="1926454" y="1358283"/>
            <a:ext cx="9578158" cy="5113538"/>
          </a:xfrm>
        </p:spPr>
        <p:txBody>
          <a:bodyPr>
            <a:normAutofit fontScale="92500" lnSpcReduction="20000"/>
          </a:bodyPr>
          <a:lstStyle/>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Εάν έχει καταβάλει την εισφορά του- </a:t>
            </a:r>
            <a:r>
              <a:rPr lang="el-GR" dirty="0">
                <a:solidFill>
                  <a:schemeClr val="accent1"/>
                </a:solidFill>
                <a:latin typeface="Trebuchet MS" panose="020B0603020202020204" pitchFamily="34" charset="0"/>
              </a:rPr>
              <a:t>ΔΕΝ ΕΥΘΥΝΕΤΑΙ </a:t>
            </a:r>
            <a:r>
              <a:rPr lang="el-GR" dirty="0">
                <a:solidFill>
                  <a:schemeClr val="tx1"/>
                </a:solidFill>
                <a:latin typeface="Trebuchet MS" panose="020B0603020202020204" pitchFamily="34" charset="0"/>
              </a:rPr>
              <a:t>με την προσωπική του περιουσία για τα εταιρικά χρέη, οπότε ο μόνος κίνδυνος είναι να απωλέσει την εισφορά του σε περίπτωση που η εταιρεία έχει ζημίες (α. 279 παρ. 1 </a:t>
            </a:r>
            <a:r>
              <a:rPr lang="el-GR" dirty="0" err="1">
                <a:solidFill>
                  <a:schemeClr val="tx1"/>
                </a:solidFill>
                <a:latin typeface="Trebuchet MS" panose="020B0603020202020204" pitchFamily="34" charset="0"/>
              </a:rPr>
              <a:t>εδ</a:t>
            </a:r>
            <a:r>
              <a:rPr lang="el-GR" dirty="0">
                <a:solidFill>
                  <a:schemeClr val="tx1"/>
                </a:solidFill>
                <a:latin typeface="Trebuchet MS" panose="020B0603020202020204" pitchFamily="34" charset="0"/>
              </a:rPr>
              <a:t>. α’)</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Εάν δεν έχει καταβάλει την εισφορά του- </a:t>
            </a:r>
            <a:r>
              <a:rPr lang="el-GR" dirty="0">
                <a:solidFill>
                  <a:schemeClr val="accent1"/>
                </a:solidFill>
                <a:latin typeface="Trebuchet MS" panose="020B0603020202020204" pitchFamily="34" charset="0"/>
              </a:rPr>
              <a:t>ΕΥΘΥΝΕΤΑΙ </a:t>
            </a:r>
            <a:r>
              <a:rPr lang="el-GR" dirty="0">
                <a:solidFill>
                  <a:schemeClr val="tx1"/>
                </a:solidFill>
                <a:latin typeface="Trebuchet MS" panose="020B0603020202020204" pitchFamily="34" charset="0"/>
              </a:rPr>
              <a:t>άμεσα, πρωτογενώς και εις ολόκληρον για τα εταιρικά χρέη με όλη την προσωπική του περιουσία </a:t>
            </a:r>
            <a:r>
              <a:rPr lang="el-GR" dirty="0">
                <a:solidFill>
                  <a:schemeClr val="accent1"/>
                </a:solidFill>
                <a:latin typeface="Trebuchet MS" panose="020B0603020202020204" pitchFamily="34" charset="0"/>
              </a:rPr>
              <a:t>μέχρι την αξία της οφειλόμενης εισφοράς του (περιορισμένη ευθύνη). </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Ο νεοεισερχόμενος ετερόρρυθμος εταίρος </a:t>
            </a:r>
            <a:r>
              <a:rPr lang="el-GR" dirty="0">
                <a:solidFill>
                  <a:schemeClr val="accent1"/>
                </a:solidFill>
                <a:latin typeface="Trebuchet MS" panose="020B0603020202020204" pitchFamily="34" charset="0"/>
              </a:rPr>
              <a:t>ΕΥΘΥΝΕΤΑΙ </a:t>
            </a:r>
            <a:r>
              <a:rPr lang="el-GR" dirty="0">
                <a:solidFill>
                  <a:schemeClr val="tx1"/>
                </a:solidFill>
                <a:latin typeface="Trebuchet MS" panose="020B0603020202020204" pitchFamily="34" charset="0"/>
              </a:rPr>
              <a:t>για τα χρέη που υπήρχαν πριν την είσοδο του, </a:t>
            </a:r>
            <a:r>
              <a:rPr lang="el-GR" dirty="0">
                <a:solidFill>
                  <a:schemeClr val="accent1"/>
                </a:solidFill>
                <a:latin typeface="Trebuchet MS" panose="020B0603020202020204" pitchFamily="34" charset="0"/>
              </a:rPr>
              <a:t>ΜΟΝΟ εάν δεν έχει καταβάλει την εισφορά του </a:t>
            </a:r>
            <a:r>
              <a:rPr lang="el-GR" dirty="0">
                <a:solidFill>
                  <a:schemeClr val="tx1"/>
                </a:solidFill>
                <a:latin typeface="Trebuchet MS" panose="020B0603020202020204" pitchFamily="34" charset="0"/>
              </a:rPr>
              <a:t>(α. 279 παρ. 2).</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Στην εταιρική σύμβαση μπορεί να προβλεφθεί ότι θα ευθύνεται (εκτός από την εισφορά) και μέχρι ενός ορισμένου ποσού;</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Εάν η ετερόρρυθμη εταιρεία έκανε συναλλαγές </a:t>
            </a:r>
            <a:r>
              <a:rPr lang="el-GR" dirty="0">
                <a:solidFill>
                  <a:schemeClr val="accent1"/>
                </a:solidFill>
                <a:latin typeface="Trebuchet MS" panose="020B0603020202020204" pitchFamily="34" charset="0"/>
              </a:rPr>
              <a:t>ΠΡΙΝ τη καταχώριση της στο Γ.Ε.ΜΗ</a:t>
            </a:r>
            <a:r>
              <a:rPr lang="el-GR" dirty="0">
                <a:solidFill>
                  <a:schemeClr val="tx1"/>
                </a:solidFill>
                <a:latin typeface="Trebuchet MS" panose="020B0603020202020204" pitchFamily="34" charset="0"/>
              </a:rPr>
              <a:t>., τότε ο ετερόρρυθμος εταίρος της </a:t>
            </a:r>
            <a:r>
              <a:rPr lang="el-GR" dirty="0">
                <a:solidFill>
                  <a:schemeClr val="accent1"/>
                </a:solidFill>
                <a:latin typeface="Trebuchet MS" panose="020B0603020202020204" pitchFamily="34" charset="0"/>
              </a:rPr>
              <a:t>ΕΥΘΥΝΕΤΑΙ</a:t>
            </a:r>
            <a:r>
              <a:rPr lang="el-GR" dirty="0">
                <a:solidFill>
                  <a:schemeClr val="tx1"/>
                </a:solidFill>
                <a:latin typeface="Trebuchet MS" panose="020B0603020202020204" pitchFamily="34" charset="0"/>
              </a:rPr>
              <a:t> ως ομόρρυθμος </a:t>
            </a:r>
            <a:r>
              <a:rPr lang="el-GR" dirty="0">
                <a:solidFill>
                  <a:schemeClr val="accent1"/>
                </a:solidFill>
                <a:latin typeface="Trebuchet MS" panose="020B0603020202020204" pitchFamily="34" charset="0"/>
              </a:rPr>
              <a:t>έναντι των καλόπιστων τρίτων</a:t>
            </a:r>
            <a:r>
              <a:rPr lang="el-GR" dirty="0">
                <a:solidFill>
                  <a:schemeClr val="tx1"/>
                </a:solidFill>
                <a:latin typeface="Trebuchet MS" panose="020B0603020202020204" pitchFamily="34" charset="0"/>
              </a:rPr>
              <a:t> (α. 280 παρ. β’). </a:t>
            </a:r>
          </a:p>
          <a:p>
            <a:pPr>
              <a:lnSpc>
                <a:spcPct val="150000"/>
              </a:lnSpc>
              <a:buFont typeface="Wingdings" panose="05000000000000000000" pitchFamily="2" charset="2"/>
              <a:buChar char="§"/>
            </a:pPr>
            <a:endParaRPr lang="el-GR" dirty="0">
              <a:solidFill>
                <a:schemeClr val="tx1"/>
              </a:solidFill>
              <a:latin typeface="Trebuchet MS" panose="020B0603020202020204" pitchFamily="34" charset="0"/>
            </a:endParaRPr>
          </a:p>
          <a:p>
            <a:pPr>
              <a:lnSpc>
                <a:spcPct val="150000"/>
              </a:lnSpc>
              <a:buFont typeface="Wingdings" panose="05000000000000000000" pitchFamily="2" charset="2"/>
              <a:buChar char="§"/>
            </a:pPr>
            <a:endParaRPr lang="el-GR" dirty="0">
              <a:solidFill>
                <a:schemeClr val="tx1"/>
              </a:solidFill>
              <a:latin typeface="Trebuchet MS" panose="020B0603020202020204" pitchFamily="34" charset="0"/>
            </a:endParaRPr>
          </a:p>
        </p:txBody>
      </p:sp>
    </p:spTree>
    <p:extLst>
      <p:ext uri="{BB962C8B-B14F-4D97-AF65-F5344CB8AC3E}">
        <p14:creationId xmlns:p14="http://schemas.microsoft.com/office/powerpoint/2010/main" val="1750804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9B0572-64C4-C107-D431-134998729D3C}"/>
              </a:ext>
            </a:extLst>
          </p:cNvPr>
          <p:cNvSpPr>
            <a:spLocks noGrp="1"/>
          </p:cNvSpPr>
          <p:nvPr>
            <p:ph type="title"/>
          </p:nvPr>
        </p:nvSpPr>
        <p:spPr>
          <a:xfrm>
            <a:off x="1704513" y="464312"/>
            <a:ext cx="9729079" cy="787439"/>
          </a:xfrm>
        </p:spPr>
        <p:txBody>
          <a:bodyPr>
            <a:normAutofit/>
          </a:bodyPr>
          <a:lstStyle/>
          <a:p>
            <a:r>
              <a:rPr lang="el-GR" sz="2800" dirty="0">
                <a:latin typeface="Trebuchet MS" panose="020B0603020202020204" pitchFamily="34" charset="0"/>
              </a:rPr>
              <a:t>Ανώνυμη Εταιρεία</a:t>
            </a:r>
          </a:p>
        </p:txBody>
      </p:sp>
      <p:sp>
        <p:nvSpPr>
          <p:cNvPr id="3" name="Θέση περιεχομένου 2">
            <a:extLst>
              <a:ext uri="{FF2B5EF4-FFF2-40B4-BE49-F238E27FC236}">
                <a16:creationId xmlns:a16="http://schemas.microsoft.com/office/drawing/2014/main" id="{2CF7D4AD-52C3-C8B1-5ECB-DDF09F1F3D34}"/>
              </a:ext>
            </a:extLst>
          </p:cNvPr>
          <p:cNvSpPr>
            <a:spLocks noGrp="1"/>
          </p:cNvSpPr>
          <p:nvPr>
            <p:ph idx="1"/>
          </p:nvPr>
        </p:nvSpPr>
        <p:spPr>
          <a:xfrm>
            <a:off x="2192783" y="1003177"/>
            <a:ext cx="9348187" cy="5299969"/>
          </a:xfrm>
        </p:spPr>
        <p:txBody>
          <a:bodyPr>
            <a:normAutofit fontScale="92500" lnSpcReduction="10000"/>
          </a:bodyPr>
          <a:lstStyle/>
          <a:p>
            <a:pPr algn="just">
              <a:lnSpc>
                <a:spcPct val="150000"/>
              </a:lnSpc>
              <a:buFont typeface="Wingdings" panose="05000000000000000000" pitchFamily="2" charset="2"/>
              <a:buChar char="§"/>
            </a:pPr>
            <a:r>
              <a:rPr lang="el-GR" dirty="0">
                <a:latin typeface="Trebuchet MS" panose="020B0603020202020204" pitchFamily="34" charset="0"/>
              </a:rPr>
              <a:t>Σωματειακή δομή και οργάνωση (όργανο της διοίκησης είναι το ΔΣ- διάσπαση μεταξύ μετοχικής ιδιοκτησίας και διοίκησης)</a:t>
            </a:r>
          </a:p>
          <a:p>
            <a:pPr algn="just">
              <a:lnSpc>
                <a:spcPct val="150000"/>
              </a:lnSpc>
              <a:buFont typeface="Wingdings" panose="05000000000000000000" pitchFamily="2" charset="2"/>
              <a:buChar char="§"/>
            </a:pPr>
            <a:r>
              <a:rPr lang="el-GR" dirty="0">
                <a:latin typeface="Trebuchet MS" panose="020B0603020202020204" pitchFamily="34" charset="0"/>
              </a:rPr>
              <a:t>Εμπορική εταιρεία κατά το τυπικό σύστημα</a:t>
            </a:r>
          </a:p>
          <a:p>
            <a:pPr algn="just">
              <a:lnSpc>
                <a:spcPct val="150000"/>
              </a:lnSpc>
              <a:buFont typeface="Wingdings" panose="05000000000000000000" pitchFamily="2" charset="2"/>
              <a:buChar char="§"/>
            </a:pPr>
            <a:r>
              <a:rPr lang="el-GR" dirty="0">
                <a:latin typeface="Trebuchet MS" panose="020B0603020202020204" pitchFamily="34" charset="0"/>
              </a:rPr>
              <a:t>Φορέας της εταιρικής περιουσίας είναι η εταιρεία - αρχή του χωρισμού της εταιρικής περιουσίας από την ατομική περιουσία των μετόχων - </a:t>
            </a:r>
            <a:r>
              <a:rPr lang="el-GR" dirty="0">
                <a:solidFill>
                  <a:schemeClr val="accent1"/>
                </a:solidFill>
                <a:latin typeface="Trebuchet MS" panose="020B0603020202020204" pitchFamily="34" charset="0"/>
              </a:rPr>
              <a:t>ευθύνη για τα εταιρικά χρέη έχει μόνο η εταιρεία με την περιουσία της</a:t>
            </a:r>
            <a:r>
              <a:rPr lang="el-GR" dirty="0">
                <a:latin typeface="Trebuchet MS" panose="020B0603020202020204" pitchFamily="34" charset="0"/>
              </a:rPr>
              <a:t>.</a:t>
            </a:r>
          </a:p>
          <a:p>
            <a:pPr algn="just">
              <a:lnSpc>
                <a:spcPct val="150000"/>
              </a:lnSpc>
              <a:buFont typeface="Wingdings" panose="05000000000000000000" pitchFamily="2" charset="2"/>
              <a:buChar char="§"/>
            </a:pPr>
            <a:r>
              <a:rPr lang="el-GR" dirty="0">
                <a:latin typeface="Trebuchet MS" panose="020B0603020202020204" pitchFamily="34" charset="0"/>
              </a:rPr>
              <a:t>Υπέγγυα η εταιρική περιουσία για την ικανοποίηση των εταιρικών δανειστών.</a:t>
            </a:r>
          </a:p>
          <a:p>
            <a:pPr algn="just">
              <a:lnSpc>
                <a:spcPct val="150000"/>
              </a:lnSpc>
              <a:buFont typeface="Wingdings" panose="05000000000000000000" pitchFamily="2" charset="2"/>
              <a:buChar char="§"/>
            </a:pPr>
            <a:r>
              <a:rPr lang="el-GR" dirty="0">
                <a:latin typeface="Trebuchet MS" panose="020B0603020202020204" pitchFamily="34" charset="0"/>
              </a:rPr>
              <a:t>Αρχή της διατήρησης της εταιρικής περιουσίας. </a:t>
            </a:r>
          </a:p>
          <a:p>
            <a:pPr algn="just">
              <a:lnSpc>
                <a:spcPct val="150000"/>
              </a:lnSpc>
              <a:buFont typeface="Wingdings" panose="05000000000000000000" pitchFamily="2" charset="2"/>
              <a:buChar char="§"/>
            </a:pPr>
            <a:r>
              <a:rPr lang="el-GR" dirty="0">
                <a:latin typeface="Trebuchet MS" panose="020B0603020202020204" pitchFamily="34" charset="0"/>
              </a:rPr>
              <a:t>Η εταιρική περιουσία διαφέρει από το μετοχικό κεφάλαιο.</a:t>
            </a:r>
          </a:p>
          <a:p>
            <a:pPr algn="just">
              <a:lnSpc>
                <a:spcPct val="150000"/>
              </a:lnSpc>
              <a:buFont typeface="Wingdings" panose="05000000000000000000" pitchFamily="2" charset="2"/>
              <a:buChar char="§"/>
            </a:pPr>
            <a:r>
              <a:rPr lang="el-GR" dirty="0">
                <a:latin typeface="Trebuchet MS" panose="020B0603020202020204" pitchFamily="34" charset="0"/>
              </a:rPr>
              <a:t>Το μετοχικό κεφάλαιο διαιρείται σε ισότιμα μερίδια, τις μετοχές (α. 34 παρ. 1). Είναι σταθερό. Μπορεί να μεταβληθεί μόνο με τροποποίηση του καταστατικού (αύξηση ή μείωση του κεφαλαίου). </a:t>
            </a:r>
          </a:p>
          <a:p>
            <a:pPr marL="0" indent="0" algn="just">
              <a:lnSpc>
                <a:spcPct val="150000"/>
              </a:lnSpc>
              <a:buNone/>
            </a:pPr>
            <a:endParaRPr lang="el-GR" dirty="0">
              <a:latin typeface="Trebuchet MS" panose="020B0603020202020204" pitchFamily="34" charset="0"/>
            </a:endParaRPr>
          </a:p>
        </p:txBody>
      </p:sp>
    </p:spTree>
    <p:extLst>
      <p:ext uri="{BB962C8B-B14F-4D97-AF65-F5344CB8AC3E}">
        <p14:creationId xmlns:p14="http://schemas.microsoft.com/office/powerpoint/2010/main" val="1940628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E8B477-5D83-9923-F1C3-918D3249DE8B}"/>
              </a:ext>
            </a:extLst>
          </p:cNvPr>
          <p:cNvSpPr>
            <a:spLocks noGrp="1"/>
          </p:cNvSpPr>
          <p:nvPr>
            <p:ph type="title"/>
          </p:nvPr>
        </p:nvSpPr>
        <p:spPr>
          <a:xfrm>
            <a:off x="1902557" y="381547"/>
            <a:ext cx="9587035" cy="751929"/>
          </a:xfrm>
        </p:spPr>
        <p:txBody>
          <a:bodyPr>
            <a:normAutofit/>
          </a:bodyPr>
          <a:lstStyle/>
          <a:p>
            <a:r>
              <a:rPr lang="el-GR" sz="2800" dirty="0">
                <a:latin typeface="Trebuchet MS" panose="020B0603020202020204" pitchFamily="34" charset="0"/>
              </a:rPr>
              <a:t>Ανώνυμη εταιρεία </a:t>
            </a:r>
          </a:p>
        </p:txBody>
      </p:sp>
      <p:sp>
        <p:nvSpPr>
          <p:cNvPr id="3" name="Θέση περιεχομένου 2">
            <a:extLst>
              <a:ext uri="{FF2B5EF4-FFF2-40B4-BE49-F238E27FC236}">
                <a16:creationId xmlns:a16="http://schemas.microsoft.com/office/drawing/2014/main" id="{E1807764-A9B1-80A9-EDCE-DF1C5B5A4620}"/>
              </a:ext>
            </a:extLst>
          </p:cNvPr>
          <p:cNvSpPr>
            <a:spLocks noGrp="1"/>
          </p:cNvSpPr>
          <p:nvPr>
            <p:ph idx="1"/>
          </p:nvPr>
        </p:nvSpPr>
        <p:spPr>
          <a:xfrm>
            <a:off x="1781175" y="1133476"/>
            <a:ext cx="9829800" cy="5629274"/>
          </a:xfrm>
        </p:spPr>
        <p:txBody>
          <a:bodyPr>
            <a:normAutofit fontScale="92500" lnSpcReduction="10000"/>
          </a:bodyPr>
          <a:lstStyle/>
          <a:p>
            <a:pPr algn="just">
              <a:lnSpc>
                <a:spcPct val="150000"/>
              </a:lnSpc>
              <a:buFont typeface="Wingdings" panose="05000000000000000000" pitchFamily="2" charset="2"/>
              <a:buChar char="§"/>
            </a:pPr>
            <a:r>
              <a:rPr lang="el-GR" dirty="0">
                <a:latin typeface="Trebuchet MS" panose="020B0603020202020204" pitchFamily="34" charset="0"/>
              </a:rPr>
              <a:t>Το μετοχικό κεφάλαιο είναι κατ’ ελάχιστον 25.000 ευρώ (α. 15 παρ. 2). </a:t>
            </a:r>
          </a:p>
          <a:p>
            <a:pPr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Συγκέντρωση κεφαλαίου </a:t>
            </a:r>
          </a:p>
          <a:p>
            <a:pPr lvl="1" algn="just">
              <a:lnSpc>
                <a:spcPct val="150000"/>
              </a:lnSpc>
              <a:buFont typeface="Wingdings" panose="05000000000000000000" pitchFamily="2" charset="2"/>
              <a:buChar char="§"/>
            </a:pPr>
            <a:r>
              <a:rPr lang="el-GR" dirty="0">
                <a:latin typeface="Trebuchet MS" panose="020B0603020202020204" pitchFamily="34" charset="0"/>
              </a:rPr>
              <a:t>Κάλυψη του κεφαλαίου (ανάληψη της υποχρέωσης καταβολής της εισφοράς)- α. 16 </a:t>
            </a:r>
          </a:p>
          <a:p>
            <a:pPr lvl="1" algn="just">
              <a:lnSpc>
                <a:spcPct val="150000"/>
              </a:lnSpc>
              <a:buFont typeface="Wingdings" panose="05000000000000000000" pitchFamily="2" charset="2"/>
              <a:buChar char="§"/>
            </a:pPr>
            <a:r>
              <a:rPr lang="el-GR" dirty="0">
                <a:latin typeface="Trebuchet MS" panose="020B0603020202020204" pitchFamily="34" charset="0"/>
              </a:rPr>
              <a:t>Καταβολή του κεφαλαίου (εκπλήρωση της υποχρέωσης που αναλήφθηκε από τους μετόχους για καταβολή της εισφοράς) – α. 20 (Πιστοποίηση της εμπρόθεσμης καταβολής του κεφαλαίου).</a:t>
            </a:r>
          </a:p>
          <a:p>
            <a:pPr lvl="1" algn="just">
              <a:lnSpc>
                <a:spcPct val="150000"/>
              </a:lnSpc>
              <a:buFont typeface="Wingdings" panose="05000000000000000000" pitchFamily="2" charset="2"/>
              <a:buChar char="§"/>
            </a:pPr>
            <a:r>
              <a:rPr lang="el-GR" dirty="0">
                <a:latin typeface="Trebuchet MS" panose="020B0603020202020204" pitchFamily="34" charset="0"/>
              </a:rPr>
              <a:t>Καταβολή του κεφαλαίου (ολική ή μερική). Μη καταβολή του κεφαλαίου είναι λόγος λύσης της εταιρείας (α. 165 παρ. 1)</a:t>
            </a:r>
          </a:p>
          <a:p>
            <a:pPr lvl="1" algn="just">
              <a:lnSpc>
                <a:spcPct val="150000"/>
              </a:lnSpc>
              <a:buFont typeface="Wingdings" panose="05000000000000000000" pitchFamily="2" charset="2"/>
              <a:buChar char="§"/>
            </a:pPr>
            <a:r>
              <a:rPr lang="el-GR" dirty="0">
                <a:latin typeface="Trebuchet MS" panose="020B0603020202020204" pitchFamily="34" charset="0"/>
              </a:rPr>
              <a:t>Μερική καταβολή του κεφαλαίου μπορεί να προβλεφθεί; (α. 21)</a:t>
            </a:r>
          </a:p>
          <a:p>
            <a:pPr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Εισφορές των μετόχων </a:t>
            </a:r>
          </a:p>
          <a:p>
            <a:pPr lvl="1" algn="just">
              <a:lnSpc>
                <a:spcPct val="150000"/>
              </a:lnSpc>
              <a:buFont typeface="Wingdings" panose="05000000000000000000" pitchFamily="2" charset="2"/>
              <a:buChar char="§"/>
            </a:pPr>
            <a:r>
              <a:rPr lang="el-GR" dirty="0">
                <a:latin typeface="Trebuchet MS" panose="020B0603020202020204" pitchFamily="34" charset="0"/>
              </a:rPr>
              <a:t>Κανόνας είναι ότι συνίστανται σε χρήμα.</a:t>
            </a:r>
          </a:p>
          <a:p>
            <a:pPr lvl="1" algn="just">
              <a:lnSpc>
                <a:spcPct val="150000"/>
              </a:lnSpc>
              <a:buFont typeface="Wingdings" panose="05000000000000000000" pitchFamily="2" charset="2"/>
              <a:buChar char="§"/>
            </a:pPr>
            <a:r>
              <a:rPr lang="el-GR" dirty="0">
                <a:latin typeface="Trebuchet MS" panose="020B0603020202020204" pitchFamily="34" charset="0"/>
              </a:rPr>
              <a:t>Εισφορά σε είδος (πρέπει να προβλέπεται από το καταστατικό ή να προβλέπεται στην απόφαση που ορίζει την αύξηση του κεφαλαίου α. 17 παρ. 1) – Υποχρεωτικά προηγούμενη αποτίμησή τους από εκτιμητή και δημοσιοποίηση της έκθεσης στο Γ.Ε.ΜΗ.</a:t>
            </a:r>
          </a:p>
        </p:txBody>
      </p:sp>
    </p:spTree>
    <p:extLst>
      <p:ext uri="{BB962C8B-B14F-4D97-AF65-F5344CB8AC3E}">
        <p14:creationId xmlns:p14="http://schemas.microsoft.com/office/powerpoint/2010/main" val="2925507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E60810-E51C-5A2B-ACA1-B0582D8D4FF0}"/>
              </a:ext>
            </a:extLst>
          </p:cNvPr>
          <p:cNvSpPr>
            <a:spLocks noGrp="1"/>
          </p:cNvSpPr>
          <p:nvPr>
            <p:ph type="title"/>
          </p:nvPr>
        </p:nvSpPr>
        <p:spPr>
          <a:xfrm>
            <a:off x="1775534" y="313391"/>
            <a:ext cx="9471626" cy="725296"/>
          </a:xfrm>
        </p:spPr>
        <p:txBody>
          <a:bodyPr>
            <a:normAutofit/>
          </a:bodyPr>
          <a:lstStyle/>
          <a:p>
            <a:r>
              <a:rPr lang="el-GR" sz="2800" dirty="0">
                <a:latin typeface="Trebuchet MS" panose="020B0603020202020204" pitchFamily="34" charset="0"/>
              </a:rPr>
              <a:t>Ανώνυμη εταιρεία </a:t>
            </a:r>
          </a:p>
        </p:txBody>
      </p:sp>
      <p:sp>
        <p:nvSpPr>
          <p:cNvPr id="3" name="Θέση περιεχομένου 2">
            <a:extLst>
              <a:ext uri="{FF2B5EF4-FFF2-40B4-BE49-F238E27FC236}">
                <a16:creationId xmlns:a16="http://schemas.microsoft.com/office/drawing/2014/main" id="{4F4B2612-1ED0-0AE4-D038-C8E8118DB6CA}"/>
              </a:ext>
            </a:extLst>
          </p:cNvPr>
          <p:cNvSpPr>
            <a:spLocks noGrp="1"/>
          </p:cNvSpPr>
          <p:nvPr>
            <p:ph idx="1"/>
          </p:nvPr>
        </p:nvSpPr>
        <p:spPr>
          <a:xfrm>
            <a:off x="1180730" y="1038687"/>
            <a:ext cx="10670960" cy="5646197"/>
          </a:xfrm>
        </p:spPr>
        <p:txBody>
          <a:bodyPr>
            <a:normAutofit fontScale="92500" lnSpcReduction="20000"/>
          </a:bodyPr>
          <a:lstStyle/>
          <a:p>
            <a:pPr algn="just">
              <a:lnSpc>
                <a:spcPct val="160000"/>
              </a:lnSpc>
              <a:buFont typeface="Courier New" panose="02070309020205020404" pitchFamily="49" charset="0"/>
              <a:buChar char="o"/>
            </a:pPr>
            <a:r>
              <a:rPr lang="el-GR" dirty="0">
                <a:solidFill>
                  <a:schemeClr val="accent1"/>
                </a:solidFill>
                <a:latin typeface="Trebuchet MS" panose="020B0603020202020204" pitchFamily="34" charset="0"/>
              </a:rPr>
              <a:t>Ίδρυση της εταιρείας</a:t>
            </a:r>
            <a:r>
              <a:rPr lang="el-GR" dirty="0">
                <a:latin typeface="Trebuchet MS" panose="020B0603020202020204" pitchFamily="34" charset="0"/>
              </a:rPr>
              <a:t>: Σύναψη του καταστατικού + Ανάληψη των μετοχών + Δημοσιότητα (συστατική)</a:t>
            </a:r>
          </a:p>
          <a:p>
            <a:pPr algn="just">
              <a:lnSpc>
                <a:spcPct val="160000"/>
              </a:lnSpc>
              <a:buFont typeface="Courier New" panose="02070309020205020404" pitchFamily="49" charset="0"/>
              <a:buChar char="o"/>
            </a:pPr>
            <a:r>
              <a:rPr lang="el-GR" dirty="0">
                <a:latin typeface="Trebuchet MS" panose="020B0603020202020204" pitchFamily="34" charset="0"/>
              </a:rPr>
              <a:t>Μονοπρόσωπη ΑΕ (α. 4 παρ. 1)</a:t>
            </a:r>
          </a:p>
          <a:p>
            <a:pPr algn="just">
              <a:lnSpc>
                <a:spcPct val="160000"/>
              </a:lnSpc>
              <a:buFont typeface="Courier New" panose="02070309020205020404" pitchFamily="49" charset="0"/>
              <a:buChar char="o"/>
            </a:pPr>
            <a:r>
              <a:rPr lang="el-GR" dirty="0">
                <a:latin typeface="Trebuchet MS" panose="020B0603020202020204" pitchFamily="34" charset="0"/>
              </a:rPr>
              <a:t>Τύπος: Συμβολαιογραφικό έγγραφο + Ιδιωτικό έγγραφο (α. 4 παρ. 2). </a:t>
            </a:r>
          </a:p>
          <a:p>
            <a:pPr algn="just">
              <a:lnSpc>
                <a:spcPct val="160000"/>
              </a:lnSpc>
              <a:buFont typeface="Courier New" panose="02070309020205020404" pitchFamily="49" charset="0"/>
              <a:buChar char="o"/>
            </a:pPr>
            <a:r>
              <a:rPr lang="el-GR" dirty="0">
                <a:latin typeface="Trebuchet MS" panose="020B0603020202020204" pitchFamily="34" charset="0"/>
              </a:rPr>
              <a:t>Ελάχιστο περιεχόμενο του καταστατικού (α. 5 παρ. 1) – εταιρική επωνυμία, σκοπός, έδρα, διάρκεια (ορισμένου ή αορίστου χρόνου). </a:t>
            </a:r>
          </a:p>
          <a:p>
            <a:pPr algn="just">
              <a:lnSpc>
                <a:spcPct val="160000"/>
              </a:lnSpc>
              <a:buFont typeface="Courier New" panose="02070309020205020404" pitchFamily="49" charset="0"/>
              <a:buChar char="o"/>
            </a:pPr>
            <a:r>
              <a:rPr lang="el-GR" dirty="0">
                <a:latin typeface="Trebuchet MS" panose="020B0603020202020204" pitchFamily="34" charset="0"/>
              </a:rPr>
              <a:t>Έλεγχος νομιμότητας + έγκριση από τη Διοίκηση δεν απαιτείται κατά τη σύσταση της ΑΕ. Γίνεται μόνο ο έλεγχος νομιμότητας από την ΥΜΣ (περιορισμένος- μόνο λόγοι ακυρότητας του α. 11 παρ. 1). </a:t>
            </a:r>
          </a:p>
          <a:p>
            <a:pPr algn="just">
              <a:lnSpc>
                <a:spcPct val="160000"/>
              </a:lnSpc>
              <a:buFont typeface="Courier New" panose="02070309020205020404" pitchFamily="49" charset="0"/>
              <a:buChar char="o"/>
            </a:pPr>
            <a:r>
              <a:rPr lang="el-GR" dirty="0">
                <a:latin typeface="Trebuchet MS" panose="020B0603020202020204" pitchFamily="34" charset="0"/>
              </a:rPr>
              <a:t>Κατά τη τροποποίηση του καταστατικού, τη λύση της εταιρείας και την αναβίωση – έλεγχος νομιμότητας και διοικητική έγκριση (α. 9 παρ.2)</a:t>
            </a:r>
          </a:p>
          <a:p>
            <a:pPr algn="just">
              <a:lnSpc>
                <a:spcPct val="160000"/>
              </a:lnSpc>
              <a:buFont typeface="Courier New" panose="02070309020205020404" pitchFamily="49" charset="0"/>
              <a:buChar char="o"/>
            </a:pPr>
            <a:r>
              <a:rPr lang="el-GR" dirty="0">
                <a:latin typeface="Trebuchet MS" panose="020B0603020202020204" pitchFamily="34" charset="0"/>
              </a:rPr>
              <a:t>Με την καταχώριση στο Γ.Ε.ΜΗ. θεραπεύεται οποιαδήποτε πλημμέλεια. </a:t>
            </a:r>
            <a:r>
              <a:rPr lang="el-GR" dirty="0">
                <a:solidFill>
                  <a:schemeClr val="accent1"/>
                </a:solidFill>
                <a:latin typeface="Trebuchet MS" panose="020B0603020202020204" pitchFamily="34" charset="0"/>
              </a:rPr>
              <a:t>Η εταιρεία μπορεί να κηρυχθεί άκυρη μόνο για τους ακόλουθους λόγους (α. 11 παρ. 1)</a:t>
            </a:r>
            <a:r>
              <a:rPr lang="el-GR" dirty="0">
                <a:latin typeface="Trebuchet MS" panose="020B0603020202020204" pitchFamily="34" charset="0"/>
              </a:rPr>
              <a:t> με δικαστική απόφαση. </a:t>
            </a:r>
            <a:r>
              <a:rPr lang="en-US" dirty="0">
                <a:latin typeface="Trebuchet MS" panose="020B0603020202020204" pitchFamily="34" charset="0"/>
              </a:rPr>
              <a:t>H </a:t>
            </a:r>
            <a:r>
              <a:rPr lang="el-GR" dirty="0">
                <a:latin typeface="Trebuchet MS" panose="020B0603020202020204" pitchFamily="34" charset="0"/>
              </a:rPr>
              <a:t>αγωγή ασκείται από όποιον έχει έννομο συμφέρον </a:t>
            </a:r>
            <a:r>
              <a:rPr lang="el-GR" u="sng" dirty="0">
                <a:solidFill>
                  <a:schemeClr val="accent1"/>
                </a:solidFill>
                <a:latin typeface="Trebuchet MS" panose="020B0603020202020204" pitchFamily="34" charset="0"/>
              </a:rPr>
              <a:t>εντός διετούς αποσβεστικής προθεσμίας</a:t>
            </a:r>
            <a:r>
              <a:rPr lang="el-GR" dirty="0">
                <a:latin typeface="Trebuchet MS" panose="020B0603020202020204" pitchFamily="34" charset="0"/>
              </a:rPr>
              <a:t>, η οποία αρχίζει από την καταχώριση στο Γ.Ε.ΜΗ. και στρέφεται κατά της εταιρείας. </a:t>
            </a:r>
          </a:p>
        </p:txBody>
      </p:sp>
    </p:spTree>
    <p:extLst>
      <p:ext uri="{BB962C8B-B14F-4D97-AF65-F5344CB8AC3E}">
        <p14:creationId xmlns:p14="http://schemas.microsoft.com/office/powerpoint/2010/main" val="2533728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44AB59-0375-071C-6FE7-FEB2B56CFC09}"/>
              </a:ext>
            </a:extLst>
          </p:cNvPr>
          <p:cNvSpPr>
            <a:spLocks noGrp="1"/>
          </p:cNvSpPr>
          <p:nvPr>
            <p:ph type="title"/>
          </p:nvPr>
        </p:nvSpPr>
        <p:spPr>
          <a:xfrm>
            <a:off x="1882067" y="624110"/>
            <a:ext cx="9622546" cy="503354"/>
          </a:xfrm>
        </p:spPr>
        <p:txBody>
          <a:bodyPr>
            <a:noAutofit/>
          </a:bodyPr>
          <a:lstStyle/>
          <a:p>
            <a:r>
              <a:rPr lang="el-GR" sz="2800" dirty="0">
                <a:latin typeface="Trebuchet MS" panose="020B0603020202020204" pitchFamily="34" charset="0"/>
              </a:rPr>
              <a:t>Γενική Συνέλευση</a:t>
            </a:r>
          </a:p>
        </p:txBody>
      </p:sp>
      <p:sp>
        <p:nvSpPr>
          <p:cNvPr id="3" name="Θέση περιεχομένου 2">
            <a:extLst>
              <a:ext uri="{FF2B5EF4-FFF2-40B4-BE49-F238E27FC236}">
                <a16:creationId xmlns:a16="http://schemas.microsoft.com/office/drawing/2014/main" id="{5E8B966E-8547-FFB4-B416-7CFE8780E093}"/>
              </a:ext>
            </a:extLst>
          </p:cNvPr>
          <p:cNvSpPr>
            <a:spLocks noGrp="1"/>
          </p:cNvSpPr>
          <p:nvPr>
            <p:ph idx="1"/>
          </p:nvPr>
        </p:nvSpPr>
        <p:spPr>
          <a:xfrm>
            <a:off x="1961965" y="1278385"/>
            <a:ext cx="9792070" cy="5228948"/>
          </a:xfrm>
        </p:spPr>
        <p:txBody>
          <a:bodyPr>
            <a:normAutofit fontScale="92500"/>
          </a:bodyPr>
          <a:lstStyle/>
          <a:p>
            <a:pPr algn="just">
              <a:lnSpc>
                <a:spcPct val="150000"/>
              </a:lnSpc>
              <a:buFont typeface="Arial" panose="020B0604020202020204" pitchFamily="34" charset="0"/>
              <a:buChar char="•"/>
            </a:pPr>
            <a:r>
              <a:rPr lang="el-GR" dirty="0">
                <a:latin typeface="Trebuchet MS" panose="020B0603020202020204" pitchFamily="34" charset="0"/>
              </a:rPr>
              <a:t>Συλλογικό όργανο- Ανώτατο όργανο της εταιρείας.</a:t>
            </a:r>
          </a:p>
          <a:p>
            <a:pPr algn="just">
              <a:lnSpc>
                <a:spcPct val="150000"/>
              </a:lnSpc>
              <a:buFont typeface="Arial" panose="020B0604020202020204" pitchFamily="34" charset="0"/>
              <a:buChar char="•"/>
            </a:pPr>
            <a:r>
              <a:rPr lang="el-GR" dirty="0">
                <a:solidFill>
                  <a:schemeClr val="accent1"/>
                </a:solidFill>
                <a:latin typeface="Trebuchet MS" panose="020B0603020202020204" pitchFamily="34" charset="0"/>
              </a:rPr>
              <a:t>Θέματα αποκλειστικής αρμοδιότητας της ΓΣ </a:t>
            </a:r>
            <a:r>
              <a:rPr lang="el-GR" dirty="0">
                <a:latin typeface="Trebuchet MS" panose="020B0603020202020204" pitchFamily="34" charset="0"/>
              </a:rPr>
              <a:t>(Αυτές δεν μπορούν να μεταβιβαστούν στο ΔΣ ούτε με διάταξη του καταστατικού)- α. 117 παρ. 1</a:t>
            </a:r>
          </a:p>
          <a:p>
            <a:pPr lvl="1" algn="just">
              <a:buFont typeface="Arial" panose="020B0604020202020204" pitchFamily="34" charset="0"/>
              <a:buChar char="•"/>
            </a:pPr>
            <a:r>
              <a:rPr lang="el-GR" dirty="0">
                <a:latin typeface="Trebuchet MS" panose="020B0603020202020204" pitchFamily="34" charset="0"/>
              </a:rPr>
              <a:t>Τροποποιήσεις του καταστατικού</a:t>
            </a:r>
          </a:p>
          <a:p>
            <a:pPr lvl="1" algn="just">
              <a:buFont typeface="Arial" panose="020B0604020202020204" pitchFamily="34" charset="0"/>
              <a:buChar char="•"/>
            </a:pPr>
            <a:r>
              <a:rPr lang="el-GR" dirty="0">
                <a:latin typeface="Trebuchet MS" panose="020B0603020202020204" pitchFamily="34" charset="0"/>
              </a:rPr>
              <a:t>Εκλογή- ανάκληση ΔΣ</a:t>
            </a:r>
          </a:p>
          <a:p>
            <a:pPr lvl="1" algn="just">
              <a:buFont typeface="Arial" panose="020B0604020202020204" pitchFamily="34" charset="0"/>
              <a:buChar char="•"/>
            </a:pPr>
            <a:r>
              <a:rPr lang="el-GR" dirty="0">
                <a:latin typeface="Trebuchet MS" panose="020B0603020202020204" pitchFamily="34" charset="0"/>
              </a:rPr>
              <a:t>Έγκριση της συνολικής διαχείρισης</a:t>
            </a:r>
          </a:p>
          <a:p>
            <a:pPr lvl="1" algn="just">
              <a:buFont typeface="Arial" panose="020B0604020202020204" pitchFamily="34" charset="0"/>
              <a:buChar char="•"/>
            </a:pPr>
            <a:r>
              <a:rPr lang="el-GR" dirty="0">
                <a:latin typeface="Trebuchet MS" panose="020B0603020202020204" pitchFamily="34" charset="0"/>
              </a:rPr>
              <a:t>Έγκριση των χρηματοοικονομικών καταστάσεων </a:t>
            </a:r>
          </a:p>
          <a:p>
            <a:pPr lvl="1" algn="just">
              <a:buFont typeface="Arial" panose="020B0604020202020204" pitchFamily="34" charset="0"/>
              <a:buChar char="•"/>
            </a:pPr>
            <a:r>
              <a:rPr lang="el-GR" dirty="0">
                <a:latin typeface="Trebuchet MS" panose="020B0603020202020204" pitchFamily="34" charset="0"/>
              </a:rPr>
              <a:t>Διάθεση των ετήσιων κερδών</a:t>
            </a:r>
          </a:p>
          <a:p>
            <a:pPr lvl="1" algn="just">
              <a:buFont typeface="Arial" panose="020B0604020202020204" pitchFamily="34" charset="0"/>
              <a:buChar char="•"/>
            </a:pPr>
            <a:r>
              <a:rPr lang="el-GR" dirty="0">
                <a:latin typeface="Trebuchet MS" panose="020B0603020202020204" pitchFamily="34" charset="0"/>
              </a:rPr>
              <a:t>Διορισμός εκκαθαριστών</a:t>
            </a:r>
          </a:p>
          <a:p>
            <a:pPr algn="just">
              <a:buFont typeface="Arial" panose="020B0604020202020204" pitchFamily="34" charset="0"/>
              <a:buChar char="•"/>
            </a:pPr>
            <a:r>
              <a:rPr lang="el-GR" dirty="0">
                <a:solidFill>
                  <a:schemeClr val="accent1"/>
                </a:solidFill>
                <a:latin typeface="Trebuchet MS" panose="020B0603020202020204" pitchFamily="34" charset="0"/>
              </a:rPr>
              <a:t>Είδη των συνελεύσεων </a:t>
            </a:r>
          </a:p>
          <a:p>
            <a:pPr lvl="1" algn="just">
              <a:buFont typeface="Arial" panose="020B0604020202020204" pitchFamily="34" charset="0"/>
              <a:buChar char="•"/>
            </a:pPr>
            <a:r>
              <a:rPr lang="el-GR" dirty="0">
                <a:solidFill>
                  <a:schemeClr val="accent1"/>
                </a:solidFill>
                <a:latin typeface="Trebuchet MS" panose="020B0603020202020204" pitchFamily="34" charset="0"/>
              </a:rPr>
              <a:t>Τακτική</a:t>
            </a:r>
            <a:r>
              <a:rPr lang="el-GR" dirty="0">
                <a:latin typeface="Trebuchet MS" panose="020B0603020202020204" pitchFamily="34" charset="0"/>
              </a:rPr>
              <a:t> (μία φορά τον χρόνο)- α. 119 παρ. 1 </a:t>
            </a:r>
          </a:p>
          <a:p>
            <a:pPr lvl="1" algn="just">
              <a:buFont typeface="Arial" panose="020B0604020202020204" pitchFamily="34" charset="0"/>
              <a:buChar char="•"/>
            </a:pPr>
            <a:r>
              <a:rPr lang="el-GR" dirty="0">
                <a:solidFill>
                  <a:schemeClr val="accent1"/>
                </a:solidFill>
                <a:latin typeface="Trebuchet MS" panose="020B0603020202020204" pitchFamily="34" charset="0"/>
              </a:rPr>
              <a:t>Έκτακτη</a:t>
            </a:r>
            <a:r>
              <a:rPr lang="el-GR" dirty="0">
                <a:latin typeface="Trebuchet MS" panose="020B0603020202020204" pitchFamily="34" charset="0"/>
              </a:rPr>
              <a:t> (οποτεδήποτε το κρίνει σκόπιμο το ΔΣ- α. 119 παρ.2 ή  κατόπιν αίτησης του 1/20 του μετοχικού κεφαλαίου ή κατόπιν αιτήματος του ελεγκτή -(α. 121 παρ. 2) </a:t>
            </a:r>
          </a:p>
          <a:p>
            <a:pPr lvl="1" algn="just">
              <a:buFont typeface="Arial" panose="020B0604020202020204" pitchFamily="34" charset="0"/>
              <a:buChar char="•"/>
            </a:pPr>
            <a:r>
              <a:rPr lang="el-GR" dirty="0">
                <a:solidFill>
                  <a:schemeClr val="accent1"/>
                </a:solidFill>
                <a:latin typeface="Trebuchet MS" panose="020B0603020202020204" pitchFamily="34" charset="0"/>
              </a:rPr>
              <a:t>Καταστατική</a:t>
            </a:r>
            <a:r>
              <a:rPr lang="el-GR" dirty="0">
                <a:latin typeface="Trebuchet MS" panose="020B0603020202020204" pitchFamily="34" charset="0"/>
              </a:rPr>
              <a:t> (αυξημένη απαρτία + πλειοψηφία, συνήθως θέματα τροποποίησης του καταστατικού). </a:t>
            </a:r>
          </a:p>
        </p:txBody>
      </p:sp>
    </p:spTree>
    <p:extLst>
      <p:ext uri="{BB962C8B-B14F-4D97-AF65-F5344CB8AC3E}">
        <p14:creationId xmlns:p14="http://schemas.microsoft.com/office/powerpoint/2010/main" val="2260510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7F6E62-A6A2-F7CD-B65F-5BC06660452D}"/>
              </a:ext>
            </a:extLst>
          </p:cNvPr>
          <p:cNvSpPr>
            <a:spLocks noGrp="1"/>
          </p:cNvSpPr>
          <p:nvPr>
            <p:ph type="title"/>
          </p:nvPr>
        </p:nvSpPr>
        <p:spPr>
          <a:xfrm>
            <a:off x="2592925" y="624110"/>
            <a:ext cx="8911687" cy="672030"/>
          </a:xfrm>
        </p:spPr>
        <p:txBody>
          <a:bodyPr>
            <a:normAutofit/>
          </a:bodyPr>
          <a:lstStyle/>
          <a:p>
            <a:r>
              <a:rPr lang="el-GR" sz="2800" dirty="0">
                <a:latin typeface="Trebuchet MS" panose="020B0603020202020204" pitchFamily="34" charset="0"/>
              </a:rPr>
              <a:t>Γενική Συνέλευση</a:t>
            </a:r>
          </a:p>
        </p:txBody>
      </p:sp>
      <p:sp>
        <p:nvSpPr>
          <p:cNvPr id="3" name="Θέση περιεχομένου 2">
            <a:extLst>
              <a:ext uri="{FF2B5EF4-FFF2-40B4-BE49-F238E27FC236}">
                <a16:creationId xmlns:a16="http://schemas.microsoft.com/office/drawing/2014/main" id="{4D69A8AC-47CA-29C3-DE32-F5284A02B7C1}"/>
              </a:ext>
            </a:extLst>
          </p:cNvPr>
          <p:cNvSpPr>
            <a:spLocks noGrp="1"/>
          </p:cNvSpPr>
          <p:nvPr>
            <p:ph idx="1"/>
          </p:nvPr>
        </p:nvSpPr>
        <p:spPr>
          <a:xfrm>
            <a:off x="2076450" y="1296140"/>
            <a:ext cx="9686925" cy="5247535"/>
          </a:xfrm>
        </p:spPr>
        <p:txBody>
          <a:bodyPr/>
          <a:lstStyle/>
          <a:p>
            <a:pPr algn="just">
              <a:buFont typeface="Wingdings" panose="05000000000000000000" pitchFamily="2" charset="2"/>
              <a:buChar char="§"/>
            </a:pPr>
            <a:r>
              <a:rPr lang="el-GR" dirty="0">
                <a:solidFill>
                  <a:schemeClr val="accent1"/>
                </a:solidFill>
                <a:latin typeface="Trebuchet MS" panose="020B0603020202020204" pitchFamily="34" charset="0"/>
              </a:rPr>
              <a:t>Σύγκληση</a:t>
            </a:r>
          </a:p>
          <a:p>
            <a:pPr lvl="1" algn="just">
              <a:buFont typeface="Wingdings" panose="05000000000000000000" pitchFamily="2" charset="2"/>
              <a:buChar char="§"/>
            </a:pPr>
            <a:r>
              <a:rPr lang="el-GR" dirty="0">
                <a:latin typeface="Trebuchet MS" panose="020B0603020202020204" pitchFamily="34" charset="0"/>
              </a:rPr>
              <a:t>Από το ΔΣ με πρόσκληση, η οποία δημοσιεύεται 20 τουλάχιστον ημέρες πριν από την ημέρα της συνεδρίασης (α. 122 παρ. 1)</a:t>
            </a:r>
          </a:p>
          <a:p>
            <a:pPr lvl="1" algn="just">
              <a:buFont typeface="Wingdings" panose="05000000000000000000" pitchFamily="2" charset="2"/>
              <a:buChar char="§"/>
            </a:pPr>
            <a:r>
              <a:rPr lang="el-GR" dirty="0">
                <a:latin typeface="Trebuchet MS" panose="020B0603020202020204" pitchFamily="34" charset="0"/>
              </a:rPr>
              <a:t>Εάν δεν τηρηθούν οι τρόποι δημοσιότητας, </a:t>
            </a:r>
            <a:r>
              <a:rPr lang="el-GR" dirty="0">
                <a:solidFill>
                  <a:schemeClr val="accent1"/>
                </a:solidFill>
                <a:latin typeface="Trebuchet MS" panose="020B0603020202020204" pitchFamily="34" charset="0"/>
              </a:rPr>
              <a:t>τότε η απόφαση της ΓΣ είναι ακυρώσιμη </a:t>
            </a:r>
            <a:r>
              <a:rPr lang="el-GR" dirty="0">
                <a:latin typeface="Trebuchet MS" panose="020B0603020202020204" pitchFamily="34" charset="0"/>
              </a:rPr>
              <a:t>(α. 137 παρ. 1), εκτός εάν έχουμε καθολική ΓΣ (α. 121 παρ. 5)</a:t>
            </a:r>
          </a:p>
          <a:p>
            <a:pPr lvl="1" algn="just">
              <a:buFont typeface="Wingdings" panose="05000000000000000000" pitchFamily="2" charset="2"/>
              <a:buChar char="§"/>
            </a:pPr>
            <a:r>
              <a:rPr lang="el-GR" dirty="0">
                <a:latin typeface="Trebuchet MS" panose="020B0603020202020204" pitchFamily="34" charset="0"/>
              </a:rPr>
              <a:t>Η πρόσκληση πρέπει να περιλαμβάνει: Ακριβή διεύθυνση, χρονολογία, ώρα συνεδρίασης, θέματα ημερήσιας διάταξης, μέτοχοι με δικαίωμα συμμετοχής και τρόπος άσκησης των δικαιωμάτων τους (α. 121 παρ. 3)</a:t>
            </a:r>
          </a:p>
          <a:p>
            <a:pPr indent="-285750" algn="just">
              <a:buFont typeface="Wingdings" panose="05000000000000000000" pitchFamily="2" charset="2"/>
              <a:buChar char="§"/>
            </a:pPr>
            <a:r>
              <a:rPr lang="el-GR" dirty="0">
                <a:solidFill>
                  <a:schemeClr val="accent1"/>
                </a:solidFill>
                <a:latin typeface="Trebuchet MS" panose="020B0603020202020204" pitchFamily="34" charset="0"/>
              </a:rPr>
              <a:t>Συγκρότηση </a:t>
            </a:r>
          </a:p>
          <a:p>
            <a:pPr lvl="1" algn="just">
              <a:buFont typeface="Wingdings" panose="05000000000000000000" pitchFamily="2" charset="2"/>
              <a:buChar char="§"/>
            </a:pPr>
            <a:r>
              <a:rPr lang="el-GR" dirty="0">
                <a:solidFill>
                  <a:schemeClr val="tx1"/>
                </a:solidFill>
                <a:latin typeface="Trebuchet MS" panose="020B0603020202020204" pitchFamily="34" charset="0"/>
              </a:rPr>
              <a:t>Δικαίωμα παράστασης και συμμετοχής στη συζήτηση έχουν οι μέτοχοι. </a:t>
            </a:r>
          </a:p>
          <a:p>
            <a:pPr lvl="1" algn="just">
              <a:buFont typeface="Wingdings" panose="05000000000000000000" pitchFamily="2" charset="2"/>
              <a:buChar char="§"/>
            </a:pPr>
            <a:r>
              <a:rPr lang="el-GR" dirty="0">
                <a:solidFill>
                  <a:schemeClr val="tx1"/>
                </a:solidFill>
                <a:latin typeface="Trebuchet MS" panose="020B0603020202020204" pitchFamily="34" charset="0"/>
              </a:rPr>
              <a:t>Δικαιούμενοι συμμετοχής πρέπει να αποδείξουν τη μετοχική τους ιδιότητα κατά την ημέρα διεξαγωγής της συνέλευσης (α.124 παρ. 1)</a:t>
            </a:r>
          </a:p>
          <a:p>
            <a:pPr lvl="1" algn="just">
              <a:buFont typeface="Wingdings" panose="05000000000000000000" pitchFamily="2" charset="2"/>
              <a:buChar char="§"/>
            </a:pPr>
            <a:r>
              <a:rPr lang="el-GR" dirty="0">
                <a:solidFill>
                  <a:schemeClr val="tx1"/>
                </a:solidFill>
                <a:latin typeface="Trebuchet MS" panose="020B0603020202020204" pitchFamily="34" charset="0"/>
              </a:rPr>
              <a:t>Συμμετοχή στη ΓΣ μπορεί να γίνει και διά αντιπροσώπου (α. 128 παρ. 1). Κάθε μέτοχος μπορεί να διορίζει μέχρι 3 αντιπροσώπους (α. 128 παρ. 4)</a:t>
            </a:r>
            <a:r>
              <a:rPr lang="en-US" dirty="0">
                <a:solidFill>
                  <a:schemeClr val="tx1"/>
                </a:solidFill>
                <a:latin typeface="Trebuchet MS" panose="020B0603020202020204" pitchFamily="34" charset="0"/>
              </a:rPr>
              <a:t>. </a:t>
            </a:r>
            <a:r>
              <a:rPr lang="el-GR" dirty="0">
                <a:solidFill>
                  <a:schemeClr val="tx1"/>
                </a:solidFill>
                <a:latin typeface="Trebuchet MS" panose="020B0603020202020204" pitchFamily="34" charset="0"/>
              </a:rPr>
              <a:t>Μπορεί να αποκλειστεί το δικαίωμα του μετόχου να διορίζει αντιπροσώπους; </a:t>
            </a:r>
          </a:p>
        </p:txBody>
      </p:sp>
    </p:spTree>
    <p:extLst>
      <p:ext uri="{BB962C8B-B14F-4D97-AF65-F5344CB8AC3E}">
        <p14:creationId xmlns:p14="http://schemas.microsoft.com/office/powerpoint/2010/main" val="1500735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B72555-B122-5DD2-21D1-A97083ABF8B3}"/>
              </a:ext>
            </a:extLst>
          </p:cNvPr>
          <p:cNvSpPr>
            <a:spLocks noGrp="1"/>
          </p:cNvSpPr>
          <p:nvPr>
            <p:ph type="title"/>
          </p:nvPr>
        </p:nvSpPr>
        <p:spPr>
          <a:xfrm>
            <a:off x="2183907" y="624110"/>
            <a:ext cx="9320705" cy="672030"/>
          </a:xfrm>
        </p:spPr>
        <p:txBody>
          <a:bodyPr>
            <a:normAutofit/>
          </a:bodyPr>
          <a:lstStyle/>
          <a:p>
            <a:pPr algn="ctr"/>
            <a:r>
              <a:rPr lang="el-GR" sz="2800" dirty="0">
                <a:latin typeface="Trebuchet MS" panose="020B0603020202020204" pitchFamily="34" charset="0"/>
              </a:rPr>
              <a:t>Προσωπικές- Κεφαλαιουχικές Εταιρείες</a:t>
            </a:r>
          </a:p>
        </p:txBody>
      </p:sp>
      <p:sp>
        <p:nvSpPr>
          <p:cNvPr id="3" name="Θέση περιεχομένου 2">
            <a:extLst>
              <a:ext uri="{FF2B5EF4-FFF2-40B4-BE49-F238E27FC236}">
                <a16:creationId xmlns:a16="http://schemas.microsoft.com/office/drawing/2014/main" id="{176F79E8-4D28-F537-4003-88A05FAFB0D3}"/>
              </a:ext>
            </a:extLst>
          </p:cNvPr>
          <p:cNvSpPr>
            <a:spLocks noGrp="1"/>
          </p:cNvSpPr>
          <p:nvPr>
            <p:ph idx="1"/>
          </p:nvPr>
        </p:nvSpPr>
        <p:spPr>
          <a:xfrm>
            <a:off x="2254928" y="1642369"/>
            <a:ext cx="9249684" cy="4882718"/>
          </a:xfrm>
        </p:spPr>
        <p:txBody>
          <a:bodyPr>
            <a:normAutofit/>
          </a:bodyPr>
          <a:lstStyle/>
          <a:p>
            <a:pPr>
              <a:buFont typeface="Wingdings" panose="05000000000000000000" pitchFamily="2" charset="2"/>
              <a:buChar char="§"/>
            </a:pPr>
            <a:r>
              <a:rPr lang="el-GR" sz="2000" dirty="0">
                <a:solidFill>
                  <a:schemeClr val="accent2"/>
                </a:solidFill>
                <a:latin typeface="Trebuchet MS" panose="020B0603020202020204" pitchFamily="34" charset="0"/>
              </a:rPr>
              <a:t>Προσωπικές εταιρείες</a:t>
            </a:r>
          </a:p>
          <a:p>
            <a:pPr marL="0" indent="0">
              <a:buNone/>
            </a:pPr>
            <a:r>
              <a:rPr lang="el-GR" sz="2000" dirty="0">
                <a:solidFill>
                  <a:schemeClr val="tx1"/>
                </a:solidFill>
                <a:latin typeface="Trebuchet MS" panose="020B0603020202020204" pitchFamily="34" charset="0"/>
              </a:rPr>
              <a:t>Αστική εταιρεία (α. 741 ΑΚ </a:t>
            </a:r>
            <a:r>
              <a:rPr lang="el-GR" sz="2000" dirty="0" err="1">
                <a:solidFill>
                  <a:schemeClr val="tx1"/>
                </a:solidFill>
                <a:latin typeface="Trebuchet MS" panose="020B0603020202020204" pitchFamily="34" charset="0"/>
              </a:rPr>
              <a:t>επ</a:t>
            </a:r>
            <a:r>
              <a:rPr lang="el-GR" sz="2000" dirty="0">
                <a:solidFill>
                  <a:schemeClr val="tx1"/>
                </a:solidFill>
                <a:latin typeface="Trebuchet MS" panose="020B0603020202020204" pitchFamily="34" charset="0"/>
              </a:rPr>
              <a:t>.) </a:t>
            </a:r>
          </a:p>
          <a:p>
            <a:pPr marL="0" indent="0">
              <a:buNone/>
            </a:pPr>
            <a:r>
              <a:rPr lang="el-GR" sz="2000" dirty="0">
                <a:solidFill>
                  <a:schemeClr val="tx1"/>
                </a:solidFill>
                <a:latin typeface="Trebuchet MS" panose="020B0603020202020204" pitchFamily="34" charset="0"/>
              </a:rPr>
              <a:t>Ομόρρυθμη εταιρεία (α. 249-269 Ν. 4072/2012)</a:t>
            </a:r>
          </a:p>
          <a:p>
            <a:pPr marL="0" indent="0">
              <a:buNone/>
            </a:pPr>
            <a:r>
              <a:rPr lang="el-GR" sz="2000" dirty="0">
                <a:solidFill>
                  <a:schemeClr val="tx1"/>
                </a:solidFill>
                <a:latin typeface="Trebuchet MS" panose="020B0603020202020204" pitchFamily="34" charset="0"/>
              </a:rPr>
              <a:t>Ετερόρρυθμη εταιρεία (α. 271-281 Ν. 4072/2012)</a:t>
            </a:r>
          </a:p>
          <a:p>
            <a:pPr marL="0" indent="0">
              <a:buNone/>
            </a:pPr>
            <a:r>
              <a:rPr lang="el-GR" sz="2000" dirty="0">
                <a:solidFill>
                  <a:schemeClr val="tx1"/>
                </a:solidFill>
                <a:latin typeface="Trebuchet MS" panose="020B0603020202020204" pitchFamily="34" charset="0"/>
              </a:rPr>
              <a:t>Αφανής εταιρεία (α. 285-292 Ν. 4072/2012)</a:t>
            </a:r>
          </a:p>
          <a:p>
            <a:pPr marL="0" indent="0">
              <a:buNone/>
            </a:pPr>
            <a:r>
              <a:rPr lang="el-GR" sz="2000" dirty="0">
                <a:solidFill>
                  <a:schemeClr val="tx1"/>
                </a:solidFill>
                <a:latin typeface="Trebuchet MS" panose="020B0603020202020204" pitchFamily="34" charset="0"/>
              </a:rPr>
              <a:t>Κοινοπραξία και ΕΟΟΣ (Ευρωπαϊκός Όμιλος Οικονομικού Σκοπού)</a:t>
            </a:r>
          </a:p>
          <a:p>
            <a:pPr marL="0" indent="0">
              <a:buNone/>
            </a:pPr>
            <a:endParaRPr lang="el-GR" dirty="0">
              <a:latin typeface="Trebuchet MS" panose="020B0603020202020204" pitchFamily="34" charset="0"/>
            </a:endParaRPr>
          </a:p>
          <a:p>
            <a:pPr>
              <a:buFont typeface="Wingdings" panose="05000000000000000000" pitchFamily="2" charset="2"/>
              <a:buChar char="§"/>
            </a:pPr>
            <a:r>
              <a:rPr lang="el-GR" sz="2000" dirty="0">
                <a:solidFill>
                  <a:schemeClr val="accent2"/>
                </a:solidFill>
                <a:latin typeface="Trebuchet MS" panose="020B0603020202020204" pitchFamily="34" charset="0"/>
              </a:rPr>
              <a:t>Κεφαλαιουχικές εταιρείες</a:t>
            </a:r>
          </a:p>
          <a:p>
            <a:pPr marL="0" indent="0">
              <a:buNone/>
            </a:pPr>
            <a:r>
              <a:rPr lang="el-GR" sz="2000" dirty="0">
                <a:solidFill>
                  <a:schemeClr val="tx1"/>
                </a:solidFill>
                <a:latin typeface="Trebuchet MS" panose="020B0603020202020204" pitchFamily="34" charset="0"/>
              </a:rPr>
              <a:t>Ανώνυμη εταιρεία (Ν. 4548/2018)</a:t>
            </a:r>
          </a:p>
          <a:p>
            <a:pPr marL="0" indent="0">
              <a:buNone/>
            </a:pPr>
            <a:r>
              <a:rPr lang="el-GR" sz="2000" dirty="0">
                <a:solidFill>
                  <a:schemeClr val="tx1"/>
                </a:solidFill>
                <a:latin typeface="Trebuchet MS" panose="020B0603020202020204" pitchFamily="34" charset="0"/>
              </a:rPr>
              <a:t>Εταιρεία Περιορισμένης Ευθύνης</a:t>
            </a:r>
          </a:p>
          <a:p>
            <a:pPr marL="0" indent="0">
              <a:buNone/>
            </a:pPr>
            <a:r>
              <a:rPr lang="el-GR" sz="2000" dirty="0">
                <a:solidFill>
                  <a:schemeClr val="tx1"/>
                </a:solidFill>
                <a:latin typeface="Trebuchet MS" panose="020B0603020202020204" pitchFamily="34" charset="0"/>
              </a:rPr>
              <a:t>Ιδιωτική Κεφαλαιουχική Εταιρεία (α. 43-120 Ν. 4072/2012)</a:t>
            </a:r>
          </a:p>
        </p:txBody>
      </p:sp>
    </p:spTree>
    <p:extLst>
      <p:ext uri="{BB962C8B-B14F-4D97-AF65-F5344CB8AC3E}">
        <p14:creationId xmlns:p14="http://schemas.microsoft.com/office/powerpoint/2010/main" val="1643246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B3931F-87C1-6E64-ACB4-5E5B050D5FF2}"/>
              </a:ext>
            </a:extLst>
          </p:cNvPr>
          <p:cNvSpPr>
            <a:spLocks noGrp="1"/>
          </p:cNvSpPr>
          <p:nvPr>
            <p:ph type="title"/>
          </p:nvPr>
        </p:nvSpPr>
        <p:spPr>
          <a:xfrm>
            <a:off x="2592925" y="624110"/>
            <a:ext cx="8911687" cy="751929"/>
          </a:xfrm>
        </p:spPr>
        <p:txBody>
          <a:bodyPr>
            <a:normAutofit/>
          </a:bodyPr>
          <a:lstStyle/>
          <a:p>
            <a:r>
              <a:rPr lang="el-GR" sz="2800" dirty="0">
                <a:latin typeface="Trebuchet MS" panose="020B0603020202020204" pitchFamily="34" charset="0"/>
              </a:rPr>
              <a:t>Γενική Συνέλευση</a:t>
            </a:r>
          </a:p>
        </p:txBody>
      </p:sp>
      <p:sp>
        <p:nvSpPr>
          <p:cNvPr id="3" name="Θέση περιεχομένου 2">
            <a:extLst>
              <a:ext uri="{FF2B5EF4-FFF2-40B4-BE49-F238E27FC236}">
                <a16:creationId xmlns:a16="http://schemas.microsoft.com/office/drawing/2014/main" id="{BCE09238-0609-185D-1E37-A603595BC2AB}"/>
              </a:ext>
            </a:extLst>
          </p:cNvPr>
          <p:cNvSpPr>
            <a:spLocks noGrp="1"/>
          </p:cNvSpPr>
          <p:nvPr>
            <p:ph idx="1"/>
          </p:nvPr>
        </p:nvSpPr>
        <p:spPr>
          <a:xfrm>
            <a:off x="1638301" y="1376039"/>
            <a:ext cx="10039350" cy="5100961"/>
          </a:xfrm>
        </p:spPr>
        <p:txBody>
          <a:bodyPr>
            <a:normAutofit lnSpcReduction="10000"/>
          </a:bodyPr>
          <a:lstStyle/>
          <a:p>
            <a:pPr algn="just">
              <a:buFont typeface="Arial" panose="020B0604020202020204" pitchFamily="34" charset="0"/>
              <a:buChar char="•"/>
            </a:pPr>
            <a:r>
              <a:rPr lang="el-GR" dirty="0">
                <a:solidFill>
                  <a:schemeClr val="accent1"/>
                </a:solidFill>
                <a:latin typeface="Trebuchet MS" panose="020B0603020202020204" pitchFamily="34" charset="0"/>
              </a:rPr>
              <a:t>Έγκυρη λήψη απόφασης</a:t>
            </a:r>
          </a:p>
          <a:p>
            <a:pPr lvl="1" algn="just">
              <a:buFont typeface="Arial" panose="020B0604020202020204" pitchFamily="34" charset="0"/>
              <a:buChar char="•"/>
            </a:pPr>
            <a:r>
              <a:rPr lang="el-GR" dirty="0">
                <a:solidFill>
                  <a:schemeClr val="accent1"/>
                </a:solidFill>
                <a:latin typeface="Trebuchet MS" panose="020B0603020202020204" pitchFamily="34" charset="0"/>
              </a:rPr>
              <a:t>Απλή απαρτία: </a:t>
            </a:r>
            <a:r>
              <a:rPr lang="el-GR" dirty="0">
                <a:latin typeface="Trebuchet MS" panose="020B0603020202020204" pitchFamily="34" charset="0"/>
              </a:rPr>
              <a:t>όταν παρίστανται μέτοχοι που εκπροσωπούν το 1/5 του καταβεβλημένου μετοχικού κεφαλαίου (α. 130 παρ. 1). </a:t>
            </a:r>
          </a:p>
          <a:p>
            <a:pPr marL="457200" lvl="1" indent="0" algn="just">
              <a:buNone/>
            </a:pPr>
            <a:r>
              <a:rPr lang="el-GR" dirty="0">
                <a:latin typeface="Trebuchet MS" panose="020B0603020202020204" pitchFamily="34" charset="0"/>
              </a:rPr>
              <a:t>Εάν δεν επιτευχθεί, τότε η ΓΣ συνέρχεται εκ νέου μέσα σε 20 ημέρες, ύστερα από πρόσκληση προ 10 ημερών. Στη επαναληπτική συνεδρίαση έχουμε απαρτία όσο και εάν είναι το εκπροσωπούμενο κεφάλαιο (α. 130 παρ. 2). </a:t>
            </a:r>
          </a:p>
          <a:p>
            <a:pPr lvl="1" algn="just">
              <a:buFont typeface="Arial" panose="020B0604020202020204" pitchFamily="34" charset="0"/>
              <a:buChar char="•"/>
            </a:pPr>
            <a:r>
              <a:rPr lang="el-GR" dirty="0">
                <a:solidFill>
                  <a:schemeClr val="accent1"/>
                </a:solidFill>
                <a:latin typeface="Trebuchet MS" panose="020B0603020202020204" pitchFamily="34" charset="0"/>
              </a:rPr>
              <a:t>Απλή πλειοψηφία: </a:t>
            </a:r>
            <a:r>
              <a:rPr lang="el-GR" dirty="0">
                <a:solidFill>
                  <a:schemeClr val="tx1"/>
                </a:solidFill>
                <a:latin typeface="Trebuchet MS" panose="020B0603020202020204" pitchFamily="34" charset="0"/>
              </a:rPr>
              <a:t>απόλυτη πλειοψηφία - 50% + 1 ψήφος του εκπροσωπούμενου στη συνέλευση μετοχικού κεφαλαίου (α. 132 παρ. 1)</a:t>
            </a:r>
          </a:p>
          <a:p>
            <a:pPr lvl="1" algn="just">
              <a:buFont typeface="Arial" panose="020B0604020202020204" pitchFamily="34" charset="0"/>
              <a:buChar char="•"/>
            </a:pPr>
            <a:r>
              <a:rPr lang="el-GR" dirty="0">
                <a:solidFill>
                  <a:schemeClr val="accent1"/>
                </a:solidFill>
                <a:latin typeface="Trebuchet MS" panose="020B0603020202020204" pitchFamily="34" charset="0"/>
              </a:rPr>
              <a:t>Αυξημένη απαρτία: </a:t>
            </a:r>
            <a:r>
              <a:rPr lang="el-GR" dirty="0">
                <a:solidFill>
                  <a:schemeClr val="tx1"/>
                </a:solidFill>
                <a:latin typeface="Trebuchet MS" panose="020B0603020202020204" pitchFamily="34" charset="0"/>
              </a:rPr>
              <a:t>όταν παρίστανται μέτοχοι που εκπροσωπούν </a:t>
            </a:r>
            <a:r>
              <a:rPr lang="el-GR" dirty="0">
                <a:solidFill>
                  <a:schemeClr val="accent1"/>
                </a:solidFill>
                <a:latin typeface="Trebuchet MS" panose="020B0603020202020204" pitchFamily="34" charset="0"/>
              </a:rPr>
              <a:t>το ½ του καταβεβλημένου μετοχικού κεφαλαίου </a:t>
            </a:r>
            <a:r>
              <a:rPr lang="el-GR" dirty="0">
                <a:solidFill>
                  <a:schemeClr val="tx1"/>
                </a:solidFill>
                <a:latin typeface="Trebuchet MS" panose="020B0603020202020204" pitchFamily="34" charset="0"/>
              </a:rPr>
              <a:t>(α. 130 παρ. 3). Εάν δεν επιτευχθεί, τότε η ΓΣ συνέρχεται εκ νέου μέσα σε 20 ημέρες και έχουμε απαρτία, όταν παρίστανται μέτοχοι που εκπροσωπούν το 1/3 του καταβεβλημένου μετοχικού κεφαλαίου (α. 130 παρ. 3)</a:t>
            </a:r>
          </a:p>
          <a:p>
            <a:pPr lvl="1" algn="just">
              <a:buFont typeface="Arial" panose="020B0604020202020204" pitchFamily="34" charset="0"/>
              <a:buChar char="•"/>
            </a:pPr>
            <a:r>
              <a:rPr lang="el-GR" dirty="0">
                <a:solidFill>
                  <a:schemeClr val="accent1"/>
                </a:solidFill>
                <a:latin typeface="Trebuchet MS" panose="020B0603020202020204" pitchFamily="34" charset="0"/>
              </a:rPr>
              <a:t>Αυξημένη πλειοψηφία: </a:t>
            </a:r>
            <a:r>
              <a:rPr lang="el-GR" dirty="0">
                <a:solidFill>
                  <a:schemeClr val="tx1"/>
                </a:solidFill>
                <a:latin typeface="Trebuchet MS" panose="020B0603020202020204" pitchFamily="34" charset="0"/>
              </a:rPr>
              <a:t>πλειοψηφία των 2/3 των ψήφων που εκπροσωπούνται στη συνέλευση (α. 132 παρ. 2)</a:t>
            </a:r>
          </a:p>
          <a:p>
            <a:pPr algn="just">
              <a:buFont typeface="Arial" panose="020B0604020202020204" pitchFamily="34" charset="0"/>
              <a:buChar char="•"/>
            </a:pPr>
            <a:r>
              <a:rPr lang="el-GR" dirty="0">
                <a:solidFill>
                  <a:schemeClr val="tx1"/>
                </a:solidFill>
                <a:latin typeface="Trebuchet MS" panose="020B0603020202020204" pitchFamily="34" charset="0"/>
              </a:rPr>
              <a:t>Με σχετική διάταξη του καταστατικού μπορούν να οριστούν μεγαλύτερα ποσοστά απαρτίας και πλειοψηφίας, όχι όμως κατωτέρα. </a:t>
            </a:r>
          </a:p>
          <a:p>
            <a:pPr algn="just">
              <a:buFont typeface="Arial" panose="020B0604020202020204" pitchFamily="34" charset="0"/>
              <a:buChar char="•"/>
            </a:pPr>
            <a:r>
              <a:rPr lang="el-GR" dirty="0">
                <a:solidFill>
                  <a:schemeClr val="tx1"/>
                </a:solidFill>
                <a:latin typeface="Trebuchet MS" panose="020B0603020202020204" pitchFamily="34" charset="0"/>
              </a:rPr>
              <a:t>2 περιπτώσεις αποφάσεων της ΓΣ, χωρίς συνεδρίαση (α. 135 και α. 136)</a:t>
            </a:r>
          </a:p>
          <a:p>
            <a:pPr marL="457200" lvl="1" indent="0" algn="just">
              <a:buNone/>
            </a:pPr>
            <a:endParaRPr lang="el-GR" dirty="0">
              <a:solidFill>
                <a:schemeClr val="tx1"/>
              </a:solidFill>
              <a:latin typeface="Trebuchet MS" panose="020B0603020202020204" pitchFamily="34" charset="0"/>
            </a:endParaRPr>
          </a:p>
          <a:p>
            <a:pPr algn="just">
              <a:buFont typeface="Arial" panose="020B0604020202020204" pitchFamily="34" charset="0"/>
              <a:buChar char="•"/>
            </a:pPr>
            <a:endParaRPr lang="el-GR" dirty="0">
              <a:solidFill>
                <a:schemeClr val="tx1"/>
              </a:solidFill>
              <a:latin typeface="Trebuchet MS" panose="020B0603020202020204" pitchFamily="34" charset="0"/>
            </a:endParaRPr>
          </a:p>
        </p:txBody>
      </p:sp>
    </p:spTree>
    <p:extLst>
      <p:ext uri="{BB962C8B-B14F-4D97-AF65-F5344CB8AC3E}">
        <p14:creationId xmlns:p14="http://schemas.microsoft.com/office/powerpoint/2010/main" val="788079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0C239E-E23F-AA9A-BF5C-0F68B513814D}"/>
              </a:ext>
            </a:extLst>
          </p:cNvPr>
          <p:cNvSpPr>
            <a:spLocks noGrp="1"/>
          </p:cNvSpPr>
          <p:nvPr>
            <p:ph type="title"/>
          </p:nvPr>
        </p:nvSpPr>
        <p:spPr>
          <a:xfrm>
            <a:off x="1944855" y="641835"/>
            <a:ext cx="8911687" cy="609886"/>
          </a:xfrm>
        </p:spPr>
        <p:txBody>
          <a:bodyPr>
            <a:normAutofit/>
          </a:bodyPr>
          <a:lstStyle/>
          <a:p>
            <a:r>
              <a:rPr lang="el-GR" sz="2800" dirty="0">
                <a:latin typeface="Trebuchet MS" panose="020B0603020202020204" pitchFamily="34" charset="0"/>
              </a:rPr>
              <a:t>Ακυρώσιμες αποφάσεις της ΓΣ</a:t>
            </a:r>
          </a:p>
        </p:txBody>
      </p:sp>
      <p:sp>
        <p:nvSpPr>
          <p:cNvPr id="3" name="Θέση περιεχομένου 2">
            <a:extLst>
              <a:ext uri="{FF2B5EF4-FFF2-40B4-BE49-F238E27FC236}">
                <a16:creationId xmlns:a16="http://schemas.microsoft.com/office/drawing/2014/main" id="{411FDC33-07F4-4629-B84D-BF284AE5BB84}"/>
              </a:ext>
            </a:extLst>
          </p:cNvPr>
          <p:cNvSpPr>
            <a:spLocks noGrp="1"/>
          </p:cNvSpPr>
          <p:nvPr>
            <p:ph idx="1"/>
          </p:nvPr>
        </p:nvSpPr>
        <p:spPr>
          <a:xfrm>
            <a:off x="1651892" y="1439978"/>
            <a:ext cx="9862446" cy="5067354"/>
          </a:xfrm>
        </p:spPr>
        <p:txBody>
          <a:bodyPr>
            <a:normAutofit fontScale="92500" lnSpcReduction="20000"/>
          </a:bodyPr>
          <a:lstStyle/>
          <a:p>
            <a:pPr algn="just">
              <a:buFont typeface="Wingdings" panose="05000000000000000000" pitchFamily="2" charset="2"/>
              <a:buChar char="§"/>
            </a:pPr>
            <a:r>
              <a:rPr lang="el-GR" dirty="0">
                <a:latin typeface="Trebuchet MS" panose="020B0603020202020204" pitchFamily="34" charset="0"/>
              </a:rPr>
              <a:t>Ο τρόπος λήψης της απόφασης αντίκειται στον νόμο ή στο καταστατικό (α. 137 παρ. 1)</a:t>
            </a:r>
          </a:p>
          <a:p>
            <a:pPr lvl="1"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Μη νόμιμη σύγκληση </a:t>
            </a:r>
            <a:r>
              <a:rPr lang="el-GR" dirty="0">
                <a:latin typeface="Trebuchet MS" panose="020B0603020202020204" pitchFamily="34" charset="0"/>
              </a:rPr>
              <a:t>(</a:t>
            </a:r>
            <a:r>
              <a:rPr lang="el-GR" dirty="0">
                <a:solidFill>
                  <a:schemeClr val="accent1"/>
                </a:solidFill>
                <a:latin typeface="Trebuchet MS" panose="020B0603020202020204" pitchFamily="34" charset="0"/>
              </a:rPr>
              <a:t>εάν δεν υπάρχει σύγκληση τότε η απόφαση είναι ΑΚΥΡΗ</a:t>
            </a:r>
            <a:r>
              <a:rPr lang="el-GR" dirty="0">
                <a:latin typeface="Trebuchet MS" panose="020B0603020202020204" pitchFamily="34" charset="0"/>
              </a:rPr>
              <a:t>)</a:t>
            </a:r>
          </a:p>
          <a:p>
            <a:pPr marL="457200" lvl="1" indent="0" algn="just">
              <a:buNone/>
            </a:pPr>
            <a:r>
              <a:rPr lang="el-GR" dirty="0">
                <a:solidFill>
                  <a:schemeClr val="accent1"/>
                </a:solidFill>
                <a:latin typeface="Trebuchet MS" panose="020B0603020202020204" pitchFamily="34" charset="0"/>
              </a:rPr>
              <a:t>-</a:t>
            </a:r>
            <a:r>
              <a:rPr lang="el-GR" dirty="0">
                <a:latin typeface="Trebuchet MS" panose="020B0603020202020204" pitchFamily="34" charset="0"/>
              </a:rPr>
              <a:t>    Σύγκληση από αναρμόδιο όργανο  </a:t>
            </a:r>
          </a:p>
          <a:p>
            <a:pPr lvl="1" algn="just">
              <a:buFontTx/>
              <a:buChar char="-"/>
            </a:pPr>
            <a:r>
              <a:rPr lang="el-GR" dirty="0">
                <a:solidFill>
                  <a:schemeClr val="accent1"/>
                </a:solidFill>
                <a:latin typeface="Trebuchet MS" panose="020B0603020202020204" pitchFamily="34" charset="0"/>
              </a:rPr>
              <a:t>Ελλιπής πρόσκληση </a:t>
            </a:r>
            <a:r>
              <a:rPr lang="el-GR" dirty="0">
                <a:latin typeface="Trebuchet MS" panose="020B0603020202020204" pitchFamily="34" charset="0"/>
              </a:rPr>
              <a:t>(σύγκληση που υπάρχει πρόσκληση, αλλά αυτή είναι από αναρμόδιο όργανο ή που δεν περιέχει τόπο και ημερομηνία ΓΣ ή που δεν έχει δημοσιευτεί ισοδυναμεί με ανύπαρκτη σύγκληση - α. 138 παρ. 2).</a:t>
            </a:r>
          </a:p>
          <a:p>
            <a:pPr lvl="1" algn="just">
              <a:buFont typeface="Wingdings" panose="05000000000000000000" pitchFamily="2" charset="2"/>
              <a:buChar char="§"/>
            </a:pPr>
            <a:r>
              <a:rPr lang="el-GR" dirty="0">
                <a:solidFill>
                  <a:schemeClr val="accent1"/>
                </a:solidFill>
                <a:latin typeface="Trebuchet MS" panose="020B0603020202020204" pitchFamily="34" charset="0"/>
              </a:rPr>
              <a:t>Μη νόμιμη συγκρότηση </a:t>
            </a:r>
          </a:p>
          <a:p>
            <a:pPr lvl="1" algn="just">
              <a:buFontTx/>
              <a:buChar char="-"/>
            </a:pPr>
            <a:r>
              <a:rPr lang="el-GR" dirty="0">
                <a:solidFill>
                  <a:schemeClr val="tx1"/>
                </a:solidFill>
                <a:latin typeface="Trebuchet MS" panose="020B0603020202020204" pitchFamily="34" charset="0"/>
              </a:rPr>
              <a:t>Όταν αποκλείονται από τη ΓΣ πρόσωπα που δικαιούνται συμμετοχής</a:t>
            </a:r>
          </a:p>
          <a:p>
            <a:pPr lvl="1" algn="just">
              <a:buFontTx/>
              <a:buChar char="-"/>
            </a:pPr>
            <a:r>
              <a:rPr lang="el-GR" dirty="0">
                <a:solidFill>
                  <a:schemeClr val="tx1"/>
                </a:solidFill>
                <a:latin typeface="Trebuchet MS" panose="020B0603020202020204" pitchFamily="34" charset="0"/>
              </a:rPr>
              <a:t>Όταν συμμετέχουν στη ΓΣ πρόσωπα που δεν δικαιούνται να συμμετάσχουν </a:t>
            </a:r>
          </a:p>
          <a:p>
            <a:pPr lvl="1" algn="just">
              <a:buFont typeface="Wingdings" panose="05000000000000000000" pitchFamily="2" charset="2"/>
              <a:buChar char="§"/>
            </a:pPr>
            <a:r>
              <a:rPr lang="el-GR" dirty="0">
                <a:solidFill>
                  <a:schemeClr val="accent1"/>
                </a:solidFill>
                <a:latin typeface="Trebuchet MS" panose="020B0603020202020204" pitchFamily="34" charset="0"/>
              </a:rPr>
              <a:t>Μη συγκέντρωση απαιτούμενης απαρτίας και πλειοψηφίας</a:t>
            </a:r>
          </a:p>
          <a:p>
            <a:pPr algn="just">
              <a:buFont typeface="Wingdings" panose="05000000000000000000" pitchFamily="2" charset="2"/>
              <a:buChar char="§"/>
            </a:pPr>
            <a:r>
              <a:rPr lang="el-GR" dirty="0">
                <a:solidFill>
                  <a:schemeClr val="tx1"/>
                </a:solidFill>
                <a:latin typeface="Trebuchet MS" panose="020B0603020202020204" pitchFamily="34" charset="0"/>
              </a:rPr>
              <a:t>Αγωγή ακύρωσης: Νομιμοποιείται μέτοχος που εκπροσωπεί τα 2/100 του κεφαλαίου (ο οποίος δεν παρέστη στη ΓΣ ή παρέστη και αντιτάχθηκε στη λήψη απόφασης και κάθε μέλος του ΔΣ ξεχωριστά (</a:t>
            </a:r>
            <a:r>
              <a:rPr lang="el-GR" dirty="0">
                <a:solidFill>
                  <a:schemeClr val="accent1"/>
                </a:solidFill>
                <a:latin typeface="Trebuchet MS" panose="020B0603020202020204" pitchFamily="34" charset="0"/>
              </a:rPr>
              <a:t>ΟΧΙ τρίτοι</a:t>
            </a:r>
            <a:r>
              <a:rPr lang="el-GR" dirty="0">
                <a:solidFill>
                  <a:schemeClr val="tx1"/>
                </a:solidFill>
                <a:latin typeface="Trebuchet MS" panose="020B0603020202020204" pitchFamily="34" charset="0"/>
              </a:rPr>
              <a:t>) – α. 137 παρ. 3.</a:t>
            </a:r>
          </a:p>
          <a:p>
            <a:pPr algn="just">
              <a:buFont typeface="Wingdings" panose="05000000000000000000" pitchFamily="2" charset="2"/>
              <a:buChar char="§"/>
            </a:pPr>
            <a:r>
              <a:rPr lang="el-GR" dirty="0">
                <a:solidFill>
                  <a:schemeClr val="tx1"/>
                </a:solidFill>
                <a:latin typeface="Trebuchet MS" panose="020B0603020202020204" pitchFamily="34" charset="0"/>
              </a:rPr>
              <a:t>Άσκηση της αγωγής εντός αποσβεστικής προθεσμίας 4 μηνών (α. 137 παρ. 8). Εάν παρέλθει άπρακτη η προθεσμία, τότε η απόφαση καθίσταται απρόσβλητη.  </a:t>
            </a:r>
          </a:p>
          <a:p>
            <a:pPr algn="just">
              <a:buFont typeface="Wingdings" panose="05000000000000000000" pitchFamily="2" charset="2"/>
              <a:buChar char="§"/>
            </a:pPr>
            <a:r>
              <a:rPr lang="el-GR" dirty="0">
                <a:solidFill>
                  <a:schemeClr val="tx1"/>
                </a:solidFill>
                <a:latin typeface="Trebuchet MS" panose="020B0603020202020204" pitchFamily="34" charset="0"/>
              </a:rPr>
              <a:t>Η απόφαση της ΓΣ μέχρι να ακυρωθεί με τελεσίδικη δικαστική απόφαση, παράγει κανονικά τα αποτελέσματά της. Η απόφαση που κηρύσσει την ακύρωση, δρα αναδρομικά, χωρίς όμως να θίγονται τα δικαιώματα </a:t>
            </a:r>
            <a:r>
              <a:rPr lang="el-GR" dirty="0">
                <a:solidFill>
                  <a:schemeClr val="accent1"/>
                </a:solidFill>
                <a:latin typeface="Trebuchet MS" panose="020B0603020202020204" pitchFamily="34" charset="0"/>
              </a:rPr>
              <a:t>καλόπιστων τρίτων </a:t>
            </a:r>
            <a:r>
              <a:rPr lang="el-GR" dirty="0">
                <a:solidFill>
                  <a:schemeClr val="tx1"/>
                </a:solidFill>
                <a:latin typeface="Trebuchet MS" panose="020B0603020202020204" pitchFamily="34" charset="0"/>
              </a:rPr>
              <a:t>(α. 137 παρ. 10).</a:t>
            </a:r>
          </a:p>
        </p:txBody>
      </p:sp>
    </p:spTree>
    <p:extLst>
      <p:ext uri="{BB962C8B-B14F-4D97-AF65-F5344CB8AC3E}">
        <p14:creationId xmlns:p14="http://schemas.microsoft.com/office/powerpoint/2010/main" val="1202511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A0CF3D-A2F4-7AAC-8D66-5830CBD91025}"/>
              </a:ext>
            </a:extLst>
          </p:cNvPr>
          <p:cNvSpPr>
            <a:spLocks noGrp="1"/>
          </p:cNvSpPr>
          <p:nvPr>
            <p:ph type="title"/>
          </p:nvPr>
        </p:nvSpPr>
        <p:spPr>
          <a:xfrm>
            <a:off x="1766656" y="513108"/>
            <a:ext cx="9542647" cy="685377"/>
          </a:xfrm>
        </p:spPr>
        <p:txBody>
          <a:bodyPr>
            <a:normAutofit/>
          </a:bodyPr>
          <a:lstStyle/>
          <a:p>
            <a:r>
              <a:rPr lang="el-GR" sz="2800" dirty="0">
                <a:latin typeface="Trebuchet MS" panose="020B0603020202020204" pitchFamily="34" charset="0"/>
              </a:rPr>
              <a:t>Άκυρες αποφάσεις της ΓΣ (α. 138)</a:t>
            </a:r>
          </a:p>
        </p:txBody>
      </p:sp>
      <p:sp>
        <p:nvSpPr>
          <p:cNvPr id="3" name="Θέση περιεχομένου 2">
            <a:extLst>
              <a:ext uri="{FF2B5EF4-FFF2-40B4-BE49-F238E27FC236}">
                <a16:creationId xmlns:a16="http://schemas.microsoft.com/office/drawing/2014/main" id="{95FAD6D2-ECFA-3471-65F8-5013CD8B0554}"/>
              </a:ext>
            </a:extLst>
          </p:cNvPr>
          <p:cNvSpPr>
            <a:spLocks noGrp="1"/>
          </p:cNvSpPr>
          <p:nvPr>
            <p:ph idx="1"/>
          </p:nvPr>
        </p:nvSpPr>
        <p:spPr>
          <a:xfrm>
            <a:off x="2589212" y="1260629"/>
            <a:ext cx="8915400" cy="5228948"/>
          </a:xfrm>
        </p:spPr>
        <p:txBody>
          <a:bodyPr>
            <a:normAutofit fontScale="92500" lnSpcReduction="10000"/>
          </a:bodyPr>
          <a:lstStyle/>
          <a:p>
            <a:pPr>
              <a:buFont typeface="Wingdings" panose="05000000000000000000" pitchFamily="2" charset="2"/>
              <a:buChar char="§"/>
            </a:pPr>
            <a:r>
              <a:rPr lang="el-GR" dirty="0">
                <a:solidFill>
                  <a:schemeClr val="accent1"/>
                </a:solidFill>
                <a:latin typeface="Trebuchet MS" panose="020B0603020202020204" pitchFamily="34" charset="0"/>
              </a:rPr>
              <a:t>Έλλειψη σύγκλησης</a:t>
            </a:r>
          </a:p>
          <a:p>
            <a:pPr>
              <a:buFont typeface="Wingdings" panose="05000000000000000000" pitchFamily="2" charset="2"/>
              <a:buChar char="§"/>
            </a:pPr>
            <a:r>
              <a:rPr lang="el-GR" dirty="0">
                <a:solidFill>
                  <a:schemeClr val="accent1"/>
                </a:solidFill>
                <a:latin typeface="Trebuchet MS" panose="020B0603020202020204" pitchFamily="34" charset="0"/>
              </a:rPr>
              <a:t>Αντίθεση του περιεχόμενου της απόφασης στον νόμο ή στο καταστατικό</a:t>
            </a:r>
            <a:r>
              <a:rPr lang="el-GR" dirty="0">
                <a:latin typeface="Trebuchet MS" panose="020B0603020202020204" pitchFamily="34" charset="0"/>
              </a:rPr>
              <a:t> (α. 138 παρ.1)</a:t>
            </a:r>
          </a:p>
          <a:p>
            <a:pPr>
              <a:buFont typeface="Wingdings" panose="05000000000000000000" pitchFamily="2" charset="2"/>
              <a:buChar char="§"/>
            </a:pPr>
            <a:r>
              <a:rPr lang="el-GR" dirty="0">
                <a:latin typeface="Trebuchet MS" panose="020B0603020202020204" pitchFamily="34" charset="0"/>
              </a:rPr>
              <a:t>Προβολή της ακυρότητας (α. 138 παρ. 4)</a:t>
            </a:r>
          </a:p>
          <a:p>
            <a:pPr lvl="1">
              <a:buFont typeface="Arial" panose="020B0604020202020204" pitchFamily="34" charset="0"/>
              <a:buChar char="•"/>
            </a:pPr>
            <a:r>
              <a:rPr lang="el-GR" dirty="0">
                <a:latin typeface="Trebuchet MS" panose="020B0603020202020204" pitchFamily="34" charset="0"/>
              </a:rPr>
              <a:t>Με αναγνωριστική αγωγή (Η απόφαση που αναγνωρίζει την ακυρότητα παράγει αποτελέσματα έναντι πάντων) </a:t>
            </a:r>
          </a:p>
          <a:p>
            <a:pPr lvl="1">
              <a:buFont typeface="Arial" panose="020B0604020202020204" pitchFamily="34" charset="0"/>
              <a:buChar char="•"/>
            </a:pPr>
            <a:r>
              <a:rPr lang="el-GR" dirty="0">
                <a:latin typeface="Trebuchet MS" panose="020B0603020202020204" pitchFamily="34" charset="0"/>
              </a:rPr>
              <a:t>Με ρητή έγγραφη δήλωση προς την εταιρεία. </a:t>
            </a:r>
          </a:p>
          <a:p>
            <a:pPr lvl="1">
              <a:buFont typeface="Arial" panose="020B0604020202020204" pitchFamily="34" charset="0"/>
              <a:buChar char="•"/>
            </a:pPr>
            <a:r>
              <a:rPr lang="el-GR" dirty="0">
                <a:latin typeface="Trebuchet MS" panose="020B0603020202020204" pitchFamily="34" charset="0"/>
              </a:rPr>
              <a:t>Λαμβάνεται υπόψιν και αυτεπαγγέλτως από το Δικαστήριο (α. 138 παρ. 6)</a:t>
            </a:r>
          </a:p>
          <a:p>
            <a:pPr indent="-285750">
              <a:buFont typeface="Wingdings" panose="05000000000000000000" pitchFamily="2" charset="2"/>
              <a:buChar char="§"/>
            </a:pPr>
            <a:r>
              <a:rPr lang="el-GR" dirty="0">
                <a:latin typeface="Trebuchet MS" panose="020B0603020202020204" pitchFamily="34" charset="0"/>
              </a:rPr>
              <a:t>Νομιμοποιούμενα πρόσωπα: το ΔΣ ή τα μέλη του ξεχωριστά, </a:t>
            </a:r>
            <a:r>
              <a:rPr lang="el-GR" dirty="0">
                <a:solidFill>
                  <a:schemeClr val="accent1"/>
                </a:solidFill>
                <a:latin typeface="Trebuchet MS" panose="020B0603020202020204" pitchFamily="34" charset="0"/>
              </a:rPr>
              <a:t>μέτοχοι και τρίτοι που έχουν έννομο συμφέρον. </a:t>
            </a:r>
          </a:p>
          <a:p>
            <a:pPr indent="-285750">
              <a:buFont typeface="Wingdings" panose="05000000000000000000" pitchFamily="2" charset="2"/>
              <a:buChar char="§"/>
            </a:pPr>
            <a:r>
              <a:rPr lang="el-GR" dirty="0">
                <a:latin typeface="Trebuchet MS" panose="020B0603020202020204" pitchFamily="34" charset="0"/>
              </a:rPr>
              <a:t>Προβολή της ακυρότητας εντός αποσβεστικής προθεσμίας ενός έτους (α. 138 παρ. 4). Εάν παρέλθει η προθεσμία-  ίαση της ακυρότητας.</a:t>
            </a:r>
          </a:p>
          <a:p>
            <a:pPr indent="-285750">
              <a:buFont typeface="Wingdings" panose="05000000000000000000" pitchFamily="2" charset="2"/>
              <a:buChar char="§"/>
            </a:pPr>
            <a:r>
              <a:rPr lang="el-GR" dirty="0">
                <a:latin typeface="Trebuchet MS" panose="020B0603020202020204" pitchFamily="34" charset="0"/>
              </a:rPr>
              <a:t>Οι αποφάσεις της ΓΣ με τις οποίες ο σκοπός καθίσταται παράνομος ή αντίθετος στη δημόσια τάξη και οι αποφάσεις της ΓΣ από τις οποίες προκύπτει διαρκής παραβίαση των διατάξεων αναγκαστικού δικαίου </a:t>
            </a:r>
            <a:r>
              <a:rPr lang="el-GR" dirty="0">
                <a:solidFill>
                  <a:schemeClr val="accent1"/>
                </a:solidFill>
                <a:latin typeface="Trebuchet MS" panose="020B0603020202020204" pitchFamily="34" charset="0"/>
              </a:rPr>
              <a:t>ΔΕΝ υπόκεινται σε προθεσμία </a:t>
            </a:r>
            <a:r>
              <a:rPr lang="el-GR" dirty="0">
                <a:latin typeface="Trebuchet MS" panose="020B0603020202020204" pitchFamily="34" charset="0"/>
              </a:rPr>
              <a:t>(α. 138 παρ. 4).</a:t>
            </a:r>
          </a:p>
          <a:p>
            <a:pPr indent="-285750">
              <a:buFont typeface="Wingdings" panose="05000000000000000000" pitchFamily="2" charset="2"/>
              <a:buChar char="§"/>
            </a:pPr>
            <a:r>
              <a:rPr lang="el-GR" dirty="0">
                <a:latin typeface="Trebuchet MS" panose="020B0603020202020204" pitchFamily="34" charset="0"/>
              </a:rPr>
              <a:t>Τα αποτελέσματα της ακυρότητας επέρχονται από το χρόνο που ελήφθη η απόφαση. </a:t>
            </a:r>
          </a:p>
        </p:txBody>
      </p:sp>
    </p:spTree>
    <p:extLst>
      <p:ext uri="{BB962C8B-B14F-4D97-AF65-F5344CB8AC3E}">
        <p14:creationId xmlns:p14="http://schemas.microsoft.com/office/powerpoint/2010/main" val="147939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B52A7F-92C2-FFE3-6ACA-0D6DAFC9D078}"/>
              </a:ext>
            </a:extLst>
          </p:cNvPr>
          <p:cNvSpPr>
            <a:spLocks noGrp="1"/>
          </p:cNvSpPr>
          <p:nvPr>
            <p:ph type="title"/>
          </p:nvPr>
        </p:nvSpPr>
        <p:spPr>
          <a:xfrm>
            <a:off x="2592925" y="624110"/>
            <a:ext cx="8911687" cy="538865"/>
          </a:xfrm>
        </p:spPr>
        <p:txBody>
          <a:bodyPr>
            <a:normAutofit/>
          </a:bodyPr>
          <a:lstStyle/>
          <a:p>
            <a:r>
              <a:rPr lang="el-GR" sz="2800" dirty="0">
                <a:latin typeface="Trebuchet MS" panose="020B0603020202020204" pitchFamily="34" charset="0"/>
              </a:rPr>
              <a:t>Ανυπόστατες αποφάσεις της ΓΣ (α. 139)</a:t>
            </a:r>
          </a:p>
        </p:txBody>
      </p:sp>
      <p:sp>
        <p:nvSpPr>
          <p:cNvPr id="3" name="Θέση περιεχομένου 2">
            <a:extLst>
              <a:ext uri="{FF2B5EF4-FFF2-40B4-BE49-F238E27FC236}">
                <a16:creationId xmlns:a16="http://schemas.microsoft.com/office/drawing/2014/main" id="{B0659D4B-7985-54DA-4F29-2B32D7B076B0}"/>
              </a:ext>
            </a:extLst>
          </p:cNvPr>
          <p:cNvSpPr>
            <a:spLocks noGrp="1"/>
          </p:cNvSpPr>
          <p:nvPr>
            <p:ph idx="1"/>
          </p:nvPr>
        </p:nvSpPr>
        <p:spPr>
          <a:xfrm>
            <a:off x="2589211" y="1384917"/>
            <a:ext cx="9218089" cy="4848973"/>
          </a:xfrm>
        </p:spPr>
        <p:txBody>
          <a:bodyPr/>
          <a:lstStyle/>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Εάν το σύνολο των μετόχων που συμμετείχαν στην ΓΣ δεν είχαν τη μετοχική ιδιότητα ή είχαν αποκτήσει το δικαίωμα ψήφου από πρόσωπο που δεν είχε τη μετοχική ιδιότητα (α. 139)</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Απόφαση του α. 136, όπου δεν έχουν υπογράψει όλοι οι μέτοχοι είναι </a:t>
            </a:r>
            <a:r>
              <a:rPr lang="el-GR" dirty="0">
                <a:solidFill>
                  <a:schemeClr val="accent1"/>
                </a:solidFill>
                <a:latin typeface="Trebuchet MS" panose="020B0603020202020204" pitchFamily="34" charset="0"/>
              </a:rPr>
              <a:t>ανυπόστατη. </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Η ανυπόστατη απόφαση ΔΕΝ παράγει αποτελέσματα και γι’ αυτό δεν προϋποθέτει διαπλαστική δικαστική απόφαση. Εάν τυχόν εκδοθεί απόφαση, αυτή απλά αναγνωρίζει το ανυπόστατο. Το ανυπόστατο μπορεί να προβληθεί οποτεδήποτε από οποιονδήποτε έχει έννομο συμφέρον (δικαστικά ή εξωδίκως).</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Δεν δημιουργεί φαινόμενο δίκαιο, οπότε ΔΕΝ τίθεται το θέμα της προστασίας των καλόπιστων τρίτων. </a:t>
            </a:r>
          </a:p>
        </p:txBody>
      </p:sp>
    </p:spTree>
    <p:extLst>
      <p:ext uri="{BB962C8B-B14F-4D97-AF65-F5344CB8AC3E}">
        <p14:creationId xmlns:p14="http://schemas.microsoft.com/office/powerpoint/2010/main" val="1938556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F89DD-54E1-8822-F0AA-6242EE598792}"/>
              </a:ext>
            </a:extLst>
          </p:cNvPr>
          <p:cNvSpPr>
            <a:spLocks noGrp="1"/>
          </p:cNvSpPr>
          <p:nvPr>
            <p:ph type="title"/>
          </p:nvPr>
        </p:nvSpPr>
        <p:spPr>
          <a:xfrm>
            <a:off x="1563858" y="244136"/>
            <a:ext cx="9569280" cy="609886"/>
          </a:xfrm>
        </p:spPr>
        <p:txBody>
          <a:bodyPr>
            <a:normAutofit fontScale="90000"/>
          </a:bodyPr>
          <a:lstStyle/>
          <a:p>
            <a:r>
              <a:rPr lang="el-GR" dirty="0">
                <a:latin typeface="Trebuchet MS" panose="020B0603020202020204" pitchFamily="34" charset="0"/>
              </a:rPr>
              <a:t>Διοικητικό Συμβούλιο </a:t>
            </a:r>
          </a:p>
        </p:txBody>
      </p:sp>
      <p:sp>
        <p:nvSpPr>
          <p:cNvPr id="3" name="Θέση περιεχομένου 2">
            <a:extLst>
              <a:ext uri="{FF2B5EF4-FFF2-40B4-BE49-F238E27FC236}">
                <a16:creationId xmlns:a16="http://schemas.microsoft.com/office/drawing/2014/main" id="{C53D8C1F-4CB8-996C-E6E7-C00E8684AE52}"/>
              </a:ext>
            </a:extLst>
          </p:cNvPr>
          <p:cNvSpPr>
            <a:spLocks noGrp="1"/>
          </p:cNvSpPr>
          <p:nvPr>
            <p:ph idx="1"/>
          </p:nvPr>
        </p:nvSpPr>
        <p:spPr>
          <a:xfrm>
            <a:off x="1649583" y="1164833"/>
            <a:ext cx="9961392" cy="5515706"/>
          </a:xfrm>
        </p:spPr>
        <p:txBody>
          <a:bodyPr>
            <a:normAutofit lnSpcReduction="10000"/>
          </a:bodyPr>
          <a:lstStyle/>
          <a:p>
            <a:pPr algn="just">
              <a:lnSpc>
                <a:spcPct val="120000"/>
              </a:lnSpc>
              <a:buFont typeface="Arial" panose="020B0604020202020204" pitchFamily="34" charset="0"/>
              <a:buChar char="•"/>
            </a:pPr>
            <a:r>
              <a:rPr lang="el-GR" dirty="0">
                <a:latin typeface="Trebuchet MS" panose="020B0603020202020204" pitchFamily="34" charset="0"/>
              </a:rPr>
              <a:t>Διαχειριστικό και εκπροσωπευτικό όργανο  </a:t>
            </a:r>
          </a:p>
          <a:p>
            <a:pPr algn="just">
              <a:lnSpc>
                <a:spcPct val="120000"/>
              </a:lnSpc>
              <a:buFont typeface="Arial" panose="020B0604020202020204" pitchFamily="34" charset="0"/>
              <a:buChar char="•"/>
            </a:pPr>
            <a:r>
              <a:rPr lang="el-GR" dirty="0">
                <a:latin typeface="Trebuchet MS" panose="020B0603020202020204" pitchFamily="34" charset="0"/>
              </a:rPr>
              <a:t>3-15 μέλη (α. 77 παρ. 3)</a:t>
            </a:r>
          </a:p>
          <a:p>
            <a:pPr algn="just">
              <a:lnSpc>
                <a:spcPct val="120000"/>
              </a:lnSpc>
              <a:buFont typeface="Arial" panose="020B0604020202020204" pitchFamily="34" charset="0"/>
              <a:buChar char="•"/>
            </a:pPr>
            <a:r>
              <a:rPr lang="el-GR" dirty="0">
                <a:latin typeface="Trebuchet MS" panose="020B0603020202020204" pitchFamily="34" charset="0"/>
              </a:rPr>
              <a:t>Μονομελές διοικητικό όργανο (σύμβουλος- διαχειριστής) – α. 115</a:t>
            </a:r>
          </a:p>
          <a:p>
            <a:pPr algn="just">
              <a:lnSpc>
                <a:spcPct val="120000"/>
              </a:lnSpc>
              <a:buFont typeface="Arial" panose="020B0604020202020204" pitchFamily="34" charset="0"/>
              <a:buChar char="•"/>
            </a:pPr>
            <a:r>
              <a:rPr lang="el-GR" dirty="0">
                <a:latin typeface="Trebuchet MS" panose="020B0603020202020204" pitchFamily="34" charset="0"/>
              </a:rPr>
              <a:t>Διορισμός του ΔΣ από τη ΓΣ (</a:t>
            </a:r>
            <a:r>
              <a:rPr lang="el-GR" dirty="0">
                <a:solidFill>
                  <a:schemeClr val="accent1"/>
                </a:solidFill>
                <a:latin typeface="Trebuchet MS" panose="020B0603020202020204" pitchFamily="34" charset="0"/>
              </a:rPr>
              <a:t>αποκλειστική και ανεκχώρητη αρμοδιότητα</a:t>
            </a:r>
            <a:r>
              <a:rPr lang="el-GR" dirty="0">
                <a:latin typeface="Trebuchet MS" panose="020B0603020202020204" pitchFamily="34" charset="0"/>
              </a:rPr>
              <a:t>)</a:t>
            </a:r>
          </a:p>
          <a:p>
            <a:pPr lvl="1" algn="just">
              <a:lnSpc>
                <a:spcPct val="120000"/>
              </a:lnSpc>
              <a:buFont typeface="Arial" panose="020B0604020202020204" pitchFamily="34" charset="0"/>
              <a:buChar char="•"/>
            </a:pPr>
            <a:r>
              <a:rPr lang="el-GR" dirty="0">
                <a:latin typeface="Trebuchet MS" panose="020B0603020202020204" pitchFamily="34" charset="0"/>
              </a:rPr>
              <a:t>Το πρώτο ΔΣ μπορεί να ορίζεται από το καταστατικό (α. 78 παρ. 2)</a:t>
            </a:r>
          </a:p>
          <a:p>
            <a:pPr lvl="1" algn="just">
              <a:lnSpc>
                <a:spcPct val="120000"/>
              </a:lnSpc>
              <a:buFont typeface="Arial" panose="020B0604020202020204" pitchFamily="34" charset="0"/>
              <a:buChar char="•"/>
            </a:pPr>
            <a:r>
              <a:rPr lang="el-GR" dirty="0">
                <a:latin typeface="Trebuchet MS" panose="020B0603020202020204" pitchFamily="34" charset="0"/>
              </a:rPr>
              <a:t>Το ΔΣ μπορεί να εκλέξει προσωρινούς συμβούλους στη θέση αυτών που παραιτήθηκαν, πέθαναν ή απώλεσαν την ιδιότητα τους, εφόσον τα εναπομείναντα μέλη του ΔΣ είναι τουλάχιστον 3 (α. 82 παρ. 1) – </a:t>
            </a:r>
            <a:r>
              <a:rPr lang="el-GR" dirty="0">
                <a:solidFill>
                  <a:schemeClr val="accent1"/>
                </a:solidFill>
                <a:latin typeface="Trebuchet MS" panose="020B0603020202020204" pitchFamily="34" charset="0"/>
              </a:rPr>
              <a:t>εκλογή υπό την έγκριση της επόμενης ΓΣ</a:t>
            </a:r>
          </a:p>
          <a:p>
            <a:pPr lvl="1" algn="just">
              <a:lnSpc>
                <a:spcPct val="120000"/>
              </a:lnSpc>
              <a:buFont typeface="Arial" panose="020B0604020202020204" pitchFamily="34" charset="0"/>
              <a:buChar char="•"/>
            </a:pPr>
            <a:r>
              <a:rPr lang="el-GR" dirty="0">
                <a:latin typeface="Trebuchet MS" panose="020B0603020202020204" pitchFamily="34" charset="0"/>
              </a:rPr>
              <a:t>Από μέτοχο ή μετόχους που μπορούν να διορίζουν όμως μέχρι </a:t>
            </a:r>
            <a:r>
              <a:rPr lang="el-GR" dirty="0">
                <a:solidFill>
                  <a:schemeClr val="accent1"/>
                </a:solidFill>
                <a:latin typeface="Trebuchet MS" panose="020B0603020202020204" pitchFamily="34" charset="0"/>
              </a:rPr>
              <a:t>τα 2/5 των μελών του ΔΣ</a:t>
            </a:r>
            <a:r>
              <a:rPr lang="el-GR" dirty="0">
                <a:latin typeface="Trebuchet MS" panose="020B0603020202020204" pitchFamily="34" charset="0"/>
              </a:rPr>
              <a:t>, εφόσον τούτο προβλέπεται στο καταστατικό (α. 79 παρ. 1)</a:t>
            </a:r>
          </a:p>
          <a:p>
            <a:pPr lvl="1" algn="just">
              <a:lnSpc>
                <a:spcPct val="120000"/>
              </a:lnSpc>
              <a:buFont typeface="Arial" panose="020B0604020202020204" pitchFamily="34" charset="0"/>
              <a:buChar char="•"/>
            </a:pPr>
            <a:r>
              <a:rPr lang="el-GR" dirty="0">
                <a:latin typeface="Trebuchet MS" panose="020B0603020202020204" pitchFamily="34" charset="0"/>
              </a:rPr>
              <a:t>Δικαστικός διορισμός προσωρινού ΔΣ (έλλειψη διοίκησης ή σύγκρουσης συμφερόντων- α. 69 ΑΚ)</a:t>
            </a:r>
          </a:p>
          <a:p>
            <a:pPr indent="-285750" algn="just">
              <a:lnSpc>
                <a:spcPct val="120000"/>
              </a:lnSpc>
              <a:buFont typeface="Arial" panose="020B0604020202020204" pitchFamily="34" charset="0"/>
              <a:buChar char="•"/>
            </a:pPr>
            <a:r>
              <a:rPr lang="el-GR" dirty="0">
                <a:solidFill>
                  <a:schemeClr val="accent1"/>
                </a:solidFill>
                <a:latin typeface="Trebuchet MS" panose="020B0603020202020204" pitchFamily="34" charset="0"/>
              </a:rPr>
              <a:t>Ελλιπές ΔΣ</a:t>
            </a:r>
            <a:r>
              <a:rPr lang="el-GR" dirty="0">
                <a:latin typeface="Trebuchet MS" panose="020B0603020202020204" pitchFamily="34" charset="0"/>
              </a:rPr>
              <a:t>: τα εναπομείναντα μέλη ΔΣ μπορούν να συνεχίσουν τη διαχείριση και εκπροσώπηση της εταιρείας, εφόσον είναι περισσότερα από τα μισά του συνόλου των μελών και όχι λιγότερα από 3. Τούτο πρέπει να προβλέπεται στο καταστατικό (α. 82 παρ. 2)</a:t>
            </a:r>
          </a:p>
          <a:p>
            <a:pPr marL="57150" indent="0">
              <a:buNone/>
            </a:pPr>
            <a:endParaRPr lang="el-GR" dirty="0">
              <a:latin typeface="Trebuchet MS" panose="020B0603020202020204" pitchFamily="34" charset="0"/>
            </a:endParaRPr>
          </a:p>
        </p:txBody>
      </p:sp>
    </p:spTree>
    <p:extLst>
      <p:ext uri="{BB962C8B-B14F-4D97-AF65-F5344CB8AC3E}">
        <p14:creationId xmlns:p14="http://schemas.microsoft.com/office/powerpoint/2010/main" val="6653445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E6F4D8-F5B2-FF4F-971A-68ADD52646F5}"/>
              </a:ext>
            </a:extLst>
          </p:cNvPr>
          <p:cNvSpPr>
            <a:spLocks noGrp="1"/>
          </p:cNvSpPr>
          <p:nvPr>
            <p:ph type="title"/>
          </p:nvPr>
        </p:nvSpPr>
        <p:spPr>
          <a:xfrm>
            <a:off x="1731146" y="244136"/>
            <a:ext cx="9649179" cy="769684"/>
          </a:xfrm>
        </p:spPr>
        <p:txBody>
          <a:bodyPr>
            <a:normAutofit/>
          </a:bodyPr>
          <a:lstStyle/>
          <a:p>
            <a:r>
              <a:rPr lang="el-GR" sz="2800" dirty="0">
                <a:latin typeface="Trebuchet MS" panose="020B0603020202020204" pitchFamily="34" charset="0"/>
              </a:rPr>
              <a:t>Διοικητικό Συμβούλιο</a:t>
            </a:r>
          </a:p>
        </p:txBody>
      </p:sp>
      <p:sp>
        <p:nvSpPr>
          <p:cNvPr id="3" name="Θέση περιεχομένου 2">
            <a:extLst>
              <a:ext uri="{FF2B5EF4-FFF2-40B4-BE49-F238E27FC236}">
                <a16:creationId xmlns:a16="http://schemas.microsoft.com/office/drawing/2014/main" id="{F1EB0C7B-E834-67A0-86D4-117DD141DFCD}"/>
              </a:ext>
            </a:extLst>
          </p:cNvPr>
          <p:cNvSpPr>
            <a:spLocks noGrp="1"/>
          </p:cNvSpPr>
          <p:nvPr>
            <p:ph idx="1"/>
          </p:nvPr>
        </p:nvSpPr>
        <p:spPr>
          <a:xfrm>
            <a:off x="2059620" y="887767"/>
            <a:ext cx="9836458" cy="5486400"/>
          </a:xfrm>
        </p:spPr>
        <p:txBody>
          <a:bodyPr>
            <a:normAutofit lnSpcReduction="10000"/>
          </a:bodyPr>
          <a:lstStyle/>
          <a:p>
            <a:pPr algn="just">
              <a:lnSpc>
                <a:spcPct val="150000"/>
              </a:lnSpc>
              <a:buFont typeface="Wingdings" panose="05000000000000000000" pitchFamily="2" charset="2"/>
              <a:buChar char="§"/>
            </a:pPr>
            <a:r>
              <a:rPr lang="el-GR" dirty="0">
                <a:latin typeface="Trebuchet MS" panose="020B0603020202020204" pitchFamily="34" charset="0"/>
              </a:rPr>
              <a:t>Υποχρέωση επιμελούς διαχείρισης (τήρηση της νομιμότητας και προαγωγή του εταιρικού συμφέροντος)- α. 96 παρ. 1</a:t>
            </a:r>
          </a:p>
          <a:p>
            <a:pPr algn="just">
              <a:lnSpc>
                <a:spcPct val="150000"/>
              </a:lnSpc>
              <a:buFont typeface="Wingdings" panose="05000000000000000000" pitchFamily="2" charset="2"/>
              <a:buChar char="§"/>
            </a:pPr>
            <a:r>
              <a:rPr lang="el-GR" dirty="0">
                <a:latin typeface="Trebuchet MS" panose="020B0603020202020204" pitchFamily="34" charset="0"/>
              </a:rPr>
              <a:t>Υποχρέωση πίστης (προώθηση των συμφερόντων της εταιρείας κατά τον πλέον επωφελή για την εταιρεία τρόπο και παράλειψη κάθε ενέργειας που μπορεί να βλάψει τα συμφέροντα της εταιρείας)- α. 96 παρ. 1</a:t>
            </a:r>
          </a:p>
          <a:p>
            <a:pPr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Διαφάνεια των συναλλαγών με συνδεδεμένα μέρη (α. 99-101)</a:t>
            </a:r>
          </a:p>
          <a:p>
            <a:pPr marL="685800" lvl="1" algn="just">
              <a:lnSpc>
                <a:spcPct val="150000"/>
              </a:lnSpc>
              <a:buFont typeface="Wingdings" panose="05000000000000000000" pitchFamily="2" charset="2"/>
              <a:buChar char="§"/>
            </a:pPr>
            <a:r>
              <a:rPr lang="el-GR" dirty="0">
                <a:latin typeface="Trebuchet MS" panose="020B0603020202020204" pitchFamily="34" charset="0"/>
              </a:rPr>
              <a:t>Απαγορεύεται και είναι άκυρη οποιαδήποτε σύμβαση μεταξύ των συνδεδεμένων μερών και της εταιρείας χωρίς </a:t>
            </a:r>
            <a:r>
              <a:rPr lang="el-GR" dirty="0">
                <a:solidFill>
                  <a:schemeClr val="accent1"/>
                </a:solidFill>
                <a:latin typeface="Trebuchet MS" panose="020B0603020202020204" pitchFamily="34" charset="0"/>
              </a:rPr>
              <a:t>ΕΙΔΙΚΗ ΑΔΕΙΑ </a:t>
            </a:r>
            <a:r>
              <a:rPr lang="el-GR" dirty="0">
                <a:latin typeface="Trebuchet MS" panose="020B0603020202020204" pitchFamily="34" charset="0"/>
              </a:rPr>
              <a:t>του ΔΣ ή της ΓΣ (α. 99 παρ. 1). </a:t>
            </a:r>
          </a:p>
          <a:p>
            <a:pPr marL="685800" lvl="1" algn="just">
              <a:lnSpc>
                <a:spcPct val="150000"/>
              </a:lnSpc>
              <a:buFont typeface="Wingdings" panose="05000000000000000000" pitchFamily="2" charset="2"/>
              <a:buChar char="§"/>
            </a:pPr>
            <a:r>
              <a:rPr lang="el-GR" dirty="0">
                <a:latin typeface="Trebuchet MS" panose="020B0603020202020204" pitchFamily="34" charset="0"/>
              </a:rPr>
              <a:t>Συνδεδεμένα μέρη είναι: τα μέλη του ΔΣ, τα πρόσωπα που ελέγχουν την εταιρεία, στενά μέλη της οικογένειας τους και νομικά πρόσωπα που ελέγχονται από τους άνω (α. 99 παρ. 2) </a:t>
            </a:r>
          </a:p>
          <a:p>
            <a:pPr marL="685800" lvl="1" algn="just">
              <a:lnSpc>
                <a:spcPct val="150000"/>
              </a:lnSpc>
              <a:buFont typeface="Wingdings" panose="05000000000000000000" pitchFamily="2" charset="2"/>
              <a:buChar char="§"/>
            </a:pPr>
            <a:r>
              <a:rPr lang="el-GR" dirty="0">
                <a:latin typeface="Trebuchet MS" panose="020B0603020202020204" pitchFamily="34" charset="0"/>
              </a:rPr>
              <a:t>Απόφαση του ΔΣ με την οποία χορηγείται η άδεια για κατάρτιση της συναλλαγής (χορηγείται με βάση το συμφέρον της εταιρείας και των μετόχων που δεν είναι συνδεδεμένα μέρη και ύστερα από υπεύθυνη αξιολόγηση των συγκεκριμένων συνθηκών). Η άδεια ισχύει για 6 μήνες.  </a:t>
            </a:r>
          </a:p>
        </p:txBody>
      </p:sp>
    </p:spTree>
    <p:extLst>
      <p:ext uri="{BB962C8B-B14F-4D97-AF65-F5344CB8AC3E}">
        <p14:creationId xmlns:p14="http://schemas.microsoft.com/office/powerpoint/2010/main" val="10412068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2B354E-4F58-9FCB-DCE4-B325D5E1A673}"/>
              </a:ext>
            </a:extLst>
          </p:cNvPr>
          <p:cNvSpPr>
            <a:spLocks noGrp="1"/>
          </p:cNvSpPr>
          <p:nvPr>
            <p:ph type="title"/>
          </p:nvPr>
        </p:nvSpPr>
        <p:spPr>
          <a:xfrm>
            <a:off x="1802812" y="375536"/>
            <a:ext cx="8911687" cy="716418"/>
          </a:xfrm>
        </p:spPr>
        <p:txBody>
          <a:bodyPr>
            <a:normAutofit/>
          </a:bodyPr>
          <a:lstStyle/>
          <a:p>
            <a:r>
              <a:rPr lang="el-GR" sz="2800" dirty="0">
                <a:latin typeface="Trebuchet MS" panose="020B0603020202020204" pitchFamily="34" charset="0"/>
              </a:rPr>
              <a:t>Διοικητικό Συμβούλιο</a:t>
            </a:r>
          </a:p>
        </p:txBody>
      </p:sp>
      <p:sp>
        <p:nvSpPr>
          <p:cNvPr id="3" name="Θέση περιεχομένου 2">
            <a:extLst>
              <a:ext uri="{FF2B5EF4-FFF2-40B4-BE49-F238E27FC236}">
                <a16:creationId xmlns:a16="http://schemas.microsoft.com/office/drawing/2014/main" id="{7B62B707-1295-C705-B39C-1ED3213287F0}"/>
              </a:ext>
            </a:extLst>
          </p:cNvPr>
          <p:cNvSpPr>
            <a:spLocks noGrp="1"/>
          </p:cNvSpPr>
          <p:nvPr>
            <p:ph idx="1"/>
          </p:nvPr>
        </p:nvSpPr>
        <p:spPr>
          <a:xfrm>
            <a:off x="1677881" y="1179164"/>
            <a:ext cx="10209320" cy="5425822"/>
          </a:xfrm>
        </p:spPr>
        <p:txBody>
          <a:bodyPr>
            <a:normAutofit fontScale="85000" lnSpcReduction="20000"/>
          </a:bodyPr>
          <a:lstStyle/>
          <a:p>
            <a:pPr lvl="1" algn="just">
              <a:lnSpc>
                <a:spcPct val="150000"/>
              </a:lnSpc>
              <a:buFont typeface="Wingdings" panose="05000000000000000000" pitchFamily="2" charset="2"/>
              <a:buChar char="§"/>
            </a:pPr>
            <a:r>
              <a:rPr lang="el-GR" sz="1800" dirty="0">
                <a:latin typeface="Trebuchet MS" panose="020B0603020202020204" pitchFamily="34" charset="0"/>
              </a:rPr>
              <a:t>Μέτοχοι που εκπροσωπούν το 1/20 του καταβεβλημένου μετοχικού κεφαλαίου μπορούν να ζητήσουν τη σύγκληση ΓΣ για τη διερεύνηση της χορηγηθείσης άδειας (α. 100 παρ. 3). </a:t>
            </a:r>
          </a:p>
          <a:p>
            <a:pPr lvl="1" algn="just">
              <a:lnSpc>
                <a:spcPct val="150000"/>
              </a:lnSpc>
              <a:buFont typeface="Wingdings" panose="05000000000000000000" pitchFamily="2" charset="2"/>
              <a:buChar char="§"/>
            </a:pPr>
            <a:r>
              <a:rPr lang="el-GR" sz="1800" dirty="0">
                <a:solidFill>
                  <a:schemeClr val="accent1"/>
                </a:solidFill>
                <a:latin typeface="Trebuchet MS" panose="020B0603020202020204" pitchFamily="34" charset="0"/>
              </a:rPr>
              <a:t>Η απόφαση του ΔΣ καθίσταται οριστική:</a:t>
            </a:r>
          </a:p>
          <a:p>
            <a:pPr lvl="2" algn="just">
              <a:lnSpc>
                <a:spcPct val="150000"/>
              </a:lnSpc>
              <a:buFont typeface="Wingdings" panose="05000000000000000000" pitchFamily="2" charset="2"/>
              <a:buChar char="§"/>
            </a:pPr>
            <a:r>
              <a:rPr lang="el-GR" sz="1800" dirty="0">
                <a:latin typeface="Trebuchet MS" panose="020B0603020202020204" pitchFamily="34" charset="0"/>
              </a:rPr>
              <a:t>Εάν η ΓΣ παράσχει την έγκριση (α. 100 παρ. 6)</a:t>
            </a:r>
          </a:p>
          <a:p>
            <a:pPr lvl="2" algn="just">
              <a:lnSpc>
                <a:spcPct val="150000"/>
              </a:lnSpc>
              <a:buFont typeface="Wingdings" panose="05000000000000000000" pitchFamily="2" charset="2"/>
              <a:buChar char="§"/>
            </a:pPr>
            <a:r>
              <a:rPr lang="el-GR" sz="1800" dirty="0">
                <a:latin typeface="Trebuchet MS" panose="020B0603020202020204" pitchFamily="34" charset="0"/>
              </a:rPr>
              <a:t>Με την παρέλευση άπρακτων 10 ημερών από τη δημοσίευση της ανακοίνωσης </a:t>
            </a:r>
          </a:p>
          <a:p>
            <a:pPr lvl="2" algn="just">
              <a:lnSpc>
                <a:spcPct val="150000"/>
              </a:lnSpc>
              <a:buFont typeface="Wingdings" panose="05000000000000000000" pitchFamily="2" charset="2"/>
              <a:buChar char="§"/>
            </a:pPr>
            <a:r>
              <a:rPr lang="el-GR" sz="1800" dirty="0">
                <a:latin typeface="Trebuchet MS" panose="020B0603020202020204" pitchFamily="34" charset="0"/>
              </a:rPr>
              <a:t>Εάν υπάρξει έγγραφη δήλωση των μετόχων ότι δεν προτίθενται να ζητήσουν τη σύγκληση της ΓΣ</a:t>
            </a:r>
          </a:p>
          <a:p>
            <a:pPr lvl="1" algn="just">
              <a:lnSpc>
                <a:spcPct val="150000"/>
              </a:lnSpc>
              <a:buFont typeface="Wingdings" panose="05000000000000000000" pitchFamily="2" charset="2"/>
              <a:buChar char="§"/>
            </a:pPr>
            <a:r>
              <a:rPr lang="el-GR" sz="1800" dirty="0">
                <a:solidFill>
                  <a:schemeClr val="accent1"/>
                </a:solidFill>
                <a:latin typeface="Trebuchet MS" panose="020B0603020202020204" pitchFamily="34" charset="0"/>
              </a:rPr>
              <a:t>Δημοσιότητα των συναλλαγών με συνδεδεμένα μέρη </a:t>
            </a:r>
            <a:r>
              <a:rPr lang="el-GR" sz="1800" dirty="0">
                <a:latin typeface="Trebuchet MS" panose="020B0603020202020204" pitchFamily="34" charset="0"/>
              </a:rPr>
              <a:t>(α. 101). Το ΔΣ πριν την ολοκλήρωση της συναλλαγής οφείλει να ανακοινώσει την παροχή αδείας για την κατάρτιση της συναλλαγής. </a:t>
            </a:r>
          </a:p>
          <a:p>
            <a:pPr algn="just">
              <a:lnSpc>
                <a:spcPct val="150000"/>
              </a:lnSpc>
              <a:buFont typeface="Wingdings" panose="05000000000000000000" pitchFamily="2" charset="2"/>
              <a:buChar char="§"/>
            </a:pPr>
            <a:r>
              <a:rPr lang="el-GR" sz="2000" dirty="0">
                <a:solidFill>
                  <a:schemeClr val="accent1"/>
                </a:solidFill>
                <a:latin typeface="Trebuchet MS" panose="020B0603020202020204" pitchFamily="34" charset="0"/>
              </a:rPr>
              <a:t>Κανόνες Λειτουργίας του ΔΣ</a:t>
            </a:r>
          </a:p>
          <a:p>
            <a:pPr lvl="1" algn="just">
              <a:lnSpc>
                <a:spcPct val="150000"/>
              </a:lnSpc>
              <a:buFont typeface="Wingdings" panose="05000000000000000000" pitchFamily="2" charset="2"/>
              <a:buChar char="§"/>
            </a:pPr>
            <a:r>
              <a:rPr lang="el-GR" sz="1800" dirty="0">
                <a:solidFill>
                  <a:schemeClr val="tx1"/>
                </a:solidFill>
                <a:latin typeface="Trebuchet MS" panose="020B0603020202020204" pitchFamily="34" charset="0"/>
              </a:rPr>
              <a:t>Σύγκληση του ΔΣ από τον πρόεδρο του με πρόσκληση προς τα μέλη που γνωστοποιείται 2 τουλάχιστον ημέρες πριν από τη συνεδρίαση (α. 91 παρ. 2)</a:t>
            </a:r>
          </a:p>
          <a:p>
            <a:pPr lvl="1" algn="just">
              <a:lnSpc>
                <a:spcPct val="150000"/>
              </a:lnSpc>
              <a:buFont typeface="Wingdings" panose="05000000000000000000" pitchFamily="2" charset="2"/>
              <a:buChar char="§"/>
            </a:pPr>
            <a:r>
              <a:rPr lang="el-GR" sz="1800" dirty="0">
                <a:solidFill>
                  <a:schemeClr val="tx1"/>
                </a:solidFill>
                <a:latin typeface="Trebuchet MS" panose="020B0603020202020204" pitchFamily="34" charset="0"/>
              </a:rPr>
              <a:t>Σύγκληση του ΔΣ από τον πρόεδρο, αφού έχει προηγηθεί αίτηση 2 τουλάχιστον μελών του. Εάν ολιγωρεί ο πρόεδρος, τότε τα μέλη μπορούν να συγκαλέσουν τα μέλη με γνωστοποίηση πρόσκλησης προς τα λοιπά μέλη (α. 91 παρ. 3)</a:t>
            </a:r>
          </a:p>
          <a:p>
            <a:pPr marL="457200" lvl="1" indent="0" algn="just">
              <a:lnSpc>
                <a:spcPct val="150000"/>
              </a:lnSpc>
              <a:buNone/>
            </a:pPr>
            <a:endParaRPr lang="el-GR" sz="1800" dirty="0">
              <a:solidFill>
                <a:schemeClr val="tx1"/>
              </a:solidFill>
              <a:latin typeface="Trebuchet MS" panose="020B0603020202020204" pitchFamily="34" charset="0"/>
            </a:endParaRPr>
          </a:p>
          <a:p>
            <a:pPr lvl="1" algn="just">
              <a:lnSpc>
                <a:spcPct val="150000"/>
              </a:lnSpc>
              <a:buFont typeface="Wingdings" panose="05000000000000000000" pitchFamily="2" charset="2"/>
              <a:buChar char="§"/>
            </a:pPr>
            <a:endParaRPr lang="el-GR" sz="1800" dirty="0">
              <a:latin typeface="Trebuchet MS" panose="020B0603020202020204" pitchFamily="34" charset="0"/>
            </a:endParaRPr>
          </a:p>
          <a:p>
            <a:pPr marL="857250" lvl="1" indent="-342900" algn="just">
              <a:buFont typeface="Wingdings" panose="05000000000000000000" pitchFamily="2" charset="2"/>
              <a:buChar char="§"/>
            </a:pPr>
            <a:endParaRPr lang="el-GR" sz="2000" dirty="0">
              <a:latin typeface="Trebuchet MS" panose="020B0603020202020204" pitchFamily="34" charset="0"/>
            </a:endParaRPr>
          </a:p>
        </p:txBody>
      </p:sp>
    </p:spTree>
    <p:extLst>
      <p:ext uri="{BB962C8B-B14F-4D97-AF65-F5344CB8AC3E}">
        <p14:creationId xmlns:p14="http://schemas.microsoft.com/office/powerpoint/2010/main" val="1854558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70797F-DE30-F797-1BFB-CD07C1661C30}"/>
              </a:ext>
            </a:extLst>
          </p:cNvPr>
          <p:cNvSpPr>
            <a:spLocks noGrp="1"/>
          </p:cNvSpPr>
          <p:nvPr>
            <p:ph type="title"/>
          </p:nvPr>
        </p:nvSpPr>
        <p:spPr>
          <a:xfrm>
            <a:off x="1997477" y="624110"/>
            <a:ext cx="9507136" cy="592131"/>
          </a:xfrm>
        </p:spPr>
        <p:txBody>
          <a:bodyPr>
            <a:normAutofit/>
          </a:bodyPr>
          <a:lstStyle/>
          <a:p>
            <a:r>
              <a:rPr lang="el-GR" sz="2800" dirty="0">
                <a:latin typeface="Trebuchet MS" panose="020B0603020202020204" pitchFamily="34" charset="0"/>
              </a:rPr>
              <a:t>Διοικητικό Συμβούλιο </a:t>
            </a:r>
          </a:p>
        </p:txBody>
      </p:sp>
      <p:sp>
        <p:nvSpPr>
          <p:cNvPr id="3" name="Θέση περιεχομένου 2">
            <a:extLst>
              <a:ext uri="{FF2B5EF4-FFF2-40B4-BE49-F238E27FC236}">
                <a16:creationId xmlns:a16="http://schemas.microsoft.com/office/drawing/2014/main" id="{7F9A1080-640E-925D-5A49-9F80FF10E017}"/>
              </a:ext>
            </a:extLst>
          </p:cNvPr>
          <p:cNvSpPr>
            <a:spLocks noGrp="1"/>
          </p:cNvSpPr>
          <p:nvPr>
            <p:ph idx="1"/>
          </p:nvPr>
        </p:nvSpPr>
        <p:spPr>
          <a:xfrm>
            <a:off x="1997475" y="1606857"/>
            <a:ext cx="9694415" cy="4927107"/>
          </a:xfrm>
        </p:spPr>
        <p:txBody>
          <a:bodyPr>
            <a:normAutofit fontScale="92500" lnSpcReduction="20000"/>
          </a:bodyPr>
          <a:lstStyle/>
          <a:p>
            <a:pPr algn="just">
              <a:lnSpc>
                <a:spcPct val="150000"/>
              </a:lnSpc>
              <a:buFont typeface="Wingdings" panose="05000000000000000000" pitchFamily="2" charset="2"/>
              <a:buChar char="§"/>
            </a:pPr>
            <a:r>
              <a:rPr lang="el-GR" dirty="0">
                <a:latin typeface="Trebuchet MS" panose="020B0603020202020204" pitchFamily="34" charset="0"/>
              </a:rPr>
              <a:t>Έγκυρη λήψη αποφάσεων: Νόμιμη σύνθεση του ΔΣ + συγκέντρωση της απαιτούμενης απαρτίας και πλειοψηφίας. </a:t>
            </a:r>
          </a:p>
          <a:p>
            <a:pPr lvl="1" algn="just">
              <a:lnSpc>
                <a:spcPct val="150000"/>
              </a:lnSpc>
              <a:buFont typeface="Wingdings" panose="05000000000000000000" pitchFamily="2" charset="2"/>
              <a:buChar char="§"/>
            </a:pPr>
            <a:r>
              <a:rPr lang="el-GR" dirty="0">
                <a:latin typeface="Trebuchet MS" panose="020B0603020202020204" pitchFamily="34" charset="0"/>
              </a:rPr>
              <a:t>Απαρτία: 50+ 1 των μελών του ΔΣ και τουλάχιστον 3 (α. 92 παρ. 1)</a:t>
            </a:r>
          </a:p>
          <a:p>
            <a:pPr lvl="1" algn="just">
              <a:lnSpc>
                <a:spcPct val="150000"/>
              </a:lnSpc>
              <a:buFont typeface="Wingdings" panose="05000000000000000000" pitchFamily="2" charset="2"/>
              <a:buChar char="§"/>
            </a:pPr>
            <a:r>
              <a:rPr lang="el-GR" dirty="0">
                <a:latin typeface="Trebuchet MS" panose="020B0603020202020204" pitchFamily="34" charset="0"/>
              </a:rPr>
              <a:t>Πλειοψηφία: απόλυτη πλειοψηφία των παρόντων, εκτός εάν προβλέπεται μεγαλύτερη πλειοψηφία (α. 92 παρ. 2)</a:t>
            </a:r>
          </a:p>
          <a:p>
            <a:pPr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Ελαττωματικές αποφάσεις ΔΣ</a:t>
            </a:r>
          </a:p>
          <a:p>
            <a:pPr lvl="1"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Άκυρες αποφάσεις </a:t>
            </a:r>
            <a:r>
              <a:rPr lang="el-GR" dirty="0">
                <a:solidFill>
                  <a:schemeClr val="tx1"/>
                </a:solidFill>
                <a:latin typeface="Trebuchet MS" panose="020B0603020202020204" pitchFamily="34" charset="0"/>
              </a:rPr>
              <a:t>(α. 95 παρ. 1 και 2): </a:t>
            </a:r>
            <a:r>
              <a:rPr lang="el-GR" dirty="0">
                <a:solidFill>
                  <a:schemeClr val="accent1"/>
                </a:solidFill>
                <a:latin typeface="Trebuchet MS" panose="020B0603020202020204" pitchFamily="34" charset="0"/>
              </a:rPr>
              <a:t>το περιεχόμενο </a:t>
            </a:r>
            <a:r>
              <a:rPr lang="el-GR" dirty="0">
                <a:solidFill>
                  <a:schemeClr val="tx1"/>
                </a:solidFill>
                <a:latin typeface="Trebuchet MS" panose="020B0603020202020204" pitchFamily="34" charset="0"/>
              </a:rPr>
              <a:t>τους αντίκειται στον νόμο ή το καταστατικό ή </a:t>
            </a:r>
            <a:r>
              <a:rPr lang="el-GR" dirty="0">
                <a:solidFill>
                  <a:schemeClr val="accent1"/>
                </a:solidFill>
                <a:latin typeface="Trebuchet MS" panose="020B0603020202020204" pitchFamily="34" charset="0"/>
              </a:rPr>
              <a:t>λήφθηκαν με τρόπο που δεν είναι σύμφωνος </a:t>
            </a:r>
            <a:r>
              <a:rPr lang="el-GR" dirty="0">
                <a:solidFill>
                  <a:schemeClr val="tx1"/>
                </a:solidFill>
                <a:latin typeface="Trebuchet MS" panose="020B0603020202020204" pitchFamily="34" charset="0"/>
              </a:rPr>
              <a:t>με τον νόμο ή το καταστατικό (εκτός εάν λήφθηκαν ομόφωνα). </a:t>
            </a:r>
          </a:p>
          <a:p>
            <a:pPr lvl="1"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Παραδείγματα άκυρων αποφάσεων: Μη νόμιμη σύγκληση, μη νόμιμη σύνθεση, συμμετοχή προσώπου που έπρεπε να απέχει, υπέρβαση των αρμοδιοτήτων.</a:t>
            </a:r>
          </a:p>
          <a:p>
            <a:pPr lvl="1"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Προβολή της ακυρότητας των αποφάσεων του ΔΣ: από τα μέλη του ΔΣ ατομικά, καθώς και μέτοχοι ή και οποιοσδήποτε τρίτος (ειδικό + προσωπικό έννομο συμφέρον)- α. 95 παρ. 3</a:t>
            </a:r>
          </a:p>
          <a:p>
            <a:pPr marL="457200" lvl="1" indent="0" algn="just">
              <a:lnSpc>
                <a:spcPct val="150000"/>
              </a:lnSpc>
              <a:buNone/>
            </a:pPr>
            <a:endParaRPr lang="el-GR" dirty="0">
              <a:solidFill>
                <a:schemeClr val="tx1"/>
              </a:solidFill>
              <a:latin typeface="Trebuchet MS" panose="020B0603020202020204" pitchFamily="34" charset="0"/>
            </a:endParaRPr>
          </a:p>
        </p:txBody>
      </p:sp>
    </p:spTree>
    <p:extLst>
      <p:ext uri="{BB962C8B-B14F-4D97-AF65-F5344CB8AC3E}">
        <p14:creationId xmlns:p14="http://schemas.microsoft.com/office/powerpoint/2010/main" val="22149602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9C0836-E2EA-90F7-715F-0E242B210B0B}"/>
              </a:ext>
            </a:extLst>
          </p:cNvPr>
          <p:cNvSpPr>
            <a:spLocks noGrp="1"/>
          </p:cNvSpPr>
          <p:nvPr>
            <p:ph type="title"/>
          </p:nvPr>
        </p:nvSpPr>
        <p:spPr>
          <a:xfrm>
            <a:off x="2032987" y="624110"/>
            <a:ext cx="9471626" cy="672030"/>
          </a:xfrm>
        </p:spPr>
        <p:txBody>
          <a:bodyPr>
            <a:normAutofit/>
          </a:bodyPr>
          <a:lstStyle/>
          <a:p>
            <a:r>
              <a:rPr lang="el-GR" sz="2800" dirty="0">
                <a:latin typeface="Trebuchet MS" panose="020B0603020202020204" pitchFamily="34" charset="0"/>
              </a:rPr>
              <a:t>Διοικητικό Συμβούλιο</a:t>
            </a:r>
          </a:p>
        </p:txBody>
      </p:sp>
      <p:sp>
        <p:nvSpPr>
          <p:cNvPr id="3" name="Θέση περιεχομένου 2">
            <a:extLst>
              <a:ext uri="{FF2B5EF4-FFF2-40B4-BE49-F238E27FC236}">
                <a16:creationId xmlns:a16="http://schemas.microsoft.com/office/drawing/2014/main" id="{110ACDA3-729B-9DCA-D9FA-E64B99F11676}"/>
              </a:ext>
            </a:extLst>
          </p:cNvPr>
          <p:cNvSpPr>
            <a:spLocks noGrp="1"/>
          </p:cNvSpPr>
          <p:nvPr>
            <p:ph idx="1"/>
          </p:nvPr>
        </p:nvSpPr>
        <p:spPr>
          <a:xfrm>
            <a:off x="1216242" y="1597981"/>
            <a:ext cx="10617692" cy="4980372"/>
          </a:xfrm>
        </p:spPr>
        <p:txBody>
          <a:bodyPr>
            <a:normAutofit/>
          </a:bodyPr>
          <a:lstStyle/>
          <a:p>
            <a:pPr lvl="1">
              <a:lnSpc>
                <a:spcPct val="150000"/>
              </a:lnSpc>
              <a:buFont typeface="Wingdings" panose="05000000000000000000" pitchFamily="2" charset="2"/>
              <a:buChar char="§"/>
            </a:pPr>
            <a:r>
              <a:rPr lang="el-GR" sz="1800" dirty="0">
                <a:latin typeface="Trebuchet MS" panose="020B0603020202020204" pitchFamily="34" charset="0"/>
              </a:rPr>
              <a:t>Εντός προθεσμίας 6 μηνών, εκτός εάν η απόφαση έρχεται σε διαρκή αντίθεση με διατάξεις αναγκαστικού δικαίου (α. 95 παρ. 3), οπότε λαμβάνεται υπόψιν και αυτεπαγγέλτως. </a:t>
            </a:r>
          </a:p>
          <a:p>
            <a:pPr>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Έκταση της εκπροσωπευτικής εξουσίας του ΔΣ</a:t>
            </a:r>
          </a:p>
          <a:p>
            <a:pPr lvl="1">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Απεριόριστη: </a:t>
            </a:r>
            <a:r>
              <a:rPr lang="el-GR" dirty="0">
                <a:solidFill>
                  <a:schemeClr val="tx1"/>
                </a:solidFill>
                <a:latin typeface="Trebuchet MS" panose="020B0603020202020204" pitchFamily="34" charset="0"/>
              </a:rPr>
              <a:t>Πράξεις του ΔΣ εκτός του εταιρικού σκοπού δεσμεύουν την εταιρεία και τους τρίτους, εκτός αν αποδειχθεί ότι ο τρίτος γνώριζε ή σύμφωνα με τις συνθήκες δεν θα μπορούσε να αγνοεί (α. 86 παρ. 2)</a:t>
            </a:r>
          </a:p>
          <a:p>
            <a:pPr lvl="1">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Μη περιορίσιμη: </a:t>
            </a:r>
            <a:r>
              <a:rPr lang="el-GR" dirty="0">
                <a:solidFill>
                  <a:schemeClr val="tx1"/>
                </a:solidFill>
                <a:latin typeface="Trebuchet MS" panose="020B0603020202020204" pitchFamily="34" charset="0"/>
              </a:rPr>
              <a:t>Περιορισμοί από το καταστατικό ή από σχετική απόφαση της ΓΣ δεν αντιτάσσονται στους τρίτους (α. 86 παρ. 3). </a:t>
            </a:r>
          </a:p>
          <a:p>
            <a:pPr>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Ευθύνη των μελών του ΔΣ (α. 102) </a:t>
            </a:r>
          </a:p>
          <a:p>
            <a:pPr lvl="1">
              <a:buFont typeface="Wingdings" panose="05000000000000000000" pitchFamily="2" charset="2"/>
              <a:buChar char="§"/>
            </a:pPr>
            <a:r>
              <a:rPr lang="el-GR" sz="1800" dirty="0">
                <a:latin typeface="Trebuchet MS" panose="020B0603020202020204" pitchFamily="34" charset="0"/>
              </a:rPr>
              <a:t>Ευθύνη των μελών του ΔΣ </a:t>
            </a:r>
            <a:r>
              <a:rPr lang="el-GR" sz="1800" dirty="0">
                <a:solidFill>
                  <a:schemeClr val="accent1"/>
                </a:solidFill>
                <a:latin typeface="Trebuchet MS" panose="020B0603020202020204" pitchFamily="34" charset="0"/>
              </a:rPr>
              <a:t>έναντι της εταιρείας </a:t>
            </a:r>
            <a:r>
              <a:rPr lang="el-GR" sz="1800" dirty="0">
                <a:latin typeface="Trebuchet MS" panose="020B0603020202020204" pitchFamily="34" charset="0"/>
              </a:rPr>
              <a:t>(ευθύνη από διαχειριστικό πταίσμα)</a:t>
            </a:r>
          </a:p>
          <a:p>
            <a:pPr lvl="1">
              <a:buFont typeface="Wingdings" panose="05000000000000000000" pitchFamily="2" charset="2"/>
              <a:buChar char="§"/>
            </a:pPr>
            <a:r>
              <a:rPr lang="el-GR" sz="1800" dirty="0">
                <a:latin typeface="Trebuchet MS" panose="020B0603020202020204" pitchFamily="34" charset="0"/>
              </a:rPr>
              <a:t>Πράξη ή παράλειψη που συνιστά παράβαση καθηκόντων και το μέλος δεν επέδειξε τη δέουσα επιμέλεια. </a:t>
            </a:r>
          </a:p>
        </p:txBody>
      </p:sp>
    </p:spTree>
    <p:extLst>
      <p:ext uri="{BB962C8B-B14F-4D97-AF65-F5344CB8AC3E}">
        <p14:creationId xmlns:p14="http://schemas.microsoft.com/office/powerpoint/2010/main" val="41193560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ECAE6B-74FA-9068-F409-85B3A49D44F5}"/>
              </a:ext>
            </a:extLst>
          </p:cNvPr>
          <p:cNvSpPr>
            <a:spLocks noGrp="1"/>
          </p:cNvSpPr>
          <p:nvPr>
            <p:ph type="title"/>
          </p:nvPr>
        </p:nvSpPr>
        <p:spPr>
          <a:xfrm>
            <a:off x="1729667" y="219075"/>
            <a:ext cx="9622546" cy="760807"/>
          </a:xfrm>
        </p:spPr>
        <p:txBody>
          <a:bodyPr>
            <a:normAutofit/>
          </a:bodyPr>
          <a:lstStyle/>
          <a:p>
            <a:r>
              <a:rPr lang="el-GR" sz="2800" dirty="0">
                <a:latin typeface="Trebuchet MS" panose="020B0603020202020204" pitchFamily="34" charset="0"/>
              </a:rPr>
              <a:t>Διοικητικό Συμβούλιο </a:t>
            </a:r>
          </a:p>
        </p:txBody>
      </p:sp>
      <p:sp>
        <p:nvSpPr>
          <p:cNvPr id="3" name="Θέση περιεχομένου 2">
            <a:extLst>
              <a:ext uri="{FF2B5EF4-FFF2-40B4-BE49-F238E27FC236}">
                <a16:creationId xmlns:a16="http://schemas.microsoft.com/office/drawing/2014/main" id="{EA8B3DE8-A036-0CF8-4CE9-A85A1FC22161}"/>
              </a:ext>
            </a:extLst>
          </p:cNvPr>
          <p:cNvSpPr>
            <a:spLocks noGrp="1"/>
          </p:cNvSpPr>
          <p:nvPr>
            <p:ph idx="1"/>
          </p:nvPr>
        </p:nvSpPr>
        <p:spPr>
          <a:xfrm>
            <a:off x="1367161" y="979882"/>
            <a:ext cx="10653204" cy="5659043"/>
          </a:xfrm>
        </p:spPr>
        <p:txBody>
          <a:bodyPr>
            <a:normAutofit fontScale="85000" lnSpcReduction="20000"/>
          </a:bodyPr>
          <a:lstStyle/>
          <a:p>
            <a:pPr lvl="1" algn="just">
              <a:lnSpc>
                <a:spcPct val="120000"/>
              </a:lnSpc>
              <a:buFont typeface="Wingdings" panose="05000000000000000000" pitchFamily="2" charset="2"/>
              <a:buChar char="§"/>
            </a:pPr>
            <a:r>
              <a:rPr lang="el-GR" sz="1900" dirty="0">
                <a:solidFill>
                  <a:schemeClr val="tx1"/>
                </a:solidFill>
                <a:latin typeface="Trebuchet MS" panose="020B0603020202020204" pitchFamily="34" charset="0"/>
              </a:rPr>
              <a:t>Δέουσα επιμέλεια: την επιμέλεια του συνετού επιχειρηματία (αντικειμενικό κριτήριο) και υποκειμενικά κριτήρια (ειδικές συνθήκες, καθήκοντα, ιδιότητα) – α. 102 παρ. 2</a:t>
            </a:r>
          </a:p>
          <a:p>
            <a:pPr lvl="1" algn="just">
              <a:lnSpc>
                <a:spcPct val="120000"/>
              </a:lnSpc>
              <a:buFont typeface="Wingdings" panose="05000000000000000000" pitchFamily="2" charset="2"/>
              <a:buChar char="§"/>
            </a:pPr>
            <a:r>
              <a:rPr lang="el-GR" sz="1900" dirty="0">
                <a:solidFill>
                  <a:schemeClr val="tx1"/>
                </a:solidFill>
                <a:latin typeface="Trebuchet MS" panose="020B0603020202020204" pitchFamily="34" charset="0"/>
              </a:rPr>
              <a:t>Η ευθύνη είναι νόθος αντικειμενική (ευθύνεται, εκτός αν αποδείξει ότι επέδειξε τη δέουσα επιμέλεια).</a:t>
            </a:r>
          </a:p>
          <a:p>
            <a:pPr lvl="1" algn="just">
              <a:lnSpc>
                <a:spcPct val="120000"/>
              </a:lnSpc>
              <a:buFont typeface="Wingdings" panose="05000000000000000000" pitchFamily="2" charset="2"/>
              <a:buChar char="§"/>
            </a:pPr>
            <a:r>
              <a:rPr lang="el-GR" sz="1900" dirty="0">
                <a:solidFill>
                  <a:schemeClr val="accent1"/>
                </a:solidFill>
                <a:latin typeface="Trebuchet MS" panose="020B0603020202020204" pitchFamily="34" charset="0"/>
              </a:rPr>
              <a:t>Αποκλεισμός ευθύνης (α. 102 παρ. 4) </a:t>
            </a:r>
          </a:p>
          <a:p>
            <a:pPr lvl="2" algn="just">
              <a:lnSpc>
                <a:spcPct val="120000"/>
              </a:lnSpc>
              <a:buFont typeface="Wingdings" panose="05000000000000000000" pitchFamily="2" charset="2"/>
              <a:buChar char="§"/>
            </a:pPr>
            <a:r>
              <a:rPr lang="el-GR" sz="1900" dirty="0">
                <a:solidFill>
                  <a:schemeClr val="tx1"/>
                </a:solidFill>
                <a:latin typeface="Trebuchet MS" panose="020B0603020202020204" pitchFamily="34" charset="0"/>
              </a:rPr>
              <a:t>Σύννομη απόφαση της ΓΣ</a:t>
            </a:r>
          </a:p>
          <a:p>
            <a:pPr lvl="2" algn="just">
              <a:lnSpc>
                <a:spcPct val="120000"/>
              </a:lnSpc>
              <a:buFont typeface="Wingdings" panose="05000000000000000000" pitchFamily="2" charset="2"/>
              <a:buChar char="§"/>
            </a:pPr>
            <a:r>
              <a:rPr lang="el-GR" sz="1900" dirty="0">
                <a:solidFill>
                  <a:schemeClr val="tx1"/>
                </a:solidFill>
                <a:latin typeface="Trebuchet MS" panose="020B0603020202020204" pitchFamily="34" charset="0"/>
              </a:rPr>
              <a:t>Εύλογη επιχειρηματική απόφαση (κανόνας της επιχειρηματικής κρίσης- </a:t>
            </a:r>
            <a:r>
              <a:rPr lang="en-US" sz="1900" dirty="0">
                <a:solidFill>
                  <a:schemeClr val="tx1"/>
                </a:solidFill>
                <a:latin typeface="Trebuchet MS" panose="020B0603020202020204" pitchFamily="34" charset="0"/>
              </a:rPr>
              <a:t>BJR</a:t>
            </a:r>
            <a:r>
              <a:rPr lang="el-GR" sz="1900" dirty="0">
                <a:solidFill>
                  <a:schemeClr val="tx1"/>
                </a:solidFill>
                <a:latin typeface="Trebuchet MS" panose="020B0603020202020204" pitchFamily="34" charset="0"/>
              </a:rPr>
              <a:t>), η οποία ελήφθη με καλή πίστη, με βάση επαρκή πληροφόρηση και με αποκλειστικό κριτήριο την εξυπηρέτηση του εταιρικού σκοπού. </a:t>
            </a:r>
          </a:p>
          <a:p>
            <a:pPr lvl="2" algn="just">
              <a:lnSpc>
                <a:spcPct val="120000"/>
              </a:lnSpc>
              <a:buFont typeface="Wingdings" panose="05000000000000000000" pitchFamily="2" charset="2"/>
              <a:buChar char="§"/>
            </a:pPr>
            <a:r>
              <a:rPr lang="el-GR" sz="1900" dirty="0">
                <a:solidFill>
                  <a:schemeClr val="tx1"/>
                </a:solidFill>
                <a:latin typeface="Trebuchet MS" panose="020B0603020202020204" pitchFamily="34" charset="0"/>
              </a:rPr>
              <a:t>Το Δικαστήριο ΜΠΟΡΕΙ να απαλλάξει, εάν η απόφαση του ΔΣ βασίστηκε σε εισήγηση ή γνώμη επιτροπής ή οργάνου. </a:t>
            </a:r>
            <a:endParaRPr lang="en-US" sz="1900" dirty="0">
              <a:solidFill>
                <a:schemeClr val="tx1"/>
              </a:solidFill>
              <a:latin typeface="Trebuchet MS" panose="020B0603020202020204" pitchFamily="34" charset="0"/>
            </a:endParaRPr>
          </a:p>
          <a:p>
            <a:pPr lvl="1" algn="just">
              <a:lnSpc>
                <a:spcPct val="120000"/>
              </a:lnSpc>
              <a:buFont typeface="Wingdings" panose="05000000000000000000" pitchFamily="2" charset="2"/>
              <a:buChar char="§"/>
            </a:pPr>
            <a:r>
              <a:rPr lang="el-GR" sz="1900" dirty="0">
                <a:solidFill>
                  <a:schemeClr val="accent1"/>
                </a:solidFill>
                <a:latin typeface="Trebuchet MS" panose="020B0603020202020204" pitchFamily="34" charset="0"/>
              </a:rPr>
              <a:t>Εταιρική αγωγή </a:t>
            </a:r>
          </a:p>
          <a:p>
            <a:pPr lvl="2" algn="just">
              <a:lnSpc>
                <a:spcPct val="120000"/>
              </a:lnSpc>
              <a:buFont typeface="Wingdings" panose="05000000000000000000" pitchFamily="2" charset="2"/>
              <a:buChar char="§"/>
            </a:pPr>
            <a:r>
              <a:rPr lang="el-GR" sz="1900" dirty="0">
                <a:solidFill>
                  <a:schemeClr val="tx1"/>
                </a:solidFill>
                <a:latin typeface="Trebuchet MS" panose="020B0603020202020204" pitchFamily="34" charset="0"/>
              </a:rPr>
              <a:t>Άσκηση από το ΔΣ- α. 103</a:t>
            </a:r>
          </a:p>
          <a:p>
            <a:pPr lvl="2" algn="just">
              <a:lnSpc>
                <a:spcPct val="120000"/>
              </a:lnSpc>
              <a:buFont typeface="Wingdings" panose="05000000000000000000" pitchFamily="2" charset="2"/>
              <a:buChar char="§"/>
            </a:pPr>
            <a:r>
              <a:rPr lang="el-GR" sz="1900" dirty="0">
                <a:solidFill>
                  <a:schemeClr val="tx1"/>
                </a:solidFill>
                <a:latin typeface="Trebuchet MS" panose="020B0603020202020204" pitchFamily="34" charset="0"/>
              </a:rPr>
              <a:t>Αίτηση του 1/20 του καταβεβλημένου ΜΚ προς το ΔΣ, προκειμένου να ασκήσει την εταιρική αγωγή. Το ΔΣ αποφασίζει επί του αιτήματος αυτού σύμφωνα με τη διαδικασία που προβλέπεται στο α. 104 παρ. 3. Δεν υποχρεούται να την ασκήσει (α. 104 παρ. 1), εκτός εάν η αίτηση προέρχεται από την πλειοψηφία (α. 104 παρ. 4)</a:t>
            </a:r>
          </a:p>
          <a:p>
            <a:pPr lvl="2" algn="just">
              <a:lnSpc>
                <a:spcPct val="120000"/>
              </a:lnSpc>
              <a:buFont typeface="Wingdings" panose="05000000000000000000" pitchFamily="2" charset="2"/>
              <a:buChar char="§"/>
            </a:pPr>
            <a:r>
              <a:rPr lang="el-GR" sz="1900" dirty="0">
                <a:solidFill>
                  <a:schemeClr val="tx1"/>
                </a:solidFill>
                <a:latin typeface="Trebuchet MS" panose="020B0603020202020204" pitchFamily="34" charset="0"/>
              </a:rPr>
              <a:t>Διορισμός ειδικού εκπροσώπου από το Δικαστήριο (α. 105) με μοναδική αποστολή τη διεξαγωγή της δίκης, κατόπιν αιτήματος του 1/20 του καταβεβλημένου μετοχικού κεφαλαίου. </a:t>
            </a:r>
          </a:p>
          <a:p>
            <a:pPr lvl="1" algn="just">
              <a:buFont typeface="Wingdings" panose="05000000000000000000" pitchFamily="2" charset="2"/>
              <a:buChar char="§"/>
            </a:pPr>
            <a:endParaRPr lang="el-GR" sz="2000" dirty="0">
              <a:solidFill>
                <a:schemeClr val="tx1"/>
              </a:solidFill>
              <a:latin typeface="Trebuchet MS" panose="020B0603020202020204" pitchFamily="34" charset="0"/>
            </a:endParaRPr>
          </a:p>
          <a:p>
            <a:pPr algn="just">
              <a:lnSpc>
                <a:spcPct val="150000"/>
              </a:lnSpc>
              <a:buFont typeface="Wingdings" panose="05000000000000000000" pitchFamily="2" charset="2"/>
              <a:buChar char="§"/>
            </a:pPr>
            <a:endParaRPr lang="el-GR" dirty="0">
              <a:solidFill>
                <a:schemeClr val="tx1"/>
              </a:solidFill>
              <a:latin typeface="Trebuchet MS" panose="020B0603020202020204" pitchFamily="34" charset="0"/>
            </a:endParaRPr>
          </a:p>
        </p:txBody>
      </p:sp>
    </p:spTree>
    <p:extLst>
      <p:ext uri="{BB962C8B-B14F-4D97-AF65-F5344CB8AC3E}">
        <p14:creationId xmlns:p14="http://schemas.microsoft.com/office/powerpoint/2010/main" val="2174411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7B7439-7B13-B9E6-659B-D2274FC79097}"/>
              </a:ext>
            </a:extLst>
          </p:cNvPr>
          <p:cNvSpPr>
            <a:spLocks noGrp="1"/>
          </p:cNvSpPr>
          <p:nvPr>
            <p:ph type="title"/>
          </p:nvPr>
        </p:nvSpPr>
        <p:spPr>
          <a:xfrm>
            <a:off x="1047564" y="650744"/>
            <a:ext cx="8911687" cy="822950"/>
          </a:xfrm>
        </p:spPr>
        <p:txBody>
          <a:bodyPr>
            <a:normAutofit/>
          </a:bodyPr>
          <a:lstStyle/>
          <a:p>
            <a:pPr algn="ctr"/>
            <a:r>
              <a:rPr lang="el-GR" sz="3200" dirty="0">
                <a:latin typeface="Trebuchet MS" panose="020B0603020202020204" pitchFamily="34" charset="0"/>
              </a:rPr>
              <a:t>Προσωπικές 		-		 Κεφαλαιουχικές</a:t>
            </a:r>
          </a:p>
        </p:txBody>
      </p:sp>
      <p:sp>
        <p:nvSpPr>
          <p:cNvPr id="3" name="Θέση περιεχομένου 2">
            <a:extLst>
              <a:ext uri="{FF2B5EF4-FFF2-40B4-BE49-F238E27FC236}">
                <a16:creationId xmlns:a16="http://schemas.microsoft.com/office/drawing/2014/main" id="{1FE6E6C0-2B1A-E96A-9D2B-9F3588C383CB}"/>
              </a:ext>
            </a:extLst>
          </p:cNvPr>
          <p:cNvSpPr>
            <a:spLocks noGrp="1"/>
          </p:cNvSpPr>
          <p:nvPr>
            <p:ph sz="half" idx="1"/>
          </p:nvPr>
        </p:nvSpPr>
        <p:spPr>
          <a:xfrm>
            <a:off x="532660" y="1544715"/>
            <a:ext cx="5424257" cy="4366507"/>
          </a:xfrm>
        </p:spPr>
        <p:txBody>
          <a:bodyPr>
            <a:normAutofit fontScale="92500"/>
          </a:bodyPr>
          <a:lstStyle/>
          <a:p>
            <a:pPr>
              <a:lnSpc>
                <a:spcPct val="160000"/>
              </a:lnSpc>
              <a:buFont typeface="Wingdings" panose="05000000000000000000" pitchFamily="2" charset="2"/>
              <a:buChar char="§"/>
            </a:pPr>
            <a:r>
              <a:rPr lang="el-GR" dirty="0">
                <a:solidFill>
                  <a:schemeClr val="tx1"/>
                </a:solidFill>
                <a:latin typeface="Trebuchet MS" panose="020B0603020202020204" pitchFamily="34" charset="0"/>
              </a:rPr>
              <a:t>Ολιγομελής εταιρεία</a:t>
            </a:r>
          </a:p>
          <a:p>
            <a:pPr>
              <a:buFont typeface="Wingdings" panose="05000000000000000000" pitchFamily="2" charset="2"/>
              <a:buChar char="§"/>
            </a:pPr>
            <a:r>
              <a:rPr lang="el-GR" dirty="0">
                <a:solidFill>
                  <a:schemeClr val="tx1"/>
                </a:solidFill>
                <a:latin typeface="Trebuchet MS" panose="020B0603020202020204" pitchFamily="34" charset="0"/>
              </a:rPr>
              <a:t>Προσωπική συμβολή (έμφαση στη συνεργασία όλων των εταίρων)</a:t>
            </a:r>
          </a:p>
          <a:p>
            <a:pPr>
              <a:buFont typeface="Wingdings" panose="05000000000000000000" pitchFamily="2" charset="2"/>
              <a:buChar char="§"/>
            </a:pPr>
            <a:r>
              <a:rPr lang="el-GR" dirty="0">
                <a:solidFill>
                  <a:schemeClr val="tx1"/>
                </a:solidFill>
                <a:latin typeface="Trebuchet MS" panose="020B0603020202020204" pitchFamily="34" charset="0"/>
              </a:rPr>
              <a:t>Επιδίωξη ενός κοινού σκοπού (δικαιώματα και υποχρεώσεις) – Υποχρέωση πίστης </a:t>
            </a:r>
          </a:p>
          <a:p>
            <a:pPr>
              <a:lnSpc>
                <a:spcPct val="160000"/>
              </a:lnSpc>
              <a:buFont typeface="Wingdings" panose="05000000000000000000" pitchFamily="2" charset="2"/>
              <a:buChar char="§"/>
            </a:pPr>
            <a:r>
              <a:rPr lang="el-GR" dirty="0">
                <a:solidFill>
                  <a:schemeClr val="tx1"/>
                </a:solidFill>
                <a:latin typeface="Trebuchet MS" panose="020B0603020202020204" pitchFamily="34" charset="0"/>
              </a:rPr>
              <a:t>Έντονος ενοχικός δεσμός μεταξύ των εταίρων (προσωπαγής) </a:t>
            </a:r>
          </a:p>
          <a:p>
            <a:pPr>
              <a:lnSpc>
                <a:spcPct val="160000"/>
              </a:lnSpc>
              <a:buFont typeface="Wingdings" panose="05000000000000000000" pitchFamily="2" charset="2"/>
              <a:buChar char="§"/>
            </a:pPr>
            <a:r>
              <a:rPr lang="el-GR" dirty="0">
                <a:solidFill>
                  <a:schemeClr val="tx1"/>
                </a:solidFill>
                <a:latin typeface="Trebuchet MS" panose="020B0603020202020204" pitchFamily="34" charset="0"/>
              </a:rPr>
              <a:t>Αρχή της αυτοδιαχείρισης</a:t>
            </a:r>
          </a:p>
          <a:p>
            <a:pPr>
              <a:lnSpc>
                <a:spcPct val="160000"/>
              </a:lnSpc>
              <a:buFont typeface="Wingdings" panose="05000000000000000000" pitchFamily="2" charset="2"/>
              <a:buChar char="§"/>
            </a:pPr>
            <a:r>
              <a:rPr lang="el-GR" dirty="0">
                <a:solidFill>
                  <a:schemeClr val="accent1"/>
                </a:solidFill>
                <a:latin typeface="Trebuchet MS" panose="020B0603020202020204" pitchFamily="34" charset="0"/>
              </a:rPr>
              <a:t>Προσωπική ευθύνη των εταίρων </a:t>
            </a:r>
          </a:p>
          <a:p>
            <a:pPr>
              <a:lnSpc>
                <a:spcPct val="160000"/>
              </a:lnSpc>
              <a:buFont typeface="Wingdings" panose="05000000000000000000" pitchFamily="2" charset="2"/>
              <a:buChar char="§"/>
            </a:pPr>
            <a:r>
              <a:rPr lang="el-GR" dirty="0">
                <a:solidFill>
                  <a:schemeClr val="tx1"/>
                </a:solidFill>
                <a:latin typeface="Trebuchet MS" panose="020B0603020202020204" pitchFamily="34" charset="0"/>
              </a:rPr>
              <a:t>Εμπορικές εταιρείες κατά το ουσιαστικό σύστημα </a:t>
            </a:r>
          </a:p>
        </p:txBody>
      </p:sp>
      <p:sp>
        <p:nvSpPr>
          <p:cNvPr id="4" name="Θέση περιεχομένου 3">
            <a:extLst>
              <a:ext uri="{FF2B5EF4-FFF2-40B4-BE49-F238E27FC236}">
                <a16:creationId xmlns:a16="http://schemas.microsoft.com/office/drawing/2014/main" id="{25EC16A5-766A-F79E-5114-4EA16E6AAEF1}"/>
              </a:ext>
            </a:extLst>
          </p:cNvPr>
          <p:cNvSpPr>
            <a:spLocks noGrp="1"/>
          </p:cNvSpPr>
          <p:nvPr>
            <p:ph sz="half" idx="2"/>
          </p:nvPr>
        </p:nvSpPr>
        <p:spPr>
          <a:xfrm>
            <a:off x="5956917" y="1615736"/>
            <a:ext cx="5992427" cy="4366507"/>
          </a:xfrm>
        </p:spPr>
        <p:txBody>
          <a:bodyPr>
            <a:normAutofit fontScale="92500"/>
          </a:bodyPr>
          <a:lstStyle/>
          <a:p>
            <a:pPr>
              <a:buFont typeface="Wingdings" panose="05000000000000000000" pitchFamily="2" charset="2"/>
              <a:buChar char="§"/>
            </a:pPr>
            <a:r>
              <a:rPr lang="el-GR" dirty="0">
                <a:solidFill>
                  <a:schemeClr val="tx1"/>
                </a:solidFill>
                <a:latin typeface="Trebuchet MS" panose="020B0603020202020204" pitchFamily="34" charset="0"/>
              </a:rPr>
              <a:t>Πολυμελής εταιρεία </a:t>
            </a:r>
          </a:p>
          <a:p>
            <a:pPr>
              <a:buFont typeface="Wingdings" panose="05000000000000000000" pitchFamily="2" charset="2"/>
              <a:buChar char="§"/>
            </a:pPr>
            <a:r>
              <a:rPr lang="el-GR" dirty="0">
                <a:solidFill>
                  <a:schemeClr val="tx1"/>
                </a:solidFill>
                <a:latin typeface="Trebuchet MS" panose="020B0603020202020204" pitchFamily="34" charset="0"/>
              </a:rPr>
              <a:t>Συγκέντρωση κεφαλαίων (το πρόσωπο είναι αδιάφορο, έμφαση στο κεφάλαιο)</a:t>
            </a:r>
          </a:p>
          <a:p>
            <a:pPr>
              <a:buFont typeface="Wingdings" panose="05000000000000000000" pitchFamily="2" charset="2"/>
              <a:buChar char="§"/>
            </a:pPr>
            <a:r>
              <a:rPr lang="el-GR" dirty="0">
                <a:solidFill>
                  <a:schemeClr val="tx1"/>
                </a:solidFill>
                <a:latin typeface="Trebuchet MS" panose="020B0603020202020204" pitchFamily="34" charset="0"/>
              </a:rPr>
              <a:t>ΔΕΝ υπάρχει συμβατικός δεσμός μεταξύ των εταίρων, οπότε κατά κύριο λόγο δεν υπάρχει υποχρέωση πίστης</a:t>
            </a:r>
          </a:p>
          <a:p>
            <a:pPr marL="0" indent="0">
              <a:buNone/>
            </a:pPr>
            <a:r>
              <a:rPr lang="el-GR" dirty="0">
                <a:solidFill>
                  <a:schemeClr val="tx1"/>
                </a:solidFill>
                <a:latin typeface="Trebuchet MS" panose="020B0603020202020204" pitchFamily="34" charset="0"/>
              </a:rPr>
              <a:t>(πιο εύκολη είσοδος- έξοδος, η μετοχική ιδιότητα ΚΑΤΑΡΧΗΝ μεταβιβάζεται ελεύθερα)</a:t>
            </a:r>
          </a:p>
          <a:p>
            <a:pPr>
              <a:buFont typeface="Wingdings" panose="05000000000000000000" pitchFamily="2" charset="2"/>
              <a:buChar char="§"/>
            </a:pPr>
            <a:r>
              <a:rPr lang="el-GR" dirty="0">
                <a:solidFill>
                  <a:schemeClr val="tx1"/>
                </a:solidFill>
                <a:latin typeface="Trebuchet MS" panose="020B0603020202020204" pitchFamily="34" charset="0"/>
              </a:rPr>
              <a:t>Διοικητικό Συμβούλιο και Γενική Συνέλευση (κατανομή των αρμοδιοτήτων)</a:t>
            </a:r>
          </a:p>
          <a:p>
            <a:pPr>
              <a:buFont typeface="Wingdings" panose="05000000000000000000" pitchFamily="2" charset="2"/>
              <a:buChar char="§"/>
            </a:pPr>
            <a:r>
              <a:rPr lang="el-GR" dirty="0">
                <a:solidFill>
                  <a:schemeClr val="accent1"/>
                </a:solidFill>
                <a:latin typeface="Trebuchet MS" panose="020B0603020202020204" pitchFamily="34" charset="0"/>
              </a:rPr>
              <a:t>Ευθύνη ΜΟΝΟ της εταιρείας με την περιουσία της</a:t>
            </a:r>
          </a:p>
          <a:p>
            <a:pPr>
              <a:buFont typeface="Wingdings" panose="05000000000000000000" pitchFamily="2" charset="2"/>
              <a:buChar char="§"/>
            </a:pPr>
            <a:r>
              <a:rPr lang="el-GR" dirty="0">
                <a:solidFill>
                  <a:schemeClr val="tx1"/>
                </a:solidFill>
                <a:latin typeface="Trebuchet MS" panose="020B0603020202020204" pitchFamily="34" charset="0"/>
              </a:rPr>
              <a:t>Εμπορικές εταιρείες κατά το τυπικό σύστημα</a:t>
            </a:r>
          </a:p>
        </p:txBody>
      </p:sp>
    </p:spTree>
    <p:extLst>
      <p:ext uri="{BB962C8B-B14F-4D97-AF65-F5344CB8AC3E}">
        <p14:creationId xmlns:p14="http://schemas.microsoft.com/office/powerpoint/2010/main" val="25888234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1D004A-BA45-0697-68DC-FF652F529F20}"/>
              </a:ext>
            </a:extLst>
          </p:cNvPr>
          <p:cNvSpPr>
            <a:spLocks noGrp="1"/>
          </p:cNvSpPr>
          <p:nvPr>
            <p:ph type="title"/>
          </p:nvPr>
        </p:nvSpPr>
        <p:spPr>
          <a:xfrm>
            <a:off x="1660123" y="388821"/>
            <a:ext cx="9444993" cy="672030"/>
          </a:xfrm>
        </p:spPr>
        <p:txBody>
          <a:bodyPr>
            <a:normAutofit/>
          </a:bodyPr>
          <a:lstStyle/>
          <a:p>
            <a:r>
              <a:rPr lang="el-GR" sz="2800" dirty="0">
                <a:latin typeface="Trebuchet MS" panose="020B0603020202020204" pitchFamily="34" charset="0"/>
              </a:rPr>
              <a:t>Αύξηση κεφαλαίου </a:t>
            </a:r>
          </a:p>
        </p:txBody>
      </p:sp>
      <p:sp>
        <p:nvSpPr>
          <p:cNvPr id="3" name="Θέση περιεχομένου 2">
            <a:extLst>
              <a:ext uri="{FF2B5EF4-FFF2-40B4-BE49-F238E27FC236}">
                <a16:creationId xmlns:a16="http://schemas.microsoft.com/office/drawing/2014/main" id="{A737B43D-6A7B-F8F9-21FC-189D3A29A787}"/>
              </a:ext>
            </a:extLst>
          </p:cNvPr>
          <p:cNvSpPr>
            <a:spLocks noGrp="1"/>
          </p:cNvSpPr>
          <p:nvPr>
            <p:ph idx="1"/>
          </p:nvPr>
        </p:nvSpPr>
        <p:spPr>
          <a:xfrm>
            <a:off x="1278384" y="1060851"/>
            <a:ext cx="10715347" cy="5632911"/>
          </a:xfrm>
        </p:spPr>
        <p:txBody>
          <a:bodyPr>
            <a:normAutofit/>
          </a:bodyPr>
          <a:lstStyle/>
          <a:p>
            <a:pPr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Τακτική αύξηση κεφαλαίου </a:t>
            </a:r>
            <a:r>
              <a:rPr lang="el-GR" dirty="0">
                <a:latin typeface="Trebuchet MS" panose="020B0603020202020204" pitchFamily="34" charset="0"/>
              </a:rPr>
              <a:t>(από τη ΓΣ) με αυξημένη απαρτία και πλειοψηφία (α. 23 παρ. 1).</a:t>
            </a:r>
          </a:p>
          <a:p>
            <a:pPr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Έκτακτη αύξηση κεφαλαίου:</a:t>
            </a:r>
          </a:p>
          <a:p>
            <a:pPr lvl="1" algn="just">
              <a:lnSpc>
                <a:spcPct val="150000"/>
              </a:lnSpc>
              <a:buFont typeface="Wingdings" panose="05000000000000000000" pitchFamily="2" charset="2"/>
              <a:buChar char="§"/>
            </a:pPr>
            <a:r>
              <a:rPr lang="el-GR" sz="1800" dirty="0">
                <a:latin typeface="Trebuchet MS" panose="020B0603020202020204" pitchFamily="34" charset="0"/>
              </a:rPr>
              <a:t>Από τη ΓΣ με απλή απαρτία και πλειοψηφία εφόσον ορίζεται στο καταστατικό, για χρονικό διάστημα μέχρι 5 έτη από τη σύσταση και μέχρι το οκταπλάσιο του αρχικού κεφαλαίου (α. 24 παρ. 2). </a:t>
            </a:r>
          </a:p>
          <a:p>
            <a:pPr lvl="1" algn="just">
              <a:lnSpc>
                <a:spcPct val="150000"/>
              </a:lnSpc>
              <a:buFont typeface="Wingdings" panose="05000000000000000000" pitchFamily="2" charset="2"/>
              <a:buChar char="§"/>
            </a:pPr>
            <a:r>
              <a:rPr lang="el-GR" sz="1800" dirty="0">
                <a:latin typeface="Trebuchet MS" panose="020B0603020202020204" pitchFamily="34" charset="0"/>
              </a:rPr>
              <a:t>Από το ΔΣ</a:t>
            </a:r>
          </a:p>
          <a:p>
            <a:pPr marL="457200" lvl="1" indent="0" algn="just">
              <a:lnSpc>
                <a:spcPct val="150000"/>
              </a:lnSpc>
              <a:buNone/>
            </a:pPr>
            <a:r>
              <a:rPr lang="el-GR" sz="1800" dirty="0">
                <a:latin typeface="Trebuchet MS" panose="020B0603020202020204" pitchFamily="34" charset="0"/>
              </a:rPr>
              <a:t>-εφόσον ορίζεται στο καταστατικό, για χρονικό διάστημα μέχρι 5 έτη από τη σύσταση της εταιρείας, με απόφαση που λαμβάνεται με πλειοψηφία των 2/3 του συνόλου των μελών και μέχρι το τριπλάσιο του αρχικού κεφαλαίου (α. 24 παρ. 1 περ. α’)</a:t>
            </a:r>
          </a:p>
          <a:p>
            <a:pPr marL="457200" lvl="1" indent="0" algn="just">
              <a:lnSpc>
                <a:spcPct val="150000"/>
              </a:lnSpc>
              <a:buNone/>
            </a:pPr>
            <a:r>
              <a:rPr lang="el-GR" sz="1800" dirty="0">
                <a:solidFill>
                  <a:schemeClr val="tx1"/>
                </a:solidFill>
                <a:latin typeface="Trebuchet MS" panose="020B0603020202020204" pitchFamily="34" charset="0"/>
              </a:rPr>
              <a:t>- εφόσον η ΓΣ χορηγήσει αυτή την εξουσία στο ΔΣ, για χρονικό διάστημα που δεν μπορεί να υπερβαίνει τα 5 έτη, μπορεί όμως να ανανεώνεται (α. 24 παρ. 1 περ. β’ και γ’). </a:t>
            </a:r>
          </a:p>
          <a:p>
            <a:pPr marL="400050" lvl="1" indent="0">
              <a:lnSpc>
                <a:spcPct val="150000"/>
              </a:lnSpc>
              <a:buNone/>
            </a:pPr>
            <a:endParaRPr lang="el-GR" sz="1800" dirty="0">
              <a:solidFill>
                <a:schemeClr val="tx1"/>
              </a:solidFill>
              <a:latin typeface="Trebuchet MS" panose="020B0603020202020204" pitchFamily="34" charset="0"/>
            </a:endParaRPr>
          </a:p>
          <a:p>
            <a:pPr marL="685800" lvl="1">
              <a:lnSpc>
                <a:spcPct val="150000"/>
              </a:lnSpc>
              <a:buFont typeface="Wingdings" panose="05000000000000000000" pitchFamily="2" charset="2"/>
              <a:buChar char="§"/>
            </a:pPr>
            <a:endParaRPr lang="el-GR" sz="1800" dirty="0">
              <a:solidFill>
                <a:schemeClr val="tx1"/>
              </a:solidFill>
              <a:latin typeface="Trebuchet MS" panose="020B0603020202020204" pitchFamily="34" charset="0"/>
            </a:endParaRPr>
          </a:p>
          <a:p>
            <a:pPr marL="685800" lvl="1">
              <a:buFont typeface="Wingdings" panose="05000000000000000000" pitchFamily="2" charset="2"/>
              <a:buChar char="§"/>
            </a:pPr>
            <a:endParaRPr lang="el-GR" dirty="0">
              <a:solidFill>
                <a:schemeClr val="tx1"/>
              </a:solidFill>
              <a:latin typeface="Trebuchet MS" panose="020B0603020202020204" pitchFamily="34" charset="0"/>
            </a:endParaRPr>
          </a:p>
        </p:txBody>
      </p:sp>
    </p:spTree>
    <p:extLst>
      <p:ext uri="{BB962C8B-B14F-4D97-AF65-F5344CB8AC3E}">
        <p14:creationId xmlns:p14="http://schemas.microsoft.com/office/powerpoint/2010/main" val="38290951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5FA18C-B340-54AD-F0EE-F3CBE4A9F2EB}"/>
              </a:ext>
            </a:extLst>
          </p:cNvPr>
          <p:cNvSpPr>
            <a:spLocks noGrp="1"/>
          </p:cNvSpPr>
          <p:nvPr>
            <p:ph type="title"/>
          </p:nvPr>
        </p:nvSpPr>
        <p:spPr>
          <a:xfrm>
            <a:off x="2190751" y="624110"/>
            <a:ext cx="9313862" cy="757015"/>
          </a:xfrm>
        </p:spPr>
        <p:txBody>
          <a:bodyPr>
            <a:normAutofit/>
          </a:bodyPr>
          <a:lstStyle/>
          <a:p>
            <a:r>
              <a:rPr lang="el-GR" sz="2800" dirty="0">
                <a:latin typeface="Trebuchet MS" panose="020B0603020202020204" pitchFamily="34" charset="0"/>
              </a:rPr>
              <a:t>Αύξηση κεφαλαίου </a:t>
            </a:r>
          </a:p>
        </p:txBody>
      </p:sp>
      <p:sp>
        <p:nvSpPr>
          <p:cNvPr id="3" name="Θέση περιεχομένου 2">
            <a:extLst>
              <a:ext uri="{FF2B5EF4-FFF2-40B4-BE49-F238E27FC236}">
                <a16:creationId xmlns:a16="http://schemas.microsoft.com/office/drawing/2014/main" id="{8F11E582-AB97-5FE8-C6CC-F12A724F2D1D}"/>
              </a:ext>
            </a:extLst>
          </p:cNvPr>
          <p:cNvSpPr>
            <a:spLocks noGrp="1"/>
          </p:cNvSpPr>
          <p:nvPr>
            <p:ph idx="1"/>
          </p:nvPr>
        </p:nvSpPr>
        <p:spPr>
          <a:xfrm>
            <a:off x="1798636" y="1257300"/>
            <a:ext cx="9498013" cy="5400675"/>
          </a:xfrm>
        </p:spPr>
        <p:txBody>
          <a:bodyPr>
            <a:normAutofit/>
          </a:bodyPr>
          <a:lstStyle/>
          <a:p>
            <a:pPr marL="342900" marR="0" lvl="0" indent="-342900" algn="just" defTabSz="457200" rtl="0" eaLnBrk="1" fontAlgn="auto" latinLnBrk="0" hangingPunct="1">
              <a:lnSpc>
                <a:spcPct val="150000"/>
              </a:lnSpc>
              <a:spcBef>
                <a:spcPts val="1000"/>
              </a:spcBef>
              <a:spcAft>
                <a:spcPts val="0"/>
              </a:spcAft>
              <a:buClr>
                <a:srgbClr val="D34817"/>
              </a:buClr>
              <a:buSzTx/>
              <a:buFont typeface="Wingdings" panose="05000000000000000000" pitchFamily="2" charset="2"/>
              <a:buChar char="§"/>
              <a:tabLst/>
              <a:defRPr/>
            </a:pPr>
            <a:r>
              <a:rPr kumimoji="0" lang="el-GR" sz="1600"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Δικαίωμα προτίμησης (α. 26)</a:t>
            </a:r>
          </a:p>
          <a:p>
            <a:pPr marL="685800" marR="0" lvl="1" indent="-285750" algn="just" defTabSz="457200" rtl="0" eaLnBrk="1" fontAlgn="auto" latinLnBrk="0" hangingPunct="1">
              <a:lnSpc>
                <a:spcPct val="150000"/>
              </a:lnSpc>
              <a:spcBef>
                <a:spcPts val="1000"/>
              </a:spcBef>
              <a:spcAft>
                <a:spcPts val="0"/>
              </a:spcAft>
              <a:buClr>
                <a:srgbClr val="D34817"/>
              </a:buClr>
              <a:buSzTx/>
              <a:buFont typeface="Wingdings" panose="05000000000000000000" pitchFamily="2" charset="2"/>
              <a:buChar char="§"/>
              <a:tabLst/>
              <a:defRPr/>
            </a:pPr>
            <a:r>
              <a:rPr kumimoji="0" lang="el-GR"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Σε κάθε αύξηση κεφαλαίου, οι μέτοχοι έχουν δικαίωμα προτίμησης σε ολόκληρο το νέο κεφάλαιο μέχρι το ποσοστό συμμετοχής τους στο υφιστάμενο κεφάλαιο (</a:t>
            </a:r>
            <a:r>
              <a:rPr kumimoji="0" lang="el-GR" b="0" i="0" u="none" strike="noStrike" kern="1200" cap="none" spc="0" normalizeH="0" baseline="0" noProof="0" dirty="0" err="1">
                <a:ln>
                  <a:noFill/>
                </a:ln>
                <a:solidFill>
                  <a:prstClr val="black"/>
                </a:solidFill>
                <a:effectLst/>
                <a:uLnTx/>
                <a:uFillTx/>
                <a:latin typeface="Trebuchet MS" panose="020B0603020202020204" pitchFamily="34" charset="0"/>
                <a:ea typeface="+mn-ea"/>
                <a:cs typeface="+mn-cs"/>
              </a:rPr>
              <a:t>αρ</a:t>
            </a:r>
            <a:r>
              <a:rPr kumimoji="0" lang="el-GR"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26 παρ. 1). </a:t>
            </a:r>
          </a:p>
          <a:p>
            <a:pPr marL="685800" marR="0" lvl="1" indent="-285750" algn="just" defTabSz="457200" rtl="0" eaLnBrk="1" fontAlgn="auto" latinLnBrk="0" hangingPunct="1">
              <a:lnSpc>
                <a:spcPct val="150000"/>
              </a:lnSpc>
              <a:spcBef>
                <a:spcPts val="1000"/>
              </a:spcBef>
              <a:spcAft>
                <a:spcPts val="0"/>
              </a:spcAft>
              <a:buClr>
                <a:srgbClr val="D34817"/>
              </a:buClr>
              <a:buSzTx/>
              <a:buFont typeface="Wingdings" panose="05000000000000000000" pitchFamily="2" charset="2"/>
              <a:buChar char="§"/>
              <a:tabLst/>
              <a:defRPr/>
            </a:pPr>
            <a:r>
              <a:rPr kumimoji="0" lang="el-GR"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Η προθεσμία άσκησης του δικαιώματος προτίμησης καθορίζεται από το όργανο που αποφάσισε την αύξηση και δεν μπορεί να είναι μικρότερη από 14 ημέρες (α. 26 παρ. 2).</a:t>
            </a:r>
          </a:p>
          <a:p>
            <a:pPr marL="685800" marR="0" lvl="1" indent="-285750" algn="just" defTabSz="457200" rtl="0" eaLnBrk="1" fontAlgn="auto" latinLnBrk="0" hangingPunct="1">
              <a:lnSpc>
                <a:spcPct val="150000"/>
              </a:lnSpc>
              <a:spcBef>
                <a:spcPts val="1000"/>
              </a:spcBef>
              <a:spcAft>
                <a:spcPts val="0"/>
              </a:spcAft>
              <a:buClr>
                <a:srgbClr val="D34817"/>
              </a:buClr>
              <a:buSzTx/>
              <a:buFont typeface="Wingdings" panose="05000000000000000000" pitchFamily="2" charset="2"/>
              <a:buChar char="§"/>
              <a:tabLst/>
              <a:defRPr/>
            </a:pPr>
            <a:r>
              <a:rPr kumimoji="0" lang="el-GR"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Μετά το πέρας των προθεσμιών για την άσκηση του δικαιώματος προτίμησης, είναι δυνατή η ελεύθερη διάθεση των μετοχών σε οποιονδήποτε (τρίτο ή μέτοχο), εφόσον δεν ορίζεται διαφορετικά στο καταστατικό. </a:t>
            </a:r>
          </a:p>
          <a:p>
            <a:pPr marL="685800" marR="0" lvl="1" indent="-285750" algn="just" defTabSz="457200" rtl="0" eaLnBrk="1" fontAlgn="auto" latinLnBrk="0" hangingPunct="1">
              <a:lnSpc>
                <a:spcPct val="150000"/>
              </a:lnSpc>
              <a:spcBef>
                <a:spcPts val="1000"/>
              </a:spcBef>
              <a:spcAft>
                <a:spcPts val="0"/>
              </a:spcAft>
              <a:buClr>
                <a:srgbClr val="D34817"/>
              </a:buClr>
              <a:buSzTx/>
              <a:buFont typeface="Wingdings" panose="05000000000000000000" pitchFamily="2" charset="2"/>
              <a:buChar char="§"/>
              <a:tabLst/>
              <a:defRPr/>
            </a:pPr>
            <a:r>
              <a:rPr lang="el-GR" dirty="0">
                <a:solidFill>
                  <a:prstClr val="black"/>
                </a:solidFill>
                <a:latin typeface="Trebuchet MS" panose="020B0603020202020204" pitchFamily="34" charset="0"/>
              </a:rPr>
              <a:t>Η πρόσκληση για την άσκηση του δικαιώματος προτίμησης δημοσιεύεται. </a:t>
            </a:r>
            <a:endParaRPr kumimoji="0" lang="el-GR"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endParaRPr>
          </a:p>
          <a:p>
            <a:pPr marL="685800" marR="0" lvl="1" indent="-285750" algn="just" defTabSz="457200" rtl="0" eaLnBrk="1" fontAlgn="auto" latinLnBrk="0" hangingPunct="1">
              <a:lnSpc>
                <a:spcPct val="150000"/>
              </a:lnSpc>
              <a:spcBef>
                <a:spcPts val="1000"/>
              </a:spcBef>
              <a:spcAft>
                <a:spcPts val="0"/>
              </a:spcAft>
              <a:buClr>
                <a:srgbClr val="D34817"/>
              </a:buClr>
              <a:buSzTx/>
              <a:buFont typeface="Wingdings" panose="05000000000000000000" pitchFamily="2" charset="2"/>
              <a:buChar char="§"/>
              <a:tabLst/>
              <a:defRPr/>
            </a:pPr>
            <a:r>
              <a:rPr kumimoji="0" lang="el-GR"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Περιορισμός ή αποκλεισμός του δικαιώματος προτίμησης ενόψει </a:t>
            </a:r>
            <a:r>
              <a:rPr kumimoji="0" lang="el-GR" b="0" i="0" u="none" strike="noStrike" kern="1200" cap="none" spc="0" normalizeH="0" baseline="0" noProof="0" dirty="0">
                <a:ln>
                  <a:noFill/>
                </a:ln>
                <a:solidFill>
                  <a:srgbClr val="D34817"/>
                </a:solidFill>
                <a:effectLst/>
                <a:uLnTx/>
                <a:uFillTx/>
                <a:latin typeface="Trebuchet MS" panose="020B0603020202020204" pitchFamily="34" charset="0"/>
                <a:ea typeface="+mn-ea"/>
                <a:cs typeface="+mn-cs"/>
              </a:rPr>
              <a:t>ΣΥΓΚΕΚΡΙΜΕΝΗΣ </a:t>
            </a:r>
            <a:r>
              <a:rPr kumimoji="0" lang="el-GR"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απόφασης αύξησης (λήψη της απόφασης της ΓΣ με αυξημένη απαρτία+ πλειοψηφία και δημοσιότητα και γραπτή έκθεση του ΔΣ προς τη ΓΣ)- α. 27 παρ. 1. </a:t>
            </a:r>
          </a:p>
          <a:p>
            <a:endParaRPr lang="el-GR" dirty="0"/>
          </a:p>
        </p:txBody>
      </p:sp>
    </p:spTree>
    <p:extLst>
      <p:ext uri="{BB962C8B-B14F-4D97-AF65-F5344CB8AC3E}">
        <p14:creationId xmlns:p14="http://schemas.microsoft.com/office/powerpoint/2010/main" val="15780345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6EBE5E-A8F6-2B4A-415A-4923A8E81BD2}"/>
              </a:ext>
            </a:extLst>
          </p:cNvPr>
          <p:cNvSpPr>
            <a:spLocks noGrp="1"/>
          </p:cNvSpPr>
          <p:nvPr>
            <p:ph type="title"/>
          </p:nvPr>
        </p:nvSpPr>
        <p:spPr>
          <a:xfrm>
            <a:off x="1924051" y="624110"/>
            <a:ext cx="9580562" cy="1042765"/>
          </a:xfrm>
        </p:spPr>
        <p:txBody>
          <a:bodyPr>
            <a:normAutofit/>
          </a:bodyPr>
          <a:lstStyle/>
          <a:p>
            <a:r>
              <a:rPr lang="el-GR" sz="2800" dirty="0">
                <a:latin typeface="Trebuchet MS" panose="020B0603020202020204" pitchFamily="34" charset="0"/>
              </a:rPr>
              <a:t>Μείωση κεφαλαίου</a:t>
            </a:r>
          </a:p>
        </p:txBody>
      </p:sp>
      <p:sp>
        <p:nvSpPr>
          <p:cNvPr id="3" name="Θέση περιεχομένου 2">
            <a:extLst>
              <a:ext uri="{FF2B5EF4-FFF2-40B4-BE49-F238E27FC236}">
                <a16:creationId xmlns:a16="http://schemas.microsoft.com/office/drawing/2014/main" id="{BC35689C-D05B-8A32-7051-C6DAAC8CBF6B}"/>
              </a:ext>
            </a:extLst>
          </p:cNvPr>
          <p:cNvSpPr>
            <a:spLocks noGrp="1"/>
          </p:cNvSpPr>
          <p:nvPr>
            <p:ph idx="1"/>
          </p:nvPr>
        </p:nvSpPr>
        <p:spPr>
          <a:xfrm>
            <a:off x="2295525" y="1428749"/>
            <a:ext cx="9209088" cy="5038726"/>
          </a:xfrm>
        </p:spPr>
        <p:txBody>
          <a:bodyPr>
            <a:normAutofit/>
          </a:bodyPr>
          <a:lstStyle/>
          <a:p>
            <a:pPr>
              <a:lnSpc>
                <a:spcPct val="150000"/>
              </a:lnSpc>
              <a:buFont typeface="Courier New" panose="02070309020205020404" pitchFamily="49" charset="0"/>
              <a:buChar char="o"/>
            </a:pPr>
            <a:r>
              <a:rPr lang="el-GR" dirty="0">
                <a:solidFill>
                  <a:schemeClr val="accent1"/>
                </a:solidFill>
                <a:latin typeface="Trebuchet MS" panose="020B0603020202020204" pitchFamily="34" charset="0"/>
              </a:rPr>
              <a:t>Ονομαστική και πραγματική μείωση</a:t>
            </a:r>
          </a:p>
          <a:p>
            <a:pPr marL="0" indent="0">
              <a:lnSpc>
                <a:spcPct val="150000"/>
              </a:lnSpc>
              <a:buNone/>
            </a:pPr>
            <a:r>
              <a:rPr lang="el-GR" dirty="0">
                <a:latin typeface="Trebuchet MS" panose="020B0603020202020204" pitchFamily="34" charset="0"/>
              </a:rPr>
              <a:t>Πραγματική μείωση είναι η επιστροφή ΜΚ στους μετόχους.</a:t>
            </a:r>
          </a:p>
          <a:p>
            <a:pPr marL="0" indent="0">
              <a:lnSpc>
                <a:spcPct val="150000"/>
              </a:lnSpc>
              <a:buNone/>
            </a:pPr>
            <a:r>
              <a:rPr lang="el-GR" dirty="0">
                <a:latin typeface="Trebuchet MS" panose="020B0603020202020204" pitchFamily="34" charset="0"/>
              </a:rPr>
              <a:t>Ονομαστική μείωση είναι η λογιστική μείωση (χωρίς καταβολή κεφαλαίου στους μετόχους), ιδίως στη περίπτωση που υφίστανται ζημίες. </a:t>
            </a:r>
          </a:p>
          <a:p>
            <a:pPr>
              <a:lnSpc>
                <a:spcPct val="150000"/>
              </a:lnSpc>
              <a:buFont typeface="Courier New" panose="02070309020205020404" pitchFamily="49" charset="0"/>
              <a:buChar char="o"/>
            </a:pPr>
            <a:r>
              <a:rPr lang="el-GR" dirty="0">
                <a:latin typeface="Trebuchet MS" panose="020B0603020202020204" pitchFamily="34" charset="0"/>
              </a:rPr>
              <a:t>Με απόφαση της ΓΣ που λαμβάνεται </a:t>
            </a:r>
            <a:r>
              <a:rPr lang="el-GR" dirty="0">
                <a:solidFill>
                  <a:schemeClr val="accent1"/>
                </a:solidFill>
                <a:latin typeface="Trebuchet MS" panose="020B0603020202020204" pitchFamily="34" charset="0"/>
              </a:rPr>
              <a:t>με αυξημένη απαρτία και πλειοψηφία </a:t>
            </a:r>
            <a:r>
              <a:rPr lang="el-GR" dirty="0">
                <a:latin typeface="Trebuchet MS" panose="020B0603020202020204" pitchFamily="34" charset="0"/>
              </a:rPr>
              <a:t>(α. 29 παρ. 1), στην οποία πρέπει να ορίζεται ο σκοπός της μείωσης και ο τρόπος πραγματοποίησης αυτής. </a:t>
            </a:r>
          </a:p>
          <a:p>
            <a:pPr>
              <a:lnSpc>
                <a:spcPct val="150000"/>
              </a:lnSpc>
              <a:buFont typeface="Courier New" panose="02070309020205020404" pitchFamily="49" charset="0"/>
              <a:buChar char="o"/>
            </a:pPr>
            <a:r>
              <a:rPr lang="el-GR" dirty="0">
                <a:solidFill>
                  <a:schemeClr val="accent1"/>
                </a:solidFill>
                <a:latin typeface="Trebuchet MS" panose="020B0603020202020204" pitchFamily="34" charset="0"/>
              </a:rPr>
              <a:t>Προστασία των δανειστών </a:t>
            </a:r>
            <a:r>
              <a:rPr lang="el-GR" dirty="0">
                <a:latin typeface="Trebuchet MS" panose="020B0603020202020204" pitchFamily="34" charset="0"/>
              </a:rPr>
              <a:t>που έχουν ληξιπρόθεσμες απαιτήσεις κατά της εταιρείας με την υποβολή αντιρρήσεων εντός 40 ημερών από την δημοσίευση της απόφασης για μείωση του κεφαλαίου. </a:t>
            </a:r>
          </a:p>
        </p:txBody>
      </p:sp>
    </p:spTree>
    <p:extLst>
      <p:ext uri="{BB962C8B-B14F-4D97-AF65-F5344CB8AC3E}">
        <p14:creationId xmlns:p14="http://schemas.microsoft.com/office/powerpoint/2010/main" val="37968558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C91A43-1AF6-5B8A-A177-565550AE68FC}"/>
              </a:ext>
            </a:extLst>
          </p:cNvPr>
          <p:cNvSpPr>
            <a:spLocks noGrp="1"/>
          </p:cNvSpPr>
          <p:nvPr>
            <p:ph type="title"/>
          </p:nvPr>
        </p:nvSpPr>
        <p:spPr>
          <a:xfrm>
            <a:off x="1970844" y="573946"/>
            <a:ext cx="6755906" cy="636519"/>
          </a:xfrm>
        </p:spPr>
        <p:txBody>
          <a:bodyPr>
            <a:normAutofit/>
          </a:bodyPr>
          <a:lstStyle/>
          <a:p>
            <a:r>
              <a:rPr lang="el-GR" sz="2800" dirty="0">
                <a:latin typeface="Trebuchet MS" panose="020B0603020202020204" pitchFamily="34" charset="0"/>
              </a:rPr>
              <a:t>Λύση της ΑΕ</a:t>
            </a:r>
          </a:p>
        </p:txBody>
      </p:sp>
      <p:sp>
        <p:nvSpPr>
          <p:cNvPr id="3" name="Θέση περιεχομένου 2">
            <a:extLst>
              <a:ext uri="{FF2B5EF4-FFF2-40B4-BE49-F238E27FC236}">
                <a16:creationId xmlns:a16="http://schemas.microsoft.com/office/drawing/2014/main" id="{4047AF35-A6FF-0069-4980-7503E1A75A3B}"/>
              </a:ext>
            </a:extLst>
          </p:cNvPr>
          <p:cNvSpPr>
            <a:spLocks noGrp="1"/>
          </p:cNvSpPr>
          <p:nvPr>
            <p:ph idx="1"/>
          </p:nvPr>
        </p:nvSpPr>
        <p:spPr>
          <a:xfrm>
            <a:off x="1154097" y="1540189"/>
            <a:ext cx="10555550" cy="4984898"/>
          </a:xfrm>
        </p:spPr>
        <p:txBody>
          <a:bodyPr>
            <a:normAutofit fontScale="92500" lnSpcReduction="10000"/>
          </a:bodyPr>
          <a:lstStyle/>
          <a:p>
            <a:pPr algn="just">
              <a:lnSpc>
                <a:spcPct val="150000"/>
              </a:lnSpc>
              <a:buFont typeface="Wingdings" panose="05000000000000000000" pitchFamily="2" charset="2"/>
              <a:buChar char="§"/>
            </a:pPr>
            <a:r>
              <a:rPr lang="el-GR" dirty="0">
                <a:latin typeface="Trebuchet MS" panose="020B0603020202020204" pitchFamily="34" charset="0"/>
              </a:rPr>
              <a:t>Με την πάροδο της διάρκειας της. Λύεται και τίθεται σε εκκαθάριση. Μπορεί να αναβιώσει με απόφαση της ΓΣ ληφθείσα με αυξημένη απαρτία και πλειοψηφία (α. 164 παρ. 1, περ. α).</a:t>
            </a:r>
          </a:p>
          <a:p>
            <a:pPr algn="just">
              <a:lnSpc>
                <a:spcPct val="150000"/>
              </a:lnSpc>
              <a:buFont typeface="Wingdings" panose="05000000000000000000" pitchFamily="2" charset="2"/>
              <a:buChar char="§"/>
            </a:pPr>
            <a:r>
              <a:rPr lang="el-GR" dirty="0">
                <a:latin typeface="Trebuchet MS" panose="020B0603020202020204" pitchFamily="34" charset="0"/>
              </a:rPr>
              <a:t>Με απόφαση της ΓΣ ληφθείσα με αυξημένη απαρτία και πλειοψηφία </a:t>
            </a:r>
            <a:r>
              <a:rPr kumimoji="0" lang="el-GR" sz="1800" b="0" i="0" u="none" strike="noStrike" kern="1200" cap="none" spc="0" normalizeH="0" baseline="0" noProof="0" dirty="0">
                <a:ln>
                  <a:noFill/>
                </a:ln>
                <a:solidFill>
                  <a:prstClr val="black">
                    <a:lumMod val="75000"/>
                    <a:lumOff val="25000"/>
                  </a:prstClr>
                </a:solidFill>
                <a:effectLst/>
                <a:uLnTx/>
                <a:uFillTx/>
                <a:latin typeface="Trebuchet MS" panose="020B0603020202020204" pitchFamily="34" charset="0"/>
                <a:ea typeface="+mn-ea"/>
                <a:cs typeface="+mn-cs"/>
              </a:rPr>
              <a:t>(α. 164 παρ. 1, περ. β).</a:t>
            </a:r>
            <a:endParaRPr lang="el-GR" dirty="0">
              <a:latin typeface="Trebuchet MS" panose="020B0603020202020204" pitchFamily="34" charset="0"/>
            </a:endParaRPr>
          </a:p>
          <a:p>
            <a:pPr algn="just">
              <a:lnSpc>
                <a:spcPct val="150000"/>
              </a:lnSpc>
              <a:buFont typeface="Wingdings" panose="05000000000000000000" pitchFamily="2" charset="2"/>
              <a:buChar char="§"/>
            </a:pPr>
            <a:r>
              <a:rPr lang="el-GR" dirty="0">
                <a:latin typeface="Trebuchet MS" panose="020B0603020202020204" pitchFamily="34" charset="0"/>
              </a:rPr>
              <a:t>Με την κήρυξη της σε πτώχευση </a:t>
            </a:r>
            <a:r>
              <a:rPr kumimoji="0" lang="el-GR" sz="1800" b="0" i="0" u="none" strike="noStrike" kern="1200" cap="none" spc="0" normalizeH="0" baseline="0" noProof="0" dirty="0">
                <a:ln>
                  <a:noFill/>
                </a:ln>
                <a:solidFill>
                  <a:prstClr val="black">
                    <a:lumMod val="75000"/>
                    <a:lumOff val="25000"/>
                  </a:prstClr>
                </a:solidFill>
                <a:effectLst/>
                <a:uLnTx/>
                <a:uFillTx/>
                <a:latin typeface="Trebuchet MS" panose="020B0603020202020204" pitchFamily="34" charset="0"/>
                <a:ea typeface="+mn-ea"/>
                <a:cs typeface="+mn-cs"/>
              </a:rPr>
              <a:t>(α. 164 παρ. 1, περ. γ).</a:t>
            </a:r>
            <a:endParaRPr lang="el-GR" dirty="0">
              <a:latin typeface="Trebuchet MS" panose="020B0603020202020204" pitchFamily="34" charset="0"/>
            </a:endParaRPr>
          </a:p>
          <a:p>
            <a:pPr algn="just">
              <a:lnSpc>
                <a:spcPct val="150000"/>
              </a:lnSpc>
              <a:buFont typeface="Wingdings" panose="05000000000000000000" pitchFamily="2" charset="2"/>
              <a:buChar char="§"/>
            </a:pPr>
            <a:r>
              <a:rPr lang="el-GR" dirty="0">
                <a:latin typeface="Trebuchet MS" panose="020B0603020202020204" pitchFamily="34" charset="0"/>
              </a:rPr>
              <a:t>Με την απόρριψη της αίτησης κήρυξης σε πτώχευση λόγω ανεπάρκειας της εταιρικής περιουσίας. Λύεται αυτομάτως και τίθεται σε εκκαθάριση </a:t>
            </a:r>
            <a:r>
              <a:rPr kumimoji="0" lang="el-GR" sz="1800" b="0" i="0" u="none" strike="noStrike" kern="1200" cap="none" spc="0" normalizeH="0" baseline="0" noProof="0" dirty="0">
                <a:ln>
                  <a:noFill/>
                </a:ln>
                <a:solidFill>
                  <a:prstClr val="black">
                    <a:lumMod val="75000"/>
                    <a:lumOff val="25000"/>
                  </a:prstClr>
                </a:solidFill>
                <a:effectLst/>
                <a:uLnTx/>
                <a:uFillTx/>
                <a:latin typeface="Trebuchet MS" panose="020B0603020202020204" pitchFamily="34" charset="0"/>
                <a:ea typeface="+mn-ea"/>
                <a:cs typeface="+mn-cs"/>
              </a:rPr>
              <a:t>(α. 164 παρ. 1, περ. </a:t>
            </a:r>
            <a:r>
              <a:rPr lang="el-GR" dirty="0">
                <a:solidFill>
                  <a:prstClr val="black">
                    <a:lumMod val="75000"/>
                    <a:lumOff val="25000"/>
                  </a:prstClr>
                </a:solidFill>
                <a:latin typeface="Trebuchet MS" panose="020B0603020202020204" pitchFamily="34" charset="0"/>
              </a:rPr>
              <a:t>δ</a:t>
            </a:r>
            <a:r>
              <a:rPr kumimoji="0" lang="el-GR" sz="1800" b="0" i="0" u="none" strike="noStrike" kern="1200" cap="none" spc="0" normalizeH="0" baseline="0" noProof="0" dirty="0">
                <a:ln>
                  <a:noFill/>
                </a:ln>
                <a:solidFill>
                  <a:prstClr val="black">
                    <a:lumMod val="75000"/>
                    <a:lumOff val="25000"/>
                  </a:prstClr>
                </a:solidFill>
                <a:effectLst/>
                <a:uLnTx/>
                <a:uFillTx/>
                <a:latin typeface="Trebuchet MS" panose="020B0603020202020204" pitchFamily="34" charset="0"/>
                <a:ea typeface="+mn-ea"/>
                <a:cs typeface="+mn-cs"/>
              </a:rPr>
              <a:t>). </a:t>
            </a:r>
            <a:r>
              <a:rPr lang="el-GR" dirty="0">
                <a:latin typeface="Trebuchet MS" panose="020B0603020202020204" pitchFamily="34" charset="0"/>
              </a:rPr>
              <a:t> </a:t>
            </a:r>
          </a:p>
          <a:p>
            <a:pPr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Δικαστική λύση της ΑΕ </a:t>
            </a:r>
          </a:p>
          <a:p>
            <a:pPr lvl="1" algn="just">
              <a:lnSpc>
                <a:spcPct val="150000"/>
              </a:lnSpc>
              <a:buFont typeface="Wingdings" panose="05000000000000000000" pitchFamily="2" charset="2"/>
              <a:buChar char="§"/>
            </a:pPr>
            <a:r>
              <a:rPr lang="el-GR" sz="1800" dirty="0">
                <a:solidFill>
                  <a:schemeClr val="tx1"/>
                </a:solidFill>
                <a:latin typeface="Trebuchet MS" panose="020B0603020202020204" pitchFamily="34" charset="0"/>
              </a:rPr>
              <a:t>Με αίτηση οποιουδήποτε έχει έννομο συμφέρον (κάθε μέτοχος, μέλος ΔΣ και τρίτος)- παρ. 1 α. 165</a:t>
            </a:r>
          </a:p>
          <a:p>
            <a:pPr lvl="1" algn="just">
              <a:lnSpc>
                <a:spcPct val="150000"/>
              </a:lnSpc>
              <a:buFont typeface="Wingdings" panose="05000000000000000000" pitchFamily="2" charset="2"/>
              <a:buChar char="§"/>
            </a:pPr>
            <a:r>
              <a:rPr lang="el-GR" sz="1800" dirty="0">
                <a:solidFill>
                  <a:schemeClr val="tx1"/>
                </a:solidFill>
                <a:latin typeface="Trebuchet MS" panose="020B0603020202020204" pitchFamily="34" charset="0"/>
              </a:rPr>
              <a:t>Κατόπιν αίτησης μετόχου ή μετόχων που εκπροσωπούν το 1/3 του καταβεβλημένου μετοχικού κεφαλαίου- </a:t>
            </a:r>
            <a:r>
              <a:rPr lang="el-GR" sz="1800" dirty="0">
                <a:solidFill>
                  <a:schemeClr val="accent1"/>
                </a:solidFill>
                <a:latin typeface="Trebuchet MS" panose="020B0603020202020204" pitchFamily="34" charset="0"/>
              </a:rPr>
              <a:t>ΣΠΟΥΔΑΙΟΣ ΛΟΓΟΣ</a:t>
            </a:r>
            <a:r>
              <a:rPr lang="el-GR" sz="1800" dirty="0">
                <a:solidFill>
                  <a:schemeClr val="tx1"/>
                </a:solidFill>
                <a:latin typeface="Trebuchet MS" panose="020B0603020202020204" pitchFamily="34" charset="0"/>
              </a:rPr>
              <a:t> που καθιστά αδύνατη τη συνέχιση λειτουργίας της εταιρείας (α. 166)</a:t>
            </a:r>
          </a:p>
          <a:p>
            <a:pPr lvl="1" algn="just">
              <a:lnSpc>
                <a:spcPct val="150000"/>
              </a:lnSpc>
              <a:buFont typeface="Wingdings" panose="05000000000000000000" pitchFamily="2" charset="2"/>
              <a:buChar char="§"/>
            </a:pPr>
            <a:endParaRPr lang="el-GR" sz="1800" dirty="0">
              <a:solidFill>
                <a:schemeClr val="tx1"/>
              </a:solidFill>
              <a:latin typeface="Trebuchet MS" panose="020B0603020202020204" pitchFamily="34" charset="0"/>
            </a:endParaRPr>
          </a:p>
          <a:p>
            <a:pPr marL="0" indent="0" algn="just">
              <a:lnSpc>
                <a:spcPct val="150000"/>
              </a:lnSpc>
              <a:buNone/>
            </a:pPr>
            <a:endParaRPr lang="el-GR" dirty="0">
              <a:latin typeface="Trebuchet MS" panose="020B0603020202020204" pitchFamily="34" charset="0"/>
            </a:endParaRPr>
          </a:p>
        </p:txBody>
      </p:sp>
    </p:spTree>
    <p:extLst>
      <p:ext uri="{BB962C8B-B14F-4D97-AF65-F5344CB8AC3E}">
        <p14:creationId xmlns:p14="http://schemas.microsoft.com/office/powerpoint/2010/main" val="8658705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A40EEC-FC48-7363-2580-C141D3065711}"/>
              </a:ext>
            </a:extLst>
          </p:cNvPr>
          <p:cNvSpPr>
            <a:spLocks noGrp="1"/>
          </p:cNvSpPr>
          <p:nvPr>
            <p:ph type="title"/>
          </p:nvPr>
        </p:nvSpPr>
        <p:spPr>
          <a:xfrm>
            <a:off x="1988599" y="624110"/>
            <a:ext cx="9516014" cy="654274"/>
          </a:xfrm>
        </p:spPr>
        <p:txBody>
          <a:bodyPr>
            <a:normAutofit/>
          </a:bodyPr>
          <a:lstStyle/>
          <a:p>
            <a:r>
              <a:rPr lang="el-GR" sz="2800" dirty="0">
                <a:latin typeface="Trebuchet MS" panose="020B0603020202020204" pitchFamily="34" charset="0"/>
              </a:rPr>
              <a:t>Ιδιωτική Κεφαλαιουχική Εταιρεία</a:t>
            </a:r>
          </a:p>
        </p:txBody>
      </p:sp>
      <p:sp>
        <p:nvSpPr>
          <p:cNvPr id="3" name="Θέση περιεχομένου 2">
            <a:extLst>
              <a:ext uri="{FF2B5EF4-FFF2-40B4-BE49-F238E27FC236}">
                <a16:creationId xmlns:a16="http://schemas.microsoft.com/office/drawing/2014/main" id="{6D82D6E2-78F1-F1CB-301B-95503F096E45}"/>
              </a:ext>
            </a:extLst>
          </p:cNvPr>
          <p:cNvSpPr>
            <a:spLocks noGrp="1"/>
          </p:cNvSpPr>
          <p:nvPr>
            <p:ph idx="1"/>
          </p:nvPr>
        </p:nvSpPr>
        <p:spPr>
          <a:xfrm>
            <a:off x="1802167" y="1278385"/>
            <a:ext cx="10156054" cy="5415378"/>
          </a:xfrm>
        </p:spPr>
        <p:txBody>
          <a:bodyPr>
            <a:normAutofit fontScale="85000" lnSpcReduction="20000"/>
          </a:bodyPr>
          <a:lstStyle/>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Μονοπρόσωπη ΙΚΕ, μπορεί να υπάρξει (α. 49 παρ. 1)</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Συστήνεται με ιδιωτικό έγγραφο και το καταστατικό πρέπει να περιέχει απαραίτητα τα στοιχεία που προβλέπονται στην παρ. 2 του α. 50.</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Με την καταχώριση στο Γ.Ε.ΜΗ., αποκτά νομική προσωπικότητα (α. 52)</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Εταιρικό κεφάλαιο (το άθροισμα της αξίας των κεφαλαιακών εισφορών)</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Για τα εταιρικά χρέη ευθύνεται η ίδια (εκτός από την περίπτωση των εγγυητικών εισφορών)</a:t>
            </a:r>
          </a:p>
          <a:p>
            <a:pPr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Είδη των εισφορών:</a:t>
            </a:r>
          </a:p>
          <a:p>
            <a:pPr lvl="1"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Κεφαλαιακές εισφορές (χρήμα και αντικείμενα που είναι αποτιμητά σε χρήμα)- α. 77 παρ. 1</a:t>
            </a:r>
          </a:p>
          <a:p>
            <a:pPr lvl="1"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Εξωκεφαλαιακές εισφορές (εισφορές σε εργασία)- α. 78 παρ. 1</a:t>
            </a:r>
          </a:p>
          <a:p>
            <a:pPr lvl="1"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Εγγυητικές εισφορές (παροχή εγγυήσεων για εταιρικά χρέη μέχρι το ποσό που αναγράφεται στο καταστατικό. Ο εταίρος ευθύνεται άμεσα και πρωτογενώς έναντι των εταιρικών δανειστών)- α. 79 παρ. 1</a:t>
            </a:r>
          </a:p>
          <a:p>
            <a:pPr indent="-285750"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Το εταιρικό κεφάλαιο αποτελείται μόνο από κεφαλαιακές εισφορές </a:t>
            </a:r>
            <a:r>
              <a:rPr lang="el-GR" dirty="0">
                <a:solidFill>
                  <a:schemeClr val="tx1"/>
                </a:solidFill>
                <a:latin typeface="Trebuchet MS" panose="020B0603020202020204" pitchFamily="34" charset="0"/>
              </a:rPr>
              <a:t>και διαιρείται σε ισότιμα μερίδια ανάλογα με τον αριθμό αυτών των εισφορών.</a:t>
            </a:r>
          </a:p>
          <a:p>
            <a:pPr indent="-285750"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Εταιρικά μερίδια αποκτούν όλοι οι εταίροι, ανεξαρτήτως του είδους των εισφορών τους. </a:t>
            </a:r>
          </a:p>
        </p:txBody>
      </p:sp>
    </p:spTree>
    <p:extLst>
      <p:ext uri="{BB962C8B-B14F-4D97-AF65-F5344CB8AC3E}">
        <p14:creationId xmlns:p14="http://schemas.microsoft.com/office/powerpoint/2010/main" val="17783198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DA7ECC-0877-7054-2512-E9B50A868BE0}"/>
              </a:ext>
            </a:extLst>
          </p:cNvPr>
          <p:cNvSpPr>
            <a:spLocks noGrp="1"/>
          </p:cNvSpPr>
          <p:nvPr>
            <p:ph type="title"/>
          </p:nvPr>
        </p:nvSpPr>
        <p:spPr>
          <a:xfrm>
            <a:off x="1917577" y="624110"/>
            <a:ext cx="9587035" cy="645397"/>
          </a:xfrm>
        </p:spPr>
        <p:txBody>
          <a:bodyPr>
            <a:normAutofit/>
          </a:bodyPr>
          <a:lstStyle/>
          <a:p>
            <a:r>
              <a:rPr lang="el-GR" sz="2800" dirty="0">
                <a:latin typeface="Trebuchet MS" panose="020B0603020202020204" pitchFamily="34" charset="0"/>
              </a:rPr>
              <a:t>Ιδιωτική Κεφαλαιουχική Εταιρεία</a:t>
            </a:r>
          </a:p>
        </p:txBody>
      </p:sp>
      <p:sp>
        <p:nvSpPr>
          <p:cNvPr id="3" name="Θέση περιεχομένου 2">
            <a:extLst>
              <a:ext uri="{FF2B5EF4-FFF2-40B4-BE49-F238E27FC236}">
                <a16:creationId xmlns:a16="http://schemas.microsoft.com/office/drawing/2014/main" id="{4F5E9149-C340-61A0-1569-9EE41F1DC00B}"/>
              </a:ext>
            </a:extLst>
          </p:cNvPr>
          <p:cNvSpPr>
            <a:spLocks noGrp="1"/>
          </p:cNvSpPr>
          <p:nvPr>
            <p:ph idx="1"/>
          </p:nvPr>
        </p:nvSpPr>
        <p:spPr>
          <a:xfrm>
            <a:off x="2067850" y="1269508"/>
            <a:ext cx="9866975" cy="5274168"/>
          </a:xfrm>
        </p:spPr>
        <p:txBody>
          <a:bodyPr>
            <a:normAutofit/>
          </a:bodyPr>
          <a:lstStyle/>
          <a:p>
            <a:pPr algn="just">
              <a:lnSpc>
                <a:spcPct val="110000"/>
              </a:lnSpc>
              <a:buFont typeface="Arial" panose="020B0604020202020204" pitchFamily="34" charset="0"/>
              <a:buChar char="•"/>
            </a:pPr>
            <a:r>
              <a:rPr lang="el-GR" dirty="0">
                <a:solidFill>
                  <a:schemeClr val="accent1"/>
                </a:solidFill>
                <a:latin typeface="Trebuchet MS" panose="020B0603020202020204" pitchFamily="34" charset="0"/>
              </a:rPr>
              <a:t>ΔΥΟ υποχρεωτικά όργανα της ΙΚΕ: </a:t>
            </a:r>
            <a:r>
              <a:rPr lang="el-GR" dirty="0">
                <a:latin typeface="Trebuchet MS" panose="020B0603020202020204" pitchFamily="34" charset="0"/>
              </a:rPr>
              <a:t>Συνέλευση των Εταίρων και Διαχειριστές </a:t>
            </a:r>
          </a:p>
          <a:p>
            <a:pPr algn="just">
              <a:lnSpc>
                <a:spcPct val="110000"/>
              </a:lnSpc>
              <a:buFont typeface="Arial" panose="020B0604020202020204" pitchFamily="34" charset="0"/>
              <a:buChar char="•"/>
            </a:pPr>
            <a:r>
              <a:rPr lang="el-GR" dirty="0">
                <a:solidFill>
                  <a:schemeClr val="accent1"/>
                </a:solidFill>
                <a:latin typeface="Trebuchet MS" panose="020B0603020202020204" pitchFamily="34" charset="0"/>
              </a:rPr>
              <a:t>ΣΥΝΕΛΕΥΣΗ των εταίρων </a:t>
            </a:r>
          </a:p>
          <a:p>
            <a:pPr lvl="1" algn="just">
              <a:lnSpc>
                <a:spcPct val="110000"/>
              </a:lnSpc>
              <a:buFont typeface="Arial" panose="020B0604020202020204" pitchFamily="34" charset="0"/>
              <a:buChar char="•"/>
            </a:pPr>
            <a:r>
              <a:rPr lang="el-GR" dirty="0">
                <a:solidFill>
                  <a:schemeClr val="tx1"/>
                </a:solidFill>
                <a:latin typeface="Trebuchet MS" panose="020B0603020202020204" pitchFamily="34" charset="0"/>
              </a:rPr>
              <a:t>Αρμόδιοι για κάθε εταιρική υπόθεση (α. 68 παρ. 1)</a:t>
            </a:r>
          </a:p>
          <a:p>
            <a:pPr lvl="1" algn="just">
              <a:lnSpc>
                <a:spcPct val="110000"/>
              </a:lnSpc>
              <a:buFont typeface="Arial" panose="020B0604020202020204" pitchFamily="34" charset="0"/>
              <a:buChar char="•"/>
            </a:pPr>
            <a:r>
              <a:rPr lang="el-GR" dirty="0">
                <a:solidFill>
                  <a:schemeClr val="tx1"/>
                </a:solidFill>
                <a:latin typeface="Trebuchet MS" panose="020B0603020202020204" pitchFamily="34" charset="0"/>
              </a:rPr>
              <a:t>Αποκλειστικά αρμόδιοι για συγκεκριμένες αποφάσεις (α. 68 παρ. 2)</a:t>
            </a:r>
          </a:p>
          <a:p>
            <a:pPr lvl="1" algn="just">
              <a:lnSpc>
                <a:spcPct val="110000"/>
              </a:lnSpc>
              <a:buFont typeface="Arial" panose="020B0604020202020204" pitchFamily="34" charset="0"/>
              <a:buChar char="•"/>
            </a:pPr>
            <a:r>
              <a:rPr lang="el-GR" dirty="0">
                <a:solidFill>
                  <a:schemeClr val="accent1"/>
                </a:solidFill>
                <a:latin typeface="Trebuchet MS" panose="020B0603020202020204" pitchFamily="34" charset="0"/>
              </a:rPr>
              <a:t>Τακτική συνέλευση </a:t>
            </a:r>
            <a:r>
              <a:rPr lang="el-GR" dirty="0">
                <a:solidFill>
                  <a:schemeClr val="tx1"/>
                </a:solidFill>
                <a:latin typeface="Trebuchet MS" panose="020B0603020202020204" pitchFamily="34" charset="0"/>
              </a:rPr>
              <a:t>(α. 69 παρ. 2) και </a:t>
            </a:r>
            <a:r>
              <a:rPr lang="el-GR" dirty="0">
                <a:solidFill>
                  <a:schemeClr val="accent1"/>
                </a:solidFill>
                <a:latin typeface="Trebuchet MS" panose="020B0603020202020204" pitchFamily="34" charset="0"/>
              </a:rPr>
              <a:t>Έκτακτη συνέλευση </a:t>
            </a:r>
            <a:r>
              <a:rPr lang="el-GR" dirty="0">
                <a:solidFill>
                  <a:schemeClr val="tx1"/>
                </a:solidFill>
                <a:latin typeface="Trebuchet MS" panose="020B0603020202020204" pitchFamily="34" charset="0"/>
              </a:rPr>
              <a:t>(συγκαλείται είτε από τους διαχειριστές είτε κατόπιν αιτήματος των εταίρων που εκπροσωπούν το 1/10 του μετοχικού κεφαλαίου- α. 70 παρ. 2)</a:t>
            </a:r>
          </a:p>
          <a:p>
            <a:pPr lvl="1" algn="just">
              <a:lnSpc>
                <a:spcPct val="110000"/>
              </a:lnSpc>
              <a:buFont typeface="Arial" panose="020B0604020202020204" pitchFamily="34" charset="0"/>
              <a:buChar char="•"/>
            </a:pPr>
            <a:r>
              <a:rPr lang="el-GR" dirty="0">
                <a:solidFill>
                  <a:schemeClr val="tx1"/>
                </a:solidFill>
                <a:latin typeface="Trebuchet MS" panose="020B0603020202020204" pitchFamily="34" charset="0"/>
              </a:rPr>
              <a:t>Σύγκληση από τους διαχειριστές με πρόσκληση προ 8 ημερών από την ημέρα διεξαγωγής της συνέλευσης (α. 70 παρ. 1)</a:t>
            </a:r>
          </a:p>
          <a:p>
            <a:pPr lvl="1" algn="just">
              <a:lnSpc>
                <a:spcPct val="110000"/>
              </a:lnSpc>
              <a:buFont typeface="Arial" panose="020B0604020202020204" pitchFamily="34" charset="0"/>
              <a:buChar char="•"/>
            </a:pPr>
            <a:r>
              <a:rPr lang="el-GR" dirty="0">
                <a:solidFill>
                  <a:schemeClr val="tx1"/>
                </a:solidFill>
                <a:latin typeface="Trebuchet MS" panose="020B0603020202020204" pitchFamily="34" charset="0"/>
              </a:rPr>
              <a:t>Καθολική συνέλευση (α. 70 παρ. 4). </a:t>
            </a:r>
          </a:p>
          <a:p>
            <a:pPr lvl="1" algn="just">
              <a:lnSpc>
                <a:spcPct val="110000"/>
              </a:lnSpc>
              <a:buFont typeface="Arial" panose="020B0604020202020204" pitchFamily="34" charset="0"/>
              <a:buChar char="•"/>
            </a:pPr>
            <a:r>
              <a:rPr lang="el-GR" dirty="0">
                <a:solidFill>
                  <a:schemeClr val="accent1"/>
                </a:solidFill>
                <a:latin typeface="Trebuchet MS" panose="020B0603020202020204" pitchFamily="34" charset="0"/>
              </a:rPr>
              <a:t>Τρόπος λήψης αποφάσεων </a:t>
            </a:r>
          </a:p>
          <a:p>
            <a:pPr lvl="2" algn="just">
              <a:lnSpc>
                <a:spcPct val="110000"/>
              </a:lnSpc>
              <a:buFont typeface="Arial" panose="020B0604020202020204" pitchFamily="34" charset="0"/>
              <a:buChar char="•"/>
            </a:pPr>
            <a:r>
              <a:rPr lang="el-GR" dirty="0">
                <a:solidFill>
                  <a:schemeClr val="tx1"/>
                </a:solidFill>
                <a:latin typeface="Trebuchet MS" panose="020B0603020202020204" pitchFamily="34" charset="0"/>
              </a:rPr>
              <a:t>Με απόλυτη πλειοψηφία του συνόλου των εταιρικών μεριδίων (α. 72 παρ. 4)</a:t>
            </a:r>
          </a:p>
          <a:p>
            <a:pPr lvl="2" algn="just">
              <a:lnSpc>
                <a:spcPct val="110000"/>
              </a:lnSpc>
              <a:buFont typeface="Arial" panose="020B0604020202020204" pitchFamily="34" charset="0"/>
              <a:buChar char="•"/>
            </a:pPr>
            <a:r>
              <a:rPr lang="el-GR" dirty="0">
                <a:solidFill>
                  <a:schemeClr val="tx1"/>
                </a:solidFill>
                <a:latin typeface="Trebuchet MS" panose="020B0603020202020204" pitchFamily="34" charset="0"/>
              </a:rPr>
              <a:t>Με αυξημένη πλειοψηφία των 2/3 του συνόλου των εταιρικών μεριδίων (α. 72 παρ. 5), για τις αποφάσεις τροποποίησης του καταστατικού, αποκλεισμού εταίρου, λύσης της εταιρείας, μετατροπής/ συγχώνευσης. </a:t>
            </a:r>
          </a:p>
          <a:p>
            <a:pPr lvl="1" algn="just">
              <a:lnSpc>
                <a:spcPct val="150000"/>
              </a:lnSpc>
              <a:buFont typeface="Arial" panose="020B0604020202020204" pitchFamily="34" charset="0"/>
              <a:buChar char="•"/>
            </a:pPr>
            <a:endParaRPr lang="el-GR" dirty="0">
              <a:solidFill>
                <a:schemeClr val="tx1"/>
              </a:solidFill>
              <a:latin typeface="Trebuchet MS" panose="020B0603020202020204" pitchFamily="34" charset="0"/>
            </a:endParaRPr>
          </a:p>
        </p:txBody>
      </p:sp>
    </p:spTree>
    <p:extLst>
      <p:ext uri="{BB962C8B-B14F-4D97-AF65-F5344CB8AC3E}">
        <p14:creationId xmlns:p14="http://schemas.microsoft.com/office/powerpoint/2010/main" val="21555691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FED6AB-1435-2366-E1D7-8BE14C39C2FB}"/>
              </a:ext>
            </a:extLst>
          </p:cNvPr>
          <p:cNvSpPr>
            <a:spLocks noGrp="1"/>
          </p:cNvSpPr>
          <p:nvPr>
            <p:ph type="title"/>
          </p:nvPr>
        </p:nvSpPr>
        <p:spPr>
          <a:xfrm>
            <a:off x="1970843" y="624110"/>
            <a:ext cx="9533769" cy="663152"/>
          </a:xfrm>
        </p:spPr>
        <p:txBody>
          <a:bodyPr>
            <a:normAutofit/>
          </a:bodyPr>
          <a:lstStyle/>
          <a:p>
            <a:r>
              <a:rPr lang="el-GR" sz="2800" dirty="0">
                <a:latin typeface="Trebuchet MS" panose="020B0603020202020204" pitchFamily="34" charset="0"/>
              </a:rPr>
              <a:t>Ιδιωτική Κεφαλαιουχική Εταιρεία</a:t>
            </a:r>
          </a:p>
        </p:txBody>
      </p:sp>
      <p:sp>
        <p:nvSpPr>
          <p:cNvPr id="3" name="Θέση περιεχομένου 2">
            <a:extLst>
              <a:ext uri="{FF2B5EF4-FFF2-40B4-BE49-F238E27FC236}">
                <a16:creationId xmlns:a16="http://schemas.microsoft.com/office/drawing/2014/main" id="{092BAFE6-0D80-7D71-EF2D-321D089E73BA}"/>
              </a:ext>
            </a:extLst>
          </p:cNvPr>
          <p:cNvSpPr>
            <a:spLocks noGrp="1"/>
          </p:cNvSpPr>
          <p:nvPr>
            <p:ph idx="1"/>
          </p:nvPr>
        </p:nvSpPr>
        <p:spPr>
          <a:xfrm>
            <a:off x="1752600" y="1297905"/>
            <a:ext cx="9944100" cy="5341019"/>
          </a:xfrm>
        </p:spPr>
        <p:txBody>
          <a:bodyPr>
            <a:normAutofit lnSpcReduction="10000"/>
          </a:bodyPr>
          <a:lstStyle/>
          <a:p>
            <a:pPr>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Διαχειριστές </a:t>
            </a:r>
          </a:p>
          <a:p>
            <a:pPr lvl="1">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Νόμιμη διαχείριση </a:t>
            </a:r>
            <a:r>
              <a:rPr lang="el-GR" dirty="0">
                <a:solidFill>
                  <a:schemeClr val="tx1"/>
                </a:solidFill>
                <a:latin typeface="Trebuchet MS" panose="020B0603020202020204" pitchFamily="34" charset="0"/>
              </a:rPr>
              <a:t>(από όλους τους εταίρους ή το μοναδικό εταίρο - α. 56)</a:t>
            </a:r>
          </a:p>
          <a:p>
            <a:pPr lvl="1">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Καταστατική διαχείριση </a:t>
            </a:r>
            <a:r>
              <a:rPr lang="el-GR" dirty="0">
                <a:solidFill>
                  <a:schemeClr val="tx1"/>
                </a:solidFill>
                <a:latin typeface="Trebuchet MS" panose="020B0603020202020204" pitchFamily="34" charset="0"/>
              </a:rPr>
              <a:t>(διαχείριση για ορισμένο ή αόριστο χρόνο από έναν ή περισσότερους διαχειριστές, οι οποίοι μπορεί να είναι εταίροι ή και τρίτα πρόσωπα)- α. 57</a:t>
            </a:r>
          </a:p>
          <a:p>
            <a:pPr lvl="1">
              <a:lnSpc>
                <a:spcPct val="150000"/>
              </a:lnSpc>
              <a:buFont typeface="Wingdings" panose="05000000000000000000" pitchFamily="2" charset="2"/>
              <a:buChar char="§"/>
            </a:pPr>
            <a:r>
              <a:rPr lang="el-GR" dirty="0">
                <a:solidFill>
                  <a:schemeClr val="tx1"/>
                </a:solidFill>
                <a:latin typeface="Trebuchet MS" panose="020B0603020202020204" pitchFamily="34" charset="0"/>
              </a:rPr>
              <a:t>Οι διαχειριστές δεν αμείβονται για τις υπηρεσίες τους. Με διάταξη στο καταστατικό ή με απόφαση των εταίρων μπορεί να προβλεφθεί  αμοιβή- α. 64 παρ. 4</a:t>
            </a:r>
          </a:p>
          <a:p>
            <a:pPr lvl="1">
              <a:lnSpc>
                <a:spcPct val="150000"/>
              </a:lnSpc>
              <a:buFont typeface="Wingdings" panose="05000000000000000000" pitchFamily="2" charset="2"/>
              <a:buChar char="§"/>
            </a:pPr>
            <a:r>
              <a:rPr lang="el-GR" dirty="0">
                <a:solidFill>
                  <a:schemeClr val="tx1"/>
                </a:solidFill>
                <a:latin typeface="Trebuchet MS" panose="020B0603020202020204" pitchFamily="34" charset="0"/>
              </a:rPr>
              <a:t>Διαχείριση και εκπροσώπηση της εταιρείας από το διαχειριστή (α. 64 παρ. 1) </a:t>
            </a:r>
          </a:p>
          <a:p>
            <a:pPr lvl="1">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Εκπροσωπευτική εξουσία: απεριόριστη και μη περιορίσιμη </a:t>
            </a:r>
            <a:r>
              <a:rPr lang="el-GR" dirty="0">
                <a:solidFill>
                  <a:schemeClr val="tx1"/>
                </a:solidFill>
                <a:latin typeface="Trebuchet MS" panose="020B0603020202020204" pitchFamily="34" charset="0"/>
              </a:rPr>
              <a:t>(α. 64 παρ. 2)</a:t>
            </a:r>
          </a:p>
          <a:p>
            <a:pPr lvl="1">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Ευθύνη των διαχειριστών:</a:t>
            </a:r>
          </a:p>
          <a:p>
            <a:pPr lvl="2">
              <a:lnSpc>
                <a:spcPct val="150000"/>
              </a:lnSpc>
              <a:buFont typeface="Wingdings" panose="05000000000000000000" pitchFamily="2" charset="2"/>
              <a:buChar char="§"/>
            </a:pPr>
            <a:r>
              <a:rPr lang="el-GR" dirty="0">
                <a:solidFill>
                  <a:schemeClr val="tx1"/>
                </a:solidFill>
                <a:latin typeface="Trebuchet MS" panose="020B0603020202020204" pitchFamily="34" charset="0"/>
              </a:rPr>
              <a:t>Έναντι της εταιρείας για παραβάσεις του νόμου, του καταστατικού και των αποφάσεων των εταίρων, καθώς και για κάθε διαχειριστικό πταίσμα (α. 67 παρ.1) </a:t>
            </a:r>
          </a:p>
          <a:p>
            <a:pPr lvl="2">
              <a:lnSpc>
                <a:spcPct val="150000"/>
              </a:lnSpc>
              <a:buFont typeface="Wingdings" panose="05000000000000000000" pitchFamily="2" charset="2"/>
              <a:buChar char="§"/>
            </a:pPr>
            <a:r>
              <a:rPr lang="el-GR" dirty="0">
                <a:solidFill>
                  <a:schemeClr val="tx1"/>
                </a:solidFill>
                <a:latin typeface="Trebuchet MS" panose="020B0603020202020204" pitchFamily="34" charset="0"/>
              </a:rPr>
              <a:t>Αξίωση ασκείται από τους υπόλοιπους διαχειριστές ή και από οποιονδήποτε εταίρο</a:t>
            </a:r>
          </a:p>
        </p:txBody>
      </p:sp>
    </p:spTree>
    <p:extLst>
      <p:ext uri="{BB962C8B-B14F-4D97-AF65-F5344CB8AC3E}">
        <p14:creationId xmlns:p14="http://schemas.microsoft.com/office/powerpoint/2010/main" val="35482791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386BB8-4E5F-A71C-2D08-18B2E381D0B3}"/>
              </a:ext>
            </a:extLst>
          </p:cNvPr>
          <p:cNvSpPr>
            <a:spLocks noGrp="1"/>
          </p:cNvSpPr>
          <p:nvPr>
            <p:ph type="title"/>
          </p:nvPr>
        </p:nvSpPr>
        <p:spPr>
          <a:xfrm>
            <a:off x="2220062" y="2151952"/>
            <a:ext cx="8911687" cy="2554096"/>
          </a:xfrm>
        </p:spPr>
        <p:txBody>
          <a:bodyPr>
            <a:normAutofit/>
          </a:bodyPr>
          <a:lstStyle/>
          <a:p>
            <a:r>
              <a:rPr lang="el-GR" sz="2800" dirty="0">
                <a:latin typeface="Trebuchet MS" panose="020B0603020202020204" pitchFamily="34" charset="0"/>
              </a:rPr>
              <a:t>Ευχαριστώ πολύ για την προσοχή σας</a:t>
            </a:r>
            <a:r>
              <a:rPr lang="en-US" sz="2800" dirty="0">
                <a:latin typeface="Trebuchet MS" panose="020B0603020202020204" pitchFamily="34" charset="0"/>
              </a:rPr>
              <a:t>!</a:t>
            </a:r>
            <a:br>
              <a:rPr lang="en-US" sz="2800" dirty="0">
                <a:latin typeface="Trebuchet MS" panose="020B0603020202020204" pitchFamily="34" charset="0"/>
              </a:rPr>
            </a:br>
            <a:br>
              <a:rPr lang="el-GR" sz="2800" dirty="0">
                <a:latin typeface="Trebuchet MS" panose="020B0603020202020204" pitchFamily="34" charset="0"/>
              </a:rPr>
            </a:br>
            <a:br>
              <a:rPr lang="el-GR" sz="2800" dirty="0">
                <a:latin typeface="Trebuchet MS" panose="020B0603020202020204" pitchFamily="34" charset="0"/>
              </a:rPr>
            </a:br>
            <a:r>
              <a:rPr lang="el-GR" sz="2800" u="sng" dirty="0">
                <a:latin typeface="Trebuchet MS" panose="020B0603020202020204" pitchFamily="34" charset="0"/>
              </a:rPr>
              <a:t>Για απορίες:</a:t>
            </a:r>
            <a:r>
              <a:rPr lang="el-GR" sz="2800" dirty="0">
                <a:latin typeface="Trebuchet MS" panose="020B0603020202020204" pitchFamily="34" charset="0"/>
              </a:rPr>
              <a:t> </a:t>
            </a:r>
            <a:r>
              <a:rPr lang="en-US" sz="2800" dirty="0">
                <a:latin typeface="Trebuchet MS" panose="020B0603020202020204" pitchFamily="34" charset="0"/>
              </a:rPr>
              <a:t>   astero.tsirka@gmail.com</a:t>
            </a:r>
            <a:endParaRPr lang="el-GR" sz="2800" dirty="0">
              <a:latin typeface="Trebuchet MS" panose="020B0603020202020204" pitchFamily="34" charset="0"/>
            </a:endParaRPr>
          </a:p>
        </p:txBody>
      </p:sp>
    </p:spTree>
    <p:extLst>
      <p:ext uri="{BB962C8B-B14F-4D97-AF65-F5344CB8AC3E}">
        <p14:creationId xmlns:p14="http://schemas.microsoft.com/office/powerpoint/2010/main" val="1862977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10AEB6-E0B8-E9F2-D2B1-54B6B7746A32}"/>
              </a:ext>
            </a:extLst>
          </p:cNvPr>
          <p:cNvSpPr>
            <a:spLocks noGrp="1"/>
          </p:cNvSpPr>
          <p:nvPr>
            <p:ph type="title"/>
          </p:nvPr>
        </p:nvSpPr>
        <p:spPr>
          <a:xfrm>
            <a:off x="2104009" y="226381"/>
            <a:ext cx="9400604" cy="893972"/>
          </a:xfrm>
        </p:spPr>
        <p:txBody>
          <a:bodyPr>
            <a:normAutofit/>
          </a:bodyPr>
          <a:lstStyle/>
          <a:p>
            <a:r>
              <a:rPr lang="el-GR" sz="2800" dirty="0">
                <a:latin typeface="Trebuchet MS" panose="020B0603020202020204" pitchFamily="34" charset="0"/>
              </a:rPr>
              <a:t>Ομόρρυθμη εταιρεία</a:t>
            </a:r>
          </a:p>
        </p:txBody>
      </p:sp>
      <p:sp>
        <p:nvSpPr>
          <p:cNvPr id="3" name="Θέση περιεχομένου 2">
            <a:extLst>
              <a:ext uri="{FF2B5EF4-FFF2-40B4-BE49-F238E27FC236}">
                <a16:creationId xmlns:a16="http://schemas.microsoft.com/office/drawing/2014/main" id="{3288E487-E9B1-F729-A952-3F18BAFCCD18}"/>
              </a:ext>
            </a:extLst>
          </p:cNvPr>
          <p:cNvSpPr>
            <a:spLocks noGrp="1"/>
          </p:cNvSpPr>
          <p:nvPr>
            <p:ph idx="1"/>
          </p:nvPr>
        </p:nvSpPr>
        <p:spPr>
          <a:xfrm>
            <a:off x="2104009" y="885826"/>
            <a:ext cx="9871968" cy="5745794"/>
          </a:xfrm>
        </p:spPr>
        <p:txBody>
          <a:bodyPr>
            <a:normAutofit fontScale="92500"/>
          </a:bodyPr>
          <a:lstStyle/>
          <a:p>
            <a:pPr>
              <a:lnSpc>
                <a:spcPct val="150000"/>
              </a:lnSpc>
              <a:buFont typeface="Courier New" panose="02070309020205020404" pitchFamily="49" charset="0"/>
              <a:buChar char="o"/>
            </a:pPr>
            <a:r>
              <a:rPr lang="el-GR" dirty="0">
                <a:solidFill>
                  <a:schemeClr val="accent1"/>
                </a:solidFill>
                <a:latin typeface="Trebuchet MS" panose="020B0603020202020204" pitchFamily="34" charset="0"/>
              </a:rPr>
              <a:t>Σύσταση:</a:t>
            </a:r>
            <a:r>
              <a:rPr lang="el-GR" dirty="0">
                <a:solidFill>
                  <a:schemeClr val="tx1"/>
                </a:solidFill>
                <a:latin typeface="Trebuchet MS" panose="020B0603020202020204" pitchFamily="34" charset="0"/>
              </a:rPr>
              <a:t> </a:t>
            </a:r>
            <a:r>
              <a:rPr lang="el-GR" dirty="0">
                <a:solidFill>
                  <a:schemeClr val="accent1"/>
                </a:solidFill>
                <a:latin typeface="Trebuchet MS" panose="020B0603020202020204" pitchFamily="34" charset="0"/>
              </a:rPr>
              <a:t>έγκυρη</a:t>
            </a:r>
            <a:r>
              <a:rPr lang="el-GR" dirty="0">
                <a:solidFill>
                  <a:schemeClr val="tx1"/>
                </a:solidFill>
                <a:latin typeface="Trebuchet MS" panose="020B0603020202020204" pitchFamily="34" charset="0"/>
              </a:rPr>
              <a:t> εταιρική συμφωνία- σκοπός και τα απαραίτητα κατά το α. 251 παρ. 1 στοιχεία </a:t>
            </a:r>
          </a:p>
          <a:p>
            <a:pPr>
              <a:lnSpc>
                <a:spcPct val="150000"/>
              </a:lnSpc>
              <a:buFont typeface="Courier New" panose="02070309020205020404" pitchFamily="49" charset="0"/>
              <a:buChar char="o"/>
            </a:pPr>
            <a:r>
              <a:rPr lang="el-GR" dirty="0">
                <a:solidFill>
                  <a:schemeClr val="tx1"/>
                </a:solidFill>
                <a:latin typeface="Trebuchet MS" panose="020B0603020202020204" pitchFamily="34" charset="0"/>
              </a:rPr>
              <a:t>ΔΕΝ απαιτείται τύπος</a:t>
            </a:r>
          </a:p>
          <a:p>
            <a:pPr>
              <a:lnSpc>
                <a:spcPct val="150000"/>
              </a:lnSpc>
              <a:buFont typeface="Courier New" panose="02070309020205020404" pitchFamily="49" charset="0"/>
              <a:buChar char="o"/>
            </a:pPr>
            <a:r>
              <a:rPr lang="el-GR" dirty="0">
                <a:solidFill>
                  <a:schemeClr val="tx1"/>
                </a:solidFill>
                <a:latin typeface="Trebuchet MS" panose="020B0603020202020204" pitchFamily="34" charset="0"/>
              </a:rPr>
              <a:t>Η εταιρεία αποκτά νομική προσωπικότητα με την καταχώριση στο Γ.Ε.ΜΗ. (συστατική δημοσιότητα)</a:t>
            </a:r>
          </a:p>
          <a:p>
            <a:pPr>
              <a:lnSpc>
                <a:spcPct val="150000"/>
              </a:lnSpc>
              <a:buFont typeface="Courier New" panose="02070309020205020404" pitchFamily="49" charset="0"/>
              <a:buChar char="o"/>
            </a:pPr>
            <a:r>
              <a:rPr lang="el-GR" dirty="0">
                <a:solidFill>
                  <a:schemeClr val="tx1"/>
                </a:solidFill>
                <a:latin typeface="Trebuchet MS" panose="020B0603020202020204" pitchFamily="34" charset="0"/>
              </a:rPr>
              <a:t>Αδημοσίευτη ΟΕ αρχίσει εμπορική δραστηριότητα ΠΡΙΝ τη καταχώριση της στο Γ.Ε.ΜΗ. – έναντι των τρίτων θα εφαρμοστεί το δίκαιο της ΟΕ (α. 251 παρ. 3) </a:t>
            </a:r>
          </a:p>
          <a:p>
            <a:pPr>
              <a:lnSpc>
                <a:spcPct val="150000"/>
              </a:lnSpc>
              <a:buFont typeface="Courier New" panose="02070309020205020404" pitchFamily="49" charset="0"/>
              <a:buChar char="o"/>
            </a:pPr>
            <a:r>
              <a:rPr lang="el-GR" u="sng" dirty="0">
                <a:solidFill>
                  <a:schemeClr val="tx1"/>
                </a:solidFill>
                <a:latin typeface="Trebuchet MS" panose="020B0603020202020204" pitchFamily="34" charset="0"/>
              </a:rPr>
              <a:t>Διαχείριση</a:t>
            </a:r>
          </a:p>
          <a:p>
            <a:pPr marL="0" indent="0">
              <a:lnSpc>
                <a:spcPct val="150000"/>
              </a:lnSpc>
              <a:buNone/>
            </a:pPr>
            <a:r>
              <a:rPr lang="el-GR" dirty="0">
                <a:solidFill>
                  <a:schemeClr val="tx1"/>
                </a:solidFill>
                <a:latin typeface="Trebuchet MS" panose="020B0603020202020204" pitchFamily="34" charset="0"/>
              </a:rPr>
              <a:t>	-	</a:t>
            </a:r>
            <a:r>
              <a:rPr lang="el-GR" dirty="0">
                <a:solidFill>
                  <a:schemeClr val="accent1"/>
                </a:solidFill>
                <a:latin typeface="Trebuchet MS" panose="020B0603020202020204" pitchFamily="34" charset="0"/>
              </a:rPr>
              <a:t>Νόμιμη </a:t>
            </a:r>
            <a:r>
              <a:rPr lang="el-GR" dirty="0">
                <a:solidFill>
                  <a:schemeClr val="tx1"/>
                </a:solidFill>
                <a:latin typeface="Trebuchet MS" panose="020B0603020202020204" pitchFamily="34" charset="0"/>
              </a:rPr>
              <a:t>(η διαχείριση ανήκει σε όλους τους εταίρους- α. 254 παρ. 1 + αρχή της ατομικής 		διαχείρισης, κάθε διαχειριστής δικαιούται να ενεργεί και μόνος του- α. 254 παρ.2) και </a:t>
            </a:r>
          </a:p>
          <a:p>
            <a:pPr marL="0" indent="0">
              <a:lnSpc>
                <a:spcPct val="150000"/>
              </a:lnSpc>
              <a:buNone/>
            </a:pPr>
            <a:r>
              <a:rPr lang="el-GR" dirty="0">
                <a:solidFill>
                  <a:schemeClr val="tx1"/>
                </a:solidFill>
                <a:latin typeface="Trebuchet MS" panose="020B0603020202020204" pitchFamily="34" charset="0"/>
              </a:rPr>
              <a:t>	-	</a:t>
            </a:r>
            <a:r>
              <a:rPr lang="el-GR" dirty="0">
                <a:solidFill>
                  <a:schemeClr val="accent1"/>
                </a:solidFill>
                <a:latin typeface="Trebuchet MS" panose="020B0603020202020204" pitchFamily="34" charset="0"/>
              </a:rPr>
              <a:t>Καταστατική </a:t>
            </a:r>
            <a:r>
              <a:rPr lang="el-GR" dirty="0">
                <a:solidFill>
                  <a:schemeClr val="tx1"/>
                </a:solidFill>
                <a:latin typeface="Trebuchet MS" panose="020B0603020202020204" pitchFamily="34" charset="0"/>
              </a:rPr>
              <a:t>(Αποκλίσεις από την νόμιμη ατομική διαχείριση, μπορεί να προβλεφθεί 	συλλογική διαχείριση ή ανάθεση της διαχείρισης σε έναν ή περισσότερους εταίρους ή ανάθεση 	διαχειριστικής εξουσίας ανά τομείς δράσεως)</a:t>
            </a:r>
          </a:p>
        </p:txBody>
      </p:sp>
    </p:spTree>
    <p:extLst>
      <p:ext uri="{BB962C8B-B14F-4D97-AF65-F5344CB8AC3E}">
        <p14:creationId xmlns:p14="http://schemas.microsoft.com/office/powerpoint/2010/main" val="1917043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9600EC-4982-F3EE-AF78-6116274066C1}"/>
              </a:ext>
            </a:extLst>
          </p:cNvPr>
          <p:cNvSpPr>
            <a:spLocks noGrp="1"/>
          </p:cNvSpPr>
          <p:nvPr>
            <p:ph type="title"/>
          </p:nvPr>
        </p:nvSpPr>
        <p:spPr>
          <a:xfrm>
            <a:off x="2488150" y="481235"/>
            <a:ext cx="8911687" cy="728440"/>
          </a:xfrm>
        </p:spPr>
        <p:txBody>
          <a:bodyPr>
            <a:normAutofit/>
          </a:bodyPr>
          <a:lstStyle/>
          <a:p>
            <a:r>
              <a:rPr lang="el-GR" sz="2800" dirty="0">
                <a:latin typeface="Trebuchet MS" panose="020B0603020202020204" pitchFamily="34" charset="0"/>
              </a:rPr>
              <a:t>Ομόρρυθμη εταιρεία</a:t>
            </a:r>
          </a:p>
        </p:txBody>
      </p:sp>
      <p:sp>
        <p:nvSpPr>
          <p:cNvPr id="6" name="Θέση περιεχομένου 5">
            <a:extLst>
              <a:ext uri="{FF2B5EF4-FFF2-40B4-BE49-F238E27FC236}">
                <a16:creationId xmlns:a16="http://schemas.microsoft.com/office/drawing/2014/main" id="{BA0ECE4D-9729-2763-3A86-1E89E9041FAC}"/>
              </a:ext>
            </a:extLst>
          </p:cNvPr>
          <p:cNvSpPr>
            <a:spLocks noGrp="1"/>
          </p:cNvSpPr>
          <p:nvPr>
            <p:ph idx="1"/>
          </p:nvPr>
        </p:nvSpPr>
        <p:spPr>
          <a:xfrm>
            <a:off x="2171700" y="1166590"/>
            <a:ext cx="9429750" cy="5396135"/>
          </a:xfrm>
        </p:spPr>
        <p:txBody>
          <a:bodyPr>
            <a:normAutofit fontScale="92500" lnSpcReduction="20000"/>
          </a:bodyPr>
          <a:lstStyle/>
          <a:p>
            <a:pPr>
              <a:buFont typeface="Courier New" panose="02070309020205020404" pitchFamily="49" charset="0"/>
              <a:buChar char="o"/>
            </a:pPr>
            <a:r>
              <a:rPr lang="el-GR" dirty="0">
                <a:solidFill>
                  <a:schemeClr val="accent1"/>
                </a:solidFill>
                <a:latin typeface="Trebuchet MS" panose="020B0603020202020204" pitchFamily="34" charset="0"/>
              </a:rPr>
              <a:t>Όρια της διαχειριστικής εξουσίας από το νόμο</a:t>
            </a:r>
          </a:p>
          <a:p>
            <a:pPr marL="0" indent="0">
              <a:lnSpc>
                <a:spcPct val="150000"/>
              </a:lnSpc>
              <a:buNone/>
            </a:pPr>
            <a:r>
              <a:rPr lang="el-GR" dirty="0">
                <a:latin typeface="Trebuchet MS" panose="020B0603020202020204" pitchFamily="34" charset="0"/>
              </a:rPr>
              <a:t>	-	Οι θεμελιώδεις αποφάσεις του α. 253 </a:t>
            </a:r>
          </a:p>
          <a:p>
            <a:pPr marL="0" indent="0">
              <a:lnSpc>
                <a:spcPct val="150000"/>
              </a:lnSpc>
              <a:buNone/>
            </a:pPr>
            <a:r>
              <a:rPr lang="el-GR" dirty="0">
                <a:latin typeface="Trebuchet MS" panose="020B0603020202020204" pitchFamily="34" charset="0"/>
              </a:rPr>
              <a:t>	-	Οι πράξεις που υπερβαίνουν τη συνήθη διοίκηση (α. 254 παρ. 3 </a:t>
            </a:r>
            <a:r>
              <a:rPr lang="el-GR" dirty="0" err="1">
                <a:latin typeface="Trebuchet MS" panose="020B0603020202020204" pitchFamily="34" charset="0"/>
              </a:rPr>
              <a:t>εδ.β</a:t>
            </a:r>
            <a:r>
              <a:rPr lang="el-GR" dirty="0">
                <a:latin typeface="Trebuchet MS" panose="020B0603020202020204" pitchFamily="34" charset="0"/>
              </a:rPr>
              <a:t>’)</a:t>
            </a:r>
          </a:p>
          <a:p>
            <a:pPr marL="0" indent="0">
              <a:lnSpc>
                <a:spcPct val="150000"/>
              </a:lnSpc>
              <a:buNone/>
            </a:pPr>
            <a:r>
              <a:rPr lang="el-GR" dirty="0">
                <a:latin typeface="Trebuchet MS" panose="020B0603020202020204" pitchFamily="34" charset="0"/>
              </a:rPr>
              <a:t>	(πράξεις που είτε εξαιτίας του περιεχομένου και του σκοπού τους είτε εξαιτίας της 	σημασίας και των κινδύνων που συνεπάγονται υπερβαίνουν τη συνήθη 	διοίκηση)</a:t>
            </a:r>
          </a:p>
          <a:p>
            <a:pPr marL="0" indent="0">
              <a:lnSpc>
                <a:spcPct val="150000"/>
              </a:lnSpc>
              <a:buNone/>
            </a:pPr>
            <a:r>
              <a:rPr lang="el-GR" dirty="0">
                <a:latin typeface="Trebuchet MS" panose="020B0603020202020204" pitchFamily="34" charset="0"/>
              </a:rPr>
              <a:t>	Για να διενεργήσει ο διαχειριστής τέτοια πράξη πρέπει να ζητήσει και να λάβει τη 	συναίνεση όλων των εταίρων ή της πλειοψηφίας εάν προβλέπεται τούτο στην 	εταιρική 	σύμβαση. </a:t>
            </a:r>
          </a:p>
          <a:p>
            <a:pPr marL="0" indent="0">
              <a:lnSpc>
                <a:spcPct val="150000"/>
              </a:lnSpc>
              <a:buNone/>
            </a:pPr>
            <a:r>
              <a:rPr lang="el-GR" dirty="0">
                <a:latin typeface="Trebuchet MS" panose="020B0603020202020204" pitchFamily="34" charset="0"/>
              </a:rPr>
              <a:t>	-	Κανόνες αναγκαστικού δικαίου</a:t>
            </a:r>
          </a:p>
          <a:p>
            <a:pPr marL="0" marR="0" lvl="0" indent="0" algn="l" defTabSz="457200" rtl="0" eaLnBrk="1" fontAlgn="auto" latinLnBrk="0" hangingPunct="1">
              <a:lnSpc>
                <a:spcPct val="150000"/>
              </a:lnSpc>
              <a:spcBef>
                <a:spcPts val="1000"/>
              </a:spcBef>
              <a:spcAft>
                <a:spcPts val="0"/>
              </a:spcAft>
              <a:buClr>
                <a:srgbClr val="D34817"/>
              </a:buClr>
              <a:buSzTx/>
              <a:buNone/>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	Δικαίωμα εναντίωσης: </a:t>
            </a:r>
            <a:r>
              <a:rPr kumimoji="0" lang="el-GR" sz="1700" b="0" i="0" u="none" strike="noStrike" kern="1200" cap="none" spc="0" normalizeH="0" baseline="0" noProof="0" dirty="0">
                <a:ln>
                  <a:noFill/>
                </a:ln>
                <a:solidFill>
                  <a:schemeClr val="accent1"/>
                </a:solidFill>
                <a:effectLst/>
                <a:uLnTx/>
                <a:uFillTx/>
                <a:latin typeface="Trebuchet MS" panose="020B0603020202020204" pitchFamily="34" charset="0"/>
                <a:ea typeface="+mn-ea"/>
                <a:cs typeface="+mn-cs"/>
              </a:rPr>
              <a:t>ΠΡΙΝ ΤΗΝ ΕΚΤΕΛΕΣΗ από διαχειριστή εταίρο </a:t>
            </a:r>
            <a:r>
              <a:rPr kumimoji="0" lang="el-GR" sz="1700" b="0" i="0" u="none" strike="noStrike" kern="1200" cap="none" spc="0" normalizeH="0" baseline="0" noProof="0" dirty="0">
                <a:ln>
                  <a:noFill/>
                </a:ln>
                <a:solidFill>
                  <a:schemeClr val="tx1"/>
                </a:solidFill>
                <a:effectLst/>
                <a:uLnTx/>
                <a:uFillTx/>
                <a:latin typeface="Trebuchet MS" panose="020B0603020202020204" pitchFamily="34" charset="0"/>
                <a:ea typeface="+mn-ea"/>
                <a:cs typeface="+mn-cs"/>
              </a:rPr>
              <a:t>(α. 254 παρ. 2 </a:t>
            </a:r>
            <a:r>
              <a:rPr kumimoji="0" lang="el-GR" sz="1700" b="0" i="0" u="none" strike="noStrike" kern="1200" cap="none" spc="0" normalizeH="0" baseline="0" noProof="0" dirty="0" err="1">
                <a:ln>
                  <a:noFill/>
                </a:ln>
                <a:solidFill>
                  <a:schemeClr val="tx1"/>
                </a:solidFill>
                <a:effectLst/>
                <a:uLnTx/>
                <a:uFillTx/>
                <a:latin typeface="Trebuchet MS" panose="020B0603020202020204" pitchFamily="34" charset="0"/>
                <a:ea typeface="+mn-ea"/>
                <a:cs typeface="+mn-cs"/>
              </a:rPr>
              <a:t>εδ</a:t>
            </a:r>
            <a:r>
              <a:rPr kumimoji="0" lang="el-GR" sz="1700" b="0" i="0" u="none" strike="noStrike" kern="1200" cap="none" spc="0" normalizeH="0" baseline="0" noProof="0" dirty="0">
                <a:ln>
                  <a:noFill/>
                </a:ln>
                <a:solidFill>
                  <a:schemeClr val="tx1"/>
                </a:solidFill>
                <a:effectLst/>
                <a:uLnTx/>
                <a:uFillTx/>
                <a:latin typeface="Trebuchet MS" panose="020B0603020202020204" pitchFamily="34" charset="0"/>
                <a:ea typeface="+mn-ea"/>
                <a:cs typeface="+mn-cs"/>
              </a:rPr>
              <a:t>. β’)</a:t>
            </a:r>
          </a:p>
          <a:p>
            <a:pPr marL="0" marR="0" lvl="0" indent="0" algn="l" defTabSz="457200" rtl="0" eaLnBrk="1" fontAlgn="auto" latinLnBrk="0" hangingPunct="1">
              <a:lnSpc>
                <a:spcPct val="150000"/>
              </a:lnSpc>
              <a:spcBef>
                <a:spcPts val="1000"/>
              </a:spcBef>
              <a:spcAft>
                <a:spcPts val="0"/>
              </a:spcAft>
              <a:buClr>
                <a:srgbClr val="D34817"/>
              </a:buClr>
              <a:buSzTx/>
              <a:buFont typeface="Wingdings 3" charset="2"/>
              <a:buNone/>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Η διενέργεια μίας πράξης παρά την εναντίωση ΔΕΝ επηρεάζει το κύρος της.</a:t>
            </a:r>
          </a:p>
          <a:p>
            <a:pPr marL="0" marR="0" lvl="0" indent="0" algn="l" defTabSz="457200" rtl="0" eaLnBrk="1" fontAlgn="auto" latinLnBrk="0" hangingPunct="1">
              <a:lnSpc>
                <a:spcPct val="150000"/>
              </a:lnSpc>
              <a:spcBef>
                <a:spcPts val="1000"/>
              </a:spcBef>
              <a:spcAft>
                <a:spcPts val="0"/>
              </a:spcAft>
              <a:buClr>
                <a:srgbClr val="D34817"/>
              </a:buClr>
              <a:buSzTx/>
              <a:buFont typeface="Wingdings 3" charset="2"/>
              <a:buNone/>
              <a:tabLst/>
              <a:defRPr/>
            </a:pPr>
            <a:r>
              <a:rPr kumimoji="0" lang="el-GR" sz="1700" b="0" i="0" u="none" strike="noStrike" kern="1200" cap="none" spc="0" normalizeH="0" baseline="0" noProof="0" dirty="0">
                <a:ln>
                  <a:noFill/>
                </a:ln>
                <a:solidFill>
                  <a:prstClr val="black"/>
                </a:solidFill>
                <a:effectLst/>
                <a:uLnTx/>
                <a:uFillTx/>
                <a:latin typeface="Trebuchet MS" panose="020B0603020202020204" pitchFamily="34" charset="0"/>
                <a:ea typeface="+mn-ea"/>
                <a:cs typeface="+mn-cs"/>
              </a:rPr>
              <a:t>	Η διενέργεια μίας πράξης καθ’ υπέρβαση της διαχειριστικής εξουσίας – επιζήμια- αξίωση 	αποζημίωσης κατά του διαχειριστή</a:t>
            </a:r>
          </a:p>
          <a:p>
            <a:pPr marL="0" indent="0">
              <a:lnSpc>
                <a:spcPct val="150000"/>
              </a:lnSpc>
              <a:buNone/>
            </a:pPr>
            <a:endParaRPr lang="el-GR" dirty="0">
              <a:latin typeface="Trebuchet MS" panose="020B0603020202020204" pitchFamily="34" charset="0"/>
            </a:endParaRPr>
          </a:p>
        </p:txBody>
      </p:sp>
    </p:spTree>
    <p:extLst>
      <p:ext uri="{BB962C8B-B14F-4D97-AF65-F5344CB8AC3E}">
        <p14:creationId xmlns:p14="http://schemas.microsoft.com/office/powerpoint/2010/main" val="2023497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20A1CA-C9D0-30A2-7205-805B798B4EEF}"/>
              </a:ext>
            </a:extLst>
          </p:cNvPr>
          <p:cNvSpPr>
            <a:spLocks noGrp="1"/>
          </p:cNvSpPr>
          <p:nvPr>
            <p:ph type="title"/>
          </p:nvPr>
        </p:nvSpPr>
        <p:spPr>
          <a:xfrm>
            <a:off x="1752878" y="295275"/>
            <a:ext cx="9418360" cy="657225"/>
          </a:xfrm>
        </p:spPr>
        <p:txBody>
          <a:bodyPr>
            <a:normAutofit/>
          </a:bodyPr>
          <a:lstStyle/>
          <a:p>
            <a:r>
              <a:rPr lang="el-GR" sz="2800" dirty="0">
                <a:latin typeface="Trebuchet MS" panose="020B0603020202020204" pitchFamily="34" charset="0"/>
              </a:rPr>
              <a:t>Ομόρρυθμη εταιρεία</a:t>
            </a:r>
          </a:p>
        </p:txBody>
      </p:sp>
      <p:sp>
        <p:nvSpPr>
          <p:cNvPr id="3" name="Θέση περιεχομένου 2">
            <a:extLst>
              <a:ext uri="{FF2B5EF4-FFF2-40B4-BE49-F238E27FC236}">
                <a16:creationId xmlns:a16="http://schemas.microsoft.com/office/drawing/2014/main" id="{830CB4C5-18DF-5637-7974-160C5954A217}"/>
              </a:ext>
            </a:extLst>
          </p:cNvPr>
          <p:cNvSpPr>
            <a:spLocks noGrp="1"/>
          </p:cNvSpPr>
          <p:nvPr>
            <p:ph idx="1"/>
          </p:nvPr>
        </p:nvSpPr>
        <p:spPr>
          <a:xfrm>
            <a:off x="1590675" y="1066800"/>
            <a:ext cx="10144125" cy="5667375"/>
          </a:xfrm>
        </p:spPr>
        <p:txBody>
          <a:bodyPr>
            <a:normAutofit fontScale="92500" lnSpcReduction="10000"/>
          </a:bodyPr>
          <a:lstStyle/>
          <a:p>
            <a:pPr>
              <a:lnSpc>
                <a:spcPct val="120000"/>
              </a:lnSpc>
              <a:buFont typeface="Courier New" panose="02070309020205020404" pitchFamily="49" charset="0"/>
              <a:buChar char="o"/>
            </a:pPr>
            <a:r>
              <a:rPr lang="el-GR" sz="1900" dirty="0">
                <a:solidFill>
                  <a:schemeClr val="tx1"/>
                </a:solidFill>
                <a:latin typeface="Trebuchet MS" panose="020B0603020202020204" pitchFamily="34" charset="0"/>
              </a:rPr>
              <a:t>Περιορισμοί από την εταιρική σύμβαση </a:t>
            </a:r>
          </a:p>
          <a:p>
            <a:pPr marL="0" indent="0">
              <a:lnSpc>
                <a:spcPct val="120000"/>
              </a:lnSpc>
              <a:buNone/>
            </a:pPr>
            <a:r>
              <a:rPr lang="el-GR" sz="1900" dirty="0">
                <a:solidFill>
                  <a:schemeClr val="tx1"/>
                </a:solidFill>
                <a:latin typeface="Trebuchet MS" panose="020B0603020202020204" pitchFamily="34" charset="0"/>
              </a:rPr>
              <a:t>	-	Η δράση των διαχειριστών </a:t>
            </a:r>
            <a:r>
              <a:rPr lang="el-GR" sz="1900" dirty="0" err="1">
                <a:solidFill>
                  <a:schemeClr val="tx1"/>
                </a:solidFill>
                <a:latin typeface="Trebuchet MS" panose="020B0603020202020204" pitchFamily="34" charset="0"/>
              </a:rPr>
              <a:t>οριοθετείται</a:t>
            </a:r>
            <a:r>
              <a:rPr lang="el-GR" sz="1900" dirty="0">
                <a:solidFill>
                  <a:schemeClr val="tx1"/>
                </a:solidFill>
                <a:latin typeface="Trebuchet MS" panose="020B0603020202020204" pitchFamily="34" charset="0"/>
              </a:rPr>
              <a:t> από τον εταιρικό σκοπό και το αντικείμενο της 	εταιρικής δραστηριότητας.</a:t>
            </a:r>
          </a:p>
          <a:p>
            <a:pPr marL="0" indent="0">
              <a:lnSpc>
                <a:spcPct val="120000"/>
              </a:lnSpc>
              <a:buNone/>
            </a:pPr>
            <a:r>
              <a:rPr lang="el-GR" sz="1900" dirty="0">
                <a:solidFill>
                  <a:schemeClr val="tx1"/>
                </a:solidFill>
                <a:latin typeface="Trebuchet MS" panose="020B0603020202020204" pitchFamily="34" charset="0"/>
              </a:rPr>
              <a:t>	-	Διαχειριστικοί περιορισμοί από την εταιρική σύμβαση (λ.χ. είδος των πράξεων, 	ποσοτικοί 	περιορισμοί). </a:t>
            </a:r>
          </a:p>
          <a:p>
            <a:pPr>
              <a:lnSpc>
                <a:spcPct val="120000"/>
              </a:lnSpc>
              <a:buFont typeface="Courier New" panose="02070309020205020404" pitchFamily="49" charset="0"/>
              <a:buChar char="o"/>
            </a:pPr>
            <a:r>
              <a:rPr lang="el-GR" sz="1900" u="sng" dirty="0">
                <a:solidFill>
                  <a:schemeClr val="tx1"/>
                </a:solidFill>
                <a:latin typeface="Trebuchet MS" panose="020B0603020202020204" pitchFamily="34" charset="0"/>
              </a:rPr>
              <a:t>Εκπροσώπηση: </a:t>
            </a:r>
          </a:p>
          <a:p>
            <a:pPr marL="0" indent="0">
              <a:lnSpc>
                <a:spcPct val="120000"/>
              </a:lnSpc>
              <a:buNone/>
            </a:pPr>
            <a:r>
              <a:rPr lang="el-GR" sz="1900" dirty="0">
                <a:solidFill>
                  <a:schemeClr val="tx1"/>
                </a:solidFill>
                <a:latin typeface="Trebuchet MS" panose="020B0603020202020204" pitchFamily="34" charset="0"/>
              </a:rPr>
              <a:t>     - </a:t>
            </a:r>
            <a:r>
              <a:rPr lang="el-GR" sz="1900" dirty="0">
                <a:solidFill>
                  <a:schemeClr val="accent1"/>
                </a:solidFill>
                <a:latin typeface="Trebuchet MS" panose="020B0603020202020204" pitchFamily="34" charset="0"/>
              </a:rPr>
              <a:t>Νόμιμη ατομική εκπροσώπηση </a:t>
            </a:r>
            <a:r>
              <a:rPr lang="el-GR" sz="1900" dirty="0">
                <a:solidFill>
                  <a:schemeClr val="tx1"/>
                </a:solidFill>
                <a:latin typeface="Trebuchet MS" panose="020B0603020202020204" pitchFamily="34" charset="0"/>
              </a:rPr>
              <a:t>(αρχή της ατομικής εκπροσώπησης- α. 257 παρ. 1) και</a:t>
            </a:r>
          </a:p>
          <a:p>
            <a:pPr marL="0" indent="0">
              <a:lnSpc>
                <a:spcPct val="120000"/>
              </a:lnSpc>
              <a:buNone/>
            </a:pPr>
            <a:r>
              <a:rPr lang="el-GR" sz="1900" dirty="0">
                <a:solidFill>
                  <a:schemeClr val="tx1"/>
                </a:solidFill>
                <a:latin typeface="Trebuchet MS" panose="020B0603020202020204" pitchFamily="34" charset="0"/>
              </a:rPr>
              <a:t>     -	</a:t>
            </a:r>
            <a:r>
              <a:rPr lang="el-GR" sz="1900" dirty="0">
                <a:solidFill>
                  <a:schemeClr val="accent1"/>
                </a:solidFill>
                <a:latin typeface="Trebuchet MS" panose="020B0603020202020204" pitchFamily="34" charset="0"/>
              </a:rPr>
              <a:t>Καταστατική </a:t>
            </a:r>
            <a:r>
              <a:rPr lang="el-GR" sz="1900" dirty="0">
                <a:solidFill>
                  <a:schemeClr val="tx1"/>
                </a:solidFill>
                <a:latin typeface="Trebuchet MS" panose="020B0603020202020204" pitchFamily="34" charset="0"/>
              </a:rPr>
              <a:t>[λ.χ. συλλογική εκπροσώπηση (σύμπραξη όλων των εταίρων)- εκπροσώπηση 	από έναν μόνο εταίρο ή από συγκεκριμένους εταίρους)</a:t>
            </a:r>
          </a:p>
          <a:p>
            <a:pPr marL="0" indent="0">
              <a:lnSpc>
                <a:spcPct val="120000"/>
              </a:lnSpc>
              <a:buNone/>
            </a:pPr>
            <a:r>
              <a:rPr lang="el-GR" sz="1900" dirty="0">
                <a:solidFill>
                  <a:schemeClr val="tx1"/>
                </a:solidFill>
                <a:latin typeface="Trebuchet MS" panose="020B0603020202020204" pitchFamily="34" charset="0"/>
              </a:rPr>
              <a:t>     Η </a:t>
            </a:r>
            <a:r>
              <a:rPr lang="el-GR" sz="1900" dirty="0" err="1">
                <a:solidFill>
                  <a:schemeClr val="tx1"/>
                </a:solidFill>
                <a:latin typeface="Trebuchet MS" panose="020B0603020202020204" pitchFamily="34" charset="0"/>
              </a:rPr>
              <a:t>εκπροσωπευτική</a:t>
            </a:r>
            <a:r>
              <a:rPr lang="el-GR" sz="1900" dirty="0">
                <a:solidFill>
                  <a:schemeClr val="tx1"/>
                </a:solidFill>
                <a:latin typeface="Trebuchet MS" panose="020B0603020202020204" pitchFamily="34" charset="0"/>
              </a:rPr>
              <a:t> εξουσία είναι </a:t>
            </a:r>
            <a:r>
              <a:rPr lang="el-GR" sz="1900" dirty="0">
                <a:solidFill>
                  <a:schemeClr val="accent1"/>
                </a:solidFill>
                <a:latin typeface="Trebuchet MS" panose="020B0603020202020204" pitchFamily="34" charset="0"/>
              </a:rPr>
              <a:t>απεριόριστη </a:t>
            </a:r>
            <a:r>
              <a:rPr lang="el-GR" sz="1900" dirty="0">
                <a:solidFill>
                  <a:schemeClr val="tx1"/>
                </a:solidFill>
                <a:latin typeface="Trebuchet MS" panose="020B0603020202020204" pitchFamily="34" charset="0"/>
              </a:rPr>
              <a:t>(από το νόμο) και </a:t>
            </a:r>
            <a:r>
              <a:rPr lang="el-GR" sz="1900" dirty="0">
                <a:solidFill>
                  <a:schemeClr val="accent1"/>
                </a:solidFill>
                <a:latin typeface="Trebuchet MS" panose="020B0603020202020204" pitchFamily="34" charset="0"/>
              </a:rPr>
              <a:t>μη περιορίσιμη </a:t>
            </a:r>
            <a:r>
              <a:rPr lang="el-GR" sz="1900" dirty="0">
                <a:solidFill>
                  <a:schemeClr val="tx1"/>
                </a:solidFill>
                <a:latin typeface="Trebuchet MS" panose="020B0603020202020204" pitchFamily="34" charset="0"/>
              </a:rPr>
              <a:t>(από την 	εταιρική σύμβαση και τις αποφάσεις των εταίρων)</a:t>
            </a:r>
          </a:p>
          <a:p>
            <a:pPr>
              <a:lnSpc>
                <a:spcPct val="120000"/>
              </a:lnSpc>
              <a:buFont typeface="Wingdings" panose="05000000000000000000" pitchFamily="2" charset="2"/>
              <a:buChar char="§"/>
            </a:pPr>
            <a:r>
              <a:rPr lang="el-GR" sz="1900" dirty="0">
                <a:solidFill>
                  <a:schemeClr val="tx1"/>
                </a:solidFill>
                <a:latin typeface="Trebuchet MS" panose="020B0603020202020204" pitchFamily="34" charset="0"/>
              </a:rPr>
              <a:t>Πράξεις εκτός εταιρικού σκοπού ΔΕΣΜΕΥΟΥΝ την εταιρεία, εκτός εάν η εταιρεία αποδείξει ότι ο τρίτος ήταν κακόπιστος </a:t>
            </a:r>
            <a:r>
              <a:rPr lang="el-GR" sz="1900" dirty="0">
                <a:latin typeface="Trebuchet MS" panose="020B0603020202020204" pitchFamily="34" charset="0"/>
              </a:rPr>
              <a:t>(</a:t>
            </a:r>
            <a:r>
              <a:rPr lang="el-GR" sz="1900" dirty="0">
                <a:solidFill>
                  <a:schemeClr val="accent1"/>
                </a:solidFill>
                <a:latin typeface="Trebuchet MS" panose="020B0603020202020204" pitchFamily="34" charset="0"/>
              </a:rPr>
              <a:t>απεριόριστη</a:t>
            </a:r>
            <a:r>
              <a:rPr lang="el-GR" sz="1900" dirty="0">
                <a:latin typeface="Trebuchet MS" panose="020B0603020202020204" pitchFamily="34" charset="0"/>
              </a:rPr>
              <a:t>) </a:t>
            </a:r>
          </a:p>
          <a:p>
            <a:pPr>
              <a:lnSpc>
                <a:spcPct val="120000"/>
              </a:lnSpc>
              <a:buFont typeface="Wingdings" panose="05000000000000000000" pitchFamily="2" charset="2"/>
              <a:buChar char="§"/>
            </a:pPr>
            <a:r>
              <a:rPr lang="el-GR" sz="1900" dirty="0">
                <a:solidFill>
                  <a:schemeClr val="tx1"/>
                </a:solidFill>
                <a:latin typeface="Trebuchet MS" panose="020B0603020202020204" pitchFamily="34" charset="0"/>
              </a:rPr>
              <a:t>Περιορισμοί της εκπροσωπευτικής εξουσίας με την εταιρική σύμβαση ή με απόφαση των εταίρων ΔΕΝ ισχύουν έναντι τρίτων </a:t>
            </a:r>
            <a:r>
              <a:rPr lang="el-GR" sz="1900" dirty="0">
                <a:latin typeface="Trebuchet MS" panose="020B0603020202020204" pitchFamily="34" charset="0"/>
              </a:rPr>
              <a:t>(</a:t>
            </a:r>
            <a:r>
              <a:rPr lang="el-GR" sz="1900" dirty="0">
                <a:solidFill>
                  <a:schemeClr val="accent1"/>
                </a:solidFill>
                <a:latin typeface="Trebuchet MS" panose="020B0603020202020204" pitchFamily="34" charset="0"/>
              </a:rPr>
              <a:t>μη περιορίσιμη</a:t>
            </a:r>
            <a:r>
              <a:rPr lang="el-GR" sz="1900" dirty="0">
                <a:latin typeface="Trebuchet MS" panose="020B0603020202020204" pitchFamily="34" charset="0"/>
              </a:rPr>
              <a:t>)</a:t>
            </a:r>
          </a:p>
          <a:p>
            <a:pPr marL="0" indent="0">
              <a:buNone/>
            </a:pPr>
            <a:endParaRPr lang="el-GR" dirty="0">
              <a:latin typeface="Trebuchet MS" panose="020B0603020202020204" pitchFamily="34" charset="0"/>
            </a:endParaRPr>
          </a:p>
        </p:txBody>
      </p:sp>
    </p:spTree>
    <p:extLst>
      <p:ext uri="{BB962C8B-B14F-4D97-AF65-F5344CB8AC3E}">
        <p14:creationId xmlns:p14="http://schemas.microsoft.com/office/powerpoint/2010/main" val="92769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49C1FA-71AC-98FA-77DA-845049DEC7A4}"/>
              </a:ext>
            </a:extLst>
          </p:cNvPr>
          <p:cNvSpPr>
            <a:spLocks noGrp="1"/>
          </p:cNvSpPr>
          <p:nvPr>
            <p:ph type="title"/>
          </p:nvPr>
        </p:nvSpPr>
        <p:spPr>
          <a:xfrm>
            <a:off x="1960192" y="322465"/>
            <a:ext cx="8911687" cy="725296"/>
          </a:xfrm>
        </p:spPr>
        <p:txBody>
          <a:bodyPr>
            <a:normAutofit/>
          </a:bodyPr>
          <a:lstStyle/>
          <a:p>
            <a:r>
              <a:rPr lang="el-GR" sz="2800" dirty="0">
                <a:latin typeface="Trebuchet MS" panose="020B0603020202020204" pitchFamily="34" charset="0"/>
              </a:rPr>
              <a:t>Ευθύνη του ομόρρυθμου εταίρου</a:t>
            </a:r>
          </a:p>
        </p:txBody>
      </p:sp>
      <p:sp>
        <p:nvSpPr>
          <p:cNvPr id="3" name="Θέση περιεχομένου 2">
            <a:extLst>
              <a:ext uri="{FF2B5EF4-FFF2-40B4-BE49-F238E27FC236}">
                <a16:creationId xmlns:a16="http://schemas.microsoft.com/office/drawing/2014/main" id="{1255D43C-9BA3-AF9F-6385-750B24125491}"/>
              </a:ext>
            </a:extLst>
          </p:cNvPr>
          <p:cNvSpPr>
            <a:spLocks noGrp="1"/>
          </p:cNvSpPr>
          <p:nvPr>
            <p:ph idx="1"/>
          </p:nvPr>
        </p:nvSpPr>
        <p:spPr>
          <a:xfrm>
            <a:off x="2069144" y="1198762"/>
            <a:ext cx="9685538" cy="5104661"/>
          </a:xfrm>
        </p:spPr>
        <p:txBody>
          <a:bodyPr>
            <a:normAutofit fontScale="92500" lnSpcReduction="20000"/>
          </a:bodyPr>
          <a:lstStyle/>
          <a:p>
            <a:pPr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Προσωπική και Απεριόριστη</a:t>
            </a:r>
            <a:r>
              <a:rPr lang="el-GR" dirty="0">
                <a:latin typeface="Trebuchet MS" panose="020B0603020202020204" pitchFamily="34" charset="0"/>
              </a:rPr>
              <a:t> </a:t>
            </a:r>
            <a:r>
              <a:rPr lang="el-GR" dirty="0">
                <a:solidFill>
                  <a:schemeClr val="accent1"/>
                </a:solidFill>
                <a:latin typeface="Trebuchet MS" panose="020B0603020202020204" pitchFamily="34" charset="0"/>
              </a:rPr>
              <a:t> </a:t>
            </a:r>
            <a:r>
              <a:rPr lang="el-GR" dirty="0">
                <a:solidFill>
                  <a:schemeClr val="tx1"/>
                </a:solidFill>
                <a:latin typeface="Trebuchet MS" panose="020B0603020202020204" pitchFamily="34" charset="0"/>
              </a:rPr>
              <a:t>(ευθύνη με ολόκληρη την ατομική περιουσία)</a:t>
            </a:r>
            <a:r>
              <a:rPr lang="el-GR" dirty="0">
                <a:solidFill>
                  <a:schemeClr val="accent1"/>
                </a:solidFill>
                <a:latin typeface="Trebuchet MS" panose="020B0603020202020204" pitchFamily="34" charset="0"/>
              </a:rPr>
              <a:t> </a:t>
            </a:r>
          </a:p>
          <a:p>
            <a:pPr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Μη περιορίσιμη ΔΕΝ ΜΠΟΡΕΙ </a:t>
            </a:r>
            <a:r>
              <a:rPr lang="el-GR" dirty="0">
                <a:solidFill>
                  <a:schemeClr val="tx1"/>
                </a:solidFill>
                <a:latin typeface="Trebuchet MS" panose="020B0603020202020204" pitchFamily="34" charset="0"/>
              </a:rPr>
              <a:t>να αποκλεισθεί ή να περιορισθεί με την εταιρική σύμβαση (α. 258 παρ. 1)</a:t>
            </a:r>
            <a:endParaRPr lang="el-GR" dirty="0">
              <a:solidFill>
                <a:schemeClr val="accent1"/>
              </a:solidFill>
              <a:latin typeface="Trebuchet MS" panose="020B0603020202020204" pitchFamily="34" charset="0"/>
            </a:endParaRPr>
          </a:p>
          <a:p>
            <a:pPr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Εις ολόκληρον </a:t>
            </a:r>
            <a:r>
              <a:rPr lang="el-GR" dirty="0">
                <a:solidFill>
                  <a:schemeClr val="tx1"/>
                </a:solidFill>
                <a:latin typeface="Trebuchet MS" panose="020B0603020202020204" pitchFamily="34" charset="0"/>
              </a:rPr>
              <a:t>(γνήσια παθητική εις </a:t>
            </a:r>
            <a:r>
              <a:rPr lang="el-GR" dirty="0" err="1">
                <a:solidFill>
                  <a:schemeClr val="tx1"/>
                </a:solidFill>
                <a:latin typeface="Trebuchet MS" panose="020B0603020202020204" pitchFamily="34" charset="0"/>
              </a:rPr>
              <a:t>ολόκληρον</a:t>
            </a:r>
            <a:r>
              <a:rPr lang="el-GR" dirty="0">
                <a:solidFill>
                  <a:schemeClr val="tx1"/>
                </a:solidFill>
                <a:latin typeface="Trebuchet MS" panose="020B0603020202020204" pitchFamily="34" charset="0"/>
              </a:rPr>
              <a:t> ενοχή μεταξύ των εταίρων- 481 ΑΚ)</a:t>
            </a:r>
          </a:p>
          <a:p>
            <a:pPr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Άμεση Εξωτερική </a:t>
            </a:r>
            <a:r>
              <a:rPr lang="el-GR" dirty="0">
                <a:solidFill>
                  <a:schemeClr val="tx1"/>
                </a:solidFill>
                <a:latin typeface="Trebuchet MS" panose="020B0603020202020204" pitchFamily="34" charset="0"/>
              </a:rPr>
              <a:t>(ευθύνη έναντι των εταιρικών δανειστών)</a:t>
            </a:r>
          </a:p>
          <a:p>
            <a:pPr algn="just">
              <a:lnSpc>
                <a:spcPct val="150000"/>
              </a:lnSpc>
              <a:buFont typeface="Wingdings" panose="05000000000000000000" pitchFamily="2" charset="2"/>
              <a:buChar char="§"/>
            </a:pPr>
            <a:r>
              <a:rPr lang="el-GR" dirty="0">
                <a:solidFill>
                  <a:schemeClr val="accent1"/>
                </a:solidFill>
                <a:latin typeface="Trebuchet MS" panose="020B0603020202020204" pitchFamily="34" charset="0"/>
              </a:rPr>
              <a:t>Πρωτογενής</a:t>
            </a:r>
            <a:r>
              <a:rPr lang="el-GR" dirty="0">
                <a:solidFill>
                  <a:schemeClr val="tx1"/>
                </a:solidFill>
                <a:latin typeface="Trebuchet MS" panose="020B0603020202020204" pitchFamily="34" charset="0"/>
              </a:rPr>
              <a:t> (ο εταιρικός δανειστής δεν είναι υποχρεωμένος να στραφεί πρώτα κατά της εταιρείας)</a:t>
            </a:r>
          </a:p>
          <a:p>
            <a:pPr algn="just">
              <a:lnSpc>
                <a:spcPct val="150000"/>
              </a:lnSpc>
              <a:buFont typeface="Wingdings" panose="05000000000000000000" pitchFamily="2" charset="2"/>
              <a:buChar char="§"/>
            </a:pPr>
            <a:r>
              <a:rPr lang="el-GR" dirty="0" err="1">
                <a:solidFill>
                  <a:schemeClr val="accent1"/>
                </a:solidFill>
                <a:latin typeface="Trebuchet MS" panose="020B0603020202020204" pitchFamily="34" charset="0"/>
              </a:rPr>
              <a:t>Παρακολουθηματική</a:t>
            </a:r>
            <a:r>
              <a:rPr lang="el-GR" dirty="0">
                <a:solidFill>
                  <a:schemeClr val="accent1"/>
                </a:solidFill>
                <a:latin typeface="Trebuchet MS" panose="020B0603020202020204" pitchFamily="34" charset="0"/>
              </a:rPr>
              <a:t> ευθύνη </a:t>
            </a:r>
            <a:r>
              <a:rPr lang="el-GR" dirty="0">
                <a:solidFill>
                  <a:schemeClr val="tx1"/>
                </a:solidFill>
                <a:latin typeface="Trebuchet MS" panose="020B0603020202020204" pitchFamily="34" charset="0"/>
              </a:rPr>
              <a:t>(εξαρτάται από την ύπαρξη και την έκταση του εταιρικού χρέους)</a:t>
            </a:r>
          </a:p>
          <a:p>
            <a:pPr algn="just">
              <a:lnSpc>
                <a:spcPct val="150000"/>
              </a:lnSpc>
              <a:buFont typeface="Wingdings" panose="05000000000000000000" pitchFamily="2" charset="2"/>
              <a:buChar char="§"/>
            </a:pPr>
            <a:r>
              <a:rPr lang="el-GR" dirty="0">
                <a:solidFill>
                  <a:schemeClr val="bg2">
                    <a:lumMod val="25000"/>
                  </a:schemeClr>
                </a:solidFill>
                <a:latin typeface="Trebuchet MS" panose="020B0603020202020204" pitchFamily="34" charset="0"/>
              </a:rPr>
              <a:t>Όταν υπάρχει εκτελεστός τίτλος κατά της εταιρείας, ο εταιρικός δανειστής μπορεί να επισπεύσει εκτέλεση κατά των ομόρρυθμων εταίρων με τον ίδιο τίτλο (920 ΚΠολΔ)</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Ενστάσεις του εταίρου κατά του εταιρικού δανειστή (Προσωπικές </a:t>
            </a:r>
            <a:r>
              <a:rPr lang="el-GR" dirty="0">
                <a:latin typeface="Trebuchet MS" panose="020B0603020202020204" pitchFamily="34" charset="0"/>
              </a:rPr>
              <a:t>– </a:t>
            </a:r>
            <a:r>
              <a:rPr lang="el-GR" dirty="0">
                <a:solidFill>
                  <a:schemeClr val="accent1"/>
                </a:solidFill>
                <a:latin typeface="Trebuchet MS" panose="020B0603020202020204" pitchFamily="34" charset="0"/>
              </a:rPr>
              <a:t>Ενστάσεις που έχει η εταιρεία έναντι του εταιρικού δανειστή</a:t>
            </a:r>
            <a:r>
              <a:rPr lang="el-GR" dirty="0">
                <a:latin typeface="Trebuchet MS" panose="020B0603020202020204" pitchFamily="34" charset="0"/>
              </a:rPr>
              <a:t>)</a:t>
            </a:r>
          </a:p>
          <a:p>
            <a:pPr>
              <a:buFont typeface="Wingdings" panose="05000000000000000000" pitchFamily="2" charset="2"/>
              <a:buChar char="§"/>
            </a:pPr>
            <a:endParaRPr lang="el-GR" dirty="0">
              <a:latin typeface="Trebuchet MS" panose="020B0603020202020204" pitchFamily="34" charset="0"/>
            </a:endParaRPr>
          </a:p>
        </p:txBody>
      </p:sp>
    </p:spTree>
    <p:extLst>
      <p:ext uri="{BB962C8B-B14F-4D97-AF65-F5344CB8AC3E}">
        <p14:creationId xmlns:p14="http://schemas.microsoft.com/office/powerpoint/2010/main" val="563221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D7B514-C077-D1BF-AF34-E564CF512991}"/>
              </a:ext>
            </a:extLst>
          </p:cNvPr>
          <p:cNvSpPr>
            <a:spLocks noGrp="1"/>
          </p:cNvSpPr>
          <p:nvPr>
            <p:ph type="title"/>
          </p:nvPr>
        </p:nvSpPr>
        <p:spPr>
          <a:xfrm>
            <a:off x="1962610" y="539741"/>
            <a:ext cx="8911687" cy="814073"/>
          </a:xfrm>
        </p:spPr>
        <p:txBody>
          <a:bodyPr/>
          <a:lstStyle/>
          <a:p>
            <a:r>
              <a:rPr kumimoji="0" lang="el-GR" sz="2800" b="0" i="0" u="none" strike="noStrike" kern="1200" cap="none" spc="0" normalizeH="0" baseline="0" noProof="0" dirty="0">
                <a:ln>
                  <a:noFill/>
                </a:ln>
                <a:solidFill>
                  <a:srgbClr val="9B2D1F">
                    <a:lumMod val="75000"/>
                  </a:srgbClr>
                </a:solidFill>
                <a:effectLst/>
                <a:uLnTx/>
                <a:uFillTx/>
                <a:latin typeface="Trebuchet MS" panose="020B0603020202020204" pitchFamily="34" charset="0"/>
                <a:ea typeface="+mj-ea"/>
                <a:cs typeface="+mj-cs"/>
              </a:rPr>
              <a:t>Ευθύνη του ομόρρυθμου εταίρου</a:t>
            </a:r>
            <a:endParaRPr lang="el-GR" dirty="0"/>
          </a:p>
        </p:txBody>
      </p:sp>
      <p:sp>
        <p:nvSpPr>
          <p:cNvPr id="3" name="Θέση περιεχομένου 2">
            <a:extLst>
              <a:ext uri="{FF2B5EF4-FFF2-40B4-BE49-F238E27FC236}">
                <a16:creationId xmlns:a16="http://schemas.microsoft.com/office/drawing/2014/main" id="{391F2E71-F324-7738-7504-1C406ED52A3C}"/>
              </a:ext>
            </a:extLst>
          </p:cNvPr>
          <p:cNvSpPr>
            <a:spLocks noGrp="1"/>
          </p:cNvSpPr>
          <p:nvPr>
            <p:ph idx="1"/>
          </p:nvPr>
        </p:nvSpPr>
        <p:spPr>
          <a:xfrm>
            <a:off x="2589212" y="1216241"/>
            <a:ext cx="9191456" cy="5166804"/>
          </a:xfrm>
        </p:spPr>
        <p:txBody>
          <a:bodyPr/>
          <a:lstStyle/>
          <a:p>
            <a:pPr marL="342900" marR="0" lvl="0" indent="-342900" algn="just" defTabSz="457200" rtl="0" eaLnBrk="1" fontAlgn="auto" latinLnBrk="0" hangingPunct="1">
              <a:lnSpc>
                <a:spcPct val="150000"/>
              </a:lnSpc>
              <a:spcBef>
                <a:spcPts val="1000"/>
              </a:spcBef>
              <a:spcAft>
                <a:spcPts val="0"/>
              </a:spcAft>
              <a:buClr>
                <a:srgbClr val="D34817"/>
              </a:buClr>
              <a:buSzTx/>
              <a:buFont typeface="Wingdings" panose="05000000000000000000" pitchFamily="2" charset="2"/>
              <a:buChar char="§"/>
              <a:tabLst/>
              <a:defRPr/>
            </a:pPr>
            <a:r>
              <a:rPr kumimoji="0" lang="el-GR" sz="1700" b="0" i="0" u="none" strike="noStrike" kern="1200" cap="none" spc="0" normalizeH="0" baseline="0" noProof="0" dirty="0">
                <a:ln>
                  <a:noFill/>
                </a:ln>
                <a:solidFill>
                  <a:schemeClr val="tx1"/>
                </a:solidFill>
                <a:effectLst/>
                <a:uLnTx/>
                <a:uFillTx/>
                <a:latin typeface="Trebuchet MS" panose="020B0603020202020204" pitchFamily="34" charset="0"/>
                <a:ea typeface="+mn-ea"/>
                <a:cs typeface="+mn-cs"/>
              </a:rPr>
              <a:t>Εταίρος που αποχωρεί από την εταιρεία ευθύνεται για τα χρέη που δημιουργήθηκαν μέχρι τη δημοσίευση της αποχώρησης του (ληξιπρόθεσμα ή μη).</a:t>
            </a:r>
            <a:endParaRPr lang="el-GR" dirty="0">
              <a:solidFill>
                <a:schemeClr val="tx1"/>
              </a:solidFill>
              <a:latin typeface="Trebuchet MS" panose="020B0603020202020204" pitchFamily="34" charset="0"/>
            </a:endParaRP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Νέος εταίρος που εισέρχεται στην εταιρεία ευθύνεται απεριόριστα και εις ολόκληρον και για τα προ της εισόδου του εταιρικά χρέη (α. 258 </a:t>
            </a:r>
            <a:r>
              <a:rPr lang="el-GR" dirty="0" err="1">
                <a:solidFill>
                  <a:schemeClr val="tx1"/>
                </a:solidFill>
                <a:latin typeface="Trebuchet MS" panose="020B0603020202020204" pitchFamily="34" charset="0"/>
              </a:rPr>
              <a:t>αρ</a:t>
            </a:r>
            <a:r>
              <a:rPr lang="el-GR" dirty="0">
                <a:solidFill>
                  <a:schemeClr val="tx1"/>
                </a:solidFill>
                <a:latin typeface="Trebuchet MS" panose="020B0603020202020204" pitchFamily="34" charset="0"/>
              </a:rPr>
              <a:t>. 3)- </a:t>
            </a:r>
            <a:r>
              <a:rPr lang="el-GR" dirty="0">
                <a:solidFill>
                  <a:schemeClr val="accent1"/>
                </a:solidFill>
                <a:latin typeface="Trebuchet MS" panose="020B0603020202020204" pitchFamily="34" charset="0"/>
              </a:rPr>
              <a:t>Αναγκαστικό δίκαιο</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Λύση της εταιρείας - οι εταίροι εξακολουθούν να ευθύνονται. Η ευθύνη τους όμως υπόκειται σε πενταετή παραγραφή, η οποία </a:t>
            </a:r>
            <a:r>
              <a:rPr lang="el-GR" dirty="0" err="1">
                <a:solidFill>
                  <a:schemeClr val="tx1"/>
                </a:solidFill>
                <a:latin typeface="Trebuchet MS" panose="020B0603020202020204" pitchFamily="34" charset="0"/>
              </a:rPr>
              <a:t>εκκινά</a:t>
            </a:r>
            <a:r>
              <a:rPr lang="el-GR" dirty="0">
                <a:solidFill>
                  <a:schemeClr val="tx1"/>
                </a:solidFill>
                <a:latin typeface="Trebuchet MS" panose="020B0603020202020204" pitchFamily="34" charset="0"/>
              </a:rPr>
              <a:t> από την καταχώριση στο Γ.Ε.ΜΗ. της λύσης της εταιρείας (α. 269 παρ. 1).</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Αποχώρηση - αποκλεισμός του εταίρου: εξακολουθεί να ευθύνεται. Η ευθύνη υπόκειται σε πενταετή παραγραφή (α. 269 παρ. 3).</a:t>
            </a:r>
          </a:p>
          <a:p>
            <a:pPr algn="just">
              <a:lnSpc>
                <a:spcPct val="150000"/>
              </a:lnSpc>
              <a:buFont typeface="Wingdings" panose="05000000000000000000" pitchFamily="2" charset="2"/>
              <a:buChar char="§"/>
            </a:pPr>
            <a:r>
              <a:rPr lang="el-GR" dirty="0">
                <a:solidFill>
                  <a:schemeClr val="tx1"/>
                </a:solidFill>
                <a:latin typeface="Trebuchet MS" panose="020B0603020202020204" pitchFamily="34" charset="0"/>
              </a:rPr>
              <a:t>Η παραγραφή σε κάθε περίπτωση ξεκινά από το χρονικό σημείο που η απαίτηση θα καταστεί ληξιπρόθεσμη (α. 269 παρ. 2 και 3)</a:t>
            </a:r>
          </a:p>
          <a:p>
            <a:pPr>
              <a:buFont typeface="Wingdings" panose="05000000000000000000" pitchFamily="2" charset="2"/>
              <a:buChar char="§"/>
            </a:pPr>
            <a:endParaRPr lang="el-GR" dirty="0">
              <a:latin typeface="Trebuchet MS" panose="020B0603020202020204" pitchFamily="34" charset="0"/>
            </a:endParaRPr>
          </a:p>
          <a:p>
            <a:pPr>
              <a:buFont typeface="Wingdings" panose="05000000000000000000" pitchFamily="2" charset="2"/>
              <a:buChar char="§"/>
            </a:pPr>
            <a:endParaRPr lang="el-GR" dirty="0">
              <a:latin typeface="Trebuchet MS" panose="020B0603020202020204" pitchFamily="34" charset="0"/>
            </a:endParaRPr>
          </a:p>
          <a:p>
            <a:pPr>
              <a:buFont typeface="Wingdings" panose="05000000000000000000" pitchFamily="2" charset="2"/>
              <a:buChar char="§"/>
            </a:pPr>
            <a:endParaRPr lang="el-GR" dirty="0">
              <a:latin typeface="Trebuchet MS" panose="020B0603020202020204" pitchFamily="34" charset="0"/>
            </a:endParaRPr>
          </a:p>
        </p:txBody>
      </p:sp>
    </p:spTree>
    <p:extLst>
      <p:ext uri="{BB962C8B-B14F-4D97-AF65-F5344CB8AC3E}">
        <p14:creationId xmlns:p14="http://schemas.microsoft.com/office/powerpoint/2010/main" val="462932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CDE1C5-A641-534D-11C9-D3BB8AED613D}"/>
              </a:ext>
            </a:extLst>
          </p:cNvPr>
          <p:cNvSpPr>
            <a:spLocks noGrp="1"/>
          </p:cNvSpPr>
          <p:nvPr>
            <p:ph type="title"/>
          </p:nvPr>
        </p:nvSpPr>
        <p:spPr>
          <a:xfrm>
            <a:off x="2041865" y="357780"/>
            <a:ext cx="9365094" cy="680907"/>
          </a:xfrm>
        </p:spPr>
        <p:txBody>
          <a:bodyPr>
            <a:normAutofit/>
          </a:bodyPr>
          <a:lstStyle/>
          <a:p>
            <a:r>
              <a:rPr lang="el-GR" sz="2800" dirty="0">
                <a:latin typeface="Trebuchet MS" panose="020B0603020202020204" pitchFamily="34" charset="0"/>
              </a:rPr>
              <a:t>Ομόρρυθμη εταιρεία</a:t>
            </a:r>
          </a:p>
        </p:txBody>
      </p:sp>
      <p:sp>
        <p:nvSpPr>
          <p:cNvPr id="3" name="Θέση περιεχομένου 2">
            <a:extLst>
              <a:ext uri="{FF2B5EF4-FFF2-40B4-BE49-F238E27FC236}">
                <a16:creationId xmlns:a16="http://schemas.microsoft.com/office/drawing/2014/main" id="{63947D70-D3FA-293E-B509-8A25230B2094}"/>
              </a:ext>
            </a:extLst>
          </p:cNvPr>
          <p:cNvSpPr>
            <a:spLocks noGrp="1"/>
          </p:cNvSpPr>
          <p:nvPr>
            <p:ph idx="1"/>
          </p:nvPr>
        </p:nvSpPr>
        <p:spPr>
          <a:xfrm>
            <a:off x="1920059" y="1114424"/>
            <a:ext cx="9633766" cy="5476875"/>
          </a:xfrm>
        </p:spPr>
        <p:txBody>
          <a:bodyPr>
            <a:normAutofit fontScale="85000" lnSpcReduction="10000"/>
          </a:bodyPr>
          <a:lstStyle/>
          <a:p>
            <a:pPr algn="just">
              <a:lnSpc>
                <a:spcPct val="150000"/>
              </a:lnSpc>
              <a:buFont typeface="Arial" panose="020B0604020202020204" pitchFamily="34" charset="0"/>
              <a:buChar char="•"/>
            </a:pPr>
            <a:r>
              <a:rPr lang="el-GR" dirty="0">
                <a:solidFill>
                  <a:schemeClr val="accent1"/>
                </a:solidFill>
                <a:latin typeface="Trebuchet MS" panose="020B0603020202020204" pitchFamily="34" charset="0"/>
              </a:rPr>
              <a:t>Έξοδος εταίρου</a:t>
            </a:r>
          </a:p>
          <a:p>
            <a:pPr algn="just">
              <a:lnSpc>
                <a:spcPct val="150000"/>
              </a:lnSpc>
              <a:buFontTx/>
              <a:buChar char="-"/>
            </a:pPr>
            <a:r>
              <a:rPr lang="el-GR" dirty="0">
                <a:solidFill>
                  <a:schemeClr val="tx1"/>
                </a:solidFill>
                <a:latin typeface="Trebuchet MS" panose="020B0603020202020204" pitchFamily="34" charset="0"/>
              </a:rPr>
              <a:t>Γεγονότα που επιφέρουν την έξοδο είναι ο θάνατος, η πτώχευση και η θέση σε δικαστική συμπαράσταση </a:t>
            </a:r>
            <a:r>
              <a:rPr lang="el-GR" dirty="0">
                <a:solidFill>
                  <a:schemeClr val="accent1"/>
                </a:solidFill>
                <a:latin typeface="Trebuchet MS" panose="020B0603020202020204" pitchFamily="34" charset="0"/>
              </a:rPr>
              <a:t>ΕΚΤΟΣ εάν οριστεί διαφορετικά στην εταιρική σύμβαση </a:t>
            </a:r>
            <a:r>
              <a:rPr lang="el-GR" dirty="0">
                <a:solidFill>
                  <a:schemeClr val="tx1"/>
                </a:solidFill>
                <a:latin typeface="Trebuchet MS" panose="020B0603020202020204" pitchFamily="34" charset="0"/>
              </a:rPr>
              <a:t>(α. 260 παρ. 1)</a:t>
            </a:r>
            <a:endParaRPr lang="el-GR" dirty="0">
              <a:solidFill>
                <a:schemeClr val="accent1"/>
              </a:solidFill>
              <a:latin typeface="Trebuchet MS" panose="020B0603020202020204" pitchFamily="34" charset="0"/>
            </a:endParaRPr>
          </a:p>
          <a:p>
            <a:pPr algn="just">
              <a:lnSpc>
                <a:spcPct val="150000"/>
              </a:lnSpc>
              <a:buFontTx/>
              <a:buChar char="-"/>
            </a:pPr>
            <a:r>
              <a:rPr lang="el-GR" dirty="0">
                <a:solidFill>
                  <a:schemeClr val="accent1"/>
                </a:solidFill>
                <a:latin typeface="Trebuchet MS" panose="020B0603020202020204" pitchFamily="34" charset="0"/>
              </a:rPr>
              <a:t>Δικαίωμα εξόδου (α. 261)</a:t>
            </a:r>
          </a:p>
          <a:p>
            <a:pPr marL="0" indent="0" algn="just">
              <a:lnSpc>
                <a:spcPct val="150000"/>
              </a:lnSpc>
              <a:buNone/>
            </a:pPr>
            <a:r>
              <a:rPr lang="el-GR" dirty="0">
                <a:solidFill>
                  <a:schemeClr val="tx1"/>
                </a:solidFill>
                <a:latin typeface="Trebuchet MS" panose="020B0603020202020204" pitchFamily="34" charset="0"/>
              </a:rPr>
              <a:t>Ο εταίρος με δήλωση του προς την εταιρεία και τους λοιπούς εταίρους, η οποία έχει άμεση ισχύ (ατομικό δικαίωμα)</a:t>
            </a:r>
          </a:p>
          <a:p>
            <a:pPr marL="0" indent="0" algn="just">
              <a:lnSpc>
                <a:spcPct val="150000"/>
              </a:lnSpc>
              <a:buNone/>
            </a:pPr>
            <a:r>
              <a:rPr kumimoji="0" lang="el-GR" sz="1800" b="0" i="0" u="none" strike="noStrike" kern="1200" cap="none" spc="0" normalizeH="0" baseline="0" noProof="0" dirty="0">
                <a:ln>
                  <a:noFill/>
                </a:ln>
                <a:solidFill>
                  <a:schemeClr val="tx1"/>
                </a:solidFill>
                <a:effectLst/>
                <a:uLnTx/>
                <a:uFillTx/>
                <a:latin typeface="Trebuchet MS" panose="020B0603020202020204" pitchFamily="34" charset="0"/>
                <a:ea typeface="+mn-ea"/>
                <a:cs typeface="+mn-cs"/>
              </a:rPr>
              <a:t>Αναιτιολόγητο της εξόδου- χωρίς σπουδαίο λόγο (Στην εταιρεία ορισμένου χρόνου πρέπει να γίνει επίκληση του σπουδαίου λόγου για να καταβληθεί η αξία της εταιρικής συμμετοχής- α. 261 παρ. 3). </a:t>
            </a:r>
          </a:p>
          <a:p>
            <a:pPr marL="0" indent="0" algn="just">
              <a:lnSpc>
                <a:spcPct val="150000"/>
              </a:lnSpc>
              <a:buNone/>
            </a:pPr>
            <a:r>
              <a:rPr kumimoji="0" lang="el-GR" sz="1800" b="0" i="0" u="none" strike="noStrike" kern="1200" cap="none" spc="0" normalizeH="0" baseline="0" noProof="0" dirty="0">
                <a:ln>
                  <a:noFill/>
                </a:ln>
                <a:solidFill>
                  <a:schemeClr val="tx1"/>
                </a:solidFill>
                <a:effectLst/>
                <a:uLnTx/>
                <a:uFillTx/>
                <a:latin typeface="Trebuchet MS" panose="020B0603020202020204" pitchFamily="34" charset="0"/>
                <a:ea typeface="+mn-ea"/>
                <a:cs typeface="+mn-cs"/>
              </a:rPr>
              <a:t>Οι όροι άσκησης του δικαιώματος εξόδου </a:t>
            </a:r>
            <a:r>
              <a:rPr lang="el-GR" dirty="0">
                <a:solidFill>
                  <a:schemeClr val="tx1"/>
                </a:solidFill>
                <a:latin typeface="Trebuchet MS" panose="020B0603020202020204" pitchFamily="34" charset="0"/>
              </a:rPr>
              <a:t>ρυθμίζονται στην εταιρική σύμβαση.</a:t>
            </a:r>
          </a:p>
          <a:p>
            <a:pPr algn="just">
              <a:lnSpc>
                <a:spcPct val="150000"/>
              </a:lnSpc>
              <a:buFontTx/>
              <a:buChar char="-"/>
            </a:pPr>
            <a:r>
              <a:rPr lang="el-GR" dirty="0">
                <a:solidFill>
                  <a:schemeClr val="accent1"/>
                </a:solidFill>
                <a:latin typeface="Trebuchet MS" panose="020B0603020202020204" pitchFamily="34" charset="0"/>
              </a:rPr>
              <a:t>Έξοδος εταίρου από ατομικό δανειστή του (α. 262) </a:t>
            </a:r>
          </a:p>
          <a:p>
            <a:pPr marL="0" indent="0" algn="just">
              <a:lnSpc>
                <a:spcPct val="150000"/>
              </a:lnSpc>
              <a:buNone/>
            </a:pPr>
            <a:r>
              <a:rPr lang="el-GR" dirty="0">
                <a:solidFill>
                  <a:schemeClr val="tx1"/>
                </a:solidFill>
                <a:latin typeface="Trebuchet MS" panose="020B0603020202020204" pitchFamily="34" charset="0"/>
              </a:rPr>
              <a:t>Αποβολή της εταιρικής ιδιότητας και ικανοποίηση της απαίτησης του δανειστή, ο οποίος επισπεύδει στα χέρια της εταιρείας ως τρίτης την αναγκαστική κατάσχεση της απαίτησης που έχει ο εξερχόμενος εταίρος κατά της εταιρείας για την καταβολή της αξίας της συμμετοχής του. </a:t>
            </a:r>
          </a:p>
          <a:p>
            <a:pPr algn="just">
              <a:buFontTx/>
              <a:buChar char="-"/>
            </a:pPr>
            <a:endParaRPr lang="el-GR" dirty="0">
              <a:solidFill>
                <a:schemeClr val="tx1"/>
              </a:solidFill>
              <a:latin typeface="Trebuchet MS" panose="020B0603020202020204" pitchFamily="34" charset="0"/>
            </a:endParaRPr>
          </a:p>
          <a:p>
            <a:pPr marL="457200" lvl="1" indent="0">
              <a:lnSpc>
                <a:spcPct val="150000"/>
              </a:lnSpc>
              <a:buNone/>
            </a:pPr>
            <a:endParaRPr lang="el-GR" dirty="0">
              <a:solidFill>
                <a:schemeClr val="accent1"/>
              </a:solidFill>
              <a:latin typeface="Trebuchet MS" panose="020B0603020202020204" pitchFamily="34" charset="0"/>
            </a:endParaRPr>
          </a:p>
          <a:p>
            <a:pPr>
              <a:lnSpc>
                <a:spcPct val="150000"/>
              </a:lnSpc>
              <a:buFont typeface="Arial" panose="020B0604020202020204" pitchFamily="34" charset="0"/>
              <a:buChar char="•"/>
            </a:pPr>
            <a:endParaRPr lang="el-GR" dirty="0">
              <a:solidFill>
                <a:schemeClr val="accent1"/>
              </a:solidFill>
              <a:latin typeface="Trebuchet MS" panose="020B0603020202020204" pitchFamily="34" charset="0"/>
            </a:endParaRPr>
          </a:p>
          <a:p>
            <a:pPr marL="0" indent="0">
              <a:lnSpc>
                <a:spcPct val="150000"/>
              </a:lnSpc>
              <a:buNone/>
            </a:pPr>
            <a:endParaRPr lang="el-GR" dirty="0">
              <a:solidFill>
                <a:schemeClr val="accent1"/>
              </a:solidFill>
              <a:latin typeface="Trebuchet MS" panose="020B0603020202020204" pitchFamily="34" charset="0"/>
            </a:endParaRPr>
          </a:p>
          <a:p>
            <a:pPr marL="0" indent="0">
              <a:lnSpc>
                <a:spcPct val="150000"/>
              </a:lnSpc>
              <a:buNone/>
            </a:pPr>
            <a:endParaRPr lang="el-GR" dirty="0">
              <a:solidFill>
                <a:schemeClr val="accent1"/>
              </a:solidFill>
              <a:latin typeface="Trebuchet MS" panose="020B0603020202020204" pitchFamily="34" charset="0"/>
            </a:endParaRPr>
          </a:p>
          <a:p>
            <a:pPr>
              <a:lnSpc>
                <a:spcPct val="150000"/>
              </a:lnSpc>
              <a:buFont typeface="Arial" panose="020B0604020202020204" pitchFamily="34" charset="0"/>
              <a:buChar char="•"/>
            </a:pPr>
            <a:endParaRPr lang="el-GR" dirty="0">
              <a:solidFill>
                <a:schemeClr val="tx1"/>
              </a:solidFill>
              <a:latin typeface="Trebuchet MS" panose="020B0603020202020204" pitchFamily="34" charset="0"/>
            </a:endParaRPr>
          </a:p>
        </p:txBody>
      </p:sp>
    </p:spTree>
    <p:extLst>
      <p:ext uri="{BB962C8B-B14F-4D97-AF65-F5344CB8AC3E}">
        <p14:creationId xmlns:p14="http://schemas.microsoft.com/office/powerpoint/2010/main" val="2910888269"/>
      </p:ext>
    </p:extLst>
  </p:cSld>
  <p:clrMapOvr>
    <a:masterClrMapping/>
  </p:clrMapOvr>
</p:sld>
</file>

<file path=ppt/theme/theme1.xml><?xml version="1.0" encoding="utf-8"?>
<a:theme xmlns:a="http://schemas.openxmlformats.org/drawingml/2006/main" name="Θρόισμα">
  <a:themeElements>
    <a:clrScheme name="Πορτοκαλί κόκκινο">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1075</TotalTime>
  <Words>5565</Words>
  <Application>Microsoft Office PowerPoint</Application>
  <PresentationFormat>Widescreen</PresentationFormat>
  <Paragraphs>332</Paragraphs>
  <Slides>37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vt:lpstr>
      <vt:lpstr>Century Gothic</vt:lpstr>
      <vt:lpstr>Courier New</vt:lpstr>
      <vt:lpstr>Trebuchet MS</vt:lpstr>
      <vt:lpstr>Wingdings</vt:lpstr>
      <vt:lpstr>Wingdings 3</vt:lpstr>
      <vt:lpstr>Θρόισμα</vt:lpstr>
      <vt:lpstr>  Σεμινάρια Προετοιμασίας Υποψηφίων Δικηγόρων 2023 Β’   Εταιρικό Δίκαιο Προσωπικές και Κεφαλαιουχικές Εταιρείες</vt:lpstr>
      <vt:lpstr>Προσωπικές- Κεφαλαιουχικές Εταιρείες</vt:lpstr>
      <vt:lpstr>Προσωπικές   -   Κεφαλαιουχικές</vt:lpstr>
      <vt:lpstr>Ομόρρυθμη εταιρεία</vt:lpstr>
      <vt:lpstr>Ομόρρυθμη εταιρεία</vt:lpstr>
      <vt:lpstr>Ομόρρυθμη εταιρεία</vt:lpstr>
      <vt:lpstr>Ευθύνη του ομόρρυθμου εταίρου</vt:lpstr>
      <vt:lpstr>Ευθύνη του ομόρρυθμου εταίρου</vt:lpstr>
      <vt:lpstr>Ομόρρυθμη εταιρεία</vt:lpstr>
      <vt:lpstr>Ομόρρυθμη εταιρεία</vt:lpstr>
      <vt:lpstr>Ρήτρες στο καταστατικό της ΟΕ</vt:lpstr>
      <vt:lpstr>Ετερόρρυθμη εταιρεία</vt:lpstr>
      <vt:lpstr>Ετερόρρυθμη εταιρεία</vt:lpstr>
      <vt:lpstr>Ευθύνη ετερόρρυθμου εταίρου </vt:lpstr>
      <vt:lpstr>Ανώνυμη Εταιρεία</vt:lpstr>
      <vt:lpstr>Ανώνυμη εταιρεία </vt:lpstr>
      <vt:lpstr>Ανώνυμη εταιρεία </vt:lpstr>
      <vt:lpstr>Γενική Συνέλευση</vt:lpstr>
      <vt:lpstr>Γενική Συνέλευση</vt:lpstr>
      <vt:lpstr>Γενική Συνέλευση</vt:lpstr>
      <vt:lpstr>Ακυρώσιμες αποφάσεις της ΓΣ</vt:lpstr>
      <vt:lpstr>Άκυρες αποφάσεις της ΓΣ (α. 138)</vt:lpstr>
      <vt:lpstr>Ανυπόστατες αποφάσεις της ΓΣ (α. 139)</vt:lpstr>
      <vt:lpstr>Διοικητικό Συμβούλιο </vt:lpstr>
      <vt:lpstr>Διοικητικό Συμβούλιο</vt:lpstr>
      <vt:lpstr>Διοικητικό Συμβούλιο</vt:lpstr>
      <vt:lpstr>Διοικητικό Συμβούλιο </vt:lpstr>
      <vt:lpstr>Διοικητικό Συμβούλιο</vt:lpstr>
      <vt:lpstr>Διοικητικό Συμβούλιο </vt:lpstr>
      <vt:lpstr>Αύξηση κεφαλαίου </vt:lpstr>
      <vt:lpstr>Αύξηση κεφαλαίου </vt:lpstr>
      <vt:lpstr>Μείωση κεφαλαίου</vt:lpstr>
      <vt:lpstr>Λύση της ΑΕ</vt:lpstr>
      <vt:lpstr>Ιδιωτική Κεφαλαιουχική Εταιρεία</vt:lpstr>
      <vt:lpstr>Ιδιωτική Κεφαλαιουχική Εταιρεία</vt:lpstr>
      <vt:lpstr>Ιδιωτική Κεφαλαιουχική Εταιρεία</vt:lpstr>
      <vt:lpstr>Ευχαριστώ πολύ για την προσοχή σας!   Για απορίες:    astero.tsirka@gmail.com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Σεμινάρια Προετοιμασίας Υποψηφίων Δικηγόρων 2023 Α’   Εταιρικό Δίκαιο (Α’ Μέρος) Προσωπικές και Κεφαλαιουχικές Εταιρείες</dc:title>
  <dc:creator>ΑΣΤΕΡΩ ΤΣΙΡΚΑ</dc:creator>
  <cp:lastModifiedBy>Stelios Voukounas</cp:lastModifiedBy>
  <cp:revision>113</cp:revision>
  <dcterms:created xsi:type="dcterms:W3CDTF">2023-04-25T17:50:51Z</dcterms:created>
  <dcterms:modified xsi:type="dcterms:W3CDTF">2023-10-17T13:09:12Z</dcterms:modified>
</cp:coreProperties>
</file>