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7" r:id="rId7"/>
    <p:sldId id="268" r:id="rId8"/>
    <p:sldId id="269" r:id="rId9"/>
    <p:sldId id="270" r:id="rId10"/>
    <p:sldId id="274" r:id="rId11"/>
    <p:sldId id="285" r:id="rId12"/>
    <p:sldId id="286" r:id="rId13"/>
    <p:sldId id="284" r:id="rId14"/>
    <p:sldId id="287" r:id="rId15"/>
    <p:sldId id="271" r:id="rId16"/>
    <p:sldId id="273" r:id="rId17"/>
    <p:sldId id="261" r:id="rId18"/>
    <p:sldId id="262" r:id="rId19"/>
    <p:sldId id="263" r:id="rId20"/>
    <p:sldId id="264" r:id="rId21"/>
    <p:sldId id="266" r:id="rId22"/>
    <p:sldId id="265" r:id="rId23"/>
    <p:sldId id="272" r:id="rId24"/>
    <p:sldId id="279" r:id="rId25"/>
    <p:sldId id="280" r:id="rId26"/>
    <p:sldId id="281" r:id="rId27"/>
    <p:sldId id="283" r:id="rId28"/>
    <p:sldId id="282"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ory Rouvas" userId="fbad5a734533fd11" providerId="LiveId" clId="{A6396DF6-2E54-40FF-A466-4D5BA073B9F1}"/>
    <pc:docChg chg="custSel modSld">
      <pc:chgData name="Gregory Rouvas" userId="fbad5a734533fd11" providerId="LiveId" clId="{A6396DF6-2E54-40FF-A466-4D5BA073B9F1}" dt="2023-04-24T10:32:40.464" v="2164" actId="20577"/>
      <pc:docMkLst>
        <pc:docMk/>
      </pc:docMkLst>
      <pc:sldChg chg="modSp mod">
        <pc:chgData name="Gregory Rouvas" userId="fbad5a734533fd11" providerId="LiveId" clId="{A6396DF6-2E54-40FF-A466-4D5BA073B9F1}" dt="2023-04-24T08:37:18.502" v="176" actId="20577"/>
        <pc:sldMkLst>
          <pc:docMk/>
          <pc:sldMk cId="3735406449" sldId="258"/>
        </pc:sldMkLst>
        <pc:spChg chg="mod">
          <ac:chgData name="Gregory Rouvas" userId="fbad5a734533fd11" providerId="LiveId" clId="{A6396DF6-2E54-40FF-A466-4D5BA073B9F1}" dt="2023-04-24T08:37:18.502" v="176" actId="20577"/>
          <ac:spMkLst>
            <pc:docMk/>
            <pc:sldMk cId="3735406449" sldId="258"/>
            <ac:spMk id="3" creationId="{571D61FB-2CBD-762D-2424-C975FBD48265}"/>
          </ac:spMkLst>
        </pc:spChg>
      </pc:sldChg>
      <pc:sldChg chg="modSp mod">
        <pc:chgData name="Gregory Rouvas" userId="fbad5a734533fd11" providerId="LiveId" clId="{A6396DF6-2E54-40FF-A466-4D5BA073B9F1}" dt="2023-04-24T08:46:06.728" v="274" actId="20577"/>
        <pc:sldMkLst>
          <pc:docMk/>
          <pc:sldMk cId="3389020942" sldId="259"/>
        </pc:sldMkLst>
        <pc:spChg chg="mod">
          <ac:chgData name="Gregory Rouvas" userId="fbad5a734533fd11" providerId="LiveId" clId="{A6396DF6-2E54-40FF-A466-4D5BA073B9F1}" dt="2023-04-24T08:46:06.728" v="274" actId="20577"/>
          <ac:spMkLst>
            <pc:docMk/>
            <pc:sldMk cId="3389020942" sldId="259"/>
            <ac:spMk id="3" creationId="{0CF613E5-A7BE-46DB-6A3D-AC93157DA1EF}"/>
          </ac:spMkLst>
        </pc:spChg>
      </pc:sldChg>
      <pc:sldChg chg="modSp mod">
        <pc:chgData name="Gregory Rouvas" userId="fbad5a734533fd11" providerId="LiveId" clId="{A6396DF6-2E54-40FF-A466-4D5BA073B9F1}" dt="2023-04-24T08:58:22.409" v="494" actId="20577"/>
        <pc:sldMkLst>
          <pc:docMk/>
          <pc:sldMk cId="322595280" sldId="260"/>
        </pc:sldMkLst>
        <pc:spChg chg="mod">
          <ac:chgData name="Gregory Rouvas" userId="fbad5a734533fd11" providerId="LiveId" clId="{A6396DF6-2E54-40FF-A466-4D5BA073B9F1}" dt="2023-04-24T08:58:22.409" v="494" actId="20577"/>
          <ac:spMkLst>
            <pc:docMk/>
            <pc:sldMk cId="322595280" sldId="260"/>
            <ac:spMk id="3" creationId="{7F026648-9DEB-C3B0-C610-23CFF0F0B546}"/>
          </ac:spMkLst>
        </pc:spChg>
      </pc:sldChg>
      <pc:sldChg chg="modSp mod">
        <pc:chgData name="Gregory Rouvas" userId="fbad5a734533fd11" providerId="LiveId" clId="{A6396DF6-2E54-40FF-A466-4D5BA073B9F1}" dt="2023-04-24T10:00:10.526" v="1447" actId="27636"/>
        <pc:sldMkLst>
          <pc:docMk/>
          <pc:sldMk cId="2310384461" sldId="261"/>
        </pc:sldMkLst>
        <pc:spChg chg="mod">
          <ac:chgData name="Gregory Rouvas" userId="fbad5a734533fd11" providerId="LiveId" clId="{A6396DF6-2E54-40FF-A466-4D5BA073B9F1}" dt="2023-04-24T10:00:10.526" v="1447" actId="27636"/>
          <ac:spMkLst>
            <pc:docMk/>
            <pc:sldMk cId="2310384461" sldId="261"/>
            <ac:spMk id="3" creationId="{8F5B1337-8196-F57F-D975-39F097F9CCE9}"/>
          </ac:spMkLst>
        </pc:spChg>
      </pc:sldChg>
      <pc:sldChg chg="modSp mod">
        <pc:chgData name="Gregory Rouvas" userId="fbad5a734533fd11" providerId="LiveId" clId="{A6396DF6-2E54-40FF-A466-4D5BA073B9F1}" dt="2023-04-24T10:00:30.891" v="1453" actId="20577"/>
        <pc:sldMkLst>
          <pc:docMk/>
          <pc:sldMk cId="303198694" sldId="262"/>
        </pc:sldMkLst>
        <pc:spChg chg="mod">
          <ac:chgData name="Gregory Rouvas" userId="fbad5a734533fd11" providerId="LiveId" clId="{A6396DF6-2E54-40FF-A466-4D5BA073B9F1}" dt="2023-04-24T10:00:30.891" v="1453" actId="20577"/>
          <ac:spMkLst>
            <pc:docMk/>
            <pc:sldMk cId="303198694" sldId="262"/>
            <ac:spMk id="3" creationId="{F85BAD9D-930F-CB35-B7C0-559E5E3D76A6}"/>
          </ac:spMkLst>
        </pc:spChg>
      </pc:sldChg>
      <pc:sldChg chg="modSp mod">
        <pc:chgData name="Gregory Rouvas" userId="fbad5a734533fd11" providerId="LiveId" clId="{A6396DF6-2E54-40FF-A466-4D5BA073B9F1}" dt="2023-04-24T10:02:20.097" v="1490" actId="20577"/>
        <pc:sldMkLst>
          <pc:docMk/>
          <pc:sldMk cId="1305044299" sldId="263"/>
        </pc:sldMkLst>
        <pc:spChg chg="mod">
          <ac:chgData name="Gregory Rouvas" userId="fbad5a734533fd11" providerId="LiveId" clId="{A6396DF6-2E54-40FF-A466-4D5BA073B9F1}" dt="2023-04-24T10:02:20.097" v="1490" actId="20577"/>
          <ac:spMkLst>
            <pc:docMk/>
            <pc:sldMk cId="1305044299" sldId="263"/>
            <ac:spMk id="3" creationId="{E647C6C1-258F-7AEE-0C99-33EA98CF1E0B}"/>
          </ac:spMkLst>
        </pc:spChg>
      </pc:sldChg>
      <pc:sldChg chg="modSp mod">
        <pc:chgData name="Gregory Rouvas" userId="fbad5a734533fd11" providerId="LiveId" clId="{A6396DF6-2E54-40FF-A466-4D5BA073B9F1}" dt="2023-04-24T10:07:07.121" v="1515" actId="113"/>
        <pc:sldMkLst>
          <pc:docMk/>
          <pc:sldMk cId="4271715716" sldId="265"/>
        </pc:sldMkLst>
        <pc:spChg chg="mod">
          <ac:chgData name="Gregory Rouvas" userId="fbad5a734533fd11" providerId="LiveId" clId="{A6396DF6-2E54-40FF-A466-4D5BA073B9F1}" dt="2023-04-24T10:07:07.121" v="1515" actId="113"/>
          <ac:spMkLst>
            <pc:docMk/>
            <pc:sldMk cId="4271715716" sldId="265"/>
            <ac:spMk id="3" creationId="{099DB56D-0784-65C1-77F9-1048ADB729AD}"/>
          </ac:spMkLst>
        </pc:spChg>
      </pc:sldChg>
      <pc:sldChg chg="modSp mod">
        <pc:chgData name="Gregory Rouvas" userId="fbad5a734533fd11" providerId="LiveId" clId="{A6396DF6-2E54-40FF-A466-4D5BA073B9F1}" dt="2023-04-24T10:05:50.986" v="1514" actId="20577"/>
        <pc:sldMkLst>
          <pc:docMk/>
          <pc:sldMk cId="4111445151" sldId="266"/>
        </pc:sldMkLst>
        <pc:spChg chg="mod">
          <ac:chgData name="Gregory Rouvas" userId="fbad5a734533fd11" providerId="LiveId" clId="{A6396DF6-2E54-40FF-A466-4D5BA073B9F1}" dt="2023-04-24T10:05:50.986" v="1514" actId="20577"/>
          <ac:spMkLst>
            <pc:docMk/>
            <pc:sldMk cId="4111445151" sldId="266"/>
            <ac:spMk id="3" creationId="{EAA882A2-71DD-B1E8-4990-F7485492E29A}"/>
          </ac:spMkLst>
        </pc:spChg>
      </pc:sldChg>
      <pc:sldChg chg="modSp mod">
        <pc:chgData name="Gregory Rouvas" userId="fbad5a734533fd11" providerId="LiveId" clId="{A6396DF6-2E54-40FF-A466-4D5BA073B9F1}" dt="2023-04-24T09:37:06.889" v="1335" actId="20577"/>
        <pc:sldMkLst>
          <pc:docMk/>
          <pc:sldMk cId="1922961559" sldId="267"/>
        </pc:sldMkLst>
        <pc:spChg chg="mod">
          <ac:chgData name="Gregory Rouvas" userId="fbad5a734533fd11" providerId="LiveId" clId="{A6396DF6-2E54-40FF-A466-4D5BA073B9F1}" dt="2023-04-24T09:37:06.889" v="1335" actId="20577"/>
          <ac:spMkLst>
            <pc:docMk/>
            <pc:sldMk cId="1922961559" sldId="267"/>
            <ac:spMk id="3" creationId="{F6EB8F43-0A6C-DEB1-F54A-EE4EA0FC8A21}"/>
          </ac:spMkLst>
        </pc:spChg>
      </pc:sldChg>
      <pc:sldChg chg="modSp mod">
        <pc:chgData name="Gregory Rouvas" userId="fbad5a734533fd11" providerId="LiveId" clId="{A6396DF6-2E54-40FF-A466-4D5BA073B9F1}" dt="2023-04-24T09:03:02.296" v="501" actId="20577"/>
        <pc:sldMkLst>
          <pc:docMk/>
          <pc:sldMk cId="22066579" sldId="268"/>
        </pc:sldMkLst>
        <pc:spChg chg="mod">
          <ac:chgData name="Gregory Rouvas" userId="fbad5a734533fd11" providerId="LiveId" clId="{A6396DF6-2E54-40FF-A466-4D5BA073B9F1}" dt="2023-04-24T09:03:02.296" v="501" actId="20577"/>
          <ac:spMkLst>
            <pc:docMk/>
            <pc:sldMk cId="22066579" sldId="268"/>
            <ac:spMk id="3" creationId="{10AABB16-2049-081E-9EBC-7824D2ABA9C8}"/>
          </ac:spMkLst>
        </pc:spChg>
      </pc:sldChg>
      <pc:sldChg chg="modSp mod">
        <pc:chgData name="Gregory Rouvas" userId="fbad5a734533fd11" providerId="LiveId" clId="{A6396DF6-2E54-40FF-A466-4D5BA073B9F1}" dt="2023-04-24T09:04:12.928" v="510" actId="20577"/>
        <pc:sldMkLst>
          <pc:docMk/>
          <pc:sldMk cId="2597323645" sldId="269"/>
        </pc:sldMkLst>
        <pc:spChg chg="mod">
          <ac:chgData name="Gregory Rouvas" userId="fbad5a734533fd11" providerId="LiveId" clId="{A6396DF6-2E54-40FF-A466-4D5BA073B9F1}" dt="2023-04-24T09:04:12.928" v="510" actId="20577"/>
          <ac:spMkLst>
            <pc:docMk/>
            <pc:sldMk cId="2597323645" sldId="269"/>
            <ac:spMk id="3" creationId="{B4EBF396-EAD5-A8EF-617F-9FA138AA8B7D}"/>
          </ac:spMkLst>
        </pc:spChg>
      </pc:sldChg>
      <pc:sldChg chg="modSp mod">
        <pc:chgData name="Gregory Rouvas" userId="fbad5a734533fd11" providerId="LiveId" clId="{A6396DF6-2E54-40FF-A466-4D5BA073B9F1}" dt="2023-04-24T09:09:26.997" v="522" actId="20577"/>
        <pc:sldMkLst>
          <pc:docMk/>
          <pc:sldMk cId="1355306330" sldId="270"/>
        </pc:sldMkLst>
        <pc:spChg chg="mod">
          <ac:chgData name="Gregory Rouvas" userId="fbad5a734533fd11" providerId="LiveId" clId="{A6396DF6-2E54-40FF-A466-4D5BA073B9F1}" dt="2023-04-24T09:09:26.997" v="522" actId="20577"/>
          <ac:spMkLst>
            <pc:docMk/>
            <pc:sldMk cId="1355306330" sldId="270"/>
            <ac:spMk id="3" creationId="{C927C896-192D-F826-85CB-507149D21E4B}"/>
          </ac:spMkLst>
        </pc:spChg>
      </pc:sldChg>
      <pc:sldChg chg="modSp mod">
        <pc:chgData name="Gregory Rouvas" userId="fbad5a734533fd11" providerId="LiveId" clId="{A6396DF6-2E54-40FF-A466-4D5BA073B9F1}" dt="2023-04-24T10:19:00.459" v="1748" actId="20577"/>
        <pc:sldMkLst>
          <pc:docMk/>
          <pc:sldMk cId="3279915753" sldId="272"/>
        </pc:sldMkLst>
        <pc:spChg chg="mod">
          <ac:chgData name="Gregory Rouvas" userId="fbad5a734533fd11" providerId="LiveId" clId="{A6396DF6-2E54-40FF-A466-4D5BA073B9F1}" dt="2023-04-24T10:19:00.459" v="1748" actId="20577"/>
          <ac:spMkLst>
            <pc:docMk/>
            <pc:sldMk cId="3279915753" sldId="272"/>
            <ac:spMk id="3" creationId="{97C039FB-D7F0-FC98-61FF-748F05BD60B8}"/>
          </ac:spMkLst>
        </pc:spChg>
      </pc:sldChg>
      <pc:sldChg chg="modSp mod">
        <pc:chgData name="Gregory Rouvas" userId="fbad5a734533fd11" providerId="LiveId" clId="{A6396DF6-2E54-40FF-A466-4D5BA073B9F1}" dt="2023-04-24T09:14:50.888" v="552" actId="20577"/>
        <pc:sldMkLst>
          <pc:docMk/>
          <pc:sldMk cId="840292255" sldId="274"/>
        </pc:sldMkLst>
        <pc:spChg chg="mod">
          <ac:chgData name="Gregory Rouvas" userId="fbad5a734533fd11" providerId="LiveId" clId="{A6396DF6-2E54-40FF-A466-4D5BA073B9F1}" dt="2023-04-24T09:14:50.888" v="552" actId="20577"/>
          <ac:spMkLst>
            <pc:docMk/>
            <pc:sldMk cId="840292255" sldId="274"/>
            <ac:spMk id="3" creationId="{A47F69E4-7C17-3AD2-5D2E-098AD2E107E0}"/>
          </ac:spMkLst>
        </pc:spChg>
      </pc:sldChg>
      <pc:sldChg chg="modSp mod">
        <pc:chgData name="Gregory Rouvas" userId="fbad5a734533fd11" providerId="LiveId" clId="{A6396DF6-2E54-40FF-A466-4D5BA073B9F1}" dt="2023-04-24T10:24:59.143" v="1862" actId="20577"/>
        <pc:sldMkLst>
          <pc:docMk/>
          <pc:sldMk cId="2348942666" sldId="279"/>
        </pc:sldMkLst>
        <pc:spChg chg="mod">
          <ac:chgData name="Gregory Rouvas" userId="fbad5a734533fd11" providerId="LiveId" clId="{A6396DF6-2E54-40FF-A466-4D5BA073B9F1}" dt="2023-04-24T10:24:59.143" v="1862" actId="20577"/>
          <ac:spMkLst>
            <pc:docMk/>
            <pc:sldMk cId="2348942666" sldId="279"/>
            <ac:spMk id="3" creationId="{34DED66A-F6CB-9857-9068-4C54C4F6614F}"/>
          </ac:spMkLst>
        </pc:spChg>
      </pc:sldChg>
      <pc:sldChg chg="modSp mod">
        <pc:chgData name="Gregory Rouvas" userId="fbad5a734533fd11" providerId="LiveId" clId="{A6396DF6-2E54-40FF-A466-4D5BA073B9F1}" dt="2023-04-24T10:25:31.791" v="1863" actId="20577"/>
        <pc:sldMkLst>
          <pc:docMk/>
          <pc:sldMk cId="2403283044" sldId="280"/>
        </pc:sldMkLst>
        <pc:spChg chg="mod">
          <ac:chgData name="Gregory Rouvas" userId="fbad5a734533fd11" providerId="LiveId" clId="{A6396DF6-2E54-40FF-A466-4D5BA073B9F1}" dt="2023-04-24T10:25:31.791" v="1863" actId="20577"/>
          <ac:spMkLst>
            <pc:docMk/>
            <pc:sldMk cId="2403283044" sldId="280"/>
            <ac:spMk id="3" creationId="{A64FC166-9411-AB38-F62B-884DB29C27EF}"/>
          </ac:spMkLst>
        </pc:spChg>
      </pc:sldChg>
      <pc:sldChg chg="modSp mod">
        <pc:chgData name="Gregory Rouvas" userId="fbad5a734533fd11" providerId="LiveId" clId="{A6396DF6-2E54-40FF-A466-4D5BA073B9F1}" dt="2023-04-24T10:31:49.776" v="2088" actId="27636"/>
        <pc:sldMkLst>
          <pc:docMk/>
          <pc:sldMk cId="1421585599" sldId="282"/>
        </pc:sldMkLst>
        <pc:spChg chg="mod">
          <ac:chgData name="Gregory Rouvas" userId="fbad5a734533fd11" providerId="LiveId" clId="{A6396DF6-2E54-40FF-A466-4D5BA073B9F1}" dt="2023-04-24T10:31:49.776" v="2088" actId="27636"/>
          <ac:spMkLst>
            <pc:docMk/>
            <pc:sldMk cId="1421585599" sldId="282"/>
            <ac:spMk id="3" creationId="{5404B9B8-E536-4A54-8A02-08B7C3F8AF48}"/>
          </ac:spMkLst>
        </pc:spChg>
      </pc:sldChg>
      <pc:sldChg chg="modSp mod">
        <pc:chgData name="Gregory Rouvas" userId="fbad5a734533fd11" providerId="LiveId" clId="{A6396DF6-2E54-40FF-A466-4D5BA073B9F1}" dt="2023-04-24T10:32:40.464" v="2164" actId="20577"/>
        <pc:sldMkLst>
          <pc:docMk/>
          <pc:sldMk cId="4225548413" sldId="283"/>
        </pc:sldMkLst>
        <pc:spChg chg="mod">
          <ac:chgData name="Gregory Rouvas" userId="fbad5a734533fd11" providerId="LiveId" clId="{A6396DF6-2E54-40FF-A466-4D5BA073B9F1}" dt="2023-04-24T10:29:06.420" v="1931" actId="20577"/>
          <ac:spMkLst>
            <pc:docMk/>
            <pc:sldMk cId="4225548413" sldId="283"/>
            <ac:spMk id="2" creationId="{4C0238D9-84F7-0E10-EC91-8FD3C1C2B50E}"/>
          </ac:spMkLst>
        </pc:spChg>
        <pc:spChg chg="mod">
          <ac:chgData name="Gregory Rouvas" userId="fbad5a734533fd11" providerId="LiveId" clId="{A6396DF6-2E54-40FF-A466-4D5BA073B9F1}" dt="2023-04-24T10:32:40.464" v="2164" actId="20577"/>
          <ac:spMkLst>
            <pc:docMk/>
            <pc:sldMk cId="4225548413" sldId="283"/>
            <ac:spMk id="3" creationId="{5118AF93-FD83-5F06-A650-5E8DB9FDDC30}"/>
          </ac:spMkLst>
        </pc:spChg>
      </pc:sldChg>
      <pc:sldChg chg="modSp mod">
        <pc:chgData name="Gregory Rouvas" userId="fbad5a734533fd11" providerId="LiveId" clId="{A6396DF6-2E54-40FF-A466-4D5BA073B9F1}" dt="2023-04-24T09:30:52.948" v="1079" actId="20577"/>
        <pc:sldMkLst>
          <pc:docMk/>
          <pc:sldMk cId="3041173522" sldId="284"/>
        </pc:sldMkLst>
        <pc:spChg chg="mod">
          <ac:chgData name="Gregory Rouvas" userId="fbad5a734533fd11" providerId="LiveId" clId="{A6396DF6-2E54-40FF-A466-4D5BA073B9F1}" dt="2023-04-24T09:30:52.948" v="1079" actId="20577"/>
          <ac:spMkLst>
            <pc:docMk/>
            <pc:sldMk cId="3041173522" sldId="284"/>
            <ac:spMk id="3" creationId="{B72619F7-3A9C-448B-66A9-E865D5CCB4BB}"/>
          </ac:spMkLst>
        </pc:spChg>
      </pc:sldChg>
      <pc:sldChg chg="modSp mod">
        <pc:chgData name="Gregory Rouvas" userId="fbad5a734533fd11" providerId="LiveId" clId="{A6396DF6-2E54-40FF-A466-4D5BA073B9F1}" dt="2023-04-24T09:23:27.891" v="778" actId="20577"/>
        <pc:sldMkLst>
          <pc:docMk/>
          <pc:sldMk cId="745948571" sldId="285"/>
        </pc:sldMkLst>
        <pc:spChg chg="mod">
          <ac:chgData name="Gregory Rouvas" userId="fbad5a734533fd11" providerId="LiveId" clId="{A6396DF6-2E54-40FF-A466-4D5BA073B9F1}" dt="2023-04-24T09:23:27.891" v="778" actId="20577"/>
          <ac:spMkLst>
            <pc:docMk/>
            <pc:sldMk cId="745948571" sldId="285"/>
            <ac:spMk id="3" creationId="{362130B2-6F85-D027-59A9-6B95ADE01FB7}"/>
          </ac:spMkLst>
        </pc:spChg>
      </pc:sldChg>
      <pc:sldChg chg="modSp mod">
        <pc:chgData name="Gregory Rouvas" userId="fbad5a734533fd11" providerId="LiveId" clId="{A6396DF6-2E54-40FF-A466-4D5BA073B9F1}" dt="2023-04-24T09:26:47.349" v="812" actId="20577"/>
        <pc:sldMkLst>
          <pc:docMk/>
          <pc:sldMk cId="848213481" sldId="286"/>
        </pc:sldMkLst>
        <pc:spChg chg="mod">
          <ac:chgData name="Gregory Rouvas" userId="fbad5a734533fd11" providerId="LiveId" clId="{A6396DF6-2E54-40FF-A466-4D5BA073B9F1}" dt="2023-04-24T09:26:47.349" v="812" actId="20577"/>
          <ac:spMkLst>
            <pc:docMk/>
            <pc:sldMk cId="848213481" sldId="286"/>
            <ac:spMk id="3" creationId="{F440FA91-8C29-29FC-0D23-7F39CA9E216D}"/>
          </ac:spMkLst>
        </pc:spChg>
      </pc:sldChg>
      <pc:sldChg chg="modSp mod">
        <pc:chgData name="Gregory Rouvas" userId="fbad5a734533fd11" providerId="LiveId" clId="{A6396DF6-2E54-40FF-A466-4D5BA073B9F1}" dt="2023-04-24T09:34:56.469" v="1296" actId="313"/>
        <pc:sldMkLst>
          <pc:docMk/>
          <pc:sldMk cId="3884753649" sldId="287"/>
        </pc:sldMkLst>
        <pc:spChg chg="mod">
          <ac:chgData name="Gregory Rouvas" userId="fbad5a734533fd11" providerId="LiveId" clId="{A6396DF6-2E54-40FF-A466-4D5BA073B9F1}" dt="2023-04-24T09:34:56.469" v="1296" actId="313"/>
          <ac:spMkLst>
            <pc:docMk/>
            <pc:sldMk cId="3884753649" sldId="287"/>
            <ac:spMk id="3" creationId="{8938AF8A-C016-270E-C0FB-8FB8EC495801}"/>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C0517C94-3B1E-4991-BED3-41F8B0158A00}" type="datetime1">
              <a:rPr lang="en-US" smtClean="0"/>
              <a:t>4/24/2023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3BAE12-D270-459D-897B-6833652BB167}" type="slidenum">
              <a:rPr lang="en-US" smtClean="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633514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C0517C94-3B1E-4991-BED3-41F8B0158A00}" type="datetime1">
              <a:rPr lang="en-US" smtClean="0"/>
              <a:t>4/24/2023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73BAE12-D270-459D-897B-6833652BB167}" type="slidenum">
              <a:rPr lang="en-US" smtClean="0"/>
              <a:pPr/>
              <a:t>‹#›</a:t>
            </a:fld>
            <a:endParaRPr lang="en-US" dirty="0"/>
          </a:p>
        </p:txBody>
      </p:sp>
    </p:spTree>
    <p:extLst>
      <p:ext uri="{BB962C8B-B14F-4D97-AF65-F5344CB8AC3E}">
        <p14:creationId xmlns:p14="http://schemas.microsoft.com/office/powerpoint/2010/main" val="348042309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C0517C94-3B1E-4991-BED3-41F8B0158A00}" type="datetime1">
              <a:rPr lang="en-US" smtClean="0"/>
              <a:t>4/24/2023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3BAE12-D270-459D-897B-6833652BB167}" type="slidenum">
              <a:rPr lang="en-US" smtClean="0"/>
              <a:pPr/>
              <a:t>‹#›</a:t>
            </a:fld>
            <a:endParaRPr lang="en-US" dirty="0"/>
          </a:p>
        </p:txBody>
      </p:sp>
    </p:spTree>
    <p:extLst>
      <p:ext uri="{BB962C8B-B14F-4D97-AF65-F5344CB8AC3E}">
        <p14:creationId xmlns:p14="http://schemas.microsoft.com/office/powerpoint/2010/main" val="134885326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C0517C94-3B1E-4991-BED3-41F8B0158A00}" type="datetime1">
              <a:rPr lang="en-US" smtClean="0"/>
              <a:t>4/24/2023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3BAE12-D270-459D-897B-6833652BB167}"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06782123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C0517C94-3B1E-4991-BED3-41F8B0158A00}" type="datetime1">
              <a:rPr lang="en-US" smtClean="0"/>
              <a:t>4/24/2023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3BAE12-D270-459D-897B-6833652BB167}" type="slidenum">
              <a:rPr lang="en-US" smtClean="0"/>
              <a:pPr/>
              <a:t>‹#›</a:t>
            </a:fld>
            <a:endParaRPr lang="en-US" dirty="0"/>
          </a:p>
        </p:txBody>
      </p:sp>
    </p:spTree>
    <p:extLst>
      <p:ext uri="{BB962C8B-B14F-4D97-AF65-F5344CB8AC3E}">
        <p14:creationId xmlns:p14="http://schemas.microsoft.com/office/powerpoint/2010/main" val="12366438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l-GR"/>
              <a:t>Στυλ κειμένου υποδείγματος</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C0517C94-3B1E-4991-BED3-41F8B0158A00}" type="datetime1">
              <a:rPr lang="en-US" smtClean="0"/>
              <a:t>4/24/2023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3BAE12-D270-459D-897B-6833652BB167}"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45542409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l-GR"/>
              <a:t>Στυλ κειμένου υποδείγματος</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C0517C94-3B1E-4991-BED3-41F8B0158A00}" type="datetime1">
              <a:rPr lang="en-US" smtClean="0"/>
              <a:t>4/24/2023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3BAE12-D270-459D-897B-6833652BB167}" type="slidenum">
              <a:rPr lang="en-US" smtClean="0"/>
              <a:pPr/>
              <a:t>‹#›</a:t>
            </a:fld>
            <a:endParaRPr lang="en-US" dirty="0"/>
          </a:p>
        </p:txBody>
      </p:sp>
    </p:spTree>
    <p:extLst>
      <p:ext uri="{BB962C8B-B14F-4D97-AF65-F5344CB8AC3E}">
        <p14:creationId xmlns:p14="http://schemas.microsoft.com/office/powerpoint/2010/main" val="237107104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C0517C94-3B1E-4991-BED3-41F8B0158A00}" type="datetime1">
              <a:rPr lang="en-US" smtClean="0"/>
              <a:t>4/24/2023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3BAE12-D270-459D-897B-6833652BB167}" type="slidenum">
              <a:rPr lang="en-US" smtClean="0"/>
              <a:pPr/>
              <a:t>‹#›</a:t>
            </a:fld>
            <a:endParaRPr lang="en-US" dirty="0"/>
          </a:p>
        </p:txBody>
      </p:sp>
    </p:spTree>
    <p:extLst>
      <p:ext uri="{BB962C8B-B14F-4D97-AF65-F5344CB8AC3E}">
        <p14:creationId xmlns:p14="http://schemas.microsoft.com/office/powerpoint/2010/main" val="339942033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C0517C94-3B1E-4991-BED3-41F8B0158A00}" type="datetime1">
              <a:rPr lang="en-US" smtClean="0"/>
              <a:t>4/24/2023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3BAE12-D270-459D-897B-6833652BB167}" type="slidenum">
              <a:rPr lang="en-US" smtClean="0"/>
              <a:pPr/>
              <a:t>‹#›</a:t>
            </a:fld>
            <a:endParaRPr lang="en-US" dirty="0"/>
          </a:p>
        </p:txBody>
      </p:sp>
    </p:spTree>
    <p:extLst>
      <p:ext uri="{BB962C8B-B14F-4D97-AF65-F5344CB8AC3E}">
        <p14:creationId xmlns:p14="http://schemas.microsoft.com/office/powerpoint/2010/main" val="196024978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nchor="ct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C0517C94-3B1E-4991-BED3-41F8B0158A00}" type="datetime1">
              <a:rPr lang="en-US" smtClean="0"/>
              <a:t>4/24/2023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3BAE12-D270-459D-897B-6833652BB167}" type="slidenum">
              <a:rPr lang="en-US" smtClean="0"/>
              <a:pPr/>
              <a:t>‹#›</a:t>
            </a:fld>
            <a:endParaRPr lang="en-US" dirty="0"/>
          </a:p>
        </p:txBody>
      </p:sp>
    </p:spTree>
    <p:extLst>
      <p:ext uri="{BB962C8B-B14F-4D97-AF65-F5344CB8AC3E}">
        <p14:creationId xmlns:p14="http://schemas.microsoft.com/office/powerpoint/2010/main" val="373926722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C0517C94-3B1E-4991-BED3-41F8B0158A00}" type="datetime1">
              <a:rPr lang="en-US" smtClean="0"/>
              <a:t>4/24/2023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3BAE12-D270-459D-897B-6833652BB167}" type="slidenum">
              <a:rPr lang="en-US" smtClean="0"/>
              <a:pPr/>
              <a:t>‹#›</a:t>
            </a:fld>
            <a:endParaRPr lang="en-US" dirty="0"/>
          </a:p>
        </p:txBody>
      </p:sp>
    </p:spTree>
    <p:extLst>
      <p:ext uri="{BB962C8B-B14F-4D97-AF65-F5344CB8AC3E}">
        <p14:creationId xmlns:p14="http://schemas.microsoft.com/office/powerpoint/2010/main" val="54030594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C0517C94-3B1E-4991-BED3-41F8B0158A00}" type="datetime1">
              <a:rPr lang="en-US" smtClean="0"/>
              <a:t>4/24/2023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3BAE12-D270-459D-897B-6833652BB167}" type="slidenum">
              <a:rPr lang="en-US" smtClean="0"/>
              <a:pPr/>
              <a:t>‹#›</a:t>
            </a:fld>
            <a:endParaRPr lang="en-US" dirty="0"/>
          </a:p>
        </p:txBody>
      </p:sp>
    </p:spTree>
    <p:extLst>
      <p:ext uri="{BB962C8B-B14F-4D97-AF65-F5344CB8AC3E}">
        <p14:creationId xmlns:p14="http://schemas.microsoft.com/office/powerpoint/2010/main" val="150809458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C0517C94-3B1E-4991-BED3-41F8B0158A00}" type="datetime1">
              <a:rPr lang="en-US" smtClean="0"/>
              <a:t>4/24/2023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73BAE12-D270-459D-897B-6833652BB167}" type="slidenum">
              <a:rPr lang="en-US" smtClean="0"/>
              <a:pPr/>
              <a:t>‹#›</a:t>
            </a:fld>
            <a:endParaRPr lang="en-US" dirty="0"/>
          </a:p>
        </p:txBody>
      </p:sp>
    </p:spTree>
    <p:extLst>
      <p:ext uri="{BB962C8B-B14F-4D97-AF65-F5344CB8AC3E}">
        <p14:creationId xmlns:p14="http://schemas.microsoft.com/office/powerpoint/2010/main" val="411411997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C0517C94-3B1E-4991-BED3-41F8B0158A00}" type="datetime1">
              <a:rPr lang="en-US" smtClean="0"/>
              <a:t>4/24/2023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73BAE12-D270-459D-897B-6833652BB167}" type="slidenum">
              <a:rPr lang="en-US" smtClean="0"/>
              <a:pPr/>
              <a:t>‹#›</a:t>
            </a:fld>
            <a:endParaRPr lang="en-US" dirty="0"/>
          </a:p>
        </p:txBody>
      </p:sp>
    </p:spTree>
    <p:extLst>
      <p:ext uri="{BB962C8B-B14F-4D97-AF65-F5344CB8AC3E}">
        <p14:creationId xmlns:p14="http://schemas.microsoft.com/office/powerpoint/2010/main" val="63223038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17C94-3B1E-4991-BED3-41F8B0158A00}" type="datetime1">
              <a:rPr lang="en-US" smtClean="0"/>
              <a:t>4/24/2023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3BAE12-D270-459D-897B-6833652BB167}" type="slidenum">
              <a:rPr lang="en-US" smtClean="0"/>
              <a:pPr/>
              <a:t>‹#›</a:t>
            </a:fld>
            <a:endParaRPr lang="en-US" dirty="0"/>
          </a:p>
        </p:txBody>
      </p:sp>
    </p:spTree>
    <p:extLst>
      <p:ext uri="{BB962C8B-B14F-4D97-AF65-F5344CB8AC3E}">
        <p14:creationId xmlns:p14="http://schemas.microsoft.com/office/powerpoint/2010/main" val="205522600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C0517C94-3B1E-4991-BED3-41F8B0158A00}" type="datetime1">
              <a:rPr lang="en-US" smtClean="0"/>
              <a:t>4/24/2023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3BAE12-D270-459D-897B-6833652BB167}" type="slidenum">
              <a:rPr lang="en-US" smtClean="0"/>
              <a:pPr/>
              <a:t>‹#›</a:t>
            </a:fld>
            <a:endParaRPr lang="en-US" dirty="0"/>
          </a:p>
        </p:txBody>
      </p:sp>
    </p:spTree>
    <p:extLst>
      <p:ext uri="{BB962C8B-B14F-4D97-AF65-F5344CB8AC3E}">
        <p14:creationId xmlns:p14="http://schemas.microsoft.com/office/powerpoint/2010/main" val="328401344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l-GR"/>
              <a:t>Κάντε κλικ για να επεξεργαστείτε τον τίτλο υποδείγματος</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C0517C94-3B1E-4991-BED3-41F8B0158A00}" type="datetime1">
              <a:rPr lang="en-US" smtClean="0"/>
              <a:t>4/24/2023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3BAE12-D270-459D-897B-6833652BB167}" type="slidenum">
              <a:rPr lang="en-US" smtClean="0"/>
              <a:pPr/>
              <a:t>‹#›</a:t>
            </a:fld>
            <a:endParaRPr lang="en-US" dirty="0"/>
          </a:p>
        </p:txBody>
      </p:sp>
    </p:spTree>
    <p:extLst>
      <p:ext uri="{BB962C8B-B14F-4D97-AF65-F5344CB8AC3E}">
        <p14:creationId xmlns:p14="http://schemas.microsoft.com/office/powerpoint/2010/main" val="13327549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C0517C94-3B1E-4991-BED3-41F8B0158A00}" type="datetime1">
              <a:rPr lang="en-US" smtClean="0"/>
              <a:t>4/24/2023</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273BAE12-D270-459D-897B-6833652BB167}" type="slidenum">
              <a:rPr lang="en-US" smtClean="0"/>
              <a:pPr/>
              <a:t>‹#›</a:t>
            </a:fld>
            <a:endParaRPr lang="en-US" dirty="0"/>
          </a:p>
        </p:txBody>
      </p:sp>
    </p:spTree>
    <p:extLst>
      <p:ext uri="{BB962C8B-B14F-4D97-AF65-F5344CB8AC3E}">
        <p14:creationId xmlns:p14="http://schemas.microsoft.com/office/powerpoint/2010/main" val="175281759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Βίντεο 3">
            <a:extLst>
              <a:ext uri="{FF2B5EF4-FFF2-40B4-BE49-F238E27FC236}">
                <a16:creationId xmlns:a16="http://schemas.microsoft.com/office/drawing/2014/main" id="{BB26BF14-83E7-D6C1-6E43-89EB6198D71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1" b="283"/>
          <a:stretch/>
        </p:blipFill>
        <p:spPr>
          <a:xfrm>
            <a:off x="-30502" y="670226"/>
            <a:ext cx="12191980" cy="6857990"/>
          </a:xfrm>
          <a:prstGeom prst="rect">
            <a:avLst/>
          </a:prstGeom>
        </p:spPr>
      </p:pic>
      <p:sp>
        <p:nvSpPr>
          <p:cNvPr id="2" name="Τίτλος 1">
            <a:extLst>
              <a:ext uri="{FF2B5EF4-FFF2-40B4-BE49-F238E27FC236}">
                <a16:creationId xmlns:a16="http://schemas.microsoft.com/office/drawing/2014/main" id="{3AB2F1BF-44B4-CE10-F75F-8BF02D9DB122}"/>
              </a:ext>
            </a:extLst>
          </p:cNvPr>
          <p:cNvSpPr>
            <a:spLocks noGrp="1"/>
          </p:cNvSpPr>
          <p:nvPr>
            <p:ph type="ctrTitle"/>
          </p:nvPr>
        </p:nvSpPr>
        <p:spPr>
          <a:xfrm>
            <a:off x="3281617" y="3107095"/>
            <a:ext cx="5567743" cy="1741576"/>
          </a:xfrm>
        </p:spPr>
        <p:txBody>
          <a:bodyPr anchor="b">
            <a:normAutofit fontScale="90000"/>
          </a:bodyPr>
          <a:lstStyle/>
          <a:p>
            <a:pPr algn="ctr"/>
            <a:br>
              <a:rPr lang="el-GR" sz="4000" dirty="0">
                <a:solidFill>
                  <a:srgbClr val="FFFFFF"/>
                </a:solidFill>
              </a:rPr>
            </a:br>
            <a:br>
              <a:rPr lang="el-GR" sz="4000" dirty="0">
                <a:solidFill>
                  <a:srgbClr val="FFFFFF"/>
                </a:solidFill>
              </a:rPr>
            </a:br>
            <a:r>
              <a:rPr lang="el-GR" sz="4000" dirty="0" err="1">
                <a:solidFill>
                  <a:srgbClr val="FFFFFF"/>
                </a:solidFill>
              </a:rPr>
              <a:t>Σεμιναριο</a:t>
            </a:r>
            <a:r>
              <a:rPr lang="el-GR" sz="4000" dirty="0">
                <a:solidFill>
                  <a:srgbClr val="FFFFFF"/>
                </a:solidFill>
              </a:rPr>
              <a:t> </a:t>
            </a:r>
            <a:r>
              <a:rPr lang="el-GR" sz="4000" dirty="0" err="1">
                <a:solidFill>
                  <a:srgbClr val="FFFFFF"/>
                </a:solidFill>
              </a:rPr>
              <a:t>Γενικου</a:t>
            </a:r>
            <a:r>
              <a:rPr lang="el-GR" sz="4000" dirty="0">
                <a:solidFill>
                  <a:srgbClr val="FFFFFF"/>
                </a:solidFill>
              </a:rPr>
              <a:t> </a:t>
            </a:r>
            <a:r>
              <a:rPr lang="el-GR" sz="4000" dirty="0" err="1">
                <a:solidFill>
                  <a:srgbClr val="FFFFFF"/>
                </a:solidFill>
              </a:rPr>
              <a:t>Διοικητικου</a:t>
            </a:r>
            <a:r>
              <a:rPr lang="el-GR" sz="4000" dirty="0">
                <a:solidFill>
                  <a:srgbClr val="FFFFFF"/>
                </a:solidFill>
              </a:rPr>
              <a:t> </a:t>
            </a:r>
            <a:r>
              <a:rPr lang="el-GR" sz="4000" dirty="0" err="1">
                <a:solidFill>
                  <a:srgbClr val="FFFFFF"/>
                </a:solidFill>
              </a:rPr>
              <a:t>Δικαιου</a:t>
            </a:r>
            <a:r>
              <a:rPr lang="el-GR" sz="4000" dirty="0">
                <a:solidFill>
                  <a:srgbClr val="FFFFFF"/>
                </a:solidFill>
              </a:rPr>
              <a:t> </a:t>
            </a:r>
            <a:br>
              <a:rPr lang="el-GR" sz="4000" dirty="0">
                <a:solidFill>
                  <a:srgbClr val="FFFFFF"/>
                </a:solidFill>
              </a:rPr>
            </a:br>
            <a:r>
              <a:rPr lang="el-GR" sz="4000" dirty="0" err="1">
                <a:solidFill>
                  <a:srgbClr val="FFFFFF"/>
                </a:solidFill>
              </a:rPr>
              <a:t>Μερος</a:t>
            </a:r>
            <a:r>
              <a:rPr lang="el-GR" sz="4000" dirty="0">
                <a:solidFill>
                  <a:srgbClr val="FFFFFF"/>
                </a:solidFill>
              </a:rPr>
              <a:t> Ά </a:t>
            </a:r>
            <a:endParaRPr lang="en-US" sz="4000" dirty="0">
              <a:solidFill>
                <a:srgbClr val="FFFFFF"/>
              </a:solidFill>
            </a:endParaRPr>
          </a:p>
        </p:txBody>
      </p:sp>
      <p:sp>
        <p:nvSpPr>
          <p:cNvPr id="3" name="Υπότιτλος 2">
            <a:extLst>
              <a:ext uri="{FF2B5EF4-FFF2-40B4-BE49-F238E27FC236}">
                <a16:creationId xmlns:a16="http://schemas.microsoft.com/office/drawing/2014/main" id="{C1A5E2EA-9FF8-5D3A-11A6-4CDC016C833D}"/>
              </a:ext>
            </a:extLst>
          </p:cNvPr>
          <p:cNvSpPr>
            <a:spLocks noGrp="1"/>
          </p:cNvSpPr>
          <p:nvPr>
            <p:ph type="subTitle" idx="1"/>
          </p:nvPr>
        </p:nvSpPr>
        <p:spPr>
          <a:xfrm>
            <a:off x="3281617" y="5121835"/>
            <a:ext cx="5567743" cy="1344279"/>
          </a:xfrm>
        </p:spPr>
        <p:txBody>
          <a:bodyPr anchor="t">
            <a:normAutofit/>
          </a:bodyPr>
          <a:lstStyle/>
          <a:p>
            <a:pPr algn="ctr"/>
            <a:r>
              <a:rPr lang="el-GR" dirty="0">
                <a:solidFill>
                  <a:srgbClr val="FFFFFF"/>
                </a:solidFill>
              </a:rPr>
              <a:t>Διοικητική Πράξη</a:t>
            </a:r>
          </a:p>
          <a:p>
            <a:pPr algn="ctr"/>
            <a:r>
              <a:rPr lang="el-GR" dirty="0">
                <a:solidFill>
                  <a:srgbClr val="FFFFFF"/>
                </a:solidFill>
              </a:rPr>
              <a:t>Συλλογικά όργανα της Διοίκησης</a:t>
            </a:r>
          </a:p>
        </p:txBody>
      </p:sp>
    </p:spTree>
    <p:extLst>
      <p:ext uri="{BB962C8B-B14F-4D97-AF65-F5344CB8AC3E}">
        <p14:creationId xmlns:p14="http://schemas.microsoft.com/office/powerpoint/2010/main" val="413418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5C1FA7-4003-1081-F572-A4271E876EF9}"/>
              </a:ext>
            </a:extLst>
          </p:cNvPr>
          <p:cNvSpPr>
            <a:spLocks noGrp="1"/>
          </p:cNvSpPr>
          <p:nvPr>
            <p:ph type="title"/>
          </p:nvPr>
        </p:nvSpPr>
        <p:spPr>
          <a:xfrm>
            <a:off x="684213" y="685800"/>
            <a:ext cx="10764448" cy="527180"/>
          </a:xfrm>
        </p:spPr>
        <p:txBody>
          <a:bodyPr>
            <a:normAutofit fontScale="90000"/>
          </a:bodyPr>
          <a:lstStyle/>
          <a:p>
            <a:endParaRPr lang="en-US" dirty="0"/>
          </a:p>
        </p:txBody>
      </p:sp>
      <p:sp>
        <p:nvSpPr>
          <p:cNvPr id="3" name="Θέση κειμένου 2">
            <a:extLst>
              <a:ext uri="{FF2B5EF4-FFF2-40B4-BE49-F238E27FC236}">
                <a16:creationId xmlns:a16="http://schemas.microsoft.com/office/drawing/2014/main" id="{A47F69E4-7C17-3AD2-5D2E-098AD2E107E0}"/>
              </a:ext>
            </a:extLst>
          </p:cNvPr>
          <p:cNvSpPr>
            <a:spLocks noGrp="1"/>
          </p:cNvSpPr>
          <p:nvPr>
            <p:ph type="body" idx="1"/>
          </p:nvPr>
        </p:nvSpPr>
        <p:spPr>
          <a:xfrm>
            <a:off x="261257" y="457200"/>
            <a:ext cx="11653935" cy="6400800"/>
          </a:xfrm>
        </p:spPr>
        <p:txBody>
          <a:bodyPr>
            <a:normAutofit/>
          </a:bodyPr>
          <a:lstStyle/>
          <a:p>
            <a:r>
              <a:rPr lang="el-GR" dirty="0">
                <a:solidFill>
                  <a:schemeClr val="bg1"/>
                </a:solidFill>
              </a:rPr>
              <a:t>Χαρακτηριστικές περιπτώσεις ατομικών γενικού περιεχομένου</a:t>
            </a:r>
            <a:r>
              <a:rPr lang="en-US" dirty="0">
                <a:solidFill>
                  <a:schemeClr val="bg1"/>
                </a:solidFill>
              </a:rPr>
              <a:t>:</a:t>
            </a:r>
          </a:p>
          <a:p>
            <a:r>
              <a:rPr lang="el-GR" dirty="0">
                <a:solidFill>
                  <a:schemeClr val="bg1"/>
                </a:solidFill>
              </a:rPr>
              <a:t>-οι κλήσεις κατάταξης στο στράτευμα των αρρένων ορισμένης κλάσης</a:t>
            </a:r>
            <a:r>
              <a:rPr lang="en-US" dirty="0">
                <a:solidFill>
                  <a:schemeClr val="bg1"/>
                </a:solidFill>
              </a:rPr>
              <a:t> (</a:t>
            </a:r>
            <a:r>
              <a:rPr lang="el-GR" dirty="0">
                <a:solidFill>
                  <a:schemeClr val="bg1"/>
                </a:solidFill>
              </a:rPr>
              <a:t>ΕΔΥΕΘΑ)</a:t>
            </a:r>
          </a:p>
          <a:p>
            <a:r>
              <a:rPr lang="el-GR" dirty="0">
                <a:solidFill>
                  <a:schemeClr val="bg1"/>
                </a:solidFill>
              </a:rPr>
              <a:t>-οι πράξεις που ανάγονται στη χωρική εξειδίκευση πολεοδομικών κανόνων δικαίου. Ως ατομικές γενικού περιεχομένου λ.χ. έχουν χαρακτηρισθεί οι διοικητικές πράξεις έγκρισης των </a:t>
            </a:r>
            <a:r>
              <a:rPr lang="el-GR" b="1" dirty="0">
                <a:solidFill>
                  <a:schemeClr val="bg1"/>
                </a:solidFill>
              </a:rPr>
              <a:t>γενικών πολεοδομικών σχεδίων </a:t>
            </a:r>
            <a:r>
              <a:rPr lang="el-GR" dirty="0">
                <a:solidFill>
                  <a:schemeClr val="bg1"/>
                </a:solidFill>
              </a:rPr>
              <a:t>και των </a:t>
            </a:r>
            <a:r>
              <a:rPr lang="el-GR" b="1" dirty="0">
                <a:solidFill>
                  <a:schemeClr val="bg1"/>
                </a:solidFill>
              </a:rPr>
              <a:t>σχεδίων πόλεων </a:t>
            </a:r>
            <a:r>
              <a:rPr lang="el-GR" dirty="0">
                <a:solidFill>
                  <a:schemeClr val="bg1"/>
                </a:solidFill>
              </a:rPr>
              <a:t>(πλέον Τ.Χ.Σ./Ε.Χ.Σ.) καθ’ ο μέρος ορίζουν τους οικοδομήσιμους και μη οικοδομήσιμους χώρους</a:t>
            </a:r>
            <a:r>
              <a:rPr lang="el-GR" b="1" dirty="0">
                <a:solidFill>
                  <a:schemeClr val="bg1"/>
                </a:solidFill>
              </a:rPr>
              <a:t>*</a:t>
            </a:r>
            <a:r>
              <a:rPr lang="el-GR" dirty="0">
                <a:solidFill>
                  <a:schemeClr val="bg1"/>
                </a:solidFill>
              </a:rPr>
              <a:t>.</a:t>
            </a:r>
          </a:p>
          <a:p>
            <a:endParaRPr lang="en-US" b="1" dirty="0">
              <a:solidFill>
                <a:schemeClr val="bg1"/>
              </a:solidFill>
            </a:endParaRPr>
          </a:p>
          <a:p>
            <a:r>
              <a:rPr lang="el-GR" b="1" dirty="0">
                <a:solidFill>
                  <a:schemeClr val="bg1"/>
                </a:solidFill>
              </a:rPr>
              <a:t>Προσοχή</a:t>
            </a:r>
            <a:r>
              <a:rPr lang="en-US" dirty="0">
                <a:solidFill>
                  <a:schemeClr val="bg1"/>
                </a:solidFill>
              </a:rPr>
              <a:t>: </a:t>
            </a:r>
            <a:r>
              <a:rPr lang="el-GR" dirty="0">
                <a:solidFill>
                  <a:schemeClr val="bg1"/>
                </a:solidFill>
              </a:rPr>
              <a:t>Από την έννοια της ατομικής γενικού περιεχομένου διαφοροποιείται η έννοια της </a:t>
            </a:r>
            <a:r>
              <a:rPr lang="el-GR" b="1" dirty="0">
                <a:solidFill>
                  <a:schemeClr val="bg1"/>
                </a:solidFill>
              </a:rPr>
              <a:t>σωρευτικής ατομικής διοικητικής πράξης </a:t>
            </a:r>
            <a:r>
              <a:rPr lang="el-GR" dirty="0">
                <a:solidFill>
                  <a:schemeClr val="bg1"/>
                </a:solidFill>
              </a:rPr>
              <a:t>(σώρευση περισσοτέρων ατομικών πράξεων σε ένα σώμα). Εδώ περιλαμβάνει περισσότερες ατομικές διοικητικές πράξεις σε ένα ενιαίο κείμενο, όπως</a:t>
            </a:r>
            <a:r>
              <a:rPr lang="en-US" dirty="0">
                <a:solidFill>
                  <a:schemeClr val="bg1"/>
                </a:solidFill>
              </a:rPr>
              <a:t> </a:t>
            </a:r>
            <a:r>
              <a:rPr lang="el-GR" dirty="0">
                <a:solidFill>
                  <a:schemeClr val="bg1"/>
                </a:solidFill>
              </a:rPr>
              <a:t>είναι ενδεικτικά</a:t>
            </a:r>
            <a:r>
              <a:rPr lang="en-US" dirty="0">
                <a:solidFill>
                  <a:schemeClr val="bg1"/>
                </a:solidFill>
              </a:rPr>
              <a:t>:</a:t>
            </a:r>
          </a:p>
          <a:p>
            <a:r>
              <a:rPr lang="en-US" dirty="0">
                <a:solidFill>
                  <a:schemeClr val="bg1"/>
                </a:solidFill>
              </a:rPr>
              <a:t>- </a:t>
            </a:r>
            <a:r>
              <a:rPr lang="el-GR" dirty="0">
                <a:solidFill>
                  <a:schemeClr val="bg1"/>
                </a:solidFill>
              </a:rPr>
              <a:t>ο πίνακας διορισμού περισσότερων δημόσιων υπαλλήλων </a:t>
            </a:r>
            <a:endParaRPr lang="en-US" dirty="0">
              <a:solidFill>
                <a:schemeClr val="bg1"/>
              </a:solidFill>
            </a:endParaRPr>
          </a:p>
          <a:p>
            <a:r>
              <a:rPr lang="en-US" dirty="0">
                <a:solidFill>
                  <a:schemeClr val="bg1"/>
                </a:solidFill>
              </a:rPr>
              <a:t>- </a:t>
            </a:r>
            <a:r>
              <a:rPr lang="el-GR" dirty="0">
                <a:solidFill>
                  <a:schemeClr val="bg1"/>
                </a:solidFill>
              </a:rPr>
              <a:t>η κατ’ άρθρο 37 του Κώδικα Δήμων και Κοινοτήτων πράξη ανακηρύξεως υποψηφίων</a:t>
            </a:r>
          </a:p>
          <a:p>
            <a:endParaRPr lang="el-GR" dirty="0">
              <a:solidFill>
                <a:schemeClr val="bg1"/>
              </a:solidFill>
            </a:endParaRPr>
          </a:p>
          <a:p>
            <a:endParaRPr lang="el-GR" dirty="0">
              <a:solidFill>
                <a:schemeClr val="bg1"/>
              </a:solidFill>
            </a:endParaRPr>
          </a:p>
          <a:p>
            <a:r>
              <a:rPr lang="el-GR" i="1" dirty="0">
                <a:solidFill>
                  <a:schemeClr val="bg1"/>
                </a:solidFill>
              </a:rPr>
              <a:t>* Κατά το μέρος που θέτουν όρους δόμησης και χρήσεις γης είναι κανονιστικές</a:t>
            </a:r>
            <a:endParaRPr lang="en-US" i="1" dirty="0">
              <a:solidFill>
                <a:schemeClr val="bg1"/>
              </a:solidFill>
            </a:endParaRPr>
          </a:p>
        </p:txBody>
      </p:sp>
    </p:spTree>
    <p:extLst>
      <p:ext uri="{BB962C8B-B14F-4D97-AF65-F5344CB8AC3E}">
        <p14:creationId xmlns:p14="http://schemas.microsoft.com/office/powerpoint/2010/main" val="840292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F5C17F-3BAF-CF58-E982-A4705D7DFEF5}"/>
              </a:ext>
            </a:extLst>
          </p:cNvPr>
          <p:cNvSpPr>
            <a:spLocks noGrp="1"/>
          </p:cNvSpPr>
          <p:nvPr>
            <p:ph type="title"/>
          </p:nvPr>
        </p:nvSpPr>
        <p:spPr>
          <a:xfrm>
            <a:off x="684213" y="685800"/>
            <a:ext cx="11212318" cy="797767"/>
          </a:xfrm>
        </p:spPr>
        <p:txBody>
          <a:bodyPr/>
          <a:lstStyle/>
          <a:p>
            <a:pPr algn="ctr"/>
            <a:r>
              <a:rPr lang="el-GR" dirty="0">
                <a:solidFill>
                  <a:schemeClr val="bg1"/>
                </a:solidFill>
                <a:latin typeface="Garamond" panose="02020404030301010803" pitchFamily="18" charset="0"/>
              </a:rPr>
              <a:t>ΛΟΙΠΕΣ ΔΙΑΚΡΙΣΕΙΣ 1</a:t>
            </a:r>
            <a:endParaRPr lang="en-US" dirty="0">
              <a:solidFill>
                <a:schemeClr val="bg1"/>
              </a:solidFill>
              <a:latin typeface="Garamond" panose="02020404030301010803" pitchFamily="18" charset="0"/>
            </a:endParaRPr>
          </a:p>
        </p:txBody>
      </p:sp>
      <p:sp>
        <p:nvSpPr>
          <p:cNvPr id="3" name="Θέση κειμένου 2">
            <a:extLst>
              <a:ext uri="{FF2B5EF4-FFF2-40B4-BE49-F238E27FC236}">
                <a16:creationId xmlns:a16="http://schemas.microsoft.com/office/drawing/2014/main" id="{362130B2-6F85-D027-59A9-6B95ADE01FB7}"/>
              </a:ext>
            </a:extLst>
          </p:cNvPr>
          <p:cNvSpPr>
            <a:spLocks noGrp="1"/>
          </p:cNvSpPr>
          <p:nvPr>
            <p:ph type="body" idx="1"/>
          </p:nvPr>
        </p:nvSpPr>
        <p:spPr>
          <a:xfrm>
            <a:off x="684212" y="1268963"/>
            <a:ext cx="11352278" cy="5094515"/>
          </a:xfrm>
        </p:spPr>
        <p:txBody>
          <a:bodyPr>
            <a:normAutofit/>
          </a:bodyPr>
          <a:lstStyle/>
          <a:p>
            <a:pPr algn="just"/>
            <a:r>
              <a:rPr lang="el-GR" b="1" dirty="0">
                <a:solidFill>
                  <a:schemeClr val="bg1"/>
                </a:solidFill>
              </a:rPr>
              <a:t>Ρητή</a:t>
            </a:r>
            <a:r>
              <a:rPr lang="el-GR" dirty="0">
                <a:solidFill>
                  <a:schemeClr val="bg1"/>
                </a:solidFill>
              </a:rPr>
              <a:t> είναι η πράξη με την οποία εξωτερικεύεται η δήλωση βούλησης του διοικητικού οργάνου. </a:t>
            </a:r>
            <a:endParaRPr lang="en-US" dirty="0">
              <a:solidFill>
                <a:schemeClr val="bg1"/>
              </a:solidFill>
            </a:endParaRPr>
          </a:p>
          <a:p>
            <a:pPr algn="just"/>
            <a:r>
              <a:rPr lang="el-GR" b="1" dirty="0">
                <a:solidFill>
                  <a:schemeClr val="bg1"/>
                </a:solidFill>
              </a:rPr>
              <a:t>Σιωπηρή</a:t>
            </a:r>
            <a:r>
              <a:rPr lang="el-GR" dirty="0">
                <a:solidFill>
                  <a:schemeClr val="bg1"/>
                </a:solidFill>
              </a:rPr>
              <a:t> διοικητική πράξη αποτελεί η μη εξωτερίκευση της δήλωσης βούλησής του.</a:t>
            </a:r>
          </a:p>
          <a:p>
            <a:pPr algn="just"/>
            <a:r>
              <a:rPr lang="el-GR" dirty="0">
                <a:solidFill>
                  <a:schemeClr val="bg1"/>
                </a:solidFill>
              </a:rPr>
              <a:t>Η σιωπή της διοίκησης μπορεί, λοιπόν, να θεωρείται (εκτελεστή) διοικητική πράξη όταν το αρμόδιο όργανο δεν εκδίδει ορισμένη διοικητική πράξη εντός της προθεσμίας που προβλέπει ο νόμος ή αν δεν προβλέπεται ειδικότερη προθεσμία εντός τριμήνου.</a:t>
            </a:r>
          </a:p>
          <a:p>
            <a:pPr algn="just"/>
            <a:r>
              <a:rPr lang="el-GR" dirty="0">
                <a:solidFill>
                  <a:schemeClr val="bg1"/>
                </a:solidFill>
              </a:rPr>
              <a:t>Τόσο οι θετικές όσο και οι αρνητικές διοικητικές πράξεις μπορούν να είναι είτε ρητές είτε σιωπηρές. </a:t>
            </a:r>
          </a:p>
          <a:p>
            <a:pPr algn="just"/>
            <a:r>
              <a:rPr lang="el-GR" dirty="0">
                <a:solidFill>
                  <a:schemeClr val="bg1"/>
                </a:solidFill>
              </a:rPr>
              <a:t>Η κλασική περίπτωση </a:t>
            </a:r>
            <a:r>
              <a:rPr lang="el-GR" b="1" dirty="0">
                <a:solidFill>
                  <a:schemeClr val="bg1"/>
                </a:solidFill>
              </a:rPr>
              <a:t>σιωπηρής αρνητικής πράξης</a:t>
            </a:r>
            <a:r>
              <a:rPr lang="el-GR" dirty="0">
                <a:solidFill>
                  <a:schemeClr val="bg1"/>
                </a:solidFill>
              </a:rPr>
              <a:t> είναι η παράλειψη της Διοίκησης να αποφανθεί επί ειδικής ή </a:t>
            </a:r>
            <a:r>
              <a:rPr lang="el-GR" dirty="0" err="1">
                <a:solidFill>
                  <a:schemeClr val="bg1"/>
                </a:solidFill>
              </a:rPr>
              <a:t>ενδικοφανούς</a:t>
            </a:r>
            <a:r>
              <a:rPr lang="el-GR" dirty="0">
                <a:solidFill>
                  <a:schemeClr val="bg1"/>
                </a:solidFill>
              </a:rPr>
              <a:t> διοικητικής προσφυγής μέσα σε συγκεκριμένη προθεσμία, οπότε και θεωρείται ότι η προσφυγή του διοικουμένου απορρίφθηκε.</a:t>
            </a:r>
          </a:p>
          <a:p>
            <a:pPr algn="just"/>
            <a:r>
              <a:rPr lang="el-GR" dirty="0">
                <a:solidFill>
                  <a:schemeClr val="bg1"/>
                </a:solidFill>
              </a:rPr>
              <a:t>Σιωπηρή </a:t>
            </a:r>
            <a:r>
              <a:rPr lang="el-GR" b="1" dirty="0">
                <a:solidFill>
                  <a:schemeClr val="bg1"/>
                </a:solidFill>
              </a:rPr>
              <a:t>θετική πράξη είναι η αυτοδίκαιη έγκριση υποβληθέντων λογαριασμών μετά την πάροδο </a:t>
            </a:r>
            <a:r>
              <a:rPr lang="el-GR" dirty="0">
                <a:solidFill>
                  <a:schemeClr val="bg1"/>
                </a:solidFill>
              </a:rPr>
              <a:t>ορισμένης προθεσμίας για τον έλεγχό τους από την Διοίκηση (κατά την εκτέλεση δημόσιας σύμβασης)</a:t>
            </a:r>
            <a:endParaRPr lang="en-US" dirty="0">
              <a:solidFill>
                <a:schemeClr val="bg1"/>
              </a:solidFill>
            </a:endParaRPr>
          </a:p>
        </p:txBody>
      </p:sp>
    </p:spTree>
    <p:extLst>
      <p:ext uri="{BB962C8B-B14F-4D97-AF65-F5344CB8AC3E}">
        <p14:creationId xmlns:p14="http://schemas.microsoft.com/office/powerpoint/2010/main" val="745948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1189C56-9C53-A7A9-575B-25A0666FEBAA}"/>
              </a:ext>
            </a:extLst>
          </p:cNvPr>
          <p:cNvSpPr>
            <a:spLocks noGrp="1"/>
          </p:cNvSpPr>
          <p:nvPr>
            <p:ph type="title"/>
          </p:nvPr>
        </p:nvSpPr>
        <p:spPr>
          <a:xfrm>
            <a:off x="684213" y="685800"/>
            <a:ext cx="11221648" cy="1040363"/>
          </a:xfrm>
        </p:spPr>
        <p:txBody>
          <a:bodyPr/>
          <a:lstStyle/>
          <a:p>
            <a:pPr algn="ctr"/>
            <a:r>
              <a:rPr lang="el-GR" dirty="0">
                <a:solidFill>
                  <a:schemeClr val="bg1"/>
                </a:solidFill>
                <a:latin typeface="Garamond" panose="02020404030301010803" pitchFamily="18" charset="0"/>
              </a:rPr>
              <a:t>Π.Ο.Ν.Ε.</a:t>
            </a:r>
            <a:endParaRPr lang="en-US" dirty="0">
              <a:solidFill>
                <a:schemeClr val="bg1"/>
              </a:solidFill>
              <a:latin typeface="Garamond" panose="02020404030301010803" pitchFamily="18" charset="0"/>
            </a:endParaRPr>
          </a:p>
        </p:txBody>
      </p:sp>
      <p:sp>
        <p:nvSpPr>
          <p:cNvPr id="3" name="Θέση κειμένου 2">
            <a:extLst>
              <a:ext uri="{FF2B5EF4-FFF2-40B4-BE49-F238E27FC236}">
                <a16:creationId xmlns:a16="http://schemas.microsoft.com/office/drawing/2014/main" id="{F440FA91-8C29-29FC-0D23-7F39CA9E216D}"/>
              </a:ext>
            </a:extLst>
          </p:cNvPr>
          <p:cNvSpPr>
            <a:spLocks noGrp="1"/>
          </p:cNvSpPr>
          <p:nvPr>
            <p:ph type="body" idx="1"/>
          </p:nvPr>
        </p:nvSpPr>
        <p:spPr>
          <a:xfrm>
            <a:off x="684211" y="1427583"/>
            <a:ext cx="11370940" cy="4870579"/>
          </a:xfrm>
        </p:spPr>
        <p:txBody>
          <a:bodyPr>
            <a:normAutofit fontScale="92500" lnSpcReduction="10000"/>
          </a:bodyPr>
          <a:lstStyle/>
          <a:p>
            <a:pPr algn="just"/>
            <a:r>
              <a:rPr lang="el-GR" dirty="0">
                <a:solidFill>
                  <a:schemeClr val="bg1"/>
                </a:solidFill>
              </a:rPr>
              <a:t>Ειδική περίπτωση </a:t>
            </a:r>
            <a:r>
              <a:rPr lang="el-GR" b="1" dirty="0">
                <a:solidFill>
                  <a:schemeClr val="bg1"/>
                </a:solidFill>
              </a:rPr>
              <a:t>σιωπηρής αρνητικής </a:t>
            </a:r>
            <a:r>
              <a:rPr lang="el-GR" dirty="0">
                <a:solidFill>
                  <a:schemeClr val="bg1"/>
                </a:solidFill>
              </a:rPr>
              <a:t>πράξης είναι η </a:t>
            </a:r>
            <a:r>
              <a:rPr lang="el-GR" b="1" dirty="0">
                <a:solidFill>
                  <a:schemeClr val="bg1"/>
                </a:solidFill>
              </a:rPr>
              <a:t>παράλειψη οφειλόμενης νόμιμης ενέργειας</a:t>
            </a:r>
            <a:r>
              <a:rPr lang="el-GR" dirty="0">
                <a:solidFill>
                  <a:schemeClr val="bg1"/>
                </a:solidFill>
              </a:rPr>
              <a:t>, η οποία μπορεί να προσβληθεί ενώπιον των δικαστηρίων, βάσει του άρθρου 45 παρ. 4 του π.δ. 18/1989 (για τις ακυρωτικές διαφορές) και του άρθρου 63 παρ. 2 του ΚΔΔ (για τις διαφορές ουσίας). </a:t>
            </a:r>
            <a:endParaRPr lang="en-US" dirty="0">
              <a:solidFill>
                <a:schemeClr val="bg1"/>
              </a:solidFill>
            </a:endParaRPr>
          </a:p>
          <a:p>
            <a:pPr algn="just"/>
            <a:r>
              <a:rPr lang="el-GR" dirty="0">
                <a:solidFill>
                  <a:schemeClr val="bg1"/>
                </a:solidFill>
              </a:rPr>
              <a:t>Για να θεωρηθεί ότι υπάρχει παράλειψη οφειλόμενης νόμιμης ενέργειας πρέπει να συντρέχουν οι εξής προϋποθέσεις: </a:t>
            </a:r>
            <a:endParaRPr lang="en-US" dirty="0">
              <a:solidFill>
                <a:schemeClr val="bg1"/>
              </a:solidFill>
            </a:endParaRPr>
          </a:p>
          <a:p>
            <a:pPr algn="just"/>
            <a:r>
              <a:rPr lang="el-GR" b="1" dirty="0">
                <a:solidFill>
                  <a:schemeClr val="bg1"/>
                </a:solidFill>
              </a:rPr>
              <a:t>α) </a:t>
            </a:r>
            <a:r>
              <a:rPr lang="el-GR" dirty="0">
                <a:solidFill>
                  <a:schemeClr val="bg1"/>
                </a:solidFill>
              </a:rPr>
              <a:t>να έχει υποβληθεί αίτηση από τον διοικούμενο, </a:t>
            </a:r>
            <a:endParaRPr lang="en-US" dirty="0">
              <a:solidFill>
                <a:schemeClr val="bg1"/>
              </a:solidFill>
            </a:endParaRPr>
          </a:p>
          <a:p>
            <a:pPr algn="just"/>
            <a:r>
              <a:rPr lang="el-GR" b="1" dirty="0">
                <a:solidFill>
                  <a:schemeClr val="bg1"/>
                </a:solidFill>
              </a:rPr>
              <a:t>β)</a:t>
            </a:r>
            <a:r>
              <a:rPr lang="en-US" b="1" dirty="0">
                <a:solidFill>
                  <a:schemeClr val="bg1"/>
                </a:solidFill>
              </a:rPr>
              <a:t> </a:t>
            </a:r>
            <a:r>
              <a:rPr lang="el-GR" dirty="0">
                <a:solidFill>
                  <a:schemeClr val="bg1"/>
                </a:solidFill>
              </a:rPr>
              <a:t>το διοικητικό όργανο σύμφωνα με ειδικές διατάξεις έχει υποχρέωση να εκδώσει εκτελεστή διοικητική πράξη (ατομική ή κανονιστική)</a:t>
            </a:r>
            <a:endParaRPr lang="en-US" dirty="0">
              <a:solidFill>
                <a:schemeClr val="bg1"/>
              </a:solidFill>
            </a:endParaRPr>
          </a:p>
          <a:p>
            <a:pPr algn="just"/>
            <a:r>
              <a:rPr lang="el-GR" b="1" dirty="0">
                <a:solidFill>
                  <a:schemeClr val="bg1"/>
                </a:solidFill>
              </a:rPr>
              <a:t>γ) </a:t>
            </a:r>
            <a:r>
              <a:rPr lang="el-GR" dirty="0">
                <a:solidFill>
                  <a:schemeClr val="bg1"/>
                </a:solidFill>
              </a:rPr>
              <a:t>να  περάσει άπρακτη είτε η προθεσμία που τάσσεται από τον νόμο στη συγκεκριμένη περίπτωση είτε η τρίμηνη προθεσμία της γενικής διάταξης του άρθρ. 45 παρ. 4 του π.δ. 18/1989/ ή του 63</a:t>
            </a:r>
            <a:r>
              <a:rPr lang="en-US" dirty="0">
                <a:solidFill>
                  <a:schemeClr val="bg1"/>
                </a:solidFill>
              </a:rPr>
              <a:t>.</a:t>
            </a:r>
            <a:r>
              <a:rPr lang="el-GR" dirty="0">
                <a:solidFill>
                  <a:schemeClr val="bg1"/>
                </a:solidFill>
              </a:rPr>
              <a:t>2 ΚΔΔ</a:t>
            </a:r>
            <a:endParaRPr lang="en-US" dirty="0">
              <a:solidFill>
                <a:schemeClr val="bg1"/>
              </a:solidFill>
            </a:endParaRPr>
          </a:p>
          <a:p>
            <a:pPr algn="just"/>
            <a:r>
              <a:rPr lang="el-GR" dirty="0">
                <a:solidFill>
                  <a:schemeClr val="bg1"/>
                </a:solidFill>
              </a:rPr>
              <a:t>Χαρακτηριστικό παράδειγμα παράλειψης οφειλόμενης νόμιμης ενέργειας είναι η παράλειψη του διοικητικού οργάνου να αποφανθεί εντός είκοσι ημερών σε αίτηση του διοικουμένου για χορήγηση εγγράφων που τον αφορούν, κατά το άρθρ. 5 παρ. 1 και 6 του ΚΔΔ/</a:t>
            </a:r>
            <a:r>
              <a:rPr lang="el-GR" dirty="0" err="1">
                <a:solidFill>
                  <a:schemeClr val="bg1"/>
                </a:solidFill>
              </a:rPr>
              <a:t>σίας</a:t>
            </a:r>
            <a:r>
              <a:rPr lang="el-GR" dirty="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848213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C9CB6C-8CE5-3D89-D54A-68345AC598E1}"/>
              </a:ext>
            </a:extLst>
          </p:cNvPr>
          <p:cNvSpPr>
            <a:spLocks noGrp="1"/>
          </p:cNvSpPr>
          <p:nvPr>
            <p:ph type="title"/>
          </p:nvPr>
        </p:nvSpPr>
        <p:spPr>
          <a:xfrm>
            <a:off x="684212" y="685800"/>
            <a:ext cx="11081689" cy="583163"/>
          </a:xfrm>
        </p:spPr>
        <p:txBody>
          <a:bodyPr/>
          <a:lstStyle/>
          <a:p>
            <a:pPr algn="ctr"/>
            <a:r>
              <a:rPr lang="el-GR" dirty="0">
                <a:solidFill>
                  <a:schemeClr val="bg1"/>
                </a:solidFill>
                <a:latin typeface="Garamond" panose="02020404030301010803" pitchFamily="18" charset="0"/>
              </a:rPr>
              <a:t>ΛΟΙΠΕΣ ΔΙΑΚΡΙΣΕΙΣ 2</a:t>
            </a:r>
            <a:endParaRPr lang="en-US" dirty="0">
              <a:solidFill>
                <a:schemeClr val="bg1"/>
              </a:solidFill>
              <a:latin typeface="Garamond" panose="02020404030301010803" pitchFamily="18" charset="0"/>
            </a:endParaRPr>
          </a:p>
        </p:txBody>
      </p:sp>
      <p:sp>
        <p:nvSpPr>
          <p:cNvPr id="3" name="Θέση κειμένου 2">
            <a:extLst>
              <a:ext uri="{FF2B5EF4-FFF2-40B4-BE49-F238E27FC236}">
                <a16:creationId xmlns:a16="http://schemas.microsoft.com/office/drawing/2014/main" id="{B72619F7-3A9C-448B-66A9-E865D5CCB4BB}"/>
              </a:ext>
            </a:extLst>
          </p:cNvPr>
          <p:cNvSpPr>
            <a:spLocks noGrp="1"/>
          </p:cNvSpPr>
          <p:nvPr>
            <p:ph type="body" idx="1"/>
          </p:nvPr>
        </p:nvSpPr>
        <p:spPr>
          <a:xfrm>
            <a:off x="684212" y="1268963"/>
            <a:ext cx="11352278" cy="5439747"/>
          </a:xfrm>
        </p:spPr>
        <p:txBody>
          <a:bodyPr>
            <a:normAutofit/>
          </a:bodyPr>
          <a:lstStyle/>
          <a:p>
            <a:pPr algn="just"/>
            <a:r>
              <a:rPr lang="el-GR" b="1" dirty="0">
                <a:solidFill>
                  <a:schemeClr val="bg1"/>
                </a:solidFill>
              </a:rPr>
              <a:t>Συστατικές ή δημιουργικές ή διαπλαστικές </a:t>
            </a:r>
            <a:r>
              <a:rPr lang="el-GR" dirty="0">
                <a:solidFill>
                  <a:schemeClr val="bg1"/>
                </a:solidFill>
              </a:rPr>
              <a:t>είναι οι (ατομικές) διοικητικές πράξεις με τις οποίες ιδρύεται, μεταβάλλεται ή καταργείται δικαίωμα ή υποχρέωση του διοικουμένου. Οι συστατικές διοικητικές πράξεις ιδρύουν, τροποποιούν ή αίρουν μια έννομη σχέση δημόσιου ή ιδιωτικού δικαίου και αποτελούν την πλειοψηφία των διοικητικών πράξεων. </a:t>
            </a:r>
            <a:endParaRPr lang="en-US" dirty="0">
              <a:solidFill>
                <a:schemeClr val="bg1"/>
              </a:solidFill>
            </a:endParaRPr>
          </a:p>
          <a:p>
            <a:pPr algn="just"/>
            <a:r>
              <a:rPr lang="el-GR" dirty="0">
                <a:solidFill>
                  <a:schemeClr val="bg1"/>
                </a:solidFill>
              </a:rPr>
              <a:t>Πχ</a:t>
            </a:r>
            <a:r>
              <a:rPr lang="en-US" dirty="0">
                <a:solidFill>
                  <a:schemeClr val="bg1"/>
                </a:solidFill>
              </a:rPr>
              <a:t>: </a:t>
            </a:r>
            <a:r>
              <a:rPr lang="el-GR" dirty="0">
                <a:solidFill>
                  <a:schemeClr val="bg1"/>
                </a:solidFill>
              </a:rPr>
              <a:t>η χορήγηση πάσης φύσης αδειών, η επιβολή πειθαρχικών ποινών και διοικητικών κυρώσεων.</a:t>
            </a:r>
          </a:p>
          <a:p>
            <a:pPr algn="just"/>
            <a:r>
              <a:rPr lang="el-GR" b="1" dirty="0">
                <a:solidFill>
                  <a:schemeClr val="bg1"/>
                </a:solidFill>
              </a:rPr>
              <a:t>Διαπιστωτικές</a:t>
            </a:r>
            <a:r>
              <a:rPr lang="el-GR" dirty="0">
                <a:solidFill>
                  <a:schemeClr val="bg1"/>
                </a:solidFill>
              </a:rPr>
              <a:t> είναι οι πράξεις με τις οποίες διαπιστώνεται η υπαγωγή ορισμένου προσώπου στο ρυθμιστικό πεδίο ενός ή περισσότερων κανόνων δικαίου. Οι διαπιστωτικές πράξεις είναι </a:t>
            </a:r>
            <a:r>
              <a:rPr lang="el-GR" b="1" dirty="0">
                <a:solidFill>
                  <a:schemeClr val="bg1"/>
                </a:solidFill>
              </a:rPr>
              <a:t>εκτελεστές</a:t>
            </a:r>
            <a:r>
              <a:rPr lang="el-GR" dirty="0">
                <a:solidFill>
                  <a:schemeClr val="bg1"/>
                </a:solidFill>
              </a:rPr>
              <a:t>. Πχ</a:t>
            </a:r>
            <a:r>
              <a:rPr lang="en-US" dirty="0">
                <a:solidFill>
                  <a:schemeClr val="bg1"/>
                </a:solidFill>
              </a:rPr>
              <a:t>: </a:t>
            </a:r>
            <a:r>
              <a:rPr lang="el-GR" dirty="0">
                <a:solidFill>
                  <a:schemeClr val="bg1"/>
                </a:solidFill>
              </a:rPr>
              <a:t>η έκδοση πράξης με την οποία διαπιστώνεται η μη συντέλεση μιας αναγκαστικής απαλλοτρίωσης.</a:t>
            </a:r>
          </a:p>
          <a:p>
            <a:pPr algn="just"/>
            <a:r>
              <a:rPr lang="el-GR" dirty="0">
                <a:solidFill>
                  <a:schemeClr val="bg1"/>
                </a:solidFill>
              </a:rPr>
              <a:t>Οι </a:t>
            </a:r>
            <a:r>
              <a:rPr lang="el-GR" b="1" dirty="0">
                <a:solidFill>
                  <a:schemeClr val="bg1"/>
                </a:solidFill>
              </a:rPr>
              <a:t>βεβαιωτικές πράξεις </a:t>
            </a:r>
            <a:r>
              <a:rPr lang="el-GR" dirty="0">
                <a:solidFill>
                  <a:schemeClr val="bg1"/>
                </a:solidFill>
              </a:rPr>
              <a:t>δεν έχουν τον χαρακτήρα (εκτελεστής)διοικητικής πράξης. Απλώς επιβεβαιώνουν ήδη υπάρχουσα ρύθμιση και φυσικά δεν προσβάλλονται παραδεκτώς ενώπιον των διοικητικών  δικαστηρίων. Χαρακτηριστικό παράδειγμα βεβαιωτικής πράξης είναι αυτή που εκδίδεται επί απλής/ιεραρχικής διοικητικής προσφυγής εφόσον το διοικητικό όργανο εμμένει απλώς στην αρχική πράξη του.</a:t>
            </a:r>
            <a:endParaRPr lang="en-US" dirty="0"/>
          </a:p>
        </p:txBody>
      </p:sp>
    </p:spTree>
    <p:extLst>
      <p:ext uri="{BB962C8B-B14F-4D97-AF65-F5344CB8AC3E}">
        <p14:creationId xmlns:p14="http://schemas.microsoft.com/office/powerpoint/2010/main" val="3041173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012092-7496-B2C6-D873-057F98A17199}"/>
              </a:ext>
            </a:extLst>
          </p:cNvPr>
          <p:cNvSpPr>
            <a:spLocks noGrp="1"/>
          </p:cNvSpPr>
          <p:nvPr>
            <p:ph type="title"/>
          </p:nvPr>
        </p:nvSpPr>
        <p:spPr>
          <a:xfrm>
            <a:off x="684212" y="685801"/>
            <a:ext cx="11258972" cy="443204"/>
          </a:xfrm>
        </p:spPr>
        <p:txBody>
          <a:bodyPr>
            <a:normAutofit fontScale="90000"/>
          </a:bodyPr>
          <a:lstStyle/>
          <a:p>
            <a:pPr algn="ctr"/>
            <a:r>
              <a:rPr lang="el-GR" dirty="0">
                <a:solidFill>
                  <a:schemeClr val="bg1"/>
                </a:solidFill>
                <a:latin typeface="Garamond" panose="02020404030301010803" pitchFamily="18" charset="0"/>
              </a:rPr>
              <a:t>ΔΕΣΜΙΑ ΑΡΜΟΔΙΟΤΗΤΑ – ΔΙΑΚΡΙΤΙΚΗ ΕΥΧΕΡΕΙΑ</a:t>
            </a:r>
            <a:endParaRPr lang="en-US" dirty="0">
              <a:solidFill>
                <a:schemeClr val="bg1"/>
              </a:solidFill>
              <a:latin typeface="Garamond" panose="02020404030301010803" pitchFamily="18" charset="0"/>
            </a:endParaRPr>
          </a:p>
        </p:txBody>
      </p:sp>
      <p:sp>
        <p:nvSpPr>
          <p:cNvPr id="3" name="Θέση κειμένου 2">
            <a:extLst>
              <a:ext uri="{FF2B5EF4-FFF2-40B4-BE49-F238E27FC236}">
                <a16:creationId xmlns:a16="http://schemas.microsoft.com/office/drawing/2014/main" id="{8938AF8A-C016-270E-C0FB-8FB8EC495801}"/>
              </a:ext>
            </a:extLst>
          </p:cNvPr>
          <p:cNvSpPr>
            <a:spLocks noGrp="1"/>
          </p:cNvSpPr>
          <p:nvPr>
            <p:ph type="body" idx="1"/>
          </p:nvPr>
        </p:nvSpPr>
        <p:spPr>
          <a:xfrm>
            <a:off x="684212" y="1129005"/>
            <a:ext cx="11258972" cy="5197150"/>
          </a:xfrm>
        </p:spPr>
        <p:txBody>
          <a:bodyPr>
            <a:normAutofit lnSpcReduction="10000"/>
          </a:bodyPr>
          <a:lstStyle/>
          <a:p>
            <a:pPr algn="just"/>
            <a:endParaRPr lang="el-GR" dirty="0">
              <a:solidFill>
                <a:schemeClr val="bg1"/>
              </a:solidFill>
            </a:endParaRPr>
          </a:p>
          <a:p>
            <a:pPr algn="just"/>
            <a:endParaRPr lang="el-GR" dirty="0">
              <a:solidFill>
                <a:schemeClr val="bg1"/>
              </a:solidFill>
            </a:endParaRPr>
          </a:p>
          <a:p>
            <a:pPr algn="just"/>
            <a:endParaRPr lang="el-GR" dirty="0">
              <a:solidFill>
                <a:schemeClr val="bg1"/>
              </a:solidFill>
            </a:endParaRPr>
          </a:p>
          <a:p>
            <a:pPr algn="just"/>
            <a:r>
              <a:rPr lang="el-GR" dirty="0">
                <a:solidFill>
                  <a:schemeClr val="bg1"/>
                </a:solidFill>
              </a:rPr>
              <a:t>Στην περίπτωση της δέσμιας αρμοδιότητας η διοίκηση πρέπει να ενεργεί εντός των ορίων που της θέτει </a:t>
            </a:r>
            <a:r>
              <a:rPr lang="el-GR" b="1" dirty="0">
                <a:solidFill>
                  <a:schemeClr val="bg1"/>
                </a:solidFill>
              </a:rPr>
              <a:t>με συγκεκριμένο τρόπο</a:t>
            </a:r>
            <a:r>
              <a:rPr lang="el-GR" dirty="0">
                <a:solidFill>
                  <a:schemeClr val="bg1"/>
                </a:solidFill>
              </a:rPr>
              <a:t> ο νομοθέτης. Η συμπεριφορά της προσδιορίζεται περισσότερο ή λιγότερο από αυτόν και ελέγχεται δικαστικά μόνο ως προς την ορθή ερμηνεία των νομικών κανόνων που εφαρμόστηκαν, την αιτιολογία, και την πλάνη περί τα πράγματα.</a:t>
            </a:r>
          </a:p>
          <a:p>
            <a:pPr algn="just"/>
            <a:r>
              <a:rPr lang="el-GR" dirty="0">
                <a:solidFill>
                  <a:schemeClr val="bg1"/>
                </a:solidFill>
              </a:rPr>
              <a:t>Στην περίπτωση της διακριτικής ευχέρειας η ελευθερία δράσης της διοίκησης είναι πολύ μεγαλύτερη. Υπάρχει εκτίμηση και αξιολόγηση της έννομης κατάστασης από την διοίκηση πριν την έκδοση της εκάστοτε διοικητικής πράξης. </a:t>
            </a:r>
          </a:p>
          <a:p>
            <a:pPr algn="just"/>
            <a:r>
              <a:rPr lang="el-GR" dirty="0">
                <a:solidFill>
                  <a:schemeClr val="bg1"/>
                </a:solidFill>
              </a:rPr>
              <a:t>Γίνεται έλεγχος των ακραίων ορίων της διακριτικής ευχέρειας της διοίκησης από τον διοικητικό δικαστή. Ως ακραία όρια νοούνται το λογικό και η κοινή πείρα, η πλάνη περί τα πράγματα και ο σεβασμός των αρχών της ισότητας, της αναλογικότητας, και της χρηστής διοίκησης κατά την άσκηση της δραστηριότητας της.</a:t>
            </a:r>
          </a:p>
          <a:p>
            <a:pPr algn="just"/>
            <a:endParaRPr lang="el-GR" dirty="0">
              <a:solidFill>
                <a:schemeClr val="bg1"/>
              </a:solidFill>
            </a:endParaRPr>
          </a:p>
          <a:p>
            <a:pPr algn="just"/>
            <a:endParaRPr lang="el-GR" dirty="0">
              <a:solidFill>
                <a:schemeClr val="bg1"/>
              </a:solidFill>
            </a:endParaRPr>
          </a:p>
          <a:p>
            <a:pPr algn="just"/>
            <a:endParaRPr lang="el-GR" dirty="0">
              <a:solidFill>
                <a:schemeClr val="bg1"/>
              </a:solidFill>
            </a:endParaRPr>
          </a:p>
          <a:p>
            <a:endParaRPr lang="el-GR" dirty="0"/>
          </a:p>
          <a:p>
            <a:endParaRPr lang="en-US" dirty="0"/>
          </a:p>
        </p:txBody>
      </p:sp>
    </p:spTree>
    <p:extLst>
      <p:ext uri="{BB962C8B-B14F-4D97-AF65-F5344CB8AC3E}">
        <p14:creationId xmlns:p14="http://schemas.microsoft.com/office/powerpoint/2010/main" val="3884753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3D9FE8F-4AC1-03A8-694B-70D613A5EC26}"/>
              </a:ext>
            </a:extLst>
          </p:cNvPr>
          <p:cNvSpPr>
            <a:spLocks noGrp="1"/>
          </p:cNvSpPr>
          <p:nvPr>
            <p:ph type="title"/>
          </p:nvPr>
        </p:nvSpPr>
        <p:spPr>
          <a:xfrm>
            <a:off x="684213" y="685800"/>
            <a:ext cx="11007044" cy="816429"/>
          </a:xfrm>
        </p:spPr>
        <p:txBody>
          <a:bodyPr/>
          <a:lstStyle/>
          <a:p>
            <a:pPr algn="ctr"/>
            <a:r>
              <a:rPr lang="el-GR" dirty="0">
                <a:solidFill>
                  <a:schemeClr val="bg1"/>
                </a:solidFill>
                <a:latin typeface="Garamond" panose="02020404030301010803" pitchFamily="18" charset="0"/>
              </a:rPr>
              <a:t>Η ΣΥΝΘΕΤΗ ΔΙΟΙΚΗΤΙΚΗ ΕΝΕΡΓΕΙΑ</a:t>
            </a:r>
            <a:endParaRPr lang="en-US" dirty="0">
              <a:solidFill>
                <a:schemeClr val="bg1"/>
              </a:solidFill>
              <a:latin typeface="Garamond" panose="02020404030301010803" pitchFamily="18" charset="0"/>
            </a:endParaRPr>
          </a:p>
        </p:txBody>
      </p:sp>
      <p:sp>
        <p:nvSpPr>
          <p:cNvPr id="3" name="Θέση κειμένου 2">
            <a:extLst>
              <a:ext uri="{FF2B5EF4-FFF2-40B4-BE49-F238E27FC236}">
                <a16:creationId xmlns:a16="http://schemas.microsoft.com/office/drawing/2014/main" id="{E2E8E3DD-091B-89BB-04AE-D5B6EA3CB868}"/>
              </a:ext>
            </a:extLst>
          </p:cNvPr>
          <p:cNvSpPr>
            <a:spLocks noGrp="1"/>
          </p:cNvSpPr>
          <p:nvPr>
            <p:ph type="body" idx="1"/>
          </p:nvPr>
        </p:nvSpPr>
        <p:spPr>
          <a:xfrm>
            <a:off x="618897" y="1352939"/>
            <a:ext cx="10823575" cy="4641461"/>
          </a:xfrm>
        </p:spPr>
        <p:txBody>
          <a:bodyPr>
            <a:normAutofit fontScale="92500" lnSpcReduction="20000"/>
          </a:bodyPr>
          <a:lstStyle/>
          <a:p>
            <a:r>
              <a:rPr lang="el-GR" dirty="0">
                <a:solidFill>
                  <a:schemeClr val="bg1"/>
                </a:solidFill>
              </a:rPr>
              <a:t>Η σύνθετη διοικητική ενέργεια είναι μια </a:t>
            </a:r>
            <a:r>
              <a:rPr lang="el-GR" b="1" dirty="0">
                <a:solidFill>
                  <a:schemeClr val="bg1"/>
                </a:solidFill>
              </a:rPr>
              <a:t>νομολογιακή κατασκευή </a:t>
            </a:r>
            <a:r>
              <a:rPr lang="el-GR" dirty="0">
                <a:solidFill>
                  <a:schemeClr val="bg1"/>
                </a:solidFill>
              </a:rPr>
              <a:t>γαλλικής έμπνευσης, δικονομικού χαρακτήρα, που επιτρέπει την παρέκκλιση από θεμελιώδεις αρχές του διοικητικού δικαίου </a:t>
            </a:r>
          </a:p>
          <a:p>
            <a:r>
              <a:rPr lang="el-GR" dirty="0">
                <a:solidFill>
                  <a:schemeClr val="bg1"/>
                </a:solidFill>
              </a:rPr>
              <a:t>–παράκαμψη της απαγόρευσης παρεμπίπτοντος ελέγχου ατομικών διοικητικών πράξεων</a:t>
            </a:r>
          </a:p>
          <a:p>
            <a:r>
              <a:rPr lang="en-US" b="1" dirty="0">
                <a:solidFill>
                  <a:schemeClr val="bg1"/>
                </a:solidFill>
              </a:rPr>
              <a:t>Ratio</a:t>
            </a:r>
            <a:r>
              <a:rPr lang="en-US" dirty="0">
                <a:solidFill>
                  <a:schemeClr val="bg1"/>
                </a:solidFill>
              </a:rPr>
              <a:t>: </a:t>
            </a:r>
            <a:r>
              <a:rPr lang="el-GR" dirty="0">
                <a:solidFill>
                  <a:schemeClr val="bg1"/>
                </a:solidFill>
              </a:rPr>
              <a:t>παροχή πληρέστερης έννομης προστασίας</a:t>
            </a:r>
            <a:r>
              <a:rPr lang="el-GR" dirty="0"/>
              <a:t>.</a:t>
            </a:r>
          </a:p>
          <a:p>
            <a:r>
              <a:rPr lang="el-GR" b="1" dirty="0">
                <a:solidFill>
                  <a:schemeClr val="bg1"/>
                </a:solidFill>
              </a:rPr>
              <a:t>Ορισμός (ΟλΣτΕ 3619/1995)</a:t>
            </a:r>
            <a:r>
              <a:rPr lang="en-US" dirty="0">
                <a:solidFill>
                  <a:schemeClr val="bg1"/>
                </a:solidFill>
              </a:rPr>
              <a:t>: </a:t>
            </a:r>
            <a:r>
              <a:rPr lang="el-GR" dirty="0">
                <a:solidFill>
                  <a:schemeClr val="bg1"/>
                </a:solidFill>
              </a:rPr>
              <a:t>Δύο ή περισσότερες </a:t>
            </a:r>
            <a:r>
              <a:rPr lang="el-GR" b="1" dirty="0">
                <a:solidFill>
                  <a:schemeClr val="bg1"/>
                </a:solidFill>
              </a:rPr>
              <a:t>εκτελεστές</a:t>
            </a:r>
            <a:r>
              <a:rPr lang="el-GR" dirty="0">
                <a:solidFill>
                  <a:schemeClr val="bg1"/>
                </a:solidFill>
              </a:rPr>
              <a:t> διοικητικές πράξεις (τυπικό κριτήριο) μπορούν να θεωρηθούν ότι συγκροτούν σύνθετη διοικητική ενέργεια, όταν εκδίδονται στο πλαίσιο της ίδιας νομοθεσίας, η οποία, περαιτέρω, προβλέπει τη διαδοχική έκδοση αυτών για την επίτευξη συγκεκριμένης ενέργειας που συντελείται με την έκδοση της τελικής πράξης</a:t>
            </a:r>
            <a:r>
              <a:rPr lang="en-US" dirty="0">
                <a:solidFill>
                  <a:schemeClr val="bg1"/>
                </a:solidFill>
              </a:rPr>
              <a:t> </a:t>
            </a:r>
            <a:r>
              <a:rPr lang="el-GR" dirty="0">
                <a:solidFill>
                  <a:schemeClr val="bg1"/>
                </a:solidFill>
              </a:rPr>
              <a:t>(λειτουργικό κριτήριο)</a:t>
            </a:r>
          </a:p>
          <a:p>
            <a:r>
              <a:rPr lang="el-GR" b="1" dirty="0">
                <a:solidFill>
                  <a:schemeClr val="bg1"/>
                </a:solidFill>
              </a:rPr>
              <a:t>Συνέπειες</a:t>
            </a:r>
            <a:r>
              <a:rPr lang="en-US" dirty="0">
                <a:solidFill>
                  <a:schemeClr val="bg1"/>
                </a:solidFill>
              </a:rPr>
              <a:t>: </a:t>
            </a:r>
            <a:r>
              <a:rPr lang="el-GR" dirty="0">
                <a:solidFill>
                  <a:schemeClr val="bg1"/>
                </a:solidFill>
              </a:rPr>
              <a:t>Στη διαδικασία της σύνθετης διοικητικής ενέργειας, οι προηγούμενες πράξεις αποβάλλουν την αυτοτέλειά τους, δηλαδή τον εκτελεστό χαρακτήρα τους, και ενσωματώνονται στην τελική. Έτσι με την άσκηση της αίτησης ακύρωσης κατά της τελικής πράξης, ως </a:t>
            </a:r>
            <a:r>
              <a:rPr lang="el-GR" b="1" dirty="0">
                <a:solidFill>
                  <a:schemeClr val="bg1"/>
                </a:solidFill>
              </a:rPr>
              <a:t>μόνης παραδεκτώς προσβαλλομένης, </a:t>
            </a:r>
            <a:r>
              <a:rPr lang="el-GR" dirty="0">
                <a:solidFill>
                  <a:schemeClr val="bg1"/>
                </a:solidFill>
              </a:rPr>
              <a:t>επιτρέπεται, </a:t>
            </a:r>
            <a:r>
              <a:rPr lang="el-GR" dirty="0" err="1">
                <a:solidFill>
                  <a:schemeClr val="bg1"/>
                </a:solidFill>
              </a:rPr>
              <a:t>κατ’απόκλιση</a:t>
            </a:r>
            <a:r>
              <a:rPr lang="el-GR" dirty="0">
                <a:solidFill>
                  <a:schemeClr val="bg1"/>
                </a:solidFill>
              </a:rPr>
              <a:t> από την αρχή του ανελέγκτου εκτελεστών πράξεων που διέφυγαν την ευθεία προσβολή, να προβληθούν πλημμέλειες των προηγούμενων πράξεων.</a:t>
            </a:r>
            <a:endParaRPr lang="en-US" dirty="0">
              <a:solidFill>
                <a:schemeClr val="bg1"/>
              </a:solidFill>
            </a:endParaRPr>
          </a:p>
        </p:txBody>
      </p:sp>
    </p:spTree>
    <p:extLst>
      <p:ext uri="{BB962C8B-B14F-4D97-AF65-F5344CB8AC3E}">
        <p14:creationId xmlns:p14="http://schemas.microsoft.com/office/powerpoint/2010/main" val="3953065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840D046-0B75-50B4-295F-02C38BA5A986}"/>
              </a:ext>
            </a:extLst>
          </p:cNvPr>
          <p:cNvSpPr>
            <a:spLocks noGrp="1"/>
          </p:cNvSpPr>
          <p:nvPr>
            <p:ph type="title"/>
          </p:nvPr>
        </p:nvSpPr>
        <p:spPr>
          <a:xfrm>
            <a:off x="684212" y="685800"/>
            <a:ext cx="11324285" cy="1282959"/>
          </a:xfrm>
        </p:spPr>
        <p:txBody>
          <a:bodyPr/>
          <a:lstStyle/>
          <a:p>
            <a:pPr algn="ctr"/>
            <a:r>
              <a:rPr lang="el-GR" dirty="0" err="1">
                <a:solidFill>
                  <a:schemeClr val="bg1"/>
                </a:solidFill>
                <a:latin typeface="Garamond" panose="02020404030301010803" pitchFamily="18" charset="0"/>
              </a:rPr>
              <a:t>Συνηθεστερες</a:t>
            </a:r>
            <a:r>
              <a:rPr lang="el-GR" dirty="0">
                <a:solidFill>
                  <a:schemeClr val="bg1"/>
                </a:solidFill>
                <a:latin typeface="Garamond" panose="02020404030301010803" pitchFamily="18" charset="0"/>
              </a:rPr>
              <a:t> </a:t>
            </a:r>
            <a:r>
              <a:rPr lang="el-GR" dirty="0" err="1">
                <a:solidFill>
                  <a:schemeClr val="bg1"/>
                </a:solidFill>
                <a:latin typeface="Garamond" panose="02020404030301010803" pitchFamily="18" charset="0"/>
              </a:rPr>
              <a:t>περιπτωσεισ</a:t>
            </a:r>
            <a:r>
              <a:rPr lang="el-GR" dirty="0">
                <a:solidFill>
                  <a:schemeClr val="bg1"/>
                </a:solidFill>
                <a:latin typeface="Garamond" panose="02020404030301010803" pitchFamily="18" charset="0"/>
              </a:rPr>
              <a:t> </a:t>
            </a:r>
            <a:r>
              <a:rPr lang="el-GR" dirty="0" err="1">
                <a:solidFill>
                  <a:schemeClr val="bg1"/>
                </a:solidFill>
                <a:latin typeface="Garamond" panose="02020404030301010803" pitchFamily="18" charset="0"/>
              </a:rPr>
              <a:t>συνθετησ</a:t>
            </a:r>
            <a:r>
              <a:rPr lang="el-GR" dirty="0">
                <a:solidFill>
                  <a:schemeClr val="bg1"/>
                </a:solidFill>
                <a:latin typeface="Garamond" panose="02020404030301010803" pitchFamily="18" charset="0"/>
              </a:rPr>
              <a:t> </a:t>
            </a:r>
            <a:r>
              <a:rPr lang="el-GR" dirty="0" err="1">
                <a:solidFill>
                  <a:schemeClr val="bg1"/>
                </a:solidFill>
                <a:latin typeface="Garamond" panose="02020404030301010803" pitchFamily="18" charset="0"/>
              </a:rPr>
              <a:t>διοικητικησ</a:t>
            </a:r>
            <a:r>
              <a:rPr lang="el-GR" dirty="0">
                <a:solidFill>
                  <a:schemeClr val="bg1"/>
                </a:solidFill>
                <a:latin typeface="Garamond" panose="02020404030301010803" pitchFamily="18" charset="0"/>
              </a:rPr>
              <a:t> </a:t>
            </a:r>
            <a:r>
              <a:rPr lang="el-GR" dirty="0" err="1">
                <a:solidFill>
                  <a:schemeClr val="bg1"/>
                </a:solidFill>
                <a:latin typeface="Garamond" panose="02020404030301010803" pitchFamily="18" charset="0"/>
              </a:rPr>
              <a:t>ενεργειασ</a:t>
            </a:r>
            <a:endParaRPr lang="en-US" dirty="0">
              <a:solidFill>
                <a:schemeClr val="bg1"/>
              </a:solidFill>
              <a:latin typeface="Garamond" panose="02020404030301010803" pitchFamily="18" charset="0"/>
            </a:endParaRPr>
          </a:p>
        </p:txBody>
      </p:sp>
      <p:sp>
        <p:nvSpPr>
          <p:cNvPr id="3" name="Θέση κειμένου 2">
            <a:extLst>
              <a:ext uri="{FF2B5EF4-FFF2-40B4-BE49-F238E27FC236}">
                <a16:creationId xmlns:a16="http://schemas.microsoft.com/office/drawing/2014/main" id="{A9BDAE78-997E-3648-B138-093EF1A0D81F}"/>
              </a:ext>
            </a:extLst>
          </p:cNvPr>
          <p:cNvSpPr>
            <a:spLocks noGrp="1"/>
          </p:cNvSpPr>
          <p:nvPr>
            <p:ph type="body" idx="1"/>
          </p:nvPr>
        </p:nvSpPr>
        <p:spPr>
          <a:xfrm>
            <a:off x="684212" y="1968759"/>
            <a:ext cx="11202988" cy="4025641"/>
          </a:xfrm>
        </p:spPr>
        <p:txBody>
          <a:bodyPr>
            <a:normAutofit lnSpcReduction="10000"/>
          </a:bodyPr>
          <a:lstStyle/>
          <a:p>
            <a:r>
              <a:rPr lang="en-US" dirty="0">
                <a:solidFill>
                  <a:schemeClr val="bg1"/>
                </a:solidFill>
              </a:rPr>
              <a:t>-H </a:t>
            </a:r>
            <a:r>
              <a:rPr lang="el-GR" dirty="0">
                <a:solidFill>
                  <a:schemeClr val="bg1"/>
                </a:solidFill>
              </a:rPr>
              <a:t>διαδικασία σύναψης δημόσιας σύμβασης</a:t>
            </a:r>
            <a:r>
              <a:rPr lang="el-GR" b="1" dirty="0">
                <a:solidFill>
                  <a:schemeClr val="bg1"/>
                </a:solidFill>
              </a:rPr>
              <a:t>*</a:t>
            </a:r>
            <a:r>
              <a:rPr lang="el-GR" dirty="0">
                <a:solidFill>
                  <a:schemeClr val="bg1"/>
                </a:solidFill>
              </a:rPr>
              <a:t>,</a:t>
            </a:r>
            <a:endParaRPr lang="en-US" dirty="0">
              <a:solidFill>
                <a:schemeClr val="bg1"/>
              </a:solidFill>
            </a:endParaRPr>
          </a:p>
          <a:p>
            <a:r>
              <a:rPr lang="en-US" dirty="0">
                <a:solidFill>
                  <a:schemeClr val="bg1"/>
                </a:solidFill>
              </a:rPr>
              <a:t>-</a:t>
            </a:r>
            <a:r>
              <a:rPr lang="el-GR" dirty="0">
                <a:solidFill>
                  <a:schemeClr val="bg1"/>
                </a:solidFill>
              </a:rPr>
              <a:t>Η πλήρωση θέσεων καθηγητών (μελών ΔΕΠ) των ΑΕΙ, </a:t>
            </a:r>
            <a:endParaRPr lang="en-US" dirty="0">
              <a:solidFill>
                <a:schemeClr val="bg1"/>
              </a:solidFill>
            </a:endParaRPr>
          </a:p>
          <a:p>
            <a:r>
              <a:rPr lang="en-US" dirty="0">
                <a:solidFill>
                  <a:schemeClr val="bg1"/>
                </a:solidFill>
              </a:rPr>
              <a:t>-</a:t>
            </a:r>
            <a:r>
              <a:rPr lang="el-GR" dirty="0">
                <a:solidFill>
                  <a:schemeClr val="bg1"/>
                </a:solidFill>
              </a:rPr>
              <a:t>Η πλήρωση θέσεων γενικά σε φορείς του δημοσίου (πχ ασκουμένων δικηγόρων σε δικαστήρια, διορισμοί μέσω ΑΣΕΠ)</a:t>
            </a:r>
            <a:r>
              <a:rPr lang="en-US" dirty="0">
                <a:solidFill>
                  <a:schemeClr val="bg1"/>
                </a:solidFill>
              </a:rPr>
              <a:t>.</a:t>
            </a:r>
            <a:endParaRPr lang="el-GR" dirty="0">
              <a:solidFill>
                <a:schemeClr val="bg1"/>
              </a:solidFill>
            </a:endParaRPr>
          </a:p>
          <a:p>
            <a:endParaRPr lang="el-GR" dirty="0">
              <a:solidFill>
                <a:schemeClr val="bg1"/>
              </a:solidFill>
            </a:endParaRPr>
          </a:p>
          <a:p>
            <a:r>
              <a:rPr lang="el-GR" b="1" dirty="0">
                <a:solidFill>
                  <a:schemeClr val="bg1"/>
                </a:solidFill>
              </a:rPr>
              <a:t>Προσοχή</a:t>
            </a:r>
            <a:r>
              <a:rPr lang="en-US" dirty="0">
                <a:solidFill>
                  <a:schemeClr val="bg1"/>
                </a:solidFill>
              </a:rPr>
              <a:t>: </a:t>
            </a:r>
            <a:r>
              <a:rPr lang="el-GR" dirty="0">
                <a:solidFill>
                  <a:schemeClr val="bg1"/>
                </a:solidFill>
              </a:rPr>
              <a:t>Η σύνθετη διοικητική ενέργεια πρέπει να περιλαμβάνει </a:t>
            </a:r>
            <a:r>
              <a:rPr lang="el-GR" b="1" dirty="0">
                <a:solidFill>
                  <a:schemeClr val="bg1"/>
                </a:solidFill>
              </a:rPr>
              <a:t>δύο τουλάχιστον εκτελεστές </a:t>
            </a:r>
            <a:r>
              <a:rPr lang="el-GR" dirty="0">
                <a:solidFill>
                  <a:schemeClr val="bg1"/>
                </a:solidFill>
              </a:rPr>
              <a:t>διοικητικές πράξεις. Δεν εντάσσονται, επομένως, σε σύνθετη διοικητική ενέργεια πράξεις που εκδίδονται απλώς κατόπιν πρότασης ή γνώμης (άρθρο 20 του ΚΔΔιαδ).</a:t>
            </a:r>
          </a:p>
          <a:p>
            <a:endParaRPr lang="el-GR" dirty="0">
              <a:solidFill>
                <a:schemeClr val="bg1"/>
              </a:solidFill>
            </a:endParaRPr>
          </a:p>
          <a:p>
            <a:r>
              <a:rPr lang="el-GR" b="1" dirty="0">
                <a:solidFill>
                  <a:schemeClr val="bg1"/>
                </a:solidFill>
              </a:rPr>
              <a:t>* </a:t>
            </a:r>
            <a:r>
              <a:rPr lang="el-GR" dirty="0">
                <a:solidFill>
                  <a:schemeClr val="bg1"/>
                </a:solidFill>
              </a:rPr>
              <a:t>Στις διαδικασίες σύναψης δημοσίων συμβάσεων ειδικώς ισχύει ο κανόνας της κατά στάδιο προσβολής των πράξεων του διαγωνισμού.</a:t>
            </a:r>
            <a:endParaRPr lang="el-GR" b="1"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219639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806F33-CA37-1BD3-9AE3-57A909F8B233}"/>
              </a:ext>
            </a:extLst>
          </p:cNvPr>
          <p:cNvSpPr>
            <a:spLocks noGrp="1"/>
          </p:cNvSpPr>
          <p:nvPr>
            <p:ph type="title"/>
          </p:nvPr>
        </p:nvSpPr>
        <p:spPr>
          <a:xfrm>
            <a:off x="684212" y="713793"/>
            <a:ext cx="10493861" cy="788438"/>
          </a:xfrm>
        </p:spPr>
        <p:txBody>
          <a:bodyPr/>
          <a:lstStyle/>
          <a:p>
            <a:pPr algn="ctr"/>
            <a:r>
              <a:rPr lang="el-GR" dirty="0">
                <a:solidFill>
                  <a:schemeClr val="bg1"/>
                </a:solidFill>
                <a:latin typeface="Garamond" panose="02020404030301010803" pitchFamily="18" charset="0"/>
              </a:rPr>
              <a:t>Η</a:t>
            </a:r>
            <a:r>
              <a:rPr lang="el-GR" b="1" dirty="0">
                <a:solidFill>
                  <a:schemeClr val="bg1"/>
                </a:solidFill>
                <a:latin typeface="Garamond" panose="02020404030301010803" pitchFamily="18" charset="0"/>
              </a:rPr>
              <a:t> </a:t>
            </a:r>
            <a:r>
              <a:rPr lang="el-GR" dirty="0">
                <a:solidFill>
                  <a:schemeClr val="bg1"/>
                </a:solidFill>
                <a:latin typeface="Garamond" panose="02020404030301010803" pitchFamily="18" charset="0"/>
              </a:rPr>
              <a:t>ΑΝΑΚΛΗΣΗ ΤΩΝ ΔΙΟΙΚΗΤΙΚΩΝ ΠΡΑΞΕΩΝ</a:t>
            </a:r>
            <a:endParaRPr lang="en-US" dirty="0">
              <a:solidFill>
                <a:schemeClr val="bg1"/>
              </a:solidFill>
              <a:latin typeface="Garamond" panose="02020404030301010803" pitchFamily="18" charset="0"/>
            </a:endParaRPr>
          </a:p>
        </p:txBody>
      </p:sp>
      <p:sp>
        <p:nvSpPr>
          <p:cNvPr id="3" name="Θέση κειμένου 2">
            <a:extLst>
              <a:ext uri="{FF2B5EF4-FFF2-40B4-BE49-F238E27FC236}">
                <a16:creationId xmlns:a16="http://schemas.microsoft.com/office/drawing/2014/main" id="{8F5B1337-8196-F57F-D975-39F097F9CCE9}"/>
              </a:ext>
            </a:extLst>
          </p:cNvPr>
          <p:cNvSpPr>
            <a:spLocks noGrp="1"/>
          </p:cNvSpPr>
          <p:nvPr>
            <p:ph type="body" idx="1"/>
          </p:nvPr>
        </p:nvSpPr>
        <p:spPr>
          <a:xfrm>
            <a:off x="354498" y="1502231"/>
            <a:ext cx="10823575" cy="5290456"/>
          </a:xfrm>
        </p:spPr>
        <p:txBody>
          <a:bodyPr>
            <a:normAutofit fontScale="92500"/>
          </a:bodyPr>
          <a:lstStyle/>
          <a:p>
            <a:r>
              <a:rPr lang="el-GR" b="1" dirty="0">
                <a:solidFill>
                  <a:schemeClr val="bg1"/>
                </a:solidFill>
              </a:rPr>
              <a:t>Νόμιμες </a:t>
            </a:r>
            <a:r>
              <a:rPr lang="el-GR" dirty="0">
                <a:solidFill>
                  <a:schemeClr val="bg1"/>
                </a:solidFill>
              </a:rPr>
              <a:t>ατομικές πράξεις </a:t>
            </a:r>
            <a:r>
              <a:rPr lang="el-GR" b="1" dirty="0">
                <a:solidFill>
                  <a:schemeClr val="bg1"/>
                </a:solidFill>
              </a:rPr>
              <a:t>δυσμενείς </a:t>
            </a:r>
            <a:r>
              <a:rPr lang="el-GR" dirty="0">
                <a:solidFill>
                  <a:schemeClr val="bg1"/>
                </a:solidFill>
              </a:rPr>
              <a:t>ανακαλούνται </a:t>
            </a:r>
            <a:r>
              <a:rPr lang="el-GR" b="1" dirty="0">
                <a:solidFill>
                  <a:schemeClr val="bg1"/>
                </a:solidFill>
              </a:rPr>
              <a:t>οποτεδήποτε</a:t>
            </a:r>
            <a:r>
              <a:rPr lang="el-GR" dirty="0">
                <a:solidFill>
                  <a:schemeClr val="bg1"/>
                </a:solidFill>
              </a:rPr>
              <a:t>.</a:t>
            </a:r>
          </a:p>
          <a:p>
            <a:endParaRPr lang="el-GR" b="1" dirty="0">
              <a:solidFill>
                <a:schemeClr val="bg1"/>
              </a:solidFill>
            </a:endParaRPr>
          </a:p>
          <a:p>
            <a:r>
              <a:rPr lang="el-GR" b="1" dirty="0">
                <a:solidFill>
                  <a:schemeClr val="bg1"/>
                </a:solidFill>
              </a:rPr>
              <a:t>Νόμιμες </a:t>
            </a:r>
            <a:r>
              <a:rPr lang="el-GR" dirty="0">
                <a:solidFill>
                  <a:schemeClr val="bg1"/>
                </a:solidFill>
              </a:rPr>
              <a:t>ατομικές διοικητικές πράξεις </a:t>
            </a:r>
            <a:r>
              <a:rPr lang="el-GR" b="1" dirty="0">
                <a:solidFill>
                  <a:schemeClr val="bg1"/>
                </a:solidFill>
              </a:rPr>
              <a:t>ευμενείς </a:t>
            </a:r>
            <a:r>
              <a:rPr lang="el-GR" dirty="0">
                <a:solidFill>
                  <a:schemeClr val="bg1"/>
                </a:solidFill>
              </a:rPr>
              <a:t>για τον διοικούμενο </a:t>
            </a:r>
            <a:r>
              <a:rPr lang="el-GR" b="1" dirty="0">
                <a:solidFill>
                  <a:schemeClr val="bg1"/>
                </a:solidFill>
              </a:rPr>
              <a:t>κατ’ αρχήν δεν ανακαλούνται</a:t>
            </a:r>
            <a:r>
              <a:rPr lang="el-GR" dirty="0">
                <a:solidFill>
                  <a:schemeClr val="bg1"/>
                </a:solidFill>
              </a:rPr>
              <a:t>.</a:t>
            </a:r>
          </a:p>
          <a:p>
            <a:r>
              <a:rPr lang="el-GR" b="1" dirty="0">
                <a:solidFill>
                  <a:schemeClr val="bg1"/>
                </a:solidFill>
              </a:rPr>
              <a:t>Εξαίρεση</a:t>
            </a:r>
            <a:r>
              <a:rPr lang="el-GR" dirty="0">
                <a:solidFill>
                  <a:schemeClr val="bg1"/>
                </a:solidFill>
              </a:rPr>
              <a:t>: ανάκληση για </a:t>
            </a:r>
            <a:r>
              <a:rPr lang="el-GR" b="1" dirty="0">
                <a:solidFill>
                  <a:schemeClr val="bg1"/>
                </a:solidFill>
              </a:rPr>
              <a:t>λόγους δημοσίου συμφέροντος</a:t>
            </a:r>
          </a:p>
          <a:p>
            <a:r>
              <a:rPr lang="el-GR" dirty="0">
                <a:solidFill>
                  <a:schemeClr val="bg1"/>
                </a:solidFill>
              </a:rPr>
              <a:t>(στοιχεία μεταγενέστερα της έκδοσης της πράξης ή επανεκτίμηση των περιστατικών ή συνθηκών που υπήρχαν κατά την έκδοσή της)</a:t>
            </a:r>
          </a:p>
          <a:p>
            <a:r>
              <a:rPr lang="el-GR" dirty="0">
                <a:solidFill>
                  <a:schemeClr val="bg1"/>
                </a:solidFill>
              </a:rPr>
              <a:t>Επίσης επιτρέπεται η ανάκληση</a:t>
            </a:r>
            <a:r>
              <a:rPr lang="en-US" dirty="0">
                <a:solidFill>
                  <a:schemeClr val="bg1"/>
                </a:solidFill>
              </a:rPr>
              <a:t> </a:t>
            </a:r>
            <a:r>
              <a:rPr lang="el-GR" dirty="0">
                <a:solidFill>
                  <a:schemeClr val="bg1"/>
                </a:solidFill>
              </a:rPr>
              <a:t>ευμενούς διοικητικής πράξης</a:t>
            </a:r>
            <a:r>
              <a:rPr lang="en-US" dirty="0">
                <a:solidFill>
                  <a:schemeClr val="bg1"/>
                </a:solidFill>
              </a:rPr>
              <a:t>:</a:t>
            </a:r>
            <a:endParaRPr lang="el-GR" dirty="0">
              <a:solidFill>
                <a:schemeClr val="bg1"/>
              </a:solidFill>
            </a:endParaRPr>
          </a:p>
          <a:p>
            <a:r>
              <a:rPr lang="en-US" dirty="0">
                <a:solidFill>
                  <a:schemeClr val="bg1"/>
                </a:solidFill>
              </a:rPr>
              <a:t>- </a:t>
            </a:r>
            <a:r>
              <a:rPr lang="el-GR" dirty="0">
                <a:solidFill>
                  <a:schemeClr val="bg1"/>
                </a:solidFill>
              </a:rPr>
              <a:t>αν ο διοικούμενος συμφωνεί </a:t>
            </a:r>
          </a:p>
          <a:p>
            <a:r>
              <a:rPr lang="en-US" dirty="0">
                <a:solidFill>
                  <a:schemeClr val="bg1"/>
                </a:solidFill>
              </a:rPr>
              <a:t>- </a:t>
            </a:r>
            <a:r>
              <a:rPr lang="el-GR" dirty="0">
                <a:solidFill>
                  <a:schemeClr val="bg1"/>
                </a:solidFill>
              </a:rPr>
              <a:t>αν δεν συμμορφώνεται προς </a:t>
            </a:r>
            <a:r>
              <a:rPr lang="el-GR" b="1" dirty="0">
                <a:solidFill>
                  <a:schemeClr val="bg1"/>
                </a:solidFill>
              </a:rPr>
              <a:t>τους όρους</a:t>
            </a:r>
            <a:r>
              <a:rPr lang="el-GR" dirty="0">
                <a:solidFill>
                  <a:schemeClr val="bg1"/>
                </a:solidFill>
              </a:rPr>
              <a:t> από τους οποίους εξαρτάται η ισχύς της πράξης </a:t>
            </a:r>
          </a:p>
          <a:p>
            <a:r>
              <a:rPr lang="el-GR" dirty="0">
                <a:solidFill>
                  <a:schemeClr val="bg1"/>
                </a:solidFill>
              </a:rPr>
              <a:t>- πέρασε άπρακτη η προθεσμία που όριζε η πράξη για ορισμένη ενέργεια</a:t>
            </a:r>
          </a:p>
          <a:p>
            <a:r>
              <a:rPr lang="el-GR" dirty="0">
                <a:solidFill>
                  <a:schemeClr val="bg1"/>
                </a:solidFill>
              </a:rPr>
              <a:t>- αν η διοικητική πράξη είχε εκδοθεί με επιφύλαξη της ανάκλησης</a:t>
            </a:r>
          </a:p>
          <a:p>
            <a:r>
              <a:rPr lang="el-GR" b="1" dirty="0">
                <a:solidFill>
                  <a:schemeClr val="bg1"/>
                </a:solidFill>
              </a:rPr>
              <a:t>Απαιτείται ειδική αιτιολογία.</a:t>
            </a:r>
            <a:endParaRPr lang="el-GR" dirty="0">
              <a:solidFill>
                <a:schemeClr val="bg1"/>
              </a:solidFill>
            </a:endParaRPr>
          </a:p>
          <a:p>
            <a:endParaRPr lang="en-US" dirty="0"/>
          </a:p>
        </p:txBody>
      </p:sp>
    </p:spTree>
    <p:extLst>
      <p:ext uri="{BB962C8B-B14F-4D97-AF65-F5344CB8AC3E}">
        <p14:creationId xmlns:p14="http://schemas.microsoft.com/office/powerpoint/2010/main" val="2310384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FAD3C6F-C050-99A3-7362-E870501523A6}"/>
              </a:ext>
            </a:extLst>
          </p:cNvPr>
          <p:cNvSpPr>
            <a:spLocks noGrp="1"/>
          </p:cNvSpPr>
          <p:nvPr>
            <p:ph type="title"/>
          </p:nvPr>
        </p:nvSpPr>
        <p:spPr>
          <a:xfrm flipV="1">
            <a:off x="1194318" y="553719"/>
            <a:ext cx="9548296" cy="132081"/>
          </a:xfrm>
        </p:spPr>
        <p:txBody>
          <a:bodyPr>
            <a:normAutofit fontScale="90000"/>
          </a:bodyPr>
          <a:lstStyle/>
          <a:p>
            <a:endParaRPr lang="en-US" dirty="0"/>
          </a:p>
        </p:txBody>
      </p:sp>
      <p:sp>
        <p:nvSpPr>
          <p:cNvPr id="3" name="Θέση κειμένου 2">
            <a:extLst>
              <a:ext uri="{FF2B5EF4-FFF2-40B4-BE49-F238E27FC236}">
                <a16:creationId xmlns:a16="http://schemas.microsoft.com/office/drawing/2014/main" id="{F85BAD9D-930F-CB35-B7C0-559E5E3D76A6}"/>
              </a:ext>
            </a:extLst>
          </p:cNvPr>
          <p:cNvSpPr>
            <a:spLocks noGrp="1"/>
          </p:cNvSpPr>
          <p:nvPr>
            <p:ph type="body" idx="1"/>
          </p:nvPr>
        </p:nvSpPr>
        <p:spPr>
          <a:xfrm>
            <a:off x="727788" y="1231641"/>
            <a:ext cx="11159412" cy="5225143"/>
          </a:xfrm>
        </p:spPr>
        <p:txBody>
          <a:bodyPr>
            <a:normAutofit/>
          </a:bodyPr>
          <a:lstStyle/>
          <a:p>
            <a:r>
              <a:rPr lang="el-GR" b="1" dirty="0">
                <a:solidFill>
                  <a:schemeClr val="bg1"/>
                </a:solidFill>
              </a:rPr>
              <a:t>Παράνομη</a:t>
            </a:r>
            <a:r>
              <a:rPr lang="el-GR" dirty="0">
                <a:solidFill>
                  <a:schemeClr val="bg1"/>
                </a:solidFill>
              </a:rPr>
              <a:t> διοικητική πράξη, </a:t>
            </a:r>
            <a:r>
              <a:rPr lang="el-GR" b="1" dirty="0">
                <a:solidFill>
                  <a:schemeClr val="bg1"/>
                </a:solidFill>
              </a:rPr>
              <a:t>ευμενής </a:t>
            </a:r>
            <a:r>
              <a:rPr lang="el-GR" dirty="0">
                <a:solidFill>
                  <a:schemeClr val="bg1"/>
                </a:solidFill>
              </a:rPr>
              <a:t>για τον πολίτη, ανακαλείται  καταρχήν ελεύθερα </a:t>
            </a:r>
            <a:r>
              <a:rPr lang="el-GR" b="1" dirty="0">
                <a:solidFill>
                  <a:schemeClr val="bg1"/>
                </a:solidFill>
              </a:rPr>
              <a:t>μέσα σε εύλογο χρόνο </a:t>
            </a:r>
            <a:r>
              <a:rPr lang="el-GR" dirty="0">
                <a:solidFill>
                  <a:schemeClr val="bg1"/>
                </a:solidFill>
              </a:rPr>
              <a:t>από την έκδοσή της.</a:t>
            </a:r>
          </a:p>
          <a:p>
            <a:endParaRPr lang="el-GR" dirty="0">
              <a:solidFill>
                <a:schemeClr val="bg1"/>
              </a:solidFill>
            </a:endParaRPr>
          </a:p>
          <a:p>
            <a:r>
              <a:rPr lang="el-GR" dirty="0">
                <a:solidFill>
                  <a:schemeClr val="bg1"/>
                </a:solidFill>
              </a:rPr>
              <a:t>Η ανάκληση γίνεται μόνο για λόγους νομιμότητας (και όχι σκοπιμότητας, δηλ. διαφορετικής εκτίμησης των ίδιων πραγματικών περιστατικών) εκτός αν συντρέχει λόγος δημόσιου συμφέροντος. Επιτρέπεται η ανάκληση λόγω πλάνης περί τα πράγματα.</a:t>
            </a:r>
          </a:p>
          <a:p>
            <a:endParaRPr lang="el-GR" dirty="0">
              <a:solidFill>
                <a:schemeClr val="bg1"/>
              </a:solidFill>
            </a:endParaRPr>
          </a:p>
          <a:p>
            <a:r>
              <a:rPr lang="el-GR" dirty="0">
                <a:solidFill>
                  <a:schemeClr val="bg1"/>
                </a:solidFill>
              </a:rPr>
              <a:t>Εύλογος χρόνος: κατά περίπτωση, πάντως </a:t>
            </a:r>
            <a:r>
              <a:rPr lang="el-GR" b="1" dirty="0">
                <a:solidFill>
                  <a:schemeClr val="bg1"/>
                </a:solidFill>
              </a:rPr>
              <a:t>όχι λιγότερος από πέντε έτη</a:t>
            </a:r>
            <a:endParaRPr lang="en-US" dirty="0"/>
          </a:p>
        </p:txBody>
      </p:sp>
    </p:spTree>
    <p:extLst>
      <p:ext uri="{BB962C8B-B14F-4D97-AF65-F5344CB8AC3E}">
        <p14:creationId xmlns:p14="http://schemas.microsoft.com/office/powerpoint/2010/main" val="303198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197136F-3149-EF0E-C0C7-1F94540856B0}"/>
              </a:ext>
            </a:extLst>
          </p:cNvPr>
          <p:cNvSpPr>
            <a:spLocks noGrp="1"/>
          </p:cNvSpPr>
          <p:nvPr>
            <p:ph type="title"/>
          </p:nvPr>
        </p:nvSpPr>
        <p:spPr>
          <a:xfrm>
            <a:off x="684213" y="685800"/>
            <a:ext cx="10857754" cy="480527"/>
          </a:xfrm>
        </p:spPr>
        <p:txBody>
          <a:bodyPr>
            <a:normAutofit fontScale="90000"/>
          </a:bodyPr>
          <a:lstStyle/>
          <a:p>
            <a:endParaRPr lang="en-US" dirty="0"/>
          </a:p>
        </p:txBody>
      </p:sp>
      <p:sp>
        <p:nvSpPr>
          <p:cNvPr id="3" name="Θέση κειμένου 2">
            <a:extLst>
              <a:ext uri="{FF2B5EF4-FFF2-40B4-BE49-F238E27FC236}">
                <a16:creationId xmlns:a16="http://schemas.microsoft.com/office/drawing/2014/main" id="{E647C6C1-258F-7AEE-0C99-33EA98CF1E0B}"/>
              </a:ext>
            </a:extLst>
          </p:cNvPr>
          <p:cNvSpPr>
            <a:spLocks noGrp="1"/>
          </p:cNvSpPr>
          <p:nvPr>
            <p:ph type="body" idx="1"/>
          </p:nvPr>
        </p:nvSpPr>
        <p:spPr>
          <a:xfrm>
            <a:off x="1141412" y="1427584"/>
            <a:ext cx="9887372" cy="4609322"/>
          </a:xfrm>
        </p:spPr>
        <p:txBody>
          <a:bodyPr/>
          <a:lstStyle/>
          <a:p>
            <a:r>
              <a:rPr lang="el-GR" b="1" dirty="0">
                <a:solidFill>
                  <a:schemeClr val="bg1"/>
                </a:solidFill>
              </a:rPr>
              <a:t>Παράνομη ευμενής </a:t>
            </a:r>
            <a:r>
              <a:rPr lang="el-GR" dirty="0">
                <a:solidFill>
                  <a:schemeClr val="bg1"/>
                </a:solidFill>
              </a:rPr>
              <a:t>διοικητική πράξη μπορεί να ανακληθεί αν:</a:t>
            </a:r>
          </a:p>
          <a:p>
            <a:r>
              <a:rPr lang="el-GR" dirty="0">
                <a:solidFill>
                  <a:schemeClr val="bg1"/>
                </a:solidFill>
              </a:rPr>
              <a:t>- Το διοικητικό όργανο παρασύρθηκε στην έκδοση της πράξης από </a:t>
            </a:r>
            <a:r>
              <a:rPr lang="el-GR" b="1" dirty="0">
                <a:solidFill>
                  <a:schemeClr val="bg1"/>
                </a:solidFill>
              </a:rPr>
              <a:t>απατηλή ενέργεια του διοικούμενου</a:t>
            </a:r>
            <a:r>
              <a:rPr lang="el-GR" dirty="0">
                <a:solidFill>
                  <a:schemeClr val="bg1"/>
                </a:solidFill>
              </a:rPr>
              <a:t> που ωφελείται από την πράξη</a:t>
            </a:r>
          </a:p>
          <a:p>
            <a:r>
              <a:rPr lang="el-GR" dirty="0">
                <a:solidFill>
                  <a:schemeClr val="bg1"/>
                </a:solidFill>
              </a:rPr>
              <a:t>- Υπάρχουν </a:t>
            </a:r>
            <a:r>
              <a:rPr lang="el-GR" b="1" dirty="0">
                <a:solidFill>
                  <a:schemeClr val="bg1"/>
                </a:solidFill>
              </a:rPr>
              <a:t>λόγοι δημόσιου συμφέροντος </a:t>
            </a:r>
            <a:r>
              <a:rPr lang="el-GR" dirty="0">
                <a:solidFill>
                  <a:schemeClr val="bg1"/>
                </a:solidFill>
              </a:rPr>
              <a:t>ή η πράξη προσκρούει στη δημόσια τάξη</a:t>
            </a:r>
          </a:p>
          <a:p>
            <a:r>
              <a:rPr lang="el-GR" dirty="0">
                <a:solidFill>
                  <a:schemeClr val="bg1"/>
                </a:solidFill>
              </a:rPr>
              <a:t>- Η ανάκληση γίνεται για λόγους συμμόρφωσης προς το περιεχόμενο απόφασης του Συμβουλίου Επικρατείας ή διοικητικού δικαστηρίου. Θεωρία των </a:t>
            </a:r>
            <a:r>
              <a:rPr lang="el-GR" dirty="0" err="1">
                <a:solidFill>
                  <a:schemeClr val="bg1"/>
                </a:solidFill>
              </a:rPr>
              <a:t>ομοίων</a:t>
            </a:r>
            <a:r>
              <a:rPr lang="el-GR" dirty="0">
                <a:solidFill>
                  <a:schemeClr val="bg1"/>
                </a:solidFill>
              </a:rPr>
              <a:t> πράξεων.</a:t>
            </a:r>
          </a:p>
          <a:p>
            <a:endParaRPr lang="el-GR" dirty="0">
              <a:solidFill>
                <a:schemeClr val="bg1"/>
              </a:solidFill>
            </a:endParaRPr>
          </a:p>
          <a:p>
            <a:r>
              <a:rPr lang="el-GR" b="1" dirty="0">
                <a:solidFill>
                  <a:schemeClr val="bg1"/>
                </a:solidFill>
              </a:rPr>
              <a:t>Παράνομη δυσμενής</a:t>
            </a:r>
            <a:r>
              <a:rPr lang="el-GR" dirty="0">
                <a:solidFill>
                  <a:schemeClr val="bg1"/>
                </a:solidFill>
              </a:rPr>
              <a:t>: </a:t>
            </a:r>
            <a:r>
              <a:rPr lang="el-GR" b="1" dirty="0">
                <a:solidFill>
                  <a:schemeClr val="bg1"/>
                </a:solidFill>
              </a:rPr>
              <a:t>ανακαλείται οποτεδήποτε </a:t>
            </a:r>
            <a:r>
              <a:rPr lang="el-GR" dirty="0">
                <a:solidFill>
                  <a:schemeClr val="bg1"/>
                </a:solidFill>
              </a:rPr>
              <a:t>προς όφελος του διοικουμένου</a:t>
            </a:r>
            <a:r>
              <a:rPr lang="el-GR" dirty="0"/>
              <a:t>.</a:t>
            </a:r>
          </a:p>
          <a:p>
            <a:endParaRPr lang="en-US" dirty="0"/>
          </a:p>
        </p:txBody>
      </p:sp>
    </p:spTree>
    <p:extLst>
      <p:ext uri="{BB962C8B-B14F-4D97-AF65-F5344CB8AC3E}">
        <p14:creationId xmlns:p14="http://schemas.microsoft.com/office/powerpoint/2010/main" val="1305044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D6DEDC2-21D8-3C6B-B92C-C29FFB18669B}"/>
              </a:ext>
            </a:extLst>
          </p:cNvPr>
          <p:cNvSpPr>
            <a:spLocks noGrp="1"/>
          </p:cNvSpPr>
          <p:nvPr>
            <p:ph type="title"/>
          </p:nvPr>
        </p:nvSpPr>
        <p:spPr>
          <a:xfrm>
            <a:off x="684213" y="685800"/>
            <a:ext cx="10058400" cy="1012371"/>
          </a:xfrm>
        </p:spPr>
        <p:txBody>
          <a:bodyPr/>
          <a:lstStyle/>
          <a:p>
            <a:pPr algn="ctr"/>
            <a:r>
              <a:rPr lang="el-GR" dirty="0">
                <a:solidFill>
                  <a:schemeClr val="bg1"/>
                </a:solidFill>
                <a:latin typeface="Garamond" panose="02020404030301010803" pitchFamily="18" charset="0"/>
              </a:rPr>
              <a:t>ΔΙΟΙΚΗΤΙΚΟ ΔΙΚΑΙΟ</a:t>
            </a:r>
            <a:endParaRPr lang="en-US" dirty="0">
              <a:solidFill>
                <a:schemeClr val="bg1"/>
              </a:solidFill>
              <a:latin typeface="Garamond" panose="02020404030301010803" pitchFamily="18" charset="0"/>
            </a:endParaRPr>
          </a:p>
        </p:txBody>
      </p:sp>
      <p:sp>
        <p:nvSpPr>
          <p:cNvPr id="3" name="Θέση κειμένου 2">
            <a:extLst>
              <a:ext uri="{FF2B5EF4-FFF2-40B4-BE49-F238E27FC236}">
                <a16:creationId xmlns:a16="http://schemas.microsoft.com/office/drawing/2014/main" id="{EB53B882-351E-A262-A27B-FAE822B37893}"/>
              </a:ext>
            </a:extLst>
          </p:cNvPr>
          <p:cNvSpPr>
            <a:spLocks noGrp="1"/>
          </p:cNvSpPr>
          <p:nvPr>
            <p:ph type="body" idx="1"/>
          </p:nvPr>
        </p:nvSpPr>
        <p:spPr>
          <a:xfrm>
            <a:off x="1197394" y="2164702"/>
            <a:ext cx="10058400" cy="4077478"/>
          </a:xfrm>
        </p:spPr>
        <p:txBody>
          <a:bodyPr>
            <a:normAutofit/>
          </a:bodyPr>
          <a:lstStyle/>
          <a:p>
            <a:pPr algn="just"/>
            <a:r>
              <a:rPr lang="el-GR" dirty="0">
                <a:solidFill>
                  <a:schemeClr val="bg1"/>
                </a:solidFill>
              </a:rPr>
              <a:t>Το διοικητικό δίκαιο είναι κλάδος του δημοσίου δικαίου.</a:t>
            </a:r>
          </a:p>
          <a:p>
            <a:pPr algn="just"/>
            <a:r>
              <a:rPr lang="el-GR" dirty="0">
                <a:solidFill>
                  <a:schemeClr val="bg1"/>
                </a:solidFill>
              </a:rPr>
              <a:t>Οι κανόνες του διοικητικού δικαίου αφορούν:</a:t>
            </a:r>
          </a:p>
          <a:p>
            <a:pPr algn="just"/>
            <a:r>
              <a:rPr lang="el-GR" dirty="0">
                <a:solidFill>
                  <a:schemeClr val="bg1"/>
                </a:solidFill>
              </a:rPr>
              <a:t> - Στην αρμοδιότητα των διοικητικών οργάνων να ασκούν δημόσια εξουσία, δηλαδή να θέτουν μονομερώς και κατά τρόπο υποχρεωτικό για τους ενδιαφερομένους κανόνες δικαίου (</a:t>
            </a:r>
            <a:r>
              <a:rPr lang="el-GR" b="1" dirty="0">
                <a:solidFill>
                  <a:schemeClr val="bg1"/>
                </a:solidFill>
              </a:rPr>
              <a:t>διοικητικές πράξεις</a:t>
            </a:r>
            <a:r>
              <a:rPr lang="el-GR" dirty="0">
                <a:solidFill>
                  <a:schemeClr val="bg1"/>
                </a:solidFill>
              </a:rPr>
              <a:t>)</a:t>
            </a:r>
          </a:p>
          <a:p>
            <a:pPr algn="just"/>
            <a:r>
              <a:rPr lang="el-GR" dirty="0">
                <a:solidFill>
                  <a:schemeClr val="bg1"/>
                </a:solidFill>
              </a:rPr>
              <a:t>   -  στη συναφή </a:t>
            </a:r>
            <a:r>
              <a:rPr lang="el-GR" b="1" dirty="0">
                <a:solidFill>
                  <a:schemeClr val="bg1"/>
                </a:solidFill>
              </a:rPr>
              <a:t>υλική δραστηριότητα </a:t>
            </a:r>
            <a:r>
              <a:rPr lang="el-GR" dirty="0">
                <a:solidFill>
                  <a:schemeClr val="bg1"/>
                </a:solidFill>
              </a:rPr>
              <a:t>και</a:t>
            </a:r>
          </a:p>
          <a:p>
            <a:pPr algn="just"/>
            <a:r>
              <a:rPr lang="el-GR" dirty="0">
                <a:solidFill>
                  <a:schemeClr val="bg1"/>
                </a:solidFill>
              </a:rPr>
              <a:t>   - στη σύναψη </a:t>
            </a:r>
            <a:r>
              <a:rPr lang="el-GR" b="1" dirty="0">
                <a:solidFill>
                  <a:schemeClr val="bg1"/>
                </a:solidFill>
              </a:rPr>
              <a:t>διοικητικών (δημοσίων) συμβάσεων</a:t>
            </a:r>
          </a:p>
          <a:p>
            <a:endParaRPr lang="en-US" b="1" dirty="0">
              <a:solidFill>
                <a:schemeClr val="bg1"/>
              </a:solidFill>
            </a:endParaRPr>
          </a:p>
        </p:txBody>
      </p:sp>
    </p:spTree>
    <p:extLst>
      <p:ext uri="{BB962C8B-B14F-4D97-AF65-F5344CB8AC3E}">
        <p14:creationId xmlns:p14="http://schemas.microsoft.com/office/powerpoint/2010/main" val="2822304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F8BE6E6-7BC1-02D6-7FE5-C769FEF2E55E}"/>
              </a:ext>
            </a:extLst>
          </p:cNvPr>
          <p:cNvSpPr>
            <a:spLocks noGrp="1"/>
          </p:cNvSpPr>
          <p:nvPr>
            <p:ph type="title"/>
          </p:nvPr>
        </p:nvSpPr>
        <p:spPr>
          <a:xfrm>
            <a:off x="684213" y="685800"/>
            <a:ext cx="10493860" cy="45719"/>
          </a:xfrm>
        </p:spPr>
        <p:txBody>
          <a:bodyPr>
            <a:normAutofit fontScale="90000"/>
          </a:bodyPr>
          <a:lstStyle/>
          <a:p>
            <a:endParaRPr lang="en-US" dirty="0"/>
          </a:p>
        </p:txBody>
      </p:sp>
      <p:sp>
        <p:nvSpPr>
          <p:cNvPr id="3" name="Θέση κειμένου 2">
            <a:extLst>
              <a:ext uri="{FF2B5EF4-FFF2-40B4-BE49-F238E27FC236}">
                <a16:creationId xmlns:a16="http://schemas.microsoft.com/office/drawing/2014/main" id="{A090F99A-F217-1CE1-B0D2-8649547033B5}"/>
              </a:ext>
            </a:extLst>
          </p:cNvPr>
          <p:cNvSpPr>
            <a:spLocks noGrp="1"/>
          </p:cNvSpPr>
          <p:nvPr>
            <p:ph type="body" idx="1"/>
          </p:nvPr>
        </p:nvSpPr>
        <p:spPr>
          <a:xfrm>
            <a:off x="684211" y="858416"/>
            <a:ext cx="11314956" cy="5999584"/>
          </a:xfrm>
        </p:spPr>
        <p:txBody>
          <a:bodyPr/>
          <a:lstStyle/>
          <a:p>
            <a:r>
              <a:rPr lang="el-GR" dirty="0">
                <a:solidFill>
                  <a:schemeClr val="bg1"/>
                </a:solidFill>
              </a:rPr>
              <a:t>Η Διοίκηση έχει, κατ’ αρχήν, </a:t>
            </a:r>
            <a:r>
              <a:rPr lang="el-GR" b="1" dirty="0">
                <a:solidFill>
                  <a:schemeClr val="bg1"/>
                </a:solidFill>
              </a:rPr>
              <a:t>διακριτική ευχέρεια </a:t>
            </a:r>
            <a:r>
              <a:rPr lang="el-GR" dirty="0">
                <a:solidFill>
                  <a:schemeClr val="bg1"/>
                </a:solidFill>
              </a:rPr>
              <a:t>για την ανάκληση παράνομων διοικητικών πράξεων, ακόμη και αν υπάρχει σχετική αίτηση του ενδιαφερόμενου.</a:t>
            </a:r>
          </a:p>
          <a:p>
            <a:r>
              <a:rPr lang="el-GR" dirty="0">
                <a:solidFill>
                  <a:schemeClr val="bg1"/>
                </a:solidFill>
              </a:rPr>
              <a:t>Εξαίρεση</a:t>
            </a:r>
            <a:r>
              <a:rPr lang="en-US" dirty="0">
                <a:solidFill>
                  <a:schemeClr val="bg1"/>
                </a:solidFill>
              </a:rPr>
              <a:t>: </a:t>
            </a:r>
            <a:r>
              <a:rPr lang="el-GR" dirty="0">
                <a:solidFill>
                  <a:schemeClr val="bg1"/>
                </a:solidFill>
              </a:rPr>
              <a:t>αν υπάρχει ειδική διάταξη ή υποχρέωση συμμόρφωσης σε δικαστική απόφαση.</a:t>
            </a:r>
          </a:p>
          <a:p>
            <a:endParaRPr lang="el-GR" dirty="0">
              <a:solidFill>
                <a:schemeClr val="bg1"/>
              </a:solidFill>
            </a:endParaRPr>
          </a:p>
          <a:p>
            <a:r>
              <a:rPr lang="el-GR" b="1" dirty="0">
                <a:solidFill>
                  <a:schemeClr val="bg1"/>
                </a:solidFill>
              </a:rPr>
              <a:t>Ειδική Περίπτωση</a:t>
            </a:r>
            <a:r>
              <a:rPr lang="en-US" b="1" dirty="0">
                <a:solidFill>
                  <a:schemeClr val="bg1"/>
                </a:solidFill>
              </a:rPr>
              <a:t>: </a:t>
            </a:r>
            <a:r>
              <a:rPr lang="el-GR" dirty="0">
                <a:solidFill>
                  <a:schemeClr val="bg1"/>
                </a:solidFill>
              </a:rPr>
              <a:t>Αν με απόφαση του Συμβουλίου Επικρατείας ή με αμετάκλητη απόφαση διοικητικού δικαστηρίου ακυρώθηκε ατομική διοικητική πράξη επειδή στηρίχθηκε σε διάταξη νόμου αντισυνταγματική ή σε κανονιστική πράξη που δεν έχει νόμιμο έρεισμα, η Διοίκηση είναι υποχρεωμένη (δέσμια αρμοδιότητα) </a:t>
            </a:r>
            <a:r>
              <a:rPr lang="el-GR" b="1" dirty="0">
                <a:solidFill>
                  <a:schemeClr val="bg1"/>
                </a:solidFill>
              </a:rPr>
              <a:t>να ανακαλέσει ατομικές διοικητικές πράξεις με το ίδιο περιεχόμενο</a:t>
            </a:r>
            <a:r>
              <a:rPr lang="el-GR" dirty="0">
                <a:solidFill>
                  <a:schemeClr val="bg1"/>
                </a:solidFill>
              </a:rPr>
              <a:t> που έχουν εκδοθεί με βάση την ίδια νομοθετική ή κανονιστική διάταξη εφόσον</a:t>
            </a:r>
            <a:r>
              <a:rPr lang="en-US" dirty="0">
                <a:solidFill>
                  <a:schemeClr val="bg1"/>
                </a:solidFill>
              </a:rPr>
              <a:t>:</a:t>
            </a:r>
            <a:endParaRPr lang="el-GR" dirty="0">
              <a:solidFill>
                <a:schemeClr val="bg1"/>
              </a:solidFill>
            </a:endParaRPr>
          </a:p>
          <a:p>
            <a:r>
              <a:rPr lang="en-US" dirty="0">
                <a:solidFill>
                  <a:schemeClr val="bg1"/>
                </a:solidFill>
              </a:rPr>
              <a:t>a</a:t>
            </a:r>
            <a:r>
              <a:rPr lang="el-GR" dirty="0">
                <a:solidFill>
                  <a:schemeClr val="bg1"/>
                </a:solidFill>
              </a:rPr>
              <a:t>) υποβληθεί από το πρόσωπο που έχει έννομο συμφέρον σχετική αίτηση μέσα σε εύλογο χρόνο και </a:t>
            </a:r>
          </a:p>
          <a:p>
            <a:r>
              <a:rPr lang="el-GR" dirty="0">
                <a:solidFill>
                  <a:schemeClr val="bg1"/>
                </a:solidFill>
              </a:rPr>
              <a:t>Β) δεν θίγονται δικαιώματα που αποκτήθηκαν καλοπίστως από την εφαρμογή τους, εκτός αν συντρέχουν λόγου υπέρτερου δημόσιου συμφέροντος, για τους οποίους επιβάλλεται η ανάκλησή τους</a:t>
            </a:r>
            <a:r>
              <a:rPr lang="el-GR" dirty="0"/>
              <a:t>.</a:t>
            </a:r>
          </a:p>
          <a:p>
            <a:endParaRPr lang="en-US" dirty="0"/>
          </a:p>
        </p:txBody>
      </p:sp>
    </p:spTree>
    <p:extLst>
      <p:ext uri="{BB962C8B-B14F-4D97-AF65-F5344CB8AC3E}">
        <p14:creationId xmlns:p14="http://schemas.microsoft.com/office/powerpoint/2010/main" val="979717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45C93EC-0FC2-F9E5-B43B-33B78608249A}"/>
              </a:ext>
            </a:extLst>
          </p:cNvPr>
          <p:cNvSpPr>
            <a:spLocks noGrp="1"/>
          </p:cNvSpPr>
          <p:nvPr>
            <p:ph type="title"/>
          </p:nvPr>
        </p:nvSpPr>
        <p:spPr>
          <a:xfrm>
            <a:off x="684212" y="685800"/>
            <a:ext cx="10895077" cy="177800"/>
          </a:xfrm>
        </p:spPr>
        <p:txBody>
          <a:bodyPr>
            <a:normAutofit fontScale="90000"/>
          </a:bodyPr>
          <a:lstStyle/>
          <a:p>
            <a:endParaRPr lang="en-US" dirty="0"/>
          </a:p>
        </p:txBody>
      </p:sp>
      <p:sp>
        <p:nvSpPr>
          <p:cNvPr id="3" name="Θέση κειμένου 2">
            <a:extLst>
              <a:ext uri="{FF2B5EF4-FFF2-40B4-BE49-F238E27FC236}">
                <a16:creationId xmlns:a16="http://schemas.microsoft.com/office/drawing/2014/main" id="{EAA882A2-71DD-B1E8-4990-F7485492E29A}"/>
              </a:ext>
            </a:extLst>
          </p:cNvPr>
          <p:cNvSpPr>
            <a:spLocks noGrp="1"/>
          </p:cNvSpPr>
          <p:nvPr>
            <p:ph type="body" idx="1"/>
          </p:nvPr>
        </p:nvSpPr>
        <p:spPr>
          <a:xfrm>
            <a:off x="684212" y="1091682"/>
            <a:ext cx="11296294" cy="4902718"/>
          </a:xfrm>
        </p:spPr>
        <p:txBody>
          <a:bodyPr/>
          <a:lstStyle/>
          <a:p>
            <a:r>
              <a:rPr lang="el-GR" b="1" dirty="0">
                <a:solidFill>
                  <a:schemeClr val="bg1"/>
                </a:solidFill>
              </a:rPr>
              <a:t>Αρμόδιο όργανο</a:t>
            </a:r>
            <a:r>
              <a:rPr lang="el-GR" dirty="0">
                <a:solidFill>
                  <a:schemeClr val="bg1"/>
                </a:solidFill>
              </a:rPr>
              <a:t>: αυτό που είναι αρμόδιο για την έκδοση της ανακαλούμενής πράξης.</a:t>
            </a:r>
          </a:p>
          <a:p>
            <a:r>
              <a:rPr lang="el-GR" dirty="0">
                <a:solidFill>
                  <a:schemeClr val="bg1"/>
                </a:solidFill>
              </a:rPr>
              <a:t>Αν η πράξη εκδόθηκε από αναρμόδιο όργανο, αρμόδιο για την ανάκληση είναι </a:t>
            </a:r>
            <a:r>
              <a:rPr lang="el-GR" b="1" dirty="0">
                <a:solidFill>
                  <a:schemeClr val="bg1"/>
                </a:solidFill>
              </a:rPr>
              <a:t>και</a:t>
            </a:r>
            <a:r>
              <a:rPr lang="el-GR" dirty="0">
                <a:solidFill>
                  <a:schemeClr val="bg1"/>
                </a:solidFill>
              </a:rPr>
              <a:t> το αρμόδιο όργανο και το όργανο που εξέδωσε την πράξη. Ομοίως και σε περίπτωση μεταβολής της αρμοδιότητας (βλ. </a:t>
            </a:r>
            <a:r>
              <a:rPr lang="el-GR" b="1" dirty="0">
                <a:solidFill>
                  <a:schemeClr val="bg1"/>
                </a:solidFill>
              </a:rPr>
              <a:t>άρθρο 21</a:t>
            </a:r>
            <a:r>
              <a:rPr lang="el-GR" dirty="0">
                <a:solidFill>
                  <a:schemeClr val="bg1"/>
                </a:solidFill>
              </a:rPr>
              <a:t>ΚΔΔιαδ)</a:t>
            </a:r>
          </a:p>
          <a:p>
            <a:endParaRPr lang="el-GR" dirty="0">
              <a:solidFill>
                <a:schemeClr val="bg1"/>
              </a:solidFill>
            </a:endParaRPr>
          </a:p>
          <a:p>
            <a:r>
              <a:rPr lang="el-GR" dirty="0">
                <a:solidFill>
                  <a:schemeClr val="bg1"/>
                </a:solidFill>
              </a:rPr>
              <a:t>Απαιτείται αιτιολογία.</a:t>
            </a:r>
          </a:p>
          <a:p>
            <a:r>
              <a:rPr lang="el-GR" b="1" dirty="0">
                <a:solidFill>
                  <a:schemeClr val="bg1"/>
                </a:solidFill>
              </a:rPr>
              <a:t>Υποχρέωση</a:t>
            </a:r>
            <a:r>
              <a:rPr lang="el-GR" dirty="0">
                <a:solidFill>
                  <a:schemeClr val="bg1"/>
                </a:solidFill>
              </a:rPr>
              <a:t> κλήσης σε προηγούμενη ακρόαση και εν γένει τήρηση τύπων της διοικητικής διαδικασίας υφίσταται μόνον</a:t>
            </a:r>
            <a:r>
              <a:rPr lang="en-US" dirty="0">
                <a:solidFill>
                  <a:schemeClr val="bg1"/>
                </a:solidFill>
              </a:rPr>
              <a:t> </a:t>
            </a:r>
            <a:r>
              <a:rPr lang="el-GR" dirty="0">
                <a:solidFill>
                  <a:schemeClr val="bg1"/>
                </a:solidFill>
              </a:rPr>
              <a:t>στις περιπτώσεις του άρθρου 21 παρ. 2 ΚΔΔιαδ, ήτοι</a:t>
            </a:r>
            <a:r>
              <a:rPr lang="en-US" dirty="0">
                <a:solidFill>
                  <a:schemeClr val="bg1"/>
                </a:solidFill>
              </a:rPr>
              <a:t>:</a:t>
            </a:r>
          </a:p>
          <a:p>
            <a:r>
              <a:rPr lang="en-US" dirty="0">
                <a:solidFill>
                  <a:schemeClr val="bg1"/>
                </a:solidFill>
              </a:rPr>
              <a:t>A</a:t>
            </a:r>
            <a:r>
              <a:rPr lang="el-GR" dirty="0">
                <a:solidFill>
                  <a:schemeClr val="bg1"/>
                </a:solidFill>
              </a:rPr>
              <a:t>ν η ανάκληση στηρίζεται σε ουσιαστική εκτίμηση πραγματικών περιστατικών ή αν ανακαλείται νόμιμη ευμενής πράξη (οπότε η ανάκληση θεωρείται δυσμενής πράξη).</a:t>
            </a:r>
          </a:p>
          <a:p>
            <a:endParaRPr lang="en-US" dirty="0"/>
          </a:p>
        </p:txBody>
      </p:sp>
    </p:spTree>
    <p:extLst>
      <p:ext uri="{BB962C8B-B14F-4D97-AF65-F5344CB8AC3E}">
        <p14:creationId xmlns:p14="http://schemas.microsoft.com/office/powerpoint/2010/main" val="4111445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6B517D-D781-13FB-99A0-4D4EA8031337}"/>
              </a:ext>
            </a:extLst>
          </p:cNvPr>
          <p:cNvSpPr>
            <a:spLocks noGrp="1"/>
          </p:cNvSpPr>
          <p:nvPr>
            <p:ph type="title"/>
          </p:nvPr>
        </p:nvSpPr>
        <p:spPr>
          <a:xfrm>
            <a:off x="684212" y="685800"/>
            <a:ext cx="10932399" cy="51318"/>
          </a:xfrm>
        </p:spPr>
        <p:txBody>
          <a:bodyPr>
            <a:normAutofit fontScale="90000"/>
          </a:bodyPr>
          <a:lstStyle/>
          <a:p>
            <a:endParaRPr lang="en-US" dirty="0"/>
          </a:p>
        </p:txBody>
      </p:sp>
      <p:sp>
        <p:nvSpPr>
          <p:cNvPr id="3" name="Θέση κειμένου 2">
            <a:extLst>
              <a:ext uri="{FF2B5EF4-FFF2-40B4-BE49-F238E27FC236}">
                <a16:creationId xmlns:a16="http://schemas.microsoft.com/office/drawing/2014/main" id="{099DB56D-0784-65C1-77F9-1048ADB729AD}"/>
              </a:ext>
            </a:extLst>
          </p:cNvPr>
          <p:cNvSpPr>
            <a:spLocks noGrp="1"/>
          </p:cNvSpPr>
          <p:nvPr>
            <p:ph type="body" idx="1"/>
          </p:nvPr>
        </p:nvSpPr>
        <p:spPr>
          <a:xfrm>
            <a:off x="684212" y="1250302"/>
            <a:ext cx="10773780" cy="4744098"/>
          </a:xfrm>
        </p:spPr>
        <p:txBody>
          <a:bodyPr/>
          <a:lstStyle/>
          <a:p>
            <a:r>
              <a:rPr lang="el-GR" dirty="0">
                <a:solidFill>
                  <a:schemeClr val="bg1"/>
                </a:solidFill>
              </a:rPr>
              <a:t>Συνέπειες της ανάκλησης:</a:t>
            </a:r>
          </a:p>
          <a:p>
            <a:r>
              <a:rPr lang="el-GR" dirty="0">
                <a:solidFill>
                  <a:schemeClr val="bg1"/>
                </a:solidFill>
              </a:rPr>
              <a:t>Οι </a:t>
            </a:r>
            <a:r>
              <a:rPr lang="el-GR" b="1" dirty="0">
                <a:solidFill>
                  <a:schemeClr val="bg1"/>
                </a:solidFill>
              </a:rPr>
              <a:t>νόμιμες πράξεις </a:t>
            </a:r>
            <a:r>
              <a:rPr lang="el-GR" dirty="0">
                <a:solidFill>
                  <a:schemeClr val="bg1"/>
                </a:solidFill>
              </a:rPr>
              <a:t>ανακαλούνται, κατά κανόνα, </a:t>
            </a:r>
            <a:r>
              <a:rPr lang="el-GR" b="1" dirty="0">
                <a:solidFill>
                  <a:schemeClr val="bg1"/>
                </a:solidFill>
              </a:rPr>
              <a:t>για το μέλλον </a:t>
            </a:r>
            <a:r>
              <a:rPr lang="el-GR" dirty="0">
                <a:solidFill>
                  <a:schemeClr val="bg1"/>
                </a:solidFill>
              </a:rPr>
              <a:t>και όχι αναδρομικά.</a:t>
            </a:r>
          </a:p>
          <a:p>
            <a:r>
              <a:rPr lang="el-GR" dirty="0">
                <a:solidFill>
                  <a:schemeClr val="bg1"/>
                </a:solidFill>
              </a:rPr>
              <a:t>Οι </a:t>
            </a:r>
            <a:r>
              <a:rPr lang="el-GR" b="1" dirty="0">
                <a:solidFill>
                  <a:schemeClr val="bg1"/>
                </a:solidFill>
              </a:rPr>
              <a:t>παράνομες </a:t>
            </a:r>
            <a:r>
              <a:rPr lang="el-GR" dirty="0">
                <a:solidFill>
                  <a:schemeClr val="bg1"/>
                </a:solidFill>
              </a:rPr>
              <a:t>πράξεις, κατά κανόνα, ανακαλούνται </a:t>
            </a:r>
            <a:r>
              <a:rPr lang="el-GR" b="1" dirty="0">
                <a:solidFill>
                  <a:schemeClr val="bg1"/>
                </a:solidFill>
              </a:rPr>
              <a:t>αναδρομικά </a:t>
            </a:r>
            <a:r>
              <a:rPr lang="el-GR" dirty="0">
                <a:solidFill>
                  <a:schemeClr val="bg1"/>
                </a:solidFill>
              </a:rPr>
              <a:t>από το χρόνο έκδοσής τους </a:t>
            </a:r>
            <a:r>
              <a:rPr lang="en-US" dirty="0">
                <a:solidFill>
                  <a:schemeClr val="bg1"/>
                </a:solidFill>
              </a:rPr>
              <a:t>(</a:t>
            </a:r>
            <a:r>
              <a:rPr lang="el-GR" dirty="0">
                <a:solidFill>
                  <a:schemeClr val="bg1"/>
                </a:solidFill>
              </a:rPr>
              <a:t>θεωρούνται ως μηδέποτε εκδοθείσες)</a:t>
            </a:r>
          </a:p>
          <a:p>
            <a:endParaRPr lang="el-GR" dirty="0">
              <a:solidFill>
                <a:schemeClr val="bg1"/>
              </a:solidFill>
            </a:endParaRPr>
          </a:p>
          <a:p>
            <a:endParaRPr lang="el-GR" dirty="0">
              <a:solidFill>
                <a:schemeClr val="bg1"/>
              </a:solidFill>
            </a:endParaRPr>
          </a:p>
          <a:p>
            <a:r>
              <a:rPr lang="el-GR" dirty="0">
                <a:solidFill>
                  <a:schemeClr val="bg1"/>
                </a:solidFill>
              </a:rPr>
              <a:t>Αν ακυρωθεί ή ανακληθεί η ανακλητική πράξη, αναβιώνει η αρχική.</a:t>
            </a:r>
          </a:p>
          <a:p>
            <a:endParaRPr lang="en-US" dirty="0"/>
          </a:p>
        </p:txBody>
      </p:sp>
    </p:spTree>
    <p:extLst>
      <p:ext uri="{BB962C8B-B14F-4D97-AF65-F5344CB8AC3E}">
        <p14:creationId xmlns:p14="http://schemas.microsoft.com/office/powerpoint/2010/main" val="4271715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12EB2A-242D-F3F7-0D88-8425D43792B1}"/>
              </a:ext>
            </a:extLst>
          </p:cNvPr>
          <p:cNvSpPr>
            <a:spLocks noGrp="1"/>
          </p:cNvSpPr>
          <p:nvPr>
            <p:ph type="title"/>
          </p:nvPr>
        </p:nvSpPr>
        <p:spPr>
          <a:xfrm>
            <a:off x="746449" y="685800"/>
            <a:ext cx="11112758" cy="499188"/>
          </a:xfrm>
        </p:spPr>
        <p:txBody>
          <a:bodyPr>
            <a:normAutofit fontScale="90000"/>
          </a:bodyPr>
          <a:lstStyle/>
          <a:p>
            <a:pPr algn="ctr"/>
            <a:r>
              <a:rPr lang="el-GR" dirty="0">
                <a:solidFill>
                  <a:schemeClr val="bg1"/>
                </a:solidFill>
                <a:latin typeface="Garamond" panose="02020404030301010803" pitchFamily="18" charset="0"/>
              </a:rPr>
              <a:t>ΒΑΣΙΚΟΙ ΚΑΝΟΝΕΣ </a:t>
            </a:r>
            <a:r>
              <a:rPr lang="el-GR" dirty="0" err="1">
                <a:solidFill>
                  <a:schemeClr val="bg1"/>
                </a:solidFill>
                <a:latin typeface="Garamond" panose="02020404030301010803" pitchFamily="18" charset="0"/>
              </a:rPr>
              <a:t>μονομελων</a:t>
            </a:r>
            <a:r>
              <a:rPr lang="el-GR" dirty="0">
                <a:solidFill>
                  <a:schemeClr val="bg1"/>
                </a:solidFill>
                <a:latin typeface="Garamond" panose="02020404030301010803" pitchFamily="18" charset="0"/>
              </a:rPr>
              <a:t> ΔΙΟΙΚΗΤΙΚΩΝ ΟΡΓΑΝΩΝ</a:t>
            </a:r>
            <a:endParaRPr lang="en-US" dirty="0">
              <a:solidFill>
                <a:schemeClr val="bg1"/>
              </a:solidFill>
              <a:latin typeface="Garamond" panose="02020404030301010803" pitchFamily="18" charset="0"/>
            </a:endParaRPr>
          </a:p>
        </p:txBody>
      </p:sp>
      <p:sp>
        <p:nvSpPr>
          <p:cNvPr id="3" name="Θέση κειμένου 2">
            <a:extLst>
              <a:ext uri="{FF2B5EF4-FFF2-40B4-BE49-F238E27FC236}">
                <a16:creationId xmlns:a16="http://schemas.microsoft.com/office/drawing/2014/main" id="{97C039FB-D7F0-FC98-61FF-748F05BD60B8}"/>
              </a:ext>
            </a:extLst>
          </p:cNvPr>
          <p:cNvSpPr>
            <a:spLocks noGrp="1"/>
          </p:cNvSpPr>
          <p:nvPr>
            <p:ph type="body" idx="1"/>
          </p:nvPr>
        </p:nvSpPr>
        <p:spPr>
          <a:xfrm>
            <a:off x="332793" y="1184988"/>
            <a:ext cx="11526413" cy="5673011"/>
          </a:xfrm>
        </p:spPr>
        <p:txBody>
          <a:bodyPr>
            <a:normAutofit fontScale="92500" lnSpcReduction="20000"/>
          </a:bodyPr>
          <a:lstStyle/>
          <a:p>
            <a:pPr algn="just"/>
            <a:endParaRPr lang="en-US" dirty="0">
              <a:solidFill>
                <a:schemeClr val="bg1"/>
              </a:solidFill>
            </a:endParaRPr>
          </a:p>
          <a:p>
            <a:pPr algn="just"/>
            <a:endParaRPr lang="en-US" dirty="0">
              <a:solidFill>
                <a:schemeClr val="bg1"/>
              </a:solidFill>
            </a:endParaRPr>
          </a:p>
          <a:p>
            <a:pPr algn="just"/>
            <a:r>
              <a:rPr lang="el-GR" dirty="0">
                <a:solidFill>
                  <a:schemeClr val="bg1"/>
                </a:solidFill>
              </a:rPr>
              <a:t>Απαραίτητη πράξη για την </a:t>
            </a:r>
            <a:r>
              <a:rPr lang="el-GR" b="1" dirty="0">
                <a:solidFill>
                  <a:schemeClr val="bg1"/>
                </a:solidFill>
              </a:rPr>
              <a:t>νόμιμη υπόσταση </a:t>
            </a:r>
            <a:r>
              <a:rPr lang="el-GR" dirty="0">
                <a:solidFill>
                  <a:schemeClr val="bg1"/>
                </a:solidFill>
              </a:rPr>
              <a:t>μονομελούς διοικητικού οργάνου είναι η </a:t>
            </a:r>
            <a:r>
              <a:rPr lang="el-GR" b="1" dirty="0">
                <a:solidFill>
                  <a:schemeClr val="bg1"/>
                </a:solidFill>
              </a:rPr>
              <a:t>εκλογή του είτε η επικύρωση της είτε ο διορισμός </a:t>
            </a:r>
            <a:r>
              <a:rPr lang="el-GR" dirty="0">
                <a:solidFill>
                  <a:schemeClr val="bg1"/>
                </a:solidFill>
              </a:rPr>
              <a:t>του φυσικού προσώπου που αποτελεί το διοικητικό όργανο. </a:t>
            </a:r>
          </a:p>
          <a:p>
            <a:pPr algn="just"/>
            <a:r>
              <a:rPr lang="el-GR" b="1" dirty="0">
                <a:solidFill>
                  <a:schemeClr val="bg1"/>
                </a:solidFill>
              </a:rPr>
              <a:t>Πράξεις</a:t>
            </a:r>
            <a:r>
              <a:rPr lang="el-GR" dirty="0">
                <a:solidFill>
                  <a:schemeClr val="bg1"/>
                </a:solidFill>
              </a:rPr>
              <a:t> διοικητικού οργάνου που δεν έχει νόμιμη υποστατή είναι </a:t>
            </a:r>
            <a:r>
              <a:rPr lang="el-GR" b="1" dirty="0">
                <a:solidFill>
                  <a:schemeClr val="bg1"/>
                </a:solidFill>
              </a:rPr>
              <a:t>ανυπόστατες. </a:t>
            </a:r>
          </a:p>
          <a:p>
            <a:pPr algn="just"/>
            <a:r>
              <a:rPr lang="el-GR" b="1" dirty="0">
                <a:solidFill>
                  <a:schemeClr val="bg1"/>
                </a:solidFill>
              </a:rPr>
              <a:t>Έλλειψη νόμιμης υπόστασης</a:t>
            </a:r>
            <a:r>
              <a:rPr lang="en-US" b="1" dirty="0">
                <a:solidFill>
                  <a:schemeClr val="bg1"/>
                </a:solidFill>
              </a:rPr>
              <a:t>: </a:t>
            </a:r>
            <a:r>
              <a:rPr lang="el-GR" dirty="0">
                <a:solidFill>
                  <a:schemeClr val="bg1"/>
                </a:solidFill>
              </a:rPr>
              <a:t>Πχ μη δημοσίευση της πράξης διορισμού όταν είναι εκ του νόμου </a:t>
            </a:r>
            <a:r>
              <a:rPr lang="el-GR" dirty="0" err="1">
                <a:solidFill>
                  <a:schemeClr val="bg1"/>
                </a:solidFill>
              </a:rPr>
              <a:t>δημοσιευτέα</a:t>
            </a:r>
            <a:r>
              <a:rPr lang="el-GR" dirty="0">
                <a:solidFill>
                  <a:schemeClr val="bg1"/>
                </a:solidFill>
              </a:rPr>
              <a:t> ή παύση ισχύος πράξης εκλογής ή διορισμού ή λήξη θητείας ή προσωρινή υποχρεωτική αποχή από καθήκοντα (διαθεσιμότητα, αργία, προσωρινή παύση)</a:t>
            </a:r>
          </a:p>
          <a:p>
            <a:pPr algn="just"/>
            <a:endParaRPr lang="el-GR" b="1" dirty="0">
              <a:solidFill>
                <a:schemeClr val="bg1"/>
              </a:solidFill>
            </a:endParaRPr>
          </a:p>
          <a:p>
            <a:pPr algn="just"/>
            <a:r>
              <a:rPr lang="el-GR" dirty="0">
                <a:solidFill>
                  <a:schemeClr val="bg1"/>
                </a:solidFill>
              </a:rPr>
              <a:t>Η </a:t>
            </a:r>
            <a:r>
              <a:rPr lang="el-GR" b="1" dirty="0">
                <a:solidFill>
                  <a:schemeClr val="bg1"/>
                </a:solidFill>
              </a:rPr>
              <a:t>υλική ενέργεια </a:t>
            </a:r>
            <a:r>
              <a:rPr lang="el-GR" dirty="0">
                <a:solidFill>
                  <a:schemeClr val="bg1"/>
                </a:solidFill>
              </a:rPr>
              <a:t>του φυσικού προσώπου που δεν έχει την νόμιμη υπόσταση διοικητικού οργάνου ονομάζεται </a:t>
            </a:r>
            <a:r>
              <a:rPr lang="el-GR" b="1" dirty="0" err="1">
                <a:solidFill>
                  <a:schemeClr val="bg1"/>
                </a:solidFill>
              </a:rPr>
              <a:t>νοσφιση</a:t>
            </a:r>
            <a:r>
              <a:rPr lang="el-GR" b="1" dirty="0">
                <a:solidFill>
                  <a:schemeClr val="bg1"/>
                </a:solidFill>
              </a:rPr>
              <a:t> εξουσίας</a:t>
            </a:r>
            <a:r>
              <a:rPr lang="el-GR" dirty="0">
                <a:solidFill>
                  <a:schemeClr val="bg1"/>
                </a:solidFill>
              </a:rPr>
              <a:t> ή σφετερισμός εξουσίας ή αντιποίηση αρχής.</a:t>
            </a:r>
          </a:p>
          <a:p>
            <a:pPr algn="just"/>
            <a:r>
              <a:rPr lang="el-GR" dirty="0">
                <a:solidFill>
                  <a:schemeClr val="bg1"/>
                </a:solidFill>
              </a:rPr>
              <a:t>Αν η πράξη διορισμού ή εκλογής δεν είναι ανυπόστατη αλλά </a:t>
            </a:r>
            <a:r>
              <a:rPr lang="el-GR" b="1" dirty="0">
                <a:solidFill>
                  <a:schemeClr val="bg1"/>
                </a:solidFill>
              </a:rPr>
              <a:t>απλώς παράνομη </a:t>
            </a:r>
            <a:r>
              <a:rPr lang="el-GR" dirty="0">
                <a:solidFill>
                  <a:schemeClr val="bg1"/>
                </a:solidFill>
              </a:rPr>
              <a:t>(αντίκειται απλώς σε κάποιο κανόνα δικαίου), το γεγονός αυτό </a:t>
            </a:r>
            <a:r>
              <a:rPr lang="el-GR" b="1" dirty="0">
                <a:solidFill>
                  <a:schemeClr val="bg1"/>
                </a:solidFill>
              </a:rPr>
              <a:t>δεν επιδρά στο κύρος </a:t>
            </a:r>
            <a:r>
              <a:rPr lang="el-GR" dirty="0">
                <a:solidFill>
                  <a:schemeClr val="bg1"/>
                </a:solidFill>
              </a:rPr>
              <a:t>των διοικητικών πράξεων που εκδίδει. </a:t>
            </a:r>
          </a:p>
          <a:p>
            <a:pPr algn="just"/>
            <a:r>
              <a:rPr lang="el-GR" dirty="0">
                <a:solidFill>
                  <a:schemeClr val="bg1"/>
                </a:solidFill>
              </a:rPr>
              <a:t>Προϋπόθεση αυτού είναι η πράξη διορισμού ή εκλογής να φέρει αντικειμενική επίφαση νομιμότητας </a:t>
            </a:r>
            <a:r>
              <a:rPr lang="el-GR" dirty="0" err="1">
                <a:solidFill>
                  <a:schemeClr val="bg1"/>
                </a:solidFill>
              </a:rPr>
              <a:t>δηλ</a:t>
            </a:r>
            <a:r>
              <a:rPr lang="el-GR" dirty="0">
                <a:solidFill>
                  <a:schemeClr val="bg1"/>
                </a:solidFill>
              </a:rPr>
              <a:t> υπό τις συνθήκες , υπό τις οποίες το όργανο αυτό ασκούσε τα καθήκοντα του, ο σώφρων και καλόπιστος διοικούμενος μπορούσε εύλογα να θεωρήσει ότι το φυσικό αυτό πρόσωπο είχε την ιδιότητα του διοικητικού οργάνου (</a:t>
            </a:r>
            <a:r>
              <a:rPr lang="el-GR" b="1" dirty="0">
                <a:solidFill>
                  <a:schemeClr val="bg1"/>
                </a:solidFill>
              </a:rPr>
              <a:t>De facto διοικητικό όργανο</a:t>
            </a:r>
            <a:r>
              <a:rPr lang="el-GR" dirty="0">
                <a:solidFill>
                  <a:schemeClr val="bg1"/>
                </a:solidFill>
              </a:rPr>
              <a:t>). </a:t>
            </a:r>
          </a:p>
          <a:p>
            <a:endParaRPr lang="el-GR" dirty="0"/>
          </a:p>
          <a:p>
            <a:endParaRPr lang="en-US" dirty="0"/>
          </a:p>
        </p:txBody>
      </p:sp>
    </p:spTree>
    <p:extLst>
      <p:ext uri="{BB962C8B-B14F-4D97-AF65-F5344CB8AC3E}">
        <p14:creationId xmlns:p14="http://schemas.microsoft.com/office/powerpoint/2010/main" val="3279915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C78051-3BE2-DE75-1A88-2C2E4658AAE4}"/>
              </a:ext>
            </a:extLst>
          </p:cNvPr>
          <p:cNvSpPr>
            <a:spLocks noGrp="1"/>
          </p:cNvSpPr>
          <p:nvPr>
            <p:ph type="title"/>
          </p:nvPr>
        </p:nvSpPr>
        <p:spPr>
          <a:xfrm>
            <a:off x="684212" y="685800"/>
            <a:ext cx="11230979" cy="508518"/>
          </a:xfrm>
        </p:spPr>
        <p:txBody>
          <a:bodyPr>
            <a:normAutofit fontScale="90000"/>
          </a:bodyPr>
          <a:lstStyle/>
          <a:p>
            <a:r>
              <a:rPr lang="el-GR" dirty="0">
                <a:solidFill>
                  <a:schemeClr val="bg1"/>
                </a:solidFill>
                <a:latin typeface="Garamond" panose="02020404030301010803" pitchFamily="18" charset="0"/>
              </a:rPr>
              <a:t>ΒΑΣΙΚΟΙ ΚΑΝΟΝΕΣ ΣΥΛΛΟΓΙΚΩΝ ΔΙΟΙΚΗΤΙΚΩΝ ΟΡΓΑΝΩΝ</a:t>
            </a:r>
            <a:endParaRPr lang="en-US" dirty="0"/>
          </a:p>
        </p:txBody>
      </p:sp>
      <p:sp>
        <p:nvSpPr>
          <p:cNvPr id="3" name="Θέση κειμένου 2">
            <a:extLst>
              <a:ext uri="{FF2B5EF4-FFF2-40B4-BE49-F238E27FC236}">
                <a16:creationId xmlns:a16="http://schemas.microsoft.com/office/drawing/2014/main" id="{34DED66A-F6CB-9857-9068-4C54C4F6614F}"/>
              </a:ext>
            </a:extLst>
          </p:cNvPr>
          <p:cNvSpPr>
            <a:spLocks noGrp="1"/>
          </p:cNvSpPr>
          <p:nvPr>
            <p:ph type="body" idx="1"/>
          </p:nvPr>
        </p:nvSpPr>
        <p:spPr>
          <a:xfrm>
            <a:off x="149290" y="1054359"/>
            <a:ext cx="11859208" cy="5570375"/>
          </a:xfrm>
        </p:spPr>
        <p:txBody>
          <a:bodyPr>
            <a:normAutofit fontScale="55000" lnSpcReduction="20000"/>
          </a:bodyPr>
          <a:lstStyle/>
          <a:p>
            <a:pPr algn="just"/>
            <a:r>
              <a:rPr lang="el-GR" b="1" dirty="0">
                <a:solidFill>
                  <a:schemeClr val="bg1"/>
                </a:solidFill>
              </a:rPr>
              <a:t>Άρθρο 13 ΚΔΔιαδ</a:t>
            </a:r>
          </a:p>
          <a:p>
            <a:pPr algn="just"/>
            <a:r>
              <a:rPr lang="el-GR" dirty="0">
                <a:solidFill>
                  <a:schemeClr val="bg1"/>
                </a:solidFill>
              </a:rPr>
              <a:t>Η νόμιμη υπόσταση του συλλογικού διοικητικού οργάνου απαιτεί </a:t>
            </a:r>
            <a:r>
              <a:rPr lang="el-GR" b="1" dirty="0">
                <a:solidFill>
                  <a:schemeClr val="bg1"/>
                </a:solidFill>
              </a:rPr>
              <a:t>προηγούμενη πράξη συγκρότησης του</a:t>
            </a:r>
            <a:r>
              <a:rPr lang="el-GR" dirty="0">
                <a:solidFill>
                  <a:schemeClr val="bg1"/>
                </a:solidFill>
              </a:rPr>
              <a:t>, με την οποία ορίζονται τα φυσικά πρόσωπα και οι ιδιότητες τους, που το αποτελούν (πρόεδρος, γραμματέας, τακτικά/αναπληρωματικά μέλη)</a:t>
            </a:r>
            <a:r>
              <a:rPr lang="el-GR" b="1" dirty="0">
                <a:solidFill>
                  <a:schemeClr val="bg1"/>
                </a:solidFill>
              </a:rPr>
              <a:t>*</a:t>
            </a:r>
            <a:r>
              <a:rPr lang="el-GR" dirty="0">
                <a:solidFill>
                  <a:schemeClr val="bg1"/>
                </a:solidFill>
              </a:rPr>
              <a:t>. Η πράξη αυτή έχει ατομικό χαρακτήρα και δεν χρειάζεται δημοσίευση εκτός αν ορίζεται ρητά το αντίθετο.</a:t>
            </a:r>
          </a:p>
          <a:p>
            <a:pPr algn="just"/>
            <a:r>
              <a:rPr lang="el-GR" dirty="0">
                <a:solidFill>
                  <a:schemeClr val="bg1"/>
                </a:solidFill>
              </a:rPr>
              <a:t>Διακρίνεται από την Ίδρυση: </a:t>
            </a:r>
          </a:p>
          <a:p>
            <a:pPr algn="just"/>
            <a:r>
              <a:rPr lang="el-GR" dirty="0">
                <a:solidFill>
                  <a:schemeClr val="bg1"/>
                </a:solidFill>
              </a:rPr>
              <a:t>Καθορισμός της αρμοδιότητας (γενικής ή ειδικής) &amp; της ιδιότητας ή του τρόπου επιλογής των φυσικών προσώπων που θα ασκήσουν την αρμοδιότητα αυτή</a:t>
            </a:r>
            <a:r>
              <a:rPr lang="en-US" dirty="0">
                <a:solidFill>
                  <a:schemeClr val="bg1"/>
                </a:solidFill>
              </a:rPr>
              <a:t>. H </a:t>
            </a:r>
            <a:r>
              <a:rPr lang="el-GR" dirty="0">
                <a:solidFill>
                  <a:schemeClr val="bg1"/>
                </a:solidFill>
              </a:rPr>
              <a:t>ίδρυση </a:t>
            </a:r>
            <a:r>
              <a:rPr lang="el-GR" b="1" dirty="0">
                <a:solidFill>
                  <a:schemeClr val="bg1"/>
                </a:solidFill>
              </a:rPr>
              <a:t>γίνεται με νόμο ή κανονιστική διοικητική πράξη </a:t>
            </a:r>
            <a:r>
              <a:rPr lang="el-GR" dirty="0">
                <a:solidFill>
                  <a:schemeClr val="bg1"/>
                </a:solidFill>
              </a:rPr>
              <a:t>κατόπιν νομοθετικής εξουσιοδότησης. Η </a:t>
            </a:r>
            <a:r>
              <a:rPr lang="el-GR" b="1" dirty="0">
                <a:solidFill>
                  <a:schemeClr val="bg1"/>
                </a:solidFill>
              </a:rPr>
              <a:t>πράξη συγκρότησης </a:t>
            </a:r>
            <a:r>
              <a:rPr lang="el-GR" dirty="0">
                <a:solidFill>
                  <a:schemeClr val="bg1"/>
                </a:solidFill>
              </a:rPr>
              <a:t>είναι </a:t>
            </a:r>
            <a:r>
              <a:rPr lang="el-GR" b="1" dirty="0">
                <a:solidFill>
                  <a:schemeClr val="bg1"/>
                </a:solidFill>
              </a:rPr>
              <a:t>ατομική διοικητική πράξη </a:t>
            </a:r>
            <a:r>
              <a:rPr lang="el-GR" dirty="0">
                <a:solidFill>
                  <a:schemeClr val="bg1"/>
                </a:solidFill>
              </a:rPr>
              <a:t>/ δημοσίευση μόνον εάν προβλέπεται ρητά.</a:t>
            </a:r>
          </a:p>
          <a:p>
            <a:pPr algn="just"/>
            <a:endParaRPr lang="el-GR" dirty="0">
              <a:solidFill>
                <a:schemeClr val="bg1"/>
              </a:solidFill>
            </a:endParaRPr>
          </a:p>
          <a:p>
            <a:pPr algn="just"/>
            <a:r>
              <a:rPr lang="el-GR" dirty="0">
                <a:solidFill>
                  <a:schemeClr val="bg1"/>
                </a:solidFill>
              </a:rPr>
              <a:t>Το συλλογικό  διοικητικό όργανο πρέπει να έχει 3 τουλάχιστον μέλη αν και νομοθετικά μπορεί να ορίζεται  διαφορετικά. Δεν απαιτείται όμως ως προϋπόθεση της νόμιμης υπόστασης του η συγκρότηση του από περιττό αριθμό μελών.</a:t>
            </a:r>
          </a:p>
          <a:p>
            <a:pPr algn="just"/>
            <a:endParaRPr lang="el-GR" dirty="0">
              <a:solidFill>
                <a:schemeClr val="bg1"/>
              </a:solidFill>
            </a:endParaRPr>
          </a:p>
          <a:p>
            <a:pPr algn="just"/>
            <a:r>
              <a:rPr lang="el-GR" dirty="0">
                <a:solidFill>
                  <a:schemeClr val="bg1"/>
                </a:solidFill>
              </a:rPr>
              <a:t>Το συλλογικό  διοικητικό όργανο δεν έχει νόμιμη υπόσταση αν κανένα μέλος του δεν έχει εκλεγεί ή διοριστεί και οι πράξεις ενός τέτοιου οργάνου είναι </a:t>
            </a:r>
            <a:r>
              <a:rPr lang="el-GR" b="1" dirty="0">
                <a:solidFill>
                  <a:schemeClr val="bg1"/>
                </a:solidFill>
              </a:rPr>
              <a:t>ανυπόστατες</a:t>
            </a:r>
            <a:r>
              <a:rPr lang="el-GR" dirty="0">
                <a:solidFill>
                  <a:schemeClr val="bg1"/>
                </a:solidFill>
              </a:rPr>
              <a:t>. Ο ορισμός Προέδρου και Γραμματέα (όχι μέλος) είναι στοιχείο νόμιμης συγκρότησης!</a:t>
            </a:r>
          </a:p>
          <a:p>
            <a:pPr algn="just"/>
            <a:endParaRPr lang="el-GR" dirty="0">
              <a:solidFill>
                <a:schemeClr val="bg1"/>
              </a:solidFill>
            </a:endParaRPr>
          </a:p>
          <a:p>
            <a:pPr algn="just"/>
            <a:r>
              <a:rPr lang="el-GR" dirty="0">
                <a:solidFill>
                  <a:schemeClr val="bg1"/>
                </a:solidFill>
              </a:rPr>
              <a:t>Η τυχόν κατά παράνομο τρόπο κτήση της ιδιότητας υπό την οποία κάποιος ορίζεται μέλος συλλογικού οργάνου </a:t>
            </a:r>
            <a:r>
              <a:rPr lang="el-GR" b="1" dirty="0">
                <a:solidFill>
                  <a:schemeClr val="bg1"/>
                </a:solidFill>
              </a:rPr>
              <a:t>δεν επηρεάζει τη νομιμότητα της συγκρότησης του οργάνου</a:t>
            </a:r>
            <a:r>
              <a:rPr lang="el-GR" dirty="0">
                <a:solidFill>
                  <a:schemeClr val="bg1"/>
                </a:solidFill>
              </a:rPr>
              <a:t>. </a:t>
            </a:r>
          </a:p>
          <a:p>
            <a:pPr algn="just"/>
            <a:endParaRPr lang="el-GR" dirty="0">
              <a:solidFill>
                <a:schemeClr val="bg1"/>
              </a:solidFill>
            </a:endParaRPr>
          </a:p>
          <a:p>
            <a:pPr algn="just"/>
            <a:r>
              <a:rPr lang="el-GR" dirty="0">
                <a:solidFill>
                  <a:schemeClr val="bg1"/>
                </a:solidFill>
              </a:rPr>
              <a:t>Το συλλογικό όργανο μπορεί να λειτουργήσει, όχι όμως πέρα από ένα τρίμηνο, αν κάποια από τα μέλη του εκλείψουν ή αποχωρήσουν για οποιονδήποτε λόγο ή απωλέσουν την ιδιότητα βάσει της οποίας ορίστηκαν, εφόσον τα λοιπά μέλη επαρκούν ώστε να υπάρχει απαρτία.</a:t>
            </a:r>
          </a:p>
          <a:p>
            <a:pPr algn="just"/>
            <a:r>
              <a:rPr lang="el-GR" dirty="0">
                <a:solidFill>
                  <a:schemeClr val="bg1"/>
                </a:solidFill>
              </a:rPr>
              <a:t>Όταν ο νόμος προβλέπει θητεία για τα μέλη του συλλογικού οργάνου, η αντικατάσταση μέλους πριν από τη λήξη της θητείας του είναι δυνατή μόνο για λόγο αναγόμενο στην άσκηση των καθηκόντων του, ο οποίος και πρέπει να βεβαιώνεται στη σχετική πράξη.</a:t>
            </a:r>
          </a:p>
          <a:p>
            <a:pPr algn="just"/>
            <a:endParaRPr lang="el-GR" dirty="0">
              <a:solidFill>
                <a:schemeClr val="bg1"/>
              </a:solidFill>
            </a:endParaRPr>
          </a:p>
          <a:p>
            <a:pPr algn="just"/>
            <a:r>
              <a:rPr lang="el-GR" b="1" dirty="0">
                <a:solidFill>
                  <a:schemeClr val="bg1"/>
                </a:solidFill>
              </a:rPr>
              <a:t>*</a:t>
            </a:r>
            <a:r>
              <a:rPr lang="el-GR" dirty="0">
                <a:solidFill>
                  <a:schemeClr val="bg1"/>
                </a:solidFill>
              </a:rPr>
              <a:t> </a:t>
            </a:r>
            <a:r>
              <a:rPr lang="el-GR" sz="1800" i="1" dirty="0">
                <a:solidFill>
                  <a:schemeClr val="bg1"/>
                </a:solidFill>
              </a:rPr>
              <a:t>Εξαίρεση στα συλλογικά όργανα που αποτελούνται αποκλειστικά από αιρετά μέλη (πχ Δημοτικό/Περιφερειακό Συμβούλιο) </a:t>
            </a:r>
            <a:r>
              <a:rPr lang="el-GR" sz="1800" i="1" dirty="0">
                <a:solidFill>
                  <a:schemeClr val="bg1"/>
                </a:solidFill>
                <a:sym typeface="Wingdings" panose="05000000000000000000" pitchFamily="2" charset="2"/>
              </a:rPr>
              <a:t></a:t>
            </a:r>
            <a:r>
              <a:rPr lang="en-US" sz="1800" i="1" dirty="0">
                <a:solidFill>
                  <a:schemeClr val="bg1"/>
                </a:solidFill>
                <a:sym typeface="Wingdings" panose="05000000000000000000" pitchFamily="2" charset="2"/>
              </a:rPr>
              <a:t> </a:t>
            </a:r>
            <a:r>
              <a:rPr lang="el-GR" sz="1800" i="1" dirty="0">
                <a:solidFill>
                  <a:schemeClr val="bg1"/>
                </a:solidFill>
                <a:sym typeface="Wingdings" panose="05000000000000000000" pitchFamily="2" charset="2"/>
              </a:rPr>
              <a:t>βλ. ΚΔΔιαδ άρθρο13 παρ. 3 </a:t>
            </a:r>
            <a:r>
              <a:rPr lang="en-US" sz="1800" i="1" dirty="0">
                <a:solidFill>
                  <a:schemeClr val="bg1"/>
                </a:solidFill>
                <a:sym typeface="Wingdings" panose="05000000000000000000" pitchFamily="2" charset="2"/>
              </a:rPr>
              <a:t>in fine</a:t>
            </a:r>
            <a:r>
              <a:rPr lang="el-GR" sz="1800" i="1" dirty="0">
                <a:solidFill>
                  <a:schemeClr val="bg1"/>
                </a:solidFill>
                <a:sym typeface="Wingdings" panose="05000000000000000000" pitchFamily="2" charset="2"/>
              </a:rPr>
              <a:t>. Δεν επηρεάζει τη συγκρότηση, οι πράξεις που εκδίδονται είναι νομικά έγκυρες και δεσμευτικές – όπως και στα de facto διοικητικά όργανα.</a:t>
            </a:r>
          </a:p>
          <a:p>
            <a:pPr algn="just"/>
            <a:endParaRPr lang="el-GR" i="1" dirty="0">
              <a:solidFill>
                <a:schemeClr val="bg1"/>
              </a:solidFill>
            </a:endParaRPr>
          </a:p>
          <a:p>
            <a:endParaRPr lang="en-US" dirty="0"/>
          </a:p>
        </p:txBody>
      </p:sp>
    </p:spTree>
    <p:extLst>
      <p:ext uri="{BB962C8B-B14F-4D97-AF65-F5344CB8AC3E}">
        <p14:creationId xmlns:p14="http://schemas.microsoft.com/office/powerpoint/2010/main" val="2348942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4E91C8-8E16-91B9-B366-18D8DE20CD44}"/>
              </a:ext>
            </a:extLst>
          </p:cNvPr>
          <p:cNvSpPr>
            <a:spLocks noGrp="1"/>
          </p:cNvSpPr>
          <p:nvPr>
            <p:ph type="title"/>
          </p:nvPr>
        </p:nvSpPr>
        <p:spPr>
          <a:xfrm>
            <a:off x="684213" y="685800"/>
            <a:ext cx="10727126" cy="45719"/>
          </a:xfrm>
        </p:spPr>
        <p:txBody>
          <a:bodyPr>
            <a:normAutofit fontScale="90000"/>
          </a:bodyPr>
          <a:lstStyle/>
          <a:p>
            <a:endParaRPr lang="en-US" dirty="0"/>
          </a:p>
        </p:txBody>
      </p:sp>
      <p:sp>
        <p:nvSpPr>
          <p:cNvPr id="3" name="Θέση κειμένου 2">
            <a:extLst>
              <a:ext uri="{FF2B5EF4-FFF2-40B4-BE49-F238E27FC236}">
                <a16:creationId xmlns:a16="http://schemas.microsoft.com/office/drawing/2014/main" id="{A64FC166-9411-AB38-F62B-884DB29C27EF}"/>
              </a:ext>
            </a:extLst>
          </p:cNvPr>
          <p:cNvSpPr>
            <a:spLocks noGrp="1"/>
          </p:cNvSpPr>
          <p:nvPr>
            <p:ph type="body" idx="1"/>
          </p:nvPr>
        </p:nvSpPr>
        <p:spPr>
          <a:xfrm>
            <a:off x="684212" y="830423"/>
            <a:ext cx="11109682" cy="5739261"/>
          </a:xfrm>
        </p:spPr>
        <p:txBody>
          <a:bodyPr>
            <a:normAutofit fontScale="92500" lnSpcReduction="10000"/>
          </a:bodyPr>
          <a:lstStyle/>
          <a:p>
            <a:pPr algn="just"/>
            <a:r>
              <a:rPr lang="el-GR" b="1" dirty="0">
                <a:solidFill>
                  <a:schemeClr val="bg1"/>
                </a:solidFill>
              </a:rPr>
              <a:t>Άρθρο 14 ΚΔΔιαδ </a:t>
            </a:r>
            <a:r>
              <a:rPr lang="el-GR" dirty="0">
                <a:solidFill>
                  <a:schemeClr val="bg1"/>
                </a:solidFill>
              </a:rPr>
              <a:t>(Σύνθεση-Συνεδρίαση)</a:t>
            </a:r>
          </a:p>
          <a:p>
            <a:pPr algn="just"/>
            <a:r>
              <a:rPr lang="el-GR" dirty="0">
                <a:solidFill>
                  <a:schemeClr val="bg1"/>
                </a:solidFill>
              </a:rPr>
              <a:t>Για τη νόμιμη συνεδρίαση συλλογικών οργάνων απαιτείται απαρτία.</a:t>
            </a:r>
          </a:p>
          <a:p>
            <a:pPr algn="just"/>
            <a:r>
              <a:rPr lang="el-GR" dirty="0">
                <a:solidFill>
                  <a:schemeClr val="bg1"/>
                </a:solidFill>
              </a:rPr>
              <a:t>Απαρτία</a:t>
            </a:r>
            <a:r>
              <a:rPr lang="en-US" dirty="0">
                <a:solidFill>
                  <a:schemeClr val="bg1"/>
                </a:solidFill>
              </a:rPr>
              <a:t>: </a:t>
            </a:r>
            <a:r>
              <a:rPr lang="el-GR" dirty="0">
                <a:solidFill>
                  <a:schemeClr val="bg1"/>
                </a:solidFill>
              </a:rPr>
              <a:t>όταν στη σύνθεσή του μετέχουν </a:t>
            </a:r>
            <a:r>
              <a:rPr lang="el-GR" b="1" dirty="0">
                <a:solidFill>
                  <a:schemeClr val="bg1"/>
                </a:solidFill>
              </a:rPr>
              <a:t>περισσότερα από τα μισά των διορισμένων τακτικών μελών</a:t>
            </a:r>
            <a:r>
              <a:rPr lang="en-US" b="1" dirty="0">
                <a:solidFill>
                  <a:schemeClr val="bg1"/>
                </a:solidFill>
              </a:rPr>
              <a:t> </a:t>
            </a:r>
            <a:r>
              <a:rPr lang="el-GR" dirty="0">
                <a:solidFill>
                  <a:schemeClr val="bg1"/>
                </a:solidFill>
              </a:rPr>
              <a:t>και πάντως όχι λιγότερα των τριών (3) τακτικών μελών. Στα τριμελή συλλογικά όργανα, για την ύπαρξη απαρτίας, απαιτείται η παρουσία και των τριών (3) μελών.</a:t>
            </a:r>
          </a:p>
          <a:p>
            <a:pPr algn="just"/>
            <a:r>
              <a:rPr lang="el-GR" dirty="0">
                <a:solidFill>
                  <a:schemeClr val="bg1"/>
                </a:solidFill>
              </a:rPr>
              <a:t>Η απαρτία πρέπει να υπάρχει σε όλη τη διάρκεια της συνεδρίασης</a:t>
            </a:r>
            <a:r>
              <a:rPr lang="en-US" dirty="0">
                <a:solidFill>
                  <a:schemeClr val="bg1"/>
                </a:solidFill>
              </a:rPr>
              <a:t>.</a:t>
            </a:r>
            <a:endParaRPr lang="el-GR" dirty="0">
              <a:solidFill>
                <a:schemeClr val="bg1"/>
              </a:solidFill>
            </a:endParaRPr>
          </a:p>
          <a:p>
            <a:pPr algn="just"/>
            <a:r>
              <a:rPr lang="el-GR" dirty="0">
                <a:solidFill>
                  <a:schemeClr val="bg1"/>
                </a:solidFill>
              </a:rPr>
              <a:t>Για τη νόμιμη συνεδρίαση απαιτείται πρόσκληση. Αν κατά τη συνεδρίαση απουσιάσει τακτικό μέλος το οποίο δεν είχε προσκληθεί, η συνεδρίαση είναι </a:t>
            </a:r>
            <a:r>
              <a:rPr lang="el-GR" b="1" dirty="0">
                <a:solidFill>
                  <a:schemeClr val="bg1"/>
                </a:solidFill>
              </a:rPr>
              <a:t>παράνομη</a:t>
            </a:r>
            <a:r>
              <a:rPr lang="el-GR" dirty="0">
                <a:solidFill>
                  <a:schemeClr val="bg1"/>
                </a:solidFill>
              </a:rPr>
              <a:t>.</a:t>
            </a:r>
          </a:p>
          <a:p>
            <a:pPr algn="just"/>
            <a:r>
              <a:rPr lang="el-GR" dirty="0">
                <a:solidFill>
                  <a:schemeClr val="bg1"/>
                </a:solidFill>
              </a:rPr>
              <a:t>Η νομιμότητα της σύνθεσης του συλλογικού οργάνου δεν επηρεάζεται από την τυχόν εναλλαγή των μετεχόντων μελών σε διαδοχικές συνεδριάσεις. Μέλη συλλογικού οργάνου, τα οποία είναι σύζυγοι ή συνδέονται μεταξύ τους με συγγένεια έως και τέταρτου βαθμού εξ αίματος ή αγχιστείας, δεν επιτρέπεται να μετάσχουν στην ίδια συνεδρίαση.</a:t>
            </a:r>
          </a:p>
          <a:p>
            <a:pPr algn="just"/>
            <a:r>
              <a:rPr lang="el-GR" dirty="0">
                <a:solidFill>
                  <a:schemeClr val="bg1"/>
                </a:solidFill>
              </a:rPr>
              <a:t>Οι συνεδριάσεις, αν στο νόμο δεν ορίζεται διαφορετικά, </a:t>
            </a:r>
            <a:r>
              <a:rPr lang="el-GR" b="1" dirty="0">
                <a:solidFill>
                  <a:schemeClr val="bg1"/>
                </a:solidFill>
              </a:rPr>
              <a:t>είναι μυστικές</a:t>
            </a:r>
            <a:r>
              <a:rPr lang="el-GR" dirty="0">
                <a:solidFill>
                  <a:schemeClr val="bg1"/>
                </a:solidFill>
              </a:rPr>
              <a:t>. Η κατά τη συζήτηση παρουσία άλλων προσώπων, πλην των μελών και του γραμματέα ή των τυχόν ειδικώς οριζόμενων στο νόμο προσώπων, </a:t>
            </a:r>
            <a:r>
              <a:rPr lang="el-GR" b="1" dirty="0">
                <a:solidFill>
                  <a:schemeClr val="bg1"/>
                </a:solidFill>
              </a:rPr>
              <a:t>δεν επιτρέπεται</a:t>
            </a:r>
            <a:r>
              <a:rPr lang="el-GR" dirty="0">
                <a:solidFill>
                  <a:schemeClr val="bg1"/>
                </a:solidFill>
              </a:rPr>
              <a:t>. Το συλλογικό όργανο, όμως, μπορεί να καλέσει, προς παροχή πληροφοριών ή προσαγωγή στοιχείων, υπηρεσιακά ή άλλα πρόσωπα, τα οποία και </a:t>
            </a:r>
            <a:r>
              <a:rPr lang="el-GR" b="1" dirty="0">
                <a:solidFill>
                  <a:schemeClr val="bg1"/>
                </a:solidFill>
              </a:rPr>
              <a:t>αποχωρούν πριν από την έναρξη της συζήτησης</a:t>
            </a:r>
            <a:r>
              <a:rPr lang="el-GR" dirty="0">
                <a:solidFill>
                  <a:schemeClr val="bg1"/>
                </a:solidFill>
              </a:rPr>
              <a:t>.</a:t>
            </a:r>
          </a:p>
          <a:p>
            <a:pPr algn="just"/>
            <a:endParaRPr lang="en-US" dirty="0">
              <a:solidFill>
                <a:schemeClr val="bg1"/>
              </a:solidFill>
            </a:endParaRPr>
          </a:p>
        </p:txBody>
      </p:sp>
    </p:spTree>
    <p:extLst>
      <p:ext uri="{BB962C8B-B14F-4D97-AF65-F5344CB8AC3E}">
        <p14:creationId xmlns:p14="http://schemas.microsoft.com/office/powerpoint/2010/main" val="24032830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4D53814-37DE-E796-EF09-55E152E30252}"/>
              </a:ext>
            </a:extLst>
          </p:cNvPr>
          <p:cNvSpPr>
            <a:spLocks noGrp="1"/>
          </p:cNvSpPr>
          <p:nvPr>
            <p:ph type="title"/>
          </p:nvPr>
        </p:nvSpPr>
        <p:spPr>
          <a:xfrm>
            <a:off x="684212" y="685800"/>
            <a:ext cx="11240309" cy="723122"/>
          </a:xfrm>
        </p:spPr>
        <p:txBody>
          <a:bodyPr/>
          <a:lstStyle/>
          <a:p>
            <a:endParaRPr lang="en-US" dirty="0"/>
          </a:p>
        </p:txBody>
      </p:sp>
      <p:sp>
        <p:nvSpPr>
          <p:cNvPr id="3" name="Θέση κειμένου 2">
            <a:extLst>
              <a:ext uri="{FF2B5EF4-FFF2-40B4-BE49-F238E27FC236}">
                <a16:creationId xmlns:a16="http://schemas.microsoft.com/office/drawing/2014/main" id="{E51E4547-48DB-583A-C46F-B8ABDCFE09C4}"/>
              </a:ext>
            </a:extLst>
          </p:cNvPr>
          <p:cNvSpPr>
            <a:spLocks noGrp="1"/>
          </p:cNvSpPr>
          <p:nvPr>
            <p:ph type="body" idx="1"/>
          </p:nvPr>
        </p:nvSpPr>
        <p:spPr>
          <a:xfrm>
            <a:off x="684211" y="1259633"/>
            <a:ext cx="11240309" cy="5355771"/>
          </a:xfrm>
        </p:spPr>
        <p:txBody>
          <a:bodyPr>
            <a:normAutofit fontScale="92500"/>
          </a:bodyPr>
          <a:lstStyle/>
          <a:p>
            <a:pPr algn="just"/>
            <a:r>
              <a:rPr lang="el-GR" dirty="0">
                <a:solidFill>
                  <a:schemeClr val="bg1"/>
                </a:solidFill>
              </a:rPr>
              <a:t>Αντικείμενο της συνεδρίασης είναι μόνο τα θέματα που περιλαμβάνονται στην ημερήσια διάταξη. Κατ' εξαίρεση, μπορούν να συζητηθούν και θέματα που δεν περιλαμβάνονται στην ημερήσια διάταξη </a:t>
            </a:r>
            <a:r>
              <a:rPr lang="el-GR" b="1" dirty="0">
                <a:solidFill>
                  <a:schemeClr val="bg1"/>
                </a:solidFill>
              </a:rPr>
              <a:t>αν είναι παρόντα όλα τα τακτικά μέλη και συμφωνούν </a:t>
            </a:r>
            <a:r>
              <a:rPr lang="el-GR" dirty="0">
                <a:solidFill>
                  <a:schemeClr val="bg1"/>
                </a:solidFill>
              </a:rPr>
              <a:t>για τη συζήτηση τους.</a:t>
            </a:r>
          </a:p>
          <a:p>
            <a:pPr algn="just"/>
            <a:r>
              <a:rPr lang="el-GR" dirty="0">
                <a:solidFill>
                  <a:schemeClr val="bg1"/>
                </a:solidFill>
              </a:rPr>
              <a:t>Οι αποφάσεις των συλλογικών οργάνων, αν ο νόμος δεν ορίζει διαφορετικά, λαμβάνονται με την απόλυτη πλειοψηφία των παρόντων μελών. Σε περίπτωση ισοψηφίας, υπερισχύει η ψήφος προέδρου (άρθρο </a:t>
            </a:r>
            <a:r>
              <a:rPr lang="el-GR" b="1" dirty="0">
                <a:solidFill>
                  <a:schemeClr val="bg1"/>
                </a:solidFill>
              </a:rPr>
              <a:t>16 παρ. 1 </a:t>
            </a:r>
            <a:r>
              <a:rPr lang="el-GR" dirty="0">
                <a:solidFill>
                  <a:schemeClr val="bg1"/>
                </a:solidFill>
              </a:rPr>
              <a:t>ΚΔΔιαδ).</a:t>
            </a:r>
          </a:p>
          <a:p>
            <a:pPr algn="just"/>
            <a:r>
              <a:rPr lang="el-GR" dirty="0">
                <a:solidFill>
                  <a:schemeClr val="bg1"/>
                </a:solidFill>
              </a:rPr>
              <a:t>Αν η συζήτηση της υπόθεσης διαρκεί περισσότερες από μία συνεδριάσεις, η απόφαση λαμβάνεται από τα μέλη που μετέχουν στην τελευταία συνεδρίαση, αφού προηγουμένως, τα μέλη που δεν μετείχαν στις προηγούμενες συνεδριάσεις, </a:t>
            </a:r>
            <a:r>
              <a:rPr lang="el-GR" b="1" dirty="0">
                <a:solidFill>
                  <a:schemeClr val="bg1"/>
                </a:solidFill>
              </a:rPr>
              <a:t>ενημερωθούν πλήρως ως προς τα ουσιώδη σημεία των κατ' αυτές συζητήσεων</a:t>
            </a:r>
            <a:r>
              <a:rPr lang="el-GR" dirty="0">
                <a:solidFill>
                  <a:schemeClr val="bg1"/>
                </a:solidFill>
              </a:rPr>
              <a:t>. Η ενημέρωση </a:t>
            </a:r>
            <a:r>
              <a:rPr lang="el-GR" b="1" u="sng" dirty="0">
                <a:solidFill>
                  <a:schemeClr val="bg1"/>
                </a:solidFill>
              </a:rPr>
              <a:t>πρέπει να προκύπτει από δήλωση των μελών αυτών, η οποία και καταχωρίζεται στα πρακτικά</a:t>
            </a:r>
            <a:r>
              <a:rPr lang="el-GR" dirty="0">
                <a:solidFill>
                  <a:schemeClr val="bg1"/>
                </a:solidFill>
              </a:rPr>
              <a:t> (άρθρο </a:t>
            </a:r>
            <a:r>
              <a:rPr lang="el-GR" b="1" dirty="0">
                <a:solidFill>
                  <a:schemeClr val="bg1"/>
                </a:solidFill>
              </a:rPr>
              <a:t>16 παρ. 2</a:t>
            </a:r>
            <a:r>
              <a:rPr lang="el-GR" dirty="0">
                <a:solidFill>
                  <a:schemeClr val="bg1"/>
                </a:solidFill>
              </a:rPr>
              <a:t> ΚΔΔιαδ).</a:t>
            </a:r>
          </a:p>
          <a:p>
            <a:pPr algn="just"/>
            <a:r>
              <a:rPr lang="el-GR" dirty="0">
                <a:solidFill>
                  <a:schemeClr val="bg1"/>
                </a:solidFill>
              </a:rPr>
              <a:t>Για τις συνεδριάσεις συλλογικού οργάνου συντάσσεται πρακτικό. Καταχωρούνται σε αυτό και οι γνώμες της μειοψηφίας και τα θέματα που συζητήθηκαν με συνοπτική αλλά περιεκτική αναφορά στο περιεχόμενο τους (άρθρο 16 παρ. 4-6 ΚΔΔιαδ).</a:t>
            </a:r>
          </a:p>
          <a:p>
            <a:pPr algn="just"/>
            <a:r>
              <a:rPr lang="el-GR" dirty="0">
                <a:solidFill>
                  <a:schemeClr val="bg1"/>
                </a:solidFill>
              </a:rPr>
              <a:t> Η υπογραφή του προέδρου ή του αναπληρωτή του </a:t>
            </a:r>
            <a:r>
              <a:rPr lang="el-GR" b="1" dirty="0">
                <a:solidFill>
                  <a:schemeClr val="bg1"/>
                </a:solidFill>
              </a:rPr>
              <a:t>αρκεί </a:t>
            </a:r>
            <a:r>
              <a:rPr lang="el-GR" dirty="0">
                <a:solidFill>
                  <a:schemeClr val="bg1"/>
                </a:solidFill>
              </a:rPr>
              <a:t>για τη νόμιμη υπόσταση κάθε πράξης του συλλογικού οργάνου (άρθρο 16 παρ. 8 ΚΔΔιαδ).</a:t>
            </a:r>
            <a:endParaRPr lang="en-US" dirty="0">
              <a:solidFill>
                <a:schemeClr val="bg1"/>
              </a:solidFill>
            </a:endParaRPr>
          </a:p>
        </p:txBody>
      </p:sp>
    </p:spTree>
    <p:extLst>
      <p:ext uri="{BB962C8B-B14F-4D97-AF65-F5344CB8AC3E}">
        <p14:creationId xmlns:p14="http://schemas.microsoft.com/office/powerpoint/2010/main" val="3409983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C0238D9-84F7-0E10-EC91-8FD3C1C2B50E}"/>
              </a:ext>
            </a:extLst>
          </p:cNvPr>
          <p:cNvSpPr>
            <a:spLocks noGrp="1"/>
          </p:cNvSpPr>
          <p:nvPr>
            <p:ph type="title"/>
          </p:nvPr>
        </p:nvSpPr>
        <p:spPr>
          <a:xfrm>
            <a:off x="684213" y="685800"/>
            <a:ext cx="10820432" cy="639147"/>
          </a:xfrm>
        </p:spPr>
        <p:txBody>
          <a:bodyPr/>
          <a:lstStyle/>
          <a:p>
            <a:pPr algn="ctr"/>
            <a:r>
              <a:rPr lang="el-GR" dirty="0">
                <a:solidFill>
                  <a:schemeClr val="bg1"/>
                </a:solidFill>
                <a:latin typeface="Garamond" panose="02020404030301010803" pitchFamily="18" charset="0"/>
              </a:rPr>
              <a:t>ΑΡΧΗ ΑΜΕΡΟΛΗΨΙΑΣ </a:t>
            </a:r>
            <a:endParaRPr lang="en-US" dirty="0">
              <a:solidFill>
                <a:schemeClr val="bg1"/>
              </a:solidFill>
              <a:latin typeface="Garamond" panose="02020404030301010803" pitchFamily="18" charset="0"/>
            </a:endParaRPr>
          </a:p>
        </p:txBody>
      </p:sp>
      <p:sp>
        <p:nvSpPr>
          <p:cNvPr id="3" name="Θέση κειμένου 2">
            <a:extLst>
              <a:ext uri="{FF2B5EF4-FFF2-40B4-BE49-F238E27FC236}">
                <a16:creationId xmlns:a16="http://schemas.microsoft.com/office/drawing/2014/main" id="{5118AF93-FD83-5F06-A650-5E8DB9FDDC30}"/>
              </a:ext>
            </a:extLst>
          </p:cNvPr>
          <p:cNvSpPr>
            <a:spLocks noGrp="1"/>
          </p:cNvSpPr>
          <p:nvPr>
            <p:ph type="body" idx="1"/>
          </p:nvPr>
        </p:nvSpPr>
        <p:spPr>
          <a:xfrm>
            <a:off x="684211" y="1324947"/>
            <a:ext cx="11277634" cy="5085184"/>
          </a:xfrm>
        </p:spPr>
        <p:txBody>
          <a:bodyPr>
            <a:normAutofit fontScale="77500" lnSpcReduction="20000"/>
          </a:bodyPr>
          <a:lstStyle/>
          <a:p>
            <a:pPr algn="just"/>
            <a:r>
              <a:rPr lang="el-GR" b="1" dirty="0">
                <a:solidFill>
                  <a:schemeClr val="bg1"/>
                </a:solidFill>
              </a:rPr>
              <a:t>Άρθρο 7 ΚΔΔιαδ</a:t>
            </a:r>
          </a:p>
          <a:p>
            <a:pPr algn="just"/>
            <a:r>
              <a:rPr lang="el-GR" b="1" dirty="0">
                <a:solidFill>
                  <a:schemeClr val="bg1"/>
                </a:solidFill>
              </a:rPr>
              <a:t>Γενικός Κανόνας</a:t>
            </a:r>
            <a:r>
              <a:rPr lang="en-US" dirty="0">
                <a:solidFill>
                  <a:schemeClr val="bg1"/>
                </a:solidFill>
              </a:rPr>
              <a:t>: </a:t>
            </a:r>
            <a:r>
              <a:rPr lang="el-GR" dirty="0">
                <a:solidFill>
                  <a:schemeClr val="bg1"/>
                </a:solidFill>
              </a:rPr>
              <a:t>Τα διοικητικά όργανα, μονομελή ή συλλογικά, πρέπει να παρέχουν εγγυήσεις </a:t>
            </a:r>
            <a:r>
              <a:rPr lang="el-GR" b="1" dirty="0">
                <a:solidFill>
                  <a:schemeClr val="bg1"/>
                </a:solidFill>
              </a:rPr>
              <a:t>αμερόληπτης κρίσης </a:t>
            </a:r>
            <a:r>
              <a:rPr lang="el-GR" dirty="0">
                <a:solidFill>
                  <a:schemeClr val="bg1"/>
                </a:solidFill>
              </a:rPr>
              <a:t>κατά την άσκηση των αρμοδιοτήτων τους. </a:t>
            </a:r>
          </a:p>
          <a:p>
            <a:pPr algn="just"/>
            <a:r>
              <a:rPr lang="el-GR" dirty="0">
                <a:solidFill>
                  <a:schemeClr val="bg1"/>
                </a:solidFill>
              </a:rPr>
              <a:t>Ειδικότερες εκφάνσεις η </a:t>
            </a:r>
            <a:r>
              <a:rPr lang="el-GR" b="1" dirty="0">
                <a:solidFill>
                  <a:schemeClr val="bg1"/>
                </a:solidFill>
              </a:rPr>
              <a:t>αποχή και η αίτηση εξαίρεσης </a:t>
            </a:r>
            <a:r>
              <a:rPr lang="el-GR" dirty="0">
                <a:solidFill>
                  <a:schemeClr val="bg1"/>
                </a:solidFill>
              </a:rPr>
              <a:t>μελών διοικητικών οργάνων</a:t>
            </a:r>
            <a:r>
              <a:rPr lang="en-US" dirty="0">
                <a:solidFill>
                  <a:schemeClr val="bg1"/>
                </a:solidFill>
              </a:rPr>
              <a:t>:</a:t>
            </a:r>
            <a:endParaRPr lang="el-GR" dirty="0">
              <a:solidFill>
                <a:schemeClr val="bg1"/>
              </a:solidFill>
            </a:endParaRPr>
          </a:p>
          <a:p>
            <a:pPr algn="just"/>
            <a:r>
              <a:rPr lang="el-GR" dirty="0">
                <a:solidFill>
                  <a:schemeClr val="bg1"/>
                </a:solidFill>
              </a:rPr>
              <a:t>Τα μονομελή όργανα, καθώς και τα μέλη των συλλογικών οργάνων, οφείλουν να απέχουν από κάθε ενέργεια ή διαδικασία που συνιστά συμμετοχή σε λήψη απόφασης ή διατύπωση γνώμης ή πρότασης εφόσον:</a:t>
            </a:r>
            <a:r>
              <a:rPr lang="en-US" dirty="0">
                <a:solidFill>
                  <a:schemeClr val="bg1"/>
                </a:solidFill>
              </a:rPr>
              <a:t> </a:t>
            </a:r>
          </a:p>
          <a:p>
            <a:pPr algn="just"/>
            <a:r>
              <a:rPr lang="el-GR" b="1" dirty="0">
                <a:solidFill>
                  <a:schemeClr val="bg1"/>
                </a:solidFill>
              </a:rPr>
              <a:t>α) </a:t>
            </a:r>
            <a:r>
              <a:rPr lang="el-GR" dirty="0">
                <a:solidFill>
                  <a:schemeClr val="bg1"/>
                </a:solidFill>
              </a:rPr>
              <a:t>η ικανοποίηση προσωπικού συμφέροντος τους συνδέεται με την έκβαση της υπόθεσης, </a:t>
            </a:r>
            <a:r>
              <a:rPr lang="el-GR" b="1" dirty="0">
                <a:solidFill>
                  <a:schemeClr val="bg1"/>
                </a:solidFill>
              </a:rPr>
              <a:t>β) </a:t>
            </a:r>
            <a:r>
              <a:rPr lang="el-GR" dirty="0">
                <a:solidFill>
                  <a:schemeClr val="bg1"/>
                </a:solidFill>
              </a:rPr>
              <a:t>είναι σύζυγοι ή συγγενείς εξ αίματος ή εξ αγχιστείας, κατ' ευθεία μεν γραμμή απεριορίστως, εκ πλαγίου δε έως και τέταρτου βαθμού, με κάποιον από τους ενδιαφερομένους, ή</a:t>
            </a:r>
            <a:endParaRPr lang="en-US" dirty="0">
              <a:solidFill>
                <a:schemeClr val="bg1"/>
              </a:solidFill>
            </a:endParaRPr>
          </a:p>
          <a:p>
            <a:pPr algn="just"/>
            <a:r>
              <a:rPr lang="el-GR" b="1" dirty="0">
                <a:solidFill>
                  <a:schemeClr val="bg1"/>
                </a:solidFill>
              </a:rPr>
              <a:t>γ) </a:t>
            </a:r>
            <a:r>
              <a:rPr lang="el-GR" dirty="0">
                <a:solidFill>
                  <a:schemeClr val="bg1"/>
                </a:solidFill>
              </a:rPr>
              <a:t>έχουν ιδιαίτερο δεσμό ή ιδιάζουσα σχέση ή εχθρότητα με τους ενδιαφερομένους.</a:t>
            </a:r>
          </a:p>
          <a:p>
            <a:pPr algn="just"/>
            <a:endParaRPr lang="el-GR" dirty="0">
              <a:solidFill>
                <a:schemeClr val="bg1"/>
              </a:solidFill>
            </a:endParaRPr>
          </a:p>
          <a:p>
            <a:pPr algn="just"/>
            <a:r>
              <a:rPr lang="el-GR" dirty="0">
                <a:solidFill>
                  <a:schemeClr val="bg1"/>
                </a:solidFill>
              </a:rPr>
              <a:t>Ενδεικτικά</a:t>
            </a:r>
            <a:r>
              <a:rPr lang="en-US" dirty="0">
                <a:solidFill>
                  <a:schemeClr val="bg1"/>
                </a:solidFill>
              </a:rPr>
              <a:t>:</a:t>
            </a:r>
            <a:r>
              <a:rPr lang="el-GR" dirty="0">
                <a:solidFill>
                  <a:schemeClr val="bg1"/>
                </a:solidFill>
              </a:rPr>
              <a:t> Η ιδιαίτερη έχθρα ή σχέση να προκύπτει σαφώς και χωρίς ενδοιασμό. Δεν συνάγεται παράβαση της αρχής της αμεροληψίας </a:t>
            </a:r>
            <a:r>
              <a:rPr lang="el-GR">
                <a:solidFill>
                  <a:schemeClr val="bg1"/>
                </a:solidFill>
              </a:rPr>
              <a:t>όταν το </a:t>
            </a:r>
            <a:r>
              <a:rPr lang="el-GR" dirty="0">
                <a:solidFill>
                  <a:schemeClr val="bg1"/>
                </a:solidFill>
              </a:rPr>
              <a:t>μέλος συμμετείχε σε προηγούμενη συνεδρίαση που επιλήφθηκε ή εξέφρασε γνώμη ως αρμόδιο </a:t>
            </a:r>
            <a:r>
              <a:rPr lang="el-GR">
                <a:solidFill>
                  <a:schemeClr val="bg1"/>
                </a:solidFill>
              </a:rPr>
              <a:t>υπηρεσιακό όργανο.</a:t>
            </a:r>
            <a:endParaRPr lang="el-GR" dirty="0">
              <a:solidFill>
                <a:schemeClr val="bg1"/>
              </a:solidFill>
            </a:endParaRPr>
          </a:p>
          <a:p>
            <a:pPr algn="just"/>
            <a:r>
              <a:rPr lang="el-GR" dirty="0">
                <a:solidFill>
                  <a:schemeClr val="bg1"/>
                </a:solidFill>
              </a:rPr>
              <a:t>Αποκλείεται από τη συμμετοχή σε συλλογικό όργανο όταν έχει εκδώσει πράξη που ελέγχεται από το συλλ όργανο.</a:t>
            </a:r>
          </a:p>
          <a:p>
            <a:pPr algn="just"/>
            <a:r>
              <a:rPr lang="el-GR" dirty="0">
                <a:solidFill>
                  <a:schemeClr val="bg1"/>
                </a:solidFill>
              </a:rPr>
              <a:t>Αποκλείεται ότι έχει εκδώσει γνωμοδότηση προς το αποφασίζον συλλογικό όργανο.</a:t>
            </a:r>
          </a:p>
          <a:p>
            <a:pPr algn="just"/>
            <a:r>
              <a:rPr lang="el-GR" dirty="0">
                <a:solidFill>
                  <a:schemeClr val="bg1"/>
                </a:solidFill>
              </a:rPr>
              <a:t>Αποκλείεται όταν εξετάσθηκε ως μάρτυρας και κατέθεσε επιβαρυντικά στοιχεία.</a:t>
            </a:r>
          </a:p>
          <a:p>
            <a:pPr algn="just"/>
            <a:endParaRPr lang="en-US" dirty="0">
              <a:solidFill>
                <a:schemeClr val="bg1"/>
              </a:solidFill>
            </a:endParaRPr>
          </a:p>
          <a:p>
            <a:pPr algn="just"/>
            <a:endParaRPr lang="en-US" dirty="0">
              <a:solidFill>
                <a:schemeClr val="bg1"/>
              </a:solidFill>
            </a:endParaRPr>
          </a:p>
        </p:txBody>
      </p:sp>
    </p:spTree>
    <p:extLst>
      <p:ext uri="{BB962C8B-B14F-4D97-AF65-F5344CB8AC3E}">
        <p14:creationId xmlns:p14="http://schemas.microsoft.com/office/powerpoint/2010/main" val="4225548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B5981BA-31A8-CAD7-ABB1-105BA96EE787}"/>
              </a:ext>
            </a:extLst>
          </p:cNvPr>
          <p:cNvSpPr>
            <a:spLocks noGrp="1"/>
          </p:cNvSpPr>
          <p:nvPr>
            <p:ph type="title"/>
          </p:nvPr>
        </p:nvSpPr>
        <p:spPr>
          <a:xfrm>
            <a:off x="684213" y="685800"/>
            <a:ext cx="10736456" cy="177800"/>
          </a:xfrm>
        </p:spPr>
        <p:txBody>
          <a:bodyPr>
            <a:normAutofit fontScale="90000"/>
          </a:bodyPr>
          <a:lstStyle/>
          <a:p>
            <a:endParaRPr lang="en-US" dirty="0"/>
          </a:p>
        </p:txBody>
      </p:sp>
      <p:sp>
        <p:nvSpPr>
          <p:cNvPr id="3" name="Θέση κειμένου 2">
            <a:extLst>
              <a:ext uri="{FF2B5EF4-FFF2-40B4-BE49-F238E27FC236}">
                <a16:creationId xmlns:a16="http://schemas.microsoft.com/office/drawing/2014/main" id="{5404B9B8-E536-4A54-8A02-08B7C3F8AF48}"/>
              </a:ext>
            </a:extLst>
          </p:cNvPr>
          <p:cNvSpPr>
            <a:spLocks noGrp="1"/>
          </p:cNvSpPr>
          <p:nvPr>
            <p:ph type="body" idx="1"/>
          </p:nvPr>
        </p:nvSpPr>
        <p:spPr>
          <a:xfrm>
            <a:off x="684212" y="1119673"/>
            <a:ext cx="11147004" cy="4874727"/>
          </a:xfrm>
        </p:spPr>
        <p:txBody>
          <a:bodyPr>
            <a:normAutofit fontScale="85000" lnSpcReduction="10000"/>
          </a:bodyPr>
          <a:lstStyle/>
          <a:p>
            <a:pPr algn="ctr"/>
            <a:r>
              <a:rPr lang="el-GR" sz="3600" dirty="0">
                <a:solidFill>
                  <a:schemeClr val="bg1"/>
                </a:solidFill>
                <a:latin typeface="Garamond" panose="02020404030301010803" pitchFamily="18" charset="0"/>
              </a:rPr>
              <a:t>Η μη τήρηση κανόνων για σύνθεση και λειτουργία συλλογικών οργάνων αποφασιστικής αρμοδιότητας συνιστά παράβαση ουσιώδους τύπου της διαδικασίας = παράνομες πράξεις που ακυρώνονται δικαστικώς</a:t>
            </a:r>
          </a:p>
          <a:p>
            <a:pPr algn="ctr"/>
            <a:r>
              <a:rPr lang="el-GR" sz="3600" dirty="0">
                <a:solidFill>
                  <a:schemeClr val="bg1"/>
                </a:solidFill>
                <a:latin typeface="Garamond" panose="02020404030301010803" pitchFamily="18" charset="0"/>
              </a:rPr>
              <a:t>Η μη νόμιμη συγκρότηση αποφασιστικής αρμοδιότητας συλλογικών οργάνων: παράνομες πράξεις λόγω αναρμοδιότητας.</a:t>
            </a:r>
          </a:p>
          <a:p>
            <a:pPr algn="ctr"/>
            <a:endParaRPr lang="el-GR" sz="3600" dirty="0">
              <a:solidFill>
                <a:schemeClr val="bg1"/>
              </a:solidFill>
              <a:latin typeface="Garamond" panose="02020404030301010803" pitchFamily="18" charset="0"/>
            </a:endParaRPr>
          </a:p>
          <a:p>
            <a:pPr algn="ctr"/>
            <a:endParaRPr lang="el-GR" sz="3600" dirty="0">
              <a:solidFill>
                <a:schemeClr val="bg1"/>
              </a:solidFill>
              <a:latin typeface="Garamond" panose="02020404030301010803" pitchFamily="18" charset="0"/>
            </a:endParaRPr>
          </a:p>
          <a:p>
            <a:pPr algn="ctr"/>
            <a:r>
              <a:rPr lang="el-GR" sz="3600" dirty="0">
                <a:solidFill>
                  <a:schemeClr val="bg1"/>
                </a:solidFill>
                <a:latin typeface="Garamond" panose="02020404030301010803" pitchFamily="18" charset="0"/>
              </a:rPr>
              <a:t>Σας ευχαριστώ πολύ.</a:t>
            </a:r>
          </a:p>
          <a:p>
            <a:pPr algn="ctr"/>
            <a:r>
              <a:rPr lang="el-GR" sz="3600" dirty="0">
                <a:solidFill>
                  <a:schemeClr val="bg1"/>
                </a:solidFill>
                <a:latin typeface="Garamond" panose="02020404030301010803" pitchFamily="18" charset="0"/>
              </a:rPr>
              <a:t>Καλή επιτυχία!</a:t>
            </a:r>
            <a:endParaRPr lang="en-US" sz="3600" dirty="0">
              <a:solidFill>
                <a:schemeClr val="bg1"/>
              </a:solidFill>
              <a:latin typeface="Garamond" panose="02020404030301010803" pitchFamily="18" charset="0"/>
            </a:endParaRPr>
          </a:p>
        </p:txBody>
      </p:sp>
    </p:spTree>
    <p:extLst>
      <p:ext uri="{BB962C8B-B14F-4D97-AF65-F5344CB8AC3E}">
        <p14:creationId xmlns:p14="http://schemas.microsoft.com/office/powerpoint/2010/main" val="1421585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FDA29B-8F33-7159-030C-A38A0F785648}"/>
              </a:ext>
            </a:extLst>
          </p:cNvPr>
          <p:cNvSpPr>
            <a:spLocks noGrp="1"/>
          </p:cNvSpPr>
          <p:nvPr>
            <p:ph type="title"/>
          </p:nvPr>
        </p:nvSpPr>
        <p:spPr>
          <a:xfrm>
            <a:off x="684213" y="685800"/>
            <a:ext cx="10848424" cy="751114"/>
          </a:xfrm>
        </p:spPr>
        <p:txBody>
          <a:bodyPr>
            <a:normAutofit fontScale="90000"/>
          </a:bodyPr>
          <a:lstStyle/>
          <a:p>
            <a:pPr algn="ctr"/>
            <a:r>
              <a:rPr lang="el-GR" dirty="0">
                <a:solidFill>
                  <a:schemeClr val="bg1"/>
                </a:solidFill>
                <a:latin typeface="Garamond" panose="02020404030301010803" pitchFamily="18" charset="0"/>
              </a:rPr>
              <a:t>Η </a:t>
            </a:r>
            <a:r>
              <a:rPr lang="el-GR" dirty="0" err="1">
                <a:solidFill>
                  <a:schemeClr val="bg1"/>
                </a:solidFill>
                <a:latin typeface="Garamond" panose="02020404030301010803" pitchFamily="18" charset="0"/>
              </a:rPr>
              <a:t>διοικητικη</a:t>
            </a:r>
            <a:r>
              <a:rPr lang="el-GR" dirty="0">
                <a:solidFill>
                  <a:schemeClr val="bg1"/>
                </a:solidFill>
                <a:latin typeface="Garamond" panose="02020404030301010803" pitchFamily="18" charset="0"/>
              </a:rPr>
              <a:t> </a:t>
            </a:r>
            <a:r>
              <a:rPr lang="el-GR" dirty="0" err="1">
                <a:solidFill>
                  <a:schemeClr val="bg1"/>
                </a:solidFill>
                <a:latin typeface="Garamond" panose="02020404030301010803" pitchFamily="18" charset="0"/>
              </a:rPr>
              <a:t>πραξη</a:t>
            </a:r>
            <a:r>
              <a:rPr lang="el-GR" dirty="0">
                <a:solidFill>
                  <a:schemeClr val="bg1"/>
                </a:solidFill>
                <a:latin typeface="Garamond" panose="02020404030301010803" pitchFamily="18" charset="0"/>
              </a:rPr>
              <a:t>  - </a:t>
            </a:r>
            <a:r>
              <a:rPr lang="el-GR" dirty="0" err="1">
                <a:solidFill>
                  <a:schemeClr val="bg1"/>
                </a:solidFill>
                <a:latin typeface="Garamond" panose="02020404030301010803" pitchFamily="18" charset="0"/>
              </a:rPr>
              <a:t>Ορισμοσ</a:t>
            </a:r>
            <a:r>
              <a:rPr lang="el-GR" dirty="0">
                <a:solidFill>
                  <a:schemeClr val="bg1"/>
                </a:solidFill>
                <a:latin typeface="Garamond" panose="02020404030301010803" pitchFamily="18" charset="0"/>
              </a:rPr>
              <a:t> – ΣΥΣΤΑΤΙΚΑ ΣΤΟΙΧΕΙΑ</a:t>
            </a:r>
            <a:endParaRPr lang="en-US" dirty="0">
              <a:solidFill>
                <a:schemeClr val="bg1"/>
              </a:solidFill>
              <a:latin typeface="Garamond" panose="02020404030301010803" pitchFamily="18" charset="0"/>
            </a:endParaRPr>
          </a:p>
        </p:txBody>
      </p:sp>
      <p:sp>
        <p:nvSpPr>
          <p:cNvPr id="3" name="Θέση κειμένου 2">
            <a:extLst>
              <a:ext uri="{FF2B5EF4-FFF2-40B4-BE49-F238E27FC236}">
                <a16:creationId xmlns:a16="http://schemas.microsoft.com/office/drawing/2014/main" id="{571D61FB-2CBD-762D-2424-C975FBD48265}"/>
              </a:ext>
            </a:extLst>
          </p:cNvPr>
          <p:cNvSpPr>
            <a:spLocks noGrp="1"/>
          </p:cNvSpPr>
          <p:nvPr>
            <p:ph type="body" idx="1"/>
          </p:nvPr>
        </p:nvSpPr>
        <p:spPr>
          <a:xfrm>
            <a:off x="684211" y="1436914"/>
            <a:ext cx="10643151" cy="4557486"/>
          </a:xfrm>
        </p:spPr>
        <p:txBody>
          <a:bodyPr>
            <a:normAutofit fontScale="77500" lnSpcReduction="20000"/>
          </a:bodyPr>
          <a:lstStyle/>
          <a:p>
            <a:r>
              <a:rPr lang="el-GR" dirty="0">
                <a:solidFill>
                  <a:schemeClr val="bg1"/>
                </a:solidFill>
              </a:rPr>
              <a:t>Διοικητική πράξη είναι η δήλωση βούλησης του διοικητικού οργάνου (οργανικό κριτήριο), με την οποία θεσπίζεται μονομερώς μια ρύθμιση κατ’ ενάσκηση δημόσιας εξουσίας και προς εξυπηρέτηση σκοπού δημοσίου συμφέροντος (λειτουργικό κριτήριο).</a:t>
            </a:r>
          </a:p>
          <a:p>
            <a:r>
              <a:rPr lang="el-GR" b="1" dirty="0">
                <a:solidFill>
                  <a:schemeClr val="bg1"/>
                </a:solidFill>
              </a:rPr>
              <a:t>Υποστατό</a:t>
            </a:r>
            <a:r>
              <a:rPr lang="el-GR" dirty="0">
                <a:solidFill>
                  <a:schemeClr val="bg1"/>
                </a:solidFill>
              </a:rPr>
              <a:t> της διοικητικής πράξης</a:t>
            </a:r>
            <a:r>
              <a:rPr lang="en-US" dirty="0">
                <a:solidFill>
                  <a:schemeClr val="bg1"/>
                </a:solidFill>
              </a:rPr>
              <a:t>: </a:t>
            </a:r>
            <a:r>
              <a:rPr lang="el-GR" dirty="0">
                <a:solidFill>
                  <a:schemeClr val="bg1"/>
                </a:solidFill>
              </a:rPr>
              <a:t>Να συγκεντρώνει τα στοιχεία του </a:t>
            </a:r>
            <a:r>
              <a:rPr lang="el-GR" b="1" dirty="0">
                <a:solidFill>
                  <a:schemeClr val="bg1"/>
                </a:solidFill>
              </a:rPr>
              <a:t>άρθρου 16 ΚΔΔιαδ</a:t>
            </a:r>
            <a:r>
              <a:rPr lang="en-US" dirty="0">
                <a:solidFill>
                  <a:schemeClr val="bg1"/>
                </a:solidFill>
              </a:rPr>
              <a:t>, </a:t>
            </a:r>
            <a:r>
              <a:rPr lang="el-GR" dirty="0">
                <a:solidFill>
                  <a:schemeClr val="bg1"/>
                </a:solidFill>
              </a:rPr>
              <a:t>ήτοι</a:t>
            </a:r>
            <a:r>
              <a:rPr lang="en-US" dirty="0">
                <a:solidFill>
                  <a:schemeClr val="bg1"/>
                </a:solidFill>
              </a:rPr>
              <a:t>:</a:t>
            </a:r>
            <a:endParaRPr lang="el-GR" dirty="0">
              <a:solidFill>
                <a:schemeClr val="bg1"/>
              </a:solidFill>
            </a:endParaRPr>
          </a:p>
          <a:p>
            <a:pPr marL="342900" indent="-342900">
              <a:buFontTx/>
              <a:buChar char="-"/>
            </a:pPr>
            <a:r>
              <a:rPr lang="el-GR" b="1" dirty="0">
                <a:solidFill>
                  <a:schemeClr val="bg1"/>
                </a:solidFill>
              </a:rPr>
              <a:t>Έγγραφο τύπο</a:t>
            </a:r>
            <a:r>
              <a:rPr lang="el-GR" dirty="0">
                <a:solidFill>
                  <a:schemeClr val="bg1"/>
                </a:solidFill>
              </a:rPr>
              <a:t> (εξαίρεση οι παραλείψεις οφειλόμενης ενέργειας και οι σιωπηρές </a:t>
            </a:r>
            <a:r>
              <a:rPr lang="el-GR" dirty="0" err="1">
                <a:solidFill>
                  <a:schemeClr val="bg1"/>
                </a:solidFill>
              </a:rPr>
              <a:t>διοικ</a:t>
            </a:r>
            <a:r>
              <a:rPr lang="el-GR" dirty="0">
                <a:solidFill>
                  <a:schemeClr val="bg1"/>
                </a:solidFill>
              </a:rPr>
              <a:t>. πράξεις)</a:t>
            </a:r>
            <a:endParaRPr lang="el-GR" b="1" dirty="0">
              <a:solidFill>
                <a:schemeClr val="bg1"/>
              </a:solidFill>
            </a:endParaRPr>
          </a:p>
          <a:p>
            <a:pPr marL="342900" indent="-342900">
              <a:buFontTx/>
              <a:buChar char="-"/>
            </a:pPr>
            <a:r>
              <a:rPr lang="el-GR" b="1" dirty="0">
                <a:solidFill>
                  <a:schemeClr val="bg1"/>
                </a:solidFill>
              </a:rPr>
              <a:t>Υπογραφή</a:t>
            </a:r>
            <a:r>
              <a:rPr lang="el-GR" dirty="0">
                <a:solidFill>
                  <a:schemeClr val="bg1"/>
                </a:solidFill>
              </a:rPr>
              <a:t> του διοικητικού οργάνου</a:t>
            </a:r>
          </a:p>
          <a:p>
            <a:pPr marL="342900" indent="-342900">
              <a:buFontTx/>
              <a:buChar char="-"/>
            </a:pPr>
            <a:r>
              <a:rPr lang="el-GR" b="1" dirty="0">
                <a:solidFill>
                  <a:schemeClr val="bg1"/>
                </a:solidFill>
              </a:rPr>
              <a:t>Χρονολογία</a:t>
            </a:r>
          </a:p>
          <a:p>
            <a:pPr marL="342900" indent="-342900">
              <a:buFontTx/>
              <a:buChar char="-"/>
            </a:pPr>
            <a:r>
              <a:rPr lang="el-GR" b="1" dirty="0">
                <a:solidFill>
                  <a:schemeClr val="bg1"/>
                </a:solidFill>
              </a:rPr>
              <a:t>Αναφορά της αρχής </a:t>
            </a:r>
            <a:r>
              <a:rPr lang="el-GR" dirty="0">
                <a:solidFill>
                  <a:schemeClr val="bg1"/>
                </a:solidFill>
              </a:rPr>
              <a:t>που την εξέδωσε</a:t>
            </a:r>
          </a:p>
          <a:p>
            <a:pPr marL="342900" indent="-342900">
              <a:buFontTx/>
              <a:buChar char="-"/>
            </a:pPr>
            <a:r>
              <a:rPr lang="el-GR" b="1" dirty="0">
                <a:solidFill>
                  <a:schemeClr val="bg1"/>
                </a:solidFill>
              </a:rPr>
              <a:t>Δημοσίευση στην </a:t>
            </a:r>
            <a:r>
              <a:rPr lang="el-GR" b="1" dirty="0" err="1">
                <a:solidFill>
                  <a:schemeClr val="bg1"/>
                </a:solidFill>
              </a:rPr>
              <a:t>ΕτΚ</a:t>
            </a:r>
            <a:r>
              <a:rPr lang="el-GR" b="1" dirty="0">
                <a:solidFill>
                  <a:schemeClr val="bg1"/>
                </a:solidFill>
              </a:rPr>
              <a:t> </a:t>
            </a:r>
            <a:r>
              <a:rPr lang="el-GR" dirty="0">
                <a:solidFill>
                  <a:schemeClr val="bg1"/>
                </a:solidFill>
              </a:rPr>
              <a:t>(18 ΚΔΔιαδ) για τις κανονιστικές διοικητικές πράξεις και όπου ρητώς προβλέπεται για τις ατομικές.</a:t>
            </a:r>
          </a:p>
          <a:p>
            <a:pPr marL="342900" indent="-342900">
              <a:buFontTx/>
              <a:buChar char="-"/>
            </a:pPr>
            <a:r>
              <a:rPr lang="el-GR" dirty="0">
                <a:solidFill>
                  <a:schemeClr val="bg1"/>
                </a:solidFill>
              </a:rPr>
              <a:t>Περαιτέρω, η νομολογία τείνει να χαρακτηρίζει ως ανυπόστατες και τις κανονιστικές πράξεις που εκδίδονται χωρίς νομοθετική εξουσιοδότηση, με το σκεπτικό ότι η Διοίκηση υφαρπάζει νομοθετική εξουσία που δεν της ανήκει, οπότε δρα καθ’ υπέρβαση των καθηκόντων της.</a:t>
            </a:r>
          </a:p>
          <a:p>
            <a:r>
              <a:rPr lang="el-GR" dirty="0">
                <a:solidFill>
                  <a:schemeClr val="bg1"/>
                </a:solidFill>
              </a:rPr>
              <a:t>Μια πράξη που δεν συγκεντρώνει τα παραπάνω χαρακτηριστικά θεωρείται </a:t>
            </a:r>
            <a:r>
              <a:rPr lang="el-GR" b="1" dirty="0">
                <a:solidFill>
                  <a:schemeClr val="bg1"/>
                </a:solidFill>
              </a:rPr>
              <a:t>ανυπόστατη</a:t>
            </a:r>
            <a:r>
              <a:rPr lang="el-GR" dirty="0">
                <a:solidFill>
                  <a:schemeClr val="bg1"/>
                </a:solidFill>
              </a:rPr>
              <a:t>, δεν υφίσταται στον νομικό κόσμο (μη-πράξη). Ακυρώνεται, ωστόσο, ως ανυπόστατη για λόγους ασφάλειας δικαίου. Παρατηρείται προσφάτως και η τάση της νομολογίας για έλεγχο και της ουσιαστικής τους νομιμότητας.</a:t>
            </a:r>
          </a:p>
        </p:txBody>
      </p:sp>
    </p:spTree>
    <p:extLst>
      <p:ext uri="{BB962C8B-B14F-4D97-AF65-F5344CB8AC3E}">
        <p14:creationId xmlns:p14="http://schemas.microsoft.com/office/powerpoint/2010/main" val="3735406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42BCA9A-8B51-89C8-0D28-816FCE9C4397}"/>
              </a:ext>
            </a:extLst>
          </p:cNvPr>
          <p:cNvSpPr>
            <a:spLocks noGrp="1"/>
          </p:cNvSpPr>
          <p:nvPr>
            <p:ph type="title"/>
          </p:nvPr>
        </p:nvSpPr>
        <p:spPr>
          <a:xfrm>
            <a:off x="684212" y="685800"/>
            <a:ext cx="10904407" cy="769776"/>
          </a:xfrm>
        </p:spPr>
        <p:txBody>
          <a:bodyPr/>
          <a:lstStyle/>
          <a:p>
            <a:pPr algn="ctr"/>
            <a:r>
              <a:rPr lang="el-GR" dirty="0">
                <a:solidFill>
                  <a:schemeClr val="bg1"/>
                </a:solidFill>
                <a:latin typeface="Garamond" panose="02020404030301010803" pitchFamily="18" charset="0"/>
              </a:rPr>
              <a:t>ΧΑΡΑΚΤΗΡΙΣΤΙΚΑ ΔΙΟΙΚΗΤΙΚΩΝ ΠΡΑΞΕΩΝ</a:t>
            </a:r>
            <a:endParaRPr lang="en-US" dirty="0">
              <a:solidFill>
                <a:schemeClr val="bg1"/>
              </a:solidFill>
              <a:latin typeface="Garamond" panose="02020404030301010803" pitchFamily="18" charset="0"/>
            </a:endParaRPr>
          </a:p>
        </p:txBody>
      </p:sp>
      <p:sp>
        <p:nvSpPr>
          <p:cNvPr id="3" name="Θέση κειμένου 2">
            <a:extLst>
              <a:ext uri="{FF2B5EF4-FFF2-40B4-BE49-F238E27FC236}">
                <a16:creationId xmlns:a16="http://schemas.microsoft.com/office/drawing/2014/main" id="{0CF613E5-A7BE-46DB-6A3D-AC93157DA1EF}"/>
              </a:ext>
            </a:extLst>
          </p:cNvPr>
          <p:cNvSpPr>
            <a:spLocks noGrp="1"/>
          </p:cNvSpPr>
          <p:nvPr>
            <p:ph type="body" idx="1"/>
          </p:nvPr>
        </p:nvSpPr>
        <p:spPr>
          <a:xfrm>
            <a:off x="684211" y="1380931"/>
            <a:ext cx="11277634" cy="5477069"/>
          </a:xfrm>
        </p:spPr>
        <p:txBody>
          <a:bodyPr>
            <a:normAutofit fontScale="85000" lnSpcReduction="20000"/>
          </a:bodyPr>
          <a:lstStyle/>
          <a:p>
            <a:pPr algn="just"/>
            <a:r>
              <a:rPr lang="el-GR" b="1" dirty="0">
                <a:solidFill>
                  <a:schemeClr val="bg1"/>
                </a:solidFill>
              </a:rPr>
              <a:t>Το τεκμήριο της νομιμότητας </a:t>
            </a:r>
            <a:r>
              <a:rPr lang="el-GR" dirty="0">
                <a:solidFill>
                  <a:schemeClr val="bg1"/>
                </a:solidFill>
              </a:rPr>
              <a:t>(ή αρχή της βασικής ισχύος) των διοικητικών πράξεων είναι </a:t>
            </a:r>
            <a:r>
              <a:rPr lang="el-GR" b="1" dirty="0">
                <a:solidFill>
                  <a:schemeClr val="bg1"/>
                </a:solidFill>
              </a:rPr>
              <a:t>γενική αρχή</a:t>
            </a:r>
            <a:r>
              <a:rPr lang="el-GR" dirty="0">
                <a:solidFill>
                  <a:schemeClr val="bg1"/>
                </a:solidFill>
              </a:rPr>
              <a:t>. </a:t>
            </a:r>
          </a:p>
          <a:p>
            <a:pPr algn="just"/>
            <a:r>
              <a:rPr lang="el-GR" dirty="0">
                <a:solidFill>
                  <a:schemeClr val="bg1"/>
                </a:solidFill>
              </a:rPr>
              <a:t>Ισχύει τόσο επί κανονιστικών όσο και επί ατομικών διοικητικών πράξεων</a:t>
            </a:r>
          </a:p>
          <a:p>
            <a:pPr algn="just"/>
            <a:endParaRPr lang="el-GR" dirty="0">
              <a:solidFill>
                <a:schemeClr val="bg1"/>
              </a:solidFill>
            </a:endParaRPr>
          </a:p>
          <a:p>
            <a:pPr algn="just"/>
            <a:r>
              <a:rPr lang="el-GR" b="1" dirty="0">
                <a:solidFill>
                  <a:schemeClr val="bg1"/>
                </a:solidFill>
              </a:rPr>
              <a:t>Ορισμός</a:t>
            </a:r>
            <a:r>
              <a:rPr lang="el-GR" dirty="0">
                <a:solidFill>
                  <a:schemeClr val="bg1"/>
                </a:solidFill>
              </a:rPr>
              <a:t>: Η διοικητική πράξη από την έκδοση της ή την κατ’ άλλο τρόπο έναρξη της ισχύος της μέχρι την εξαφάνισή της με οποιονδήποτε τρόπο (είτε ακύρωση με δικαστική απόφαση είτε ανάκληση, κατάργηση ή λήξη της ισχύος της) παράγει όλα τα έννομα αποτελέσματά της, ακόμη και αν πάσχει από νομικά ελαττώματα.</a:t>
            </a:r>
          </a:p>
          <a:p>
            <a:pPr algn="just"/>
            <a:r>
              <a:rPr lang="el-GR" dirty="0">
                <a:solidFill>
                  <a:schemeClr val="bg1"/>
                </a:solidFill>
              </a:rPr>
              <a:t>Δεν αναπτύσσουν τεκμήριο νομιμότητας οι ανυπόστατες διοικητικές πράξεις.</a:t>
            </a:r>
          </a:p>
          <a:p>
            <a:pPr algn="just"/>
            <a:endParaRPr lang="el-GR" dirty="0">
              <a:solidFill>
                <a:schemeClr val="bg1"/>
              </a:solidFill>
            </a:endParaRPr>
          </a:p>
          <a:p>
            <a:pPr algn="just"/>
            <a:r>
              <a:rPr lang="el-GR" b="1" dirty="0">
                <a:solidFill>
                  <a:schemeClr val="bg1"/>
                </a:solidFill>
              </a:rPr>
              <a:t>Συνέπειες/εκφάνσεις </a:t>
            </a:r>
            <a:r>
              <a:rPr lang="el-GR" dirty="0">
                <a:solidFill>
                  <a:schemeClr val="bg1"/>
                </a:solidFill>
              </a:rPr>
              <a:t>του τεκμηρίου της νομιμότητας:</a:t>
            </a:r>
          </a:p>
          <a:p>
            <a:pPr algn="just"/>
            <a:endParaRPr lang="el-GR" dirty="0">
              <a:solidFill>
                <a:schemeClr val="bg1"/>
              </a:solidFill>
            </a:endParaRPr>
          </a:p>
          <a:p>
            <a:pPr algn="just"/>
            <a:r>
              <a:rPr lang="el-GR" dirty="0">
                <a:solidFill>
                  <a:schemeClr val="bg1"/>
                </a:solidFill>
              </a:rPr>
              <a:t>Η εντολή - ρύθμιση που περιέχει η διοικητική πράξη επιφέρει πλήρως και αμέσως τα αποτελέσματά της. Επίσης, οι διοικούμενοι και η διοίκηση δεν μπορούν να θεωρήσουν την πράξη ανίσχυρη και να μην την εφαρμόσουν.</a:t>
            </a:r>
          </a:p>
          <a:p>
            <a:pPr algn="just"/>
            <a:r>
              <a:rPr lang="el-GR" b="1" dirty="0">
                <a:solidFill>
                  <a:schemeClr val="bg1"/>
                </a:solidFill>
              </a:rPr>
              <a:t>Απαγόρευση παρεμπίπτοντος ελέγχου </a:t>
            </a:r>
            <a:r>
              <a:rPr lang="el-GR" dirty="0">
                <a:solidFill>
                  <a:schemeClr val="bg1"/>
                </a:solidFill>
              </a:rPr>
              <a:t>είτε από τη Διοίκηση είτε από τα Δικαστήρια. Κατά βάση μόνον επί ατομικών διοικητικών πράξεων.</a:t>
            </a:r>
          </a:p>
          <a:p>
            <a:pPr algn="just"/>
            <a:endParaRPr lang="el-GR" dirty="0">
              <a:solidFill>
                <a:schemeClr val="bg1"/>
              </a:solidFill>
            </a:endParaRPr>
          </a:p>
          <a:p>
            <a:pPr algn="just"/>
            <a:r>
              <a:rPr lang="el-GR" dirty="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3389020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4F1C0CD-E005-0536-95DB-C4229CEDA9E4}"/>
              </a:ext>
            </a:extLst>
          </p:cNvPr>
          <p:cNvSpPr>
            <a:spLocks noGrp="1"/>
          </p:cNvSpPr>
          <p:nvPr>
            <p:ph type="title"/>
          </p:nvPr>
        </p:nvSpPr>
        <p:spPr>
          <a:xfrm>
            <a:off x="684213" y="685800"/>
            <a:ext cx="11007044" cy="45719"/>
          </a:xfrm>
        </p:spPr>
        <p:txBody>
          <a:bodyPr>
            <a:normAutofit fontScale="90000"/>
          </a:bodyPr>
          <a:lstStyle/>
          <a:p>
            <a:endParaRPr lang="en-US" dirty="0"/>
          </a:p>
        </p:txBody>
      </p:sp>
      <p:sp>
        <p:nvSpPr>
          <p:cNvPr id="3" name="Θέση κειμένου 2">
            <a:extLst>
              <a:ext uri="{FF2B5EF4-FFF2-40B4-BE49-F238E27FC236}">
                <a16:creationId xmlns:a16="http://schemas.microsoft.com/office/drawing/2014/main" id="{7F026648-9DEB-C3B0-C610-23CFF0F0B546}"/>
              </a:ext>
            </a:extLst>
          </p:cNvPr>
          <p:cNvSpPr>
            <a:spLocks noGrp="1"/>
          </p:cNvSpPr>
          <p:nvPr>
            <p:ph type="body" idx="1"/>
          </p:nvPr>
        </p:nvSpPr>
        <p:spPr>
          <a:xfrm>
            <a:off x="684211" y="867747"/>
            <a:ext cx="11305625" cy="5924939"/>
          </a:xfrm>
        </p:spPr>
        <p:txBody>
          <a:bodyPr/>
          <a:lstStyle/>
          <a:p>
            <a:r>
              <a:rPr lang="el-GR" b="1" dirty="0">
                <a:solidFill>
                  <a:schemeClr val="bg1"/>
                </a:solidFill>
              </a:rPr>
              <a:t>Η Εκτελεστότητα των διοικητικών πράξεων</a:t>
            </a:r>
          </a:p>
          <a:p>
            <a:r>
              <a:rPr lang="el-GR" b="1" dirty="0">
                <a:solidFill>
                  <a:schemeClr val="bg1"/>
                </a:solidFill>
              </a:rPr>
              <a:t>Ορισμός</a:t>
            </a:r>
            <a:r>
              <a:rPr lang="en-US" b="1" dirty="0">
                <a:solidFill>
                  <a:schemeClr val="bg1"/>
                </a:solidFill>
              </a:rPr>
              <a:t>: </a:t>
            </a:r>
            <a:r>
              <a:rPr lang="el-GR" dirty="0">
                <a:solidFill>
                  <a:schemeClr val="bg1"/>
                </a:solidFill>
              </a:rPr>
              <a:t>Το περιεχόμενο (εντολή-ρύθμιση) της διοικητικής πράξης να καθίσταται υποχρεωτικό για τον διοικούμενο ή/και τη διοίκηση, δίχως να απαιτείται άλλη διαδικασία ή απόφαση ή η έκδοση άλλης πράξης. Άλλως η διοικητική πράξη παράγει άμεσες έννομες συνέπειες στον εξωτερικό κόσμο.</a:t>
            </a:r>
          </a:p>
          <a:p>
            <a:r>
              <a:rPr lang="el-GR" dirty="0">
                <a:solidFill>
                  <a:schemeClr val="bg1"/>
                </a:solidFill>
              </a:rPr>
              <a:t>Η εκτελεστότητα έχει ως συνέπειά της τον διοικητικό καταναγκασμό: Πέρα από την απειλή επιβολής κυρώσεων, η διοίκηση σε περίπτωση αρνήσεως του διοικουμένου να συμμορφωθεί μπορεί με μονομερείς διοικητικές πράξεις ή υλικές ενέργειες να προβεί στον εξαναγκασμό του.</a:t>
            </a:r>
          </a:p>
          <a:p>
            <a:endParaRPr lang="en-US" dirty="0"/>
          </a:p>
          <a:p>
            <a:r>
              <a:rPr lang="el-GR" b="1" dirty="0">
                <a:solidFill>
                  <a:schemeClr val="bg1"/>
                </a:solidFill>
              </a:rPr>
              <a:t>Δικονομική έννοια της εκτελεστότητας</a:t>
            </a:r>
            <a:r>
              <a:rPr lang="en-US" b="1" dirty="0">
                <a:solidFill>
                  <a:schemeClr val="bg1"/>
                </a:solidFill>
              </a:rPr>
              <a:t>: </a:t>
            </a:r>
            <a:r>
              <a:rPr lang="el-GR" dirty="0">
                <a:solidFill>
                  <a:schemeClr val="bg1"/>
                </a:solidFill>
              </a:rPr>
              <a:t>Προϋπόθεση παραδεκτού των οικείων ενδίκων βοηθημάτων.</a:t>
            </a:r>
          </a:p>
          <a:p>
            <a:endParaRPr lang="en-US" b="1" dirty="0">
              <a:solidFill>
                <a:schemeClr val="bg1"/>
              </a:solidFill>
            </a:endParaRPr>
          </a:p>
        </p:txBody>
      </p:sp>
    </p:spTree>
    <p:extLst>
      <p:ext uri="{BB962C8B-B14F-4D97-AF65-F5344CB8AC3E}">
        <p14:creationId xmlns:p14="http://schemas.microsoft.com/office/powerpoint/2010/main" val="322595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195799-5FBB-DA3A-36B5-2234B948B37D}"/>
              </a:ext>
            </a:extLst>
          </p:cNvPr>
          <p:cNvSpPr>
            <a:spLocks noGrp="1"/>
          </p:cNvSpPr>
          <p:nvPr>
            <p:ph type="title"/>
          </p:nvPr>
        </p:nvSpPr>
        <p:spPr>
          <a:xfrm>
            <a:off x="684212" y="685800"/>
            <a:ext cx="11025705" cy="1170992"/>
          </a:xfrm>
        </p:spPr>
        <p:txBody>
          <a:bodyPr/>
          <a:lstStyle/>
          <a:p>
            <a:pPr algn="ctr"/>
            <a:r>
              <a:rPr lang="el-GR" dirty="0" err="1">
                <a:solidFill>
                  <a:schemeClr val="bg1"/>
                </a:solidFill>
                <a:latin typeface="Garamond" panose="02020404030301010803" pitchFamily="18" charset="0"/>
              </a:rPr>
              <a:t>Διακρισεισ</a:t>
            </a:r>
            <a:r>
              <a:rPr lang="el-GR" dirty="0">
                <a:solidFill>
                  <a:schemeClr val="bg1"/>
                </a:solidFill>
                <a:latin typeface="Garamond" panose="02020404030301010803" pitchFamily="18" charset="0"/>
              </a:rPr>
              <a:t> </a:t>
            </a:r>
            <a:r>
              <a:rPr lang="el-GR" dirty="0" err="1">
                <a:solidFill>
                  <a:schemeClr val="bg1"/>
                </a:solidFill>
                <a:latin typeface="Garamond" panose="02020404030301010803" pitchFamily="18" charset="0"/>
              </a:rPr>
              <a:t>διοικητικων</a:t>
            </a:r>
            <a:r>
              <a:rPr lang="el-GR" dirty="0">
                <a:solidFill>
                  <a:schemeClr val="bg1"/>
                </a:solidFill>
                <a:latin typeface="Garamond" panose="02020404030301010803" pitchFamily="18" charset="0"/>
              </a:rPr>
              <a:t> </a:t>
            </a:r>
            <a:r>
              <a:rPr lang="el-GR" dirty="0" err="1">
                <a:solidFill>
                  <a:schemeClr val="bg1"/>
                </a:solidFill>
                <a:latin typeface="Garamond" panose="02020404030301010803" pitchFamily="18" charset="0"/>
              </a:rPr>
              <a:t>πραξεων</a:t>
            </a:r>
            <a:endParaRPr lang="en-US" dirty="0">
              <a:solidFill>
                <a:schemeClr val="bg1"/>
              </a:solidFill>
              <a:latin typeface="Garamond" panose="02020404030301010803" pitchFamily="18" charset="0"/>
            </a:endParaRPr>
          </a:p>
        </p:txBody>
      </p:sp>
      <p:sp>
        <p:nvSpPr>
          <p:cNvPr id="3" name="Θέση κειμένου 2">
            <a:extLst>
              <a:ext uri="{FF2B5EF4-FFF2-40B4-BE49-F238E27FC236}">
                <a16:creationId xmlns:a16="http://schemas.microsoft.com/office/drawing/2014/main" id="{F6EB8F43-0A6C-DEB1-F54A-EE4EA0FC8A21}"/>
              </a:ext>
            </a:extLst>
          </p:cNvPr>
          <p:cNvSpPr>
            <a:spLocks noGrp="1"/>
          </p:cNvSpPr>
          <p:nvPr>
            <p:ph type="body" idx="1"/>
          </p:nvPr>
        </p:nvSpPr>
        <p:spPr>
          <a:xfrm>
            <a:off x="684211" y="1614196"/>
            <a:ext cx="11277633" cy="4380204"/>
          </a:xfrm>
        </p:spPr>
        <p:txBody>
          <a:bodyPr/>
          <a:lstStyle/>
          <a:p>
            <a:pPr algn="ctr"/>
            <a:r>
              <a:rPr lang="el-GR" dirty="0">
                <a:solidFill>
                  <a:schemeClr val="bg1"/>
                </a:solidFill>
              </a:rPr>
              <a:t>Ατομικές – Κανονιστικές</a:t>
            </a:r>
            <a:r>
              <a:rPr lang="en-US" dirty="0">
                <a:solidFill>
                  <a:schemeClr val="bg1"/>
                </a:solidFill>
              </a:rPr>
              <a:t> – </a:t>
            </a:r>
            <a:r>
              <a:rPr lang="el-GR" dirty="0">
                <a:solidFill>
                  <a:schemeClr val="bg1"/>
                </a:solidFill>
              </a:rPr>
              <a:t>Ατομικές Γενικού Περιεχομένου</a:t>
            </a:r>
          </a:p>
          <a:p>
            <a:pPr algn="ctr"/>
            <a:r>
              <a:rPr lang="el-GR" dirty="0">
                <a:solidFill>
                  <a:schemeClr val="bg1"/>
                </a:solidFill>
              </a:rPr>
              <a:t>Ευμενείς – Δυσμενείς / Θετικές – αρνητικές</a:t>
            </a:r>
          </a:p>
          <a:p>
            <a:pPr algn="ctr"/>
            <a:r>
              <a:rPr lang="el-GR" dirty="0">
                <a:solidFill>
                  <a:schemeClr val="bg1"/>
                </a:solidFill>
              </a:rPr>
              <a:t>Συστατικές (ή διαπλαστικές) – Διαπιστωτικές - Βεβαιωτικές</a:t>
            </a:r>
          </a:p>
          <a:p>
            <a:pPr algn="ctr"/>
            <a:r>
              <a:rPr lang="el-GR" dirty="0">
                <a:solidFill>
                  <a:schemeClr val="bg1"/>
                </a:solidFill>
              </a:rPr>
              <a:t>Ρητές – σιωπηρές – Π.Ο.Ν.Ε.</a:t>
            </a:r>
          </a:p>
          <a:p>
            <a:pPr algn="ctr"/>
            <a:r>
              <a:rPr lang="el-GR" dirty="0">
                <a:solidFill>
                  <a:schemeClr val="bg1"/>
                </a:solidFill>
              </a:rPr>
              <a:t>Πράξεις που εκδίδονται κατά δέσμια αρμοδιότητα - κατά διακριτική ευχέρεια </a:t>
            </a:r>
          </a:p>
          <a:p>
            <a:pPr algn="ctr"/>
            <a:endParaRPr lang="el-GR" dirty="0">
              <a:solidFill>
                <a:schemeClr val="bg1"/>
              </a:solidFill>
            </a:endParaRPr>
          </a:p>
          <a:p>
            <a:endParaRPr lang="en-US" dirty="0"/>
          </a:p>
        </p:txBody>
      </p:sp>
    </p:spTree>
    <p:extLst>
      <p:ext uri="{BB962C8B-B14F-4D97-AF65-F5344CB8AC3E}">
        <p14:creationId xmlns:p14="http://schemas.microsoft.com/office/powerpoint/2010/main" val="1922961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45CEDD7-F4B5-71B8-C34A-47026A850727}"/>
              </a:ext>
            </a:extLst>
          </p:cNvPr>
          <p:cNvSpPr>
            <a:spLocks noGrp="1"/>
          </p:cNvSpPr>
          <p:nvPr>
            <p:ph type="title"/>
          </p:nvPr>
        </p:nvSpPr>
        <p:spPr>
          <a:xfrm>
            <a:off x="684212" y="685800"/>
            <a:ext cx="11230979" cy="732453"/>
          </a:xfrm>
        </p:spPr>
        <p:txBody>
          <a:bodyPr/>
          <a:lstStyle/>
          <a:p>
            <a:pPr algn="ctr"/>
            <a:r>
              <a:rPr lang="el-GR" dirty="0">
                <a:solidFill>
                  <a:schemeClr val="bg1"/>
                </a:solidFill>
                <a:latin typeface="Garamond" panose="02020404030301010803" pitchFamily="18" charset="0"/>
              </a:rPr>
              <a:t>Η ΚΑΝΟΝΙΣΤΙΚΗ ΔΙΟΙΚΗΤΙΚΗ ΠΡΑΞΗ</a:t>
            </a:r>
            <a:endParaRPr lang="en-US" dirty="0">
              <a:solidFill>
                <a:schemeClr val="bg1"/>
              </a:solidFill>
              <a:latin typeface="Garamond" panose="02020404030301010803" pitchFamily="18" charset="0"/>
            </a:endParaRPr>
          </a:p>
        </p:txBody>
      </p:sp>
      <p:sp>
        <p:nvSpPr>
          <p:cNvPr id="3" name="Θέση κειμένου 2">
            <a:extLst>
              <a:ext uri="{FF2B5EF4-FFF2-40B4-BE49-F238E27FC236}">
                <a16:creationId xmlns:a16="http://schemas.microsoft.com/office/drawing/2014/main" id="{10AABB16-2049-081E-9EBC-7824D2ABA9C8}"/>
              </a:ext>
            </a:extLst>
          </p:cNvPr>
          <p:cNvSpPr>
            <a:spLocks noGrp="1"/>
          </p:cNvSpPr>
          <p:nvPr>
            <p:ph type="body" idx="1"/>
          </p:nvPr>
        </p:nvSpPr>
        <p:spPr>
          <a:xfrm>
            <a:off x="550507" y="1268963"/>
            <a:ext cx="11541966" cy="5589037"/>
          </a:xfrm>
        </p:spPr>
        <p:txBody>
          <a:bodyPr>
            <a:normAutofit/>
          </a:bodyPr>
          <a:lstStyle/>
          <a:p>
            <a:r>
              <a:rPr lang="el-GR" dirty="0">
                <a:solidFill>
                  <a:schemeClr val="bg1"/>
                </a:solidFill>
              </a:rPr>
              <a:t>Οι κανονιστικές πράξεις της Διοίκησης θέτουν (απρόσωπους) κανόνες δικαίου (γενική και αφηρημένη ρύθμιση). </a:t>
            </a:r>
          </a:p>
          <a:p>
            <a:r>
              <a:rPr lang="el-GR" dirty="0">
                <a:solidFill>
                  <a:schemeClr val="bg1"/>
                </a:solidFill>
              </a:rPr>
              <a:t>Ονομάζονται επίσης «ουσιαστικοί νόμοι», ενώ από άποψη τυπικής ισχύος ισοδυναμούν με «τυπικό νόμο».</a:t>
            </a:r>
          </a:p>
          <a:p>
            <a:r>
              <a:rPr lang="el-GR" dirty="0">
                <a:solidFill>
                  <a:schemeClr val="bg1"/>
                </a:solidFill>
              </a:rPr>
              <a:t>-Η έκδοσή τους προϋποθέτει νομοθετική εξουσιοδότηση. Απαιτείται, κατ’ αρχήν, τυπικός νόμος που να παρέχει το νόμιμο έρεισμα για την έκδοσή τους.</a:t>
            </a:r>
          </a:p>
          <a:p>
            <a:r>
              <a:rPr lang="el-GR" dirty="0">
                <a:solidFill>
                  <a:schemeClr val="bg1"/>
                </a:solidFill>
              </a:rPr>
              <a:t>-Συστατικός τύπος η δημοσίευση τους στο Φύλλο Εφημερίδας της Κυβερνήσεως (ΦΕΚ).</a:t>
            </a:r>
          </a:p>
          <a:p>
            <a:r>
              <a:rPr lang="el-GR" dirty="0">
                <a:solidFill>
                  <a:schemeClr val="bg1"/>
                </a:solidFill>
              </a:rPr>
              <a:t>-Εφαρμόζεται περιορισμένα το τεκμήριο νομιμότητας των διοικητικών πράξεων.</a:t>
            </a:r>
          </a:p>
          <a:p>
            <a:r>
              <a:rPr lang="el-GR" dirty="0">
                <a:solidFill>
                  <a:schemeClr val="bg1"/>
                </a:solidFill>
              </a:rPr>
              <a:t>-Καταργούνται ελεύθερα (δεν ανακαλούνται).</a:t>
            </a:r>
          </a:p>
          <a:p>
            <a:r>
              <a:rPr lang="el-GR" dirty="0">
                <a:solidFill>
                  <a:schemeClr val="bg1"/>
                </a:solidFill>
              </a:rPr>
              <a:t>-Δεν ελέγχονται για κακή χρήση διακριτικής ευχέρειας αλλά μόνον ως προς σεβασμό των ορίων και της διαδικασίας της νομοθετικής εξουσιοδότησης και τη συμφωνία τους με το σύνταγμα.</a:t>
            </a:r>
          </a:p>
          <a:p>
            <a:r>
              <a:rPr lang="el-GR" dirty="0">
                <a:solidFill>
                  <a:schemeClr val="bg1"/>
                </a:solidFill>
              </a:rPr>
              <a:t>-Δεν υφίσταται υποχρέωση αιτιολογίας για την έκδοσή τους  (βλ. άρθρο 17 ΚΔΔιαδ).</a:t>
            </a:r>
          </a:p>
          <a:p>
            <a:endParaRPr lang="en-US" dirty="0"/>
          </a:p>
        </p:txBody>
      </p:sp>
    </p:spTree>
    <p:extLst>
      <p:ext uri="{BB962C8B-B14F-4D97-AF65-F5344CB8AC3E}">
        <p14:creationId xmlns:p14="http://schemas.microsoft.com/office/powerpoint/2010/main" val="22066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115EA80-F821-3A1A-9A85-0CDE8FA7C223}"/>
              </a:ext>
            </a:extLst>
          </p:cNvPr>
          <p:cNvSpPr>
            <a:spLocks noGrp="1"/>
          </p:cNvSpPr>
          <p:nvPr>
            <p:ph type="title"/>
          </p:nvPr>
        </p:nvSpPr>
        <p:spPr>
          <a:xfrm>
            <a:off x="684213" y="685800"/>
            <a:ext cx="11128342" cy="956388"/>
          </a:xfrm>
        </p:spPr>
        <p:txBody>
          <a:bodyPr/>
          <a:lstStyle/>
          <a:p>
            <a:pPr algn="ctr"/>
            <a:r>
              <a:rPr lang="el-GR" dirty="0">
                <a:solidFill>
                  <a:schemeClr val="bg1"/>
                </a:solidFill>
                <a:latin typeface="Garamond" panose="02020404030301010803" pitchFamily="18" charset="0"/>
              </a:rPr>
              <a:t>Η ΑΤΟΜΙΚΗ ΔΙΟΙΚΗΤΙΚΗ ΠΡΑΞΗ</a:t>
            </a:r>
            <a:endParaRPr lang="en-US" dirty="0">
              <a:solidFill>
                <a:schemeClr val="bg1"/>
              </a:solidFill>
              <a:latin typeface="Garamond" panose="02020404030301010803" pitchFamily="18" charset="0"/>
            </a:endParaRPr>
          </a:p>
        </p:txBody>
      </p:sp>
      <p:sp>
        <p:nvSpPr>
          <p:cNvPr id="3" name="Θέση κειμένου 2">
            <a:extLst>
              <a:ext uri="{FF2B5EF4-FFF2-40B4-BE49-F238E27FC236}">
                <a16:creationId xmlns:a16="http://schemas.microsoft.com/office/drawing/2014/main" id="{B4EBF396-EAD5-A8EF-617F-9FA138AA8B7D}"/>
              </a:ext>
            </a:extLst>
          </p:cNvPr>
          <p:cNvSpPr>
            <a:spLocks noGrp="1"/>
          </p:cNvSpPr>
          <p:nvPr>
            <p:ph type="body" idx="1"/>
          </p:nvPr>
        </p:nvSpPr>
        <p:spPr>
          <a:xfrm>
            <a:off x="684211" y="1716833"/>
            <a:ext cx="10727127" cy="4277567"/>
          </a:xfrm>
        </p:spPr>
        <p:txBody>
          <a:bodyPr/>
          <a:lstStyle/>
          <a:p>
            <a:r>
              <a:rPr lang="el-GR" dirty="0">
                <a:solidFill>
                  <a:schemeClr val="bg1"/>
                </a:solidFill>
              </a:rPr>
              <a:t>Οι ατομικές διοικητικές πράξεις θέτουν </a:t>
            </a:r>
            <a:r>
              <a:rPr lang="el-GR" b="1" dirty="0">
                <a:solidFill>
                  <a:schemeClr val="bg1"/>
                </a:solidFill>
              </a:rPr>
              <a:t>εξατομικευμένες και συγκεκριμένες ρυθμίσεις </a:t>
            </a:r>
            <a:r>
              <a:rPr lang="el-GR" dirty="0">
                <a:solidFill>
                  <a:schemeClr val="bg1"/>
                </a:solidFill>
              </a:rPr>
              <a:t>στο πλαίσιο εννόμων σχέσεων ή καταστάσεων που διέπονται από το διοικητικό δίκαιο για σκοπούς δημοσίου συμφέροντος. </a:t>
            </a:r>
          </a:p>
          <a:p>
            <a:r>
              <a:rPr lang="el-GR" dirty="0">
                <a:solidFill>
                  <a:schemeClr val="bg1"/>
                </a:solidFill>
              </a:rPr>
              <a:t>Με άλλη διατύπωση θέτουν ατομικούς κανόνες δικαίου (Ε. Σπηλιωτόπουλος).</a:t>
            </a:r>
          </a:p>
          <a:p>
            <a:endParaRPr lang="el-GR" dirty="0">
              <a:solidFill>
                <a:schemeClr val="bg1"/>
              </a:solidFill>
            </a:endParaRPr>
          </a:p>
          <a:p>
            <a:r>
              <a:rPr lang="el-GR" dirty="0">
                <a:solidFill>
                  <a:schemeClr val="bg1"/>
                </a:solidFill>
              </a:rPr>
              <a:t>Κύρια χαρακτηριστικά τους είναι η εκτελεστότητα και το τεκμήριο νομιμότητας.</a:t>
            </a:r>
          </a:p>
          <a:p>
            <a:r>
              <a:rPr lang="el-GR" dirty="0">
                <a:solidFill>
                  <a:schemeClr val="bg1"/>
                </a:solidFill>
              </a:rPr>
              <a:t>-Υποχρέωση για παράθεση σαφούς, ειδικής και επαρκούς αιτιολογίας (17 ΚΔΔιαδ).</a:t>
            </a:r>
          </a:p>
          <a:p>
            <a:r>
              <a:rPr lang="el-GR" dirty="0">
                <a:solidFill>
                  <a:schemeClr val="bg1"/>
                </a:solidFill>
              </a:rPr>
              <a:t>-Κατ’ αρχήν δικαίωμα προηγούμενης ακρόασης (άρθρο 20 παρ. 2 Σ. και 6 ΚΔΔιαδ). </a:t>
            </a:r>
          </a:p>
          <a:p>
            <a:r>
              <a:rPr lang="el-GR" dirty="0">
                <a:solidFill>
                  <a:schemeClr val="bg1"/>
                </a:solidFill>
              </a:rPr>
              <a:t>-Ανακαλούνται (υπό προϋποθέσεις) για μέλλον ή αναδρομικά – Δεν καταργούνται.</a:t>
            </a:r>
          </a:p>
          <a:p>
            <a:endParaRPr lang="en-US" dirty="0"/>
          </a:p>
        </p:txBody>
      </p:sp>
    </p:spTree>
    <p:extLst>
      <p:ext uri="{BB962C8B-B14F-4D97-AF65-F5344CB8AC3E}">
        <p14:creationId xmlns:p14="http://schemas.microsoft.com/office/powerpoint/2010/main" val="2597323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30EA3D-160E-A532-7456-58E422D242FB}"/>
              </a:ext>
            </a:extLst>
          </p:cNvPr>
          <p:cNvSpPr>
            <a:spLocks noGrp="1"/>
          </p:cNvSpPr>
          <p:nvPr>
            <p:ph type="title"/>
          </p:nvPr>
        </p:nvSpPr>
        <p:spPr>
          <a:xfrm>
            <a:off x="684213" y="685800"/>
            <a:ext cx="11100350" cy="984380"/>
          </a:xfrm>
        </p:spPr>
        <p:txBody>
          <a:bodyPr/>
          <a:lstStyle/>
          <a:p>
            <a:pPr algn="ctr"/>
            <a:r>
              <a:rPr lang="en-US" dirty="0">
                <a:solidFill>
                  <a:schemeClr val="bg1"/>
                </a:solidFill>
                <a:latin typeface="Garamond" panose="02020404030301010803" pitchFamily="18" charset="0"/>
              </a:rPr>
              <a:t>O</a:t>
            </a:r>
            <a:r>
              <a:rPr lang="el-GR" dirty="0">
                <a:solidFill>
                  <a:schemeClr val="bg1"/>
                </a:solidFill>
                <a:latin typeface="Garamond" panose="02020404030301010803" pitchFamily="18" charset="0"/>
              </a:rPr>
              <a:t>ι </a:t>
            </a:r>
            <a:r>
              <a:rPr lang="el-GR" dirty="0" err="1">
                <a:solidFill>
                  <a:schemeClr val="bg1"/>
                </a:solidFill>
                <a:latin typeface="Garamond" panose="02020404030301010803" pitchFamily="18" charset="0"/>
              </a:rPr>
              <a:t>ατομικεσ</a:t>
            </a:r>
            <a:r>
              <a:rPr lang="el-GR" dirty="0">
                <a:solidFill>
                  <a:schemeClr val="bg1"/>
                </a:solidFill>
                <a:latin typeface="Garamond" panose="02020404030301010803" pitchFamily="18" charset="0"/>
              </a:rPr>
              <a:t> </a:t>
            </a:r>
            <a:r>
              <a:rPr lang="el-GR" dirty="0" err="1">
                <a:solidFill>
                  <a:schemeClr val="bg1"/>
                </a:solidFill>
                <a:latin typeface="Garamond" panose="02020404030301010803" pitchFamily="18" charset="0"/>
              </a:rPr>
              <a:t>γενικου</a:t>
            </a:r>
            <a:r>
              <a:rPr lang="el-GR" dirty="0">
                <a:solidFill>
                  <a:schemeClr val="bg1"/>
                </a:solidFill>
                <a:latin typeface="Garamond" panose="02020404030301010803" pitchFamily="18" charset="0"/>
              </a:rPr>
              <a:t> </a:t>
            </a:r>
            <a:r>
              <a:rPr lang="el-GR" dirty="0" err="1">
                <a:solidFill>
                  <a:schemeClr val="bg1"/>
                </a:solidFill>
                <a:latin typeface="Garamond" panose="02020404030301010803" pitchFamily="18" charset="0"/>
              </a:rPr>
              <a:t>περιεχομενου</a:t>
            </a:r>
            <a:endParaRPr lang="en-US" dirty="0">
              <a:solidFill>
                <a:schemeClr val="bg1"/>
              </a:solidFill>
              <a:latin typeface="Garamond" panose="02020404030301010803" pitchFamily="18" charset="0"/>
            </a:endParaRPr>
          </a:p>
        </p:txBody>
      </p:sp>
      <p:sp>
        <p:nvSpPr>
          <p:cNvPr id="3" name="Θέση κειμένου 2">
            <a:extLst>
              <a:ext uri="{FF2B5EF4-FFF2-40B4-BE49-F238E27FC236}">
                <a16:creationId xmlns:a16="http://schemas.microsoft.com/office/drawing/2014/main" id="{C927C896-192D-F826-85CB-507149D21E4B}"/>
              </a:ext>
            </a:extLst>
          </p:cNvPr>
          <p:cNvSpPr>
            <a:spLocks noGrp="1"/>
          </p:cNvSpPr>
          <p:nvPr>
            <p:ph type="body" idx="1"/>
          </p:nvPr>
        </p:nvSpPr>
        <p:spPr>
          <a:xfrm>
            <a:off x="684211" y="1399592"/>
            <a:ext cx="11258973" cy="5299788"/>
          </a:xfrm>
        </p:spPr>
        <p:txBody>
          <a:bodyPr/>
          <a:lstStyle/>
          <a:p>
            <a:r>
              <a:rPr lang="el-GR" dirty="0">
                <a:solidFill>
                  <a:schemeClr val="bg1"/>
                </a:solidFill>
              </a:rPr>
              <a:t>Πρόκειται για «ενδιάμεση» κατηγορία που συγκεντρώνει τα βασικά χαρακτηριστικά των ατομικών διοικητικών πράξεων, με ορισμένα, ωστόσο, γνωρίσματα κανονιστικών. </a:t>
            </a:r>
          </a:p>
          <a:p>
            <a:r>
              <a:rPr lang="el-GR" dirty="0">
                <a:solidFill>
                  <a:schemeClr val="bg1"/>
                </a:solidFill>
              </a:rPr>
              <a:t>Εν γένει, όμως, αντιμετωπίζονται ως </a:t>
            </a:r>
            <a:r>
              <a:rPr lang="el-GR" b="1" dirty="0">
                <a:solidFill>
                  <a:schemeClr val="bg1"/>
                </a:solidFill>
              </a:rPr>
              <a:t>ατομικές</a:t>
            </a:r>
            <a:r>
              <a:rPr lang="el-GR" dirty="0">
                <a:solidFill>
                  <a:schemeClr val="bg1"/>
                </a:solidFill>
              </a:rPr>
              <a:t>!</a:t>
            </a:r>
          </a:p>
          <a:p>
            <a:r>
              <a:rPr lang="el-GR" dirty="0">
                <a:solidFill>
                  <a:schemeClr val="bg1"/>
                </a:solidFill>
              </a:rPr>
              <a:t>Το βασικό γνώρισμα της ατομικής πράξης γενικής εφαρμογής ή γενικού περιεχομένου είναι ότι αφορά την εξατομίκευση της εφαρμογής του νόμου σε πλείονες ατομικές περιπτώσεις που συνδέονται μεταξύ τους με το κοινό γνώρισμα της ταυτότητας απόλαυσης δικαιωμάτων ή εκπλήρωσης υποχρεώσεων. Οι αποδέκτες της ρύθμισης </a:t>
            </a:r>
            <a:r>
              <a:rPr lang="el-GR" b="1" dirty="0">
                <a:solidFill>
                  <a:schemeClr val="bg1"/>
                </a:solidFill>
              </a:rPr>
              <a:t>είναι μεν δυνατόν να προσδιοριστούν ποσοτικώς και ποιοτικώς, αλλά </a:t>
            </a:r>
            <a:r>
              <a:rPr lang="el-GR" b="1" u="sng" dirty="0">
                <a:solidFill>
                  <a:schemeClr val="bg1"/>
                </a:solidFill>
              </a:rPr>
              <a:t>δεν προσδιορίζονται.</a:t>
            </a:r>
          </a:p>
          <a:p>
            <a:endParaRPr lang="en-US" dirty="0">
              <a:solidFill>
                <a:schemeClr val="bg1"/>
              </a:solidFill>
            </a:endParaRPr>
          </a:p>
        </p:txBody>
      </p:sp>
    </p:spTree>
    <p:extLst>
      <p:ext uri="{BB962C8B-B14F-4D97-AF65-F5344CB8AC3E}">
        <p14:creationId xmlns:p14="http://schemas.microsoft.com/office/powerpoint/2010/main" val="1355306330"/>
      </p:ext>
    </p:extLst>
  </p:cSld>
  <p:clrMapOvr>
    <a:masterClrMapping/>
  </p:clrMapOvr>
</p:sld>
</file>

<file path=ppt/theme/theme1.xml><?xml version="1.0" encoding="utf-8"?>
<a:theme xmlns:a="http://schemas.openxmlformats.org/drawingml/2006/main" name="Κομμάτι">
  <a:themeElements>
    <a:clrScheme name="Κομμάτι">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Κομμάτι">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Κομμάτι">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540</TotalTime>
  <Words>3819</Words>
  <Application>Microsoft Office PowerPoint</Application>
  <PresentationFormat>Ευρεία οθόνη</PresentationFormat>
  <Paragraphs>214</Paragraphs>
  <Slides>28</Slides>
  <Notes>0</Notes>
  <HiddenSlides>0</HiddenSlides>
  <MMClips>1</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28</vt:i4>
      </vt:variant>
    </vt:vector>
  </HeadingPairs>
  <TitlesOfParts>
    <vt:vector size="32" baseType="lpstr">
      <vt:lpstr>Century Gothic</vt:lpstr>
      <vt:lpstr>Garamond</vt:lpstr>
      <vt:lpstr>Wingdings 3</vt:lpstr>
      <vt:lpstr>Κομμάτι</vt:lpstr>
      <vt:lpstr>  Σεμιναριο Γενικου Διοικητικου Δικαιου  Μερος Ά </vt:lpstr>
      <vt:lpstr>ΔΙΟΙΚΗΤΙΚΟ ΔΙΚΑΙΟ</vt:lpstr>
      <vt:lpstr>Η διοικητικη πραξη  - Ορισμοσ – ΣΥΣΤΑΤΙΚΑ ΣΤΟΙΧΕΙΑ</vt:lpstr>
      <vt:lpstr>ΧΑΡΑΚΤΗΡΙΣΤΙΚΑ ΔΙΟΙΚΗΤΙΚΩΝ ΠΡΑΞΕΩΝ</vt:lpstr>
      <vt:lpstr>Παρουσίαση του PowerPoint</vt:lpstr>
      <vt:lpstr>Διακρισεισ διοικητικων πραξεων</vt:lpstr>
      <vt:lpstr>Η ΚΑΝΟΝΙΣΤΙΚΗ ΔΙΟΙΚΗΤΙΚΗ ΠΡΑΞΗ</vt:lpstr>
      <vt:lpstr>Η ΑΤΟΜΙΚΗ ΔΙΟΙΚΗΤΙΚΗ ΠΡΑΞΗ</vt:lpstr>
      <vt:lpstr>Oι ατομικεσ γενικου περιεχομενου</vt:lpstr>
      <vt:lpstr>Παρουσίαση του PowerPoint</vt:lpstr>
      <vt:lpstr>ΛΟΙΠΕΣ ΔΙΑΚΡΙΣΕΙΣ 1</vt:lpstr>
      <vt:lpstr>Π.Ο.Ν.Ε.</vt:lpstr>
      <vt:lpstr>ΛΟΙΠΕΣ ΔΙΑΚΡΙΣΕΙΣ 2</vt:lpstr>
      <vt:lpstr>ΔΕΣΜΙΑ ΑΡΜΟΔΙΟΤΗΤΑ – ΔΙΑΚΡΙΤΙΚΗ ΕΥΧΕΡΕΙΑ</vt:lpstr>
      <vt:lpstr>Η ΣΥΝΘΕΤΗ ΔΙΟΙΚΗΤΙΚΗ ΕΝΕΡΓΕΙΑ</vt:lpstr>
      <vt:lpstr>Συνηθεστερες περιπτωσεισ συνθετησ διοικητικησ ενεργειασ</vt:lpstr>
      <vt:lpstr>Η ΑΝΑΚΛΗΣΗ ΤΩΝ ΔΙΟΙΚΗΤΙΚΩΝ ΠΡΑΞΕΩΝ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ΒΑΣΙΚΟΙ ΚΑΝΟΝΕΣ μονομελων ΔΙΟΙΚΗΤΙΚΩΝ ΟΡΓΑΝΩΝ</vt:lpstr>
      <vt:lpstr>ΒΑΣΙΚΟΙ ΚΑΝΟΝΕΣ ΣΥΛΛΟΓΙΚΩΝ ΔΙΟΙΚΗΤΙΚΩΝ ΟΡΓΑΝΩΝ</vt:lpstr>
      <vt:lpstr>Παρουσίαση του PowerPoint</vt:lpstr>
      <vt:lpstr>Παρουσίαση του PowerPoint</vt:lpstr>
      <vt:lpstr>ΑΡΧΗ ΑΜΕΡΟΛΗΨΙΑΣ </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Σεμιναριο Γενικου Διοικητικου Δικαιου  Μερος Ά </dc:title>
  <dc:creator>Gregory Rouvas</dc:creator>
  <cp:lastModifiedBy>Gregory Rouvas</cp:lastModifiedBy>
  <cp:revision>47</cp:revision>
  <dcterms:created xsi:type="dcterms:W3CDTF">2022-10-12T15:04:18Z</dcterms:created>
  <dcterms:modified xsi:type="dcterms:W3CDTF">2023-04-24T10:32:42Z</dcterms:modified>
</cp:coreProperties>
</file>