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sldIdLst>
    <p:sldId id="256" r:id="rId2"/>
    <p:sldId id="257" r:id="rId3"/>
    <p:sldId id="258" r:id="rId4"/>
    <p:sldId id="263" r:id="rId5"/>
    <p:sldId id="259" r:id="rId6"/>
    <p:sldId id="260" r:id="rId7"/>
    <p:sldId id="273" r:id="rId8"/>
    <p:sldId id="266" r:id="rId9"/>
    <p:sldId id="267" r:id="rId10"/>
    <p:sldId id="261" r:id="rId11"/>
    <p:sldId id="274" r:id="rId12"/>
    <p:sldId id="275" r:id="rId13"/>
    <p:sldId id="276" r:id="rId14"/>
    <p:sldId id="262" r:id="rId15"/>
    <p:sldId id="264" r:id="rId16"/>
    <p:sldId id="265" r:id="rId17"/>
    <p:sldId id="313" r:id="rId18"/>
    <p:sldId id="314" r:id="rId19"/>
    <p:sldId id="315" r:id="rId20"/>
    <p:sldId id="268" r:id="rId21"/>
    <p:sldId id="269" r:id="rId22"/>
    <p:sldId id="270" r:id="rId23"/>
    <p:sldId id="277" r:id="rId24"/>
    <p:sldId id="278" r:id="rId25"/>
    <p:sldId id="271" r:id="rId26"/>
    <p:sldId id="272"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56" autoAdjust="0"/>
    <p:restoredTop sz="85359" autoAdjust="0"/>
  </p:normalViewPr>
  <p:slideViewPr>
    <p:cSldViewPr snapToGrid="0">
      <p:cViewPr varScale="1">
        <p:scale>
          <a:sx n="62" d="100"/>
          <a:sy n="62" d="100"/>
        </p:scale>
        <p:origin x="1661" y="274"/>
      </p:cViewPr>
      <p:guideLst/>
    </p:cSldViewPr>
  </p:slideViewPr>
  <p:notesTextViewPr>
    <p:cViewPr>
      <p:scale>
        <a:sx n="1" d="1"/>
        <a:sy n="1" d="1"/>
      </p:scale>
      <p:origin x="0" y="0"/>
    </p:cViewPr>
  </p:notesTextViewPr>
  <p:notesViewPr>
    <p:cSldViewPr snapToGrid="0">
      <p:cViewPr varScale="1">
        <p:scale>
          <a:sx n="63" d="100"/>
          <a:sy n="63" d="100"/>
        </p:scale>
        <p:origin x="3206" y="5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CFBB4-2780-4372-81B1-CBA94ED2B27E}" type="datetimeFigureOut">
              <a:rPr lang="el-GR" smtClean="0"/>
              <a:t>16/5/2025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D7AB25-BA93-4C51-9140-EF8DF41F7FF6}" type="slidenum">
              <a:rPr lang="el-GR" smtClean="0"/>
              <a:t>‹#›</a:t>
            </a:fld>
            <a:endParaRPr lang="el-GR"/>
          </a:p>
        </p:txBody>
      </p:sp>
    </p:spTree>
    <p:extLst>
      <p:ext uri="{BB962C8B-B14F-4D97-AF65-F5344CB8AC3E}">
        <p14:creationId xmlns:p14="http://schemas.microsoft.com/office/powerpoint/2010/main" val="1485523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Κανονιστική πράξη </a:t>
            </a:r>
            <a:r>
              <a:rPr lang="el-GR" dirty="0" err="1"/>
              <a:t>εκδοθείσα</a:t>
            </a:r>
            <a:r>
              <a:rPr lang="el-GR" dirty="0"/>
              <a:t> άνευ νομοθετικής εξουσιοδότησης</a:t>
            </a:r>
          </a:p>
          <a:p>
            <a:r>
              <a:rPr lang="el-GR" dirty="0"/>
              <a:t>είναι ΠΑΡΑΝΟΜΗ και ΑΚΥΡΩΤΕΑ.</a:t>
            </a:r>
          </a:p>
          <a:p>
            <a:r>
              <a:rPr lang="el-GR" dirty="0" err="1"/>
              <a:t>Π.χ</a:t>
            </a:r>
            <a:endParaRPr lang="el-GR" dirty="0"/>
          </a:p>
          <a:p>
            <a:r>
              <a:rPr lang="el-GR" dirty="0"/>
              <a:t>εκδίδεται υπουργική απόφαση χωρίς </a:t>
            </a:r>
            <a:r>
              <a:rPr lang="el-GR" dirty="0" err="1"/>
              <a:t>νομοθ</a:t>
            </a:r>
            <a:r>
              <a:rPr lang="el-GR" dirty="0"/>
              <a:t>. Εξουσιοδότηση προβάλλεται δικαστικά στο ΣτΕ προκειμένου να ακυρωθεί</a:t>
            </a:r>
          </a:p>
          <a:p>
            <a:r>
              <a:rPr lang="el-GR" dirty="0"/>
              <a:t>Μετά την προσβολή εκδίδεται τυπικός νόμος που την κυρώνει αναδρομικά. Η αναδρομική κύρωση υπουργικής απόφασης που εκδόθηκε άνευ νομοθετικής εξουσιοδότησης είναι ΑΝΤΙΣΥΝΤΑΓΜΑΤΙΚΗ</a:t>
            </a:r>
          </a:p>
        </p:txBody>
      </p:sp>
      <p:sp>
        <p:nvSpPr>
          <p:cNvPr id="4" name="Θέση αριθμού διαφάνειας 3"/>
          <p:cNvSpPr>
            <a:spLocks noGrp="1"/>
          </p:cNvSpPr>
          <p:nvPr>
            <p:ph type="sldNum" sz="quarter" idx="5"/>
          </p:nvPr>
        </p:nvSpPr>
        <p:spPr/>
        <p:txBody>
          <a:bodyPr/>
          <a:lstStyle/>
          <a:p>
            <a:fld id="{F4D7AB25-BA93-4C51-9140-EF8DF41F7FF6}" type="slidenum">
              <a:rPr lang="el-GR" smtClean="0"/>
              <a:t>3</a:t>
            </a:fld>
            <a:endParaRPr lang="el-GR"/>
          </a:p>
        </p:txBody>
      </p:sp>
    </p:spTree>
    <p:extLst>
      <p:ext uri="{BB962C8B-B14F-4D97-AF65-F5344CB8AC3E}">
        <p14:creationId xmlns:p14="http://schemas.microsoft.com/office/powerpoint/2010/main" val="2324721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4D7AB25-BA93-4C51-9140-EF8DF41F7FF6}" type="slidenum">
              <a:rPr lang="el-GR" smtClean="0"/>
              <a:t>10</a:t>
            </a:fld>
            <a:endParaRPr lang="el-GR"/>
          </a:p>
        </p:txBody>
      </p:sp>
    </p:spTree>
    <p:extLst>
      <p:ext uri="{BB962C8B-B14F-4D97-AF65-F5344CB8AC3E}">
        <p14:creationId xmlns:p14="http://schemas.microsoft.com/office/powerpoint/2010/main" val="4007417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Λαθραία νομοθετική εξουσιοδότηση</a:t>
            </a:r>
          </a:p>
          <a:p>
            <a:r>
              <a:rPr lang="el-GR" dirty="0"/>
              <a:t>Εδώ έχουμε το φαινόμενο να εκδίδεται </a:t>
            </a:r>
            <a:r>
              <a:rPr lang="el-GR" dirty="0" err="1"/>
              <a:t>πραξη</a:t>
            </a:r>
            <a:r>
              <a:rPr lang="el-GR" dirty="0"/>
              <a:t> εκτός Ορίων και μετά</a:t>
            </a:r>
          </a:p>
          <a:p>
            <a:r>
              <a:rPr lang="el-GR" dirty="0"/>
              <a:t>την έκδοση να κυρώνεται νομοθετικά ακόμη κ μετά την δικαστική</a:t>
            </a:r>
          </a:p>
          <a:p>
            <a:r>
              <a:rPr lang="el-GR" dirty="0"/>
              <a:t>προσβολή της.</a:t>
            </a:r>
          </a:p>
          <a:p>
            <a:r>
              <a:rPr lang="el-GR" dirty="0"/>
              <a:t>Παραβιάζεται η αρχή της διάκρισης των λειτουργιών και είναι</a:t>
            </a:r>
          </a:p>
          <a:p>
            <a:r>
              <a:rPr lang="el-GR" dirty="0"/>
              <a:t>ανεπίτρεπτο</a:t>
            </a:r>
          </a:p>
          <a:p>
            <a:r>
              <a:rPr lang="el-GR" dirty="0" err="1"/>
              <a:t>Αρα</a:t>
            </a:r>
            <a:r>
              <a:rPr lang="el-GR" dirty="0"/>
              <a:t> </a:t>
            </a:r>
            <a:r>
              <a:rPr lang="el-GR" dirty="0" err="1"/>
              <a:t>απαντηση</a:t>
            </a:r>
            <a:r>
              <a:rPr lang="el-GR" dirty="0"/>
              <a:t>:</a:t>
            </a:r>
          </a:p>
          <a:p>
            <a:r>
              <a:rPr lang="el-GR" dirty="0"/>
              <a:t>Η νομοθετική κύρωση δεν θα έχει επίδραση στην </a:t>
            </a:r>
            <a:r>
              <a:rPr lang="el-GR" dirty="0" err="1"/>
              <a:t>ανοιγεισα</a:t>
            </a:r>
            <a:r>
              <a:rPr lang="el-GR" dirty="0"/>
              <a:t> δίκη διότι</a:t>
            </a:r>
          </a:p>
          <a:p>
            <a:r>
              <a:rPr lang="el-GR" dirty="0"/>
              <a:t>ενεργείται κατά παράβαση της αρχής διάκρισης λειτουργιών, διότι</a:t>
            </a:r>
          </a:p>
          <a:p>
            <a:r>
              <a:rPr lang="el-GR" dirty="0"/>
              <a:t>κυρώνεται κανονιστική </a:t>
            </a:r>
            <a:r>
              <a:rPr lang="el-GR" dirty="0" err="1"/>
              <a:t>πραξη</a:t>
            </a:r>
            <a:r>
              <a:rPr lang="el-GR" dirty="0"/>
              <a:t> εκτός Ορίων εξουσιοδότησης μετά την</a:t>
            </a:r>
          </a:p>
          <a:p>
            <a:r>
              <a:rPr lang="el-GR" dirty="0"/>
              <a:t>δικαστική προσβολή της</a:t>
            </a:r>
          </a:p>
          <a:p>
            <a:r>
              <a:rPr lang="el-GR" dirty="0"/>
              <a:t>Ανεπίτρεπτη επίδραση νομοθέτη στα έργα της δικαστικής λειτουργίας.</a:t>
            </a:r>
          </a:p>
          <a:p>
            <a:r>
              <a:rPr lang="el-GR" dirty="0"/>
              <a:t>Η δικαστική κύρωση ενεργεί μόνο για το μέλλον.</a:t>
            </a:r>
          </a:p>
        </p:txBody>
      </p:sp>
      <p:sp>
        <p:nvSpPr>
          <p:cNvPr id="4" name="Θέση αριθμού διαφάνειας 3"/>
          <p:cNvSpPr>
            <a:spLocks noGrp="1"/>
          </p:cNvSpPr>
          <p:nvPr>
            <p:ph type="sldNum" sz="quarter" idx="5"/>
          </p:nvPr>
        </p:nvSpPr>
        <p:spPr/>
        <p:txBody>
          <a:bodyPr/>
          <a:lstStyle/>
          <a:p>
            <a:fld id="{F4D7AB25-BA93-4C51-9140-EF8DF41F7FF6}" type="slidenum">
              <a:rPr lang="el-GR" smtClean="0"/>
              <a:t>13</a:t>
            </a:fld>
            <a:endParaRPr lang="el-GR"/>
          </a:p>
        </p:txBody>
      </p:sp>
    </p:spTree>
    <p:extLst>
      <p:ext uri="{BB962C8B-B14F-4D97-AF65-F5344CB8AC3E}">
        <p14:creationId xmlns:p14="http://schemas.microsoft.com/office/powerpoint/2010/main" val="4241603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800" kern="100" dirty="0">
                <a:effectLst/>
                <a:latin typeface="Cambria" panose="02040503050406030204" pitchFamily="18" charset="0"/>
                <a:ea typeface="Calibri" panose="020F0502020204030204" pitchFamily="34" charset="0"/>
                <a:cs typeface="Times New Roman" panose="02020603050405020304" pitchFamily="18" charset="0"/>
              </a:rPr>
              <a:t>Γενικά η παράλειψη κλήσης Δεν θεραπεύεται από την πρόβλεψη Κάθε είδους διοικητικής προσφυγής </a:t>
            </a:r>
            <a:r>
              <a:rPr lang="el-GR" sz="1800" kern="100" dirty="0">
                <a:effectLst/>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a:t>
            </a:r>
            <a:r>
              <a:rPr lang="el-GR" sz="1800" kern="100" dirty="0">
                <a:effectLst/>
                <a:latin typeface="Cambria" panose="02040503050406030204" pitchFamily="18" charset="0"/>
                <a:ea typeface="Calibri" panose="020F0502020204030204" pitchFamily="34" charset="0"/>
                <a:cs typeface="Times New Roman" panose="02020603050405020304" pitchFamily="18" charset="0"/>
              </a:rPr>
              <a:t> </a:t>
            </a:r>
            <a:r>
              <a:rPr lang="el-GR" sz="1800" kern="100" dirty="0">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ωστόσο αν προβλέπονται ένα ή περισσότερα στάδια ενδικοφανούς δυνάμει ειδικών διατάξεων ενώπιον ανωτέρων οργάνων και ο διοικούμενος προσέλθει και </a:t>
            </a:r>
            <a:r>
              <a:rPr lang="el-GR" sz="1800" kern="100" dirty="0" err="1">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ανάπτυξει</a:t>
            </a:r>
            <a:r>
              <a:rPr lang="el-GR" sz="1800" kern="100" dirty="0">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 τις απόψεις του που δεν </a:t>
            </a:r>
            <a:r>
              <a:rPr lang="el-GR" sz="1800" kern="100" dirty="0" err="1">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προέβαλε</a:t>
            </a:r>
            <a:r>
              <a:rPr lang="el-GR" sz="1800" kern="100" dirty="0">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 πριν την έκδοση της πράξης, τότε καλύπτεται</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
        <p:nvSpPr>
          <p:cNvPr id="4" name="Θέση αριθμού διαφάνειας 3"/>
          <p:cNvSpPr>
            <a:spLocks noGrp="1"/>
          </p:cNvSpPr>
          <p:nvPr>
            <p:ph type="sldNum" sz="quarter" idx="5"/>
          </p:nvPr>
        </p:nvSpPr>
        <p:spPr/>
        <p:txBody>
          <a:bodyPr/>
          <a:lstStyle/>
          <a:p>
            <a:fld id="{F4D7AB25-BA93-4C51-9140-EF8DF41F7FF6}" type="slidenum">
              <a:rPr lang="el-GR" smtClean="0"/>
              <a:t>20</a:t>
            </a:fld>
            <a:endParaRPr lang="el-GR"/>
          </a:p>
        </p:txBody>
      </p:sp>
    </p:spTree>
    <p:extLst>
      <p:ext uri="{BB962C8B-B14F-4D97-AF65-F5344CB8AC3E}">
        <p14:creationId xmlns:p14="http://schemas.microsoft.com/office/powerpoint/2010/main" val="1844430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gn="just">
              <a:lnSpc>
                <a:spcPct val="107000"/>
              </a:lnSpc>
              <a:spcAft>
                <a:spcPts val="800"/>
              </a:spcAft>
              <a:buNone/>
            </a:pPr>
            <a:r>
              <a:rPr lang="el-GR" sz="1800" i="1" u="sng" kern="100" dirty="0">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Πάντα διακριτική ευχέρεια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l-GR" sz="1800" b="1" kern="100" dirty="0">
                <a:effectLst/>
                <a:latin typeface="Cambria" panose="02040503050406030204" pitchFamily="18" charset="0"/>
                <a:ea typeface="Calibri" panose="020F0502020204030204" pitchFamily="34" charset="0"/>
                <a:cs typeface="Times New Roman" panose="02020603050405020304" pitchFamily="18" charset="0"/>
              </a:rPr>
              <a:t>Εξαίρεση: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l-GR" sz="1800" kern="100" dirty="0">
                <a:effectLst/>
                <a:latin typeface="Cambria" panose="02040503050406030204" pitchFamily="18" charset="0"/>
                <a:ea typeface="Calibri" panose="020F0502020204030204" pitchFamily="34" charset="0"/>
                <a:cs typeface="Times New Roman" panose="02020603050405020304" pitchFamily="18" charset="0"/>
              </a:rPr>
              <a:t>Ευθεία υποχρέωση από το νομοθετικό κείμενο</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l-GR" sz="1800" kern="100" dirty="0">
                <a:effectLst/>
                <a:latin typeface="Cambria" panose="02040503050406030204" pitchFamily="18" charset="0"/>
                <a:ea typeface="Calibri" panose="020F0502020204030204" pitchFamily="34" charset="0"/>
                <a:cs typeface="Times New Roman" panose="02020603050405020304" pitchFamily="18" charset="0"/>
              </a:rPr>
              <a:t>Απόφαση ΑΕΔ που κρίνει νομοθετική διάταξη αντισυνταγματική</a:t>
            </a:r>
            <a:r>
              <a:rPr lang="el-GR" sz="1800" kern="100" dirty="0">
                <a:effectLst/>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a:t>
            </a:r>
            <a:r>
              <a:rPr lang="el-GR" sz="1800" kern="100" dirty="0">
                <a:effectLst/>
                <a:latin typeface="Cambria" panose="02040503050406030204" pitchFamily="18" charset="0"/>
                <a:ea typeface="Calibri" panose="020F0502020204030204" pitchFamily="34" charset="0"/>
                <a:cs typeface="Times New Roman" panose="02020603050405020304" pitchFamily="18" charset="0"/>
              </a:rPr>
              <a:t> ανακαλούνται υποχρεωτικά εντός έξι μηνών από τη δημοσίευση της απόφασης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l-GR" sz="1800" kern="100" dirty="0">
                <a:effectLst/>
                <a:latin typeface="Cambria" panose="02040503050406030204" pitchFamily="18" charset="0"/>
                <a:ea typeface="Calibri" panose="020F0502020204030204" pitchFamily="34" charset="0"/>
                <a:cs typeface="Times New Roman" panose="02020603050405020304" pitchFamily="18" charset="0"/>
              </a:rPr>
              <a:t>Συμμόρφωση με ακυρωτική απόφαση: Υποχρέωση της διοίκησης όχι μόνο να τη θεωρήσει ανίσχυρη αλλά και με θετικές ενέργειες να προχωρήσει στην αποκατάσταση των πραγμάτων στη θέση των οποίων ήταν πριν</a:t>
            </a:r>
          </a:p>
          <a:p>
            <a:pPr marL="342900" lvl="0" indent="-342900" algn="just">
              <a:lnSpc>
                <a:spcPct val="107000"/>
              </a:lnSpc>
              <a:spcAft>
                <a:spcPts val="800"/>
              </a:spcAft>
              <a:buFont typeface="+mj-lt"/>
              <a:buAutoNum type="arabicPeriod"/>
            </a:pPr>
            <a:endParaRPr lang="el-GR" sz="1800" kern="100" dirty="0">
              <a:effectLst/>
              <a:latin typeface="Cambria" panose="020405030504060302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endParaRPr lang="el-GR" sz="1800" kern="100" dirty="0">
              <a:effectLst/>
              <a:latin typeface="Cambria" panose="020405030504060302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 typeface="+mj-lt"/>
              <a:buNone/>
              <a:tabLst/>
              <a:defRPr/>
            </a:pPr>
            <a:r>
              <a:rPr lang="el-GR" sz="1800" b="1" kern="100" dirty="0">
                <a:effectLst/>
                <a:latin typeface="Cambria" panose="02040503050406030204" pitchFamily="18" charset="0"/>
                <a:ea typeface="Calibri" panose="020F0502020204030204" pitchFamily="34" charset="0"/>
                <a:cs typeface="Times New Roman" panose="02020603050405020304" pitchFamily="18" charset="0"/>
              </a:rPr>
              <a:t>Παράλειψη να ανακαλέσει σε συμμόρφωση με δικαστική απόφαση δεν είναι ΠΟΝΕ </a:t>
            </a:r>
          </a:p>
          <a:p>
            <a:pPr marL="0" marR="0" lvl="0" indent="0" algn="just" defTabSz="914400" rtl="0" eaLnBrk="1" fontAlgn="auto" latinLnBrk="0" hangingPunct="1">
              <a:lnSpc>
                <a:spcPct val="107000"/>
              </a:lnSpc>
              <a:spcBef>
                <a:spcPts val="0"/>
              </a:spcBef>
              <a:spcAft>
                <a:spcPts val="800"/>
              </a:spcAft>
              <a:buClrTx/>
              <a:buSzTx/>
              <a:buFont typeface="+mj-lt"/>
              <a:buNone/>
              <a:tabLst/>
              <a:defRPr/>
            </a:pPr>
            <a:endParaRPr lang="el-GR" sz="1800" b="1" kern="100" dirty="0">
              <a:effectLst/>
              <a:latin typeface="Cambria" panose="020405030504060302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 typeface="+mj-lt"/>
              <a:buNone/>
              <a:tabLst/>
              <a:defRPr/>
            </a:pPr>
            <a:r>
              <a:rPr lang="el-GR" sz="1800" kern="100" dirty="0">
                <a:effectLst/>
                <a:highlight>
                  <a:srgbClr val="D3D3D3"/>
                </a:highlight>
                <a:latin typeface="Cambria" panose="02040503050406030204" pitchFamily="18" charset="0"/>
                <a:ea typeface="Calibri" panose="020F0502020204030204" pitchFamily="34" charset="0"/>
                <a:cs typeface="Times New Roman" panose="02020603050405020304" pitchFamily="18" charset="0"/>
              </a:rPr>
              <a:t>Στις </a:t>
            </a:r>
            <a:r>
              <a:rPr lang="el-GR" sz="1800" b="1" u="sng" kern="100" dirty="0">
                <a:effectLst/>
                <a:highlight>
                  <a:srgbClr val="D3D3D3"/>
                </a:highlight>
                <a:latin typeface="Cambria" panose="02040503050406030204" pitchFamily="18" charset="0"/>
                <a:ea typeface="Calibri" panose="020F0502020204030204" pitchFamily="34" charset="0"/>
                <a:cs typeface="Times New Roman" panose="02020603050405020304" pitchFamily="18" charset="0"/>
              </a:rPr>
              <a:t>νόμιμες ευμενείς</a:t>
            </a:r>
            <a:r>
              <a:rPr lang="el-GR" sz="1800" kern="100" dirty="0">
                <a:effectLst/>
                <a:highlight>
                  <a:srgbClr val="D3D3D3"/>
                </a:highlight>
                <a:latin typeface="Cambria" panose="02040503050406030204" pitchFamily="18" charset="0"/>
                <a:ea typeface="Calibri" panose="020F0502020204030204" pitchFamily="34" charset="0"/>
                <a:cs typeface="Times New Roman" panose="02020603050405020304" pitchFamily="18" charset="0"/>
              </a:rPr>
              <a:t> πάντα προηγούμενη ακρόαση: δυσμενές μέτρο κατά διακριτική ευχέρεια</a:t>
            </a:r>
            <a:r>
              <a:rPr lang="el-GR" sz="1800" kern="100" dirty="0">
                <a:effectLst/>
                <a:latin typeface="Cambria" panose="02040503050406030204" pitchFamily="18" charset="0"/>
                <a:ea typeface="Calibri" panose="020F0502020204030204" pitchFamily="34" charset="0"/>
                <a:cs typeface="Times New Roman" panose="02020603050405020304" pitchFamily="18" charset="0"/>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 typeface="+mj-lt"/>
              <a:buNone/>
              <a:tabLst/>
              <a:defRPr/>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Font typeface="+mj-lt"/>
              <a:buNone/>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
        <p:nvSpPr>
          <p:cNvPr id="4" name="Θέση αριθμού διαφάνειας 3"/>
          <p:cNvSpPr>
            <a:spLocks noGrp="1"/>
          </p:cNvSpPr>
          <p:nvPr>
            <p:ph type="sldNum" sz="quarter" idx="5"/>
          </p:nvPr>
        </p:nvSpPr>
        <p:spPr/>
        <p:txBody>
          <a:bodyPr/>
          <a:lstStyle/>
          <a:p>
            <a:fld id="{F4D7AB25-BA93-4C51-9140-EF8DF41F7FF6}" type="slidenum">
              <a:rPr lang="el-GR" smtClean="0"/>
              <a:t>25</a:t>
            </a:fld>
            <a:endParaRPr lang="el-GR"/>
          </a:p>
        </p:txBody>
      </p:sp>
    </p:spTree>
    <p:extLst>
      <p:ext uri="{BB962C8B-B14F-4D97-AF65-F5344CB8AC3E}">
        <p14:creationId xmlns:p14="http://schemas.microsoft.com/office/powerpoint/2010/main" val="938915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DBC78846-AFB8-4A8E-91AE-6FE60F0F53D8}" type="datetimeFigureOut">
              <a:rPr lang="el-GR" smtClean="0"/>
              <a:t>16/5/2025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332AF03-0516-4B5F-8139-F60B7846B376}" type="slidenum">
              <a:rPr lang="el-GR" smtClean="0"/>
              <a:t>‹#›</a:t>
            </a:fld>
            <a:endParaRPr lang="el-GR"/>
          </a:p>
        </p:txBody>
      </p:sp>
    </p:spTree>
    <p:extLst>
      <p:ext uri="{BB962C8B-B14F-4D97-AF65-F5344CB8AC3E}">
        <p14:creationId xmlns:p14="http://schemas.microsoft.com/office/powerpoint/2010/main" val="41753699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BC78846-AFB8-4A8E-91AE-6FE60F0F53D8}" type="datetimeFigureOut">
              <a:rPr lang="el-GR" smtClean="0"/>
              <a:t>16/5/2025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332AF03-0516-4B5F-8139-F60B7846B376}" type="slidenum">
              <a:rPr lang="el-GR" smtClean="0"/>
              <a:t>‹#›</a:t>
            </a:fld>
            <a:endParaRPr lang="el-GR"/>
          </a:p>
        </p:txBody>
      </p:sp>
    </p:spTree>
    <p:extLst>
      <p:ext uri="{BB962C8B-B14F-4D97-AF65-F5344CB8AC3E}">
        <p14:creationId xmlns:p14="http://schemas.microsoft.com/office/powerpoint/2010/main" val="139947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BC78846-AFB8-4A8E-91AE-6FE60F0F53D8}" type="datetimeFigureOut">
              <a:rPr lang="el-GR" smtClean="0"/>
              <a:t>16/5/2025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332AF03-0516-4B5F-8139-F60B7846B376}" type="slidenum">
              <a:rPr lang="el-GR" smtClean="0"/>
              <a:t>‹#›</a:t>
            </a:fld>
            <a:endParaRPr lang="el-GR"/>
          </a:p>
        </p:txBody>
      </p:sp>
    </p:spTree>
    <p:extLst>
      <p:ext uri="{BB962C8B-B14F-4D97-AF65-F5344CB8AC3E}">
        <p14:creationId xmlns:p14="http://schemas.microsoft.com/office/powerpoint/2010/main" val="1742007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DBC78846-AFB8-4A8E-91AE-6FE60F0F53D8}" type="datetimeFigureOut">
              <a:rPr lang="el-GR" smtClean="0"/>
              <a:t>16/5/2025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332AF03-0516-4B5F-8139-F60B7846B376}" type="slidenum">
              <a:rPr lang="el-GR" smtClean="0"/>
              <a:t>‹#›</a:t>
            </a:fld>
            <a:endParaRPr lang="el-GR"/>
          </a:p>
        </p:txBody>
      </p:sp>
    </p:spTree>
    <p:extLst>
      <p:ext uri="{BB962C8B-B14F-4D97-AF65-F5344CB8AC3E}">
        <p14:creationId xmlns:p14="http://schemas.microsoft.com/office/powerpoint/2010/main" val="576124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DBC78846-AFB8-4A8E-91AE-6FE60F0F53D8}" type="datetimeFigureOut">
              <a:rPr lang="el-GR" smtClean="0"/>
              <a:t>16/5/2025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332AF03-0516-4B5F-8139-F60B7846B376}" type="slidenum">
              <a:rPr lang="el-GR" smtClean="0"/>
              <a:t>‹#›</a:t>
            </a:fld>
            <a:endParaRPr lang="el-GR"/>
          </a:p>
        </p:txBody>
      </p:sp>
    </p:spTree>
    <p:extLst>
      <p:ext uri="{BB962C8B-B14F-4D97-AF65-F5344CB8AC3E}">
        <p14:creationId xmlns:p14="http://schemas.microsoft.com/office/powerpoint/2010/main" val="12041770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DBC78846-AFB8-4A8E-91AE-6FE60F0F53D8}" type="datetimeFigureOut">
              <a:rPr lang="el-GR" smtClean="0"/>
              <a:t>16/5/2025</a:t>
            </a:fld>
            <a:endParaRPr lang="el-GR"/>
          </a:p>
        </p:txBody>
      </p:sp>
      <p:sp>
        <p:nvSpPr>
          <p:cNvPr id="9" name="Footer Placeholder 8"/>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9332AF03-0516-4B5F-8139-F60B7846B376}" type="slidenum">
              <a:rPr lang="el-GR" smtClean="0"/>
              <a:t>‹#›</a:t>
            </a:fld>
            <a:endParaRPr lang="el-GR"/>
          </a:p>
        </p:txBody>
      </p:sp>
    </p:spTree>
    <p:extLst>
      <p:ext uri="{BB962C8B-B14F-4D97-AF65-F5344CB8AC3E}">
        <p14:creationId xmlns:p14="http://schemas.microsoft.com/office/powerpoint/2010/main" val="152167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583436" y="3143250"/>
            <a:ext cx="4270248" cy="25967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DBC78846-AFB8-4A8E-91AE-6FE60F0F53D8}" type="datetimeFigureOut">
              <a:rPr lang="el-GR" smtClean="0"/>
              <a:t>16/5/2025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332AF03-0516-4B5F-8139-F60B7846B376}" type="slidenum">
              <a:rPr lang="el-GR" smtClean="0"/>
              <a:t>‹#›</a:t>
            </a:fld>
            <a:endParaRPr lang="el-GR"/>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val="1622020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DBC78846-AFB8-4A8E-91AE-6FE60F0F53D8}" type="datetimeFigureOut">
              <a:rPr lang="el-GR" smtClean="0"/>
              <a:t>16/5/2025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332AF03-0516-4B5F-8139-F60B7846B376}" type="slidenum">
              <a:rPr lang="el-GR" smtClean="0"/>
              <a:t>‹#›</a:t>
            </a:fld>
            <a:endParaRPr lang="el-GR"/>
          </a:p>
        </p:txBody>
      </p:sp>
    </p:spTree>
    <p:extLst>
      <p:ext uri="{BB962C8B-B14F-4D97-AF65-F5344CB8AC3E}">
        <p14:creationId xmlns:p14="http://schemas.microsoft.com/office/powerpoint/2010/main" val="2828501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78846-AFB8-4A8E-91AE-6FE60F0F53D8}" type="datetimeFigureOut">
              <a:rPr lang="el-GR" smtClean="0"/>
              <a:t>16/5/2025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332AF03-0516-4B5F-8139-F60B7846B376}" type="slidenum">
              <a:rPr lang="el-GR" smtClean="0"/>
              <a:t>‹#›</a:t>
            </a:fld>
            <a:endParaRPr lang="el-GR"/>
          </a:p>
        </p:txBody>
      </p:sp>
    </p:spTree>
    <p:extLst>
      <p:ext uri="{BB962C8B-B14F-4D97-AF65-F5344CB8AC3E}">
        <p14:creationId xmlns:p14="http://schemas.microsoft.com/office/powerpoint/2010/main" val="594147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9" name="Date Placeholder 8"/>
          <p:cNvSpPr>
            <a:spLocks noGrp="1"/>
          </p:cNvSpPr>
          <p:nvPr>
            <p:ph type="dt" sz="half" idx="10"/>
          </p:nvPr>
        </p:nvSpPr>
        <p:spPr/>
        <p:txBody>
          <a:bodyPr/>
          <a:lstStyle/>
          <a:p>
            <a:fld id="{DBC78846-AFB8-4A8E-91AE-6FE60F0F53D8}" type="datetimeFigureOut">
              <a:rPr lang="el-GR" smtClean="0"/>
              <a:t>16/5/2025</a:t>
            </a:fld>
            <a:endParaRPr lang="el-G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1" name="Slide Number Placeholder 10"/>
          <p:cNvSpPr>
            <a:spLocks noGrp="1"/>
          </p:cNvSpPr>
          <p:nvPr>
            <p:ph type="sldNum" sz="quarter" idx="12"/>
          </p:nvPr>
        </p:nvSpPr>
        <p:spPr/>
        <p:txBody>
          <a:bodyPr/>
          <a:lstStyle/>
          <a:p>
            <a:fld id="{9332AF03-0516-4B5F-8139-F60B7846B376}" type="slidenum">
              <a:rPr lang="el-GR" smtClean="0"/>
              <a:t>‹#›</a:t>
            </a:fld>
            <a:endParaRPr lang="el-GR"/>
          </a:p>
        </p:txBody>
      </p:sp>
    </p:spTree>
    <p:extLst>
      <p:ext uri="{BB962C8B-B14F-4D97-AF65-F5344CB8AC3E}">
        <p14:creationId xmlns:p14="http://schemas.microsoft.com/office/powerpoint/2010/main" val="287333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BC78846-AFB8-4A8E-91AE-6FE60F0F53D8}" type="datetimeFigureOut">
              <a:rPr lang="el-GR" smtClean="0"/>
              <a:t>16/5/2025</a:t>
            </a:fld>
            <a:endParaRPr lang="el-G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0" name="Slide Number Placeholder 9"/>
          <p:cNvSpPr>
            <a:spLocks noGrp="1"/>
          </p:cNvSpPr>
          <p:nvPr>
            <p:ph type="sldNum" sz="quarter" idx="12"/>
          </p:nvPr>
        </p:nvSpPr>
        <p:spPr/>
        <p:txBody>
          <a:bodyPr/>
          <a:lstStyle/>
          <a:p>
            <a:fld id="{9332AF03-0516-4B5F-8139-F60B7846B376}" type="slidenum">
              <a:rPr lang="el-GR" smtClean="0"/>
              <a:t>‹#›</a:t>
            </a:fld>
            <a:endParaRPr lang="el-GR"/>
          </a:p>
        </p:txBody>
      </p:sp>
    </p:spTree>
    <p:extLst>
      <p:ext uri="{BB962C8B-B14F-4D97-AF65-F5344CB8AC3E}">
        <p14:creationId xmlns:p14="http://schemas.microsoft.com/office/powerpoint/2010/main" val="3511769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BC78846-AFB8-4A8E-91AE-6FE60F0F53D8}" type="datetimeFigureOut">
              <a:rPr lang="el-GR" smtClean="0"/>
              <a:t>16/5/2025</a:t>
            </a:fld>
            <a:endParaRPr lang="el-G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l-G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332AF03-0516-4B5F-8139-F60B7846B376}" type="slidenum">
              <a:rPr lang="el-GR" smtClean="0"/>
              <a:t>‹#›</a:t>
            </a:fld>
            <a:endParaRPr lang="el-GR"/>
          </a:p>
        </p:txBody>
      </p:sp>
    </p:spTree>
    <p:extLst>
      <p:ext uri="{BB962C8B-B14F-4D97-AF65-F5344CB8AC3E}">
        <p14:creationId xmlns:p14="http://schemas.microsoft.com/office/powerpoint/2010/main" val="39854330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E9063A-F7F5-78E2-0AD8-C212C946CE42}"/>
              </a:ext>
            </a:extLst>
          </p:cNvPr>
          <p:cNvSpPr>
            <a:spLocks noGrp="1"/>
          </p:cNvSpPr>
          <p:nvPr>
            <p:ph type="ctrTitle"/>
          </p:nvPr>
        </p:nvSpPr>
        <p:spPr>
          <a:xfrm>
            <a:off x="1600200" y="2125487"/>
            <a:ext cx="8991600" cy="1645920"/>
          </a:xfrm>
        </p:spPr>
        <p:txBody>
          <a:bodyPr/>
          <a:lstStyle/>
          <a:p>
            <a:r>
              <a:rPr lang="el-GR" b="1" u="sng" dirty="0"/>
              <a:t>Διοικητικο δικαιο</a:t>
            </a:r>
          </a:p>
        </p:txBody>
      </p:sp>
      <p:sp>
        <p:nvSpPr>
          <p:cNvPr id="3" name="Υπότιτλος 2">
            <a:extLst>
              <a:ext uri="{FF2B5EF4-FFF2-40B4-BE49-F238E27FC236}">
                <a16:creationId xmlns:a16="http://schemas.microsoft.com/office/drawing/2014/main" id="{B887A9F9-4667-CC82-74C5-9D826C035EA4}"/>
              </a:ext>
            </a:extLst>
          </p:cNvPr>
          <p:cNvSpPr>
            <a:spLocks noGrp="1"/>
          </p:cNvSpPr>
          <p:nvPr>
            <p:ph type="subTitle" idx="1"/>
          </p:nvPr>
        </p:nvSpPr>
        <p:spPr/>
        <p:txBody>
          <a:bodyPr>
            <a:normAutofit lnSpcReduction="10000"/>
          </a:bodyPr>
          <a:lstStyle/>
          <a:p>
            <a:r>
              <a:rPr lang="el-GR" b="1" dirty="0">
                <a:solidFill>
                  <a:srgbClr val="FF0000"/>
                </a:solidFill>
              </a:rPr>
              <a:t>Σεμινάριο ΕΑΝΔΑ 2025</a:t>
            </a:r>
          </a:p>
          <a:p>
            <a:r>
              <a:rPr lang="el-GR" b="1" dirty="0">
                <a:solidFill>
                  <a:srgbClr val="FF0000"/>
                </a:solidFill>
              </a:rPr>
              <a:t>Α΄ Περίοδος</a:t>
            </a:r>
          </a:p>
          <a:p>
            <a:r>
              <a:rPr lang="el-GR" b="1" dirty="0">
                <a:solidFill>
                  <a:srgbClr val="FF0000"/>
                </a:solidFill>
              </a:rPr>
              <a:t>Παπαδοπούλου Χρυσάνθη </a:t>
            </a:r>
          </a:p>
        </p:txBody>
      </p:sp>
    </p:spTree>
    <p:extLst>
      <p:ext uri="{BB962C8B-B14F-4D97-AF65-F5344CB8AC3E}">
        <p14:creationId xmlns:p14="http://schemas.microsoft.com/office/powerpoint/2010/main" val="2005595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3F7593-85D7-8C6C-E1EF-44EED641E740}"/>
              </a:ext>
            </a:extLst>
          </p:cNvPr>
          <p:cNvSpPr>
            <a:spLocks noGrp="1"/>
          </p:cNvSpPr>
          <p:nvPr>
            <p:ph type="title"/>
          </p:nvPr>
        </p:nvSpPr>
        <p:spPr>
          <a:xfrm>
            <a:off x="2231136" y="302540"/>
            <a:ext cx="7729728" cy="690688"/>
          </a:xfrm>
        </p:spPr>
        <p:txBody>
          <a:bodyPr>
            <a:normAutofit fontScale="90000"/>
          </a:bodyPr>
          <a:lstStyle/>
          <a:p>
            <a:r>
              <a:rPr lang="el-GR" dirty="0"/>
              <a:t>Εκτελεστοτητα – </a:t>
            </a:r>
            <a:br>
              <a:rPr lang="el-GR" dirty="0"/>
            </a:br>
            <a:r>
              <a:rPr lang="el-GR" sz="2200" b="1" u="sng" dirty="0" err="1"/>
              <a:t>μονο</a:t>
            </a:r>
            <a:r>
              <a:rPr lang="el-GR" sz="2200" b="1" u="sng" dirty="0"/>
              <a:t> οι </a:t>
            </a:r>
            <a:r>
              <a:rPr lang="el-GR" sz="2200" b="1" u="sng" dirty="0" err="1"/>
              <a:t>εκτελεστεσ</a:t>
            </a:r>
            <a:r>
              <a:rPr lang="el-GR" sz="2200" b="1" u="sng" dirty="0"/>
              <a:t> </a:t>
            </a:r>
            <a:r>
              <a:rPr lang="el-GR" sz="2200" b="1" u="sng" dirty="0" err="1"/>
              <a:t>προσβαλλονται</a:t>
            </a:r>
            <a:r>
              <a:rPr lang="el-GR" sz="2200" b="1" u="sng" dirty="0"/>
              <a:t> </a:t>
            </a:r>
            <a:r>
              <a:rPr lang="el-GR" sz="2200" b="1" u="sng" dirty="0" err="1"/>
              <a:t>δικαστικα</a:t>
            </a:r>
            <a:endParaRPr lang="el-GR" b="1" u="sng" dirty="0"/>
          </a:p>
        </p:txBody>
      </p:sp>
      <p:sp>
        <p:nvSpPr>
          <p:cNvPr id="3" name="Θέση περιεχομένου 2">
            <a:extLst>
              <a:ext uri="{FF2B5EF4-FFF2-40B4-BE49-F238E27FC236}">
                <a16:creationId xmlns:a16="http://schemas.microsoft.com/office/drawing/2014/main" id="{048D9EA4-E1FB-2038-6AA4-1A83556AEED0}"/>
              </a:ext>
            </a:extLst>
          </p:cNvPr>
          <p:cNvSpPr>
            <a:spLocks noGrp="1"/>
          </p:cNvSpPr>
          <p:nvPr>
            <p:ph idx="1"/>
          </p:nvPr>
        </p:nvSpPr>
        <p:spPr>
          <a:xfrm>
            <a:off x="268014" y="1150884"/>
            <a:ext cx="11634952" cy="1040524"/>
          </a:xfrm>
          <a:solidFill>
            <a:schemeClr val="bg2">
              <a:lumMod val="90000"/>
            </a:schemeClr>
          </a:solidFill>
        </p:spPr>
        <p:txBody>
          <a:bodyPr/>
          <a:lstStyle/>
          <a:p>
            <a:pPr marL="0" indent="0" algn="just">
              <a:buNone/>
            </a:pPr>
            <a:r>
              <a:rPr lang="el-GR" b="1" u="sng" dirty="0"/>
              <a:t>Μη εκτελεστές</a:t>
            </a:r>
            <a:r>
              <a:rPr lang="el-GR" dirty="0"/>
              <a:t>: Προπαρασκευαστικές ενέργειες, κλήση για απολογία, έκθεση αυτοψίας, γνωμοδοτήσεις </a:t>
            </a:r>
            <a:r>
              <a:rPr lang="el-GR" b="1" dirty="0"/>
              <a:t>εκτός της αρνητικής σύμφωνης γνώμης</a:t>
            </a:r>
            <a:r>
              <a:rPr lang="el-GR" dirty="0"/>
              <a:t>, πράξη εκτέλεσης μιας διοικητικής πράξης, </a:t>
            </a:r>
            <a:r>
              <a:rPr lang="el-GR" b="1" dirty="0">
                <a:solidFill>
                  <a:schemeClr val="accent3"/>
                </a:solidFill>
              </a:rPr>
              <a:t>βεβαιωτικές</a:t>
            </a:r>
            <a:r>
              <a:rPr lang="el-GR" dirty="0"/>
              <a:t> (το διοικητικό όργανο εμμένει στο περιεχόμενο μιας πράξης που έχει ήδη εκδοθεί)</a:t>
            </a:r>
          </a:p>
          <a:p>
            <a:pPr marL="0" indent="0">
              <a:buNone/>
            </a:pPr>
            <a:endParaRPr lang="el-GR" dirty="0"/>
          </a:p>
        </p:txBody>
      </p:sp>
      <p:sp>
        <p:nvSpPr>
          <p:cNvPr id="4" name="Τίτλος 1">
            <a:extLst>
              <a:ext uri="{FF2B5EF4-FFF2-40B4-BE49-F238E27FC236}">
                <a16:creationId xmlns:a16="http://schemas.microsoft.com/office/drawing/2014/main" id="{ACEFFD60-BCB0-AE30-4129-03638AB04CB4}"/>
              </a:ext>
            </a:extLst>
          </p:cNvPr>
          <p:cNvSpPr txBox="1">
            <a:spLocks/>
          </p:cNvSpPr>
          <p:nvPr/>
        </p:nvSpPr>
        <p:spPr bwMode="black">
          <a:xfrm>
            <a:off x="2220626" y="2319029"/>
            <a:ext cx="7729728" cy="690688"/>
          </a:xfrm>
          <a:prstGeom prst="rect">
            <a:avLst/>
          </a:prstGeom>
          <a:solidFill>
            <a:srgbClr val="FFFFFF"/>
          </a:solidFill>
          <a:ln w="31750" cap="sq">
            <a:solidFill>
              <a:srgbClr val="404040"/>
            </a:solidFill>
            <a:miter lim="800000"/>
          </a:ln>
        </p:spPr>
        <p:txBody>
          <a:bodyPr vert="horz" lIns="182880" tIns="182880" rIns="182880" bIns="182880" rtlCol="0" anchor="ctr">
            <a:normAutofit fontScale="90000" lnSpcReduction="1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r>
              <a:rPr lang="el-GR" dirty="0"/>
              <a:t>ΤΕΚΜΗΡΙΟ ΝΟΜΙΜΟΤΗΤΑΣ</a:t>
            </a:r>
            <a:endParaRPr lang="el-GR" b="1" u="sng" dirty="0"/>
          </a:p>
        </p:txBody>
      </p:sp>
      <p:sp>
        <p:nvSpPr>
          <p:cNvPr id="5" name="TextBox 4">
            <a:extLst>
              <a:ext uri="{FF2B5EF4-FFF2-40B4-BE49-F238E27FC236}">
                <a16:creationId xmlns:a16="http://schemas.microsoft.com/office/drawing/2014/main" id="{3D4B649F-4528-1F23-BC52-902FF5EA4303}"/>
              </a:ext>
            </a:extLst>
          </p:cNvPr>
          <p:cNvSpPr txBox="1"/>
          <p:nvPr/>
        </p:nvSpPr>
        <p:spPr>
          <a:xfrm>
            <a:off x="268014" y="3137338"/>
            <a:ext cx="11634952" cy="2585323"/>
          </a:xfrm>
          <a:prstGeom prst="rect">
            <a:avLst/>
          </a:prstGeom>
          <a:solidFill>
            <a:schemeClr val="accent2"/>
          </a:solidFill>
        </p:spPr>
        <p:txBody>
          <a:bodyPr wrap="square" rtlCol="0">
            <a:spAutoFit/>
          </a:bodyPr>
          <a:lstStyle/>
          <a:p>
            <a:pPr algn="just"/>
            <a:r>
              <a:rPr lang="el-GR" dirty="0"/>
              <a:t>Μια διοικητική πράξη παράγει όλα τα έννομα αποτελέσματα της και θεωρείται νόμιμη μέχρι να ανακληθεί από την δημόσια διοίκηση ή να ακυρωθεί δικαστικά. Δεν έχει καμία σημασία αν κάποιος θεωρεί ότι μια πράξη είναι παράνομη,</a:t>
            </a:r>
          </a:p>
          <a:p>
            <a:pPr algn="just"/>
            <a:r>
              <a:rPr lang="el-GR" dirty="0"/>
              <a:t>νομικά πλημμελής(δεν έχει τηρηθεί μια προϋπόθεση του νόμου) Εξακολουθεί να εφαρμόζεται και να δεσμεύει.</a:t>
            </a:r>
          </a:p>
          <a:p>
            <a:pPr algn="just"/>
            <a:r>
              <a:rPr lang="el-GR" dirty="0"/>
              <a:t>≠ ανυπόστατες. (Λείπουν στοιχεία του υποστατού)</a:t>
            </a:r>
          </a:p>
          <a:p>
            <a:pPr algn="just"/>
            <a:r>
              <a:rPr lang="el-GR" dirty="0"/>
              <a:t>1. Ατομική : Υπογραφή + χρονολογία</a:t>
            </a:r>
          </a:p>
          <a:p>
            <a:pPr algn="just"/>
            <a:r>
              <a:rPr lang="el-GR" dirty="0"/>
              <a:t>2. Κανονιστική: δημοσίευση</a:t>
            </a:r>
          </a:p>
          <a:p>
            <a:pPr algn="just"/>
            <a:r>
              <a:rPr lang="el-GR" dirty="0"/>
              <a:t>3. Ατομική δημοσιευτεα: δημοσίευση</a:t>
            </a:r>
          </a:p>
          <a:p>
            <a:pPr algn="just"/>
            <a:r>
              <a:rPr lang="el-GR" dirty="0"/>
              <a:t>Ανυπόστατη: ΔΕΝ ΥΦΙΣΤΑΤΑΙ στον νομικό κόσμο και ΔΕΝ ΔΕΣΜΕΥΕΙ - ΑΝ έχει εφαρμοστεί προσβάλλεται δικαστικά για λόγους ασφαλείας δικαίου.</a:t>
            </a:r>
          </a:p>
        </p:txBody>
      </p:sp>
    </p:spTree>
    <p:extLst>
      <p:ext uri="{BB962C8B-B14F-4D97-AF65-F5344CB8AC3E}">
        <p14:creationId xmlns:p14="http://schemas.microsoft.com/office/powerpoint/2010/main" val="2305035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93A57F-79B8-18C7-DEDF-F1C5F2D71944}"/>
              </a:ext>
            </a:extLst>
          </p:cNvPr>
          <p:cNvSpPr>
            <a:spLocks noGrp="1"/>
          </p:cNvSpPr>
          <p:nvPr>
            <p:ph idx="1"/>
          </p:nvPr>
        </p:nvSpPr>
        <p:spPr>
          <a:xfrm>
            <a:off x="554420" y="968890"/>
            <a:ext cx="11083159" cy="4920220"/>
          </a:xfrm>
          <a:solidFill>
            <a:schemeClr val="accent2">
              <a:lumMod val="40000"/>
              <a:lumOff val="60000"/>
            </a:schemeClr>
          </a:solidFill>
        </p:spPr>
        <p:txBody>
          <a:bodyPr/>
          <a:lstStyle/>
          <a:p>
            <a:pPr algn="just"/>
            <a:r>
              <a:rPr lang="el-GR" dirty="0" err="1"/>
              <a:t>Π.χ</a:t>
            </a:r>
            <a:r>
              <a:rPr lang="el-GR" dirty="0"/>
              <a:t> επιβάλλεται πολεοδομικό πρόστιμο από τον διευθυντή της πολεοδομίας. Απευθύνει έγγραφο ο </a:t>
            </a:r>
            <a:r>
              <a:rPr lang="el-GR" dirty="0" err="1"/>
              <a:t>διοικουμενος</a:t>
            </a:r>
            <a:r>
              <a:rPr lang="el-GR" dirty="0"/>
              <a:t> στον διευθυντή ζητώντας του να ανακαλέσει την διοικητική </a:t>
            </a:r>
            <a:r>
              <a:rPr lang="el-GR" dirty="0" err="1"/>
              <a:t>πραξη</a:t>
            </a:r>
            <a:r>
              <a:rPr lang="el-GR" dirty="0"/>
              <a:t>.</a:t>
            </a:r>
          </a:p>
          <a:p>
            <a:pPr algn="just"/>
            <a:r>
              <a:rPr lang="el-GR" dirty="0"/>
              <a:t>Απάντηση διευθυντή: </a:t>
            </a:r>
            <a:r>
              <a:rPr lang="el-GR" b="1" dirty="0"/>
              <a:t>η επιβολή του προστίμου είναι καθόλα νόμιμη</a:t>
            </a:r>
            <a:r>
              <a:rPr lang="el-GR" dirty="0"/>
              <a:t>.</a:t>
            </a:r>
          </a:p>
          <a:p>
            <a:pPr algn="just"/>
            <a:r>
              <a:rPr lang="el-GR" dirty="0"/>
              <a:t>Η απάντηση αυτή είναι μια βεβαιωτική </a:t>
            </a:r>
            <a:r>
              <a:rPr lang="el-GR" dirty="0" err="1"/>
              <a:t>πραξη</a:t>
            </a:r>
            <a:r>
              <a:rPr lang="el-GR" dirty="0"/>
              <a:t>. Γιατί απορρίπτει το αίτημα μου εμμένοντας την </a:t>
            </a:r>
            <a:r>
              <a:rPr lang="el-GR" dirty="0" err="1"/>
              <a:t>πραξη</a:t>
            </a:r>
            <a:r>
              <a:rPr lang="el-GR" dirty="0"/>
              <a:t> που ήδη ισχύει χωρίς νέα έρευνα.</a:t>
            </a:r>
          </a:p>
          <a:p>
            <a:pPr algn="just"/>
            <a:r>
              <a:rPr lang="el-GR" dirty="0"/>
              <a:t>Η αίτηση που υπέβαλα λέγεται αίτηση θεραπείας. Γιατί ζήτω ανάκληση διοικητικής πράξης από το όργανο που την εξέδωσε.</a:t>
            </a:r>
          </a:p>
          <a:p>
            <a:pPr algn="just"/>
            <a:r>
              <a:rPr lang="el-GR" dirty="0"/>
              <a:t>ΠΑΡΑΛΛΑΓΗ: Ο διευθυντής απαντά: </a:t>
            </a:r>
            <a:r>
              <a:rPr lang="el-GR" b="1" dirty="0"/>
              <a:t>έχοντας αξιολογήσει τα νέα στοιχεία </a:t>
            </a:r>
            <a:r>
              <a:rPr lang="el-GR" dirty="0"/>
              <a:t>που προσκομίσατε εξακολουθώ να θεωρώ νόμιμη την επιβολή του προστίμου. ΠΟΙΑ Η ΔΙΑΦΟΡΑ;;; Νέα έρευνα </a:t>
            </a:r>
            <a:r>
              <a:rPr lang="el-GR" dirty="0">
                <a:sym typeface="Wingdings" panose="05000000000000000000" pitchFamily="2" charset="2"/>
              </a:rPr>
              <a:t> ΕΚΤΕΛΕΣΤΗ ΔΙΟΙΚΗΤΙΚΗ ΠΡΑΞΗ και </a:t>
            </a:r>
            <a:r>
              <a:rPr lang="el-GR" dirty="0" err="1">
                <a:sym typeface="Wingdings" panose="05000000000000000000" pitchFamily="2" charset="2"/>
              </a:rPr>
              <a:t>οχι</a:t>
            </a:r>
            <a:r>
              <a:rPr lang="el-GR" dirty="0">
                <a:sym typeface="Wingdings" panose="05000000000000000000" pitchFamily="2" charset="2"/>
              </a:rPr>
              <a:t> βεβαιωτική </a:t>
            </a:r>
          </a:p>
          <a:p>
            <a:pPr algn="just"/>
            <a:r>
              <a:rPr lang="el-GR" dirty="0">
                <a:sym typeface="Wingdings" panose="05000000000000000000" pitchFamily="2" charset="2"/>
              </a:rPr>
              <a:t>ΠΑΡΑΛΛΑΓΗ: Κάνει δεκτό το αίτημα και τροποποιεί/ανακαλεί την διοικητική πράξη ο διευθυντής. Αίρεται μια υποχρέωση</a:t>
            </a:r>
          </a:p>
          <a:p>
            <a:pPr algn="just"/>
            <a:r>
              <a:rPr lang="el-GR" dirty="0">
                <a:sym typeface="Wingdings" panose="05000000000000000000" pitchFamily="2" charset="2"/>
              </a:rPr>
              <a:t>Εκτελεστή διοικητική πράξη.</a:t>
            </a:r>
            <a:endParaRPr lang="el-GR" dirty="0"/>
          </a:p>
        </p:txBody>
      </p:sp>
    </p:spTree>
    <p:extLst>
      <p:ext uri="{BB962C8B-B14F-4D97-AF65-F5344CB8AC3E}">
        <p14:creationId xmlns:p14="http://schemas.microsoft.com/office/powerpoint/2010/main" val="2315996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80B6DC-FBB4-DF97-F4A3-CB8BC4C5A6C5}"/>
              </a:ext>
            </a:extLst>
          </p:cNvPr>
          <p:cNvSpPr>
            <a:spLocks noGrp="1"/>
          </p:cNvSpPr>
          <p:nvPr>
            <p:ph type="title"/>
          </p:nvPr>
        </p:nvSpPr>
        <p:spPr>
          <a:xfrm>
            <a:off x="2231136" y="200278"/>
            <a:ext cx="7729728" cy="1188720"/>
          </a:xfrm>
        </p:spPr>
        <p:txBody>
          <a:bodyPr/>
          <a:lstStyle/>
          <a:p>
            <a:r>
              <a:rPr lang="el-GR" dirty="0"/>
              <a:t>Πρακτικό </a:t>
            </a:r>
          </a:p>
        </p:txBody>
      </p:sp>
      <p:sp>
        <p:nvSpPr>
          <p:cNvPr id="3" name="Θέση περιεχομένου 2">
            <a:extLst>
              <a:ext uri="{FF2B5EF4-FFF2-40B4-BE49-F238E27FC236}">
                <a16:creationId xmlns:a16="http://schemas.microsoft.com/office/drawing/2014/main" id="{976B8C8A-389F-3125-0AF5-E7DB519BFA1C}"/>
              </a:ext>
            </a:extLst>
          </p:cNvPr>
          <p:cNvSpPr>
            <a:spLocks noGrp="1"/>
          </p:cNvSpPr>
          <p:nvPr>
            <p:ph idx="1"/>
          </p:nvPr>
        </p:nvSpPr>
        <p:spPr>
          <a:xfrm>
            <a:off x="220717" y="1655379"/>
            <a:ext cx="11650717" cy="4915845"/>
          </a:xfrm>
        </p:spPr>
        <p:txBody>
          <a:bodyPr/>
          <a:lstStyle/>
          <a:p>
            <a:r>
              <a:rPr lang="el-GR" i="1" dirty="0"/>
              <a:t>Σύμφωνα με το </a:t>
            </a:r>
            <a:r>
              <a:rPr lang="el-GR" b="1" i="1" dirty="0">
                <a:solidFill>
                  <a:srgbClr val="FF0000"/>
                </a:solidFill>
              </a:rPr>
              <a:t>νόμο χ</a:t>
            </a:r>
            <a:r>
              <a:rPr lang="el-GR" i="1" dirty="0"/>
              <a:t> , σχετικά με τις μεταθέσεις δημοσίων υπαλλήλων ισχύουν τα εξής: για τη διενέργεια μεταθέσεων λαμβάνονται υπόψη τα κριτήρια του χρόνου υπηρεσίας του υπαλλήλου της οικογενειακής κατάστασης της ηλικίας  κλπ. με απόφαση του υπουργού εσωτερικών καθορίζεται ελεύθερα το ύψος κάθε συντελεστή ενώ μπορούν να προστεθούν και άλλα κριτήρια. Οι υπάλληλοι δεν μετατίθενται πριν συμπληρώσουν διετία. </a:t>
            </a:r>
          </a:p>
          <a:p>
            <a:r>
              <a:rPr lang="el-GR" i="1" dirty="0"/>
              <a:t>Κατ' εφαρμογή της διάταξης ο υπουργός εσωτερικών εξέδωσε την </a:t>
            </a:r>
            <a:r>
              <a:rPr lang="el-GR" b="1" i="1" dirty="0">
                <a:solidFill>
                  <a:srgbClr val="FF0000"/>
                </a:solidFill>
              </a:rPr>
              <a:t>ψ απόφαση </a:t>
            </a:r>
            <a:r>
              <a:rPr lang="el-GR" i="1" dirty="0"/>
              <a:t>με την οποία ορίστηκαν οι συντελεστές για κάθε κριτήριο καθώς και το επιπλέον κριτήριο του τίτλου σπουδών .</a:t>
            </a:r>
          </a:p>
          <a:p>
            <a:r>
              <a:rPr lang="el-GR" i="1" dirty="0"/>
              <a:t>Με την </a:t>
            </a:r>
            <a:r>
              <a:rPr lang="el-GR" b="1" i="1" dirty="0">
                <a:solidFill>
                  <a:srgbClr val="FF0000"/>
                </a:solidFill>
              </a:rPr>
              <a:t>ω εγκύκλιο </a:t>
            </a:r>
            <a:r>
              <a:rPr lang="el-GR" i="1" dirty="0"/>
              <a:t>του ίδιου υπουργού δόθηκαν επεξηγήσεις για τα ανωτέρω και προστέθηκε το κριτήριο της εργασιακής εμπειρίας. </a:t>
            </a:r>
          </a:p>
          <a:p>
            <a:r>
              <a:rPr lang="el-GR" dirty="0"/>
              <a:t>…………………………………………………………………………………………………………………………………………………………………..</a:t>
            </a:r>
          </a:p>
          <a:p>
            <a:r>
              <a:rPr lang="el-GR" i="1" dirty="0"/>
              <a:t>Με βάση τις διατάξεις ο υπάλληλος Υ που διορίστηκε στις 10 .05.2025, μετατίθεται στην υπηρεσία της Αλεξανδρούπολης με την </a:t>
            </a:r>
            <a:r>
              <a:rPr lang="el-GR" b="1" i="1" dirty="0">
                <a:solidFill>
                  <a:srgbClr val="FF0000"/>
                </a:solidFill>
              </a:rPr>
              <a:t>Ο απόφαση </a:t>
            </a:r>
            <a:r>
              <a:rPr lang="el-GR" i="1" dirty="0"/>
              <a:t>του Υπουργού Οικονομικών Λόγω έλλειψης εργασιακής εμπειρίας. </a:t>
            </a:r>
          </a:p>
          <a:p>
            <a:r>
              <a:rPr lang="el-GR" i="1" dirty="0"/>
              <a:t>Παράλληλα υπάλληλοι του υπουργείου οικονομικών με το  Κ έγγραφο πληροφορούνται ότι θα επιβληθούν περικοπές στους μισθούς τους δυνάμει της </a:t>
            </a:r>
            <a:r>
              <a:rPr lang="el-GR" b="1" i="1" dirty="0">
                <a:solidFill>
                  <a:srgbClr val="FF0000"/>
                </a:solidFill>
              </a:rPr>
              <a:t>Η απόφασης</a:t>
            </a:r>
            <a:r>
              <a:rPr lang="el-GR" i="1" dirty="0"/>
              <a:t>. Αυτοί στρέφονται δικαστικά κατά της τελευταίας ισχυριζόμενοι ότι είναι παράνομη η νομοθετική εξουσιοδότηση. μετά την προσβολή της αυτοί κυρώνονται νομοθετικά με νόμο . </a:t>
            </a:r>
          </a:p>
        </p:txBody>
      </p:sp>
    </p:spTree>
    <p:extLst>
      <p:ext uri="{BB962C8B-B14F-4D97-AF65-F5344CB8AC3E}">
        <p14:creationId xmlns:p14="http://schemas.microsoft.com/office/powerpoint/2010/main" val="3231330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1105A3-7E55-60D3-A00A-4FE73F5D5C8D}"/>
              </a:ext>
            </a:extLst>
          </p:cNvPr>
          <p:cNvSpPr>
            <a:spLocks noGrp="1"/>
          </p:cNvSpPr>
          <p:nvPr>
            <p:ph type="title"/>
          </p:nvPr>
        </p:nvSpPr>
        <p:spPr>
          <a:xfrm>
            <a:off x="2231136" y="255244"/>
            <a:ext cx="7729728" cy="643391"/>
          </a:xfrm>
        </p:spPr>
        <p:txBody>
          <a:bodyPr>
            <a:normAutofit fontScale="90000"/>
          </a:bodyPr>
          <a:lstStyle/>
          <a:p>
            <a:r>
              <a:rPr lang="el-GR" dirty="0"/>
              <a:t>ΛΥΣΗ</a:t>
            </a:r>
          </a:p>
        </p:txBody>
      </p:sp>
      <p:sp>
        <p:nvSpPr>
          <p:cNvPr id="3" name="Θέση περιεχομένου 2">
            <a:extLst>
              <a:ext uri="{FF2B5EF4-FFF2-40B4-BE49-F238E27FC236}">
                <a16:creationId xmlns:a16="http://schemas.microsoft.com/office/drawing/2014/main" id="{06B6A773-6F76-A580-A05A-D10B14C66EA9}"/>
              </a:ext>
            </a:extLst>
          </p:cNvPr>
          <p:cNvSpPr>
            <a:spLocks noGrp="1"/>
          </p:cNvSpPr>
          <p:nvPr>
            <p:ph idx="1"/>
          </p:nvPr>
        </p:nvSpPr>
        <p:spPr>
          <a:xfrm>
            <a:off x="236483" y="1103586"/>
            <a:ext cx="11839903" cy="5344511"/>
          </a:xfrm>
          <a:solidFill>
            <a:schemeClr val="tx2">
              <a:lumMod val="20000"/>
              <a:lumOff val="80000"/>
            </a:schemeClr>
          </a:solidFill>
        </p:spPr>
        <p:txBody>
          <a:bodyPr>
            <a:normAutofit fontScale="92500" lnSpcReduction="20000"/>
          </a:bodyPr>
          <a:lstStyle/>
          <a:p>
            <a:r>
              <a:rPr lang="el-GR" dirty="0">
                <a:highlight>
                  <a:srgbClr val="FFFF00"/>
                </a:highlight>
              </a:rPr>
              <a:t>Ποιες είναι οι εκτελεστές;</a:t>
            </a:r>
          </a:p>
          <a:p>
            <a:pPr marL="0" indent="0">
              <a:buNone/>
            </a:pPr>
            <a:r>
              <a:rPr lang="el-GR" b="1" i="1" dirty="0">
                <a:solidFill>
                  <a:srgbClr val="FF0000"/>
                </a:solidFill>
              </a:rPr>
              <a:t>ψ απόφαση: </a:t>
            </a:r>
            <a:r>
              <a:rPr lang="el-GR" dirty="0">
                <a:solidFill>
                  <a:schemeClr val="tx1"/>
                </a:solidFill>
              </a:rPr>
              <a:t>ως κανονιστική, </a:t>
            </a:r>
            <a:r>
              <a:rPr lang="el-GR" b="1" i="1" dirty="0">
                <a:solidFill>
                  <a:srgbClr val="FF0000"/>
                </a:solidFill>
              </a:rPr>
              <a:t>εγκύκλιος</a:t>
            </a:r>
            <a:r>
              <a:rPr lang="el-GR" dirty="0">
                <a:solidFill>
                  <a:schemeClr val="tx1"/>
                </a:solidFill>
              </a:rPr>
              <a:t>: πληροφοριακού χαρακτήρα επειδή κοινοποιούνται επεξηγημένες οι προβλέψεις του νόμου —&gt; μη εκτελεστή. </a:t>
            </a:r>
            <a:r>
              <a:rPr lang="el-GR" dirty="0" err="1">
                <a:solidFill>
                  <a:schemeClr val="tx1"/>
                </a:solidFill>
              </a:rPr>
              <a:t>Κατα</a:t>
            </a:r>
            <a:r>
              <a:rPr lang="el-GR" dirty="0">
                <a:solidFill>
                  <a:schemeClr val="tx1"/>
                </a:solidFill>
              </a:rPr>
              <a:t> το μέρος όμως που περιέχει πρόσθετους όρους είναι </a:t>
            </a:r>
            <a:r>
              <a:rPr lang="el-GR" dirty="0" err="1">
                <a:solidFill>
                  <a:schemeClr val="tx1"/>
                </a:solidFill>
              </a:rPr>
              <a:t>ψευδοερμηνευτικη</a:t>
            </a:r>
            <a:r>
              <a:rPr lang="el-GR" dirty="0">
                <a:solidFill>
                  <a:schemeClr val="tx1"/>
                </a:solidFill>
              </a:rPr>
              <a:t> </a:t>
            </a:r>
            <a:r>
              <a:rPr lang="el-GR" dirty="0" err="1">
                <a:solidFill>
                  <a:schemeClr val="tx1"/>
                </a:solidFill>
              </a:rPr>
              <a:t>αρα</a:t>
            </a:r>
            <a:r>
              <a:rPr lang="el-GR" dirty="0">
                <a:solidFill>
                  <a:schemeClr val="tx1"/>
                </a:solidFill>
              </a:rPr>
              <a:t> ανυπόστατη διοικητική </a:t>
            </a:r>
            <a:r>
              <a:rPr lang="el-GR" dirty="0" err="1">
                <a:solidFill>
                  <a:schemeClr val="tx1"/>
                </a:solidFill>
              </a:rPr>
              <a:t>πραξη</a:t>
            </a:r>
            <a:r>
              <a:rPr lang="el-GR" dirty="0">
                <a:solidFill>
                  <a:schemeClr val="tx1"/>
                </a:solidFill>
              </a:rPr>
              <a:t> και προσβάλλεται ενώπιον του ΣτΕ με αίτηση ακύρωσης για ασφάλεια δικαίου</a:t>
            </a:r>
          </a:p>
          <a:p>
            <a:pPr marL="0" indent="0">
              <a:buNone/>
            </a:pPr>
            <a:r>
              <a:rPr lang="el-GR" b="1" i="1" dirty="0">
                <a:solidFill>
                  <a:srgbClr val="FF0000"/>
                </a:solidFill>
              </a:rPr>
              <a:t>Ο απόφαση </a:t>
            </a:r>
            <a:r>
              <a:rPr lang="el-GR" dirty="0">
                <a:solidFill>
                  <a:schemeClr val="tx1"/>
                </a:solidFill>
              </a:rPr>
              <a:t>μετάθεσης: εκτελεστή, ατομική διοικητική </a:t>
            </a:r>
            <a:r>
              <a:rPr lang="el-GR" dirty="0" err="1">
                <a:solidFill>
                  <a:schemeClr val="tx1"/>
                </a:solidFill>
              </a:rPr>
              <a:t>πραξη</a:t>
            </a:r>
            <a:r>
              <a:rPr lang="el-GR" dirty="0">
                <a:solidFill>
                  <a:schemeClr val="tx1"/>
                </a:solidFill>
              </a:rPr>
              <a:t>. Μεταβάλλει την νομική κατάσταση του Υ γιατί αλλοιώνει την επαγγελματική του έννομη σχέση.</a:t>
            </a:r>
          </a:p>
          <a:p>
            <a:pPr marL="0" indent="0">
              <a:buNone/>
            </a:pPr>
            <a:r>
              <a:rPr lang="el-GR" b="1" i="1" dirty="0">
                <a:solidFill>
                  <a:srgbClr val="0070C0"/>
                </a:solidFill>
              </a:rPr>
              <a:t>Η απόφαση</a:t>
            </a:r>
            <a:r>
              <a:rPr lang="el-GR" dirty="0">
                <a:solidFill>
                  <a:schemeClr val="tx1"/>
                </a:solidFill>
              </a:rPr>
              <a:t>: μη εκτελεστή </a:t>
            </a:r>
            <a:r>
              <a:rPr lang="el-GR" dirty="0" err="1">
                <a:solidFill>
                  <a:schemeClr val="tx1"/>
                </a:solidFill>
              </a:rPr>
              <a:t>πραξη</a:t>
            </a:r>
            <a:r>
              <a:rPr lang="el-GR" dirty="0">
                <a:solidFill>
                  <a:schemeClr val="tx1"/>
                </a:solidFill>
              </a:rPr>
              <a:t>, πληροφοριακό έγγραφο γιατί με αυτό δεν επιβάλλονται μισθολογικές περικοπές </a:t>
            </a:r>
            <a:r>
              <a:rPr lang="el-GR" dirty="0" err="1">
                <a:solidFill>
                  <a:schemeClr val="tx1"/>
                </a:solidFill>
              </a:rPr>
              <a:t>αλλα</a:t>
            </a:r>
            <a:r>
              <a:rPr lang="el-GR" dirty="0">
                <a:solidFill>
                  <a:schemeClr val="tx1"/>
                </a:solidFill>
              </a:rPr>
              <a:t> </a:t>
            </a:r>
            <a:r>
              <a:rPr lang="el-GR" dirty="0" err="1">
                <a:solidFill>
                  <a:schemeClr val="tx1"/>
                </a:solidFill>
              </a:rPr>
              <a:t>προεξαγγελονται</a:t>
            </a:r>
            <a:r>
              <a:rPr lang="el-GR" dirty="0">
                <a:solidFill>
                  <a:schemeClr val="tx1"/>
                </a:solidFill>
              </a:rPr>
              <a:t>.</a:t>
            </a:r>
          </a:p>
          <a:p>
            <a:pPr marL="0" indent="0">
              <a:buNone/>
            </a:pPr>
            <a:endParaRPr lang="el-GR" dirty="0">
              <a:solidFill>
                <a:schemeClr val="tx1"/>
              </a:solidFill>
            </a:endParaRPr>
          </a:p>
          <a:p>
            <a:r>
              <a:rPr lang="el-GR" dirty="0">
                <a:solidFill>
                  <a:schemeClr val="tx1"/>
                </a:solidFill>
                <a:highlight>
                  <a:srgbClr val="FFFF00"/>
                </a:highlight>
              </a:rPr>
              <a:t>Εξουσιοδότηση:</a:t>
            </a:r>
          </a:p>
          <a:p>
            <a:r>
              <a:rPr lang="el-GR" dirty="0">
                <a:solidFill>
                  <a:schemeClr val="tx1"/>
                </a:solidFill>
              </a:rPr>
              <a:t>Πρόκειται για ειδικότερη νομοθετική εξουσιοδότηση επειδή αποδέκτης είναι ο υπουργός εσωτερικών. Το θέμα είναι τεχνικό; Όχι Τοπικό; Όχι Λεπτομερειακό; Όχι Ειδικότερο θέμα έχουμε όταν ο ίδιος ο εξουσιοδοτικός νόμος ρυθμίζει το θέμα αυτό στην ουσία του και αφήνει μια πτυχή του θέματος προς ρύθμιση στον αρμόδιο υπουργό. 1ο ζήτημα: Σωστά η εξουσιοδότηση ανατίθεται στον υπουργό;;;</a:t>
            </a:r>
          </a:p>
          <a:p>
            <a:r>
              <a:rPr lang="el-GR" dirty="0">
                <a:solidFill>
                  <a:schemeClr val="tx1"/>
                </a:solidFill>
              </a:rPr>
              <a:t>Το πρόβλημα εδώ είναι ότι ορίζει ο </a:t>
            </a:r>
            <a:r>
              <a:rPr lang="el-GR" dirty="0" err="1">
                <a:solidFill>
                  <a:schemeClr val="tx1"/>
                </a:solidFill>
              </a:rPr>
              <a:t>εξουσιοδοτικος</a:t>
            </a:r>
            <a:r>
              <a:rPr lang="el-GR" dirty="0">
                <a:solidFill>
                  <a:schemeClr val="tx1"/>
                </a:solidFill>
              </a:rPr>
              <a:t> </a:t>
            </a:r>
            <a:r>
              <a:rPr lang="el-GR" dirty="0" err="1">
                <a:solidFill>
                  <a:schemeClr val="tx1"/>
                </a:solidFill>
              </a:rPr>
              <a:t>νομος</a:t>
            </a:r>
            <a:r>
              <a:rPr lang="el-GR" dirty="0">
                <a:solidFill>
                  <a:schemeClr val="tx1"/>
                </a:solidFill>
              </a:rPr>
              <a:t> </a:t>
            </a:r>
            <a:r>
              <a:rPr lang="el-GR" i="1" dirty="0">
                <a:solidFill>
                  <a:srgbClr val="0070C0"/>
                </a:solidFill>
              </a:rPr>
              <a:t>ΕΛΕΥΘΕΡΑ</a:t>
            </a:r>
            <a:r>
              <a:rPr lang="el-GR" dirty="0">
                <a:solidFill>
                  <a:schemeClr val="tx1"/>
                </a:solidFill>
              </a:rPr>
              <a:t> το ύψος συντελεστή κ δυνατότητα πρόσθεσης ΑΛΛΩΝ κριτηρίων. Δεν υπάρχουν όρια Υπερβολικά ευρύ ώστε να έχουμε σύννομη ειδικότερη εξουσιοδότηση. </a:t>
            </a:r>
            <a:r>
              <a:rPr lang="el-GR" b="1" dirty="0" err="1">
                <a:solidFill>
                  <a:schemeClr val="tx1"/>
                </a:solidFill>
              </a:rPr>
              <a:t>Αρα</a:t>
            </a:r>
            <a:r>
              <a:rPr lang="el-GR" b="1" dirty="0">
                <a:solidFill>
                  <a:schemeClr val="tx1"/>
                </a:solidFill>
              </a:rPr>
              <a:t> δεν είναι σύννομη η ανάθεση εξουσιοδότησης </a:t>
            </a:r>
            <a:r>
              <a:rPr lang="el-GR" dirty="0">
                <a:solidFill>
                  <a:schemeClr val="tx1"/>
                </a:solidFill>
              </a:rPr>
              <a:t>στον υπουργό γιατί </a:t>
            </a:r>
            <a:r>
              <a:rPr lang="el-GR" b="1" dirty="0">
                <a:solidFill>
                  <a:schemeClr val="tx1"/>
                </a:solidFill>
              </a:rPr>
              <a:t>δεν είναι ειδικότερο το θέμα της εξουσιοδότησης</a:t>
            </a:r>
            <a:r>
              <a:rPr lang="el-GR" dirty="0">
                <a:solidFill>
                  <a:schemeClr val="tx1"/>
                </a:solidFill>
              </a:rPr>
              <a:t>. </a:t>
            </a:r>
          </a:p>
          <a:p>
            <a:r>
              <a:rPr lang="el-GR" dirty="0">
                <a:solidFill>
                  <a:schemeClr val="tx1"/>
                </a:solidFill>
              </a:rPr>
              <a:t>2ο ζήτημα: αν έγινε σωστή χρήση της εξουσιοδότησης </a:t>
            </a:r>
            <a:r>
              <a:rPr lang="el-GR" dirty="0">
                <a:solidFill>
                  <a:schemeClr val="tx1"/>
                </a:solidFill>
                <a:sym typeface="Wingdings" panose="05000000000000000000" pitchFamily="2" charset="2"/>
              </a:rPr>
              <a:t> </a:t>
            </a:r>
            <a:r>
              <a:rPr lang="el-GR" dirty="0">
                <a:solidFill>
                  <a:schemeClr val="tx1"/>
                </a:solidFill>
              </a:rPr>
              <a:t>Η υπουργική απόφαση κείται εκτός Ορίων νομοθετικής εξουσιοδότησης </a:t>
            </a:r>
            <a:r>
              <a:rPr lang="el-GR" b="1" u="sng" dirty="0">
                <a:solidFill>
                  <a:srgbClr val="0070C0"/>
                </a:solidFill>
              </a:rPr>
              <a:t>διότι για τα ζητήματα της μισθολογικής κατάστασης δεν δίνεται νομοθετική εξουσιοδότηση</a:t>
            </a:r>
            <a:r>
              <a:rPr lang="el-GR" dirty="0">
                <a:solidFill>
                  <a:schemeClr val="tx1"/>
                </a:solidFill>
              </a:rPr>
              <a:t>.</a:t>
            </a:r>
          </a:p>
        </p:txBody>
      </p:sp>
    </p:spTree>
    <p:extLst>
      <p:ext uri="{BB962C8B-B14F-4D97-AF65-F5344CB8AC3E}">
        <p14:creationId xmlns:p14="http://schemas.microsoft.com/office/powerpoint/2010/main" val="1805442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8A1848-0608-05FA-0184-E3865DED57E3}"/>
              </a:ext>
            </a:extLst>
          </p:cNvPr>
          <p:cNvSpPr>
            <a:spLocks noGrp="1"/>
          </p:cNvSpPr>
          <p:nvPr>
            <p:ph type="title"/>
          </p:nvPr>
        </p:nvSpPr>
        <p:spPr>
          <a:xfrm>
            <a:off x="2323070" y="141732"/>
            <a:ext cx="7637794" cy="1056873"/>
          </a:xfrm>
        </p:spPr>
        <p:txBody>
          <a:bodyPr/>
          <a:lstStyle/>
          <a:p>
            <a:r>
              <a:rPr lang="el-GR" dirty="0"/>
              <a:t>ΓΝΩΜΗ ΚΑΙ ΠΡΟΤΑΣΗ – ΑΡ. 20 </a:t>
            </a:r>
            <a:r>
              <a:rPr lang="el-GR" dirty="0" err="1"/>
              <a:t>κδδ</a:t>
            </a:r>
            <a:endParaRPr lang="el-GR" dirty="0"/>
          </a:p>
        </p:txBody>
      </p:sp>
      <p:graphicFrame>
        <p:nvGraphicFramePr>
          <p:cNvPr id="4" name="Πίνακας 3">
            <a:extLst>
              <a:ext uri="{FF2B5EF4-FFF2-40B4-BE49-F238E27FC236}">
                <a16:creationId xmlns:a16="http://schemas.microsoft.com/office/drawing/2014/main" id="{3E687D13-E331-C8C9-D12F-723C75AF27E4}"/>
              </a:ext>
            </a:extLst>
          </p:cNvPr>
          <p:cNvGraphicFramePr>
            <a:graphicFrameLocks noGrp="1"/>
          </p:cNvGraphicFramePr>
          <p:nvPr>
            <p:extLst>
              <p:ext uri="{D42A27DB-BD31-4B8C-83A1-F6EECF244321}">
                <p14:modId xmlns:p14="http://schemas.microsoft.com/office/powerpoint/2010/main" val="4010566702"/>
              </p:ext>
            </p:extLst>
          </p:nvPr>
        </p:nvGraphicFramePr>
        <p:xfrm>
          <a:off x="15766" y="1376445"/>
          <a:ext cx="12270827" cy="4599380"/>
        </p:xfrm>
        <a:graphic>
          <a:graphicData uri="http://schemas.openxmlformats.org/drawingml/2006/table">
            <a:tbl>
              <a:tblPr firstRow="1" firstCol="1" bandRow="1">
                <a:tableStyleId>{5C22544A-7EE6-4342-B048-85BDC9FD1C3A}</a:tableStyleId>
              </a:tblPr>
              <a:tblGrid>
                <a:gridCol w="3982366">
                  <a:extLst>
                    <a:ext uri="{9D8B030D-6E8A-4147-A177-3AD203B41FA5}">
                      <a16:colId xmlns:a16="http://schemas.microsoft.com/office/drawing/2014/main" val="1524897117"/>
                    </a:ext>
                  </a:extLst>
                </a:gridCol>
                <a:gridCol w="3233371">
                  <a:extLst>
                    <a:ext uri="{9D8B030D-6E8A-4147-A177-3AD203B41FA5}">
                      <a16:colId xmlns:a16="http://schemas.microsoft.com/office/drawing/2014/main" val="1282369587"/>
                    </a:ext>
                  </a:extLst>
                </a:gridCol>
                <a:gridCol w="2229693">
                  <a:extLst>
                    <a:ext uri="{9D8B030D-6E8A-4147-A177-3AD203B41FA5}">
                      <a16:colId xmlns:a16="http://schemas.microsoft.com/office/drawing/2014/main" val="1979783130"/>
                    </a:ext>
                  </a:extLst>
                </a:gridCol>
                <a:gridCol w="2825397">
                  <a:extLst>
                    <a:ext uri="{9D8B030D-6E8A-4147-A177-3AD203B41FA5}">
                      <a16:colId xmlns:a16="http://schemas.microsoft.com/office/drawing/2014/main" val="3769990952"/>
                    </a:ext>
                  </a:extLst>
                </a:gridCol>
              </a:tblGrid>
              <a:tr h="290075">
                <a:tc>
                  <a:txBody>
                    <a:bodyPr/>
                    <a:lstStyle/>
                    <a:p>
                      <a:pPr algn="ctr">
                        <a:lnSpc>
                          <a:spcPct val="107000"/>
                        </a:lnSpc>
                        <a:spcAft>
                          <a:spcPts val="800"/>
                        </a:spcAft>
                        <a:buNone/>
                        <a:tabLst>
                          <a:tab pos="1648460" algn="l"/>
                        </a:tabLst>
                      </a:pPr>
                      <a:r>
                        <a:rPr lang="el-GR" sz="1800" u="sng" kern="100" dirty="0">
                          <a:effectLst/>
                        </a:rPr>
                        <a:t>ΑΠΛΗ</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el-GR" sz="1800" u="sng" kern="100">
                          <a:effectLst/>
                        </a:rPr>
                        <a:t>ΣΥΜΦΩΝΗ</a:t>
                      </a:r>
                      <a:endParaRPr lang="el-G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el-GR" sz="1800" u="sng" kern="100">
                          <a:effectLst/>
                        </a:rPr>
                        <a:t>ΟΙΚΕΙΟΘΕΛΗΣ</a:t>
                      </a:r>
                      <a:endParaRPr lang="el-G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el-GR" sz="1800" u="sng" kern="100">
                          <a:effectLst/>
                        </a:rPr>
                        <a:t>ΠΡΟΤΑΣΗ</a:t>
                      </a:r>
                      <a:endParaRPr lang="el-G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4056635"/>
                  </a:ext>
                </a:extLst>
              </a:tr>
              <a:tr h="897085">
                <a:tc>
                  <a:txBody>
                    <a:bodyPr/>
                    <a:lstStyle/>
                    <a:p>
                      <a:pPr algn="just">
                        <a:lnSpc>
                          <a:spcPct val="107000"/>
                        </a:lnSpc>
                        <a:spcAft>
                          <a:spcPts val="800"/>
                        </a:spcAft>
                        <a:buNone/>
                      </a:pPr>
                      <a:r>
                        <a:rPr lang="el-GR" sz="1800" b="0" kern="100" dirty="0">
                          <a:solidFill>
                            <a:schemeClr val="tx1"/>
                          </a:solidFill>
                          <a:effectLst/>
                        </a:rPr>
                        <a:t>Την ακολουθεί</a:t>
                      </a:r>
                      <a:endParaRPr lang="el-GR"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lnSpc>
                          <a:spcPct val="107000"/>
                        </a:lnSpc>
                        <a:spcAft>
                          <a:spcPts val="800"/>
                        </a:spcAft>
                        <a:buNone/>
                      </a:pPr>
                      <a:r>
                        <a:rPr lang="el-GR" sz="1800" kern="100" dirty="0">
                          <a:effectLst/>
                        </a:rPr>
                        <a:t>Θετική: απόκλιση μόνο επί </a:t>
                      </a:r>
                      <a:r>
                        <a:rPr lang="el-GR" sz="1800" b="1" kern="100" dirty="0">
                          <a:effectLst/>
                        </a:rPr>
                        <a:t>διακριτικής ευχέρειας </a:t>
                      </a:r>
                      <a:r>
                        <a:rPr lang="el-GR" sz="1800" kern="100" dirty="0">
                          <a:effectLst/>
                        </a:rPr>
                        <a:t>και με αιτιολόγηση</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lnSpc>
                          <a:spcPct val="107000"/>
                        </a:lnSpc>
                        <a:spcAft>
                          <a:spcPts val="800"/>
                        </a:spcAft>
                        <a:buNone/>
                      </a:pPr>
                      <a:r>
                        <a:rPr lang="el-GR" sz="1800" kern="100">
                          <a:effectLst/>
                        </a:rPr>
                        <a:t>Δεν δεσμεύεται</a:t>
                      </a:r>
                      <a:endParaRPr lang="el-G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lnSpc>
                          <a:spcPct val="107000"/>
                        </a:lnSpc>
                        <a:spcAft>
                          <a:spcPts val="800"/>
                        </a:spcAft>
                        <a:buNone/>
                      </a:pPr>
                      <a:r>
                        <a:rPr lang="el-GR" sz="1800" kern="100">
                          <a:effectLst/>
                        </a:rPr>
                        <a:t>Πρωτοβουλία γνωμοδοτούντος: σαν σύμφωνη </a:t>
                      </a:r>
                      <a:endParaRPr lang="el-G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95338694"/>
                  </a:ext>
                </a:extLst>
              </a:tr>
              <a:tr h="850927">
                <a:tc>
                  <a:txBody>
                    <a:bodyPr/>
                    <a:lstStyle/>
                    <a:p>
                      <a:pPr algn="just">
                        <a:lnSpc>
                          <a:spcPct val="107000"/>
                        </a:lnSpc>
                        <a:spcAft>
                          <a:spcPts val="800"/>
                        </a:spcAft>
                        <a:buNone/>
                      </a:pPr>
                      <a:r>
                        <a:rPr lang="el-GR" sz="1800" b="0" kern="100" dirty="0">
                          <a:solidFill>
                            <a:schemeClr val="tx1"/>
                          </a:solidFill>
                          <a:effectLst/>
                        </a:rPr>
                        <a:t>Δεν την ακολουθεί με ειδική αιτιολογία. </a:t>
                      </a:r>
                      <a:r>
                        <a:rPr lang="el-GR" sz="1800" b="1" kern="100" dirty="0">
                          <a:solidFill>
                            <a:srgbClr val="0070C0"/>
                          </a:solidFill>
                          <a:effectLst/>
                        </a:rPr>
                        <a:t>Αλλιώς ακυρωτέα ως αναιτιολόγητη πράξη </a:t>
                      </a:r>
                      <a:endParaRPr lang="el-GR" sz="18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lnSpc>
                          <a:spcPct val="107000"/>
                        </a:lnSpc>
                        <a:spcAft>
                          <a:spcPts val="800"/>
                        </a:spcAft>
                        <a:buNone/>
                      </a:pPr>
                      <a:r>
                        <a:rPr lang="el-GR" sz="1800" kern="100" dirty="0">
                          <a:effectLst/>
                        </a:rPr>
                        <a:t>Αρνητική: </a:t>
                      </a:r>
                    </a:p>
                    <a:p>
                      <a:pPr marL="342900" lvl="0" indent="-342900" algn="just">
                        <a:lnSpc>
                          <a:spcPct val="107000"/>
                        </a:lnSpc>
                        <a:buFont typeface="+mj-lt"/>
                        <a:buAutoNum type="arabicPeriod"/>
                      </a:pPr>
                      <a:r>
                        <a:rPr lang="el-GR" sz="1800" b="1" kern="100" dirty="0">
                          <a:effectLst/>
                        </a:rPr>
                        <a:t>Εκτελεστή αρνητική (εκδίδει) </a:t>
                      </a:r>
                    </a:p>
                    <a:p>
                      <a:pPr marL="342900" lvl="0" indent="-342900" algn="just">
                        <a:lnSpc>
                          <a:spcPct val="107000"/>
                        </a:lnSpc>
                        <a:spcAft>
                          <a:spcPts val="800"/>
                        </a:spcAft>
                        <a:buFont typeface="+mj-lt"/>
                        <a:buAutoNum type="arabicPeriod"/>
                      </a:pPr>
                      <a:r>
                        <a:rPr lang="el-GR" sz="1800" b="1" kern="100" dirty="0">
                          <a:effectLst/>
                        </a:rPr>
                        <a:t>Εκτελεστή η σύμφωνη γνώμη </a:t>
                      </a:r>
                      <a:endParaRPr lang="el-GR"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lnSpc>
                          <a:spcPct val="107000"/>
                        </a:lnSpc>
                        <a:spcAft>
                          <a:spcPts val="800"/>
                        </a:spcAft>
                        <a:buNone/>
                      </a:pPr>
                      <a:r>
                        <a:rPr lang="el-GR" sz="1800" kern="100" dirty="0">
                          <a:effectLst/>
                        </a:rPr>
                        <a:t>Αν αποκλίνει: αιτιολόγηση</a:t>
                      </a:r>
                    </a:p>
                    <a:p>
                      <a:pPr marL="0" marR="0" lvl="0" indent="0" algn="just" defTabSz="914400" rtl="0" eaLnBrk="1" fontAlgn="auto" latinLnBrk="0" hangingPunct="1">
                        <a:lnSpc>
                          <a:spcPct val="107000"/>
                        </a:lnSpc>
                        <a:spcBef>
                          <a:spcPts val="0"/>
                        </a:spcBef>
                        <a:spcAft>
                          <a:spcPts val="800"/>
                        </a:spcAft>
                        <a:buClrTx/>
                        <a:buSzTx/>
                        <a:buFontTx/>
                        <a:buNone/>
                        <a:tabLst/>
                        <a:defRPr/>
                      </a:pPr>
                      <a:r>
                        <a:rPr lang="el-GR" sz="1800" kern="100" dirty="0">
                          <a:effectLst/>
                        </a:rPr>
                        <a:t>Ακυρότητα αν δεν ακολουθήθηκε η διαδικασία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lnSpc>
                          <a:spcPct val="107000"/>
                        </a:lnSpc>
                        <a:spcAft>
                          <a:spcPts val="800"/>
                        </a:spcAft>
                        <a:buNone/>
                      </a:pPr>
                      <a:r>
                        <a:rPr lang="el-GR" sz="1800" kern="100">
                          <a:effectLst/>
                        </a:rPr>
                        <a:t> </a:t>
                      </a:r>
                      <a:endParaRPr lang="el-G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706544165"/>
                  </a:ext>
                </a:extLst>
              </a:tr>
              <a:tr h="593581">
                <a:tc>
                  <a:txBody>
                    <a:bodyPr/>
                    <a:lstStyle/>
                    <a:p>
                      <a:pPr algn="just">
                        <a:lnSpc>
                          <a:spcPct val="107000"/>
                        </a:lnSpc>
                        <a:spcAft>
                          <a:spcPts val="800"/>
                        </a:spcAft>
                        <a:buNone/>
                      </a:pPr>
                      <a:r>
                        <a:rPr lang="el-GR" sz="1800" b="0" kern="100" dirty="0">
                          <a:solidFill>
                            <a:schemeClr val="tx1"/>
                          </a:solidFill>
                          <a:effectLst/>
                        </a:rPr>
                        <a:t>Υποχρεώνεται να υποβάλει ερώτημα. </a:t>
                      </a:r>
                      <a:r>
                        <a:rPr lang="el-GR" sz="1800" b="1" kern="100" dirty="0">
                          <a:solidFill>
                            <a:srgbClr val="FF0000"/>
                          </a:solidFill>
                          <a:effectLst/>
                        </a:rPr>
                        <a:t>Αλλιώς παράβαση ουσιώδους τύπου</a:t>
                      </a:r>
                      <a:endParaRPr lang="el-GR"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el-GR" sz="1800" kern="100" dirty="0">
                          <a:effectLst/>
                        </a:rPr>
                        <a:t> ΜΗ ΣΥΜΜΟΡΦΩΣΗ ΜΕ ΣΥΜΦΩΝΗ ΓΝΩΜΗ-- ΠΟΝΕ</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lnSpc>
                          <a:spcPct val="107000"/>
                        </a:lnSpc>
                        <a:spcAft>
                          <a:spcPts val="800"/>
                        </a:spcAft>
                        <a:buNone/>
                      </a:pPr>
                      <a:r>
                        <a:rPr lang="el-GR" sz="1800" kern="100" dirty="0">
                          <a:effectLst/>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lnSpc>
                          <a:spcPct val="107000"/>
                        </a:lnSpc>
                        <a:spcAft>
                          <a:spcPts val="800"/>
                        </a:spcAft>
                        <a:buNone/>
                      </a:pPr>
                      <a:r>
                        <a:rPr lang="el-GR" sz="1800" kern="100">
                          <a:effectLst/>
                        </a:rPr>
                        <a:t> </a:t>
                      </a:r>
                      <a:endParaRPr lang="el-GR"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415928604"/>
                  </a:ext>
                </a:extLst>
              </a:tr>
              <a:tr h="0">
                <a:tc>
                  <a:txBody>
                    <a:bodyPr/>
                    <a:lstStyle/>
                    <a:p>
                      <a:pPr algn="just">
                        <a:lnSpc>
                          <a:spcPct val="107000"/>
                        </a:lnSpc>
                        <a:spcAft>
                          <a:spcPts val="800"/>
                        </a:spcAft>
                        <a:buNone/>
                      </a:pPr>
                      <a:r>
                        <a:rPr lang="el-GR" sz="1800" b="0" kern="100" dirty="0">
                          <a:solidFill>
                            <a:schemeClr val="tx1"/>
                          </a:solidFill>
                          <a:effectLst/>
                        </a:rPr>
                        <a:t>Αν παρέλθει προθεσμία προχωρά χωρίς αυτή</a:t>
                      </a:r>
                      <a:endParaRPr lang="el-GR"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el-GR" sz="1800" kern="100" dirty="0">
                          <a:effectLst/>
                        </a:rPr>
                        <a:t> ΜΗ ΕΚΔΟΣΗ ΣΥΜΦΩΝΗΣ; ΠΟΝΕ</a:t>
                      </a:r>
                    </a:p>
                    <a:p>
                      <a:pPr marL="0" marR="0" lvl="0" indent="0" algn="just" defTabSz="914400" rtl="0" eaLnBrk="1" fontAlgn="auto" latinLnBrk="0" hangingPunct="1">
                        <a:lnSpc>
                          <a:spcPct val="107000"/>
                        </a:lnSpc>
                        <a:spcBef>
                          <a:spcPts val="0"/>
                        </a:spcBef>
                        <a:spcAft>
                          <a:spcPts val="800"/>
                        </a:spcAft>
                        <a:buClrTx/>
                        <a:buSzTx/>
                        <a:buFontTx/>
                        <a:buNone/>
                        <a:tabLst/>
                        <a:defRPr/>
                      </a:pPr>
                      <a:r>
                        <a:rPr lang="el-GR" sz="1800" kern="100" dirty="0">
                          <a:effectLst/>
                        </a:rPr>
                        <a:t>ΜΗ ΚΙΝΗΣΗ ΔΙΑΔΙΚΑΣΙΑΣ; ΠΟΝΕ</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lnSpc>
                          <a:spcPct val="107000"/>
                        </a:lnSpc>
                        <a:spcAft>
                          <a:spcPts val="800"/>
                        </a:spcAft>
                        <a:buNone/>
                      </a:pPr>
                      <a:r>
                        <a:rPr lang="el-GR" sz="1800" kern="100" dirty="0">
                          <a:effectLst/>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lnSpc>
                          <a:spcPct val="107000"/>
                        </a:lnSpc>
                        <a:spcAft>
                          <a:spcPts val="800"/>
                        </a:spcAft>
                        <a:buNone/>
                      </a:pPr>
                      <a:r>
                        <a:rPr lang="el-GR" sz="1800" kern="100" dirty="0">
                          <a:effectLst/>
                        </a:rPr>
                        <a:t>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437951613"/>
                  </a:ext>
                </a:extLst>
              </a:tr>
            </a:tbl>
          </a:graphicData>
        </a:graphic>
      </p:graphicFrame>
      <p:sp>
        <p:nvSpPr>
          <p:cNvPr id="5" name="TextBox 4">
            <a:extLst>
              <a:ext uri="{FF2B5EF4-FFF2-40B4-BE49-F238E27FC236}">
                <a16:creationId xmlns:a16="http://schemas.microsoft.com/office/drawing/2014/main" id="{4A4AEF13-15B8-CD9A-CAEA-4C2FD1B7B41E}"/>
              </a:ext>
            </a:extLst>
          </p:cNvPr>
          <p:cNvSpPr txBox="1"/>
          <p:nvPr/>
        </p:nvSpPr>
        <p:spPr>
          <a:xfrm>
            <a:off x="135924" y="6153665"/>
            <a:ext cx="11701849" cy="369332"/>
          </a:xfrm>
          <a:prstGeom prst="rect">
            <a:avLst/>
          </a:prstGeom>
          <a:noFill/>
        </p:spPr>
        <p:txBody>
          <a:bodyPr wrap="square" rtlCol="0">
            <a:spAutoFit/>
          </a:bodyPr>
          <a:lstStyle/>
          <a:p>
            <a:r>
              <a:rPr lang="el-GR" dirty="0"/>
              <a:t>+ Επίκαιρη ΓΝΩΜΗ!!!                                                                                                +Λόγος ακύρωσης: Παράβαση Ουσιώδους Τύπου</a:t>
            </a:r>
          </a:p>
        </p:txBody>
      </p:sp>
    </p:spTree>
    <p:extLst>
      <p:ext uri="{BB962C8B-B14F-4D97-AF65-F5344CB8AC3E}">
        <p14:creationId xmlns:p14="http://schemas.microsoft.com/office/powerpoint/2010/main" val="3890717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720A07-0738-01A1-011F-82A0F5C032AE}"/>
              </a:ext>
            </a:extLst>
          </p:cNvPr>
          <p:cNvSpPr>
            <a:spLocks noGrp="1"/>
          </p:cNvSpPr>
          <p:nvPr>
            <p:ph type="title"/>
          </p:nvPr>
        </p:nvSpPr>
        <p:spPr/>
        <p:txBody>
          <a:bodyPr/>
          <a:lstStyle/>
          <a:p>
            <a:r>
              <a:rPr lang="el-GR" dirty="0"/>
              <a:t>ΑΡΜΟΔΙΟΤΗΤΑ</a:t>
            </a:r>
          </a:p>
        </p:txBody>
      </p:sp>
      <p:sp>
        <p:nvSpPr>
          <p:cNvPr id="3" name="Θέση περιεχομένου 2">
            <a:extLst>
              <a:ext uri="{FF2B5EF4-FFF2-40B4-BE49-F238E27FC236}">
                <a16:creationId xmlns:a16="http://schemas.microsoft.com/office/drawing/2014/main" id="{57F80426-3A74-9EC9-131B-C577496B3D39}"/>
              </a:ext>
            </a:extLst>
          </p:cNvPr>
          <p:cNvSpPr>
            <a:spLocks noGrp="1"/>
          </p:cNvSpPr>
          <p:nvPr>
            <p:ph idx="1"/>
          </p:nvPr>
        </p:nvSpPr>
        <p:spPr>
          <a:xfrm>
            <a:off x="542520" y="2213912"/>
            <a:ext cx="7729728" cy="4309957"/>
          </a:xfrm>
          <a:solidFill>
            <a:schemeClr val="accent4">
              <a:lumMod val="60000"/>
              <a:lumOff val="40000"/>
            </a:schemeClr>
          </a:solidFill>
        </p:spPr>
        <p:txBody>
          <a:bodyPr>
            <a:normAutofit/>
          </a:bodyPr>
          <a:lstStyle/>
          <a:p>
            <a:pPr algn="just"/>
            <a:r>
              <a:rPr lang="el-GR" dirty="0"/>
              <a:t>Γενικός κανόνας: η αρμοδιότητα παρέχεται σε συγκεκριμένο διοικητικό όργανο το οποίο την ασκεί αποκλειστικά, δεν μπορεί να ασκηθεί από άλλο όργανο εκτός από εκείνο στο οποίο την απονέμει ο νόμος.</a:t>
            </a:r>
          </a:p>
          <a:p>
            <a:pPr algn="just"/>
            <a:r>
              <a:rPr lang="el-GR" dirty="0"/>
              <a:t>Διάκριση μεταξύ δέσμιας αρμοδιότητας και αρμοδιότητας κατά διακριτική ευχέρεια.</a:t>
            </a:r>
          </a:p>
          <a:p>
            <a:pPr algn="just"/>
            <a:r>
              <a:rPr lang="el-GR" b="1" dirty="0">
                <a:solidFill>
                  <a:srgbClr val="FF0000"/>
                </a:solidFill>
              </a:rPr>
              <a:t>Δέσμια αρμοδιότητα: </a:t>
            </a:r>
            <a:r>
              <a:rPr lang="el-GR" dirty="0"/>
              <a:t>όταν το όργανο </a:t>
            </a:r>
            <a:r>
              <a:rPr lang="el-GR" b="1" dirty="0"/>
              <a:t>υποχρεούται να δράσει </a:t>
            </a:r>
            <a:r>
              <a:rPr lang="el-GR" dirty="0"/>
              <a:t>με συγκεκριμένο τρόπο πχ οφείλει χωρίς υπαίτια καθυστέρηση. Συνήθως όταν υπάρχει ρήμα σε οριστική έγκλιση.</a:t>
            </a:r>
          </a:p>
          <a:p>
            <a:pPr algn="just"/>
            <a:r>
              <a:rPr lang="el-GR" b="1" dirty="0">
                <a:solidFill>
                  <a:srgbClr val="0070C0"/>
                </a:solidFill>
              </a:rPr>
              <a:t>Διακριτική ευχέρεια</a:t>
            </a:r>
            <a:r>
              <a:rPr lang="el-GR" dirty="0"/>
              <a:t>: το όργανο έχει την δυνατότητα αλλά δεν είναι υποχρεωμένος πχ αμοιβή μπορεί να παρέχεται. </a:t>
            </a:r>
            <a:r>
              <a:rPr lang="el-GR" b="1" dirty="0"/>
              <a:t>Μπορεί να επιλέξει ανάμεσα σε δυο εξίσου νόμιμους τρόπους</a:t>
            </a:r>
            <a:r>
              <a:rPr lang="el-GR" dirty="0"/>
              <a:t> να πράξει να χορηγήσει ή να μην χορηγήσει. Επίσης: επί αόριστων εννοιών που επιτρέπουν στην διοίκηση ουσιαστικές ή τεχνικές κρίσεις</a:t>
            </a:r>
          </a:p>
        </p:txBody>
      </p:sp>
      <p:sp>
        <p:nvSpPr>
          <p:cNvPr id="4" name="Φυσαλίδα σκέψης: Σύννεφο 3">
            <a:extLst>
              <a:ext uri="{FF2B5EF4-FFF2-40B4-BE49-F238E27FC236}">
                <a16:creationId xmlns:a16="http://schemas.microsoft.com/office/drawing/2014/main" id="{BA4E144E-582D-122A-CCB0-37394B371560}"/>
              </a:ext>
            </a:extLst>
          </p:cNvPr>
          <p:cNvSpPr/>
          <p:nvPr/>
        </p:nvSpPr>
        <p:spPr>
          <a:xfrm>
            <a:off x="7803930" y="-30743"/>
            <a:ext cx="4388069" cy="2978895"/>
          </a:xfrm>
          <a:prstGeom prst="cloudCallou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TextBox 4">
            <a:extLst>
              <a:ext uri="{FF2B5EF4-FFF2-40B4-BE49-F238E27FC236}">
                <a16:creationId xmlns:a16="http://schemas.microsoft.com/office/drawing/2014/main" id="{BAB2D790-10FD-1112-3A17-695837A5E34B}"/>
              </a:ext>
            </a:extLst>
          </p:cNvPr>
          <p:cNvSpPr txBox="1"/>
          <p:nvPr/>
        </p:nvSpPr>
        <p:spPr>
          <a:xfrm>
            <a:off x="8494670" y="404890"/>
            <a:ext cx="3376763" cy="2031325"/>
          </a:xfrm>
          <a:prstGeom prst="rect">
            <a:avLst/>
          </a:prstGeom>
          <a:noFill/>
        </p:spPr>
        <p:txBody>
          <a:bodyPr wrap="square" rtlCol="0">
            <a:spAutoFit/>
          </a:bodyPr>
          <a:lstStyle/>
          <a:p>
            <a:pPr algn="just"/>
            <a:r>
              <a:rPr lang="el-GR" dirty="0"/>
              <a:t>Διοικητικό όργανο είναι ο φορέας της διοικητικής αρμοδιότητας είναι μια</a:t>
            </a:r>
          </a:p>
          <a:p>
            <a:pPr algn="just"/>
            <a:r>
              <a:rPr lang="el-GR" dirty="0"/>
              <a:t>αφηρημένη νομική κατασκευή πχ ο υπουργός και όχι το πρόσωπο που φέρει</a:t>
            </a:r>
          </a:p>
          <a:p>
            <a:pPr algn="just"/>
            <a:r>
              <a:rPr lang="el-GR" dirty="0"/>
              <a:t>την ιδιότητα</a:t>
            </a:r>
          </a:p>
        </p:txBody>
      </p:sp>
      <p:sp>
        <p:nvSpPr>
          <p:cNvPr id="6" name="TextBox 5">
            <a:extLst>
              <a:ext uri="{FF2B5EF4-FFF2-40B4-BE49-F238E27FC236}">
                <a16:creationId xmlns:a16="http://schemas.microsoft.com/office/drawing/2014/main" id="{7DA5CB29-30CD-D5EE-8F88-F10146443168}"/>
              </a:ext>
            </a:extLst>
          </p:cNvPr>
          <p:cNvSpPr txBox="1"/>
          <p:nvPr/>
        </p:nvSpPr>
        <p:spPr>
          <a:xfrm>
            <a:off x="8494670" y="3547241"/>
            <a:ext cx="3565951" cy="2308324"/>
          </a:xfrm>
          <a:prstGeom prst="rect">
            <a:avLst/>
          </a:prstGeom>
          <a:solidFill>
            <a:schemeClr val="bg2"/>
          </a:solidFill>
        </p:spPr>
        <p:txBody>
          <a:bodyPr wrap="square" rtlCol="0">
            <a:spAutoFit/>
          </a:bodyPr>
          <a:lstStyle/>
          <a:p>
            <a:pPr algn="just"/>
            <a:r>
              <a:rPr lang="el-GR" dirty="0"/>
              <a:t>Η διακριτική ευχέρεια ελέγχεται μόνο ως προς τα άκρα όριά της γιατί αλλιώς έχουμε έλεγχο σκοπιμότητας που απαγορεύεται. Αποφάσισε επί του ζητήματος, με βάσει τις γενικές αρχές του διοικητικού δικαίου, αναλογικότητα, ισότητα κλπ. </a:t>
            </a:r>
          </a:p>
        </p:txBody>
      </p:sp>
    </p:spTree>
    <p:extLst>
      <p:ext uri="{BB962C8B-B14F-4D97-AF65-F5344CB8AC3E}">
        <p14:creationId xmlns:p14="http://schemas.microsoft.com/office/powerpoint/2010/main" val="2769123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1E887C-A1E9-EA22-5CDE-0C6AEC019FB3}"/>
              </a:ext>
            </a:extLst>
          </p:cNvPr>
          <p:cNvSpPr>
            <a:spLocks noGrp="1"/>
          </p:cNvSpPr>
          <p:nvPr>
            <p:ph type="title"/>
          </p:nvPr>
        </p:nvSpPr>
        <p:spPr/>
        <p:txBody>
          <a:bodyPr/>
          <a:lstStyle/>
          <a:p>
            <a:r>
              <a:rPr lang="el-GR" dirty="0"/>
              <a:t>ΟΡΓΑΝΑ – ΜΟΝΟΜΕΛΗ - ΣΥΛΛΟΓΙΚΑ</a:t>
            </a:r>
          </a:p>
        </p:txBody>
      </p:sp>
      <p:sp>
        <p:nvSpPr>
          <p:cNvPr id="3" name="Θέση περιεχομένου 2">
            <a:extLst>
              <a:ext uri="{FF2B5EF4-FFF2-40B4-BE49-F238E27FC236}">
                <a16:creationId xmlns:a16="http://schemas.microsoft.com/office/drawing/2014/main" id="{E6907E9D-CE32-1B51-F82E-4D99EB262D98}"/>
              </a:ext>
            </a:extLst>
          </p:cNvPr>
          <p:cNvSpPr>
            <a:spLocks noGrp="1"/>
          </p:cNvSpPr>
          <p:nvPr>
            <p:ph idx="1"/>
          </p:nvPr>
        </p:nvSpPr>
        <p:spPr>
          <a:xfrm>
            <a:off x="394137" y="2638044"/>
            <a:ext cx="11524593" cy="3888880"/>
          </a:xfrm>
          <a:solidFill>
            <a:schemeClr val="accent4">
              <a:lumMod val="20000"/>
              <a:lumOff val="80000"/>
            </a:schemeClr>
          </a:solidFill>
        </p:spPr>
        <p:txBody>
          <a:bodyPr>
            <a:normAutofit/>
          </a:bodyPr>
          <a:lstStyle/>
          <a:p>
            <a:pPr marL="0" indent="0" algn="ctr">
              <a:buNone/>
            </a:pPr>
            <a:r>
              <a:rPr lang="el-GR" sz="2400" dirty="0"/>
              <a:t>Είναι όργανα της δημόσιας τάξης δηλαδή εκείνα που ασκούν δημόσια εξουσία τα οποία δεν ανήκουν στη νομοθετική ή τη δικαστική εξουσία !!!!</a:t>
            </a:r>
          </a:p>
          <a:p>
            <a:pPr marL="0" indent="0" algn="ctr">
              <a:buNone/>
            </a:pPr>
            <a:r>
              <a:rPr lang="el-GR" sz="2400" dirty="0"/>
              <a:t>Η σύσταση ενός διοικητικού οργάνου πρέπει να προβλέπεται ρητά είτε στο σύνταγμα είτε από νομοθετική πράξη είτε από κανονιστική πράξη της διοίκησης που εκδίδεται βάσει νομοθετικής εξουσιοδότησης </a:t>
            </a:r>
          </a:p>
          <a:p>
            <a:pPr algn="ctr"/>
            <a:r>
              <a:rPr lang="el-GR" sz="2400" b="1" dirty="0"/>
              <a:t>Μονομελή</a:t>
            </a:r>
            <a:r>
              <a:rPr lang="el-GR" sz="2400" dirty="0"/>
              <a:t>: διορισμός ή εκλογή</a:t>
            </a:r>
          </a:p>
          <a:p>
            <a:pPr algn="ctr"/>
            <a:r>
              <a:rPr lang="el-GR" sz="2400" b="1" dirty="0"/>
              <a:t>Συλλογικά</a:t>
            </a:r>
            <a:r>
              <a:rPr lang="el-GR" sz="2400" dirty="0"/>
              <a:t>: τουλάχιστον 3 μέλη, κοιτάμε </a:t>
            </a:r>
            <a:r>
              <a:rPr lang="el-GR" sz="2400" b="1" dirty="0">
                <a:solidFill>
                  <a:srgbClr val="0070C0"/>
                </a:solidFill>
              </a:rPr>
              <a:t>αρ. 13 ΚΔΔιαδ</a:t>
            </a:r>
            <a:r>
              <a:rPr lang="el-GR" sz="2400" dirty="0"/>
              <a:t>.</a:t>
            </a:r>
          </a:p>
        </p:txBody>
      </p:sp>
    </p:spTree>
    <p:extLst>
      <p:ext uri="{BB962C8B-B14F-4D97-AF65-F5344CB8AC3E}">
        <p14:creationId xmlns:p14="http://schemas.microsoft.com/office/powerpoint/2010/main" val="1530482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2DB8C4-9E44-A9B6-E7E6-68A3E3BB7A96}"/>
              </a:ext>
            </a:extLst>
          </p:cNvPr>
          <p:cNvSpPr>
            <a:spLocks noGrp="1"/>
          </p:cNvSpPr>
          <p:nvPr>
            <p:ph type="title"/>
          </p:nvPr>
        </p:nvSpPr>
        <p:spPr>
          <a:xfrm>
            <a:off x="2231136" y="2352308"/>
            <a:ext cx="7729728" cy="1188720"/>
          </a:xfrm>
        </p:spPr>
        <p:txBody>
          <a:bodyPr/>
          <a:lstStyle/>
          <a:p>
            <a:r>
              <a:rPr lang="el-GR" dirty="0"/>
              <a:t>συγκρότηση</a:t>
            </a:r>
          </a:p>
        </p:txBody>
      </p:sp>
    </p:spTree>
    <p:extLst>
      <p:ext uri="{BB962C8B-B14F-4D97-AF65-F5344CB8AC3E}">
        <p14:creationId xmlns:p14="http://schemas.microsoft.com/office/powerpoint/2010/main" val="2591193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83B944-5BB7-8C53-0808-0D33DD3156DE}"/>
              </a:ext>
            </a:extLst>
          </p:cNvPr>
          <p:cNvSpPr>
            <a:spLocks noGrp="1"/>
          </p:cNvSpPr>
          <p:nvPr>
            <p:ph type="title"/>
          </p:nvPr>
        </p:nvSpPr>
        <p:spPr/>
        <p:txBody>
          <a:bodyPr/>
          <a:lstStyle/>
          <a:p>
            <a:r>
              <a:rPr lang="el-GR" dirty="0"/>
              <a:t>Πρακτικό </a:t>
            </a:r>
          </a:p>
        </p:txBody>
      </p:sp>
      <p:sp>
        <p:nvSpPr>
          <p:cNvPr id="3" name="Θέση περιεχομένου 2">
            <a:extLst>
              <a:ext uri="{FF2B5EF4-FFF2-40B4-BE49-F238E27FC236}">
                <a16:creationId xmlns:a16="http://schemas.microsoft.com/office/drawing/2014/main" id="{670C90EC-CF7A-DED1-7C37-BE3A5A5F3289}"/>
              </a:ext>
            </a:extLst>
          </p:cNvPr>
          <p:cNvSpPr>
            <a:spLocks noGrp="1"/>
          </p:cNvSpPr>
          <p:nvPr>
            <p:ph idx="1"/>
          </p:nvPr>
        </p:nvSpPr>
        <p:spPr>
          <a:xfrm>
            <a:off x="614855" y="2638044"/>
            <a:ext cx="11130455" cy="3101983"/>
          </a:xfrm>
          <a:solidFill>
            <a:schemeClr val="accent5">
              <a:lumMod val="20000"/>
              <a:lumOff val="80000"/>
            </a:schemeClr>
          </a:solidFill>
        </p:spPr>
        <p:txBody>
          <a:bodyPr/>
          <a:lstStyle/>
          <a:p>
            <a:pPr marL="0" indent="0">
              <a:buNone/>
            </a:pPr>
            <a:r>
              <a:rPr lang="el-GR" dirty="0"/>
              <a:t>Ιδρύθηκε με την υπ’ αριθμ. 896/2024 ένα συλλογικό όργανο για την εξέταση προσφυγών κατά πράξεων της «Χ» αρχής. Στην υπ’ αριθμ. 2525/2024 πράξη διορισμού των οργάνων, διορίστηκαν ο Χ, ο Μ και ο Τ ως τακτικά μέλη. Δεν διορίστηκε κανένας αναπληρωματικός. Ο Μ διορίστηκε ως πρόεδρος και ως γραμματέας ενώ ο Χ και ο Τ ως απλά μέλη. Το συλλογικό όργανο ξεκίνησε να λειτουργεί στις 25.01.2024 ενώ στις 27.02.2024 ο Τ τέθηκε σε αργία. </a:t>
            </a:r>
          </a:p>
          <a:p>
            <a:pPr marL="0" indent="0">
              <a:buNone/>
            </a:pPr>
            <a:r>
              <a:rPr lang="el-GR" dirty="0"/>
              <a:t>Στις 18.02.2024 εξέδωσε την πράξη «Υ» με την οποία απέρριπτε την προσφυγή του Α κατά της αρχής «Χ».</a:t>
            </a:r>
          </a:p>
          <a:p>
            <a:pPr marL="0" indent="0">
              <a:buNone/>
            </a:pPr>
            <a:r>
              <a:rPr lang="el-GR" dirty="0"/>
              <a:t>Επίσης εξέδωσε στις 28.02.2024 την πράξη «Ε» για την προσφυγή του Β και στις 28.07.2024 την πράξη «Ω» για την προσφυγή του «Γ». </a:t>
            </a:r>
          </a:p>
          <a:p>
            <a:pPr marL="0" indent="0">
              <a:buNone/>
            </a:pPr>
            <a:r>
              <a:rPr lang="el-GR" dirty="0"/>
              <a:t>Αξιολογείστε!! </a:t>
            </a:r>
          </a:p>
        </p:txBody>
      </p:sp>
    </p:spTree>
    <p:extLst>
      <p:ext uri="{BB962C8B-B14F-4D97-AF65-F5344CB8AC3E}">
        <p14:creationId xmlns:p14="http://schemas.microsoft.com/office/powerpoint/2010/main" val="2822567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7B06C9-672F-B66D-5BCE-B3D0B29D9541}"/>
              </a:ext>
            </a:extLst>
          </p:cNvPr>
          <p:cNvSpPr>
            <a:spLocks noGrp="1"/>
          </p:cNvSpPr>
          <p:nvPr>
            <p:ph type="title"/>
          </p:nvPr>
        </p:nvSpPr>
        <p:spPr/>
        <p:txBody>
          <a:bodyPr/>
          <a:lstStyle/>
          <a:p>
            <a:r>
              <a:rPr lang="el-GR" dirty="0"/>
              <a:t>ΛΥΣΗ</a:t>
            </a:r>
          </a:p>
        </p:txBody>
      </p:sp>
      <p:sp>
        <p:nvSpPr>
          <p:cNvPr id="3" name="Θέση περιεχομένου 2">
            <a:extLst>
              <a:ext uri="{FF2B5EF4-FFF2-40B4-BE49-F238E27FC236}">
                <a16:creationId xmlns:a16="http://schemas.microsoft.com/office/drawing/2014/main" id="{57C7144D-4815-E5BE-A4AB-89FBD6EAB83B}"/>
              </a:ext>
            </a:extLst>
          </p:cNvPr>
          <p:cNvSpPr>
            <a:spLocks noGrp="1"/>
          </p:cNvSpPr>
          <p:nvPr>
            <p:ph idx="1"/>
          </p:nvPr>
        </p:nvSpPr>
        <p:spPr>
          <a:xfrm>
            <a:off x="1261241" y="2638044"/>
            <a:ext cx="9727325" cy="3699694"/>
          </a:xfrm>
          <a:solidFill>
            <a:schemeClr val="accent3">
              <a:lumMod val="20000"/>
              <a:lumOff val="80000"/>
            </a:schemeClr>
          </a:solidFill>
        </p:spPr>
        <p:txBody>
          <a:bodyPr>
            <a:normAutofit/>
          </a:bodyPr>
          <a:lstStyle/>
          <a:p>
            <a:pPr marL="342900" indent="-342900" algn="just">
              <a:buAutoNum type="arabicPeriod"/>
            </a:pPr>
            <a:r>
              <a:rPr lang="el-GR" dirty="0"/>
              <a:t>Έχουμε πράξη συγκρότησης – είναι κανονιστική </a:t>
            </a:r>
          </a:p>
          <a:p>
            <a:pPr marL="342900" indent="-342900" algn="just">
              <a:buAutoNum type="arabicPeriod"/>
            </a:pPr>
            <a:r>
              <a:rPr lang="el-GR" dirty="0"/>
              <a:t>Ορίστηκαν όλα τα μέλη. Αλλά δεν ορίστηκαν αναπληρωματικά. Κατά τη νομολογία δεν δημιουργεί πρόβλημα εφόσον στη συγκεκριμένη συνεδρίαση που μας απασχολεί δεν προέκυψε πρόβλημα απαρτίας. </a:t>
            </a:r>
          </a:p>
          <a:p>
            <a:pPr marL="342900" indent="-342900" algn="just">
              <a:buAutoNum type="arabicPeriod"/>
            </a:pPr>
            <a:r>
              <a:rPr lang="el-GR" dirty="0"/>
              <a:t>Δεν επιτρέπεται ο ορισμός προσώπου με παραπάνω από μία ιδιότητες</a:t>
            </a:r>
          </a:p>
          <a:p>
            <a:pPr marL="342900" indent="-342900" algn="just">
              <a:buAutoNum type="arabicPeriod"/>
            </a:pPr>
            <a:r>
              <a:rPr lang="el-GR" dirty="0"/>
              <a:t>3 μέλη </a:t>
            </a:r>
          </a:p>
          <a:p>
            <a:pPr marL="342900" indent="-342900" algn="just">
              <a:buAutoNum type="arabicPeriod"/>
            </a:pPr>
            <a:r>
              <a:rPr lang="el-GR" dirty="0"/>
              <a:t>Το συλλογικό όργανο μπορεί να λειτουργήσει μέχρι ένα τρίμηνο αν κάποια μέλη του αποχωρήσουν, εφόσον τα λοιπά μέλη επαρκούν για την απαρτία.</a:t>
            </a:r>
          </a:p>
          <a:p>
            <a:pPr marL="342900" indent="-342900" algn="just">
              <a:buAutoNum type="arabicPeriod"/>
            </a:pPr>
            <a:r>
              <a:rPr lang="el-GR" dirty="0"/>
              <a:t>Η νομιμότητα της συγκρότησης ερευνάται αυτεπαγγέλτως από τα δικαστήρια και με κριτήριο τον χρόνο λήψης της απόφασης. </a:t>
            </a:r>
          </a:p>
        </p:txBody>
      </p:sp>
    </p:spTree>
    <p:extLst>
      <p:ext uri="{BB962C8B-B14F-4D97-AF65-F5344CB8AC3E}">
        <p14:creationId xmlns:p14="http://schemas.microsoft.com/office/powerpoint/2010/main" val="2513221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7DD21D-E8FC-C498-44A0-F5B35D5658F3}"/>
              </a:ext>
            </a:extLst>
          </p:cNvPr>
          <p:cNvSpPr>
            <a:spLocks noGrp="1"/>
          </p:cNvSpPr>
          <p:nvPr>
            <p:ph type="title"/>
          </p:nvPr>
        </p:nvSpPr>
        <p:spPr>
          <a:xfrm>
            <a:off x="2231136" y="404257"/>
            <a:ext cx="7729728" cy="1188720"/>
          </a:xfrm>
        </p:spPr>
        <p:txBody>
          <a:bodyPr/>
          <a:lstStyle/>
          <a:p>
            <a:r>
              <a:rPr lang="el-GR" dirty="0"/>
              <a:t>ΔΙΟΙΚΗΤΙΚΕΣ ΠΡΑΞΕΙΣ</a:t>
            </a:r>
          </a:p>
        </p:txBody>
      </p:sp>
      <p:sp>
        <p:nvSpPr>
          <p:cNvPr id="3" name="Θέση περιεχομένου 2">
            <a:extLst>
              <a:ext uri="{FF2B5EF4-FFF2-40B4-BE49-F238E27FC236}">
                <a16:creationId xmlns:a16="http://schemas.microsoft.com/office/drawing/2014/main" id="{E9256DD4-EA85-125F-28A1-8EDE1293CA3F}"/>
              </a:ext>
            </a:extLst>
          </p:cNvPr>
          <p:cNvSpPr>
            <a:spLocks noGrp="1"/>
          </p:cNvSpPr>
          <p:nvPr>
            <p:ph idx="1"/>
          </p:nvPr>
        </p:nvSpPr>
        <p:spPr>
          <a:xfrm>
            <a:off x="119743" y="1850712"/>
            <a:ext cx="7204166" cy="1885188"/>
          </a:xfrm>
          <a:solidFill>
            <a:schemeClr val="accent2"/>
          </a:solidFill>
        </p:spPr>
        <p:txBody>
          <a:bodyPr>
            <a:normAutofit/>
          </a:bodyPr>
          <a:lstStyle/>
          <a:p>
            <a:pPr marL="0" indent="0" algn="just">
              <a:buNone/>
            </a:pPr>
            <a:r>
              <a:rPr lang="el-GR" b="1" dirty="0"/>
              <a:t>ΣΤΟΙΧΕΙΑ</a:t>
            </a:r>
            <a:r>
              <a:rPr lang="el-GR" dirty="0"/>
              <a:t>:</a:t>
            </a:r>
          </a:p>
          <a:p>
            <a:pPr algn="just"/>
            <a:r>
              <a:rPr lang="el-GR" dirty="0"/>
              <a:t>α. Διοικητικό όργανο </a:t>
            </a:r>
          </a:p>
          <a:p>
            <a:pPr algn="just"/>
            <a:r>
              <a:rPr lang="el-GR" dirty="0"/>
              <a:t>β. Ενάσκηση δημόσιας εξουσίας (στοιχείο κυριαρχικής διοίκησης)</a:t>
            </a:r>
          </a:p>
          <a:p>
            <a:pPr algn="just"/>
            <a:r>
              <a:rPr lang="el-GR" dirty="0"/>
              <a:t>Με τις διοικητικές πράξεις τίθεται ΜΟΝΟΜΕΡΩΣ κανόνας δικαίου</a:t>
            </a:r>
          </a:p>
        </p:txBody>
      </p:sp>
      <p:sp>
        <p:nvSpPr>
          <p:cNvPr id="4" name="TextBox 3">
            <a:extLst>
              <a:ext uri="{FF2B5EF4-FFF2-40B4-BE49-F238E27FC236}">
                <a16:creationId xmlns:a16="http://schemas.microsoft.com/office/drawing/2014/main" id="{B233B99E-568C-9155-083A-4695CAB7E071}"/>
              </a:ext>
            </a:extLst>
          </p:cNvPr>
          <p:cNvSpPr txBox="1"/>
          <p:nvPr/>
        </p:nvSpPr>
        <p:spPr>
          <a:xfrm>
            <a:off x="3613763" y="3819622"/>
            <a:ext cx="3429000" cy="1200329"/>
          </a:xfrm>
          <a:prstGeom prst="rect">
            <a:avLst/>
          </a:prstGeom>
          <a:solidFill>
            <a:schemeClr val="accent1">
              <a:lumMod val="40000"/>
              <a:lumOff val="60000"/>
            </a:schemeClr>
          </a:solidFill>
        </p:spPr>
        <p:txBody>
          <a:bodyPr wrap="square" rtlCol="0">
            <a:spAutoFit/>
          </a:bodyPr>
          <a:lstStyle/>
          <a:p>
            <a:pPr algn="ctr"/>
            <a:r>
              <a:rPr lang="el-GR" dirty="0"/>
              <a:t>Συνεπώς, κριτήριο διάκρισης της ατομικής από την κανονιστική πράξη</a:t>
            </a:r>
          </a:p>
          <a:p>
            <a:pPr algn="ctr"/>
            <a:r>
              <a:rPr lang="el-GR" dirty="0"/>
              <a:t>είναι ο </a:t>
            </a:r>
            <a:r>
              <a:rPr lang="el-GR" b="1" dirty="0"/>
              <a:t>αποδέκτης τους</a:t>
            </a:r>
            <a:r>
              <a:rPr lang="el-GR" dirty="0"/>
              <a:t>.</a:t>
            </a:r>
          </a:p>
        </p:txBody>
      </p:sp>
      <p:sp>
        <p:nvSpPr>
          <p:cNvPr id="5" name="TextBox 4">
            <a:extLst>
              <a:ext uri="{FF2B5EF4-FFF2-40B4-BE49-F238E27FC236}">
                <a16:creationId xmlns:a16="http://schemas.microsoft.com/office/drawing/2014/main" id="{85496456-E324-AC23-E83B-F20BB8542AAB}"/>
              </a:ext>
            </a:extLst>
          </p:cNvPr>
          <p:cNvSpPr txBox="1"/>
          <p:nvPr/>
        </p:nvSpPr>
        <p:spPr>
          <a:xfrm>
            <a:off x="7425145" y="2067927"/>
            <a:ext cx="4517571" cy="4385816"/>
          </a:xfrm>
          <a:prstGeom prst="rect">
            <a:avLst/>
          </a:prstGeom>
          <a:solidFill>
            <a:schemeClr val="bg2">
              <a:lumMod val="90000"/>
            </a:schemeClr>
          </a:solidFill>
        </p:spPr>
        <p:txBody>
          <a:bodyPr wrap="square" rtlCol="0">
            <a:spAutoFit/>
          </a:bodyPr>
          <a:lstStyle/>
          <a:p>
            <a:pPr algn="just">
              <a:lnSpc>
                <a:spcPct val="150000"/>
              </a:lnSpc>
            </a:pPr>
            <a:r>
              <a:rPr lang="el-GR" sz="1800" dirty="0"/>
              <a:t>Α. </a:t>
            </a:r>
            <a:r>
              <a:rPr lang="el-GR" sz="1800" dirty="0">
                <a:solidFill>
                  <a:srgbClr val="0070C0"/>
                </a:solidFill>
              </a:rPr>
              <a:t>Γενικό + αφηρημένο περιεχόμενο </a:t>
            </a:r>
            <a:r>
              <a:rPr lang="el-GR" sz="1800" dirty="0"/>
              <a:t>σημαίνει = </a:t>
            </a:r>
            <a:r>
              <a:rPr lang="el-GR" sz="1800" b="1" dirty="0">
                <a:solidFill>
                  <a:srgbClr val="FF0000"/>
                </a:solidFill>
              </a:rPr>
              <a:t>ΚΑΝΟΝΙΣΤΙΚΗ</a:t>
            </a:r>
          </a:p>
          <a:p>
            <a:pPr marL="0" indent="0" algn="just">
              <a:lnSpc>
                <a:spcPct val="150000"/>
              </a:lnSpc>
              <a:buNone/>
            </a:pPr>
            <a:r>
              <a:rPr lang="el-GR" dirty="0"/>
              <a:t>1. Μη καθορισμένος εκ των προτέρων κύκλος αποδεκτών</a:t>
            </a:r>
          </a:p>
          <a:p>
            <a:pPr marL="0" indent="0" algn="just">
              <a:lnSpc>
                <a:spcPct val="150000"/>
              </a:lnSpc>
              <a:buNone/>
            </a:pPr>
            <a:r>
              <a:rPr lang="el-GR" dirty="0"/>
              <a:t>2. Αφορά όλες τις κατά γένος οριζόμενες περιπτώσεις.</a:t>
            </a:r>
          </a:p>
          <a:p>
            <a:pPr algn="just">
              <a:lnSpc>
                <a:spcPct val="150000"/>
              </a:lnSpc>
            </a:pPr>
            <a:r>
              <a:rPr lang="el-GR" sz="1800" dirty="0"/>
              <a:t>Β. Ειδικό + Συγκεκριμένο περιεχόμενο σημαίνει = </a:t>
            </a:r>
            <a:r>
              <a:rPr lang="el-GR" sz="1800" b="1" dirty="0">
                <a:solidFill>
                  <a:srgbClr val="FF0000"/>
                </a:solidFill>
              </a:rPr>
              <a:t>ΑΤΟΜΙΚΗ </a:t>
            </a:r>
            <a:r>
              <a:rPr lang="el-GR" sz="1800" dirty="0"/>
              <a:t>(Πρόστιμο, Διορισμός, Διαγραφή φοιτη</a:t>
            </a:r>
            <a:r>
              <a:rPr lang="el-GR" dirty="0"/>
              <a:t>τή, πολιτογράφηση)</a:t>
            </a:r>
            <a:endParaRPr lang="el-GR" sz="1800" dirty="0"/>
          </a:p>
          <a:p>
            <a:pPr algn="just"/>
            <a:endParaRPr lang="el-GR" sz="1800" b="1" dirty="0">
              <a:solidFill>
                <a:srgbClr val="FF0000"/>
              </a:solidFill>
            </a:endParaRPr>
          </a:p>
          <a:p>
            <a:endParaRPr lang="el-GR" dirty="0"/>
          </a:p>
        </p:txBody>
      </p:sp>
      <p:sp>
        <p:nvSpPr>
          <p:cNvPr id="6" name="TextBox 5">
            <a:extLst>
              <a:ext uri="{FF2B5EF4-FFF2-40B4-BE49-F238E27FC236}">
                <a16:creationId xmlns:a16="http://schemas.microsoft.com/office/drawing/2014/main" id="{1487E963-F97B-4C39-A6FA-438F87EF3FD2}"/>
              </a:ext>
            </a:extLst>
          </p:cNvPr>
          <p:cNvSpPr txBox="1"/>
          <p:nvPr/>
        </p:nvSpPr>
        <p:spPr>
          <a:xfrm>
            <a:off x="249284" y="5103674"/>
            <a:ext cx="6945085" cy="1754326"/>
          </a:xfrm>
          <a:prstGeom prst="rect">
            <a:avLst/>
          </a:prstGeom>
          <a:solidFill>
            <a:schemeClr val="tx2">
              <a:lumMod val="40000"/>
              <a:lumOff val="60000"/>
            </a:schemeClr>
          </a:solidFill>
        </p:spPr>
        <p:txBody>
          <a:bodyPr wrap="square" rtlCol="0">
            <a:spAutoFit/>
          </a:bodyPr>
          <a:lstStyle/>
          <a:p>
            <a:r>
              <a:rPr lang="el-GR" dirty="0"/>
              <a:t>Υπάρχουν και οι </a:t>
            </a:r>
            <a:r>
              <a:rPr lang="el-GR" b="1" dirty="0">
                <a:solidFill>
                  <a:srgbClr val="FF0000"/>
                </a:solidFill>
              </a:rPr>
              <a:t>γενικές ατομικές</a:t>
            </a:r>
            <a:r>
              <a:rPr lang="el-GR" dirty="0"/>
              <a:t>: ενδιάμεσο, Είναι ένα σύνολο από τοπικές ρυθμίσεις οι οποίες είναι πολυπληθής, μεγάλος αριθμός ατομικών ρυθμίσεων οι οποίες συνδέονται μεταξύ τους με κάποιο δεσμό συνήθως τοπικό ή άλλο δεσμό – πχ. -γενικό πολεοδομικό σχέδιο -πράξεις καθορισμού Ορίων αιγιαλού και παραλίας αναδασώσεις</a:t>
            </a:r>
          </a:p>
        </p:txBody>
      </p:sp>
    </p:spTree>
    <p:extLst>
      <p:ext uri="{BB962C8B-B14F-4D97-AF65-F5344CB8AC3E}">
        <p14:creationId xmlns:p14="http://schemas.microsoft.com/office/powerpoint/2010/main" val="3768481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C664CA-4A64-249D-339D-B0C0C5A03273}"/>
              </a:ext>
            </a:extLst>
          </p:cNvPr>
          <p:cNvSpPr>
            <a:spLocks noGrp="1"/>
          </p:cNvSpPr>
          <p:nvPr>
            <p:ph type="title"/>
          </p:nvPr>
        </p:nvSpPr>
        <p:spPr/>
        <p:txBody>
          <a:bodyPr>
            <a:normAutofit/>
          </a:bodyPr>
          <a:lstStyle/>
          <a:p>
            <a:r>
              <a:rPr lang="el-GR" b="1" u="sng" kern="100" dirty="0">
                <a:effectLst/>
                <a:latin typeface="Cambria" panose="02040503050406030204" pitchFamily="18" charset="0"/>
                <a:ea typeface="Calibri" panose="020F0502020204030204" pitchFamily="34" charset="0"/>
                <a:cs typeface="Times New Roman" panose="02020603050405020304" pitchFamily="18" charset="0"/>
              </a:rPr>
              <a:t>δικαίωμα προηγούμενης ακρόασης – 20 σ!!!!</a:t>
            </a:r>
            <a:endParaRPr lang="el-GR" sz="4000" dirty="0"/>
          </a:p>
        </p:txBody>
      </p:sp>
      <p:sp>
        <p:nvSpPr>
          <p:cNvPr id="4" name="TextBox 3">
            <a:extLst>
              <a:ext uri="{FF2B5EF4-FFF2-40B4-BE49-F238E27FC236}">
                <a16:creationId xmlns:a16="http://schemas.microsoft.com/office/drawing/2014/main" id="{48B76628-53FF-79E9-8BCA-1954277B9CDE}"/>
              </a:ext>
            </a:extLst>
          </p:cNvPr>
          <p:cNvSpPr txBox="1"/>
          <p:nvPr/>
        </p:nvSpPr>
        <p:spPr>
          <a:xfrm>
            <a:off x="325820" y="2297340"/>
            <a:ext cx="11540359" cy="3041025"/>
          </a:xfrm>
          <a:prstGeom prst="rect">
            <a:avLst/>
          </a:prstGeom>
          <a:solidFill>
            <a:schemeClr val="accent4"/>
          </a:solidFill>
        </p:spPr>
        <p:txBody>
          <a:bodyPr wrap="square" rtlCol="0">
            <a:spAutoFit/>
          </a:bodyPr>
          <a:lstStyle/>
          <a:p>
            <a:pPr marL="342900" lvl="0" indent="-342900" algn="just">
              <a:lnSpc>
                <a:spcPct val="107000"/>
              </a:lnSpc>
              <a:buFont typeface="+mj-lt"/>
              <a:buAutoNum type="arabicPeriod"/>
            </a:pPr>
            <a:r>
              <a:rPr lang="el-GR" b="1" dirty="0">
                <a:solidFill>
                  <a:schemeClr val="tx1">
                    <a:lumMod val="85000"/>
                    <a:lumOff val="15000"/>
                  </a:schemeClr>
                </a:solidFill>
                <a:highlight>
                  <a:srgbClr val="FFFF00"/>
                </a:highlight>
              </a:rPr>
              <a:t>ατομικές </a:t>
            </a:r>
            <a:r>
              <a:rPr lang="el-GR" b="1" dirty="0">
                <a:solidFill>
                  <a:srgbClr val="0070C0"/>
                </a:solidFill>
                <a:highlight>
                  <a:srgbClr val="FFFF00"/>
                </a:highlight>
              </a:rPr>
              <a:t>δυσμενείς</a:t>
            </a:r>
            <a:r>
              <a:rPr lang="el-GR" b="1" dirty="0">
                <a:solidFill>
                  <a:schemeClr val="tx1">
                    <a:lumMod val="85000"/>
                    <a:lumOff val="15000"/>
                  </a:schemeClr>
                </a:solidFill>
                <a:highlight>
                  <a:srgbClr val="FFFF00"/>
                </a:highlight>
              </a:rPr>
              <a:t> Πράξεις </a:t>
            </a:r>
          </a:p>
          <a:p>
            <a:pPr marL="342900" lvl="0" indent="-342900" algn="just">
              <a:lnSpc>
                <a:spcPct val="107000"/>
              </a:lnSpc>
              <a:buFont typeface="+mj-lt"/>
              <a:buAutoNum type="arabicPeriod"/>
            </a:pPr>
            <a:r>
              <a:rPr lang="el-GR" b="1" dirty="0">
                <a:solidFill>
                  <a:schemeClr val="tx1">
                    <a:lumMod val="85000"/>
                    <a:lumOff val="15000"/>
                  </a:schemeClr>
                </a:solidFill>
                <a:highlight>
                  <a:srgbClr val="FFFF00"/>
                </a:highlight>
              </a:rPr>
              <a:t>άσκηση διακριτικής ευχέρειας</a:t>
            </a:r>
            <a:r>
              <a:rPr lang="el-GR" dirty="0">
                <a:solidFill>
                  <a:schemeClr val="tx1">
                    <a:lumMod val="85000"/>
                    <a:lumOff val="15000"/>
                  </a:schemeClr>
                </a:solidFill>
              </a:rPr>
              <a:t>:  όχι όταν έχουμε δέσμια αρμοδιότητα περιθώρια για την επιμέτρηση του προστίμου</a:t>
            </a:r>
          </a:p>
          <a:p>
            <a:pPr marL="342900" lvl="0" indent="-342900" algn="just">
              <a:lnSpc>
                <a:spcPct val="107000"/>
              </a:lnSpc>
              <a:buFont typeface="+mj-lt"/>
              <a:buAutoNum type="arabicPeriod"/>
            </a:pPr>
            <a:r>
              <a:rPr lang="el-GR" b="1" dirty="0">
                <a:solidFill>
                  <a:schemeClr val="tx1">
                    <a:lumMod val="85000"/>
                    <a:lumOff val="15000"/>
                  </a:schemeClr>
                </a:solidFill>
                <a:highlight>
                  <a:srgbClr val="FFFF00"/>
                </a:highlight>
              </a:rPr>
              <a:t>συνδρομή υποκειμενικής συμπεριφοράς</a:t>
            </a:r>
            <a:r>
              <a:rPr lang="el-GR" dirty="0">
                <a:solidFill>
                  <a:schemeClr val="tx1">
                    <a:lumMod val="85000"/>
                    <a:lumOff val="15000"/>
                  </a:schemeClr>
                </a:solidFill>
              </a:rPr>
              <a:t>:  Όχι Επί τη βάσει αντικειμενικών δεδομένων --  να είναι σε θέση να επηρεάσει την κρίση της διοίκησης-- επί ανάκλησης παράνομης διοικητικής πράξης εντός </a:t>
            </a:r>
            <a:r>
              <a:rPr lang="el-GR" dirty="0" err="1">
                <a:solidFill>
                  <a:schemeClr val="tx1">
                    <a:lumMod val="85000"/>
                    <a:lumOff val="15000"/>
                  </a:schemeClr>
                </a:solidFill>
              </a:rPr>
              <a:t>ευλόγου</a:t>
            </a:r>
            <a:r>
              <a:rPr lang="el-GR" dirty="0">
                <a:solidFill>
                  <a:schemeClr val="tx1">
                    <a:lumMod val="85000"/>
                    <a:lumOff val="15000"/>
                  </a:schemeClr>
                </a:solidFill>
              </a:rPr>
              <a:t> χρόνου δεν απαιτείται Καταρχήν προηγούμενη κλήση</a:t>
            </a:r>
          </a:p>
          <a:p>
            <a:pPr marL="342900" lvl="0" indent="-342900" algn="just">
              <a:lnSpc>
                <a:spcPct val="107000"/>
              </a:lnSpc>
              <a:buFont typeface="+mj-lt"/>
              <a:buAutoNum type="arabicPeriod"/>
            </a:pPr>
            <a:r>
              <a:rPr lang="el-GR" b="1" dirty="0">
                <a:solidFill>
                  <a:schemeClr val="tx1">
                    <a:lumMod val="85000"/>
                    <a:lumOff val="15000"/>
                  </a:schemeClr>
                </a:solidFill>
                <a:highlight>
                  <a:srgbClr val="FFFF00"/>
                </a:highlight>
              </a:rPr>
              <a:t>θετική βλάβη και αυτεπάγγελτη ενέργεια:  </a:t>
            </a:r>
            <a:r>
              <a:rPr lang="el-GR" b="1" dirty="0">
                <a:solidFill>
                  <a:srgbClr val="FF0000"/>
                </a:solidFill>
                <a:highlight>
                  <a:srgbClr val="FFFF00"/>
                </a:highlight>
              </a:rPr>
              <a:t>όχι κατόπιν αιτήματος </a:t>
            </a:r>
            <a:r>
              <a:rPr lang="el-GR" dirty="0">
                <a:solidFill>
                  <a:schemeClr val="tx1">
                    <a:lumMod val="85000"/>
                    <a:lumOff val="15000"/>
                  </a:schemeClr>
                </a:solidFill>
                <a:sym typeface="Wingdings" panose="05000000000000000000" pitchFamily="2" charset="2"/>
              </a:rPr>
              <a:t></a:t>
            </a:r>
            <a:r>
              <a:rPr lang="el-GR" dirty="0">
                <a:solidFill>
                  <a:schemeClr val="tx1">
                    <a:lumMod val="85000"/>
                    <a:lumOff val="15000"/>
                  </a:schemeClr>
                </a:solidFill>
              </a:rPr>
              <a:t>   </a:t>
            </a:r>
            <a:r>
              <a:rPr lang="el-GR" b="1" dirty="0">
                <a:solidFill>
                  <a:schemeClr val="tx1">
                    <a:lumMod val="85000"/>
                    <a:lumOff val="15000"/>
                  </a:schemeClr>
                </a:solidFill>
              </a:rPr>
              <a:t>Αν είχε δυνατότητα να εκθέσει τις απόψεις του δηλαδή αποκλείεται </a:t>
            </a:r>
          </a:p>
          <a:p>
            <a:pPr marL="342900" lvl="0" indent="-342900" algn="just">
              <a:lnSpc>
                <a:spcPct val="107000"/>
              </a:lnSpc>
              <a:buFont typeface="+mj-lt"/>
              <a:buAutoNum type="arabicPeriod"/>
            </a:pPr>
            <a:r>
              <a:rPr lang="el-GR" dirty="0">
                <a:solidFill>
                  <a:schemeClr val="tx1">
                    <a:lumMod val="85000"/>
                    <a:lumOff val="15000"/>
                  </a:schemeClr>
                </a:solidFill>
              </a:rPr>
              <a:t>να μην υφίσταται άλλο στάδιο Διοικητικής διαδικασίας</a:t>
            </a:r>
          </a:p>
          <a:p>
            <a:pPr marL="342900" lvl="0" indent="-342900" algn="just">
              <a:lnSpc>
                <a:spcPct val="107000"/>
              </a:lnSpc>
              <a:spcAft>
                <a:spcPts val="800"/>
              </a:spcAft>
              <a:buFont typeface="+mj-lt"/>
              <a:buAutoNum type="arabicPeriod"/>
            </a:pPr>
            <a:r>
              <a:rPr lang="el-GR" dirty="0">
                <a:solidFill>
                  <a:schemeClr val="tx1">
                    <a:lumMod val="85000"/>
                    <a:lumOff val="15000"/>
                  </a:schemeClr>
                </a:solidFill>
              </a:rPr>
              <a:t>γνωστή διεύθυνση</a:t>
            </a:r>
          </a:p>
        </p:txBody>
      </p:sp>
      <p:sp>
        <p:nvSpPr>
          <p:cNvPr id="5" name="TextBox 4">
            <a:extLst>
              <a:ext uri="{FF2B5EF4-FFF2-40B4-BE49-F238E27FC236}">
                <a16:creationId xmlns:a16="http://schemas.microsoft.com/office/drawing/2014/main" id="{1AC99170-03C4-01CF-C09E-C718E8BAF208}"/>
              </a:ext>
            </a:extLst>
          </p:cNvPr>
          <p:cNvSpPr txBox="1"/>
          <p:nvPr/>
        </p:nvSpPr>
        <p:spPr>
          <a:xfrm>
            <a:off x="556054" y="234778"/>
            <a:ext cx="11310125" cy="369332"/>
          </a:xfrm>
          <a:prstGeom prst="rect">
            <a:avLst/>
          </a:prstGeom>
          <a:solidFill>
            <a:schemeClr val="tx1">
              <a:lumMod val="95000"/>
              <a:lumOff val="5000"/>
            </a:schemeClr>
          </a:solidFill>
        </p:spPr>
        <p:txBody>
          <a:bodyPr wrap="square" rtlCol="0">
            <a:spAutoFit/>
          </a:bodyPr>
          <a:lstStyle/>
          <a:p>
            <a:r>
              <a:rPr lang="el-GR" dirty="0">
                <a:solidFill>
                  <a:srgbClr val="FFFF00"/>
                </a:solidFill>
              </a:rPr>
              <a:t>Λυσιτέλεια προβολής λόγου σε αίτηση ακύρωσης: λέμε και τι θα λέγαμε αν μας είχαν καλέσει!!!!!!!!!!!!!!!!!!</a:t>
            </a:r>
          </a:p>
        </p:txBody>
      </p:sp>
    </p:spTree>
    <p:extLst>
      <p:ext uri="{BB962C8B-B14F-4D97-AF65-F5344CB8AC3E}">
        <p14:creationId xmlns:p14="http://schemas.microsoft.com/office/powerpoint/2010/main" val="673820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168B42-32A9-D984-D16F-782B1591810F}"/>
              </a:ext>
            </a:extLst>
          </p:cNvPr>
          <p:cNvSpPr>
            <a:spLocks noGrp="1"/>
          </p:cNvSpPr>
          <p:nvPr>
            <p:ph type="title"/>
          </p:nvPr>
        </p:nvSpPr>
        <p:spPr>
          <a:xfrm>
            <a:off x="2231136" y="302540"/>
            <a:ext cx="7729728" cy="1188720"/>
          </a:xfrm>
        </p:spPr>
        <p:txBody>
          <a:bodyPr/>
          <a:lstStyle/>
          <a:p>
            <a:r>
              <a:rPr lang="el-GR" dirty="0"/>
              <a:t>ΑΙΤΙΟΛΟΓΙΑ</a:t>
            </a:r>
          </a:p>
        </p:txBody>
      </p:sp>
      <p:sp>
        <p:nvSpPr>
          <p:cNvPr id="3" name="Θέση περιεχομένου 2">
            <a:extLst>
              <a:ext uri="{FF2B5EF4-FFF2-40B4-BE49-F238E27FC236}">
                <a16:creationId xmlns:a16="http://schemas.microsoft.com/office/drawing/2014/main" id="{12002A11-B4BA-55E5-0AFD-07AD53DF9B31}"/>
              </a:ext>
            </a:extLst>
          </p:cNvPr>
          <p:cNvSpPr>
            <a:spLocks noGrp="1"/>
          </p:cNvSpPr>
          <p:nvPr>
            <p:ph idx="1"/>
          </p:nvPr>
        </p:nvSpPr>
        <p:spPr>
          <a:xfrm>
            <a:off x="189185" y="1655379"/>
            <a:ext cx="11871435" cy="5029199"/>
          </a:xfrm>
          <a:solidFill>
            <a:schemeClr val="accent4">
              <a:lumMod val="20000"/>
              <a:lumOff val="80000"/>
            </a:schemeClr>
          </a:solidFill>
        </p:spPr>
        <p:txBody>
          <a:bodyPr>
            <a:normAutofit fontScale="85000" lnSpcReduction="10000"/>
          </a:bodyPr>
          <a:lstStyle/>
          <a:p>
            <a:pPr marL="0" indent="0" algn="just">
              <a:buNone/>
            </a:pPr>
            <a:r>
              <a:rPr lang="el-GR" dirty="0"/>
              <a:t> Έκθεση των νομικών και πραγματικών λόγων που οδήγησαν μια συγκεκριμένη ΑΔΠ ή οδήγησαν στην άσκηση της διακριτικής ευχέρειας</a:t>
            </a:r>
          </a:p>
          <a:p>
            <a:pPr algn="just"/>
            <a:r>
              <a:rPr lang="el-GR" b="1" dirty="0"/>
              <a:t>εκ νόμου </a:t>
            </a:r>
            <a:r>
              <a:rPr lang="el-GR" b="1" dirty="0" err="1"/>
              <a:t>αιτιολογητέες</a:t>
            </a:r>
            <a:r>
              <a:rPr lang="el-GR" b="1" dirty="0"/>
              <a:t> </a:t>
            </a:r>
            <a:r>
              <a:rPr lang="el-GR" b="1" dirty="0">
                <a:sym typeface="Wingdings" panose="05000000000000000000" pitchFamily="2" charset="2"/>
              </a:rPr>
              <a:t> </a:t>
            </a:r>
            <a:r>
              <a:rPr lang="el-GR" dirty="0"/>
              <a:t> αιτιολογία στο σώμα της πράξης:  Δεν μπορεί να αναπληρωθεί από στοιχεία του φακέλου – Γράφει ο νόμος πχ: με αιτιολογημένη απόφαση  </a:t>
            </a:r>
            <a:r>
              <a:rPr lang="el-GR" b="1" dirty="0">
                <a:solidFill>
                  <a:srgbClr val="FF0000"/>
                </a:solidFill>
              </a:rPr>
              <a:t>ΠΑΡΑΒΑΣΗ ΟΥΣΙΩΔΟΥΣ ΤΥΠΟΥ – </a:t>
            </a:r>
            <a:r>
              <a:rPr lang="el-GR" dirty="0">
                <a:solidFill>
                  <a:schemeClr val="tx1"/>
                </a:solidFill>
              </a:rPr>
              <a:t>εάν έχει σφάλματα απλώς </a:t>
            </a:r>
            <a:r>
              <a:rPr lang="el-GR" b="1" dirty="0">
                <a:solidFill>
                  <a:srgbClr val="0070C0"/>
                </a:solidFill>
              </a:rPr>
              <a:t>ΠΑΡΑΒΑΣΗ ΚΑΤ’ ΟΥΣΙΑΝ ΔΙΑΤΑΞΗΣ ΝΟΜΟΥ</a:t>
            </a:r>
            <a:endParaRPr lang="el-GR" b="1" dirty="0">
              <a:solidFill>
                <a:srgbClr val="FF0000"/>
              </a:solidFill>
            </a:endParaRPr>
          </a:p>
          <a:p>
            <a:pPr algn="just"/>
            <a:r>
              <a:rPr lang="el-GR" b="1" dirty="0"/>
              <a:t>εκ φύσεως </a:t>
            </a:r>
            <a:r>
              <a:rPr lang="el-GR" b="1" dirty="0" err="1"/>
              <a:t>αιτιολογητέες</a:t>
            </a:r>
            <a:r>
              <a:rPr lang="el-GR" dirty="0">
                <a:sym typeface="Wingdings" panose="05000000000000000000" pitchFamily="2" charset="2"/>
              </a:rPr>
              <a:t> </a:t>
            </a:r>
            <a:r>
              <a:rPr lang="el-GR" dirty="0"/>
              <a:t>αιτιολογία </a:t>
            </a:r>
            <a:r>
              <a:rPr lang="el-GR" dirty="0" err="1"/>
              <a:t>προκύπτουσα</a:t>
            </a:r>
            <a:r>
              <a:rPr lang="el-GR" dirty="0"/>
              <a:t> από το φάκελο. Αφορά  τις πράξεις που εκδίδονται κατά διακριτική ευχέρεια και τις </a:t>
            </a:r>
            <a:r>
              <a:rPr lang="el-GR" dirty="0" err="1"/>
              <a:t>δύσμενείς</a:t>
            </a:r>
            <a:r>
              <a:rPr lang="el-GR" dirty="0"/>
              <a:t> πράξεις  </a:t>
            </a:r>
            <a:r>
              <a:rPr lang="el-GR" b="1" dirty="0">
                <a:solidFill>
                  <a:srgbClr val="0070C0"/>
                </a:solidFill>
              </a:rPr>
              <a:t>ΠΑΡΑΒΑΣΗ ΚΑΤ’ ΟΥΣΙΑΝ ΔΙΑΤΑΞΗΣ ΝΟΜΟΥ</a:t>
            </a:r>
          </a:p>
          <a:p>
            <a:pPr algn="just"/>
            <a:r>
              <a:rPr lang="el-GR" dirty="0"/>
              <a:t>Απαγορεύεται η μεταγενέστερη αιτιολόγηση -  δεν είναι εφικτή η έκθεση απόψεων της διοίκησης ευκαιρία της αίτησης ακύρωσης</a:t>
            </a:r>
          </a:p>
          <a:p>
            <a:pPr algn="just"/>
            <a:r>
              <a:rPr lang="el-GR" dirty="0"/>
              <a:t>Απαιτείται αναφορά των στοιχείων πραγματικών ή νομικών από τα οποία προκύπτει η ορθή εφαρμογή του κανόνα δικαίου. Δεν  επιβάλλεται στη διοίκηση η κατάσταση πλήρους Νομικού συλλογισμού. Πρέπει  να μνημονεύονται  οι εφαρμοστέες διατάξεις  αλλά η παράλειψη τους δεν συνεπάγεται ακυρότητα της πράξης. </a:t>
            </a:r>
          </a:p>
          <a:p>
            <a:pPr algn="just"/>
            <a:r>
              <a:rPr lang="el-GR" dirty="0"/>
              <a:t>Πρέπει  να είναι </a:t>
            </a:r>
            <a:r>
              <a:rPr lang="el-GR" b="1" dirty="0">
                <a:solidFill>
                  <a:schemeClr val="tx1"/>
                </a:solidFill>
                <a:highlight>
                  <a:srgbClr val="FFFF00"/>
                </a:highlight>
              </a:rPr>
              <a:t>σαφής</a:t>
            </a:r>
            <a:r>
              <a:rPr lang="el-GR" dirty="0"/>
              <a:t> ( να μη στηρίζεται σε αντιφατικά στοιχεία),   </a:t>
            </a:r>
            <a:r>
              <a:rPr lang="el-GR" b="1" dirty="0">
                <a:highlight>
                  <a:srgbClr val="FFFF00"/>
                </a:highlight>
              </a:rPr>
              <a:t>ειδική</a:t>
            </a:r>
            <a:r>
              <a:rPr lang="el-GR" dirty="0"/>
              <a:t> ( όχι αόριστη-  διεξοδικά τη σκέψη του λόγω της φύσης της υπόθεσης,  αντίκρουση ισχυρισμών ενδιαφερομένων,  συγκριτική αξιολόγηση των δεδομένων)  και </a:t>
            </a:r>
            <a:r>
              <a:rPr lang="el-GR" b="1" dirty="0">
                <a:highlight>
                  <a:srgbClr val="FFFF00"/>
                </a:highlight>
              </a:rPr>
              <a:t>επαρκής</a:t>
            </a:r>
            <a:r>
              <a:rPr lang="el-GR" dirty="0"/>
              <a:t> (  ορθή ερμηνεία κανόνα δικαίου και ορθή υπαγωγή πραγματικών περιστατικών ώστε να είναι τεκμηριωμένο το συνεχόμενο συμπέρασμα)</a:t>
            </a:r>
          </a:p>
          <a:p>
            <a:pPr marL="0" indent="0" algn="just">
              <a:buNone/>
            </a:pPr>
            <a:r>
              <a:rPr lang="el-GR" b="1" i="1" dirty="0">
                <a:solidFill>
                  <a:srgbClr val="0070C0"/>
                </a:solidFill>
              </a:rPr>
              <a:t>ΟΙ ΚΠΔ ΔΕΝ ΑΙΤΙΟΛΟΓΟΥΝΤΑΙ ΜΕ ΕΞ:</a:t>
            </a:r>
          </a:p>
          <a:p>
            <a:pPr algn="just"/>
            <a:r>
              <a:rPr lang="el-GR" b="1" i="1" dirty="0">
                <a:solidFill>
                  <a:srgbClr val="0070C0"/>
                </a:solidFill>
              </a:rPr>
              <a:t>1.	Προκύπτει υποχρέωση από το νόμο</a:t>
            </a:r>
          </a:p>
          <a:p>
            <a:pPr algn="just"/>
            <a:r>
              <a:rPr lang="el-GR" b="1" i="1" dirty="0">
                <a:solidFill>
                  <a:srgbClr val="0070C0"/>
                </a:solidFill>
              </a:rPr>
              <a:t>2.	Περιορίζεται το </a:t>
            </a:r>
            <a:r>
              <a:rPr lang="el-GR" b="1" i="1" dirty="0" err="1">
                <a:solidFill>
                  <a:srgbClr val="0070C0"/>
                </a:solidFill>
              </a:rPr>
              <a:t>δικαιώμα</a:t>
            </a:r>
            <a:r>
              <a:rPr lang="el-GR" b="1" i="1" dirty="0">
                <a:solidFill>
                  <a:srgbClr val="0070C0"/>
                </a:solidFill>
              </a:rPr>
              <a:t> δόμησης</a:t>
            </a:r>
          </a:p>
          <a:p>
            <a:pPr algn="just"/>
            <a:r>
              <a:rPr lang="el-GR" b="1" i="1" dirty="0">
                <a:solidFill>
                  <a:srgbClr val="0070C0"/>
                </a:solidFill>
              </a:rPr>
              <a:t>3.	Απόκλιση </a:t>
            </a:r>
            <a:r>
              <a:rPr lang="el-GR" b="1" i="1" dirty="0" err="1">
                <a:solidFill>
                  <a:srgbClr val="0070C0"/>
                </a:solidFill>
              </a:rPr>
              <a:t>εκδούντος</a:t>
            </a:r>
            <a:r>
              <a:rPr lang="el-GR" b="1" i="1" dirty="0">
                <a:solidFill>
                  <a:srgbClr val="0070C0"/>
                </a:solidFill>
              </a:rPr>
              <a:t> και αρμοδίου</a:t>
            </a:r>
          </a:p>
          <a:p>
            <a:pPr algn="just"/>
            <a:r>
              <a:rPr lang="el-GR" b="1" i="1" dirty="0">
                <a:solidFill>
                  <a:srgbClr val="0070C0"/>
                </a:solidFill>
              </a:rPr>
              <a:t>4.	Προϋποθέσεις έκδοσης</a:t>
            </a:r>
          </a:p>
          <a:p>
            <a:endParaRPr lang="el-GR" dirty="0"/>
          </a:p>
        </p:txBody>
      </p:sp>
    </p:spTree>
    <p:extLst>
      <p:ext uri="{BB962C8B-B14F-4D97-AF65-F5344CB8AC3E}">
        <p14:creationId xmlns:p14="http://schemas.microsoft.com/office/powerpoint/2010/main" val="3478542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B92BEE-6D1E-D97B-1B47-F67FDF885D25}"/>
              </a:ext>
            </a:extLst>
          </p:cNvPr>
          <p:cNvSpPr>
            <a:spLocks noGrp="1"/>
          </p:cNvSpPr>
          <p:nvPr>
            <p:ph type="title"/>
          </p:nvPr>
        </p:nvSpPr>
        <p:spPr>
          <a:xfrm>
            <a:off x="2231136" y="349837"/>
            <a:ext cx="7729728" cy="1188720"/>
          </a:xfrm>
        </p:spPr>
        <p:txBody>
          <a:bodyPr/>
          <a:lstStyle/>
          <a:p>
            <a:r>
              <a:rPr lang="el-GR" dirty="0"/>
              <a:t>ΔΙΚΑΙΩΜΑ ΠΡΟΣΒΑΣΗΣ ΣΤΑ ΕΓΓΡΑΦΑ</a:t>
            </a:r>
          </a:p>
        </p:txBody>
      </p:sp>
      <p:sp>
        <p:nvSpPr>
          <p:cNvPr id="3" name="Θέση περιεχομένου 2">
            <a:extLst>
              <a:ext uri="{FF2B5EF4-FFF2-40B4-BE49-F238E27FC236}">
                <a16:creationId xmlns:a16="http://schemas.microsoft.com/office/drawing/2014/main" id="{64771861-504B-AE43-836E-65FCC008BDB1}"/>
              </a:ext>
            </a:extLst>
          </p:cNvPr>
          <p:cNvSpPr>
            <a:spLocks noGrp="1"/>
          </p:cNvSpPr>
          <p:nvPr>
            <p:ph idx="1"/>
          </p:nvPr>
        </p:nvSpPr>
        <p:spPr>
          <a:xfrm>
            <a:off x="252248" y="1686910"/>
            <a:ext cx="11713780" cy="4821253"/>
          </a:xfrm>
          <a:solidFill>
            <a:schemeClr val="accent2">
              <a:lumMod val="60000"/>
              <a:lumOff val="40000"/>
            </a:schemeClr>
          </a:solidFill>
        </p:spPr>
        <p:txBody>
          <a:bodyPr>
            <a:normAutofit fontScale="85000" lnSpcReduction="10000"/>
          </a:bodyPr>
          <a:lstStyle/>
          <a:p>
            <a:pPr algn="just"/>
            <a:r>
              <a:rPr lang="el-GR" b="1" dirty="0">
                <a:highlight>
                  <a:srgbClr val="FFFF00"/>
                </a:highlight>
              </a:rPr>
              <a:t>ΔΗΜΟΣΙΑ</a:t>
            </a:r>
            <a:r>
              <a:rPr lang="el-GR" dirty="0"/>
              <a:t> : κάθε ενδιαφερόμενος:  όχι αυτός που έχει έννομο συμφέρον αλλά από επικαλείται ενδιαφέρον: πρέπει να προκύπτει κατά τρόπο αντικειμενικό μία συγκεκριμένη προσωπική έννομη σχέση η οποία τον συνδέει μετά υποβαλλόμενο αίτημα ή με το περιεχόμενο των στοιχείων</a:t>
            </a:r>
          </a:p>
          <a:p>
            <a:pPr algn="just"/>
            <a:r>
              <a:rPr lang="el-GR" dirty="0"/>
              <a:t>-	δικαίωμα γνώσης:  λήψη αντιγράφων ή επιτόπια Μελέτη</a:t>
            </a:r>
          </a:p>
          <a:p>
            <a:pPr algn="just"/>
            <a:r>
              <a:rPr lang="el-GR" dirty="0"/>
              <a:t>-	αίτηση  και μάλιστα γραπτή </a:t>
            </a:r>
          </a:p>
          <a:p>
            <a:pPr algn="just"/>
            <a:r>
              <a:rPr lang="el-GR" dirty="0"/>
              <a:t>-	διοικητικά έγγραφα νοούνται όσα συντάσσονται από τις δημόσιες υπηρεσίες και δεν απαιτείται να έχουν εκτελεστό  χαρακτήρα</a:t>
            </a:r>
          </a:p>
          <a:p>
            <a:pPr algn="just"/>
            <a:r>
              <a:rPr lang="el-GR" dirty="0"/>
              <a:t> </a:t>
            </a:r>
            <a:r>
              <a:rPr lang="el-GR" b="1" dirty="0">
                <a:highlight>
                  <a:srgbClr val="FFFF00"/>
                </a:highlight>
              </a:rPr>
              <a:t>ΙΔΙΩΤΙΚΑ</a:t>
            </a:r>
            <a:r>
              <a:rPr lang="el-GR" dirty="0"/>
              <a:t>: ειδικό έννομο συμφέρον:  είναι σχετικά με την υπόθεση του η οποία εκκρεμεί στις δημόσιες υπηρεσίες ή έχει διεκπεραιωθεί ήδη από αυτές --  συνδέονται κατά τρόπο προσωπικό και άμεσο μέλλον πληροφορίες</a:t>
            </a:r>
          </a:p>
          <a:p>
            <a:pPr algn="just"/>
            <a:r>
              <a:rPr lang="el-GR" dirty="0"/>
              <a:t>-	υπό την επιφύλαξη του απόρρητου χαρακτήρα του εγγράφου ή της σφαίρας της ιδιωτικής και οικογενειακής ζωής --&gt;  το απόλυτο προβάδισμα της πληροφοριακής αυτοδιάθεσης μπορεί να ανατραπεί αν στο πλαίσιο ad hoc στάθμισης  υπερέχει προδήλως το δικαίωμα πρόσβασης στα  διοικητικά έγγραφα</a:t>
            </a:r>
          </a:p>
          <a:p>
            <a:pPr algn="just"/>
            <a:r>
              <a:rPr lang="el-GR" dirty="0"/>
              <a:t>Απαιτείται ορισμένο και μη καταχρηστικό αίτημα:  πρέπει να αναφέρεται σε συγκεκριμένο προσδιορίσει με έγγραφα είτε ονομαστικά είτε βάσει του κριτηρίου   δεν υπάρχει παράλειψη οφειλόμενης ενέργειας όταν το αίτημα είναι αόριστο</a:t>
            </a:r>
          </a:p>
          <a:p>
            <a:pPr algn="just"/>
            <a:r>
              <a:rPr lang="el-GR" dirty="0"/>
              <a:t> μελέτη του εγγράφου,  χορήγηση αντιγράφου  Εκτός αν η αναπαραγωγή αυτού βλάψει το πρωτότυπο</a:t>
            </a:r>
          </a:p>
          <a:p>
            <a:pPr algn="just"/>
            <a:r>
              <a:rPr lang="el-GR" b="1" dirty="0">
                <a:highlight>
                  <a:srgbClr val="FFFF00"/>
                </a:highlight>
              </a:rPr>
              <a:t>η άρνηση εκ μέρους της διοίκησης να αποφανθεί επί αιτήματος </a:t>
            </a:r>
            <a:r>
              <a:rPr lang="el-GR" b="1" dirty="0">
                <a:highlight>
                  <a:srgbClr val="FFFF00"/>
                </a:highlight>
                <a:sym typeface="Wingdings" panose="05000000000000000000" pitchFamily="2" charset="2"/>
              </a:rPr>
              <a:t></a:t>
            </a:r>
            <a:r>
              <a:rPr lang="el-GR" b="1" dirty="0">
                <a:highlight>
                  <a:srgbClr val="FFFF00"/>
                </a:highlight>
              </a:rPr>
              <a:t> στοιχειοθετεί παράλειψη οφειλόμενης ενέργειας  </a:t>
            </a:r>
            <a:r>
              <a:rPr lang="el-GR" dirty="0"/>
              <a:t>-  σε περίπτωση ακύρωσης αναπέμπεται η υπόθεση στη διοίκηση -  θα πρέπει να έχει παρέλθει το εικοσαήμερο αλλά όχι η προθεσμία της πράξης δυνάμει που εκδίδεται δυνάμει των εγγράφων που έχουν συλλεγεί από τη διοίκηση και ήδη αναζητούνται</a:t>
            </a:r>
          </a:p>
          <a:p>
            <a:endParaRPr lang="el-GR" dirty="0"/>
          </a:p>
        </p:txBody>
      </p:sp>
    </p:spTree>
    <p:extLst>
      <p:ext uri="{BB962C8B-B14F-4D97-AF65-F5344CB8AC3E}">
        <p14:creationId xmlns:p14="http://schemas.microsoft.com/office/powerpoint/2010/main" val="3370127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FBBA58-DD8F-E705-4AF5-2D335D2952A3}"/>
              </a:ext>
            </a:extLst>
          </p:cNvPr>
          <p:cNvSpPr>
            <a:spLocks noGrp="1"/>
          </p:cNvSpPr>
          <p:nvPr>
            <p:ph type="title"/>
          </p:nvPr>
        </p:nvSpPr>
        <p:spPr>
          <a:xfrm>
            <a:off x="2231136" y="381368"/>
            <a:ext cx="7729728" cy="1188720"/>
          </a:xfrm>
        </p:spPr>
        <p:txBody>
          <a:bodyPr/>
          <a:lstStyle/>
          <a:p>
            <a:r>
              <a:rPr lang="el-GR" dirty="0"/>
              <a:t>ΔΙΚΑΙΩΜΑ ΠΡΟΣΒΑΣΗΣ ΣΤΑ ΕΓΓΡΑΦΑ</a:t>
            </a:r>
          </a:p>
        </p:txBody>
      </p:sp>
      <p:sp>
        <p:nvSpPr>
          <p:cNvPr id="3" name="Θέση περιεχομένου 2">
            <a:extLst>
              <a:ext uri="{FF2B5EF4-FFF2-40B4-BE49-F238E27FC236}">
                <a16:creationId xmlns:a16="http://schemas.microsoft.com/office/drawing/2014/main" id="{93823C46-B930-C423-7DF5-30F53E0164A0}"/>
              </a:ext>
            </a:extLst>
          </p:cNvPr>
          <p:cNvSpPr>
            <a:spLocks noGrp="1"/>
          </p:cNvSpPr>
          <p:nvPr>
            <p:ph idx="1"/>
          </p:nvPr>
        </p:nvSpPr>
        <p:spPr>
          <a:xfrm>
            <a:off x="299545" y="1813034"/>
            <a:ext cx="11745310" cy="4663598"/>
          </a:xfrm>
          <a:solidFill>
            <a:schemeClr val="bg2"/>
          </a:solidFill>
        </p:spPr>
        <p:txBody>
          <a:bodyPr>
            <a:normAutofit lnSpcReduction="10000"/>
          </a:bodyPr>
          <a:lstStyle/>
          <a:p>
            <a:pPr marL="0" indent="0">
              <a:buNone/>
            </a:pPr>
            <a:r>
              <a:rPr lang="el-GR" b="1" dirty="0"/>
              <a:t>Άσκηση δικαιώματος πρόσβασης στα έγγραφα </a:t>
            </a:r>
            <a:r>
              <a:rPr lang="el-GR" dirty="0"/>
              <a:t>: Σαφές, ορισμένο </a:t>
            </a:r>
            <a:r>
              <a:rPr lang="el-GR" b="1" dirty="0">
                <a:solidFill>
                  <a:srgbClr val="FF0000"/>
                </a:solidFill>
              </a:rPr>
              <a:t>αίτημα</a:t>
            </a:r>
            <a:r>
              <a:rPr lang="el-GR" dirty="0"/>
              <a:t>. Προσδιορισιμα στοιχεία.</a:t>
            </a:r>
          </a:p>
          <a:p>
            <a:pPr marL="0" indent="0">
              <a:buNone/>
            </a:pPr>
            <a:r>
              <a:rPr lang="el-GR" dirty="0"/>
              <a:t>Θέλουμε αίτημα το οποίο αφορά προσδιορισιμα έγγραφα. (Να περιγράφει στο περίπου τα έγγραφα)</a:t>
            </a:r>
          </a:p>
          <a:p>
            <a:pPr marL="0" indent="0">
              <a:buNone/>
            </a:pPr>
            <a:r>
              <a:rPr lang="el-GR" dirty="0" err="1"/>
              <a:t>Π.χ</a:t>
            </a:r>
            <a:r>
              <a:rPr lang="el-GR" dirty="0"/>
              <a:t> αιτούμαι τα έγγραφα τα οποία αφορούν στην μοριοδότηση βάσει της οποίας απορρίφθηκε το αίτημα της μετάθεσης μου.</a:t>
            </a:r>
          </a:p>
          <a:p>
            <a:pPr marL="0" indent="0">
              <a:buNone/>
            </a:pPr>
            <a:r>
              <a:rPr lang="el-GR" dirty="0"/>
              <a:t>Πως ικανοποιείται το αίτημα;;</a:t>
            </a:r>
          </a:p>
          <a:p>
            <a:pPr marL="0" indent="0">
              <a:buNone/>
            </a:pPr>
            <a:r>
              <a:rPr lang="el-GR" dirty="0"/>
              <a:t>1. χορήγηση αντιγράφου —&gt; αυτό διεκδικούμε</a:t>
            </a:r>
          </a:p>
          <a:p>
            <a:pPr marL="0" indent="0">
              <a:buNone/>
            </a:pPr>
            <a:r>
              <a:rPr lang="el-GR" dirty="0"/>
              <a:t>2. μελέτη αντιγράφου στο κατάστημα υπηρεσίας</a:t>
            </a:r>
          </a:p>
          <a:p>
            <a:pPr marL="0" indent="0">
              <a:buNone/>
            </a:pPr>
            <a:r>
              <a:rPr lang="el-GR" dirty="0"/>
              <a:t>Αν ζητηθούν τα έγγραφα από τον πολίτη και δεν χορηγηθούν λόγω άρνησης διοίκησης —&gt; καταρχάς η διοίκηση έχει προθεσμία </a:t>
            </a:r>
            <a:r>
              <a:rPr lang="el-GR" b="1" dirty="0"/>
              <a:t>20ημερων</a:t>
            </a:r>
            <a:r>
              <a:rPr lang="el-GR" dirty="0"/>
              <a:t> να απαντήσει αιτιολογημένα</a:t>
            </a:r>
          </a:p>
          <a:p>
            <a:pPr marL="0" indent="0">
              <a:buNone/>
            </a:pPr>
            <a:r>
              <a:rPr lang="el-GR" dirty="0"/>
              <a:t>Άρα 2 επιλογές:</a:t>
            </a:r>
          </a:p>
          <a:p>
            <a:pPr marL="0" indent="0">
              <a:buNone/>
            </a:pPr>
            <a:r>
              <a:rPr lang="el-GR" dirty="0"/>
              <a:t>Α. Χορήγηση εγγράφων εντός 20 ημερών</a:t>
            </a:r>
          </a:p>
          <a:p>
            <a:pPr marL="0" indent="0">
              <a:buNone/>
            </a:pPr>
            <a:r>
              <a:rPr lang="el-GR" dirty="0"/>
              <a:t>Β. Άρνηση χορήγησης εγγράφων μέσα στην προθεσμία αυτή αιτιολογημένα. —&gt; εάν δεν υπάρχει η προσήκουσα αιτιολογία θεμελιώνεται λόγος ακύρωσης.</a:t>
            </a:r>
          </a:p>
        </p:txBody>
      </p:sp>
    </p:spTree>
    <p:extLst>
      <p:ext uri="{BB962C8B-B14F-4D97-AF65-F5344CB8AC3E}">
        <p14:creationId xmlns:p14="http://schemas.microsoft.com/office/powerpoint/2010/main" val="5823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D9BCA74-29F1-A10A-514A-7C7886D626DD}"/>
              </a:ext>
            </a:extLst>
          </p:cNvPr>
          <p:cNvSpPr>
            <a:spLocks noGrp="1"/>
          </p:cNvSpPr>
          <p:nvPr>
            <p:ph idx="1"/>
          </p:nvPr>
        </p:nvSpPr>
        <p:spPr>
          <a:xfrm>
            <a:off x="283779" y="315310"/>
            <a:ext cx="11634952" cy="6101256"/>
          </a:xfrm>
        </p:spPr>
        <p:txBody>
          <a:bodyPr>
            <a:normAutofit/>
          </a:bodyPr>
          <a:lstStyle/>
          <a:p>
            <a:r>
              <a:rPr lang="el-GR" dirty="0"/>
              <a:t>Νομότυπο αίτημα χορήγησης εγγράφων και δεν μου τα χορηγούν ενώ έχουν περάσει 20 μέρες άπρακτες </a:t>
            </a:r>
            <a:r>
              <a:rPr lang="el-GR" b="1" dirty="0">
                <a:solidFill>
                  <a:srgbClr val="FF0000"/>
                </a:solidFill>
              </a:rPr>
              <a:t>—&gt; ΠΟΝΕ </a:t>
            </a:r>
            <a:r>
              <a:rPr lang="el-GR" dirty="0"/>
              <a:t>υπό μια πρόσθετη προϋπόθεση: </a:t>
            </a:r>
            <a:r>
              <a:rPr lang="el-GR" i="1" dirty="0">
                <a:solidFill>
                  <a:srgbClr val="0070C0"/>
                </a:solidFill>
              </a:rPr>
              <a:t>δεν έχει παρέλθει η προθεσμία προσβολής της διοικητικής πράξης για την οποία ζήτω τα έγγραφα</a:t>
            </a:r>
          </a:p>
          <a:p>
            <a:pPr algn="just"/>
            <a:r>
              <a:rPr lang="el-GR" dirty="0" err="1">
                <a:solidFill>
                  <a:schemeClr val="tx1"/>
                </a:solidFill>
              </a:rPr>
              <a:t>Π.χ</a:t>
            </a:r>
            <a:r>
              <a:rPr lang="el-GR" dirty="0">
                <a:solidFill>
                  <a:schemeClr val="tx1"/>
                </a:solidFill>
              </a:rPr>
              <a:t> εκδίδεται πράξη χαρακτηρισμού ακινήτου ως αυθαίρετου. Κοινοποιείται η </a:t>
            </a:r>
            <a:r>
              <a:rPr lang="el-GR" dirty="0" err="1">
                <a:solidFill>
                  <a:schemeClr val="tx1"/>
                </a:solidFill>
              </a:rPr>
              <a:t>πραξη</a:t>
            </a:r>
            <a:r>
              <a:rPr lang="el-GR" dirty="0">
                <a:solidFill>
                  <a:schemeClr val="tx1"/>
                </a:solidFill>
              </a:rPr>
              <a:t> 20 Μαρτίου. Στις 30 Μαρτίου υποβάλλει ο διοικούμενος αίτημα χορήγησης των εγγράφων βάσει των οποίων θεωρήθηκε αυθαίρετο το σπίτι (έκθεση αυτοψίας, έκθεση πολεοδομικής υπηρεσίας </a:t>
            </a:r>
            <a:r>
              <a:rPr lang="el-GR" dirty="0" err="1">
                <a:solidFill>
                  <a:schemeClr val="tx1"/>
                </a:solidFill>
              </a:rPr>
              <a:t>κλπ</a:t>
            </a:r>
            <a:r>
              <a:rPr lang="el-GR" dirty="0">
                <a:solidFill>
                  <a:schemeClr val="tx1"/>
                </a:solidFill>
              </a:rPr>
              <a:t>). Στις 25 Απριλίου θα έχει ήδη θεμελιωθεί ΠΟΝΕ γιατί έχουμε νομότυπο συγκεκριμένο αίτημα και παρήλθαν οι 20 μέρες από την υποβολή. Είναι ενεργή η προθεσμία της πράξης για την οποία θέλω να πληροφορηθώ; Η προθεσμία δικαστικής προσβολής της πράξης είναι 60 μέρες. Το αίτημα και η </a:t>
            </a:r>
            <a:r>
              <a:rPr lang="el-GR" dirty="0" err="1">
                <a:solidFill>
                  <a:schemeClr val="tx1"/>
                </a:solidFill>
              </a:rPr>
              <a:t>συντελεση</a:t>
            </a:r>
            <a:r>
              <a:rPr lang="el-GR" dirty="0">
                <a:solidFill>
                  <a:schemeClr val="tx1"/>
                </a:solidFill>
              </a:rPr>
              <a:t> της παράλειψης έγιναν εντός των 60 ημερών; ΝΑΙ. Έχουμε και την πρόσθετη προϋπόθεση .</a:t>
            </a:r>
          </a:p>
          <a:p>
            <a:pPr algn="just"/>
            <a:r>
              <a:rPr lang="el-GR" dirty="0">
                <a:solidFill>
                  <a:schemeClr val="tx1"/>
                </a:solidFill>
              </a:rPr>
              <a:t>ΠΑΡΑΛΛΑΓΗ</a:t>
            </a:r>
          </a:p>
          <a:p>
            <a:pPr algn="just"/>
            <a:r>
              <a:rPr lang="el-GR" dirty="0">
                <a:solidFill>
                  <a:schemeClr val="tx1"/>
                </a:solidFill>
              </a:rPr>
              <a:t>Κοινοποίηση της πράξης αυθαίρετου: 20 Μαρτίου. Υποβολή αιτήματος για χορήγηση εγγράφων: 10 Μαΐου </a:t>
            </a:r>
            <a:r>
              <a:rPr lang="el-GR" dirty="0" err="1">
                <a:solidFill>
                  <a:schemeClr val="tx1"/>
                </a:solidFill>
              </a:rPr>
              <a:t>Ποτε</a:t>
            </a:r>
            <a:r>
              <a:rPr lang="el-GR" dirty="0">
                <a:solidFill>
                  <a:schemeClr val="tx1"/>
                </a:solidFill>
              </a:rPr>
              <a:t> θα συντελεστεί η παράλειψη στην περίπτωση αυτή; Στις 30 Μαΐου. Αυτή η παράλειψη είναι ΠΟΝΕ;; Οι 60 μέρες παρέρχονται χρονικά 20 Μαΐου </a:t>
            </a:r>
            <a:r>
              <a:rPr lang="el-GR" dirty="0" err="1">
                <a:solidFill>
                  <a:schemeClr val="tx1"/>
                </a:solidFill>
              </a:rPr>
              <a:t>αρα</a:t>
            </a:r>
            <a:r>
              <a:rPr lang="el-GR" dirty="0">
                <a:solidFill>
                  <a:schemeClr val="tx1"/>
                </a:solidFill>
              </a:rPr>
              <a:t> η παράλειψη δεν είναι ΠΟΝΕ και δεν προσβάλλεται δικαστικά.</a:t>
            </a:r>
          </a:p>
        </p:txBody>
      </p:sp>
    </p:spTree>
    <p:extLst>
      <p:ext uri="{BB962C8B-B14F-4D97-AF65-F5344CB8AC3E}">
        <p14:creationId xmlns:p14="http://schemas.microsoft.com/office/powerpoint/2010/main" val="4081988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C6915B-D063-C686-106C-2A8C26AABB04}"/>
              </a:ext>
            </a:extLst>
          </p:cNvPr>
          <p:cNvSpPr>
            <a:spLocks noGrp="1"/>
          </p:cNvSpPr>
          <p:nvPr>
            <p:ph type="title"/>
          </p:nvPr>
        </p:nvSpPr>
        <p:spPr>
          <a:xfrm>
            <a:off x="2231136" y="271009"/>
            <a:ext cx="7729728" cy="1188720"/>
          </a:xfrm>
        </p:spPr>
        <p:txBody>
          <a:bodyPr>
            <a:normAutofit/>
          </a:bodyPr>
          <a:lstStyle/>
          <a:p>
            <a:r>
              <a:rPr lang="el-GR" dirty="0"/>
              <a:t>ΑΝΑΚΛΗΣΗ</a:t>
            </a:r>
          </a:p>
        </p:txBody>
      </p:sp>
      <p:graphicFrame>
        <p:nvGraphicFramePr>
          <p:cNvPr id="5" name="Θέση περιεχομένου 4">
            <a:extLst>
              <a:ext uri="{FF2B5EF4-FFF2-40B4-BE49-F238E27FC236}">
                <a16:creationId xmlns:a16="http://schemas.microsoft.com/office/drawing/2014/main" id="{A93431C4-99BA-939B-E4A9-D96699A2DAF7}"/>
              </a:ext>
            </a:extLst>
          </p:cNvPr>
          <p:cNvGraphicFramePr>
            <a:graphicFrameLocks noGrp="1"/>
          </p:cNvGraphicFramePr>
          <p:nvPr>
            <p:ph idx="1"/>
            <p:extLst>
              <p:ext uri="{D42A27DB-BD31-4B8C-83A1-F6EECF244321}">
                <p14:modId xmlns:p14="http://schemas.microsoft.com/office/powerpoint/2010/main" val="250802217"/>
              </p:ext>
            </p:extLst>
          </p:nvPr>
        </p:nvGraphicFramePr>
        <p:xfrm>
          <a:off x="252248" y="1459730"/>
          <a:ext cx="11820301" cy="5127262"/>
        </p:xfrm>
        <a:graphic>
          <a:graphicData uri="http://schemas.openxmlformats.org/drawingml/2006/table">
            <a:tbl>
              <a:tblPr firstRow="1" firstCol="1" bandRow="1">
                <a:tableStyleId>{5C22544A-7EE6-4342-B048-85BDC9FD1C3A}</a:tableStyleId>
              </a:tblPr>
              <a:tblGrid>
                <a:gridCol w="2993337">
                  <a:extLst>
                    <a:ext uri="{9D8B030D-6E8A-4147-A177-3AD203B41FA5}">
                      <a16:colId xmlns:a16="http://schemas.microsoft.com/office/drawing/2014/main" val="596066651"/>
                    </a:ext>
                  </a:extLst>
                </a:gridCol>
                <a:gridCol w="2243947">
                  <a:extLst>
                    <a:ext uri="{9D8B030D-6E8A-4147-A177-3AD203B41FA5}">
                      <a16:colId xmlns:a16="http://schemas.microsoft.com/office/drawing/2014/main" val="3832676501"/>
                    </a:ext>
                  </a:extLst>
                </a:gridCol>
                <a:gridCol w="3440859">
                  <a:extLst>
                    <a:ext uri="{9D8B030D-6E8A-4147-A177-3AD203B41FA5}">
                      <a16:colId xmlns:a16="http://schemas.microsoft.com/office/drawing/2014/main" val="2114937383"/>
                    </a:ext>
                  </a:extLst>
                </a:gridCol>
                <a:gridCol w="3142158">
                  <a:extLst>
                    <a:ext uri="{9D8B030D-6E8A-4147-A177-3AD203B41FA5}">
                      <a16:colId xmlns:a16="http://schemas.microsoft.com/office/drawing/2014/main" val="3792731183"/>
                    </a:ext>
                  </a:extLst>
                </a:gridCol>
              </a:tblGrid>
              <a:tr h="305298">
                <a:tc>
                  <a:txBody>
                    <a:bodyPr/>
                    <a:lstStyle/>
                    <a:p>
                      <a:pPr algn="ctr">
                        <a:lnSpc>
                          <a:spcPct val="107000"/>
                        </a:lnSpc>
                        <a:spcAft>
                          <a:spcPts val="800"/>
                        </a:spcAft>
                        <a:buNone/>
                      </a:pPr>
                      <a:r>
                        <a:rPr lang="el-GR" sz="1200" kern="100" dirty="0">
                          <a:solidFill>
                            <a:schemeClr val="tx1"/>
                          </a:solidFill>
                          <a:effectLst/>
                          <a:highlight>
                            <a:srgbClr val="FFFF00"/>
                          </a:highlight>
                        </a:rPr>
                        <a:t>ΠΑΡΑΝΟΜΕΣ ΕΥΜΕΝΕΙΣ</a:t>
                      </a:r>
                      <a:endParaRPr lang="el-GR" sz="1100" kern="1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lnSpc>
                          <a:spcPct val="107000"/>
                        </a:lnSpc>
                        <a:spcAft>
                          <a:spcPts val="800"/>
                        </a:spcAft>
                        <a:buNone/>
                      </a:pPr>
                      <a:r>
                        <a:rPr lang="el-GR" sz="1200" kern="100" dirty="0">
                          <a:solidFill>
                            <a:schemeClr val="tx1"/>
                          </a:solidFill>
                          <a:effectLst/>
                          <a:highlight>
                            <a:srgbClr val="FFFF00"/>
                          </a:highlight>
                        </a:rPr>
                        <a:t>ΠΑΡΑΝΟΜΕΣ ΔΥΣΜΕΝΕΙΣ</a:t>
                      </a:r>
                      <a:endParaRPr lang="el-GR" sz="1100" kern="1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lnSpc>
                          <a:spcPct val="107000"/>
                        </a:lnSpc>
                        <a:spcAft>
                          <a:spcPts val="800"/>
                        </a:spcAft>
                        <a:buNone/>
                      </a:pPr>
                      <a:r>
                        <a:rPr lang="el-GR" sz="1200" kern="100" dirty="0">
                          <a:solidFill>
                            <a:schemeClr val="tx1"/>
                          </a:solidFill>
                          <a:effectLst/>
                          <a:highlight>
                            <a:srgbClr val="FFFF00"/>
                          </a:highlight>
                        </a:rPr>
                        <a:t>ΝΟΜΙΜΕΣ ΕΥΜΕΝΕΙΣ</a:t>
                      </a:r>
                      <a:endParaRPr lang="el-GR" sz="1100" kern="1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ctr">
                        <a:lnSpc>
                          <a:spcPct val="107000"/>
                        </a:lnSpc>
                        <a:spcAft>
                          <a:spcPts val="800"/>
                        </a:spcAft>
                        <a:buNone/>
                      </a:pPr>
                      <a:r>
                        <a:rPr lang="el-GR" sz="1200" kern="100" dirty="0">
                          <a:solidFill>
                            <a:schemeClr val="tx1"/>
                          </a:solidFill>
                          <a:effectLst/>
                          <a:highlight>
                            <a:srgbClr val="FFFF00"/>
                          </a:highlight>
                        </a:rPr>
                        <a:t>ΝΟΜΙΜΕΣ ΔΥΣΜΕΝΕΙΣ</a:t>
                      </a:r>
                      <a:endParaRPr lang="el-GR" sz="1100" kern="100" dirty="0">
                        <a:solidFill>
                          <a:schemeClr val="tx1"/>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extLst>
                  <a:ext uri="{0D108BD9-81ED-4DB2-BD59-A6C34878D82A}">
                    <a16:rowId xmlns:a16="http://schemas.microsoft.com/office/drawing/2014/main" val="4168424243"/>
                  </a:ext>
                </a:extLst>
              </a:tr>
              <a:tr h="1616649">
                <a:tc>
                  <a:txBody>
                    <a:bodyPr/>
                    <a:lstStyle/>
                    <a:p>
                      <a:pPr>
                        <a:lnSpc>
                          <a:spcPct val="107000"/>
                        </a:lnSpc>
                        <a:spcAft>
                          <a:spcPts val="800"/>
                        </a:spcAft>
                        <a:buNone/>
                      </a:pPr>
                      <a:r>
                        <a:rPr lang="el-GR" sz="1100" b="0" u="sng" kern="100" dirty="0">
                          <a:solidFill>
                            <a:schemeClr val="tx1"/>
                          </a:solidFill>
                          <a:effectLst/>
                        </a:rPr>
                        <a:t>Για λόγους νομιμότητας (πλάνη περί τα πράγματα: εσφαλμένη αντίληψη </a:t>
                      </a:r>
                      <a:r>
                        <a:rPr lang="el-GR" sz="1100" b="0" u="sng" kern="100" dirty="0" err="1">
                          <a:solidFill>
                            <a:schemeClr val="tx1"/>
                          </a:solidFill>
                          <a:effectLst/>
                        </a:rPr>
                        <a:t>περι</a:t>
                      </a:r>
                      <a:r>
                        <a:rPr lang="el-GR" sz="1100" b="0" u="sng" kern="100" dirty="0">
                          <a:solidFill>
                            <a:schemeClr val="tx1"/>
                          </a:solidFill>
                          <a:effectLst/>
                        </a:rPr>
                        <a:t> συνδρομής πραγματικών περιστατικών) εντός </a:t>
                      </a:r>
                      <a:r>
                        <a:rPr lang="el-GR" sz="1100" b="0" u="sng" kern="100" dirty="0" err="1">
                          <a:solidFill>
                            <a:schemeClr val="tx1"/>
                          </a:solidFill>
                          <a:effectLst/>
                        </a:rPr>
                        <a:t>ευλόγου</a:t>
                      </a:r>
                      <a:r>
                        <a:rPr lang="el-GR" sz="1100" b="0" u="sng" kern="100" dirty="0">
                          <a:solidFill>
                            <a:schemeClr val="tx1"/>
                          </a:solidFill>
                          <a:effectLst/>
                        </a:rPr>
                        <a:t> χρόνου (</a:t>
                      </a:r>
                      <a:r>
                        <a:rPr lang="en-US" sz="1100" b="0" u="sng" kern="100" dirty="0">
                          <a:solidFill>
                            <a:schemeClr val="tx1"/>
                          </a:solidFill>
                          <a:effectLst/>
                        </a:rPr>
                        <a:t>min; </a:t>
                      </a:r>
                      <a:r>
                        <a:rPr lang="el-GR" sz="1100" b="0" u="sng" kern="100" dirty="0">
                          <a:solidFill>
                            <a:schemeClr val="tx1"/>
                          </a:solidFill>
                          <a:effectLst/>
                        </a:rPr>
                        <a:t>5ετία) </a:t>
                      </a:r>
                      <a:endParaRPr lang="el-GR" sz="1100" b="0" kern="100" dirty="0">
                        <a:solidFill>
                          <a:schemeClr val="tx1"/>
                        </a:solidFill>
                        <a:effectLst/>
                      </a:endParaRPr>
                    </a:p>
                    <a:p>
                      <a:pPr>
                        <a:lnSpc>
                          <a:spcPct val="107000"/>
                        </a:lnSpc>
                        <a:spcAft>
                          <a:spcPts val="800"/>
                        </a:spcAft>
                        <a:buNone/>
                      </a:pPr>
                      <a:r>
                        <a:rPr lang="el-GR" sz="1100" b="0" u="sng" kern="100" dirty="0">
                          <a:solidFill>
                            <a:schemeClr val="tx1"/>
                          </a:solidFill>
                          <a:effectLst/>
                        </a:rPr>
                        <a:t>+ αποζημίωση </a:t>
                      </a:r>
                      <a:endParaRPr lang="el-GR" sz="11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nSpc>
                          <a:spcPct val="107000"/>
                        </a:lnSpc>
                        <a:spcAft>
                          <a:spcPts val="800"/>
                        </a:spcAft>
                        <a:buNone/>
                      </a:pPr>
                      <a:r>
                        <a:rPr lang="el-GR" sz="1100" kern="100" dirty="0">
                          <a:effectLst/>
                        </a:rPr>
                        <a:t>Ακώλυτα </a:t>
                      </a:r>
                      <a:endParaRPr lang="el-G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nSpc>
                          <a:spcPct val="107000"/>
                        </a:lnSpc>
                        <a:spcAft>
                          <a:spcPts val="800"/>
                        </a:spcAft>
                        <a:buNone/>
                      </a:pPr>
                      <a:r>
                        <a:rPr lang="el-GR" sz="1100" kern="100">
                          <a:effectLst/>
                        </a:rPr>
                        <a:t>Αποκλείεται: ειδικότερα αν έχουν απορρεύσει δικαιώματα – ούτε αν προβεί σε νέα εκτίμηση δεδομένων που συνέτρεχαν κατά την έκδοση της πράξης </a:t>
                      </a:r>
                      <a:endParaRPr lang="el-G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just">
                        <a:lnSpc>
                          <a:spcPct val="107000"/>
                        </a:lnSpc>
                        <a:spcAft>
                          <a:spcPts val="800"/>
                        </a:spcAft>
                        <a:buNone/>
                      </a:pPr>
                      <a:r>
                        <a:rPr lang="el-GR" sz="1200" kern="100">
                          <a:effectLst/>
                        </a:rPr>
                        <a:t>Ακώλυτα</a:t>
                      </a:r>
                      <a:endParaRPr lang="el-G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extLst>
                  <a:ext uri="{0D108BD9-81ED-4DB2-BD59-A6C34878D82A}">
                    <a16:rowId xmlns:a16="http://schemas.microsoft.com/office/drawing/2014/main" val="1858019650"/>
                  </a:ext>
                </a:extLst>
              </a:tr>
              <a:tr h="2627053">
                <a:tc>
                  <a:txBody>
                    <a:bodyPr/>
                    <a:lstStyle/>
                    <a:p>
                      <a:pPr>
                        <a:lnSpc>
                          <a:spcPct val="107000"/>
                        </a:lnSpc>
                        <a:spcAft>
                          <a:spcPts val="800"/>
                        </a:spcAft>
                        <a:buNone/>
                      </a:pPr>
                      <a:r>
                        <a:rPr lang="el-GR" sz="1100" b="0" kern="100" dirty="0">
                          <a:solidFill>
                            <a:schemeClr val="tx1"/>
                          </a:solidFill>
                          <a:effectLst/>
                        </a:rPr>
                        <a:t>Πέραν </a:t>
                      </a:r>
                      <a:r>
                        <a:rPr lang="el-GR" sz="1100" b="0" kern="100" dirty="0" err="1">
                          <a:solidFill>
                            <a:schemeClr val="tx1"/>
                          </a:solidFill>
                          <a:effectLst/>
                        </a:rPr>
                        <a:t>ευλόγου</a:t>
                      </a:r>
                      <a:r>
                        <a:rPr lang="el-GR" sz="1100" b="0" kern="100" dirty="0">
                          <a:solidFill>
                            <a:schemeClr val="tx1"/>
                          </a:solidFill>
                          <a:effectLst/>
                        </a:rPr>
                        <a:t> αν:  </a:t>
                      </a:r>
                    </a:p>
                    <a:p>
                      <a:pPr marL="342900" lvl="0" indent="-342900">
                        <a:lnSpc>
                          <a:spcPct val="107000"/>
                        </a:lnSpc>
                        <a:buFont typeface="+mj-lt"/>
                        <a:buAutoNum type="romanLcPeriod"/>
                      </a:pPr>
                      <a:r>
                        <a:rPr lang="el-GR" sz="1100" b="0" kern="100" dirty="0">
                          <a:solidFill>
                            <a:schemeClr val="tx1"/>
                          </a:solidFill>
                          <a:effectLst/>
                        </a:rPr>
                        <a:t>δόλια συμπεριφορά </a:t>
                      </a:r>
                    </a:p>
                    <a:p>
                      <a:pPr marL="342900" lvl="0" indent="-342900">
                        <a:lnSpc>
                          <a:spcPct val="107000"/>
                        </a:lnSpc>
                        <a:buFont typeface="+mj-lt"/>
                        <a:buAutoNum type="romanLcPeriod"/>
                      </a:pPr>
                      <a:r>
                        <a:rPr lang="el-GR" sz="1100" b="0" kern="100" dirty="0">
                          <a:solidFill>
                            <a:schemeClr val="tx1"/>
                          </a:solidFill>
                          <a:effectLst/>
                        </a:rPr>
                        <a:t>λόγοι δημοσίου συμφέροντος </a:t>
                      </a:r>
                    </a:p>
                    <a:p>
                      <a:pPr marL="342900" lvl="0" indent="-342900">
                        <a:lnSpc>
                          <a:spcPct val="107000"/>
                        </a:lnSpc>
                        <a:spcAft>
                          <a:spcPts val="800"/>
                        </a:spcAft>
                        <a:buFont typeface="+mj-lt"/>
                        <a:buAutoNum type="romanLcPeriod"/>
                      </a:pPr>
                      <a:r>
                        <a:rPr lang="el-GR" sz="1100" b="0" kern="100" dirty="0">
                          <a:solidFill>
                            <a:schemeClr val="tx1"/>
                          </a:solidFill>
                          <a:effectLst/>
                        </a:rPr>
                        <a:t>συμμόρφωση σε ακυρωτική απόφαση</a:t>
                      </a:r>
                    </a:p>
                    <a:p>
                      <a:pPr>
                        <a:lnSpc>
                          <a:spcPct val="107000"/>
                        </a:lnSpc>
                        <a:spcAft>
                          <a:spcPts val="800"/>
                        </a:spcAft>
                        <a:buNone/>
                      </a:pPr>
                      <a:r>
                        <a:rPr lang="el-GR" sz="1100" b="0" kern="100" dirty="0">
                          <a:solidFill>
                            <a:schemeClr val="tx1"/>
                          </a:solidFill>
                          <a:effectLst/>
                        </a:rPr>
                        <a:t> </a:t>
                      </a:r>
                    </a:p>
                    <a:p>
                      <a:pPr>
                        <a:lnSpc>
                          <a:spcPct val="107000"/>
                        </a:lnSpc>
                        <a:spcAft>
                          <a:spcPts val="800"/>
                        </a:spcAft>
                        <a:buNone/>
                      </a:pPr>
                      <a:r>
                        <a:rPr lang="el-GR" sz="1100" b="0" kern="100" dirty="0">
                          <a:solidFill>
                            <a:schemeClr val="tx1"/>
                          </a:solidFill>
                          <a:effectLst/>
                        </a:rPr>
                        <a:t>Να μην θίγονται δικαιώματα τρίτων !!!!</a:t>
                      </a:r>
                      <a:endParaRPr lang="el-GR" sz="11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nSpc>
                          <a:spcPct val="107000"/>
                        </a:lnSpc>
                        <a:spcAft>
                          <a:spcPts val="800"/>
                        </a:spcAft>
                        <a:buNone/>
                      </a:pPr>
                      <a:r>
                        <a:rPr lang="el-GR" sz="1100" kern="100">
                          <a:effectLst/>
                        </a:rPr>
                        <a:t>Εξαίρεση τα δικαιώματα καλόπιστων τρίτων λόγω παρόδου ικανού χρόνου </a:t>
                      </a:r>
                      <a:endParaRPr lang="el-G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marL="342900" lvl="0" indent="-342900">
                        <a:lnSpc>
                          <a:spcPct val="107000"/>
                        </a:lnSpc>
                        <a:buFont typeface="+mj-lt"/>
                        <a:buAutoNum type="romanLcPeriod"/>
                      </a:pPr>
                      <a:r>
                        <a:rPr lang="el-GR" sz="1100" kern="100">
                          <a:effectLst/>
                        </a:rPr>
                        <a:t>Μη πλήρωση ταχθέντος όρους ή παρέλευσης άπρακτης προθεσμίας</a:t>
                      </a:r>
                    </a:p>
                    <a:p>
                      <a:pPr marL="342900" lvl="0" indent="-342900">
                        <a:lnSpc>
                          <a:spcPct val="107000"/>
                        </a:lnSpc>
                        <a:buFont typeface="+mj-lt"/>
                        <a:buAutoNum type="romanLcPeriod"/>
                      </a:pPr>
                      <a:r>
                        <a:rPr lang="el-GR" sz="1100" kern="100">
                          <a:effectLst/>
                        </a:rPr>
                        <a:t>Επιφύλαξη</a:t>
                      </a:r>
                    </a:p>
                    <a:p>
                      <a:pPr marL="342900" lvl="0" indent="-342900">
                        <a:lnSpc>
                          <a:spcPct val="107000"/>
                        </a:lnSpc>
                        <a:buFont typeface="+mj-lt"/>
                        <a:buAutoNum type="romanLcPeriod"/>
                      </a:pPr>
                      <a:r>
                        <a:rPr lang="el-GR" sz="1100" kern="100">
                          <a:effectLst/>
                        </a:rPr>
                        <a:t>Δημόσιο συμφέρον</a:t>
                      </a:r>
                      <a:r>
                        <a:rPr lang="el-GR" sz="1100" kern="100">
                          <a:effectLst/>
                          <a:sym typeface="Wingdings" panose="05000000000000000000" pitchFamily="2" charset="2"/>
                        </a:rPr>
                        <a:t></a:t>
                      </a:r>
                      <a:r>
                        <a:rPr lang="el-GR" sz="1100" kern="100">
                          <a:effectLst/>
                        </a:rPr>
                        <a:t> Μεταβολή πραγματικών και νομικών συνθηκών (με ειδική αιτιολογία)</a:t>
                      </a:r>
                    </a:p>
                    <a:p>
                      <a:pPr marL="342900" lvl="0" indent="-342900">
                        <a:lnSpc>
                          <a:spcPct val="107000"/>
                        </a:lnSpc>
                        <a:buFont typeface="+mj-lt"/>
                        <a:buAutoNum type="romanLcPeriod"/>
                      </a:pPr>
                      <a:r>
                        <a:rPr lang="el-GR" sz="1100" kern="100">
                          <a:effectLst/>
                        </a:rPr>
                        <a:t>Συναίνεση</a:t>
                      </a:r>
                    </a:p>
                    <a:p>
                      <a:pPr marL="342900" lvl="0" indent="-342900">
                        <a:lnSpc>
                          <a:spcPct val="107000"/>
                        </a:lnSpc>
                        <a:spcAft>
                          <a:spcPts val="800"/>
                        </a:spcAft>
                        <a:buFont typeface="+mj-lt"/>
                        <a:buAutoNum type="romanLcPeriod"/>
                      </a:pPr>
                      <a:r>
                        <a:rPr lang="el-GR" sz="1100" kern="100">
                          <a:effectLst/>
                        </a:rPr>
                        <a:t>Μη απόρροια δικαιωμάτων</a:t>
                      </a:r>
                      <a:endParaRPr lang="el-G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just">
                        <a:lnSpc>
                          <a:spcPct val="107000"/>
                        </a:lnSpc>
                        <a:spcAft>
                          <a:spcPts val="800"/>
                        </a:spcAft>
                        <a:buNone/>
                      </a:pPr>
                      <a:r>
                        <a:rPr lang="el-GR" sz="1100" kern="100">
                          <a:effectLst/>
                        </a:rPr>
                        <a:t>Εξαίρεση τα δικαιώματα καλόπιστων τρίτων λόγω παρόδου ικανού χρόνου</a:t>
                      </a:r>
                      <a:endParaRPr lang="el-G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extLst>
                  <a:ext uri="{0D108BD9-81ED-4DB2-BD59-A6C34878D82A}">
                    <a16:rowId xmlns:a16="http://schemas.microsoft.com/office/drawing/2014/main" val="431963688"/>
                  </a:ext>
                </a:extLst>
              </a:tr>
              <a:tr h="578262">
                <a:tc>
                  <a:txBody>
                    <a:bodyPr/>
                    <a:lstStyle/>
                    <a:p>
                      <a:pPr>
                        <a:lnSpc>
                          <a:spcPct val="107000"/>
                        </a:lnSpc>
                        <a:spcAft>
                          <a:spcPts val="800"/>
                        </a:spcAft>
                        <a:buNone/>
                      </a:pPr>
                      <a:r>
                        <a:rPr lang="el-GR" sz="1100" b="0" kern="100" dirty="0">
                          <a:solidFill>
                            <a:schemeClr val="tx1"/>
                          </a:solidFill>
                          <a:effectLst/>
                        </a:rPr>
                        <a:t>ΕΝΕΡΓΕΙ ΑΝΑΔΡΟΜΙΚΑ</a:t>
                      </a:r>
                      <a:endParaRPr lang="el-GR" sz="11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nSpc>
                          <a:spcPct val="107000"/>
                        </a:lnSpc>
                        <a:spcAft>
                          <a:spcPts val="800"/>
                        </a:spcAft>
                        <a:buNone/>
                      </a:pPr>
                      <a:r>
                        <a:rPr lang="el-GR" sz="1100" kern="100" dirty="0">
                          <a:effectLst/>
                        </a:rPr>
                        <a:t> </a:t>
                      </a:r>
                      <a:endParaRPr lang="el-G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marL="457200">
                        <a:lnSpc>
                          <a:spcPct val="107000"/>
                        </a:lnSpc>
                        <a:spcAft>
                          <a:spcPts val="800"/>
                        </a:spcAft>
                        <a:buNone/>
                      </a:pPr>
                      <a:r>
                        <a:rPr lang="el-GR" sz="1100" kern="100" dirty="0">
                          <a:effectLst/>
                        </a:rPr>
                        <a:t>ΕΝΕΡΓΕΙ ΓΙΑ ΜΕΛΛΟΝ</a:t>
                      </a:r>
                      <a:endParaRPr lang="el-G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tc>
                  <a:txBody>
                    <a:bodyPr/>
                    <a:lstStyle/>
                    <a:p>
                      <a:pPr algn="just">
                        <a:lnSpc>
                          <a:spcPct val="107000"/>
                        </a:lnSpc>
                        <a:spcAft>
                          <a:spcPts val="800"/>
                        </a:spcAft>
                        <a:buNone/>
                      </a:pPr>
                      <a:r>
                        <a:rPr lang="el-GR" sz="1100" kern="100" dirty="0">
                          <a:effectLst/>
                        </a:rPr>
                        <a:t> </a:t>
                      </a:r>
                      <a:endParaRPr lang="el-GR"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4">
                        <a:lumMod val="60000"/>
                        <a:lumOff val="40000"/>
                      </a:schemeClr>
                    </a:solidFill>
                  </a:tcPr>
                </a:tc>
                <a:extLst>
                  <a:ext uri="{0D108BD9-81ED-4DB2-BD59-A6C34878D82A}">
                    <a16:rowId xmlns:a16="http://schemas.microsoft.com/office/drawing/2014/main" val="3210693418"/>
                  </a:ext>
                </a:extLst>
              </a:tr>
            </a:tbl>
          </a:graphicData>
        </a:graphic>
      </p:graphicFrame>
      <p:sp>
        <p:nvSpPr>
          <p:cNvPr id="4" name="TextBox 3">
            <a:extLst>
              <a:ext uri="{FF2B5EF4-FFF2-40B4-BE49-F238E27FC236}">
                <a16:creationId xmlns:a16="http://schemas.microsoft.com/office/drawing/2014/main" id="{E871348E-7110-A639-6A7C-ABC2464D1A4D}"/>
              </a:ext>
            </a:extLst>
          </p:cNvPr>
          <p:cNvSpPr txBox="1"/>
          <p:nvPr/>
        </p:nvSpPr>
        <p:spPr>
          <a:xfrm>
            <a:off x="10120183" y="271008"/>
            <a:ext cx="1952367" cy="923330"/>
          </a:xfrm>
          <a:prstGeom prst="rect">
            <a:avLst/>
          </a:prstGeom>
          <a:solidFill>
            <a:srgbClr val="FFFF00"/>
          </a:solidFill>
        </p:spPr>
        <p:txBody>
          <a:bodyPr wrap="square" rtlCol="0">
            <a:spAutoFit/>
          </a:bodyPr>
          <a:lstStyle/>
          <a:p>
            <a:r>
              <a:rPr lang="el-GR" dirty="0"/>
              <a:t>Ο Θεός μαζί μας! Μαθαίνουμε σχηματικά!!!!</a:t>
            </a:r>
          </a:p>
        </p:txBody>
      </p:sp>
    </p:spTree>
    <p:extLst>
      <p:ext uri="{BB962C8B-B14F-4D97-AF65-F5344CB8AC3E}">
        <p14:creationId xmlns:p14="http://schemas.microsoft.com/office/powerpoint/2010/main" val="417544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342272-590E-D442-3536-C3A4D7B10640}"/>
              </a:ext>
            </a:extLst>
          </p:cNvPr>
          <p:cNvSpPr>
            <a:spLocks noGrp="1"/>
          </p:cNvSpPr>
          <p:nvPr>
            <p:ph type="title"/>
          </p:nvPr>
        </p:nvSpPr>
        <p:spPr/>
        <p:txBody>
          <a:bodyPr/>
          <a:lstStyle/>
          <a:p>
            <a:r>
              <a:rPr lang="el-GR" dirty="0"/>
              <a:t>ΔΙΟΙΚΗΤΙΚΕΣ ΠΡΟΣΦΥΓΕΣ</a:t>
            </a:r>
          </a:p>
        </p:txBody>
      </p:sp>
      <p:sp>
        <p:nvSpPr>
          <p:cNvPr id="3" name="Θέση περιεχομένου 2">
            <a:extLst>
              <a:ext uri="{FF2B5EF4-FFF2-40B4-BE49-F238E27FC236}">
                <a16:creationId xmlns:a16="http://schemas.microsoft.com/office/drawing/2014/main" id="{D3C38B05-B976-9F3A-67A1-B511D7349357}"/>
              </a:ext>
            </a:extLst>
          </p:cNvPr>
          <p:cNvSpPr>
            <a:spLocks noGrp="1"/>
          </p:cNvSpPr>
          <p:nvPr>
            <p:ph idx="1"/>
          </p:nvPr>
        </p:nvSpPr>
        <p:spPr>
          <a:xfrm>
            <a:off x="271707" y="3013601"/>
            <a:ext cx="5475950" cy="3101983"/>
          </a:xfrm>
          <a:solidFill>
            <a:schemeClr val="bg2"/>
          </a:solidFill>
        </p:spPr>
        <p:txBody>
          <a:bodyPr/>
          <a:lstStyle/>
          <a:p>
            <a:r>
              <a:rPr lang="el-GR" dirty="0"/>
              <a:t>1. </a:t>
            </a:r>
            <a:r>
              <a:rPr lang="el-GR" b="1" dirty="0"/>
              <a:t>Αίτηση Θεραπείας</a:t>
            </a:r>
            <a:r>
              <a:rPr lang="el-GR" dirty="0"/>
              <a:t>: ΕΛΕΓΧΟΣ ΝΟΜΩ και ΟΥΣΙΑ</a:t>
            </a:r>
          </a:p>
          <a:p>
            <a:pPr>
              <a:buFontTx/>
              <a:buChar char="-"/>
            </a:pPr>
            <a:r>
              <a:rPr lang="el-GR" dirty="0"/>
              <a:t>Νέα έρευνα: ΕΚΤΕΛΕΣΤΗ</a:t>
            </a:r>
          </a:p>
          <a:p>
            <a:pPr>
              <a:buFontTx/>
              <a:buChar char="-"/>
            </a:pPr>
            <a:r>
              <a:rPr lang="el-GR" dirty="0"/>
              <a:t> ΌΧΙ νέα: ΒΕΒΑΙΩΤΙΚΗ</a:t>
            </a:r>
          </a:p>
          <a:p>
            <a:pPr>
              <a:buFontTx/>
              <a:buChar char="-"/>
            </a:pPr>
            <a:endParaRPr lang="el-GR" dirty="0"/>
          </a:p>
          <a:p>
            <a:pPr>
              <a:buFontTx/>
              <a:buChar char="-"/>
            </a:pPr>
            <a:r>
              <a:rPr lang="el-GR" dirty="0"/>
              <a:t>2. </a:t>
            </a:r>
            <a:r>
              <a:rPr lang="el-GR" b="1" dirty="0"/>
              <a:t>Ιεραρχική</a:t>
            </a:r>
            <a:r>
              <a:rPr lang="el-GR" dirty="0"/>
              <a:t>: Έλεγχος νόμου</a:t>
            </a:r>
          </a:p>
          <a:p>
            <a:pPr>
              <a:buFontTx/>
              <a:buChar char="-"/>
            </a:pPr>
            <a:r>
              <a:rPr lang="el-GR" dirty="0"/>
              <a:t>- νέα έρευνα: 2 εκτελεστές - ΣΥΜΠΡΟΣΒΑΛΛΟΝΤΑΙ</a:t>
            </a:r>
          </a:p>
          <a:p>
            <a:pPr>
              <a:buFontTx/>
              <a:buChar char="-"/>
            </a:pPr>
            <a:r>
              <a:rPr lang="el-GR" dirty="0"/>
              <a:t>- όχι νέα: ΒΕΒΑΙΩΤΙΚΗ </a:t>
            </a:r>
          </a:p>
        </p:txBody>
      </p:sp>
      <p:sp>
        <p:nvSpPr>
          <p:cNvPr id="14" name="Θέση περιεχομένου 2">
            <a:extLst>
              <a:ext uri="{FF2B5EF4-FFF2-40B4-BE49-F238E27FC236}">
                <a16:creationId xmlns:a16="http://schemas.microsoft.com/office/drawing/2014/main" id="{5BAE38BD-9645-66E4-536F-761E0512AF72}"/>
              </a:ext>
            </a:extLst>
          </p:cNvPr>
          <p:cNvSpPr txBox="1">
            <a:spLocks/>
          </p:cNvSpPr>
          <p:nvPr/>
        </p:nvSpPr>
        <p:spPr>
          <a:xfrm>
            <a:off x="6575560" y="3013600"/>
            <a:ext cx="5475950" cy="3101983"/>
          </a:xfrm>
          <a:prstGeom prst="rect">
            <a:avLst/>
          </a:prstGeom>
          <a:solidFill>
            <a:schemeClr val="accent4"/>
          </a:solidFill>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l-GR" dirty="0"/>
              <a:t>1. </a:t>
            </a:r>
            <a:r>
              <a:rPr lang="el-GR" b="1" dirty="0"/>
              <a:t>Ειδική</a:t>
            </a:r>
            <a:r>
              <a:rPr lang="el-GR" dirty="0"/>
              <a:t>: ΕΛΕΓΧΟΣ ΝΟΜΩ</a:t>
            </a:r>
          </a:p>
          <a:p>
            <a:pPr>
              <a:buFontTx/>
              <a:buChar char="-"/>
            </a:pPr>
            <a:r>
              <a:rPr lang="el-GR" dirty="0"/>
              <a:t>Νέα έρευνα: 2 εκτελεστές</a:t>
            </a:r>
          </a:p>
          <a:p>
            <a:pPr>
              <a:buFontTx/>
              <a:buChar char="-"/>
            </a:pPr>
            <a:r>
              <a:rPr lang="el-GR" dirty="0"/>
              <a:t> - όχι νέα: βεβαιωτική </a:t>
            </a:r>
          </a:p>
          <a:p>
            <a:pPr>
              <a:buFontTx/>
              <a:buChar char="-"/>
            </a:pPr>
            <a:endParaRPr lang="el-GR" dirty="0"/>
          </a:p>
          <a:p>
            <a:pPr>
              <a:buFontTx/>
              <a:buChar char="-"/>
            </a:pPr>
            <a:r>
              <a:rPr lang="el-GR" dirty="0"/>
              <a:t>2. </a:t>
            </a:r>
            <a:r>
              <a:rPr lang="el-GR" b="1" dirty="0" err="1"/>
              <a:t>Ενδικοφανής</a:t>
            </a:r>
            <a:r>
              <a:rPr lang="el-GR" dirty="0"/>
              <a:t>: νόμω και ουσία</a:t>
            </a:r>
          </a:p>
          <a:p>
            <a:pPr>
              <a:buFontTx/>
              <a:buChar char="-"/>
            </a:pPr>
            <a:r>
              <a:rPr lang="el-GR" dirty="0"/>
              <a:t>- ΠΑΝΤΑ ΕΚΤΕΛΕΣΤΗ!!!!!!!!!!!!!</a:t>
            </a:r>
          </a:p>
        </p:txBody>
      </p:sp>
    </p:spTree>
    <p:extLst>
      <p:ext uri="{BB962C8B-B14F-4D97-AF65-F5344CB8AC3E}">
        <p14:creationId xmlns:p14="http://schemas.microsoft.com/office/powerpoint/2010/main" val="1184007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368F5E3-4F83-16C0-B622-634F9D691FE4}"/>
              </a:ext>
            </a:extLst>
          </p:cNvPr>
          <p:cNvSpPr>
            <a:spLocks noGrp="1"/>
          </p:cNvSpPr>
          <p:nvPr>
            <p:ph idx="1"/>
          </p:nvPr>
        </p:nvSpPr>
        <p:spPr>
          <a:xfrm>
            <a:off x="646385" y="614856"/>
            <a:ext cx="11146221" cy="2632841"/>
          </a:xfrm>
        </p:spPr>
        <p:txBody>
          <a:bodyPr>
            <a:normAutofit/>
          </a:bodyPr>
          <a:lstStyle/>
          <a:p>
            <a:r>
              <a:rPr lang="el-GR" dirty="0" err="1"/>
              <a:t>Π.χ</a:t>
            </a:r>
            <a:r>
              <a:rPr lang="el-GR" dirty="0"/>
              <a:t> </a:t>
            </a:r>
            <a:r>
              <a:rPr lang="el-GR" dirty="0" err="1"/>
              <a:t>νομος</a:t>
            </a:r>
            <a:r>
              <a:rPr lang="el-GR" dirty="0"/>
              <a:t> Κατά πράξεων φορολογικών αρχών ασκείται προσφυγή που συνεπάγεται έλεγχο πραγματικών περιστατικών. </a:t>
            </a:r>
            <a:r>
              <a:rPr lang="el-GR" dirty="0" err="1"/>
              <a:t>Ερωτημα</a:t>
            </a:r>
            <a:r>
              <a:rPr lang="el-GR" dirty="0"/>
              <a:t>: τι είδους προσφυγή είναι αυτή; Πρόκειται για τυπική προσφυγή, επειδή προβλέπεται στον νόμο Έλεγχος ουσίας </a:t>
            </a:r>
            <a:r>
              <a:rPr lang="el-GR" dirty="0" err="1"/>
              <a:t>Αρα</a:t>
            </a:r>
            <a:r>
              <a:rPr lang="el-GR" dirty="0"/>
              <a:t>, </a:t>
            </a:r>
            <a:r>
              <a:rPr lang="el-GR" b="1" dirty="0" err="1">
                <a:solidFill>
                  <a:srgbClr val="0070C0"/>
                </a:solidFill>
              </a:rPr>
              <a:t>ενδικοφανης</a:t>
            </a:r>
            <a:r>
              <a:rPr lang="el-GR" b="1" dirty="0">
                <a:solidFill>
                  <a:srgbClr val="0070C0"/>
                </a:solidFill>
              </a:rPr>
              <a:t> προσφυγή</a:t>
            </a:r>
          </a:p>
          <a:p>
            <a:r>
              <a:rPr lang="el-GR" dirty="0" err="1">
                <a:solidFill>
                  <a:schemeClr val="tx1"/>
                </a:solidFill>
              </a:rPr>
              <a:t>Π.χ</a:t>
            </a:r>
            <a:r>
              <a:rPr lang="el-GR" dirty="0">
                <a:solidFill>
                  <a:schemeClr val="tx1"/>
                </a:solidFill>
              </a:rPr>
              <a:t> </a:t>
            </a:r>
            <a:r>
              <a:rPr lang="el-GR" dirty="0" err="1">
                <a:solidFill>
                  <a:schemeClr val="tx1"/>
                </a:solidFill>
              </a:rPr>
              <a:t>νομος</a:t>
            </a:r>
            <a:r>
              <a:rPr lang="el-GR" dirty="0">
                <a:solidFill>
                  <a:schemeClr val="tx1"/>
                </a:solidFill>
              </a:rPr>
              <a:t> ορίζει ότι κατά πράξεων των δημάρχων και των δημοτικών συμβουλίων ασκείται προσφυγή ενώπιον του συντονιστή αποκεντρωμένης διοίκησης σε 30 μέρες από την κοινοποίηση της που συνεπάγεται μόνο έλεγχο νομιμότητας. </a:t>
            </a:r>
            <a:r>
              <a:rPr lang="el-GR" dirty="0">
                <a:solidFill>
                  <a:schemeClr val="tx1"/>
                </a:solidFill>
                <a:sym typeface="Wingdings" panose="05000000000000000000" pitchFamily="2" charset="2"/>
              </a:rPr>
              <a:t> </a:t>
            </a:r>
            <a:r>
              <a:rPr lang="el-GR" dirty="0">
                <a:solidFill>
                  <a:schemeClr val="tx1"/>
                </a:solidFill>
              </a:rPr>
              <a:t>Πρόκειται για τυπική προσφυγή, επειδή </a:t>
            </a:r>
            <a:r>
              <a:rPr lang="el-GR" dirty="0" err="1">
                <a:solidFill>
                  <a:schemeClr val="tx1"/>
                </a:solidFill>
              </a:rPr>
              <a:t>προβλεπεται</a:t>
            </a:r>
            <a:r>
              <a:rPr lang="el-GR" dirty="0">
                <a:solidFill>
                  <a:schemeClr val="tx1"/>
                </a:solidFill>
              </a:rPr>
              <a:t> από τον νόμο. Προβλέπεται το όργανο στο </a:t>
            </a:r>
            <a:r>
              <a:rPr lang="el-GR" dirty="0" err="1">
                <a:solidFill>
                  <a:schemeClr val="tx1"/>
                </a:solidFill>
              </a:rPr>
              <a:t>οποιο</a:t>
            </a:r>
            <a:r>
              <a:rPr lang="el-GR" dirty="0">
                <a:solidFill>
                  <a:schemeClr val="tx1"/>
                </a:solidFill>
              </a:rPr>
              <a:t> απευθύνεται + προβλέπει την προθεσμία. Κριτήριο: μόνο έλεγχος νομιμότητας </a:t>
            </a:r>
            <a:r>
              <a:rPr lang="el-GR" dirty="0" err="1">
                <a:solidFill>
                  <a:schemeClr val="tx1"/>
                </a:solidFill>
              </a:rPr>
              <a:t>Αρα</a:t>
            </a:r>
            <a:r>
              <a:rPr lang="el-GR" dirty="0">
                <a:solidFill>
                  <a:schemeClr val="tx1"/>
                </a:solidFill>
              </a:rPr>
              <a:t>, </a:t>
            </a:r>
            <a:r>
              <a:rPr lang="el-GR" b="1" dirty="0">
                <a:solidFill>
                  <a:srgbClr val="FF0000"/>
                </a:solidFill>
              </a:rPr>
              <a:t>ειδική προσφυγή.</a:t>
            </a:r>
          </a:p>
        </p:txBody>
      </p:sp>
      <p:sp>
        <p:nvSpPr>
          <p:cNvPr id="4" name="TextBox 3">
            <a:extLst>
              <a:ext uri="{FF2B5EF4-FFF2-40B4-BE49-F238E27FC236}">
                <a16:creationId xmlns:a16="http://schemas.microsoft.com/office/drawing/2014/main" id="{9013F758-5FA8-75C1-1EFB-4C446FE39276}"/>
              </a:ext>
            </a:extLst>
          </p:cNvPr>
          <p:cNvSpPr txBox="1"/>
          <p:nvPr/>
        </p:nvSpPr>
        <p:spPr>
          <a:xfrm>
            <a:off x="614855" y="3547241"/>
            <a:ext cx="11161986" cy="1477328"/>
          </a:xfrm>
          <a:prstGeom prst="rect">
            <a:avLst/>
          </a:prstGeom>
          <a:solidFill>
            <a:schemeClr val="accent1">
              <a:lumMod val="20000"/>
              <a:lumOff val="80000"/>
            </a:schemeClr>
          </a:solidFill>
        </p:spPr>
        <p:txBody>
          <a:bodyPr wrap="square" rtlCol="0">
            <a:spAutoFit/>
          </a:bodyPr>
          <a:lstStyle/>
          <a:p>
            <a:r>
              <a:rPr lang="el-GR" dirty="0"/>
              <a:t>Η άσκηση της ενδικοφανους προσφυγής έχει ένα ιδιαίτερο χαρακτηριστικό: αποτελεί προϋπόθεση για άσκηση ένδικων βοηθημάτων. (Προϋπόθεση παραδεκτού)</a:t>
            </a:r>
          </a:p>
          <a:p>
            <a:r>
              <a:rPr lang="el-GR" b="1" dirty="0"/>
              <a:t>Αν προβλέπεται </a:t>
            </a:r>
            <a:r>
              <a:rPr lang="el-GR" dirty="0"/>
              <a:t>κατά μιας πράξης </a:t>
            </a:r>
            <a:r>
              <a:rPr lang="el-GR" b="1" dirty="0"/>
              <a:t>στον νόμο </a:t>
            </a:r>
            <a:r>
              <a:rPr lang="el-GR" i="1" dirty="0">
                <a:solidFill>
                  <a:srgbClr val="FF0000"/>
                </a:solidFill>
              </a:rPr>
              <a:t>η άσκηση ενδικοφανους προσφυγής </a:t>
            </a:r>
            <a:r>
              <a:rPr lang="el-GR" b="1" dirty="0"/>
              <a:t>και έχεις ενημερωθεί </a:t>
            </a:r>
            <a:r>
              <a:rPr lang="el-GR" dirty="0"/>
              <a:t>την δυνατότητα άσκησης της τότε δεν μπορείς να πας στο δικαστήριο αν δεν ασκήσεις την ενδικοφανη. για</a:t>
            </a:r>
          </a:p>
          <a:p>
            <a:r>
              <a:rPr lang="el-GR" dirty="0"/>
              <a:t>≠ απαράδεκτη.</a:t>
            </a:r>
          </a:p>
        </p:txBody>
      </p:sp>
    </p:spTree>
    <p:extLst>
      <p:ext uri="{BB962C8B-B14F-4D97-AF65-F5344CB8AC3E}">
        <p14:creationId xmlns:p14="http://schemas.microsoft.com/office/powerpoint/2010/main" val="1008434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D6B5CFB-9EA8-75F8-0995-1BEB90687C94}"/>
              </a:ext>
            </a:extLst>
          </p:cNvPr>
          <p:cNvSpPr>
            <a:spLocks noGrp="1"/>
          </p:cNvSpPr>
          <p:nvPr>
            <p:ph idx="1"/>
          </p:nvPr>
        </p:nvSpPr>
        <p:spPr>
          <a:xfrm>
            <a:off x="357352" y="1135118"/>
            <a:ext cx="11477296" cy="5044965"/>
          </a:xfrm>
          <a:solidFill>
            <a:schemeClr val="bg2"/>
          </a:solidFill>
        </p:spPr>
        <p:txBody>
          <a:bodyPr>
            <a:normAutofit/>
          </a:bodyPr>
          <a:lstStyle/>
          <a:p>
            <a:r>
              <a:rPr lang="el-GR" i="1" dirty="0" err="1"/>
              <a:t>Π.χ</a:t>
            </a:r>
            <a:r>
              <a:rPr lang="el-GR" i="1" dirty="0"/>
              <a:t> εκδίδεται η </a:t>
            </a:r>
            <a:r>
              <a:rPr lang="el-GR" i="1" dirty="0" err="1"/>
              <a:t>υπ</a:t>
            </a:r>
            <a:r>
              <a:rPr lang="el-GR" i="1" dirty="0"/>
              <a:t> ́αριθμόν </a:t>
            </a:r>
            <a:r>
              <a:rPr lang="el-GR" b="1" i="1" dirty="0">
                <a:solidFill>
                  <a:srgbClr val="FF0000"/>
                </a:solidFill>
              </a:rPr>
              <a:t>542 </a:t>
            </a:r>
            <a:r>
              <a:rPr lang="el-GR" b="1" i="1" dirty="0" err="1">
                <a:solidFill>
                  <a:srgbClr val="FF0000"/>
                </a:solidFill>
              </a:rPr>
              <a:t>πραξη</a:t>
            </a:r>
            <a:r>
              <a:rPr lang="el-GR" b="1" i="1" dirty="0">
                <a:solidFill>
                  <a:srgbClr val="FF0000"/>
                </a:solidFill>
              </a:rPr>
              <a:t> </a:t>
            </a:r>
            <a:r>
              <a:rPr lang="el-GR" i="1" dirty="0"/>
              <a:t>του διοικητή του ΙΚΑ, με την οποία απορρίπτεται αίτημα χορήγησης σύνταξης αναπηρίας. Κατά της πράξης αυτής </a:t>
            </a:r>
            <a:r>
              <a:rPr lang="el-GR" b="1" i="1" dirty="0">
                <a:solidFill>
                  <a:srgbClr val="0070C0"/>
                </a:solidFill>
              </a:rPr>
              <a:t>ασκείται η προβλεπόμενη στον νόμο ένσταση που συνεπάγεται επανέλεγχο των πραγματικών περιστατικών. </a:t>
            </a:r>
            <a:r>
              <a:rPr lang="el-GR" i="1" dirty="0"/>
              <a:t>Η ένσταση ασκείται ενώπιον 3μελους επιτροπής στις 10 Μαρτίου</a:t>
            </a:r>
            <a:r>
              <a:rPr lang="el-GR" dirty="0"/>
              <a:t>.</a:t>
            </a:r>
          </a:p>
          <a:p>
            <a:r>
              <a:rPr lang="el-GR" b="1" dirty="0"/>
              <a:t>Ενδεχόμενο 1</a:t>
            </a:r>
            <a:r>
              <a:rPr lang="el-GR" dirty="0"/>
              <a:t>: η επιτροπή με την </a:t>
            </a:r>
            <a:r>
              <a:rPr lang="el-GR" b="1" dirty="0"/>
              <a:t>890 πράξη της απορρίπτει την ένσταση</a:t>
            </a:r>
          </a:p>
          <a:p>
            <a:r>
              <a:rPr lang="el-GR" dirty="0"/>
              <a:t>Ερώτημα: ποια από τις ανωτέρω πράξεις είναι εκτελεστή;</a:t>
            </a:r>
          </a:p>
          <a:p>
            <a:r>
              <a:rPr lang="el-GR" dirty="0"/>
              <a:t>Απάντηση: Η αναφερόμενη ένσταση έχει </a:t>
            </a:r>
            <a:r>
              <a:rPr lang="el-GR" b="1" dirty="0"/>
              <a:t>χαρακτήρα ενδικοφανους </a:t>
            </a:r>
            <a:r>
              <a:rPr lang="el-GR" dirty="0"/>
              <a:t>προσφυγής, διότι προβλέπεται στον νόμο και συνεπάγεται έλεγχο νομιμότητας και ουσίας. Με βάση αυτά εκτελεστή πράξη είναι η 890 διότι αποτελεί την απάντηση στην ενδικοφανη προσφυγή. </a:t>
            </a:r>
            <a:r>
              <a:rPr lang="el-GR" b="1" dirty="0"/>
              <a:t>Η πράξη 542 χάνει την εκτελεστοτητα της (υποκείμενη πράξη)</a:t>
            </a:r>
          </a:p>
          <a:p>
            <a:r>
              <a:rPr lang="el-GR" b="1" dirty="0"/>
              <a:t>Ενδεχόμενο 2</a:t>
            </a:r>
            <a:r>
              <a:rPr lang="el-GR" dirty="0"/>
              <a:t>: δεν απαντά η επιτροπή στην ένσταση.</a:t>
            </a:r>
          </a:p>
          <a:p>
            <a:r>
              <a:rPr lang="el-GR" dirty="0"/>
              <a:t>Ερώτημα: Τι δυνατότητες δικαστικής προστασίας έχει ο διοικούμενος;</a:t>
            </a:r>
          </a:p>
          <a:p>
            <a:r>
              <a:rPr lang="el-GR" dirty="0"/>
              <a:t>Απάντηση: Στην συγκεκριμένη περίπτωση εφόσον δεν έχει απαντήσει η επιτροπή στην ένσταση που έχει χαρακτήρα διοικητικής προσφυγής, στις 11 Ιουνίου θα έχει συντελεστεί ΠΟΝΕ, η οποία θα προσβληθεί ενώπιον των δικαστηρίων. </a:t>
            </a:r>
            <a:r>
              <a:rPr lang="el-GR" b="1" dirty="0"/>
              <a:t>Η πράξη 542 θα χάσει την εκτελεστοτητα της</a:t>
            </a:r>
            <a:r>
              <a:rPr lang="el-GR" dirty="0"/>
              <a:t>.</a:t>
            </a:r>
          </a:p>
        </p:txBody>
      </p:sp>
      <p:sp>
        <p:nvSpPr>
          <p:cNvPr id="4" name="TextBox 3">
            <a:extLst>
              <a:ext uri="{FF2B5EF4-FFF2-40B4-BE49-F238E27FC236}">
                <a16:creationId xmlns:a16="http://schemas.microsoft.com/office/drawing/2014/main" id="{874483E4-C867-57CA-E41F-3AE129CA81A2}"/>
              </a:ext>
            </a:extLst>
          </p:cNvPr>
          <p:cNvSpPr txBox="1"/>
          <p:nvPr/>
        </p:nvSpPr>
        <p:spPr>
          <a:xfrm>
            <a:off x="8155460" y="481228"/>
            <a:ext cx="4633784" cy="369332"/>
          </a:xfrm>
          <a:prstGeom prst="rect">
            <a:avLst/>
          </a:prstGeom>
          <a:noFill/>
        </p:spPr>
        <p:txBody>
          <a:bodyPr wrap="square" rtlCol="0">
            <a:spAutoFit/>
          </a:bodyPr>
          <a:lstStyle/>
          <a:p>
            <a:r>
              <a:rPr lang="el-GR" b="1" i="1" dirty="0"/>
              <a:t>ΕΝΔΙΚΟΦΑΝΗΣ ΠΡΟΣΦΥΓΗ</a:t>
            </a:r>
          </a:p>
        </p:txBody>
      </p:sp>
    </p:spTree>
    <p:extLst>
      <p:ext uri="{BB962C8B-B14F-4D97-AF65-F5344CB8AC3E}">
        <p14:creationId xmlns:p14="http://schemas.microsoft.com/office/powerpoint/2010/main" val="3738429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D442289-B935-234E-EFEC-D7895BBA4C74}"/>
              </a:ext>
            </a:extLst>
          </p:cNvPr>
          <p:cNvSpPr>
            <a:spLocks noGrp="1"/>
          </p:cNvSpPr>
          <p:nvPr>
            <p:ph idx="1"/>
          </p:nvPr>
        </p:nvSpPr>
        <p:spPr>
          <a:xfrm>
            <a:off x="1659478" y="1481960"/>
            <a:ext cx="8873043" cy="3815254"/>
          </a:xfrm>
          <a:solidFill>
            <a:schemeClr val="bg2"/>
          </a:solidFill>
        </p:spPr>
        <p:txBody>
          <a:bodyPr>
            <a:normAutofit/>
          </a:bodyPr>
          <a:lstStyle/>
          <a:p>
            <a:pPr algn="just"/>
            <a:r>
              <a:rPr lang="el-GR" dirty="0" err="1"/>
              <a:t>Π.χ</a:t>
            </a:r>
            <a:r>
              <a:rPr lang="el-GR" dirty="0"/>
              <a:t> Εκδίδεται </a:t>
            </a:r>
            <a:r>
              <a:rPr lang="el-GR" dirty="0" err="1"/>
              <a:t>υπ</a:t>
            </a:r>
            <a:r>
              <a:rPr lang="el-GR" dirty="0"/>
              <a:t> ́</a:t>
            </a:r>
            <a:r>
              <a:rPr lang="el-GR" dirty="0" err="1"/>
              <a:t>αριθμον</a:t>
            </a:r>
            <a:r>
              <a:rPr lang="el-GR" dirty="0"/>
              <a:t> 560 </a:t>
            </a:r>
            <a:r>
              <a:rPr lang="el-GR" dirty="0" err="1"/>
              <a:t>πραξη</a:t>
            </a:r>
            <a:r>
              <a:rPr lang="el-GR" dirty="0"/>
              <a:t> του δημοτικού συμβουλίου </a:t>
            </a:r>
            <a:r>
              <a:rPr lang="el-GR" dirty="0" err="1"/>
              <a:t>θεσσαλονικης</a:t>
            </a:r>
            <a:r>
              <a:rPr lang="el-GR" dirty="0"/>
              <a:t> με την οποία ανακαλείται άδεια ανάπτυξης </a:t>
            </a:r>
            <a:r>
              <a:rPr lang="el-GR" dirty="0" err="1"/>
              <a:t>τραπεζοκαθισματων</a:t>
            </a:r>
            <a:r>
              <a:rPr lang="el-GR" dirty="0"/>
              <a:t> σε πεζόδρομο. Κατά της πράξης αυτής ασκείται προσφυγή νομιμότητας ενώπιον του συντονιστή αποκεντρωμένης διοίκησης. Ο συντονιστής αποκεντρωμένης διοίκησης με την </a:t>
            </a:r>
            <a:r>
              <a:rPr lang="el-GR" dirty="0" err="1"/>
              <a:t>υπ</a:t>
            </a:r>
            <a:r>
              <a:rPr lang="el-GR" dirty="0"/>
              <a:t> ́</a:t>
            </a:r>
            <a:r>
              <a:rPr lang="el-GR" dirty="0" err="1"/>
              <a:t>αριθμον</a:t>
            </a:r>
            <a:r>
              <a:rPr lang="el-GR" dirty="0"/>
              <a:t> 222 </a:t>
            </a:r>
            <a:r>
              <a:rPr lang="el-GR" dirty="0" err="1"/>
              <a:t>πραξη</a:t>
            </a:r>
            <a:r>
              <a:rPr lang="el-GR" dirty="0"/>
              <a:t> του απορρίπτει την προσφυγή.</a:t>
            </a:r>
          </a:p>
          <a:p>
            <a:pPr algn="just"/>
            <a:r>
              <a:rPr lang="el-GR" dirty="0"/>
              <a:t>Ερώτημα: ποιες πράξεις είναι εκτελεστές και μπορούν να προσβληθούν ενώπιον του δικαστηρίου;</a:t>
            </a:r>
          </a:p>
          <a:p>
            <a:pPr algn="just"/>
            <a:r>
              <a:rPr lang="el-GR" b="1" i="1" dirty="0">
                <a:solidFill>
                  <a:srgbClr val="0070C0"/>
                </a:solidFill>
              </a:rPr>
              <a:t>Ειδική διοικητική προσφυγή</a:t>
            </a:r>
            <a:r>
              <a:rPr lang="el-GR" dirty="0"/>
              <a:t>, καθώς προβλέπεται με συνεπαγόμενο έλεγχο μόνο νομιμότητας. </a:t>
            </a:r>
            <a:r>
              <a:rPr lang="el-GR" b="1" i="1" dirty="0">
                <a:solidFill>
                  <a:srgbClr val="0070C0"/>
                </a:solidFill>
              </a:rPr>
              <a:t>Και οι δυο πράξεις είναι </a:t>
            </a:r>
            <a:r>
              <a:rPr lang="el-GR" b="1" i="1" dirty="0" err="1">
                <a:solidFill>
                  <a:srgbClr val="0070C0"/>
                </a:solidFill>
              </a:rPr>
              <a:t>εκτελεστες</a:t>
            </a:r>
            <a:r>
              <a:rPr lang="el-GR" b="1" i="1" dirty="0">
                <a:solidFill>
                  <a:srgbClr val="0070C0"/>
                </a:solidFill>
              </a:rPr>
              <a:t> </a:t>
            </a:r>
            <a:r>
              <a:rPr lang="el-GR" dirty="0"/>
              <a:t>(αρχική </a:t>
            </a:r>
            <a:r>
              <a:rPr lang="el-GR" dirty="0" err="1"/>
              <a:t>πραξη</a:t>
            </a:r>
            <a:r>
              <a:rPr lang="el-GR" dirty="0"/>
              <a:t> 560 + απορριπτική της </a:t>
            </a:r>
            <a:r>
              <a:rPr lang="el-GR" dirty="0" err="1"/>
              <a:t>ειδικης</a:t>
            </a:r>
            <a:r>
              <a:rPr lang="el-GR" dirty="0"/>
              <a:t> </a:t>
            </a:r>
            <a:r>
              <a:rPr lang="el-GR" dirty="0" err="1"/>
              <a:t>προσφυγης</a:t>
            </a:r>
            <a:r>
              <a:rPr lang="el-GR" dirty="0"/>
              <a:t> </a:t>
            </a:r>
            <a:r>
              <a:rPr lang="el-GR" dirty="0" err="1"/>
              <a:t>πραξη</a:t>
            </a:r>
            <a:r>
              <a:rPr lang="el-GR" dirty="0"/>
              <a:t> 222).</a:t>
            </a:r>
          </a:p>
        </p:txBody>
      </p:sp>
      <p:sp>
        <p:nvSpPr>
          <p:cNvPr id="4" name="TextBox 3">
            <a:extLst>
              <a:ext uri="{FF2B5EF4-FFF2-40B4-BE49-F238E27FC236}">
                <a16:creationId xmlns:a16="http://schemas.microsoft.com/office/drawing/2014/main" id="{99C0EC34-1F97-D11B-3282-A6F9FF3300C2}"/>
              </a:ext>
            </a:extLst>
          </p:cNvPr>
          <p:cNvSpPr txBox="1"/>
          <p:nvPr/>
        </p:nvSpPr>
        <p:spPr>
          <a:xfrm>
            <a:off x="8526162" y="567725"/>
            <a:ext cx="3336325" cy="369332"/>
          </a:xfrm>
          <a:prstGeom prst="rect">
            <a:avLst/>
          </a:prstGeom>
          <a:noFill/>
        </p:spPr>
        <p:txBody>
          <a:bodyPr wrap="square" rtlCol="0">
            <a:spAutoFit/>
          </a:bodyPr>
          <a:lstStyle/>
          <a:p>
            <a:r>
              <a:rPr lang="el-GR" b="1" i="1" dirty="0"/>
              <a:t>ΕΙΔΙΚΗ ΠΡΟΣΦΥΓΗ</a:t>
            </a:r>
          </a:p>
        </p:txBody>
      </p:sp>
    </p:spTree>
    <p:extLst>
      <p:ext uri="{BB962C8B-B14F-4D97-AF65-F5344CB8AC3E}">
        <p14:creationId xmlns:p14="http://schemas.microsoft.com/office/powerpoint/2010/main" val="1644985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26EFB4-8376-C8FD-AA2C-45D3B76115DE}"/>
              </a:ext>
            </a:extLst>
          </p:cNvPr>
          <p:cNvSpPr>
            <a:spLocks noGrp="1"/>
          </p:cNvSpPr>
          <p:nvPr>
            <p:ph type="title"/>
          </p:nvPr>
        </p:nvSpPr>
        <p:spPr>
          <a:xfrm>
            <a:off x="2231136" y="523614"/>
            <a:ext cx="7729728" cy="1188720"/>
          </a:xfrm>
        </p:spPr>
        <p:txBody>
          <a:bodyPr/>
          <a:lstStyle/>
          <a:p>
            <a:r>
              <a:rPr lang="el-GR" dirty="0"/>
              <a:t> πρακτικές συνέπειες διάκρισης</a:t>
            </a:r>
          </a:p>
        </p:txBody>
      </p:sp>
      <p:sp>
        <p:nvSpPr>
          <p:cNvPr id="3" name="Θέση περιεχομένου 2">
            <a:extLst>
              <a:ext uri="{FF2B5EF4-FFF2-40B4-BE49-F238E27FC236}">
                <a16:creationId xmlns:a16="http://schemas.microsoft.com/office/drawing/2014/main" id="{C3D6A669-B1DD-36AA-E81C-6CDE69DB58E9}"/>
              </a:ext>
            </a:extLst>
          </p:cNvPr>
          <p:cNvSpPr>
            <a:spLocks noGrp="1"/>
          </p:cNvSpPr>
          <p:nvPr>
            <p:ph sz="half" idx="1"/>
          </p:nvPr>
        </p:nvSpPr>
        <p:spPr>
          <a:xfrm>
            <a:off x="259080" y="1859279"/>
            <a:ext cx="5594603" cy="4900749"/>
          </a:xfrm>
          <a:solidFill>
            <a:schemeClr val="bg2">
              <a:lumMod val="90000"/>
            </a:schemeClr>
          </a:solidFill>
        </p:spPr>
        <p:txBody>
          <a:bodyPr>
            <a:normAutofit fontScale="92500" lnSpcReduction="20000"/>
          </a:bodyPr>
          <a:lstStyle/>
          <a:p>
            <a:pPr algn="ctr"/>
            <a:r>
              <a:rPr lang="el-GR" sz="2400" b="1" u="sng" dirty="0"/>
              <a:t>ΚΑΝΟΝΙΣΤΙΚΕΣ</a:t>
            </a:r>
            <a:endParaRPr lang="el-GR" b="1" u="sng" dirty="0"/>
          </a:p>
          <a:p>
            <a:pPr algn="just">
              <a:lnSpc>
                <a:spcPct val="150000"/>
              </a:lnSpc>
            </a:pPr>
            <a:r>
              <a:rPr lang="el-GR" u="sng" dirty="0"/>
              <a:t> </a:t>
            </a:r>
            <a:r>
              <a:rPr lang="el-GR" dirty="0"/>
              <a:t>Δημοσίευση στο ΦΕΚ </a:t>
            </a:r>
          </a:p>
          <a:p>
            <a:pPr algn="just">
              <a:lnSpc>
                <a:spcPct val="150000"/>
              </a:lnSpc>
            </a:pPr>
            <a:r>
              <a:rPr lang="el-GR" dirty="0"/>
              <a:t>Κατά κανόνα δεν χρήζουν αιτιολόγησης – μόνο </a:t>
            </a:r>
            <a:r>
              <a:rPr lang="el-GR" dirty="0">
                <a:solidFill>
                  <a:srgbClr val="FF0000"/>
                </a:solidFill>
              </a:rPr>
              <a:t>όρια εξουσιοδότησης :</a:t>
            </a:r>
          </a:p>
          <a:p>
            <a:pPr algn="just">
              <a:lnSpc>
                <a:spcPct val="150000"/>
              </a:lnSpc>
              <a:buFont typeface="Wingdings" panose="05000000000000000000" pitchFamily="2" charset="2"/>
              <a:buChar char="v"/>
            </a:pPr>
            <a:r>
              <a:rPr lang="el-GR" b="1" dirty="0"/>
              <a:t>Γενική</a:t>
            </a:r>
            <a:r>
              <a:rPr lang="el-GR" dirty="0"/>
              <a:t>: </a:t>
            </a:r>
            <a:r>
              <a:rPr lang="el-GR" dirty="0" err="1"/>
              <a:t>ΠτΔ</a:t>
            </a:r>
            <a:r>
              <a:rPr lang="el-GR" dirty="0"/>
              <a:t> με νόμο – πλαίσιο – γενικά όρια και αρχές</a:t>
            </a:r>
          </a:p>
          <a:p>
            <a:pPr algn="just">
              <a:lnSpc>
                <a:spcPct val="150000"/>
              </a:lnSpc>
              <a:buFont typeface="Wingdings" panose="05000000000000000000" pitchFamily="2" charset="2"/>
              <a:buChar char="v"/>
            </a:pPr>
            <a:r>
              <a:rPr lang="el-GR" b="1" dirty="0"/>
              <a:t>Ειδική</a:t>
            </a:r>
            <a:r>
              <a:rPr lang="el-GR" dirty="0"/>
              <a:t>: Προς </a:t>
            </a:r>
            <a:r>
              <a:rPr lang="el-GR" dirty="0" err="1"/>
              <a:t>ΠτΔ</a:t>
            </a:r>
            <a:r>
              <a:rPr lang="el-GR" dirty="0"/>
              <a:t> αλλά ορισμένη, ο νόμος μας λέει το αντικείμενο </a:t>
            </a:r>
          </a:p>
          <a:p>
            <a:pPr algn="just">
              <a:lnSpc>
                <a:spcPct val="150000"/>
              </a:lnSpc>
              <a:buFont typeface="Wingdings" panose="05000000000000000000" pitchFamily="2" charset="2"/>
              <a:buChar char="v"/>
            </a:pPr>
            <a:r>
              <a:rPr lang="el-GR" b="1" dirty="0"/>
              <a:t>Ειδικότερη</a:t>
            </a:r>
            <a:r>
              <a:rPr lang="el-GR" dirty="0"/>
              <a:t>: Προς άλλο όργανο συν. Υπουργό – Θέμα: τεχνικό, ειδικό, λεπτομέρεια (ο τυπικός νόμος θα περιέχει την βασική ρύθμιση!!!)</a:t>
            </a:r>
          </a:p>
          <a:p>
            <a:pPr algn="just">
              <a:lnSpc>
                <a:spcPct val="150000"/>
              </a:lnSpc>
            </a:pPr>
            <a:r>
              <a:rPr lang="el-GR" dirty="0"/>
              <a:t>Παρεμπίπτων έλεγχος – χρονικά απεριόριστος – μόνο με αίτηση ακύρωσης στο ΣτΕ</a:t>
            </a:r>
          </a:p>
        </p:txBody>
      </p:sp>
      <p:sp>
        <p:nvSpPr>
          <p:cNvPr id="4" name="Θέση περιεχομένου 3">
            <a:extLst>
              <a:ext uri="{FF2B5EF4-FFF2-40B4-BE49-F238E27FC236}">
                <a16:creationId xmlns:a16="http://schemas.microsoft.com/office/drawing/2014/main" id="{FFD91475-27BA-5D3C-F2D4-EF6CE70AFAB1}"/>
              </a:ext>
            </a:extLst>
          </p:cNvPr>
          <p:cNvSpPr>
            <a:spLocks noGrp="1"/>
          </p:cNvSpPr>
          <p:nvPr>
            <p:ph sz="half" idx="2"/>
          </p:nvPr>
        </p:nvSpPr>
        <p:spPr>
          <a:xfrm>
            <a:off x="6338315" y="1859280"/>
            <a:ext cx="5594603" cy="4900748"/>
          </a:xfrm>
          <a:solidFill>
            <a:schemeClr val="accent1"/>
          </a:solidFill>
        </p:spPr>
        <p:txBody>
          <a:bodyPr>
            <a:normAutofit fontScale="92500" lnSpcReduction="20000"/>
          </a:bodyPr>
          <a:lstStyle/>
          <a:p>
            <a:pPr algn="ctr"/>
            <a:r>
              <a:rPr lang="el-GR" sz="2400" b="1" u="sng" dirty="0"/>
              <a:t>ΑΤΟΜΙΚΕΣ</a:t>
            </a:r>
            <a:endParaRPr lang="el-GR" b="1" u="sng" dirty="0"/>
          </a:p>
          <a:p>
            <a:pPr algn="just">
              <a:lnSpc>
                <a:spcPct val="150000"/>
              </a:lnSpc>
            </a:pPr>
            <a:r>
              <a:rPr lang="el-GR" dirty="0"/>
              <a:t>Κατά κανόνα κοινοποίηση στον αποδέκτη (κατ’ εξαίρεση στο ΦΕΚ) - Δεν είναι ΠΟΤΕ στοιχείο του υποστατού η κοινοποίηση </a:t>
            </a:r>
          </a:p>
          <a:p>
            <a:pPr algn="just">
              <a:lnSpc>
                <a:spcPct val="150000"/>
              </a:lnSpc>
            </a:pPr>
            <a:r>
              <a:rPr lang="el-GR" dirty="0"/>
              <a:t>Χρήζουν αιτιολόγησης</a:t>
            </a:r>
          </a:p>
          <a:p>
            <a:pPr algn="just">
              <a:lnSpc>
                <a:spcPct val="150000"/>
              </a:lnSpc>
            </a:pPr>
            <a:r>
              <a:rPr lang="el-GR" dirty="0"/>
              <a:t>Δικαίωμα προηγούμενης ακρόασης</a:t>
            </a:r>
          </a:p>
          <a:p>
            <a:pPr algn="just">
              <a:lnSpc>
                <a:spcPct val="150000"/>
              </a:lnSpc>
            </a:pPr>
            <a:r>
              <a:rPr lang="el-GR" dirty="0"/>
              <a:t>Δικαστικός έλεγχος ΜΟΝΟ μέσα σε προθεσμία</a:t>
            </a:r>
          </a:p>
          <a:p>
            <a:endParaRPr lang="el-GR" b="1" u="sng" dirty="0"/>
          </a:p>
        </p:txBody>
      </p:sp>
    </p:spTree>
    <p:extLst>
      <p:ext uri="{BB962C8B-B14F-4D97-AF65-F5344CB8AC3E}">
        <p14:creationId xmlns:p14="http://schemas.microsoft.com/office/powerpoint/2010/main" val="2237087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9B83DC8-EF27-1454-32C8-0E21AF342580}"/>
              </a:ext>
            </a:extLst>
          </p:cNvPr>
          <p:cNvSpPr>
            <a:spLocks noGrp="1"/>
          </p:cNvSpPr>
          <p:nvPr>
            <p:ph idx="1"/>
          </p:nvPr>
        </p:nvSpPr>
        <p:spPr>
          <a:xfrm>
            <a:off x="136634" y="270829"/>
            <a:ext cx="11918731" cy="6316342"/>
          </a:xfrm>
          <a:solidFill>
            <a:schemeClr val="accent5">
              <a:lumMod val="20000"/>
              <a:lumOff val="80000"/>
            </a:schemeClr>
          </a:solidFill>
        </p:spPr>
        <p:txBody>
          <a:bodyPr>
            <a:normAutofit fontScale="92500" lnSpcReduction="20000"/>
          </a:bodyPr>
          <a:lstStyle/>
          <a:p>
            <a:pPr marL="0" indent="0">
              <a:buNone/>
            </a:pPr>
            <a:r>
              <a:rPr lang="el-GR" b="1" dirty="0">
                <a:highlight>
                  <a:srgbClr val="FFFF00"/>
                </a:highlight>
              </a:rPr>
              <a:t>Πρακτικό 1 .</a:t>
            </a:r>
          </a:p>
          <a:p>
            <a:pPr marL="539750" indent="-269875" algn="just">
              <a:lnSpc>
                <a:spcPct val="150000"/>
              </a:lnSpc>
              <a:spcAft>
                <a:spcPts val="800"/>
              </a:spcAft>
              <a:buNone/>
            </a:pPr>
            <a:r>
              <a:rPr lang="el-GR" sz="1800" i="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Ο νόμος «Χ», επέφερε αλλαγές στη διαδικασία έκδοσης, ελέγχου και στις κατηγορίες των οικοδομικών αδειών. Ο Α υποβάλλει ηλεκτρονικά τα δικαιολογητικά του και λαμβάνει οικοδομική άδεια από το σύστημα. </a:t>
            </a:r>
            <a:endParaRPr lang="el-GR" sz="1800"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endParaRPr>
          </a:p>
          <a:p>
            <a:pPr marL="539750" indent="-269875" algn="just">
              <a:lnSpc>
                <a:spcPct val="150000"/>
              </a:lnSpc>
              <a:spcAft>
                <a:spcPts val="800"/>
              </a:spcAft>
              <a:buNone/>
            </a:pPr>
            <a:r>
              <a:rPr lang="el-GR" sz="1800" i="1"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rPr>
              <a:t>Παράλληλα με ΠΔ που εκδίδονται με πρόταση του Υπουργού Ενέργειας ορίζονται οι πόλεις και οικισμοί γύρω από τα όρια των οποίων καθορίζεται Ζώνη Οικιστικού Ελέγχου (ΖΟΕ). Η ΖΟΕ αφορά και ένα τμήμα και την ιδιοκτησία του Α. </a:t>
            </a:r>
            <a:endParaRPr lang="el-GR" sz="1800" kern="100" dirty="0">
              <a:solidFill>
                <a:srgbClr val="0070C0"/>
              </a:solidFill>
              <a:effectLst/>
              <a:latin typeface="Aptos" panose="020B0004020202020204" pitchFamily="34" charset="0"/>
              <a:ea typeface="Aptos" panose="020B0004020202020204" pitchFamily="34" charset="0"/>
              <a:cs typeface="Times New Roman" panose="02020603050405020304" pitchFamily="18" charset="0"/>
            </a:endParaRPr>
          </a:p>
          <a:p>
            <a:pPr marL="539750" indent="-269875" algn="just">
              <a:lnSpc>
                <a:spcPct val="150000"/>
              </a:lnSpc>
              <a:spcAft>
                <a:spcPts val="800"/>
              </a:spcAft>
              <a:buNone/>
            </a:pPr>
            <a:r>
              <a:rPr lang="el-GR" sz="1800" kern="100" dirty="0">
                <a:effectLst/>
                <a:latin typeface="Aptos" panose="020B0004020202020204" pitchFamily="34" charset="0"/>
                <a:ea typeface="Aptos" panose="020B0004020202020204" pitchFamily="34" charset="0"/>
                <a:cs typeface="Times New Roman" panose="02020603050405020304" pitchFamily="18" charset="0"/>
              </a:rPr>
              <a:t>Α) Ποια η φύση της οικοδομικής άδειας;</a:t>
            </a:r>
          </a:p>
          <a:p>
            <a:pPr marL="539750" indent="-269875" algn="just">
              <a:lnSpc>
                <a:spcPct val="150000"/>
              </a:lnSpc>
              <a:spcAft>
                <a:spcPts val="800"/>
              </a:spcAft>
              <a:buNone/>
            </a:pPr>
            <a:r>
              <a:rPr lang="el-GR" sz="1800" kern="100" dirty="0">
                <a:effectLst/>
                <a:latin typeface="Aptos" panose="020B0004020202020204" pitchFamily="34" charset="0"/>
                <a:ea typeface="Aptos" panose="020B0004020202020204" pitchFamily="34" charset="0"/>
                <a:cs typeface="Times New Roman" panose="02020603050405020304" pitchFamily="18" charset="0"/>
              </a:rPr>
              <a:t>Β) Η αρμόδια Υπηρεσία ανακαλεί την άδεια, γιατί δεν συνέτρεχαν, όπως ορίζει, οι νόμιμες προϋποθέσεις χορήγησής της εξαρχής. Νόμιμα; </a:t>
            </a:r>
          </a:p>
          <a:p>
            <a:pPr marL="539750" indent="-269875" algn="just">
              <a:lnSpc>
                <a:spcPct val="150000"/>
              </a:lnSpc>
              <a:spcAft>
                <a:spcPts val="800"/>
              </a:spcAft>
              <a:buNone/>
            </a:pPr>
            <a:r>
              <a:rPr lang="el-GR" sz="1800" kern="100" dirty="0">
                <a:effectLst/>
                <a:latin typeface="Aptos" panose="020B0004020202020204" pitchFamily="34" charset="0"/>
                <a:ea typeface="Aptos" panose="020B0004020202020204" pitchFamily="34" charset="0"/>
                <a:cs typeface="Times New Roman" panose="02020603050405020304" pitchFamily="18" charset="0"/>
              </a:rPr>
              <a:t>Γ) Αν με νεότερο νόμο του 2017 απαιτηθεί ένα επιπλέον δικαιολογητικό και ο νόμος δεν ορίσει αν απαιτείται αυτό και για όσες άδειες χορηγήθηκαν απαιτείται να </a:t>
            </a:r>
            <a:r>
              <a:rPr lang="el-GR" sz="1800" kern="100" dirty="0" err="1">
                <a:effectLst/>
                <a:latin typeface="Aptos" panose="020B0004020202020204" pitchFamily="34" charset="0"/>
                <a:ea typeface="Aptos" panose="020B0004020202020204" pitchFamily="34" charset="0"/>
                <a:cs typeface="Times New Roman" panose="02020603050405020304" pitchFamily="18" charset="0"/>
              </a:rPr>
              <a:t>επανυποβληθεί</a:t>
            </a:r>
            <a:r>
              <a:rPr lang="el-GR" sz="1800" kern="100" dirty="0">
                <a:effectLst/>
                <a:latin typeface="Aptos" panose="020B0004020202020204" pitchFamily="34" charset="0"/>
                <a:ea typeface="Aptos" panose="020B0004020202020204" pitchFamily="34" charset="0"/>
                <a:cs typeface="Times New Roman" panose="02020603050405020304" pitchFamily="18" charset="0"/>
              </a:rPr>
              <a:t> η αίτηση; </a:t>
            </a:r>
          </a:p>
          <a:p>
            <a:pPr marL="539750" indent="-269875" algn="just">
              <a:lnSpc>
                <a:spcPct val="150000"/>
              </a:lnSpc>
              <a:spcAft>
                <a:spcPts val="800"/>
              </a:spcAft>
              <a:buNone/>
            </a:pPr>
            <a:r>
              <a:rPr lang="el-GR" kern="100" dirty="0">
                <a:latin typeface="Aptos" panose="020B0004020202020204" pitchFamily="34" charset="0"/>
                <a:ea typeface="Aptos" panose="020B0004020202020204" pitchFamily="34" charset="0"/>
                <a:cs typeface="Times New Roman" panose="02020603050405020304" pitchFamily="18" charset="0"/>
              </a:rPr>
              <a:t>Δ) Νομίμως χορηγείται η άδεια αυτή παρά τη μη πληρότητα των τοπογραφικών και την έλλειψη πληρότητας/νομιμότητας των στατικών μελετών;</a:t>
            </a:r>
          </a:p>
          <a:p>
            <a:pPr marL="539750" indent="-269875" algn="just">
              <a:lnSpc>
                <a:spcPct val="150000"/>
              </a:lnSpc>
              <a:spcAft>
                <a:spcPts val="800"/>
              </a:spcAft>
              <a:buNone/>
            </a:pPr>
            <a:r>
              <a:rPr lang="el-GR" sz="1800" kern="100" dirty="0">
                <a:effectLst/>
                <a:latin typeface="Aptos" panose="020B0004020202020204" pitchFamily="34" charset="0"/>
                <a:ea typeface="Aptos" panose="020B0004020202020204" pitchFamily="34" charset="0"/>
                <a:cs typeface="Times New Roman" panose="02020603050405020304" pitchFamily="18" charset="0"/>
              </a:rPr>
              <a:t>Ε) Ο Α ισχυρίζεται ότι το ΠΔ για τη ΖΟΕ δεν φέρει αιτιολογία. Επίσης, αν είναι παράνομο επειδή δεν την προέβλεπε ο νόμος, μπορεί να νεότερη διάταξη νόμου να αρθεί η παρανομία; </a:t>
            </a:r>
          </a:p>
          <a:p>
            <a:pPr marL="539750" indent="-269875">
              <a:lnSpc>
                <a:spcPct val="150000"/>
              </a:lnSpc>
              <a:spcAft>
                <a:spcPts val="800"/>
              </a:spcAft>
              <a:buNone/>
            </a:pP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437618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F70A44B-7F70-4B4C-905D-0877A1CA33E4}"/>
              </a:ext>
            </a:extLst>
          </p:cNvPr>
          <p:cNvSpPr>
            <a:spLocks noGrp="1"/>
          </p:cNvSpPr>
          <p:nvPr>
            <p:ph idx="1"/>
          </p:nvPr>
        </p:nvSpPr>
        <p:spPr>
          <a:xfrm>
            <a:off x="197708" y="271849"/>
            <a:ext cx="11788346" cy="6339015"/>
          </a:xfrm>
          <a:solidFill>
            <a:schemeClr val="accent5">
              <a:lumMod val="20000"/>
              <a:lumOff val="80000"/>
            </a:schemeClr>
          </a:solidFill>
        </p:spPr>
        <p:txBody>
          <a:bodyPr/>
          <a:lstStyle/>
          <a:p>
            <a:pPr marL="0" indent="0">
              <a:buNone/>
            </a:pPr>
            <a:r>
              <a:rPr lang="el-GR" b="1" dirty="0"/>
              <a:t>ΛΥΣΗ</a:t>
            </a:r>
            <a:r>
              <a:rPr lang="el-GR" dirty="0"/>
              <a:t>: </a:t>
            </a:r>
          </a:p>
          <a:p>
            <a:pPr marL="342900" indent="-342900">
              <a:buAutoNum type="arabicPeriod"/>
            </a:pPr>
            <a:r>
              <a:rPr lang="el-GR" dirty="0"/>
              <a:t>Η οικοδομική άδεια είναι ατομική διοικητική πράξη. </a:t>
            </a:r>
          </a:p>
          <a:p>
            <a:pPr>
              <a:lnSpc>
                <a:spcPct val="107000"/>
              </a:lnSpc>
              <a:spcAft>
                <a:spcPts val="800"/>
              </a:spcAft>
              <a:buNone/>
            </a:pPr>
            <a:r>
              <a:rPr lang="el-GR" dirty="0"/>
              <a:t>2. Ανάκληση: Οι παράνομες ευμενείς </a:t>
            </a:r>
            <a:r>
              <a:rPr lang="el-GR" dirty="0" err="1"/>
              <a:t>πράξες</a:t>
            </a:r>
            <a:r>
              <a:rPr lang="el-GR" dirty="0"/>
              <a:t> ανακαλούνται γ</a:t>
            </a:r>
            <a:r>
              <a:rPr lang="el-GR" sz="1800" b="0" u="sng" kern="100" dirty="0">
                <a:solidFill>
                  <a:schemeClr val="tx1"/>
                </a:solidFill>
                <a:effectLst/>
              </a:rPr>
              <a:t>ια λόγους νομιμότητας (πλάνη περί τα πράγματα: εσφαλμένη αντίληψη </a:t>
            </a:r>
            <a:r>
              <a:rPr lang="el-GR" sz="1800" b="0" u="sng" kern="100" dirty="0" err="1">
                <a:solidFill>
                  <a:schemeClr val="tx1"/>
                </a:solidFill>
                <a:effectLst/>
              </a:rPr>
              <a:t>περι</a:t>
            </a:r>
            <a:r>
              <a:rPr lang="el-GR" sz="1800" b="0" u="sng" kern="100" dirty="0">
                <a:solidFill>
                  <a:schemeClr val="tx1"/>
                </a:solidFill>
                <a:effectLst/>
              </a:rPr>
              <a:t> συνδρομής πραγματικών περιστατικών) εντός </a:t>
            </a:r>
            <a:r>
              <a:rPr lang="el-GR" sz="1800" b="0" u="sng" kern="100" dirty="0" err="1">
                <a:solidFill>
                  <a:schemeClr val="tx1"/>
                </a:solidFill>
                <a:effectLst/>
              </a:rPr>
              <a:t>ευλόγου</a:t>
            </a:r>
            <a:r>
              <a:rPr lang="el-GR" sz="1800" b="0" u="sng" kern="100" dirty="0">
                <a:solidFill>
                  <a:schemeClr val="tx1"/>
                </a:solidFill>
                <a:effectLst/>
              </a:rPr>
              <a:t> χρόνου (5ετία) </a:t>
            </a:r>
            <a:r>
              <a:rPr lang="el-GR" kern="100" dirty="0">
                <a:solidFill>
                  <a:schemeClr val="tx1"/>
                </a:solidFill>
              </a:rPr>
              <a:t> </a:t>
            </a:r>
            <a:r>
              <a:rPr lang="el-GR" sz="1800" b="0" u="sng" kern="100" dirty="0">
                <a:solidFill>
                  <a:schemeClr val="tx1"/>
                </a:solidFill>
                <a:effectLst/>
              </a:rPr>
              <a:t>+ αποζημίωση (ενδεχομένως) </a:t>
            </a:r>
          </a:p>
          <a:p>
            <a:pPr>
              <a:lnSpc>
                <a:spcPct val="107000"/>
              </a:lnSpc>
              <a:spcAft>
                <a:spcPts val="800"/>
              </a:spcAft>
              <a:buNone/>
            </a:pPr>
            <a:r>
              <a:rPr lang="el-GR"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a:t>
            </a:r>
            <a:r>
              <a:rPr lang="el-GR"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Η νομιμότητα μιας πράξης κρίνεται βάσει του νομικού καθεστώτος του χρόνου έκδοσης. Άρα, το έτος που εκδόθηκε δεν απαιτείτο αυτό το καινούργιο πιστοποιητικό. </a:t>
            </a:r>
          </a:p>
          <a:p>
            <a:pPr>
              <a:lnSpc>
                <a:spcPct val="107000"/>
              </a:lnSpc>
              <a:spcAft>
                <a:spcPts val="800"/>
              </a:spcAft>
              <a:buNone/>
            </a:pPr>
            <a:r>
              <a:rPr lang="el-GR"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 Παρανόμως </a:t>
            </a:r>
          </a:p>
          <a:p>
            <a:pPr>
              <a:lnSpc>
                <a:spcPct val="107000"/>
              </a:lnSpc>
              <a:spcAft>
                <a:spcPts val="800"/>
              </a:spcAft>
              <a:buNone/>
            </a:pPr>
            <a:r>
              <a:rPr lang="el-GR"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 Πράξη έκδοσης ΖΟΕ: «εμπεριέχει υπερατομικό στοιχείο» </a:t>
            </a:r>
            <a:r>
              <a:rPr lang="el-GR"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Κανονιστική (καθορίζονται περιοχές και επιβάλλονται όροι δόμησης και γης) Άρα, δεν απαιτείται αιτιολογία στις κανονιστικές (υπάρχουν και εξαιρέσεις αλλά τις αφ</a:t>
            </a:r>
            <a:r>
              <a:rPr lang="el-GR" kern="100" dirty="0">
                <a:solidFill>
                  <a:schemeClr val="tx1"/>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ήνουμε). </a:t>
            </a:r>
          </a:p>
          <a:p>
            <a:pPr>
              <a:lnSpc>
                <a:spcPct val="107000"/>
              </a:lnSpc>
              <a:spcAft>
                <a:spcPts val="800"/>
              </a:spcAft>
              <a:buNone/>
            </a:pPr>
            <a:r>
              <a:rPr lang="el-GR"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Νόμος που κ</a:t>
            </a:r>
            <a:r>
              <a:rPr lang="el-GR" kern="100" dirty="0">
                <a:solidFill>
                  <a:schemeClr val="tx1"/>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υρώνει αναδρομικά κανονιστική πράξη που εκδόθηκε χωρίς εξουσιοδότηση ή εκτός των ορίων της είναι ανίσχυρος κατά το μέρος που την ισχυροποιεί αναδρομικά ενώ δεν θίγεται η ισχύς του για το μέλλον. </a:t>
            </a:r>
            <a:endParaRPr lang="el-GR" sz="18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AutoNum type="arabicPeriod"/>
            </a:pPr>
            <a:endParaRPr lang="el-GR" dirty="0"/>
          </a:p>
        </p:txBody>
      </p:sp>
    </p:spTree>
    <p:extLst>
      <p:ext uri="{BB962C8B-B14F-4D97-AF65-F5344CB8AC3E}">
        <p14:creationId xmlns:p14="http://schemas.microsoft.com/office/powerpoint/2010/main" val="36014763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1E86D5F-A1AC-8CAA-EABB-2ECADACEFC94}"/>
              </a:ext>
            </a:extLst>
          </p:cNvPr>
          <p:cNvSpPr>
            <a:spLocks noGrp="1"/>
          </p:cNvSpPr>
          <p:nvPr>
            <p:ph idx="1"/>
          </p:nvPr>
        </p:nvSpPr>
        <p:spPr>
          <a:xfrm>
            <a:off x="358345" y="358346"/>
            <a:ext cx="11578281" cy="6190735"/>
          </a:xfrm>
          <a:solidFill>
            <a:schemeClr val="accent5">
              <a:lumMod val="20000"/>
              <a:lumOff val="80000"/>
            </a:schemeClr>
          </a:solidFill>
        </p:spPr>
        <p:txBody>
          <a:bodyPr>
            <a:normAutofit lnSpcReduction="10000"/>
          </a:bodyPr>
          <a:lstStyle/>
          <a:p>
            <a:pPr marL="0" indent="0" algn="just">
              <a:buNone/>
            </a:pPr>
            <a:r>
              <a:rPr lang="el-GR" sz="2400" b="1" dirty="0">
                <a:highlight>
                  <a:srgbClr val="FFFF00"/>
                </a:highlight>
              </a:rPr>
              <a:t>Πρακτικό 2: </a:t>
            </a:r>
          </a:p>
          <a:p>
            <a:pPr marL="0" indent="0" algn="just">
              <a:buNone/>
            </a:pPr>
            <a:r>
              <a:rPr lang="el-GR" sz="2400" i="1" dirty="0">
                <a:solidFill>
                  <a:srgbClr val="0070C0"/>
                </a:solidFill>
              </a:rPr>
              <a:t>Α) Ο Α εργάζεται ως δημόσιος υπάλληλος στο Υπουργείο Εσωτερικών. Ωράριο – χρήση κάρτας</a:t>
            </a:r>
          </a:p>
          <a:p>
            <a:pPr marL="0" indent="0" algn="just">
              <a:buNone/>
            </a:pPr>
            <a:r>
              <a:rPr lang="el-GR" sz="2400" i="1" dirty="0">
                <a:solidFill>
                  <a:srgbClr val="0070C0"/>
                </a:solidFill>
              </a:rPr>
              <a:t>Β) Νόμος προβλέπει ότι οι δημόσιες συμβάσεις υπογράφονται με τη σύμφωνη γνώμη της  ΕΑΔΗΣΥ. Το Υπουργείο αποτάθηκε στην ΕΑΔΗΣΥ η οποία γνωμοδότησε αρνητικά για την υπογραφή μιας σύμβασης. Έτσι το Υπουργείο δεν την υπέγραψε.</a:t>
            </a:r>
          </a:p>
          <a:p>
            <a:pPr marL="0" indent="0" algn="just">
              <a:buNone/>
            </a:pPr>
            <a:r>
              <a:rPr lang="el-GR" sz="2400" i="1" dirty="0">
                <a:solidFill>
                  <a:srgbClr val="0070C0"/>
                </a:solidFill>
              </a:rPr>
              <a:t>Γ) ο νόμος «Ε» ορίζει τα σχετικά με την κατάρτιση Τοπικών </a:t>
            </a:r>
            <a:r>
              <a:rPr lang="el-GR" sz="2400" i="1" dirty="0" err="1">
                <a:solidFill>
                  <a:srgbClr val="0070C0"/>
                </a:solidFill>
              </a:rPr>
              <a:t>Πολεοδ</a:t>
            </a:r>
            <a:r>
              <a:rPr lang="el-GR" sz="2400" i="1" dirty="0">
                <a:solidFill>
                  <a:srgbClr val="0070C0"/>
                </a:solidFill>
              </a:rPr>
              <a:t>. Σχεδίων. Η κίνηση της διαδικασίας γίνεται από Δήμο ή Υπουργείο Περιβάλλοντος. Η έγκριση γίνεται με ΠΔ με πρόταση Υπουργού </a:t>
            </a:r>
            <a:r>
              <a:rPr lang="el-GR" sz="2400" i="1" dirty="0" err="1">
                <a:solidFill>
                  <a:srgbClr val="0070C0"/>
                </a:solidFill>
              </a:rPr>
              <a:t>Περιβ</a:t>
            </a:r>
            <a:r>
              <a:rPr lang="el-GR" sz="2400" i="1" dirty="0">
                <a:solidFill>
                  <a:srgbClr val="0070C0"/>
                </a:solidFill>
              </a:rPr>
              <a:t>. ύστερα από εισήγηση της αρμόδιας υπηρεσίας και γνώμη του Κεντρικού Συμβουλίου. </a:t>
            </a:r>
          </a:p>
          <a:p>
            <a:pPr marL="0" indent="0" algn="just">
              <a:buNone/>
            </a:pPr>
            <a:r>
              <a:rPr lang="el-GR" sz="2400" i="1" dirty="0">
                <a:solidFill>
                  <a:srgbClr val="0070C0"/>
                </a:solidFill>
              </a:rPr>
              <a:t>Ο Δ. Γλυφάδας κατήρτισε τα ΤΠΣ αλλά δεν έχουν εγκριθεί από το Υπουργείο. </a:t>
            </a:r>
          </a:p>
          <a:p>
            <a:pPr marL="0" indent="0" algn="just">
              <a:buNone/>
            </a:pPr>
            <a:r>
              <a:rPr lang="el-GR" sz="2400" dirty="0"/>
              <a:t>Α) Ο Α δεν συμφωνεί με το μέτρο της κάρτας και θέλει να ασκήσει αίτηση ακύρωσης.</a:t>
            </a:r>
          </a:p>
          <a:p>
            <a:pPr marL="0" indent="0" algn="just">
              <a:buNone/>
            </a:pPr>
            <a:r>
              <a:rPr lang="el-GR" sz="2400" dirty="0"/>
              <a:t>Β) Νομίμως δεν υπέγραψε το δικαστήριο. Ο Β που θα παρείχε προμήθειες για τη σύμβαση τι μπορεί να κάνει;</a:t>
            </a:r>
          </a:p>
          <a:p>
            <a:pPr marL="0" indent="0" algn="just">
              <a:buNone/>
            </a:pPr>
            <a:r>
              <a:rPr lang="el-GR" sz="2400" dirty="0"/>
              <a:t>Γ) Ο Γ δεν συμφωνεί με την κατάρτιση ΓΠΣ. </a:t>
            </a:r>
          </a:p>
        </p:txBody>
      </p:sp>
    </p:spTree>
    <p:extLst>
      <p:ext uri="{BB962C8B-B14F-4D97-AF65-F5344CB8AC3E}">
        <p14:creationId xmlns:p14="http://schemas.microsoft.com/office/powerpoint/2010/main" val="3246023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641A551-E9E6-C601-B5AD-43DC1AAF5315}"/>
              </a:ext>
            </a:extLst>
          </p:cNvPr>
          <p:cNvSpPr>
            <a:spLocks noGrp="1"/>
          </p:cNvSpPr>
          <p:nvPr>
            <p:ph idx="1"/>
          </p:nvPr>
        </p:nvSpPr>
        <p:spPr>
          <a:xfrm>
            <a:off x="409903" y="441434"/>
            <a:ext cx="11477297" cy="5896304"/>
          </a:xfrm>
          <a:solidFill>
            <a:schemeClr val="accent5">
              <a:lumMod val="20000"/>
              <a:lumOff val="80000"/>
            </a:schemeClr>
          </a:solidFill>
        </p:spPr>
        <p:txBody>
          <a:bodyPr>
            <a:normAutofit/>
          </a:bodyPr>
          <a:lstStyle/>
          <a:p>
            <a:pPr marL="0" indent="0" algn="just">
              <a:buNone/>
            </a:pPr>
            <a:r>
              <a:rPr lang="el-GR" sz="2000" dirty="0"/>
              <a:t>Λύση: </a:t>
            </a:r>
          </a:p>
          <a:p>
            <a:pPr marL="0" indent="0" algn="just">
              <a:buNone/>
            </a:pPr>
            <a:r>
              <a:rPr lang="el-GR" sz="2000" dirty="0"/>
              <a:t>Α) Είναι εκτελεστή η Δ.Π; Διάκριση πράξεων με εξωτερική νομιμότητα και εσωτερική νομιμότητα (πλαίσιο κυριαρχικής σχέσης). Όταν απευθύνεται σε έναν απλό πολίτη, τότε είναι πιο ευκρινές. Όταν όμως απευθύνεται σε αυτόν με την ιδιότητα που τον συνδέει στενά με τη Διοίκηση (βλ. μαθητής, δημόσιος υπάλληλος) τότε κριτήριο η ένταση της πράξης: Θυμόμαστε τη διαφορά με το μαθητή στο σχολείο: μία διαταγή ή ωριαία αποβολή είναι χαμηλής έντασης, άρα μέτρο εσωτερικής τάξης για την ομαλή λειτουργία της υπηρεσίας = μη εκτελεστό. Αν όμως υπερβαίνει τα «συνηθισμένα» και θίγει τον αποδέκτη ως άτομο, ή επηρεάζει τη σχέση του με την Διοίκηση (βλ. αλλαγή σχολικού περιβάλλοντος) = εκτελεστή.</a:t>
            </a:r>
          </a:p>
          <a:p>
            <a:pPr marL="0" indent="0" algn="just">
              <a:buNone/>
            </a:pPr>
            <a:r>
              <a:rPr lang="el-GR" sz="2000" dirty="0"/>
              <a:t>Εδώ, η χρήση κάρτας: μη εκτελεστή.</a:t>
            </a:r>
          </a:p>
          <a:p>
            <a:pPr marL="0" indent="0" algn="just">
              <a:buNone/>
            </a:pPr>
            <a:r>
              <a:rPr lang="el-GR" sz="2000" dirty="0"/>
              <a:t>Β) Εξέταση είδους γνώμης: Κοιτάμε το Αρ. 20 ΚΔΔιαδ. Εδώ έχουμε σύμφωνη γνώμη: όταν το όργανο που έχει αποφασιστική αρμοδιότητα δεν μπορεί να εκδώσει πράξη με περιεχόμενο διαφορετικό από αυτό της σύμφωνης γνώμης του γνωμοδοτούντος. Η μη αποδοχή της θετικής σύμφωνης γνώμης </a:t>
            </a:r>
            <a:r>
              <a:rPr lang="el-GR" sz="2000" kern="100" dirty="0">
                <a:effectLst/>
              </a:rPr>
              <a:t>μόνο επί </a:t>
            </a:r>
            <a:r>
              <a:rPr lang="el-GR" sz="2000" b="1" kern="100" dirty="0">
                <a:effectLst/>
              </a:rPr>
              <a:t>διακριτικής ευχέρειας </a:t>
            </a:r>
            <a:r>
              <a:rPr lang="el-GR" sz="2000" kern="100" dirty="0">
                <a:effectLst/>
              </a:rPr>
              <a:t>και με αιτιολόγηση. Σε περίπτωση αρνητικής σύμφωνης γνώμης, τότε το </a:t>
            </a:r>
            <a:r>
              <a:rPr lang="el-GR" sz="2000" kern="100" dirty="0" err="1">
                <a:effectLst/>
              </a:rPr>
              <a:t>αποφασίζον</a:t>
            </a:r>
            <a:r>
              <a:rPr lang="el-GR" sz="2000" kern="100" dirty="0"/>
              <a:t> δεσμεύεται. Το γνωμοδοτικό ασκεί </a:t>
            </a:r>
            <a:r>
              <a:rPr lang="el-GR" sz="2000" kern="100" dirty="0" err="1"/>
              <a:t>οιονεί</a:t>
            </a:r>
            <a:r>
              <a:rPr lang="el-GR" sz="2000" kern="100" dirty="0"/>
              <a:t> αποφασιστική αρμοδιότητα και η πράξη του γνωμοδοτούντος είναι εκτελεστή ατομική διοικητική πράξη.</a:t>
            </a:r>
          </a:p>
          <a:p>
            <a:pPr marL="0" indent="0" algn="just">
              <a:buNone/>
            </a:pPr>
            <a:r>
              <a:rPr lang="el-GR" sz="2000" kern="100" dirty="0"/>
              <a:t>Ο Β μπορεί να προσβάλλει την σύμφωνη γνώμη – η μη υπογραφή της σύμβασης δεν συνιστά ΠΟΝΕ</a:t>
            </a:r>
          </a:p>
        </p:txBody>
      </p:sp>
    </p:spTree>
    <p:extLst>
      <p:ext uri="{BB962C8B-B14F-4D97-AF65-F5344CB8AC3E}">
        <p14:creationId xmlns:p14="http://schemas.microsoft.com/office/powerpoint/2010/main" val="1887534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C08CF70-9590-28E2-E03C-1AA6F18FAB1F}"/>
              </a:ext>
            </a:extLst>
          </p:cNvPr>
          <p:cNvSpPr>
            <a:spLocks noGrp="1"/>
          </p:cNvSpPr>
          <p:nvPr>
            <p:ph idx="1"/>
          </p:nvPr>
        </p:nvSpPr>
        <p:spPr>
          <a:xfrm>
            <a:off x="247135" y="444843"/>
            <a:ext cx="11640065" cy="6042453"/>
          </a:xfrm>
          <a:solidFill>
            <a:schemeClr val="accent5">
              <a:lumMod val="20000"/>
              <a:lumOff val="80000"/>
            </a:schemeClr>
          </a:solidFill>
        </p:spPr>
        <p:txBody>
          <a:bodyPr/>
          <a:lstStyle/>
          <a:p>
            <a:pPr marL="0" indent="0">
              <a:buNone/>
            </a:pPr>
            <a:r>
              <a:rPr lang="el-GR" sz="2000" dirty="0"/>
              <a:t>Γ) Εδώ έχουμε ζήτημα Συλλογικής Αρμοδιότητας: Το ΤΠΣ γίνεται είτε από Δήμο ή Υπουργείο Περιβάλλοντος αλλά υπόκειται σε έγκριση του Υπουργείου περιβάλλοντος. Έχουμε άρα σύμπραξη!!! Η δήλωση βούλησης μπορεί να είναι είτε ταυτόχρονη («συναρμοδιότητα») είτε διαδοχική΄(«έγκριση»): στην τελευταία περίπτωση: Σύνθετη Διοικητική Ενέργεια (υπάρχει ζήτημα διάκρισης αν το  όργανο που </a:t>
            </a:r>
            <a:r>
              <a:rPr lang="el-GR" sz="2000" dirty="0" err="1"/>
              <a:t>εξέδοσε</a:t>
            </a:r>
            <a:r>
              <a:rPr lang="el-GR" sz="2000" dirty="0"/>
              <a:t> και το όργανο. που εγκρίνει εμπίπτουν στο ίδιο </a:t>
            </a:r>
            <a:r>
              <a:rPr lang="el-GR" sz="2000" dirty="0" err="1"/>
              <a:t>ν.π</a:t>
            </a:r>
            <a:r>
              <a:rPr lang="el-GR" sz="2000" dirty="0"/>
              <a:t>.)</a:t>
            </a:r>
          </a:p>
          <a:p>
            <a:pPr marL="0" indent="0">
              <a:buNone/>
            </a:pPr>
            <a:endParaRPr lang="el-GR" sz="2000" dirty="0"/>
          </a:p>
          <a:p>
            <a:pPr marL="0" indent="0">
              <a:buNone/>
            </a:pPr>
            <a:r>
              <a:rPr lang="el-GR" sz="2000" dirty="0"/>
              <a:t>Εδώ: Ο δήμος Γλυφάδας εκπόνησε ΤΠΣ, έγκριση Υπουργείου Περιβάλλοντος </a:t>
            </a:r>
            <a:r>
              <a:rPr lang="el-GR" sz="2000" dirty="0">
                <a:sym typeface="Wingdings" panose="05000000000000000000" pitchFamily="2" charset="2"/>
              </a:rPr>
              <a:t> Σύνθετη Διοικητική: Θα πρέπει να επιδιώξει δικαστική προστασία όταν εγκριθούν τα ΤΠΣ!!! </a:t>
            </a:r>
          </a:p>
          <a:p>
            <a:pPr marL="0" indent="0">
              <a:buNone/>
            </a:pPr>
            <a:endParaRPr lang="el-GR" dirty="0"/>
          </a:p>
        </p:txBody>
      </p:sp>
    </p:spTree>
    <p:extLst>
      <p:ext uri="{BB962C8B-B14F-4D97-AF65-F5344CB8AC3E}">
        <p14:creationId xmlns:p14="http://schemas.microsoft.com/office/powerpoint/2010/main" val="2498888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398BE7B-0CF8-4F7A-F2C6-0BCB5AA46587}"/>
              </a:ext>
            </a:extLst>
          </p:cNvPr>
          <p:cNvSpPr>
            <a:spLocks noGrp="1"/>
          </p:cNvSpPr>
          <p:nvPr>
            <p:ph idx="1"/>
          </p:nvPr>
        </p:nvSpPr>
        <p:spPr>
          <a:xfrm>
            <a:off x="345989" y="481914"/>
            <a:ext cx="11504141" cy="6042454"/>
          </a:xfrm>
          <a:solidFill>
            <a:schemeClr val="accent4">
              <a:lumMod val="20000"/>
              <a:lumOff val="80000"/>
            </a:schemeClr>
          </a:solidFill>
        </p:spPr>
        <p:txBody>
          <a:bodyPr/>
          <a:lstStyle/>
          <a:p>
            <a:pPr marL="0" indent="0">
              <a:buNone/>
            </a:pPr>
            <a:r>
              <a:rPr lang="el-GR" b="1" dirty="0">
                <a:highlight>
                  <a:srgbClr val="FFFF00"/>
                </a:highlight>
              </a:rPr>
              <a:t>ΠΡΑΚΤΙΚΟ ΘΕΜΑ 3</a:t>
            </a:r>
          </a:p>
          <a:p>
            <a:pPr marL="0" indent="0" algn="just">
              <a:buNone/>
            </a:pPr>
            <a:r>
              <a:rPr lang="el-GR" i="1" dirty="0">
                <a:solidFill>
                  <a:srgbClr val="0070C0"/>
                </a:solidFill>
              </a:rPr>
              <a:t>Ο Α κατάθεσε στη διοίκηση αίτηση χορήγησης άδειας λειτουργίας καταστήματος υγειονομικού ενδιαφέροντος. Προσκόμισε δε εμπροθέσμως και όλα τα δικαιολογητικά. Μετά από 3 μήνες, ο Α επικοινώνησε με τη διοίκηση η οποία τον πληροφόρησε ότι ακόμα εξετάζει την αίτησή του και ότι ο Α δεν χρειάζεται να προσκομίσει νέα δικαιολογητικά. Μετά την επικοινωνία, παρήλθε ένας μήνας, δίχως καμία ενέργεια της Διοίκησης.</a:t>
            </a:r>
          </a:p>
          <a:p>
            <a:pPr marL="0" indent="0" algn="just">
              <a:buNone/>
            </a:pPr>
            <a:r>
              <a:rPr lang="el-GR" i="1" dirty="0">
                <a:solidFill>
                  <a:srgbClr val="0070C0"/>
                </a:solidFill>
              </a:rPr>
              <a:t>Α) Ποια η δικαστική προστασία του Α;</a:t>
            </a:r>
          </a:p>
          <a:p>
            <a:pPr marL="0" indent="0" algn="just">
              <a:buNone/>
            </a:pPr>
            <a:r>
              <a:rPr lang="el-GR" i="1" dirty="0">
                <a:solidFill>
                  <a:srgbClr val="0070C0"/>
                </a:solidFill>
              </a:rPr>
              <a:t>Β) Φύση σιωπής διοίκησης</a:t>
            </a:r>
          </a:p>
          <a:p>
            <a:pPr marL="0" indent="0" algn="just">
              <a:buNone/>
            </a:pPr>
            <a:r>
              <a:rPr lang="el-GR" dirty="0"/>
              <a:t>****</a:t>
            </a:r>
          </a:p>
          <a:p>
            <a:pPr marL="0" indent="0" algn="just">
              <a:buNone/>
            </a:pPr>
            <a:r>
              <a:rPr lang="el-GR" dirty="0"/>
              <a:t>Χορήγηση άδειας: δέσμια αρμοδιότητα εφόσον φέρει όλα τα δικαιολογητικά. Σιωπή της Διοίκησης: μπορεί να ερμηνευτεί ως ατομικός κανόνας δικαίου; Είτε θετική είτε αρνητική ανάλογα με το τι προβλέπει ο Νόμος. Σε περίπτωση που: </a:t>
            </a:r>
          </a:p>
          <a:p>
            <a:pPr algn="just"/>
            <a:r>
              <a:rPr lang="el-GR" sz="1800" dirty="0"/>
              <a:t>Υποβολή νομότυπου αιτήματος από τον πολίτη</a:t>
            </a:r>
          </a:p>
          <a:p>
            <a:pPr algn="just"/>
            <a:r>
              <a:rPr lang="el-GR" sz="1800" dirty="0"/>
              <a:t>Σαφής προθεσμία απάντησης διοίκησης ειδάλλως αν δεν υπάρχει σαφής προθεσμία: 3μηνο</a:t>
            </a:r>
          </a:p>
          <a:p>
            <a:pPr algn="just"/>
            <a:r>
              <a:rPr lang="el-GR" sz="1800" dirty="0"/>
              <a:t>Δέσμια αρμοδιότητα διοίκησης να απαντήσει (υποχρέωση να απαντήσει και να </a:t>
            </a:r>
            <a:r>
              <a:rPr lang="el-GR" sz="1800" dirty="0" err="1"/>
              <a:t>εκδόσει</a:t>
            </a:r>
            <a:r>
              <a:rPr lang="el-GR" sz="1800" dirty="0"/>
              <a:t> πράξη με συγκεκριμένο περιεχόμενο)</a:t>
            </a:r>
          </a:p>
          <a:p>
            <a:pPr marL="0" indent="0" algn="just">
              <a:buNone/>
            </a:pPr>
            <a:r>
              <a:rPr lang="el-GR" dirty="0">
                <a:sym typeface="Wingdings" panose="05000000000000000000" pitchFamily="2" charset="2"/>
              </a:rPr>
              <a:t> </a:t>
            </a:r>
            <a:r>
              <a:rPr lang="el-GR" dirty="0">
                <a:solidFill>
                  <a:srgbClr val="FF0000"/>
                </a:solidFill>
                <a:sym typeface="Wingdings" panose="05000000000000000000" pitchFamily="2" charset="2"/>
              </a:rPr>
              <a:t>ΠΟΝΕ</a:t>
            </a:r>
            <a:r>
              <a:rPr lang="el-GR" dirty="0">
                <a:sym typeface="Wingdings" panose="05000000000000000000" pitchFamily="2" charset="2"/>
              </a:rPr>
              <a:t>!!! </a:t>
            </a:r>
            <a:endParaRPr lang="el-GR" sz="1800" dirty="0"/>
          </a:p>
          <a:p>
            <a:pPr marL="0" indent="0">
              <a:buNone/>
            </a:pPr>
            <a:endParaRPr lang="el-GR" dirty="0"/>
          </a:p>
        </p:txBody>
      </p:sp>
    </p:spTree>
    <p:extLst>
      <p:ext uri="{BB962C8B-B14F-4D97-AF65-F5344CB8AC3E}">
        <p14:creationId xmlns:p14="http://schemas.microsoft.com/office/powerpoint/2010/main" val="2619718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BD3F558-C04C-F4A6-B11F-3F99B6AFA4C6}"/>
              </a:ext>
            </a:extLst>
          </p:cNvPr>
          <p:cNvSpPr>
            <a:spLocks noGrp="1"/>
          </p:cNvSpPr>
          <p:nvPr>
            <p:ph idx="1"/>
          </p:nvPr>
        </p:nvSpPr>
        <p:spPr>
          <a:xfrm>
            <a:off x="425669" y="394138"/>
            <a:ext cx="11430000" cy="6101255"/>
          </a:xfrm>
          <a:solidFill>
            <a:schemeClr val="accent5">
              <a:lumMod val="20000"/>
              <a:lumOff val="80000"/>
            </a:schemeClr>
          </a:solidFill>
        </p:spPr>
        <p:txBody>
          <a:bodyPr/>
          <a:lstStyle/>
          <a:p>
            <a:pPr marL="0" indent="0">
              <a:buNone/>
            </a:pPr>
            <a:r>
              <a:rPr lang="el-GR" b="1" dirty="0">
                <a:highlight>
                  <a:srgbClr val="FFFF00"/>
                </a:highlight>
              </a:rPr>
              <a:t>ΠΡΑΚΤΙΚΟ 4 </a:t>
            </a:r>
          </a:p>
          <a:p>
            <a:pPr marL="0" indent="0" algn="just">
              <a:buNone/>
            </a:pPr>
            <a:r>
              <a:rPr lang="el-GR" sz="2400" i="1" dirty="0">
                <a:solidFill>
                  <a:srgbClr val="0070C0"/>
                </a:solidFill>
              </a:rPr>
              <a:t>Στο άρθρο 21 του νόμου «Ω, ορίζονται διοικητικές κυρώσεις και πρόστιμα, τα οποία επιβάλλονται για την παράλειψη τήρησης κανόνων κτηνιατρικής εξέτασης κατοικίδιων. Σε περίπτωση μη κατοχής βιβλιαρίου κυνηγετικού σκύλου, επιβάλλεται πρόστιμο. Επιβάλλεται στον Α. </a:t>
            </a:r>
          </a:p>
          <a:p>
            <a:pPr marL="0" indent="0" algn="just">
              <a:buNone/>
            </a:pPr>
            <a:r>
              <a:rPr lang="el-GR" sz="2400" i="1" dirty="0">
                <a:solidFill>
                  <a:srgbClr val="0070C0"/>
                </a:solidFill>
              </a:rPr>
              <a:t>Α) Έπρεπε να κληθεί ο Α προηγούμενος;</a:t>
            </a:r>
          </a:p>
          <a:p>
            <a:pPr marL="0" indent="0" algn="just">
              <a:buNone/>
            </a:pPr>
            <a:r>
              <a:rPr lang="el-GR" sz="2400" i="1" dirty="0">
                <a:solidFill>
                  <a:srgbClr val="0070C0"/>
                </a:solidFill>
              </a:rPr>
              <a:t>Β) Πρόβλεψη ενδικοφανούς προσφυγής – βάσιμα ισχυρίζεται το «Α»;</a:t>
            </a:r>
          </a:p>
          <a:p>
            <a:pPr marL="0" indent="0" algn="just">
              <a:buNone/>
            </a:pPr>
            <a:r>
              <a:rPr lang="el-GR" sz="2400" i="1" dirty="0">
                <a:solidFill>
                  <a:srgbClr val="0070C0"/>
                </a:solidFill>
              </a:rPr>
              <a:t>Γ) Έστω ο νόμος ανέφερε: «πρόστιμο 300 – 600 ευρώ, ανάλογα με τις περιστάσεις. Αν τον κάλεσε, 3 μέρες ΜΕΤΑ την επιβολή του προστίμου, ωστόσο αυτός δεν παρέστη, μπορεί  να προβληθεί προηγούμενη ακρόαση; </a:t>
            </a:r>
          </a:p>
          <a:p>
            <a:pPr marL="0" indent="0" algn="just">
              <a:buNone/>
            </a:pPr>
            <a:r>
              <a:rPr lang="el-GR" sz="2400" i="1" dirty="0">
                <a:solidFill>
                  <a:srgbClr val="0070C0"/>
                </a:solidFill>
              </a:rPr>
              <a:t>Δ) Η πράξη επιβολής του προστίμου επιβλήθηκε από υπάλληλο, του οποίου ο διορισμός είχε ανακληθεί. </a:t>
            </a:r>
          </a:p>
          <a:p>
            <a:pPr marL="0" indent="0" algn="just">
              <a:buNone/>
            </a:pPr>
            <a:endParaRPr lang="el-GR" sz="2400" i="1" dirty="0">
              <a:solidFill>
                <a:srgbClr val="0070C0"/>
              </a:solidFill>
            </a:endParaRPr>
          </a:p>
          <a:p>
            <a:pPr marL="0" indent="0">
              <a:buNone/>
            </a:pPr>
            <a:endParaRPr lang="el-GR" dirty="0"/>
          </a:p>
        </p:txBody>
      </p:sp>
    </p:spTree>
    <p:extLst>
      <p:ext uri="{BB962C8B-B14F-4D97-AF65-F5344CB8AC3E}">
        <p14:creationId xmlns:p14="http://schemas.microsoft.com/office/powerpoint/2010/main" val="4245326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0FAF481-CEB0-EDDB-289B-59641490E227}"/>
              </a:ext>
            </a:extLst>
          </p:cNvPr>
          <p:cNvSpPr>
            <a:spLocks noGrp="1"/>
          </p:cNvSpPr>
          <p:nvPr>
            <p:ph idx="1"/>
          </p:nvPr>
        </p:nvSpPr>
        <p:spPr>
          <a:xfrm>
            <a:off x="350108" y="383059"/>
            <a:ext cx="11491784" cy="6091881"/>
          </a:xfrm>
          <a:solidFill>
            <a:schemeClr val="accent5">
              <a:lumMod val="20000"/>
              <a:lumOff val="80000"/>
            </a:schemeClr>
          </a:solidFill>
        </p:spPr>
        <p:txBody>
          <a:bodyPr/>
          <a:lstStyle/>
          <a:p>
            <a:pPr marL="0" indent="0">
              <a:buNone/>
            </a:pPr>
            <a:r>
              <a:rPr lang="el-GR" b="1" dirty="0"/>
              <a:t>Α) </a:t>
            </a:r>
            <a:r>
              <a:rPr lang="el-GR" dirty="0"/>
              <a:t>Δικαίωμα προηγούμενης ακρόασης: Αρ. 20 παρ. 2 Σ και 6 ΚΔΔιαδ. Προϋποθέσεις: </a:t>
            </a:r>
          </a:p>
          <a:p>
            <a:pPr marL="342900" lvl="0" indent="-342900" algn="just">
              <a:lnSpc>
                <a:spcPct val="107000"/>
              </a:lnSpc>
              <a:buFont typeface="+mj-lt"/>
              <a:buAutoNum type="arabicPeriod"/>
            </a:pPr>
            <a:r>
              <a:rPr lang="el-GR" b="1" dirty="0">
                <a:solidFill>
                  <a:schemeClr val="tx1">
                    <a:lumMod val="85000"/>
                    <a:lumOff val="15000"/>
                  </a:schemeClr>
                </a:solidFill>
              </a:rPr>
              <a:t>ατομικές </a:t>
            </a:r>
            <a:r>
              <a:rPr lang="el-GR" b="1" dirty="0">
                <a:solidFill>
                  <a:srgbClr val="0070C0"/>
                </a:solidFill>
              </a:rPr>
              <a:t>δυσμενείς</a:t>
            </a:r>
            <a:r>
              <a:rPr lang="el-GR" b="1" dirty="0">
                <a:solidFill>
                  <a:schemeClr val="tx1">
                    <a:lumMod val="85000"/>
                    <a:lumOff val="15000"/>
                  </a:schemeClr>
                </a:solidFill>
              </a:rPr>
              <a:t> Πράξεις </a:t>
            </a:r>
          </a:p>
          <a:p>
            <a:pPr marL="342900" lvl="0" indent="-342900" algn="just">
              <a:lnSpc>
                <a:spcPct val="107000"/>
              </a:lnSpc>
              <a:buFont typeface="+mj-lt"/>
              <a:buAutoNum type="arabicPeriod"/>
            </a:pPr>
            <a:r>
              <a:rPr lang="el-GR" b="1" dirty="0">
                <a:solidFill>
                  <a:schemeClr val="tx1">
                    <a:lumMod val="85000"/>
                    <a:lumOff val="15000"/>
                  </a:schemeClr>
                </a:solidFill>
                <a:highlight>
                  <a:srgbClr val="FFFF00"/>
                </a:highlight>
              </a:rPr>
              <a:t>άσκηση διακριτικής ευχέρειας</a:t>
            </a:r>
            <a:r>
              <a:rPr lang="el-GR" dirty="0">
                <a:solidFill>
                  <a:schemeClr val="tx1">
                    <a:lumMod val="85000"/>
                    <a:lumOff val="15000"/>
                  </a:schemeClr>
                </a:solidFill>
              </a:rPr>
              <a:t>:  όχι όταν έχουμε δέσμια αρμοδιότητα περιθώρια για την επιμέτρηση του προστίμου</a:t>
            </a:r>
          </a:p>
          <a:p>
            <a:pPr marL="342900" lvl="0" indent="-342900" algn="just">
              <a:lnSpc>
                <a:spcPct val="107000"/>
              </a:lnSpc>
              <a:buFont typeface="+mj-lt"/>
              <a:buAutoNum type="arabicPeriod"/>
            </a:pPr>
            <a:r>
              <a:rPr lang="el-GR" b="1" dirty="0">
                <a:solidFill>
                  <a:schemeClr val="tx1">
                    <a:lumMod val="85000"/>
                    <a:lumOff val="15000"/>
                  </a:schemeClr>
                </a:solidFill>
              </a:rPr>
              <a:t>συνδρομή υποκειμενικής συμπεριφοράς</a:t>
            </a:r>
            <a:r>
              <a:rPr lang="el-GR" dirty="0">
                <a:solidFill>
                  <a:schemeClr val="tx1">
                    <a:lumMod val="85000"/>
                    <a:lumOff val="15000"/>
                  </a:schemeClr>
                </a:solidFill>
              </a:rPr>
              <a:t>:  Όχι Επί τη βάσει αντικειμενικών δεδομένων --  να είναι σε θέση να επηρεάσει την κρίση της διοίκησης-- επί ανάκλησης παράνομης διοικητικής πράξης εντός </a:t>
            </a:r>
            <a:r>
              <a:rPr lang="el-GR" dirty="0" err="1">
                <a:solidFill>
                  <a:schemeClr val="tx1">
                    <a:lumMod val="85000"/>
                    <a:lumOff val="15000"/>
                  </a:schemeClr>
                </a:solidFill>
              </a:rPr>
              <a:t>ευλόγου</a:t>
            </a:r>
            <a:r>
              <a:rPr lang="el-GR" dirty="0">
                <a:solidFill>
                  <a:schemeClr val="tx1">
                    <a:lumMod val="85000"/>
                    <a:lumOff val="15000"/>
                  </a:schemeClr>
                </a:solidFill>
              </a:rPr>
              <a:t> χρόνου δεν απαιτείται Καταρχήν προηγούμενη κλήση</a:t>
            </a:r>
          </a:p>
          <a:p>
            <a:pPr marL="342900" lvl="0" indent="-342900" algn="just">
              <a:lnSpc>
                <a:spcPct val="107000"/>
              </a:lnSpc>
              <a:buFont typeface="+mj-lt"/>
              <a:buAutoNum type="arabicPeriod"/>
            </a:pPr>
            <a:r>
              <a:rPr lang="el-GR" b="1" dirty="0">
                <a:solidFill>
                  <a:schemeClr val="tx1">
                    <a:lumMod val="85000"/>
                    <a:lumOff val="15000"/>
                  </a:schemeClr>
                </a:solidFill>
              </a:rPr>
              <a:t>θετική βλάβη και αυτεπάγγελτη ενέργεια:  </a:t>
            </a:r>
            <a:r>
              <a:rPr lang="el-GR" b="1" dirty="0">
                <a:solidFill>
                  <a:srgbClr val="FF0000"/>
                </a:solidFill>
              </a:rPr>
              <a:t>όχι κατόπιν αιτήματος </a:t>
            </a:r>
            <a:r>
              <a:rPr lang="el-GR" dirty="0">
                <a:solidFill>
                  <a:schemeClr val="tx1">
                    <a:lumMod val="85000"/>
                    <a:lumOff val="15000"/>
                  </a:schemeClr>
                </a:solidFill>
                <a:sym typeface="Wingdings" panose="05000000000000000000" pitchFamily="2" charset="2"/>
              </a:rPr>
              <a:t></a:t>
            </a:r>
            <a:r>
              <a:rPr lang="el-GR" dirty="0">
                <a:solidFill>
                  <a:schemeClr val="tx1">
                    <a:lumMod val="85000"/>
                    <a:lumOff val="15000"/>
                  </a:schemeClr>
                </a:solidFill>
              </a:rPr>
              <a:t>   </a:t>
            </a:r>
            <a:r>
              <a:rPr lang="el-GR" b="1" dirty="0">
                <a:solidFill>
                  <a:schemeClr val="tx1">
                    <a:lumMod val="85000"/>
                    <a:lumOff val="15000"/>
                  </a:schemeClr>
                </a:solidFill>
              </a:rPr>
              <a:t>Αν είχε δυνατότητα να εκθέσει τις απόψεις του δηλαδή αποκλείεται </a:t>
            </a:r>
          </a:p>
          <a:p>
            <a:pPr marL="342900" lvl="0" indent="-342900" algn="just">
              <a:lnSpc>
                <a:spcPct val="107000"/>
              </a:lnSpc>
              <a:buFont typeface="+mj-lt"/>
              <a:buAutoNum type="arabicPeriod"/>
            </a:pPr>
            <a:r>
              <a:rPr lang="el-GR" dirty="0">
                <a:solidFill>
                  <a:schemeClr val="tx1">
                    <a:lumMod val="85000"/>
                    <a:lumOff val="15000"/>
                  </a:schemeClr>
                </a:solidFill>
              </a:rPr>
              <a:t>να μην υφίσταται άλλο στάδιο Διοικητικής διαδικασίας</a:t>
            </a:r>
          </a:p>
          <a:p>
            <a:pPr marL="342900" lvl="0" indent="-342900" algn="just">
              <a:lnSpc>
                <a:spcPct val="107000"/>
              </a:lnSpc>
              <a:spcAft>
                <a:spcPts val="800"/>
              </a:spcAft>
              <a:buFont typeface="+mj-lt"/>
              <a:buAutoNum type="arabicPeriod"/>
            </a:pPr>
            <a:r>
              <a:rPr lang="el-GR" dirty="0">
                <a:solidFill>
                  <a:schemeClr val="tx1">
                    <a:lumMod val="85000"/>
                    <a:lumOff val="15000"/>
                  </a:schemeClr>
                </a:solidFill>
              </a:rPr>
              <a:t>γνωστή διεύθυνση</a:t>
            </a:r>
          </a:p>
          <a:p>
            <a:pPr marL="0" lvl="0" indent="0" algn="just">
              <a:lnSpc>
                <a:spcPct val="107000"/>
              </a:lnSpc>
              <a:spcAft>
                <a:spcPts val="800"/>
              </a:spcAft>
              <a:buNone/>
            </a:pPr>
            <a:r>
              <a:rPr lang="el-GR" b="1" dirty="0">
                <a:solidFill>
                  <a:srgbClr val="0070C0"/>
                </a:solidFill>
              </a:rPr>
              <a:t>Εδώ, έχουμε δέσμια αρμοδιότητα</a:t>
            </a:r>
            <a:r>
              <a:rPr lang="el-GR" dirty="0"/>
              <a:t>: πράξη που όφειλε να εκδώσει η Διοίκηση εφόσον συνέτρεχαν οι νόμιμες προϋποθέσεις. </a:t>
            </a:r>
            <a:endParaRPr lang="el-GR" dirty="0">
              <a:solidFill>
                <a:schemeClr val="tx1">
                  <a:lumMod val="85000"/>
                  <a:lumOff val="15000"/>
                </a:schemeClr>
              </a:solidFill>
            </a:endParaRPr>
          </a:p>
          <a:p>
            <a:pPr marL="0" indent="0">
              <a:buNone/>
            </a:pPr>
            <a:r>
              <a:rPr lang="el-GR" dirty="0"/>
              <a:t> </a:t>
            </a:r>
          </a:p>
        </p:txBody>
      </p:sp>
    </p:spTree>
    <p:extLst>
      <p:ext uri="{BB962C8B-B14F-4D97-AF65-F5344CB8AC3E}">
        <p14:creationId xmlns:p14="http://schemas.microsoft.com/office/powerpoint/2010/main" val="20269037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35C3F66-9997-5702-A28C-5F201BFB026D}"/>
              </a:ext>
            </a:extLst>
          </p:cNvPr>
          <p:cNvSpPr>
            <a:spLocks noGrp="1"/>
          </p:cNvSpPr>
          <p:nvPr>
            <p:ph idx="1"/>
          </p:nvPr>
        </p:nvSpPr>
        <p:spPr>
          <a:xfrm>
            <a:off x="331076" y="394138"/>
            <a:ext cx="11477296" cy="6038193"/>
          </a:xfrm>
          <a:solidFill>
            <a:schemeClr val="accent5">
              <a:lumMod val="20000"/>
              <a:lumOff val="80000"/>
            </a:schemeClr>
          </a:solidFill>
        </p:spPr>
        <p:txBody>
          <a:bodyPr/>
          <a:lstStyle/>
          <a:p>
            <a:pPr marL="0" indent="0" algn="just">
              <a:buNone/>
            </a:pPr>
            <a:r>
              <a:rPr lang="el-GR" b="1" dirty="0"/>
              <a:t>Β) </a:t>
            </a:r>
            <a:r>
              <a:rPr lang="el-GR" dirty="0"/>
              <a:t>Διάσταση απόψεων: 1. Η πρόβλεψη ενδικοφανούς προσφυγής, καλύπτει την μη τήρηση του ουσιώδους τύπου γιατί αντλούμε επιχείρημα από το ζήτημα της λυσιτέλειας: όταν στο Δικαστήριο επικαλείται κάποιος την παραβίαση του δικαιώματος προηγούμενης ακρόασης, τότε για να είναι λυσιτελής ο λόγος του, δηλαδή να μην το κάνει καταχρηστικά, πρέπει να αναφέρει τους λόγους που θα επικαλούταν, αν τον καλούσε η Διοίκηση. Άρα, αφού υπάρχει η </a:t>
            </a:r>
            <a:r>
              <a:rPr lang="el-GR" dirty="0" err="1"/>
              <a:t>ενδικοφανής</a:t>
            </a:r>
            <a:r>
              <a:rPr lang="el-GR" dirty="0"/>
              <a:t>, τότε θα έχει δυνατότητα.</a:t>
            </a:r>
          </a:p>
          <a:p>
            <a:pPr marL="0" indent="0" algn="just">
              <a:buNone/>
            </a:pPr>
            <a:r>
              <a:rPr lang="el-GR" dirty="0"/>
              <a:t>2. Πιο δογματική άποψη: δεν καλύπτεται γιατί το </a:t>
            </a:r>
            <a:r>
              <a:rPr lang="el-GR" dirty="0" err="1"/>
              <a:t>δικ</a:t>
            </a:r>
            <a:r>
              <a:rPr lang="el-GR" dirty="0"/>
              <a:t>. Προηγ. Ακρόασης είναι θεμελιώδες για την έννομη τάξη και επίσης γίνεται πριν την έκδοση της πράξης ενώ η </a:t>
            </a:r>
            <a:r>
              <a:rPr lang="el-GR" dirty="0" err="1"/>
              <a:t>ενδικοφανής</a:t>
            </a:r>
            <a:r>
              <a:rPr lang="el-GR" dirty="0"/>
              <a:t> μετά. </a:t>
            </a:r>
          </a:p>
          <a:p>
            <a:pPr marL="0" indent="0" algn="just">
              <a:buNone/>
            </a:pPr>
            <a:r>
              <a:rPr lang="el-GR" b="1" dirty="0"/>
              <a:t>Γ) </a:t>
            </a:r>
            <a:r>
              <a:rPr lang="el-GR" dirty="0"/>
              <a:t>Έχουμε δυνατότητα επιμέτρησης – διακριτική ευχέρεια. Αλλά έπρεπε να τον καλέσει ΠΡΙΝ την έκδοση της πράξης: Αρ. 6 παρ. 2 ΚΔΔιαδ: χρόνος κοινοποίησης κλήσης για </a:t>
            </a:r>
            <a:r>
              <a:rPr lang="el-GR" dirty="0" err="1"/>
              <a:t>ακράση</a:t>
            </a:r>
            <a:r>
              <a:rPr lang="el-GR" dirty="0"/>
              <a:t> </a:t>
            </a:r>
            <a:r>
              <a:rPr lang="en-US" dirty="0"/>
              <a:t>minimum </a:t>
            </a:r>
            <a:r>
              <a:rPr lang="el-GR" dirty="0"/>
              <a:t>5 (πλήρεις) μέρες!!!!</a:t>
            </a:r>
          </a:p>
          <a:p>
            <a:pPr marL="0" indent="0" algn="just">
              <a:buNone/>
            </a:pPr>
            <a:endParaRPr lang="el-GR" dirty="0"/>
          </a:p>
          <a:p>
            <a:pPr marL="0" indent="0" algn="just">
              <a:buNone/>
            </a:pPr>
            <a:r>
              <a:rPr lang="el-GR" dirty="0"/>
              <a:t> </a:t>
            </a:r>
            <a:r>
              <a:rPr lang="el-GR" sz="1800" i="1" dirty="0">
                <a:solidFill>
                  <a:srgbClr val="0070C0"/>
                </a:solidFill>
              </a:rPr>
              <a:t>Δ) Η πράξη επιβολής του προστίμου επιβλήθηκε από υπάλληλο, </a:t>
            </a:r>
            <a:r>
              <a:rPr lang="el-GR" sz="1800" b="1" i="1" dirty="0">
                <a:solidFill>
                  <a:srgbClr val="0070C0"/>
                </a:solidFill>
              </a:rPr>
              <a:t>του οποίου ο διορισμός είχε ανακληθεί</a:t>
            </a:r>
            <a:r>
              <a:rPr lang="el-GR" sz="1800" i="1" dirty="0">
                <a:solidFill>
                  <a:srgbClr val="0070C0"/>
                </a:solidFill>
              </a:rPr>
              <a:t>. </a:t>
            </a:r>
            <a:r>
              <a:rPr lang="el-GR" sz="1800" dirty="0">
                <a:solidFill>
                  <a:schemeClr val="tx1"/>
                </a:solidFill>
                <a:sym typeface="Wingdings" panose="05000000000000000000" pitchFamily="2" charset="2"/>
              </a:rPr>
              <a:t> Μία κατηγορία διοικητικών πράξεων είναι οι ανυπόστατες (βλ. </a:t>
            </a:r>
            <a:r>
              <a:rPr lang="el-GR" sz="1800" dirty="0" err="1">
                <a:solidFill>
                  <a:schemeClr val="tx1"/>
                </a:solidFill>
                <a:sym typeface="Wingdings" panose="05000000000000000000" pitchFamily="2" charset="2"/>
              </a:rPr>
              <a:t>νόσφιση</a:t>
            </a:r>
            <a:r>
              <a:rPr lang="el-GR" sz="1800" dirty="0">
                <a:solidFill>
                  <a:schemeClr val="tx1"/>
                </a:solidFill>
                <a:sym typeface="Wingdings" panose="05000000000000000000" pitchFamily="2" charset="2"/>
              </a:rPr>
              <a:t> εξουσίας από ιδιώτη, κατά </a:t>
            </a:r>
            <a:r>
              <a:rPr lang="el-GR" sz="1800" dirty="0" err="1">
                <a:solidFill>
                  <a:schemeClr val="tx1"/>
                </a:solidFill>
                <a:sym typeface="Wingdings" panose="05000000000000000000" pitchFamily="2" charset="2"/>
              </a:rPr>
              <a:t>κλάδον</a:t>
            </a:r>
            <a:r>
              <a:rPr lang="el-GR" dirty="0">
                <a:solidFill>
                  <a:schemeClr val="tx1"/>
                </a:solidFill>
                <a:sym typeface="Wingdings" panose="05000000000000000000" pitchFamily="2" charset="2"/>
              </a:rPr>
              <a:t> αναρμοδιότητα: αντί για Υπουργείο Υγείας, εκδόθηκε από Υπουργείο Οικονομικών). </a:t>
            </a:r>
          </a:p>
          <a:p>
            <a:pPr marL="0" indent="0" algn="just">
              <a:buNone/>
            </a:pPr>
            <a:r>
              <a:rPr lang="el-GR" sz="1800" dirty="0">
                <a:solidFill>
                  <a:schemeClr val="tx1"/>
                </a:solidFill>
                <a:sym typeface="Wingdings" panose="05000000000000000000" pitchFamily="2" charset="2"/>
              </a:rPr>
              <a:t>Αλλά, υπάρχε</a:t>
            </a:r>
            <a:r>
              <a:rPr lang="el-GR" dirty="0">
                <a:solidFill>
                  <a:schemeClr val="tx1"/>
                </a:solidFill>
                <a:sym typeface="Wingdings" panose="05000000000000000000" pitchFamily="2" charset="2"/>
              </a:rPr>
              <a:t>ι και το ζήτημα της ασφάλειας δικαίου: </a:t>
            </a:r>
            <a:r>
              <a:rPr lang="en-US" dirty="0">
                <a:solidFill>
                  <a:schemeClr val="tx1"/>
                </a:solidFill>
                <a:sym typeface="Wingdings" panose="05000000000000000000" pitchFamily="2" charset="2"/>
              </a:rPr>
              <a:t>“</a:t>
            </a:r>
            <a:r>
              <a:rPr lang="en-US" b="1" dirty="0">
                <a:solidFill>
                  <a:schemeClr val="tx1"/>
                </a:solidFill>
                <a:sym typeface="Wingdings" panose="05000000000000000000" pitchFamily="2" charset="2"/>
              </a:rPr>
              <a:t>de facto </a:t>
            </a:r>
            <a:r>
              <a:rPr lang="el-GR" b="1" dirty="0">
                <a:solidFill>
                  <a:schemeClr val="tx1"/>
                </a:solidFill>
                <a:sym typeface="Wingdings" panose="05000000000000000000" pitchFamily="2" charset="2"/>
              </a:rPr>
              <a:t>διοικητικό όργανο</a:t>
            </a:r>
            <a:r>
              <a:rPr lang="el-GR" dirty="0">
                <a:solidFill>
                  <a:schemeClr val="tx1"/>
                </a:solidFill>
                <a:sym typeface="Wingdings" panose="05000000000000000000" pitchFamily="2" charset="2"/>
              </a:rPr>
              <a:t>». Όταν η κατοχή της θέσης είναι «ευλογοφανής», δηλαδή δεν υπάρχουν σοβαροί λόγοι να υποθέσει κάποιος ότι ο διορισμός είναι παράνομος ή η έκπτωση από το αξίωμα δεν είναι ευρέως γνωστή (άλλο υπάλληλος ΕΦΚΑ άλλο </a:t>
            </a:r>
            <a:r>
              <a:rPr lang="el-GR" dirty="0" err="1">
                <a:solidFill>
                  <a:schemeClr val="tx1"/>
                </a:solidFill>
                <a:sym typeface="Wingdings" panose="05000000000000000000" pitchFamily="2" charset="2"/>
              </a:rPr>
              <a:t>ΠτΔ</a:t>
            </a:r>
            <a:r>
              <a:rPr lang="el-GR" dirty="0">
                <a:solidFill>
                  <a:schemeClr val="tx1"/>
                </a:solidFill>
                <a:sym typeface="Wingdings" panose="05000000000000000000" pitchFamily="2" charset="2"/>
              </a:rPr>
              <a:t>).  Νόμιμη πράξη </a:t>
            </a:r>
            <a:endParaRPr lang="el-GR" sz="1800" dirty="0">
              <a:solidFill>
                <a:schemeClr val="tx1"/>
              </a:solidFill>
            </a:endParaRPr>
          </a:p>
          <a:p>
            <a:pPr marL="0" indent="0">
              <a:buNone/>
            </a:pPr>
            <a:endParaRPr lang="el-GR" dirty="0"/>
          </a:p>
        </p:txBody>
      </p:sp>
    </p:spTree>
    <p:extLst>
      <p:ext uri="{BB962C8B-B14F-4D97-AF65-F5344CB8AC3E}">
        <p14:creationId xmlns:p14="http://schemas.microsoft.com/office/powerpoint/2010/main" val="16038212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2445331-B1F7-4BD8-7925-7AF4D6F66A03}"/>
              </a:ext>
            </a:extLst>
          </p:cNvPr>
          <p:cNvSpPr>
            <a:spLocks noGrp="1"/>
          </p:cNvSpPr>
          <p:nvPr>
            <p:ph idx="1"/>
          </p:nvPr>
        </p:nvSpPr>
        <p:spPr>
          <a:xfrm>
            <a:off x="331075" y="457200"/>
            <a:ext cx="11603421" cy="5990897"/>
          </a:xfrm>
          <a:solidFill>
            <a:schemeClr val="accent5">
              <a:lumMod val="20000"/>
              <a:lumOff val="80000"/>
            </a:schemeClr>
          </a:solidFill>
        </p:spPr>
        <p:txBody>
          <a:bodyPr>
            <a:normAutofit/>
          </a:bodyPr>
          <a:lstStyle/>
          <a:p>
            <a:pPr marL="0" indent="0" algn="just">
              <a:buNone/>
            </a:pPr>
            <a:r>
              <a:rPr lang="el-GR" sz="2400" dirty="0">
                <a:highlight>
                  <a:srgbClr val="FFFF00"/>
                </a:highlight>
              </a:rPr>
              <a:t>ΠΡΑΚΤΙΚΟ 5</a:t>
            </a:r>
          </a:p>
          <a:p>
            <a:pPr marL="342900" lvl="0" indent="-342900" algn="just">
              <a:lnSpc>
                <a:spcPct val="115000"/>
              </a:lnSpc>
              <a:buFont typeface="+mj-lt"/>
              <a:buAutoNum type="arabicPeriod"/>
            </a:pPr>
            <a:r>
              <a:rPr lang="el-GR" sz="2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Σύμφωνα με διάταξη νόμου, οι οριστικές παραχωρήσεις (ΟΠ) μεταλλείων χορηγούνται </a:t>
            </a:r>
            <a:r>
              <a:rPr lang="el-GR" sz="24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με απόφαση </a:t>
            </a:r>
            <a:r>
              <a:rPr lang="el-GR" sz="2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του Υπουργού έπειτα </a:t>
            </a:r>
            <a:r>
              <a:rPr lang="el-GR" sz="24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από γνώμη </a:t>
            </a:r>
            <a:r>
              <a:rPr lang="el-GR" sz="2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του ΙΓΜΕ σχετικά με τη δυναμικότητα του μεταλλείου και την δυνατότητα δημιουργίας βιώσιμης μονάδας. </a:t>
            </a:r>
          </a:p>
          <a:p>
            <a:pPr marL="342900" lvl="0" indent="-342900" algn="just">
              <a:lnSpc>
                <a:spcPct val="115000"/>
              </a:lnSpc>
              <a:buFont typeface="+mj-lt"/>
              <a:buAutoNum type="arabicPeriod"/>
            </a:pPr>
            <a:r>
              <a:rPr lang="el-GR" sz="2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Ο Α υπέβαλε </a:t>
            </a:r>
            <a:r>
              <a:rPr lang="el-GR" sz="24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αίτηση</a:t>
            </a:r>
            <a:r>
              <a:rPr lang="el-GR" sz="2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για τη χορήγηση ΟΠ και </a:t>
            </a:r>
            <a:r>
              <a:rPr lang="el-GR" sz="24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παρά τη θετική γνώμη του ΙΓΜΕ</a:t>
            </a:r>
            <a:r>
              <a:rPr lang="el-GR" sz="2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ο Υπουργός </a:t>
            </a:r>
            <a:r>
              <a:rPr lang="el-GR" sz="24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απάντησε αρνητικά </a:t>
            </a:r>
            <a:r>
              <a:rPr lang="el-GR" sz="2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επί της αιτήσεως του Α, </a:t>
            </a:r>
            <a:r>
              <a:rPr lang="el-GR" sz="2400" b="1" i="1" u="sng"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χωρίς να παραθέσει στην απόφασή του ειδική αιτιολογία</a:t>
            </a:r>
            <a:r>
              <a:rPr lang="el-GR" sz="2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15000"/>
              </a:lnSpc>
              <a:spcAft>
                <a:spcPts val="1000"/>
              </a:spcAft>
              <a:buFont typeface="+mj-lt"/>
              <a:buAutoNum type="arabicPeriod"/>
            </a:pPr>
            <a:r>
              <a:rPr lang="el-GR" sz="240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Ο Α διαμαρτύρεται γιατί πιστεύει ότι (α) ο Υπουργός ήταν υποχρεωμένος να ακολουθήσει τη γνώμη του ΙΓΜΕ και να του χορηγήσει την ΟΠ και (β) σε κάθε περίπτωση όφειλε να αιτιολογήσει την διαφοροποίησή του. Είναι νόμιμοι οι ισχυρισμοί του Α; </a:t>
            </a:r>
          </a:p>
          <a:p>
            <a:pPr marL="0" indent="0" algn="just">
              <a:buNone/>
            </a:pPr>
            <a:r>
              <a:rPr lang="el-GR" sz="2400" dirty="0"/>
              <a:t> </a:t>
            </a:r>
          </a:p>
        </p:txBody>
      </p:sp>
    </p:spTree>
    <p:extLst>
      <p:ext uri="{BB962C8B-B14F-4D97-AF65-F5344CB8AC3E}">
        <p14:creationId xmlns:p14="http://schemas.microsoft.com/office/powerpoint/2010/main" val="3415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6AECA06-E094-9EEB-7285-44BB2E0FF105}"/>
              </a:ext>
            </a:extLst>
          </p:cNvPr>
          <p:cNvSpPr txBox="1"/>
          <p:nvPr/>
        </p:nvSpPr>
        <p:spPr>
          <a:xfrm>
            <a:off x="331076" y="409903"/>
            <a:ext cx="5764924" cy="3847207"/>
          </a:xfrm>
          <a:prstGeom prst="rect">
            <a:avLst/>
          </a:prstGeom>
          <a:solidFill>
            <a:schemeClr val="bg2"/>
          </a:solidFill>
        </p:spPr>
        <p:txBody>
          <a:bodyPr wrap="square" rtlCol="0">
            <a:spAutoFit/>
          </a:bodyPr>
          <a:lstStyle/>
          <a:p>
            <a:pPr algn="just"/>
            <a:r>
              <a:rPr lang="el-GR" sz="2000" dirty="0"/>
              <a:t>Για να μην ξεχνιόμαστε…</a:t>
            </a:r>
          </a:p>
          <a:p>
            <a:pPr algn="just"/>
            <a:r>
              <a:rPr lang="el-GR" sz="2400" b="1" u="sng" dirty="0"/>
              <a:t>Τυπικός Νόμος: </a:t>
            </a:r>
            <a:r>
              <a:rPr lang="el-GR" sz="2000" dirty="0"/>
              <a:t>Είναι μια πράξη της Βουλής, όπου στην συνέχεια σύμφωνα με το άρθρο 42 παρ. 1 Σ εκδίδεται και δημοσιεύεται από τον </a:t>
            </a:r>
            <a:r>
              <a:rPr lang="el-GR" sz="2000" dirty="0" err="1"/>
              <a:t>ΠτΔ</a:t>
            </a:r>
            <a:r>
              <a:rPr lang="el-GR" sz="2000" dirty="0"/>
              <a:t>. Στον τυπικό νόμο δεν είναι το περιεχόμενο κρίσιμο, αλλά να ακολουθείται ορισμένη νομοπαρασκευαστική διαδικασία. Ανεξάρτητα από το εάν το περιεχόμενο έχει γενική και αφηρημένη ρύθμιση.</a:t>
            </a:r>
          </a:p>
          <a:p>
            <a:pPr algn="just"/>
            <a:r>
              <a:rPr lang="el-GR" sz="2000" b="1" dirty="0">
                <a:solidFill>
                  <a:srgbClr val="FF0000"/>
                </a:solidFill>
              </a:rPr>
              <a:t>Ο τυπικός νόμος δεν είναι διοικητική πράξη </a:t>
            </a:r>
            <a:r>
              <a:rPr lang="el-GR" sz="2000" dirty="0"/>
              <a:t>ακόμα και εάν περιέχει στο περιεχόμενο του ατομική ρύθμιση. </a:t>
            </a:r>
            <a:r>
              <a:rPr lang="el-GR" sz="2000" dirty="0">
                <a:sym typeface="Wingdings" panose="05000000000000000000" pitchFamily="2" charset="2"/>
              </a:rPr>
              <a:t> </a:t>
            </a:r>
            <a:r>
              <a:rPr lang="el-GR" sz="2000" b="1" dirty="0">
                <a:highlight>
                  <a:srgbClr val="FFFF00"/>
                </a:highlight>
                <a:sym typeface="Wingdings" panose="05000000000000000000" pitchFamily="2" charset="2"/>
              </a:rPr>
              <a:t>ΔΕΝ</a:t>
            </a:r>
            <a:r>
              <a:rPr lang="el-GR" sz="2000" dirty="0">
                <a:sym typeface="Wingdings" panose="05000000000000000000" pitchFamily="2" charset="2"/>
              </a:rPr>
              <a:t> ΠΡΟΣΒΑΛΛΕΤΑΙ ΔΙΚΑΣΤΙΚΑ</a:t>
            </a:r>
            <a:endParaRPr lang="el-GR" sz="2000" dirty="0"/>
          </a:p>
        </p:txBody>
      </p:sp>
      <p:sp>
        <p:nvSpPr>
          <p:cNvPr id="3" name="TextBox 2">
            <a:extLst>
              <a:ext uri="{FF2B5EF4-FFF2-40B4-BE49-F238E27FC236}">
                <a16:creationId xmlns:a16="http://schemas.microsoft.com/office/drawing/2014/main" id="{E3BFB4AD-D1F6-FBA2-2293-0B0E93725881}"/>
              </a:ext>
            </a:extLst>
          </p:cNvPr>
          <p:cNvSpPr txBox="1"/>
          <p:nvPr/>
        </p:nvSpPr>
        <p:spPr>
          <a:xfrm>
            <a:off x="6314303" y="1828800"/>
            <a:ext cx="5546621" cy="3539430"/>
          </a:xfrm>
          <a:prstGeom prst="rect">
            <a:avLst/>
          </a:prstGeom>
          <a:solidFill>
            <a:schemeClr val="accent4"/>
          </a:solidFill>
        </p:spPr>
        <p:txBody>
          <a:bodyPr wrap="square" rtlCol="0">
            <a:spAutoFit/>
          </a:bodyPr>
          <a:lstStyle/>
          <a:p>
            <a:pPr algn="just"/>
            <a:r>
              <a:rPr lang="el-GR" sz="2400" b="1" u="sng" dirty="0"/>
              <a:t>Ουσιαστικός Νόμος</a:t>
            </a:r>
            <a:r>
              <a:rPr lang="el-GR" sz="2000" dirty="0"/>
              <a:t>: Οποιαδήποτε γενική και αφηρημένη ρύθμιση. Αυτό είναι κανόνας δικαίου.</a:t>
            </a:r>
          </a:p>
          <a:p>
            <a:pPr algn="just"/>
            <a:r>
              <a:rPr lang="el-GR" sz="2000" dirty="0"/>
              <a:t>Είναι μια ρύθμιση δέον γενέσθαι, η οποία δεν αφορά μια ατομική περίπτωση αλλά αφορά την περιγραφή ενός πεδίου εφαρμογής με γενικές έννοιες οι οποίες επιτρέπουν την εφαρμογή της ρύθμισης σε αόριστο αριθμό υποθέσεων στο μέλλον. Εφαρμογή της ρύθμισης σε αόριστο αριθμό υποθέσεων στο μέλλον. </a:t>
            </a:r>
            <a:r>
              <a:rPr lang="el-GR" sz="2000" dirty="0">
                <a:sym typeface="Wingdings" panose="05000000000000000000" pitchFamily="2" charset="2"/>
              </a:rPr>
              <a:t> ΑΚΑ Κανονιστική Πράξη, </a:t>
            </a:r>
            <a:r>
              <a:rPr lang="el-GR" sz="2000" b="1" dirty="0">
                <a:solidFill>
                  <a:srgbClr val="FF0000"/>
                </a:solidFill>
                <a:sym typeface="Wingdings" panose="05000000000000000000" pitchFamily="2" charset="2"/>
              </a:rPr>
              <a:t>προσβάλλεται με αίτηση ακύρωσης στο ΣτΕ</a:t>
            </a:r>
            <a:endParaRPr lang="el-GR" sz="2000" b="1" dirty="0">
              <a:solidFill>
                <a:srgbClr val="FF0000"/>
              </a:solidFill>
            </a:endParaRPr>
          </a:p>
        </p:txBody>
      </p:sp>
    </p:spTree>
    <p:extLst>
      <p:ext uri="{BB962C8B-B14F-4D97-AF65-F5344CB8AC3E}">
        <p14:creationId xmlns:p14="http://schemas.microsoft.com/office/powerpoint/2010/main" val="8638279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C2E1AFF-4B16-C08C-2EF2-40BCD0C75A21}"/>
              </a:ext>
            </a:extLst>
          </p:cNvPr>
          <p:cNvSpPr>
            <a:spLocks noGrp="1"/>
          </p:cNvSpPr>
          <p:nvPr>
            <p:ph idx="1"/>
          </p:nvPr>
        </p:nvSpPr>
        <p:spPr>
          <a:xfrm>
            <a:off x="504497" y="504497"/>
            <a:ext cx="11414234" cy="5785943"/>
          </a:xfrm>
        </p:spPr>
        <p:txBody>
          <a:bodyPr/>
          <a:lstStyle/>
          <a:p>
            <a:r>
              <a:rPr lang="el-GR" dirty="0"/>
              <a:t>Τι πρέπει να θυμόμαστε;</a:t>
            </a:r>
          </a:p>
          <a:p>
            <a:pPr marL="342900" algn="just">
              <a:lnSpc>
                <a:spcPct val="115000"/>
              </a:lnSpc>
              <a:spcAft>
                <a:spcPts val="1000"/>
              </a:spcAft>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Κατηγορίες γνωμοδότησης </a:t>
            </a:r>
          </a:p>
          <a:p>
            <a:pPr marL="342900" lvl="0" indent="-342900" algn="just">
              <a:lnSpc>
                <a:spcPct val="115000"/>
              </a:lnSpc>
              <a:buFont typeface="+mj-lt"/>
              <a:buAutoNum type="romanL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Απλή γνώμη </a:t>
            </a:r>
            <a:r>
              <a:rPr lang="el-GR" sz="1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εδώ είμαστε </a:t>
            </a:r>
            <a:endParaRPr lang="el-GR" sz="1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romanL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Σύμφωνη γνώμη </a:t>
            </a:r>
          </a:p>
          <a:p>
            <a:pPr marL="342900" lvl="0" indent="-342900" algn="just">
              <a:lnSpc>
                <a:spcPct val="115000"/>
              </a:lnSpc>
              <a:buFont typeface="+mj-lt"/>
              <a:buAutoNum type="romanL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Πρόταση </a:t>
            </a:r>
          </a:p>
          <a:p>
            <a:pPr marL="342900" lvl="0" indent="-342900" algn="just">
              <a:lnSpc>
                <a:spcPct val="115000"/>
              </a:lnSpc>
              <a:spcAft>
                <a:spcPts val="1000"/>
              </a:spcAft>
              <a:buFont typeface="+mj-lt"/>
              <a:buAutoNum type="romanL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Υποχρεωτική γνωμοδότηση</a:t>
            </a:r>
            <a:endParaRPr lang="el-GR" dirty="0"/>
          </a:p>
          <a:p>
            <a:pPr marL="0" indent="0">
              <a:buNone/>
            </a:pPr>
            <a:endParaRPr lang="el-GR" dirty="0"/>
          </a:p>
        </p:txBody>
      </p:sp>
      <p:sp>
        <p:nvSpPr>
          <p:cNvPr id="4" name="Ορθογώνιο: Στρογγύλεμα γωνιών 3">
            <a:extLst>
              <a:ext uri="{FF2B5EF4-FFF2-40B4-BE49-F238E27FC236}">
                <a16:creationId xmlns:a16="http://schemas.microsoft.com/office/drawing/2014/main" id="{A43C3F19-6499-409B-966E-D57977AA78BB}"/>
              </a:ext>
            </a:extLst>
          </p:cNvPr>
          <p:cNvSpPr/>
          <p:nvPr/>
        </p:nvSpPr>
        <p:spPr>
          <a:xfrm>
            <a:off x="4587766" y="1040524"/>
            <a:ext cx="6826468" cy="1963045"/>
          </a:xfrm>
          <a:prstGeom prst="round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TextBox 4">
            <a:extLst>
              <a:ext uri="{FF2B5EF4-FFF2-40B4-BE49-F238E27FC236}">
                <a16:creationId xmlns:a16="http://schemas.microsoft.com/office/drawing/2014/main" id="{6CF73B4E-7C22-C887-71C4-45CF267A17B1}"/>
              </a:ext>
            </a:extLst>
          </p:cNvPr>
          <p:cNvSpPr txBox="1"/>
          <p:nvPr/>
        </p:nvSpPr>
        <p:spPr>
          <a:xfrm>
            <a:off x="5265682" y="1403131"/>
            <a:ext cx="5707117" cy="1600438"/>
          </a:xfrm>
          <a:prstGeom prst="rect">
            <a:avLst/>
          </a:prstGeom>
          <a:noFill/>
        </p:spPr>
        <p:txBody>
          <a:bodyPr wrap="square" rtlCol="0">
            <a:spAutoFit/>
          </a:bodyPr>
          <a:lstStyle/>
          <a:p>
            <a:pPr algn="just"/>
            <a:r>
              <a:rPr lang="el-GR" sz="2000" dirty="0">
                <a:highlight>
                  <a:srgbClr val="FFFF00"/>
                </a:highlight>
              </a:rPr>
              <a:t>Επί απλής γνώμης</a:t>
            </a:r>
            <a:r>
              <a:rPr lang="el-GR" sz="2000" dirty="0"/>
              <a:t>, </a:t>
            </a:r>
            <a:r>
              <a:rPr lang="el-GR" sz="2000" dirty="0">
                <a:latin typeface="Calibri" panose="020F0502020204030204" pitchFamily="34" charset="0"/>
                <a:ea typeface="Calibri" panose="020F0502020204030204" pitchFamily="34" charset="0"/>
                <a:cs typeface="Times New Roman" panose="02020603050405020304" pitchFamily="18" charset="0"/>
              </a:rPr>
              <a:t>δ</a:t>
            </a:r>
            <a:r>
              <a:rPr lang="el-GR" sz="2000" dirty="0">
                <a:effectLst/>
                <a:latin typeface="Calibri" panose="020F0502020204030204" pitchFamily="34" charset="0"/>
                <a:ea typeface="Calibri" panose="020F0502020204030204" pitchFamily="34" charset="0"/>
                <a:cs typeface="Times New Roman" panose="02020603050405020304" pitchFamily="18" charset="0"/>
              </a:rPr>
              <a:t>εν είναι δεσμευτικό το περιεχόμενο της απλής γνώμης για το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αποφασίζον</a:t>
            </a:r>
            <a:r>
              <a:rPr lang="el-GR" sz="2000" dirty="0">
                <a:effectLst/>
                <a:latin typeface="Calibri" panose="020F0502020204030204" pitchFamily="34" charset="0"/>
                <a:ea typeface="Calibri" panose="020F0502020204030204" pitchFamily="34" charset="0"/>
                <a:cs typeface="Times New Roman" panose="02020603050405020304" pitchFamily="18" charset="0"/>
              </a:rPr>
              <a:t> όργανο = μπορεί να εκδώσει πράξη διαφορετικού περιεχομένου</a:t>
            </a:r>
          </a:p>
          <a:p>
            <a:endParaRPr lang="el-GR" dirty="0"/>
          </a:p>
        </p:txBody>
      </p:sp>
      <p:sp>
        <p:nvSpPr>
          <p:cNvPr id="6" name="Σύννεφο 5">
            <a:extLst>
              <a:ext uri="{FF2B5EF4-FFF2-40B4-BE49-F238E27FC236}">
                <a16:creationId xmlns:a16="http://schemas.microsoft.com/office/drawing/2014/main" id="{50ECDCD2-714C-1905-301E-FAADB611E88B}"/>
              </a:ext>
            </a:extLst>
          </p:cNvPr>
          <p:cNvSpPr/>
          <p:nvPr/>
        </p:nvSpPr>
        <p:spPr>
          <a:xfrm>
            <a:off x="819806" y="3428999"/>
            <a:ext cx="6195849" cy="3224047"/>
          </a:xfrm>
          <a:prstGeom prst="cloud">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TextBox 6">
            <a:extLst>
              <a:ext uri="{FF2B5EF4-FFF2-40B4-BE49-F238E27FC236}">
                <a16:creationId xmlns:a16="http://schemas.microsoft.com/office/drawing/2014/main" id="{15693A9E-3489-D526-0766-9B928C09D73B}"/>
              </a:ext>
            </a:extLst>
          </p:cNvPr>
          <p:cNvSpPr txBox="1"/>
          <p:nvPr/>
        </p:nvSpPr>
        <p:spPr>
          <a:xfrm>
            <a:off x="1324303" y="3925075"/>
            <a:ext cx="4635062" cy="2231893"/>
          </a:xfrm>
          <a:prstGeom prst="rect">
            <a:avLst/>
          </a:prstGeom>
          <a:noFill/>
        </p:spPr>
        <p:txBody>
          <a:bodyPr wrap="square" rtlCol="0">
            <a:spAutoFit/>
          </a:bodyPr>
          <a:lstStyle/>
          <a:p>
            <a:pPr lvl="1" algn="just">
              <a:lnSpc>
                <a:spcPct val="115000"/>
              </a:lnSpc>
              <a:tabLst>
                <a:tab pos="228600" algn="l"/>
              </a:tabLst>
            </a:pPr>
            <a:r>
              <a:rPr lang="el-GR" sz="1400" b="1" dirty="0">
                <a:effectLst/>
                <a:latin typeface="Calibri" panose="020F0502020204030204" pitchFamily="34" charset="0"/>
                <a:ea typeface="Calibri" panose="020F0502020204030204" pitchFamily="34" charset="0"/>
                <a:cs typeface="Times New Roman" panose="02020603050405020304" pitchFamily="18" charset="0"/>
              </a:rPr>
              <a:t>Υποχρεώσεις </a:t>
            </a:r>
            <a:r>
              <a:rPr lang="el-GR" sz="1400" b="1" dirty="0" err="1">
                <a:effectLst/>
                <a:latin typeface="Calibri" panose="020F0502020204030204" pitchFamily="34" charset="0"/>
                <a:ea typeface="Calibri" panose="020F0502020204030204" pitchFamily="34" charset="0"/>
                <a:cs typeface="Times New Roman" panose="02020603050405020304" pitchFamily="18" charset="0"/>
              </a:rPr>
              <a:t>αποφασίζοντος</a:t>
            </a:r>
            <a:r>
              <a:rPr lang="el-GR" sz="1400" b="1" dirty="0">
                <a:effectLst/>
                <a:latin typeface="Calibri" panose="020F0502020204030204" pitchFamily="34" charset="0"/>
                <a:ea typeface="Calibri" panose="020F0502020204030204" pitchFamily="34" charset="0"/>
                <a:cs typeface="Times New Roman" panose="02020603050405020304" pitchFamily="18" charset="0"/>
              </a:rPr>
              <a:t> οργάνου όταν προβλέπεται </a:t>
            </a:r>
            <a:r>
              <a:rPr lang="el-GR" sz="1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απλή γνώμη </a:t>
            </a:r>
            <a:r>
              <a:rPr lang="el-GR" sz="1400" b="1" dirty="0">
                <a:effectLst/>
                <a:latin typeface="Calibri" panose="020F0502020204030204" pitchFamily="34" charset="0"/>
                <a:ea typeface="Calibri" panose="020F0502020204030204" pitchFamily="34" charset="0"/>
                <a:cs typeface="Times New Roman" panose="02020603050405020304" pitchFamily="18" charset="0"/>
              </a:rPr>
              <a:t>από το νόμο: </a:t>
            </a:r>
          </a:p>
          <a:p>
            <a:pPr marL="1143000" lvl="2" indent="-228600" algn="just">
              <a:lnSpc>
                <a:spcPct val="115000"/>
              </a:lnSpc>
              <a:buFont typeface="+mj-lt"/>
              <a:buAutoNum type="romanLcPeriod"/>
            </a:pPr>
            <a:r>
              <a:rPr lang="el-GR" sz="1400" dirty="0">
                <a:effectLst/>
                <a:latin typeface="Calibri" panose="020F0502020204030204" pitchFamily="34" charset="0"/>
                <a:ea typeface="Calibri" panose="020F0502020204030204" pitchFamily="34" charset="0"/>
                <a:cs typeface="Times New Roman" panose="02020603050405020304" pitchFamily="18" charset="0"/>
              </a:rPr>
              <a:t>Να διατυπώσει ερώτημα προς το γνωμοδοτικό όργανο </a:t>
            </a:r>
          </a:p>
          <a:p>
            <a:pPr marL="1143000" lvl="2" indent="-228600" algn="just">
              <a:lnSpc>
                <a:spcPct val="115000"/>
              </a:lnSpc>
              <a:spcAft>
                <a:spcPts val="1000"/>
              </a:spcAft>
              <a:buFont typeface="+mj-lt"/>
              <a:buAutoNum type="romanLcPeriod"/>
            </a:pPr>
            <a:r>
              <a:rPr lang="el-GR" sz="1400" dirty="0">
                <a:effectLst/>
                <a:latin typeface="Calibri" panose="020F0502020204030204" pitchFamily="34" charset="0"/>
                <a:ea typeface="Calibri" panose="020F0502020204030204" pitchFamily="34" charset="0"/>
                <a:cs typeface="Times New Roman" panose="02020603050405020304" pitchFamily="18" charset="0"/>
              </a:rPr>
              <a:t>Να αιτιολογήσει </a:t>
            </a:r>
            <a:r>
              <a:rPr lang="el-GR" sz="1400" i="1" dirty="0">
                <a:effectLst/>
                <a:latin typeface="Calibri" panose="020F0502020204030204" pitchFamily="34" charset="0"/>
                <a:ea typeface="Calibri" panose="020F0502020204030204" pitchFamily="34" charset="0"/>
                <a:cs typeface="Times New Roman" panose="02020603050405020304" pitchFamily="18" charset="0"/>
              </a:rPr>
              <a:t>ειδικά</a:t>
            </a:r>
            <a:r>
              <a:rPr lang="el-GR" sz="1400" dirty="0">
                <a:effectLst/>
                <a:latin typeface="Calibri" panose="020F0502020204030204" pitchFamily="34" charset="0"/>
                <a:ea typeface="Calibri" panose="020F0502020204030204" pitchFamily="34" charset="0"/>
                <a:cs typeface="Times New Roman" panose="02020603050405020304" pitchFamily="18" charset="0"/>
              </a:rPr>
              <a:t> τυχόν απόκλιση από τη γνώμη – διαφορετικά ακυρότητα ως αναιτιολόγητη πράξη </a:t>
            </a:r>
          </a:p>
          <a:p>
            <a:endParaRPr lang="el-GR" dirty="0"/>
          </a:p>
        </p:txBody>
      </p:sp>
      <p:sp>
        <p:nvSpPr>
          <p:cNvPr id="8" name="TextBox 7">
            <a:extLst>
              <a:ext uri="{FF2B5EF4-FFF2-40B4-BE49-F238E27FC236}">
                <a16:creationId xmlns:a16="http://schemas.microsoft.com/office/drawing/2014/main" id="{29855C06-B7A0-00FE-1DFD-B27D326A201D}"/>
              </a:ext>
            </a:extLst>
          </p:cNvPr>
          <p:cNvSpPr txBox="1"/>
          <p:nvPr/>
        </p:nvSpPr>
        <p:spPr>
          <a:xfrm>
            <a:off x="7520152" y="3626069"/>
            <a:ext cx="4020207" cy="1754326"/>
          </a:xfrm>
          <a:prstGeom prst="rect">
            <a:avLst/>
          </a:prstGeom>
          <a:solidFill>
            <a:schemeClr val="accent1">
              <a:lumMod val="20000"/>
              <a:lumOff val="80000"/>
            </a:schemeClr>
          </a:solidFill>
        </p:spPr>
        <p:txBody>
          <a:bodyPr wrap="square" rtlCol="0">
            <a:spAutoFit/>
          </a:bodyPr>
          <a:lstStyle/>
          <a:p>
            <a:pPr algn="just"/>
            <a:r>
              <a:rPr lang="el-GR" sz="1800" dirty="0">
                <a:effectLst/>
                <a:latin typeface="Calibri" panose="020F0502020204030204" pitchFamily="34" charset="0"/>
                <a:ea typeface="Calibri" panose="020F0502020204030204" pitchFamily="34" charset="0"/>
                <a:cs typeface="Times New Roman" panose="02020603050405020304" pitchFamily="18" charset="0"/>
              </a:rPr>
              <a:t>Εάν το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αποφασίζον</a:t>
            </a:r>
            <a:r>
              <a:rPr lang="el-GR" sz="1800" dirty="0">
                <a:effectLst/>
                <a:latin typeface="Calibri" panose="020F0502020204030204" pitchFamily="34" charset="0"/>
                <a:ea typeface="Calibri" panose="020F0502020204030204" pitchFamily="34" charset="0"/>
                <a:cs typeface="Times New Roman" panose="02020603050405020304" pitchFamily="18" charset="0"/>
              </a:rPr>
              <a:t> όργανο θεωρήσει ότι δεσμεύεται από την απλή γνώμη και εκδώσει πράξη σύμφωνα με τη γνώμη παρότι δεν συμφωνεί, τότε η πράξη που εκδίδεται είναι ελαττωματική</a:t>
            </a:r>
          </a:p>
          <a:p>
            <a:endParaRPr lang="el-GR" dirty="0"/>
          </a:p>
        </p:txBody>
      </p:sp>
    </p:spTree>
    <p:extLst>
      <p:ext uri="{BB962C8B-B14F-4D97-AF65-F5344CB8AC3E}">
        <p14:creationId xmlns:p14="http://schemas.microsoft.com/office/powerpoint/2010/main" val="6852607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72AA54F-AC53-2E1F-A6F8-DE314EEF42E9}"/>
              </a:ext>
            </a:extLst>
          </p:cNvPr>
          <p:cNvSpPr>
            <a:spLocks noGrp="1"/>
          </p:cNvSpPr>
          <p:nvPr>
            <p:ph idx="1"/>
          </p:nvPr>
        </p:nvSpPr>
        <p:spPr>
          <a:xfrm>
            <a:off x="396765" y="395714"/>
            <a:ext cx="11398469" cy="6172726"/>
          </a:xfrm>
          <a:solidFill>
            <a:schemeClr val="accent4">
              <a:lumMod val="20000"/>
              <a:lumOff val="80000"/>
            </a:schemeClr>
          </a:solidFill>
        </p:spPr>
        <p:txBody>
          <a:bodyPr>
            <a:normAutofit fontScale="85000" lnSpcReduction="20000"/>
          </a:bodyPr>
          <a:lstStyle/>
          <a:p>
            <a:pPr marL="0" indent="0" algn="just">
              <a:buNone/>
            </a:pPr>
            <a:r>
              <a:rPr lang="el-GR" sz="2400" b="1" dirty="0">
                <a:highlight>
                  <a:srgbClr val="FFFF00"/>
                </a:highlight>
              </a:rPr>
              <a:t>ΠΡΑΚΤΙΚΟ 6 </a:t>
            </a:r>
          </a:p>
          <a:p>
            <a:pPr marL="0" indent="0" algn="just">
              <a:buNone/>
            </a:pPr>
            <a:r>
              <a:rPr lang="el-GR" sz="2400" dirty="0"/>
              <a:t>Σύμφωνα με το άρθρο 19 νόμου «Χ» «</a:t>
            </a:r>
            <a:r>
              <a:rPr lang="el-GR" sz="2400" dirty="0" err="1"/>
              <a:t>Φαρμακοποίος</a:t>
            </a:r>
            <a:r>
              <a:rPr lang="el-GR" sz="2400" dirty="0"/>
              <a:t>, γιατρός, κτηνίατρος ή άλλος πωλητής, ο οποίος </a:t>
            </a:r>
            <a:r>
              <a:rPr lang="el-GR" sz="2400" b="1" dirty="0"/>
              <a:t>διαθέτει</a:t>
            </a:r>
            <a:r>
              <a:rPr lang="el-GR" sz="2400" dirty="0"/>
              <a:t> με οποιοδήποτε τρόπο προϊόντα αρμοδιότητας ΕΟΦ, για τα οποία απαιτείται άδεια κυκλοφορίας, </a:t>
            </a:r>
            <a:r>
              <a:rPr lang="el-GR" sz="2400" b="1" dirty="0"/>
              <a:t>χωρίς άδεια </a:t>
            </a:r>
            <a:r>
              <a:rPr lang="el-GR" sz="2400" dirty="0"/>
              <a:t>ή μετά τη λήξη ή ανάκλησή της ή κατά τη διάρκεια αναστολής της ισχύος της και </a:t>
            </a:r>
            <a:r>
              <a:rPr lang="el-GR" sz="2400" dirty="0" err="1"/>
              <a:t>εφ`όσον</a:t>
            </a:r>
            <a:r>
              <a:rPr lang="el-GR" sz="2400" dirty="0"/>
              <a:t> έχει τηρηθεί η διαδικασία ενημέρωσής του, </a:t>
            </a:r>
            <a:r>
              <a:rPr lang="el-GR" sz="2400" b="1" u="sng" dirty="0"/>
              <a:t>τιμωρείται με πρόστιμο μέχρι 1.500.000 δραχμές και κλείσιμο του φαρμακείου, φαρμακαποθήκης ή άλλου καταστήματος μέχρι τρεις μήνες</a:t>
            </a:r>
            <a:r>
              <a:rPr lang="el-GR" sz="2400" dirty="0"/>
              <a:t>. Σε περίπτωση επανάληψης της παραβάσεως (…) τιμωρείται με φυλάκιση τουλάχιστον έξι (6) μηνών και χρηματική ποινή από 200.000 μέχρι 1.000.000 δρχ. και αφαίρεση από τρεις (3) μέχρι έξι (6) μήνες της άδειας άσκησης επαγγέλματος.». </a:t>
            </a:r>
          </a:p>
          <a:p>
            <a:pPr marL="0" indent="0" algn="just">
              <a:buNone/>
            </a:pPr>
            <a:r>
              <a:rPr lang="el-GR" sz="2400" dirty="0"/>
              <a:t>Ο Α διαθέτει στην αγορά της Θεσσαλονίκης φαρμακευτικό σκεύασμα, το οποίο δεν έχει </a:t>
            </a:r>
            <a:r>
              <a:rPr lang="el-GR" sz="2400" dirty="0" err="1"/>
              <a:t>αδειοδοτηθεί</a:t>
            </a:r>
            <a:r>
              <a:rPr lang="el-GR" sz="2400" dirty="0"/>
              <a:t> από τον ΕΟΦ, παρότι τούτο απαιτούταν. Τα αρμόδια ελεγκτικά όργανα του ΕΟΦ τον εντοπίζουν και πρόκειται να του επιβάλλουν πρόστιμο. </a:t>
            </a:r>
          </a:p>
          <a:p>
            <a:pPr marL="514350" indent="-514350" algn="just">
              <a:buAutoNum type="romanLcParenBoth"/>
            </a:pPr>
            <a:r>
              <a:rPr lang="el-GR" sz="2400" dirty="0"/>
              <a:t>Ο ένας από τους υπαλλήλους που ασχολείται με την υπόθεση, ο Υ, γνωστός για την επιείκειά του, αναφέρει ότι «Είναι η πρώτη παράβαση του Α· εξάλλου, φαίνεται καλός άνθρωπος και εξαίρετος επιστήμονας. Κρίνω ότι δεν είναι αναγκαία η επιβολή προστίμου.». Είναι σύννομη η παρατήρηση του Υ; </a:t>
            </a:r>
          </a:p>
          <a:p>
            <a:pPr marL="514350" indent="-514350" algn="just">
              <a:buAutoNum type="romanLcParenBoth"/>
            </a:pPr>
            <a:r>
              <a:rPr lang="el-GR" sz="2400" dirty="0"/>
              <a:t>Αν η απάντηση στο πρώτο ερώτημα είναι αρνητική, ποια θα έπρεπε να είναι η διατύπωση του νόμου ώστε ο Υ να έχει δίκιο; </a:t>
            </a:r>
          </a:p>
          <a:p>
            <a:pPr marL="514350" indent="-514350" algn="just">
              <a:buAutoNum type="romanLcParenBoth"/>
            </a:pPr>
            <a:r>
              <a:rPr lang="el-GR" sz="2400" dirty="0"/>
              <a:t>Αν ο νόμος όριζε ότι ο παραβάτης «τιμωρείται με πρόστιμο από 200.000 μέχρι 1.000.000 δρχ. αναλόγως της βαρύτητας της παράβασης», θα υπήρχε κάποια ευχέρεια ως προς την επιβολή του;</a:t>
            </a:r>
          </a:p>
        </p:txBody>
      </p:sp>
    </p:spTree>
    <p:extLst>
      <p:ext uri="{BB962C8B-B14F-4D97-AF65-F5344CB8AC3E}">
        <p14:creationId xmlns:p14="http://schemas.microsoft.com/office/powerpoint/2010/main" val="1558641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C6BD22-18E6-74E2-EA8C-6805A42AA2B7}"/>
              </a:ext>
            </a:extLst>
          </p:cNvPr>
          <p:cNvSpPr>
            <a:spLocks noGrp="1"/>
          </p:cNvSpPr>
          <p:nvPr>
            <p:ph idx="1"/>
          </p:nvPr>
        </p:nvSpPr>
        <p:spPr>
          <a:xfrm>
            <a:off x="320040" y="426720"/>
            <a:ext cx="11445240" cy="5928360"/>
          </a:xfrm>
        </p:spPr>
        <p:txBody>
          <a:bodyPr/>
          <a:lstStyle/>
          <a:p>
            <a:pPr marL="457200" algn="just">
              <a:lnSpc>
                <a:spcPct val="115000"/>
              </a:lnSpc>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dirty="0"/>
              <a:t> </a:t>
            </a:r>
          </a:p>
        </p:txBody>
      </p:sp>
      <p:sp>
        <p:nvSpPr>
          <p:cNvPr id="7" name="TextBox 6">
            <a:extLst>
              <a:ext uri="{FF2B5EF4-FFF2-40B4-BE49-F238E27FC236}">
                <a16:creationId xmlns:a16="http://schemas.microsoft.com/office/drawing/2014/main" id="{39F62FA7-0931-9414-9454-17F8D6F488FC}"/>
              </a:ext>
            </a:extLst>
          </p:cNvPr>
          <p:cNvSpPr txBox="1"/>
          <p:nvPr/>
        </p:nvSpPr>
        <p:spPr>
          <a:xfrm>
            <a:off x="320040" y="426720"/>
            <a:ext cx="11445240" cy="5293757"/>
          </a:xfrm>
          <a:prstGeom prst="rect">
            <a:avLst/>
          </a:prstGeom>
          <a:noFill/>
        </p:spPr>
        <p:txBody>
          <a:bodyPr wrap="square" rtlCol="0">
            <a:spAutoFit/>
          </a:bodyPr>
          <a:lstStyle/>
          <a:p>
            <a:r>
              <a:rPr lang="el-GR" dirty="0"/>
              <a:t>ΛΥΣΗ:</a:t>
            </a:r>
          </a:p>
          <a:p>
            <a:pPr marL="514350" indent="-514350" algn="just">
              <a:buAutoNum type="romanLcParenBoth"/>
            </a:pPr>
            <a:r>
              <a:rPr lang="el-GR" sz="2000" dirty="0"/>
              <a:t>Ο νόμος </a:t>
            </a:r>
            <a:r>
              <a:rPr lang="el-GR" sz="2000" b="1" dirty="0"/>
              <a:t>δεν καταλείπει διακριτική ευχέρεια </a:t>
            </a:r>
            <a:r>
              <a:rPr lang="el-GR" sz="2000" dirty="0"/>
              <a:t>στην διοίκηση ως προς την επιβολή του προστίμου, ως προκύπτει από την χρήση της οριστικής έγκλησης και το γεγονός ότι ο νόμος ρυθμίζει το περιεχόμενο της πράξης, καταλείποντας μία έννομη συνέπεια σε περίπτωση εκπλήρωσης του πραγματικού του κανόνα δικαίου. </a:t>
            </a:r>
            <a:r>
              <a:rPr lang="el-GR" sz="2000" b="1" dirty="0"/>
              <a:t>Συνεπώς, η παρατήρηση του Υ δεν είναι σύννομη</a:t>
            </a:r>
            <a:r>
              <a:rPr lang="el-GR" sz="2000" dirty="0"/>
              <a:t>.</a:t>
            </a:r>
          </a:p>
          <a:p>
            <a:pPr algn="just"/>
            <a:br>
              <a:rPr lang="el-GR" sz="2000" dirty="0"/>
            </a:br>
            <a:r>
              <a:rPr lang="el-GR" sz="2000" dirty="0"/>
              <a:t>(</a:t>
            </a:r>
            <a:r>
              <a:rPr lang="el-GR" sz="2000" dirty="0" err="1"/>
              <a:t>ii</a:t>
            </a:r>
            <a:r>
              <a:rPr lang="el-GR" sz="2000" dirty="0"/>
              <a:t>) «</a:t>
            </a:r>
            <a:r>
              <a:rPr lang="el-GR" sz="2000" dirty="0" err="1"/>
              <a:t>Φαρμακοποίος</a:t>
            </a:r>
            <a:r>
              <a:rPr lang="el-GR" sz="2000" dirty="0"/>
              <a:t>, γιατρός, κτηνίατρος ή άλλος πωλητής, ο οποίος διαθέτει με οποιοδήποτε τρόπο προϊόντα αρμοδιότητας ΕΟΦ, για τα οποία απαιτείται άδεια κυκλοφορίας, χωρίς άδεια ή μετά τη λήξη ή ανάκλησή της ή κατά τη διάρκεια αναστολής της ισχύος της και </a:t>
            </a:r>
            <a:r>
              <a:rPr lang="el-GR" sz="2000" dirty="0" err="1"/>
              <a:t>εφ`όσον</a:t>
            </a:r>
            <a:r>
              <a:rPr lang="el-GR" sz="2000" dirty="0"/>
              <a:t> έχει τηρηθεί η διαδικασία ενημέρωσής του, </a:t>
            </a:r>
            <a:r>
              <a:rPr lang="el-GR" sz="2000" b="1" dirty="0">
                <a:solidFill>
                  <a:srgbClr val="0070C0"/>
                </a:solidFill>
              </a:rPr>
              <a:t>δύναται να τιμωρηθεί με </a:t>
            </a:r>
            <a:r>
              <a:rPr lang="el-GR" sz="2000" dirty="0"/>
              <a:t>πρόστιμο μέχρι 1.500.000 δραχμές και κλείσιμο του φαρμακείου, φαρμακαποθήκης ή άλλου καταστήματος μέχρι τρεις μήνες.».</a:t>
            </a:r>
          </a:p>
          <a:p>
            <a:pPr algn="just"/>
            <a:br>
              <a:rPr lang="el-GR" sz="2000" dirty="0"/>
            </a:br>
            <a:r>
              <a:rPr lang="el-GR" sz="2000" dirty="0"/>
              <a:t>(</a:t>
            </a:r>
            <a:r>
              <a:rPr lang="el-GR" sz="2000" dirty="0" err="1"/>
              <a:t>iii</a:t>
            </a:r>
            <a:r>
              <a:rPr lang="el-GR" sz="2000" dirty="0"/>
              <a:t>) Στην προκείμενη περίπτωση, η διοίκηση καλείται να ερμηνεύσει και να εφαρμόσει την αόριστη έννοια «βαρύτητα» της παράβασης. Σύμφωνα με διαδεδομένη άποψη (=κρατούσα στη νομολογία), η χρήση αορίστων εννοιών στο νόμο είναι δείγμα διακριτικής ευχέρειας της διοίκησης. Υποστηρίζεται, όμως, και το αντίθετο, ότι, δηλαδή, η χρήση αορίστων εννοιών αυξάνει την ερμηνευτική δυσκολία χωρίς να συνεπάγεται, αυτόματα, την διακριτική ευχέρεια της διοίκησης.</a:t>
            </a:r>
          </a:p>
        </p:txBody>
      </p:sp>
    </p:spTree>
    <p:extLst>
      <p:ext uri="{BB962C8B-B14F-4D97-AF65-F5344CB8AC3E}">
        <p14:creationId xmlns:p14="http://schemas.microsoft.com/office/powerpoint/2010/main" val="2754205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2E3EDAD-C23C-B4ED-603E-0D9E8B9B2B78}"/>
              </a:ext>
            </a:extLst>
          </p:cNvPr>
          <p:cNvSpPr>
            <a:spLocks noGrp="1"/>
          </p:cNvSpPr>
          <p:nvPr>
            <p:ph idx="1"/>
          </p:nvPr>
        </p:nvSpPr>
        <p:spPr>
          <a:xfrm>
            <a:off x="358346" y="420131"/>
            <a:ext cx="11178334" cy="4700510"/>
          </a:xfrm>
          <a:solidFill>
            <a:schemeClr val="accent5">
              <a:lumMod val="20000"/>
              <a:lumOff val="80000"/>
            </a:schemeClr>
          </a:solidFill>
        </p:spPr>
        <p:txBody>
          <a:bodyPr>
            <a:normAutofit/>
          </a:bodyPr>
          <a:lstStyle/>
          <a:p>
            <a:pPr marL="0" indent="0" algn="just">
              <a:buNone/>
            </a:pPr>
            <a:r>
              <a:rPr lang="el-GR" sz="2800" b="1" dirty="0">
                <a:highlight>
                  <a:srgbClr val="FFFF00"/>
                </a:highlight>
              </a:rPr>
              <a:t>ΠΡΑΚΤΙΚΟ 7:</a:t>
            </a:r>
          </a:p>
          <a:p>
            <a:pPr marL="0" indent="0" algn="just">
              <a:buNone/>
            </a:pPr>
            <a:r>
              <a:rPr lang="el-GR" sz="2800" dirty="0"/>
              <a:t>Με </a:t>
            </a:r>
            <a:r>
              <a:rPr lang="el-GR" sz="2800" b="1" dirty="0">
                <a:solidFill>
                  <a:srgbClr val="FF0000"/>
                </a:solidFill>
              </a:rPr>
              <a:t>διάταξη νόμου </a:t>
            </a:r>
            <a:r>
              <a:rPr lang="el-GR" sz="2800" b="1" dirty="0"/>
              <a:t>παρέχεται εξουσιοδότηση </a:t>
            </a:r>
            <a:r>
              <a:rPr lang="el-GR" sz="2800" dirty="0"/>
              <a:t>στις ΑΔΑ να ρυθμίζουν με κανονιστική τους απόφαση οποιοδήποτε θέμα αρμοδιότητας τους. Προβλέπεται επίσης ότι οι πράξεις αυτές προσβάλλονται με προσφυγή ουσίας στα διοικητικά δικαστήρια. Περαιτέρω, το δικαίωμα προηγούμενης ακρόασης πριν από την επιβολή κυρώσεων περιορίζεται στις περιπτώσεις στις οποίες έχει σημασία η υποκειμενική συμπεριφορά του διοικουμένου. Ερώτηση: Αναδείξετε τα ζητήματα Διοικητικού Δικαίου που ανακύπτουν</a:t>
            </a:r>
          </a:p>
          <a:p>
            <a:pPr marL="0" indent="0" algn="just">
              <a:buNone/>
            </a:pPr>
            <a:endParaRPr lang="el-GR" sz="2000" dirty="0">
              <a:solidFill>
                <a:schemeClr val="tx1"/>
              </a:solidFill>
            </a:endParaRPr>
          </a:p>
        </p:txBody>
      </p:sp>
    </p:spTree>
    <p:extLst>
      <p:ext uri="{BB962C8B-B14F-4D97-AF65-F5344CB8AC3E}">
        <p14:creationId xmlns:p14="http://schemas.microsoft.com/office/powerpoint/2010/main" val="9308021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1351DD1-E2A2-3B67-0DEB-65E13049F716}"/>
              </a:ext>
            </a:extLst>
          </p:cNvPr>
          <p:cNvSpPr>
            <a:spLocks noGrp="1"/>
          </p:cNvSpPr>
          <p:nvPr>
            <p:ph idx="1"/>
          </p:nvPr>
        </p:nvSpPr>
        <p:spPr>
          <a:xfrm>
            <a:off x="441435" y="646387"/>
            <a:ext cx="11288110" cy="5125172"/>
          </a:xfrm>
          <a:solidFill>
            <a:schemeClr val="accent5">
              <a:lumMod val="20000"/>
              <a:lumOff val="80000"/>
            </a:schemeClr>
          </a:solidFill>
        </p:spPr>
        <p:txBody>
          <a:bodyPr/>
          <a:lstStyle/>
          <a:p>
            <a:pPr marL="0" indent="0" algn="just">
              <a:buNone/>
            </a:pPr>
            <a:r>
              <a:rPr lang="el-GR" sz="2000" dirty="0"/>
              <a:t>Α. Άρθρο 43 παρ. 2 Συντάγματος: Η νομοθετική εξουσιοδότηση πρέπει να είναι ειδική και ορισμένη. Επομένως οι ΑΔΑ δεν μπορούν να εκδίδουν κανονιστικές πράξεις για οποιοδήποτε θέμα αρμοδιότητας (αντισυνταγματικότητα)</a:t>
            </a:r>
          </a:p>
          <a:p>
            <a:pPr marL="0" indent="0" algn="just">
              <a:buNone/>
            </a:pPr>
            <a:endParaRPr lang="el-GR" sz="2000" dirty="0"/>
          </a:p>
          <a:p>
            <a:pPr marL="0" indent="0" algn="just">
              <a:buNone/>
            </a:pPr>
            <a:r>
              <a:rPr lang="el-GR" sz="2000" dirty="0"/>
              <a:t>Β. </a:t>
            </a:r>
            <a:r>
              <a:rPr lang="el-GR" sz="2000" b="1" dirty="0">
                <a:solidFill>
                  <a:srgbClr val="FF0000"/>
                </a:solidFill>
              </a:rPr>
              <a:t>Η κανονιστική πράξη δεν μπορεί να προσβληθεί με την προσφυγή ουσίας,</a:t>
            </a:r>
            <a:r>
              <a:rPr lang="el-GR" sz="2000" dirty="0"/>
              <a:t> γιατί αν το δικαστήριο μεταρρύθμιζε την διοικητική πράξη, τότε το δικαστήριο θα εξέδιδε κανόνα δικαίου. Παράβαση της αρχής των λειτουργιών. Άρα μόνο αίτηση ακύρωσης. </a:t>
            </a:r>
          </a:p>
          <a:p>
            <a:pPr marL="0" indent="0" algn="just">
              <a:buNone/>
            </a:pPr>
            <a:endParaRPr lang="el-GR" sz="2000" dirty="0"/>
          </a:p>
          <a:p>
            <a:pPr marL="0" indent="0" algn="just">
              <a:buNone/>
            </a:pPr>
            <a:r>
              <a:rPr lang="el-GR" sz="2000" dirty="0"/>
              <a:t>Γ. Το δικαίωμα της προηγούμενης ακρόασης δεν μπορεί να περιοριστεί στη συγκεκριμένη περίπτωση γιατί η </a:t>
            </a:r>
            <a:r>
              <a:rPr lang="el-GR" sz="2000" b="1" dirty="0"/>
              <a:t>υποκειμενική συμπεριφορά είναι προϋπόθεση της προηγούμενης ακρόασης</a:t>
            </a:r>
            <a:r>
              <a:rPr lang="el-GR" sz="2000" dirty="0"/>
              <a:t>. Αντιθέτως σε αντικειμενικά δεδομένα και σε περιπτώσεις δέσμιας αρμοδιότητας της διοίκησης δεν νοείται δικαίωμα προηγούμενης ακρόασης</a:t>
            </a:r>
            <a:r>
              <a:rPr lang="el-GR" dirty="0"/>
              <a:t>.</a:t>
            </a:r>
          </a:p>
        </p:txBody>
      </p:sp>
    </p:spTree>
    <p:extLst>
      <p:ext uri="{BB962C8B-B14F-4D97-AF65-F5344CB8AC3E}">
        <p14:creationId xmlns:p14="http://schemas.microsoft.com/office/powerpoint/2010/main" val="22430114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4021034-D877-CAD0-DE20-E288FB2880A4}"/>
              </a:ext>
            </a:extLst>
          </p:cNvPr>
          <p:cNvSpPr>
            <a:spLocks noGrp="1"/>
          </p:cNvSpPr>
          <p:nvPr>
            <p:ph idx="1"/>
          </p:nvPr>
        </p:nvSpPr>
        <p:spPr>
          <a:xfrm>
            <a:off x="236483" y="457200"/>
            <a:ext cx="11729545" cy="6117021"/>
          </a:xfrm>
        </p:spPr>
        <p:txBody>
          <a:bodyPr>
            <a:normAutofit lnSpcReduction="10000"/>
          </a:bodyPr>
          <a:lstStyle/>
          <a:p>
            <a:pPr marL="0" indent="0" algn="just">
              <a:buNone/>
            </a:pPr>
            <a:r>
              <a:rPr lang="el-GR" sz="2000" b="1" dirty="0">
                <a:highlight>
                  <a:srgbClr val="FFFF00"/>
                </a:highlight>
              </a:rPr>
              <a:t>ΠΡΑΚΤΙΚΟ 8 </a:t>
            </a:r>
            <a:r>
              <a:rPr lang="el-GR" sz="2000" dirty="0"/>
              <a:t>: </a:t>
            </a:r>
          </a:p>
          <a:p>
            <a:pPr marL="0" indent="0" algn="just">
              <a:buNone/>
            </a:pPr>
            <a:r>
              <a:rPr lang="el-GR" sz="2000" dirty="0"/>
              <a:t>Με την από </a:t>
            </a:r>
            <a:r>
              <a:rPr lang="el-GR" sz="2000" b="1" dirty="0"/>
              <a:t>20.7.2009</a:t>
            </a:r>
            <a:r>
              <a:rPr lang="el-GR" sz="2000" dirty="0"/>
              <a:t> απόφαση του </a:t>
            </a:r>
            <a:r>
              <a:rPr lang="el-GR" sz="2000" b="1" u="sng" dirty="0"/>
              <a:t>Υπουργού</a:t>
            </a:r>
            <a:r>
              <a:rPr lang="el-GR" sz="2000" dirty="0"/>
              <a:t> Πολιτισμού, που εκδόθηκε μετά την από 10.7.2009 </a:t>
            </a:r>
            <a:r>
              <a:rPr lang="el-GR" sz="2000" dirty="0">
                <a:solidFill>
                  <a:srgbClr val="FF0000"/>
                </a:solidFill>
              </a:rPr>
              <a:t>γνωμοδότηση του Κεντρικού Αρχαιολογικού Συμβουλίου </a:t>
            </a:r>
            <a:r>
              <a:rPr lang="el-GR" sz="2000" dirty="0"/>
              <a:t>(ΚΑΣ), καθορίσθηκε, σύμφωνα με το άρθρο 13 του Ν. 3028/2002, ζώνη Α, όπου απαγορεύθηκε παντελώς η δόμηση, και οροθετήθηκε ζώνη Β με ειδικούς όρους δόμησης και περιορισμούς στις χρήσεις γης, για την προστασία του αρχαιολογικού χώρου του Ναού του </a:t>
            </a:r>
            <a:r>
              <a:rPr lang="el-GR" sz="2000" dirty="0" err="1"/>
              <a:t>Επικουρίου</a:t>
            </a:r>
            <a:r>
              <a:rPr lang="el-GR" sz="2000" dirty="0"/>
              <a:t> Απόλλωνα στην περιοχή της </a:t>
            </a:r>
            <a:r>
              <a:rPr lang="el-GR" sz="2000" dirty="0" err="1"/>
              <a:t>Φιγαλείας</a:t>
            </a:r>
            <a:r>
              <a:rPr lang="el-GR" sz="2000" dirty="0"/>
              <a:t> του Δήμου Ζαχάρως του Νομού Ηλείας. </a:t>
            </a:r>
          </a:p>
          <a:p>
            <a:pPr marL="0" indent="0" algn="just">
              <a:buNone/>
            </a:pPr>
            <a:r>
              <a:rPr lang="el-GR" sz="2000" dirty="0"/>
              <a:t>Η απόφαση διαλαμβάνει ότι «</a:t>
            </a:r>
            <a:r>
              <a:rPr lang="el-GR" sz="2000" b="1" u="sng" dirty="0"/>
              <a:t>των νομίμως υφισταμένων κτισμάτων επιτρέπεται μόνον η συντήρηση, </a:t>
            </a:r>
            <a:r>
              <a:rPr lang="el-GR" sz="2000" b="1" u="sng" dirty="0" err="1"/>
              <a:t>απαγορευομένης</a:t>
            </a:r>
            <a:r>
              <a:rPr lang="el-GR" sz="2000" b="1" u="sng" dirty="0"/>
              <a:t> οποιασδήποτε επεκτάσεως</a:t>
            </a:r>
            <a:r>
              <a:rPr lang="el-GR" sz="2000" dirty="0"/>
              <a:t>». </a:t>
            </a:r>
          </a:p>
          <a:p>
            <a:pPr marL="0" indent="0" algn="just">
              <a:buNone/>
            </a:pPr>
            <a:r>
              <a:rPr lang="el-GR" sz="2000" dirty="0"/>
              <a:t>Ο Α είναι κύριος εκτάσεως 1000 τ.μ. εντός της περιοχής που χαρακτηρίσθηκε ως ζώνη Α, στην οποία λειτουργεί </a:t>
            </a:r>
            <a:r>
              <a:rPr lang="el-GR" sz="2000" b="1" dirty="0">
                <a:solidFill>
                  <a:srgbClr val="0070C0"/>
                </a:solidFill>
              </a:rPr>
              <a:t>κατάστημα υγειονομικού ενδιαφέροντος </a:t>
            </a:r>
            <a:r>
              <a:rPr lang="el-GR" sz="2000" dirty="0"/>
              <a:t>(ταβέρνα) βάσει άδειας λειτουργίας που του χορήγησε ο (τότε) Δήμος </a:t>
            </a:r>
            <a:r>
              <a:rPr lang="el-GR" sz="2000" dirty="0" err="1"/>
              <a:t>Φιγαλείας</a:t>
            </a:r>
            <a:r>
              <a:rPr lang="el-GR" sz="2000" dirty="0"/>
              <a:t> το 2003. Σημειώνεται ότι από το από 10.7.2009 πρακτικό του ΚΑΣ προκύπτει ότι στην ως άνω συνεδρίαση του εν λόγω οργάνου </a:t>
            </a:r>
            <a:r>
              <a:rPr lang="el-GR" sz="2000" b="1" dirty="0">
                <a:solidFill>
                  <a:srgbClr val="0070C0"/>
                </a:solidFill>
              </a:rPr>
              <a:t>προσήλθε και κατέθεσε τις απόψεις και ο Α</a:t>
            </a:r>
            <a:r>
              <a:rPr lang="el-GR" sz="2000" dirty="0"/>
              <a:t>. Στις </a:t>
            </a:r>
            <a:r>
              <a:rPr lang="el-GR" sz="2000" b="1" dirty="0">
                <a:solidFill>
                  <a:srgbClr val="00B050"/>
                </a:solidFill>
              </a:rPr>
              <a:t>2.9.2009</a:t>
            </a:r>
            <a:r>
              <a:rPr lang="el-GR" sz="2000" dirty="0"/>
              <a:t> Α κατέθεσε ενώπιον του ΚΑΣ </a:t>
            </a:r>
            <a:r>
              <a:rPr lang="el-GR" sz="2000" b="1" i="1" u="sng" dirty="0">
                <a:solidFill>
                  <a:srgbClr val="00B050"/>
                </a:solidFill>
              </a:rPr>
              <a:t>διοικητική προσφυγή </a:t>
            </a:r>
            <a:r>
              <a:rPr lang="el-GR" sz="2000" dirty="0"/>
              <a:t>κατά της από 20.7.2009 απόφασης του Υπουργού με αίτημα </a:t>
            </a:r>
            <a:r>
              <a:rPr lang="el-GR" sz="2000" b="1" dirty="0"/>
              <a:t>την τροποποίησή της</a:t>
            </a:r>
            <a:r>
              <a:rPr lang="el-GR" sz="2000" dirty="0"/>
              <a:t>, ώστε να ενταχθεί η επίδικη ιδιοκτησία του σε τμήμα της Ζώνης Β, οπότε να έχει ο ίδιος μεγαλύτερες δυνατότητες επέμβασης στο κατάστημά του. Προβάλλει συναφώς ότι η από 20.7.2009 απόφαση είναι παράνομη διότι: 1) </a:t>
            </a:r>
            <a:r>
              <a:rPr lang="el-GR" sz="2000" b="1" dirty="0"/>
              <a:t>ο Α δεν κλήθηκε να διατυπώσει τις απόψεις </a:t>
            </a:r>
            <a:r>
              <a:rPr lang="el-GR" sz="2000" dirty="0"/>
              <a:t>του παρά την έκδοση δυσμενούς για τον ίδιο μέτρου, 2) </a:t>
            </a:r>
            <a:r>
              <a:rPr lang="el-GR" sz="2000" b="1" dirty="0"/>
              <a:t>στερείται αιτιολογίας </a:t>
            </a:r>
            <a:r>
              <a:rPr lang="el-GR" sz="2000" dirty="0"/>
              <a:t>και 3) η γνώμη του ΚΑΣ, της οποίας γίνεται επίκληση στην απόφαση, είναι πλημμελής </a:t>
            </a:r>
            <a:r>
              <a:rPr lang="el-GR" sz="2000" b="1" dirty="0"/>
              <a:t>διότι ο Γενικός Διευθυντής </a:t>
            </a:r>
            <a:r>
              <a:rPr lang="el-GR" sz="2000" dirty="0"/>
              <a:t>Αρχαιοτήτων του Υπουργείου Πολιτισμού, μέλος του ΚΑΣ κατά το άρθρο 50 του Ν. 3028/2002, </a:t>
            </a:r>
            <a:r>
              <a:rPr lang="el-GR" sz="2000" b="1" dirty="0"/>
              <a:t>δεν είχε τα προσόντα διορισμού στη θέση αυτή</a:t>
            </a:r>
            <a:r>
              <a:rPr lang="el-GR" sz="2000" dirty="0"/>
              <a:t>.</a:t>
            </a:r>
          </a:p>
        </p:txBody>
      </p:sp>
    </p:spTree>
    <p:extLst>
      <p:ext uri="{BB962C8B-B14F-4D97-AF65-F5344CB8AC3E}">
        <p14:creationId xmlns:p14="http://schemas.microsoft.com/office/powerpoint/2010/main" val="17156913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AF92A2F-11FB-138B-3AD6-D8031043E7AA}"/>
              </a:ext>
            </a:extLst>
          </p:cNvPr>
          <p:cNvSpPr>
            <a:spLocks noGrp="1"/>
          </p:cNvSpPr>
          <p:nvPr>
            <p:ph idx="1"/>
          </p:nvPr>
        </p:nvSpPr>
        <p:spPr>
          <a:xfrm>
            <a:off x="457200" y="520262"/>
            <a:ext cx="11445766" cy="5659821"/>
          </a:xfrm>
        </p:spPr>
        <p:txBody>
          <a:bodyPr>
            <a:normAutofit/>
          </a:bodyPr>
          <a:lstStyle/>
          <a:p>
            <a:pPr marL="0" indent="0">
              <a:buNone/>
            </a:pPr>
            <a:r>
              <a:rPr lang="el-GR" sz="3200" dirty="0"/>
              <a:t>α) Ποια η νομική φύση της από 20.7.2009 απόφασης του Υπουργού Πολιτισμού; </a:t>
            </a:r>
          </a:p>
          <a:p>
            <a:pPr marL="0" indent="0">
              <a:buNone/>
            </a:pPr>
            <a:r>
              <a:rPr lang="el-GR" sz="3200" dirty="0"/>
              <a:t>β) Ποια η νομική φύση της προσφυγής του Α; </a:t>
            </a:r>
          </a:p>
          <a:p>
            <a:pPr marL="0" indent="0">
              <a:buNone/>
            </a:pPr>
            <a:r>
              <a:rPr lang="el-GR" sz="3200" dirty="0"/>
              <a:t>γ) Ευσταθούν οι ισχυρισμοί του Α; </a:t>
            </a:r>
          </a:p>
          <a:p>
            <a:pPr marL="0" indent="0">
              <a:buNone/>
            </a:pPr>
            <a:r>
              <a:rPr lang="el-GR" sz="3200" dirty="0"/>
              <a:t>δ) Κατατέθηκε αρμοδίως η προσφυγή του Α; Ποιες οι συνέπειες της σιωπής της Διοίκησης επί της προσφυγής; </a:t>
            </a:r>
          </a:p>
          <a:p>
            <a:pPr marL="0" indent="0">
              <a:buNone/>
            </a:pPr>
            <a:r>
              <a:rPr lang="el-GR" sz="3200" dirty="0"/>
              <a:t>ε) Εάν έλλειπε από την απόφαση του Υπουργού η πρόνοια περί διατήρησης των υφισταμένων στη ζώνη Α κτιρίων, θα όφειλε η Διοίκηση να ανακαλέσει την άδεια οικοδομής και λειτουργίας της ταβέρνας του Α;</a:t>
            </a:r>
          </a:p>
        </p:txBody>
      </p:sp>
    </p:spTree>
    <p:extLst>
      <p:ext uri="{BB962C8B-B14F-4D97-AF65-F5344CB8AC3E}">
        <p14:creationId xmlns:p14="http://schemas.microsoft.com/office/powerpoint/2010/main" val="18230358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75B276C-20FC-751E-1F63-66E81904163A}"/>
              </a:ext>
            </a:extLst>
          </p:cNvPr>
          <p:cNvSpPr>
            <a:spLocks noGrp="1"/>
          </p:cNvSpPr>
          <p:nvPr>
            <p:ph idx="1"/>
          </p:nvPr>
        </p:nvSpPr>
        <p:spPr>
          <a:xfrm>
            <a:off x="378371" y="536028"/>
            <a:ext cx="11398469" cy="6180082"/>
          </a:xfrm>
          <a:solidFill>
            <a:schemeClr val="accent5">
              <a:lumMod val="20000"/>
              <a:lumOff val="80000"/>
            </a:schemeClr>
          </a:solidFill>
        </p:spPr>
        <p:txBody>
          <a:bodyPr>
            <a:normAutofit/>
          </a:bodyPr>
          <a:lstStyle/>
          <a:p>
            <a:pPr marL="0" indent="0" algn="just">
              <a:buNone/>
            </a:pPr>
            <a:r>
              <a:rPr lang="el-GR" dirty="0"/>
              <a:t>α) </a:t>
            </a:r>
            <a:r>
              <a:rPr lang="el-GR" b="1" dirty="0"/>
              <a:t>Η από 20.7.2009 απόφαση του Υπουργού είναι κανονιστική πράξη </a:t>
            </a:r>
            <a:r>
              <a:rPr lang="el-GR" dirty="0"/>
              <a:t>και όχι ατομική γενικού περιεχομένου: κατά πάγια νομολογία, η απόφαση καθορισμού ζώνης Α΄ εντός αρχαιολογικού χώρου, όπου απαγορεύεται παντελώς η δόμηση, έχει ως αποτέλεσμα τον </a:t>
            </a:r>
            <a:r>
              <a:rPr lang="el-GR" b="1" dirty="0"/>
              <a:t>καθορισμό για πρώτη φορά της διαβάθμισης της προστασίας της έκτασης </a:t>
            </a:r>
            <a:r>
              <a:rPr lang="el-GR" dirty="0"/>
              <a:t>αυτής και συνεπάγεται έτσι τον προσδιορισμό, για πρώτη επίσης φορά, της κατηγορίας των προσώπων που βαρύνονται με την απόλυτη αυτή απαγόρευση, </a:t>
            </a:r>
            <a:r>
              <a:rPr lang="el-GR" b="1" dirty="0">
                <a:solidFill>
                  <a:srgbClr val="00B050"/>
                </a:solidFill>
              </a:rPr>
              <a:t>δηλαδή εκείνων που είναι η θα καταστούν κύριοι ακινήτων εντός της ανωτέρω έκτασης</a:t>
            </a:r>
            <a:r>
              <a:rPr lang="el-GR" dirty="0"/>
              <a:t>. Συνεπώς η απόφαση αυτή έχει κανονιστικό χαρακτήρα.</a:t>
            </a:r>
          </a:p>
          <a:p>
            <a:pPr marL="0" indent="0" algn="just">
              <a:buNone/>
            </a:pPr>
            <a:r>
              <a:rPr lang="el-GR" dirty="0"/>
              <a:t> β) Δεδομένου ότι η απόφαση του Υπουργού είναι κανονιστική πράξη, κατά το άρθρο 24 του </a:t>
            </a:r>
            <a:r>
              <a:rPr lang="el-GR" dirty="0" err="1"/>
              <a:t>ΚΔιΔιαδ</a:t>
            </a:r>
            <a:r>
              <a:rPr lang="el-GR" dirty="0"/>
              <a:t>, </a:t>
            </a:r>
            <a:r>
              <a:rPr lang="el-GR" b="1" dirty="0"/>
              <a:t>δεν μπορεί να ασκηθεί κατ’ αυτής αίτηση θεραπείας,</a:t>
            </a:r>
            <a:r>
              <a:rPr lang="el-GR" dirty="0"/>
              <a:t> η οποία προϋποθέτει ατομική πράξη. Κατά συνέπεια, πρόκειται για </a:t>
            </a:r>
            <a:r>
              <a:rPr lang="el-GR" b="1" dirty="0">
                <a:solidFill>
                  <a:srgbClr val="FF0000"/>
                </a:solidFill>
              </a:rPr>
              <a:t>αναφορά</a:t>
            </a:r>
            <a:r>
              <a:rPr lang="el-GR" dirty="0"/>
              <a:t>, σύμφωνα με το άρθρο 27 του </a:t>
            </a:r>
            <a:r>
              <a:rPr lang="el-GR" dirty="0" err="1"/>
              <a:t>ΚΔιΔιαδ</a:t>
            </a:r>
            <a:r>
              <a:rPr lang="el-GR" dirty="0"/>
              <a:t>. </a:t>
            </a:r>
          </a:p>
          <a:p>
            <a:pPr marL="0" indent="0" algn="just">
              <a:buNone/>
            </a:pPr>
            <a:r>
              <a:rPr lang="el-GR" dirty="0"/>
              <a:t>γ) 1. Η απόφαση του Υπουργού είναι κανονιστική πράξη και όχι ατομικό μέτρο που θα εκδοθεί εις βάρος του Α λόγω υποκειμενικής συμπεριφοράς του. Δεν συντρέχουν, επομένως, οι προϋποθέσεις εφαρμογής των άρθρων 20 παρ. 2 Σ και 6 </a:t>
            </a:r>
            <a:r>
              <a:rPr lang="el-GR" dirty="0" err="1"/>
              <a:t>ΚΔιΔιαδ</a:t>
            </a:r>
            <a:r>
              <a:rPr lang="el-GR" dirty="0"/>
              <a:t> που αφορούν το δικαίωμα προηγούμενης ακρόασης. Σε κάθε περίπτωση, ο Α είχε τη δυνατότητα να εκθέσει τις απόψεις του ενώπιον του ΚΑΣ, το οποίο γνωμοδότησε συναφώς. </a:t>
            </a:r>
          </a:p>
          <a:p>
            <a:pPr marL="0" indent="0" algn="just">
              <a:buNone/>
            </a:pPr>
            <a:r>
              <a:rPr lang="el-GR" dirty="0"/>
              <a:t>2. Η απόφαση του Υπουργού, ως κανονιστική πράξη δεν χρήζει αιτιολογίας εκ μέρους της Διοίκησης και δεν ελέγχεται εξ επόψεως αιτιολογίας αλλά μόνον εξ επόψεως συνδρομής των όρων της εξουσιοδότησης, επί τη βάσει της οποίας εκδίδεται, καθώς και της τυχόν υπέρβασης των ορίων της. Μεταξύ των διαδικαστικών προϋποθέσεων του εξουσιοδοτικού νόμου είναι και η γνωμοδότηση του ΚΑΣ, η οποία και δόθηκε. </a:t>
            </a:r>
          </a:p>
          <a:p>
            <a:pPr marL="0" indent="0" algn="just">
              <a:buNone/>
            </a:pPr>
            <a:r>
              <a:rPr lang="el-GR" dirty="0"/>
              <a:t>3. πλημμέλεια του διορισμού του στην υπηρεσιακή του θέση δεν επηρεάζει τη νομιμότητα της συγκρότησης του οργάνου στο οποίο μετέχει, κατά το άρθρο 13 παρ. 4 </a:t>
            </a:r>
            <a:r>
              <a:rPr lang="el-GR" dirty="0" err="1"/>
              <a:t>ΚΔιΔιαδ</a:t>
            </a:r>
            <a:r>
              <a:rPr lang="el-GR" dirty="0"/>
              <a:t>. </a:t>
            </a:r>
          </a:p>
        </p:txBody>
      </p:sp>
    </p:spTree>
    <p:extLst>
      <p:ext uri="{BB962C8B-B14F-4D97-AF65-F5344CB8AC3E}">
        <p14:creationId xmlns:p14="http://schemas.microsoft.com/office/powerpoint/2010/main" val="37800404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F920D95-CC24-F1AD-EBE7-2A728FF70C0A}"/>
              </a:ext>
            </a:extLst>
          </p:cNvPr>
          <p:cNvSpPr>
            <a:spLocks noGrp="1"/>
          </p:cNvSpPr>
          <p:nvPr>
            <p:ph idx="1"/>
          </p:nvPr>
        </p:nvSpPr>
        <p:spPr>
          <a:xfrm>
            <a:off x="740979" y="1434662"/>
            <a:ext cx="10893973" cy="4305365"/>
          </a:xfrm>
          <a:solidFill>
            <a:schemeClr val="accent4">
              <a:lumMod val="20000"/>
              <a:lumOff val="80000"/>
            </a:schemeClr>
          </a:solidFill>
        </p:spPr>
        <p:txBody>
          <a:bodyPr>
            <a:normAutofit/>
          </a:bodyPr>
          <a:lstStyle/>
          <a:p>
            <a:pPr marL="0" indent="0" algn="just">
              <a:buNone/>
            </a:pPr>
            <a:r>
              <a:rPr lang="el-GR" sz="2400" dirty="0"/>
              <a:t>δ) Η προσφυγή του Α που στρέφεται κατά της απόφασης του Υπουργού Πολιτισμού έπρεπε να υποβληθεί στον Υπουργό. Το ΚΑΣ όμως υποχρεούται να τη διαβιβάσει στον Υπουργό, κατ’ εφαρμογή του άρθρου 4 παρ. 1 του </a:t>
            </a:r>
            <a:r>
              <a:rPr lang="el-GR" sz="2400" dirty="0" err="1"/>
              <a:t>ΚΔιΔιαδ</a:t>
            </a:r>
            <a:r>
              <a:rPr lang="el-GR" sz="2400" dirty="0"/>
              <a:t>. </a:t>
            </a:r>
            <a:r>
              <a:rPr lang="el-GR" sz="2400" b="1" u="sng" dirty="0">
                <a:solidFill>
                  <a:srgbClr val="FF0000"/>
                </a:solidFill>
              </a:rPr>
              <a:t>Η παρατεταμένη (υπερβαίνουσα τις 30 ημέρες) σιωπή της Διοίκησης επί της προσφυγής αποτελεί σιωπηρή άρνηση και δεν συνιστά εκτελεστή πράξη. </a:t>
            </a:r>
          </a:p>
          <a:p>
            <a:pPr marL="0" indent="0" algn="just">
              <a:buNone/>
            </a:pPr>
            <a:r>
              <a:rPr lang="el-GR" sz="2400" dirty="0"/>
              <a:t>ε) Η νομιμότητα μιας πράξης κρίνεται από το νομικό και πραγματικό καθεστώς που ίσχυε κατά τον χρόνο έκδοσής της. Μεταβολή του νομοθετικού καθεστώτος δεν καθιστά την πράξη </a:t>
            </a:r>
            <a:r>
              <a:rPr lang="el-GR" sz="2400" dirty="0" err="1"/>
              <a:t>επιγενομένως</a:t>
            </a:r>
            <a:r>
              <a:rPr lang="el-GR" sz="2400" dirty="0"/>
              <a:t> παράνομη, εκτός αν ο νέος κανόνας δικαίου έχει αναδρομική ισχύ. Κατά γενική αρχή του διοικητικού δικαίου, πάντως, η Διοίκηση, πλην ρητής και ανενδοίαστης διάταξης νόμου, δεν υποχρεούται να ανακαλέσει τις παράνομες πράξεις της.</a:t>
            </a:r>
          </a:p>
        </p:txBody>
      </p:sp>
    </p:spTree>
    <p:extLst>
      <p:ext uri="{BB962C8B-B14F-4D97-AF65-F5344CB8AC3E}">
        <p14:creationId xmlns:p14="http://schemas.microsoft.com/office/powerpoint/2010/main" val="4009784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76F2E24-C293-C032-54A9-C3B1CDD17AE7}"/>
              </a:ext>
            </a:extLst>
          </p:cNvPr>
          <p:cNvSpPr>
            <a:spLocks noGrp="1"/>
          </p:cNvSpPr>
          <p:nvPr>
            <p:ph idx="1"/>
          </p:nvPr>
        </p:nvSpPr>
        <p:spPr>
          <a:xfrm>
            <a:off x="772509" y="520262"/>
            <a:ext cx="10689021" cy="5833241"/>
          </a:xfrm>
          <a:solidFill>
            <a:schemeClr val="accent4">
              <a:lumMod val="20000"/>
              <a:lumOff val="80000"/>
            </a:schemeClr>
          </a:solidFill>
        </p:spPr>
        <p:txBody>
          <a:bodyPr>
            <a:normAutofit lnSpcReduction="10000"/>
          </a:bodyPr>
          <a:lstStyle/>
          <a:p>
            <a:pPr marL="0" indent="0" algn="just">
              <a:buNone/>
            </a:pPr>
            <a:r>
              <a:rPr lang="el-GR" sz="2400" b="1" dirty="0">
                <a:highlight>
                  <a:srgbClr val="FFFF00"/>
                </a:highlight>
              </a:rPr>
              <a:t>ΠΡΑΚΤΙΚΟ 9 </a:t>
            </a:r>
            <a:r>
              <a:rPr lang="el-GR" sz="2400" dirty="0"/>
              <a:t>: </a:t>
            </a:r>
          </a:p>
          <a:p>
            <a:pPr marL="0" indent="0" algn="just">
              <a:buNone/>
            </a:pPr>
            <a:r>
              <a:rPr lang="el-GR" sz="2400" dirty="0"/>
              <a:t>Ο Α παραπονείται προς τον Δήμο για την λειτουργία ενός καφέ - </a:t>
            </a:r>
            <a:r>
              <a:rPr lang="el-GR" sz="2400" dirty="0" err="1"/>
              <a:t>μπάρ</a:t>
            </a:r>
            <a:r>
              <a:rPr lang="el-GR" sz="2400" dirty="0"/>
              <a:t> από τη λειτουργία του οποίου δημιουργεί όχληση στους περίοικους, και ζητεί την </a:t>
            </a:r>
            <a:r>
              <a:rPr lang="el-GR" sz="2400" b="1" dirty="0"/>
              <a:t>ανάκληση της άδειας του καταστήματος</a:t>
            </a:r>
            <a:r>
              <a:rPr lang="el-GR" sz="2400" dirty="0"/>
              <a:t>, που </a:t>
            </a:r>
            <a:r>
              <a:rPr lang="el-GR" sz="2400" b="1" dirty="0"/>
              <a:t>εκδόθηκε παράνομα το 1995</a:t>
            </a:r>
            <a:r>
              <a:rPr lang="el-GR" sz="2400" dirty="0"/>
              <a:t>, χωρίς να πληροί τους νόμιμους όρους. Με άλλη αίτηση του ο Α ζητάει από τον Δήμο </a:t>
            </a:r>
            <a:r>
              <a:rPr lang="el-GR" sz="2400" b="1" dirty="0">
                <a:solidFill>
                  <a:srgbClr val="FF0000"/>
                </a:solidFill>
              </a:rPr>
              <a:t>πρόσβαση στον Φάκελο της άδειας του καταστήματος</a:t>
            </a:r>
            <a:r>
              <a:rPr lang="el-GR" sz="2400" dirty="0"/>
              <a:t>. Ο Δήμος αρνείται την πρόσβαση ισχυριζόμενος ότι ο Α δεν έχει έννομο συμφέρον και ουδέποτε απαντά στην αίτηση ανάκλησης της άδειας του καταστήματος. </a:t>
            </a:r>
          </a:p>
          <a:p>
            <a:pPr marL="0" indent="0" algn="just">
              <a:buNone/>
            </a:pPr>
            <a:r>
              <a:rPr lang="el-GR" sz="2400" dirty="0"/>
              <a:t>Ο Α ασκεί ένδικο βοήθημα κατά: </a:t>
            </a:r>
          </a:p>
          <a:p>
            <a:pPr marL="0" indent="0" algn="just">
              <a:buNone/>
            </a:pPr>
            <a:r>
              <a:rPr lang="el-GR" sz="2400" dirty="0"/>
              <a:t>1.της παράλειψης οφειλόμενης νόμιμης ενέργειας του δήμου που συνίσταται στην μη ανάκληση της άδειας του καταστήματος και </a:t>
            </a:r>
          </a:p>
          <a:p>
            <a:pPr marL="0" indent="0" algn="just">
              <a:buNone/>
            </a:pPr>
            <a:r>
              <a:rPr lang="el-GR" sz="2400" dirty="0"/>
              <a:t>2. Κατά της άρνησης του δήμου να χορηγήσει πρόσβαση στο φάκελο του καταστήματος. </a:t>
            </a:r>
          </a:p>
          <a:p>
            <a:pPr marL="0" indent="0" algn="just">
              <a:buNone/>
            </a:pPr>
            <a:r>
              <a:rPr lang="el-GR" sz="2400" dirty="0"/>
              <a:t>Θα ευδοκιμήσει το ένδικο βοήθημα του Α;</a:t>
            </a:r>
          </a:p>
        </p:txBody>
      </p:sp>
    </p:spTree>
    <p:extLst>
      <p:ext uri="{BB962C8B-B14F-4D97-AF65-F5344CB8AC3E}">
        <p14:creationId xmlns:p14="http://schemas.microsoft.com/office/powerpoint/2010/main" val="1485949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F77596-BA39-7932-E841-C57FD734577F}"/>
              </a:ext>
            </a:extLst>
          </p:cNvPr>
          <p:cNvSpPr>
            <a:spLocks noGrp="1"/>
          </p:cNvSpPr>
          <p:nvPr>
            <p:ph type="title"/>
          </p:nvPr>
        </p:nvSpPr>
        <p:spPr>
          <a:xfrm>
            <a:off x="2231136" y="523614"/>
            <a:ext cx="7729728" cy="1188720"/>
          </a:xfrm>
        </p:spPr>
        <p:txBody>
          <a:bodyPr>
            <a:normAutofit fontScale="90000"/>
          </a:bodyPr>
          <a:lstStyle/>
          <a:p>
            <a:r>
              <a:rPr lang="el-GR" b="1" dirty="0" err="1"/>
              <a:t>Τελειωση</a:t>
            </a:r>
            <a:r>
              <a:rPr lang="el-GR" b="1" dirty="0"/>
              <a:t> διοικητικής πράξης </a:t>
            </a:r>
            <a:r>
              <a:rPr lang="el-GR" dirty="0"/>
              <a:t> </a:t>
            </a:r>
            <a:r>
              <a:rPr lang="el-GR" sz="2700" dirty="0"/>
              <a:t>ΑΠΟΚΤΗΣΗ ΝΟΜΙΚΗΣ ΥΠΟΣΤΑΣΗΣ ΑΛΛΙΩΣ ΑΝΥΠΟΣΤΑΤΗ</a:t>
            </a:r>
            <a:endParaRPr lang="el-GR" dirty="0"/>
          </a:p>
        </p:txBody>
      </p:sp>
      <p:sp>
        <p:nvSpPr>
          <p:cNvPr id="3" name="Θέση περιεχομένου 2">
            <a:extLst>
              <a:ext uri="{FF2B5EF4-FFF2-40B4-BE49-F238E27FC236}">
                <a16:creationId xmlns:a16="http://schemas.microsoft.com/office/drawing/2014/main" id="{B7EC5400-765E-EFC4-4894-BB005A061B84}"/>
              </a:ext>
            </a:extLst>
          </p:cNvPr>
          <p:cNvSpPr>
            <a:spLocks noGrp="1"/>
          </p:cNvSpPr>
          <p:nvPr>
            <p:ph sz="half" idx="1"/>
          </p:nvPr>
        </p:nvSpPr>
        <p:spPr>
          <a:xfrm>
            <a:off x="126124" y="1844566"/>
            <a:ext cx="5727559" cy="1466194"/>
          </a:xfrm>
          <a:solidFill>
            <a:schemeClr val="bg2">
              <a:lumMod val="90000"/>
            </a:schemeClr>
          </a:solidFill>
        </p:spPr>
        <p:txBody>
          <a:bodyPr/>
          <a:lstStyle/>
          <a:p>
            <a:pPr algn="ctr"/>
            <a:r>
              <a:rPr lang="el-GR" sz="2400" b="1" u="sng" dirty="0"/>
              <a:t>ΚΑΝΟΝΙΣΤΙΚΕΣ</a:t>
            </a:r>
          </a:p>
          <a:p>
            <a:pPr algn="just"/>
            <a:r>
              <a:rPr lang="el-GR" sz="2000" dirty="0"/>
              <a:t>υπόσταση </a:t>
            </a:r>
            <a:r>
              <a:rPr lang="el-GR" sz="2000" b="1" dirty="0">
                <a:solidFill>
                  <a:schemeClr val="accent3"/>
                </a:solidFill>
              </a:rPr>
              <a:t>ΠΑΝΤΑ</a:t>
            </a:r>
            <a:r>
              <a:rPr lang="el-GR" sz="2000" dirty="0"/>
              <a:t> με την δημοσίευσή τους συνήθως στο </a:t>
            </a:r>
            <a:r>
              <a:rPr lang="el-GR" sz="2000" b="1" dirty="0"/>
              <a:t>ΦΕΚ – συνιστά </a:t>
            </a:r>
            <a:r>
              <a:rPr lang="el-GR" sz="2000" b="1" dirty="0" err="1"/>
              <a:t>συστικό</a:t>
            </a:r>
            <a:r>
              <a:rPr lang="el-GR" sz="2000" b="1" dirty="0"/>
              <a:t> τ</a:t>
            </a:r>
          </a:p>
        </p:txBody>
      </p:sp>
      <p:sp>
        <p:nvSpPr>
          <p:cNvPr id="4" name="Θέση περιεχομένου 3">
            <a:extLst>
              <a:ext uri="{FF2B5EF4-FFF2-40B4-BE49-F238E27FC236}">
                <a16:creationId xmlns:a16="http://schemas.microsoft.com/office/drawing/2014/main" id="{6D90D37A-69EC-BB86-FD12-8BDF5AC567BA}"/>
              </a:ext>
            </a:extLst>
          </p:cNvPr>
          <p:cNvSpPr>
            <a:spLocks noGrp="1"/>
          </p:cNvSpPr>
          <p:nvPr>
            <p:ph sz="half" idx="2"/>
          </p:nvPr>
        </p:nvSpPr>
        <p:spPr>
          <a:xfrm>
            <a:off x="6338315" y="1844565"/>
            <a:ext cx="5727559" cy="1891863"/>
          </a:xfrm>
          <a:solidFill>
            <a:schemeClr val="accent1"/>
          </a:solidFill>
        </p:spPr>
        <p:txBody>
          <a:bodyPr/>
          <a:lstStyle/>
          <a:p>
            <a:pPr algn="ctr"/>
            <a:r>
              <a:rPr lang="el-GR" sz="2400" b="1" u="sng" dirty="0"/>
              <a:t>ΑΤΟΜΙΚΕΣ</a:t>
            </a:r>
          </a:p>
          <a:p>
            <a:pPr algn="just"/>
            <a:r>
              <a:rPr lang="el-GR" sz="2000" dirty="0"/>
              <a:t>με </a:t>
            </a:r>
            <a:r>
              <a:rPr lang="el-GR" sz="2000" b="1" dirty="0">
                <a:solidFill>
                  <a:schemeClr val="accent1">
                    <a:lumMod val="20000"/>
                    <a:lumOff val="80000"/>
                  </a:schemeClr>
                </a:solidFill>
              </a:rPr>
              <a:t>υπογραφή και χρονολόγηση </a:t>
            </a:r>
            <a:r>
              <a:rPr lang="el-GR" sz="2000" dirty="0"/>
              <a:t>- Υπάρχουν και οι </a:t>
            </a:r>
            <a:r>
              <a:rPr lang="el-GR" sz="2000" dirty="0" err="1"/>
              <a:t>δημοσιευτεες</a:t>
            </a:r>
            <a:r>
              <a:rPr lang="el-GR" sz="2000" dirty="0"/>
              <a:t> που απαιτούν δημοσίευση (στο ΦΕΚ). </a:t>
            </a:r>
            <a:r>
              <a:rPr lang="el-GR" sz="2000" dirty="0" err="1"/>
              <a:t>Π.χ</a:t>
            </a:r>
            <a:r>
              <a:rPr lang="el-GR" sz="2000" dirty="0"/>
              <a:t> διορισμός δημοσίων υπαλλήλων, πολιτογράφηση.</a:t>
            </a:r>
          </a:p>
        </p:txBody>
      </p:sp>
      <p:sp>
        <p:nvSpPr>
          <p:cNvPr id="5" name="TextBox 4">
            <a:extLst>
              <a:ext uri="{FF2B5EF4-FFF2-40B4-BE49-F238E27FC236}">
                <a16:creationId xmlns:a16="http://schemas.microsoft.com/office/drawing/2014/main" id="{5C1047FD-728E-A539-BCA1-925906250577}"/>
              </a:ext>
            </a:extLst>
          </p:cNvPr>
          <p:cNvSpPr txBox="1"/>
          <p:nvPr/>
        </p:nvSpPr>
        <p:spPr>
          <a:xfrm>
            <a:off x="126125" y="4067503"/>
            <a:ext cx="11939750" cy="1200329"/>
          </a:xfrm>
          <a:prstGeom prst="rect">
            <a:avLst/>
          </a:prstGeom>
          <a:solidFill>
            <a:schemeClr val="accent4"/>
          </a:solidFill>
        </p:spPr>
        <p:txBody>
          <a:bodyPr wrap="square" rtlCol="0">
            <a:spAutoFit/>
          </a:bodyPr>
          <a:lstStyle/>
          <a:p>
            <a:pPr algn="just"/>
            <a:r>
              <a:rPr lang="el-GR" dirty="0"/>
              <a:t>Οι ανυπόστατες διοικητικές πράξεις ΔΕΝ καλύπτονται από το τεκμήριο νομιμότητας (= ΙΣΧΥΟΥΝ ΜΕΧΡΙ ΝΑ ΑΚΥΡΩΘΟΥΝ)</a:t>
            </a:r>
          </a:p>
          <a:p>
            <a:pPr algn="just"/>
            <a:r>
              <a:rPr lang="el-GR" dirty="0"/>
              <a:t>Κατ ́εξαίρεση ανυπόστατη διοικητική πράξη προσβάλλεται δικαστικά </a:t>
            </a:r>
            <a:r>
              <a:rPr lang="el-GR" b="1" dirty="0"/>
              <a:t>αν έχει εφαρμοστεί για λόγους ασφαλείας δικαίου</a:t>
            </a:r>
            <a:r>
              <a:rPr lang="el-GR" dirty="0"/>
              <a:t>.</a:t>
            </a:r>
          </a:p>
        </p:txBody>
      </p:sp>
      <p:sp>
        <p:nvSpPr>
          <p:cNvPr id="6" name="TextBox 5">
            <a:extLst>
              <a:ext uri="{FF2B5EF4-FFF2-40B4-BE49-F238E27FC236}">
                <a16:creationId xmlns:a16="http://schemas.microsoft.com/office/drawing/2014/main" id="{D840AC2D-7264-D25E-A9EF-65761F2E34AB}"/>
              </a:ext>
            </a:extLst>
          </p:cNvPr>
          <p:cNvSpPr txBox="1"/>
          <p:nvPr/>
        </p:nvSpPr>
        <p:spPr>
          <a:xfrm>
            <a:off x="126124" y="5285911"/>
            <a:ext cx="11939750" cy="1200329"/>
          </a:xfrm>
          <a:prstGeom prst="rect">
            <a:avLst/>
          </a:prstGeom>
          <a:noFill/>
        </p:spPr>
        <p:txBody>
          <a:bodyPr wrap="square" rtlCol="0">
            <a:spAutoFit/>
          </a:bodyPr>
          <a:lstStyle/>
          <a:p>
            <a:pPr algn="just"/>
            <a:r>
              <a:rPr lang="el-GR" dirty="0"/>
              <a:t>Υποχρεωτική η ανάρτηση στην ΔΙΑΥΓΕΙΑ των κανονιστικών πράξεων και πολλών ατομικών πράξεων.</a:t>
            </a:r>
          </a:p>
          <a:p>
            <a:pPr algn="just"/>
            <a:r>
              <a:rPr lang="el-GR" dirty="0"/>
              <a:t>Η ανάρτηση στην ΔΙΑΥΓΕΙΑ δεν θεραπεύεται έλλειψη δημοσίευσης στο ΦΕΚ μιας κανονιστικής ή ατομικής δημοσιευτεας πράξης - αποτελεί όρο ισχυρός μιας διοικητικής πράξης. Συνεπώς, αν δεν δημοσιευτεί μια πράξη εκεί δεν παράγει έννομα αποτελέσματα. </a:t>
            </a:r>
            <a:r>
              <a:rPr lang="el-GR" b="1" u="sng" dirty="0"/>
              <a:t>Έλλειψη ανάρτησης μη </a:t>
            </a:r>
            <a:r>
              <a:rPr lang="el-GR" b="1" u="sng" dirty="0" err="1"/>
              <a:t>δημοσιευτεων</a:t>
            </a:r>
            <a:r>
              <a:rPr lang="el-GR" b="1" u="sng" dirty="0"/>
              <a:t> πράξεων δεν προκαλεί ανυπόστατο</a:t>
            </a:r>
            <a:r>
              <a:rPr lang="el-GR" dirty="0"/>
              <a:t>.</a:t>
            </a:r>
          </a:p>
        </p:txBody>
      </p:sp>
    </p:spTree>
    <p:extLst>
      <p:ext uri="{BB962C8B-B14F-4D97-AF65-F5344CB8AC3E}">
        <p14:creationId xmlns:p14="http://schemas.microsoft.com/office/powerpoint/2010/main" val="33356945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CB8E170-6912-C69E-8907-B1345E6224A8}"/>
              </a:ext>
            </a:extLst>
          </p:cNvPr>
          <p:cNvSpPr>
            <a:spLocks noGrp="1"/>
          </p:cNvSpPr>
          <p:nvPr>
            <p:ph idx="1"/>
          </p:nvPr>
        </p:nvSpPr>
        <p:spPr>
          <a:xfrm>
            <a:off x="1008993" y="1040524"/>
            <a:ext cx="10878207" cy="4699503"/>
          </a:xfrm>
          <a:solidFill>
            <a:schemeClr val="accent5">
              <a:lumMod val="20000"/>
              <a:lumOff val="80000"/>
            </a:schemeClr>
          </a:solidFill>
        </p:spPr>
        <p:txBody>
          <a:bodyPr>
            <a:normAutofit fontScale="92500" lnSpcReduction="10000"/>
          </a:bodyPr>
          <a:lstStyle/>
          <a:p>
            <a:pPr marL="0" indent="0" algn="just">
              <a:buNone/>
            </a:pPr>
            <a:r>
              <a:rPr lang="el-GR" sz="3200" dirty="0"/>
              <a:t>Λύση:</a:t>
            </a:r>
          </a:p>
          <a:p>
            <a:pPr marL="0" indent="0" algn="just">
              <a:buNone/>
            </a:pPr>
            <a:r>
              <a:rPr lang="el-GR" sz="3200" dirty="0"/>
              <a:t>Η διοίκηση έχει </a:t>
            </a:r>
            <a:r>
              <a:rPr lang="el-GR" sz="3200" b="1" dirty="0"/>
              <a:t>διακριτική ευχέρεια ανάκλησης παράνομων </a:t>
            </a:r>
            <a:r>
              <a:rPr lang="el-GR" sz="3200" dirty="0"/>
              <a:t>διοικητικών πράξεων. Η αρχή της ασφάλειας του δικαίου θα πλήττονταν αν η διοίκηση υποχρεούνταν να ανακαλέσει κάθε παράνομη πράξη. Άρα η άρνηση της διοίκησης δεν συνιστά παράλειψη οφειλόμενης νόμιμης ενέργειας. </a:t>
            </a:r>
          </a:p>
          <a:p>
            <a:pPr marL="0" indent="0" algn="just">
              <a:buNone/>
            </a:pPr>
            <a:endParaRPr lang="el-GR" sz="3200" dirty="0"/>
          </a:p>
          <a:p>
            <a:pPr marL="0" indent="0" algn="just">
              <a:buNone/>
            </a:pPr>
            <a:r>
              <a:rPr lang="el-GR" sz="3200" dirty="0"/>
              <a:t>Ο Δήμος πρέπει να δώσει πρόσβαση του Α στο διοικητικό έγγραφο του φακέλου του καταστήματος. Δικαίωμα πρόσβασης στα έγγραφα!!!! </a:t>
            </a:r>
          </a:p>
        </p:txBody>
      </p:sp>
    </p:spTree>
    <p:extLst>
      <p:ext uri="{BB962C8B-B14F-4D97-AF65-F5344CB8AC3E}">
        <p14:creationId xmlns:p14="http://schemas.microsoft.com/office/powerpoint/2010/main" val="19101776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CE9DFC9-0C10-7296-7EC4-D750F82ABAAF}"/>
              </a:ext>
            </a:extLst>
          </p:cNvPr>
          <p:cNvSpPr>
            <a:spLocks noGrp="1"/>
          </p:cNvSpPr>
          <p:nvPr>
            <p:ph idx="1"/>
          </p:nvPr>
        </p:nvSpPr>
        <p:spPr>
          <a:xfrm>
            <a:off x="788275" y="488732"/>
            <a:ext cx="10673255" cy="5644054"/>
          </a:xfrm>
          <a:solidFill>
            <a:schemeClr val="accent4">
              <a:lumMod val="20000"/>
              <a:lumOff val="80000"/>
            </a:schemeClr>
          </a:solidFill>
        </p:spPr>
        <p:txBody>
          <a:bodyPr>
            <a:normAutofit/>
          </a:bodyPr>
          <a:lstStyle/>
          <a:p>
            <a:pPr marL="0" indent="0">
              <a:buNone/>
            </a:pPr>
            <a:r>
              <a:rPr lang="el-GR" b="1" dirty="0">
                <a:highlight>
                  <a:srgbClr val="FFFF00"/>
                </a:highlight>
              </a:rPr>
              <a:t>ΠΡΑΚΤΙΚΟ 10 </a:t>
            </a:r>
            <a:r>
              <a:rPr lang="el-GR" dirty="0"/>
              <a:t>:</a:t>
            </a:r>
          </a:p>
          <a:p>
            <a:pPr marL="0" indent="0" algn="just">
              <a:buNone/>
            </a:pPr>
            <a:r>
              <a:rPr lang="el-GR" dirty="0"/>
              <a:t>Σύμφωνα με τις οικείες διατάξεις το επίδομα τετραπληγίας χορηγείται με απόφαση του </a:t>
            </a:r>
            <a:r>
              <a:rPr lang="el-GR" b="1" dirty="0"/>
              <a:t>Δημάρχου</a:t>
            </a:r>
            <a:r>
              <a:rPr lang="el-GR" dirty="0"/>
              <a:t> ύστερα από </a:t>
            </a:r>
            <a:r>
              <a:rPr lang="el-GR" b="1" dirty="0">
                <a:solidFill>
                  <a:srgbClr val="FF0000"/>
                </a:solidFill>
              </a:rPr>
              <a:t>γνωμάτευση υγειονομικής επιτροπής</a:t>
            </a:r>
            <a:r>
              <a:rPr lang="el-GR" dirty="0"/>
              <a:t>. Δικαιούχοι είναι όσοι εμφανίζουν ποσοστό αναπηρίας τουλάχιστον 67%. Ο Α υποβάλει αίτηση με όλα τα νόμιμα δικαιολογητικά και εξετάζεται από υγειονομική επιτροπή στην οποία συμμετέχουν οι γιατροί Γ, Δ και Ε (ο Ε Πρόεδρος) και η διοικητική υπάλληλος Ζ ως γραμματέας. Στον Α </a:t>
            </a:r>
            <a:r>
              <a:rPr lang="el-GR" b="1" dirty="0"/>
              <a:t>κοινοποιείται έγγραφο με το οποίο ενημερώνεται </a:t>
            </a:r>
            <a:r>
              <a:rPr lang="el-GR" dirty="0"/>
              <a:t>για την </a:t>
            </a:r>
            <a:r>
              <a:rPr lang="el-GR" b="1" dirty="0">
                <a:solidFill>
                  <a:srgbClr val="00B050"/>
                </a:solidFill>
              </a:rPr>
              <a:t>αρνητική γνωμοδότηση </a:t>
            </a:r>
            <a:r>
              <a:rPr lang="el-GR" dirty="0"/>
              <a:t>της επιτροπής, με το σκεπτικό ότι το ποσοστό αναπηρίας του είναι 50%. Ο Α λαμβάνει επίσης </a:t>
            </a:r>
            <a:r>
              <a:rPr lang="el-GR" b="1" dirty="0"/>
              <a:t>έγγραφο του δημάρχου</a:t>
            </a:r>
            <a:r>
              <a:rPr lang="el-GR" dirty="0"/>
              <a:t> με το οποίο του γνωστοποιείται ότι απορρίφθηκε το αίτημα του.</a:t>
            </a:r>
          </a:p>
          <a:p>
            <a:pPr marL="0" indent="0" algn="just">
              <a:buNone/>
            </a:pPr>
            <a:r>
              <a:rPr lang="el-GR" dirty="0"/>
              <a:t>1.Ποιες είναι οι εκτελεστές διοικητικές πράξεις; </a:t>
            </a:r>
          </a:p>
          <a:p>
            <a:pPr marL="0" indent="0" algn="just">
              <a:buNone/>
            </a:pPr>
            <a:r>
              <a:rPr lang="el-GR" dirty="0"/>
              <a:t>2.Δημιουργειται παρανομία επειδή ο Γ είχε παλαιότερα ασκήσει μήνυση κατά του Α για εξύβριση;</a:t>
            </a:r>
          </a:p>
          <a:p>
            <a:pPr marL="0" indent="0" algn="just">
              <a:buNone/>
            </a:pPr>
            <a:r>
              <a:rPr lang="el-GR" dirty="0"/>
              <a:t>3.Δημιουργειται παρανομία επειδή το πρακτικό της υγειονομικής επιτροπής υπογράφεται μόνον από τους Ε και Ζ και όχι από τους Γ και Δ; </a:t>
            </a:r>
          </a:p>
          <a:p>
            <a:pPr marL="0" indent="0" algn="just">
              <a:buNone/>
            </a:pPr>
            <a:r>
              <a:rPr lang="el-GR" dirty="0"/>
              <a:t>4.Θα υπήρχε ζήτημα νομιμότητας εάν ο Γ είχε διοριστεί ως μέλος της υγειονομικής επιτροπής λόγω της ιδιότητας του ως Γενικού Διευθυντή Υγείας και ο ορισμός του ήταν παράνομος; </a:t>
            </a:r>
          </a:p>
          <a:p>
            <a:pPr marL="0" indent="0" algn="just">
              <a:buNone/>
            </a:pPr>
            <a:r>
              <a:rPr lang="el-GR" dirty="0"/>
              <a:t>5.Αν κατά της απόφασης του Δημάρχου προβλέπεται η δυνατότητα ειδικής διοικητικής προσφυγής, θα μπορούσε να αμφισβητήσει ο Α το ποσοστό αναπηρίας;</a:t>
            </a:r>
          </a:p>
        </p:txBody>
      </p:sp>
    </p:spTree>
    <p:extLst>
      <p:ext uri="{BB962C8B-B14F-4D97-AF65-F5344CB8AC3E}">
        <p14:creationId xmlns:p14="http://schemas.microsoft.com/office/powerpoint/2010/main" val="28206874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858E3C5-7C29-0A70-7145-37EAEA6D6509}"/>
              </a:ext>
            </a:extLst>
          </p:cNvPr>
          <p:cNvSpPr>
            <a:spLocks noGrp="1"/>
          </p:cNvSpPr>
          <p:nvPr>
            <p:ph idx="1"/>
          </p:nvPr>
        </p:nvSpPr>
        <p:spPr>
          <a:xfrm>
            <a:off x="2231136" y="394138"/>
            <a:ext cx="7729728" cy="5345889"/>
          </a:xfrm>
          <a:solidFill>
            <a:schemeClr val="accent5">
              <a:lumMod val="20000"/>
              <a:lumOff val="80000"/>
            </a:schemeClr>
          </a:solidFill>
        </p:spPr>
        <p:txBody>
          <a:bodyPr>
            <a:normAutofit/>
          </a:bodyPr>
          <a:lstStyle/>
          <a:p>
            <a:pPr marL="0" indent="0" algn="just">
              <a:buNone/>
            </a:pPr>
            <a:r>
              <a:rPr lang="el-GR" sz="2400" dirty="0"/>
              <a:t>1.Το έγγραφο του Δημάρχου που αναφέρει ότι απορρίπτεται το αίτημα είναι εκτελεστή διοικητική πράξη. Το πρώτο έγγραφο είναι απλά πληροφοριακό έγγραφο. Η γνωμοδότηση είναι απλή επομένως είναι μη εκτελεστή διοικητική πράξη. </a:t>
            </a:r>
          </a:p>
          <a:p>
            <a:pPr marL="0" indent="0" algn="just">
              <a:buNone/>
            </a:pPr>
            <a:r>
              <a:rPr lang="el-GR" sz="2400" dirty="0"/>
              <a:t>2.Αρθρο 7.2 κώδικα Διοικητικής Διαδικασίας, το μέλος του διοικητικού οργάνου θα έπρεπε να αυτό εξαιρεθεί.</a:t>
            </a:r>
          </a:p>
          <a:p>
            <a:pPr marL="0" indent="0" algn="just">
              <a:buNone/>
            </a:pPr>
            <a:r>
              <a:rPr lang="el-GR" sz="2400" dirty="0"/>
              <a:t>3.Αρθρο 15.7, 15.8 </a:t>
            </a:r>
          </a:p>
          <a:p>
            <a:pPr marL="0" indent="0" algn="just">
              <a:buNone/>
            </a:pPr>
            <a:r>
              <a:rPr lang="el-GR" sz="2400" dirty="0"/>
              <a:t>4.Αρθρο 13.4 </a:t>
            </a:r>
          </a:p>
          <a:p>
            <a:pPr marL="0" indent="0" algn="just">
              <a:buNone/>
            </a:pPr>
            <a:r>
              <a:rPr lang="el-GR" sz="2400" dirty="0"/>
              <a:t>5.Η τεχνική κρίση της διοίκησης δεν ελέγχεται όταν έχουμε μόνο έλεγχο νομιμότητας.</a:t>
            </a:r>
          </a:p>
        </p:txBody>
      </p:sp>
    </p:spTree>
    <p:extLst>
      <p:ext uri="{BB962C8B-B14F-4D97-AF65-F5344CB8AC3E}">
        <p14:creationId xmlns:p14="http://schemas.microsoft.com/office/powerpoint/2010/main" val="23055084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02399E7-C048-F960-445E-C7CA3C4F1340}"/>
              </a:ext>
            </a:extLst>
          </p:cNvPr>
          <p:cNvSpPr>
            <a:spLocks noGrp="1"/>
          </p:cNvSpPr>
          <p:nvPr>
            <p:ph idx="1"/>
          </p:nvPr>
        </p:nvSpPr>
        <p:spPr>
          <a:xfrm>
            <a:off x="804041" y="409904"/>
            <a:ext cx="10405241" cy="5330124"/>
          </a:xfrm>
          <a:solidFill>
            <a:schemeClr val="accent5">
              <a:lumMod val="20000"/>
              <a:lumOff val="80000"/>
            </a:schemeClr>
          </a:solidFill>
        </p:spPr>
        <p:txBody>
          <a:bodyPr>
            <a:normAutofit lnSpcReduction="10000"/>
          </a:bodyPr>
          <a:lstStyle/>
          <a:p>
            <a:pPr marL="0" indent="0" algn="just">
              <a:buNone/>
            </a:pPr>
            <a:r>
              <a:rPr lang="el-GR" sz="2400" b="1" dirty="0">
                <a:highlight>
                  <a:srgbClr val="FFFF00"/>
                </a:highlight>
              </a:rPr>
              <a:t>ΠΡΑΚΤΙΚΟ 11</a:t>
            </a:r>
            <a:r>
              <a:rPr lang="el-GR" sz="2400" dirty="0"/>
              <a:t>:</a:t>
            </a:r>
          </a:p>
          <a:p>
            <a:pPr marL="0" indent="0" algn="just">
              <a:buNone/>
            </a:pPr>
            <a:r>
              <a:rPr lang="el-GR" sz="2400" dirty="0"/>
              <a:t>Διεξάγεται </a:t>
            </a:r>
            <a:r>
              <a:rPr lang="el-GR" sz="2400" b="1" dirty="0"/>
              <a:t>διαγωνισμός</a:t>
            </a:r>
            <a:r>
              <a:rPr lang="el-GR" sz="2400" dirty="0"/>
              <a:t> για την πρόσληψη δικηγόρου σε δήμο. Η διαδικασία ολοκληρώνεται με απόφαση πενταμελούς επιτροπής επιλογής και απόφαση διορισμού του Δημάρχου. Διεξάγεται συνέντευξη των υποψηφίων με βαθμολόγηση τούς </a:t>
            </a:r>
            <a:r>
              <a:rPr lang="el-GR" sz="2400" b="1" dirty="0">
                <a:solidFill>
                  <a:srgbClr val="00B050"/>
                </a:solidFill>
              </a:rPr>
              <a:t>χωρίς να τηρούνται πρακτικά για την συνέντευξη</a:t>
            </a:r>
            <a:r>
              <a:rPr lang="el-GR" sz="2400" dirty="0"/>
              <a:t>. Η επιτροπή του διαγωνισμού ορίζει συντελεστές βαρύτητας για τα κριτήρια που προβλέπει ο νόμος. Με την ολοκλήρωση της διαδικασίας επιλογής ο 2ος στην κατάταξη πληροφορείται πως μέλος της επιτροπής ήταν και είναι μέλος δικηγορικής εταιρείας στην οποία εργαζόταν ο 1ος στην κατάταξη έως και 5 μέρες πριν από την υποψηφιότητα του.</a:t>
            </a:r>
          </a:p>
          <a:p>
            <a:pPr marL="0" indent="0" algn="just">
              <a:buNone/>
            </a:pPr>
            <a:r>
              <a:rPr lang="el-GR" sz="2400" dirty="0"/>
              <a:t>1.Ποια πράξη πρέπει να προσβληθεί ενώπιον του δικαστηρίου; </a:t>
            </a:r>
          </a:p>
          <a:p>
            <a:pPr marL="0" indent="0" algn="just">
              <a:buNone/>
            </a:pPr>
            <a:r>
              <a:rPr lang="el-GR" sz="2400" dirty="0"/>
              <a:t>2.Ειναι νόμιμη η επιλογή του 1ου στην κατάταξη; </a:t>
            </a:r>
          </a:p>
          <a:p>
            <a:pPr marL="0" indent="0" algn="just">
              <a:buNone/>
            </a:pPr>
            <a:r>
              <a:rPr lang="el-GR" sz="2400" dirty="0"/>
              <a:t>3.Μπορει να ελεγχθεί η νομιμότητα της προκήρυξης του διαγωνισμού; Και αν ναι, για ποιους λόγους; </a:t>
            </a:r>
          </a:p>
        </p:txBody>
      </p:sp>
    </p:spTree>
    <p:extLst>
      <p:ext uri="{BB962C8B-B14F-4D97-AF65-F5344CB8AC3E}">
        <p14:creationId xmlns:p14="http://schemas.microsoft.com/office/powerpoint/2010/main" val="41764478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40C5C17-99D7-3C75-F525-7ED215DB0560}"/>
              </a:ext>
            </a:extLst>
          </p:cNvPr>
          <p:cNvSpPr>
            <a:spLocks noGrp="1"/>
          </p:cNvSpPr>
          <p:nvPr>
            <p:ph idx="1"/>
          </p:nvPr>
        </p:nvSpPr>
        <p:spPr>
          <a:xfrm>
            <a:off x="283779" y="599090"/>
            <a:ext cx="11624441" cy="5140937"/>
          </a:xfrm>
          <a:solidFill>
            <a:schemeClr val="accent5">
              <a:lumMod val="20000"/>
              <a:lumOff val="80000"/>
            </a:schemeClr>
          </a:solidFill>
        </p:spPr>
        <p:txBody>
          <a:bodyPr>
            <a:normAutofit lnSpcReduction="10000"/>
          </a:bodyPr>
          <a:lstStyle/>
          <a:p>
            <a:pPr marL="0" indent="0" algn="just">
              <a:buNone/>
            </a:pPr>
            <a:r>
              <a:rPr lang="el-GR" sz="2000" dirty="0"/>
              <a:t>Α. Σύνθετη Διοικητική Ενέργεια (περισσότερες εκτελεστές διοικητικές πράξεις, κάθε μία ενσωματώνεται στην νέα και χάνει την </a:t>
            </a:r>
            <a:r>
              <a:rPr lang="el-GR" sz="2000" dirty="0" err="1"/>
              <a:t>εκτελεστότητα</a:t>
            </a:r>
            <a:r>
              <a:rPr lang="el-GR" sz="2000" dirty="0"/>
              <a:t> της, τελικώς προσβαλλόμενη πράξη είναι η πράξη διορισμού από τον Δήμαρχο) ο Πολίτης μπορεί να προσβάλει όμως οποιαδήποτε πράξη. Θεωρείται </a:t>
            </a:r>
            <a:r>
              <a:rPr lang="el-GR" sz="2000" dirty="0" err="1"/>
              <a:t>συμπροσβαλλομενη</a:t>
            </a:r>
            <a:r>
              <a:rPr lang="el-GR" sz="2000" dirty="0"/>
              <a:t> και η επόμενη. </a:t>
            </a:r>
          </a:p>
          <a:p>
            <a:pPr marL="0" indent="0" algn="just">
              <a:buNone/>
            </a:pPr>
            <a:r>
              <a:rPr lang="el-GR" sz="2000" dirty="0"/>
              <a:t>Β. Λόγοι εύνοιας του οργάνου προς τον ενδιαφερόμενο . στην προκειμένη περίπτωση γεννάται το ζήτημα εάν η προηγούμενη επαγγελματική σχέση θίγει την αρχή της αμεροληψίας (Αρ. 7). Ωστόσο θα πρέπει να προβληθούν και συγκεκριμένοι λόγοι που να αποδεικνύεται αυτή η στενή σχέση μεταξύ του επιλεγέντος και του μέλους της επιτροπής που να είναι ικανοί να κλονίσουν τις εγγυήσεις αμερόληπτης κρίσης .</a:t>
            </a:r>
          </a:p>
          <a:p>
            <a:pPr marL="0" indent="0" algn="just">
              <a:buNone/>
            </a:pPr>
            <a:r>
              <a:rPr lang="el-GR" sz="2000" dirty="0"/>
              <a:t>Γ. Η κανονιστική πράξη ελέγχεται και παρεμπιπτόντως (προκήρυξη διαγωνισμού = κανονιστική διοικητική πράξη). </a:t>
            </a:r>
            <a:r>
              <a:rPr lang="el-GR" sz="2000" b="1" dirty="0"/>
              <a:t>Η επιτροπή ορίζει κριτήρια, θέτει κανόνα δικαίου, αυτό παραβιάζει την αρχή της διαφάνειας και αμεροληψίας. </a:t>
            </a:r>
            <a:r>
              <a:rPr lang="el-GR" sz="2000" b="1" dirty="0">
                <a:solidFill>
                  <a:srgbClr val="00B050"/>
                </a:solidFill>
              </a:rPr>
              <a:t>Έπρεπε να αναγραφόταν στην προκήρυξη</a:t>
            </a:r>
            <a:r>
              <a:rPr lang="el-GR" sz="2000" dirty="0"/>
              <a:t>. Δεν επιτρέπεται εκ των υστέρων να τίθενται κριτήρια επιλογής γνωρίζοντας τους υποψηφίους, </a:t>
            </a:r>
            <a:r>
              <a:rPr lang="el-GR" sz="2000" b="1" dirty="0">
                <a:solidFill>
                  <a:srgbClr val="FF0000"/>
                </a:solidFill>
              </a:rPr>
              <a:t>γιατί έτσι θα μπορούσε η επιτροπή να προδιαγράψει τα αποτελέσματα του διαγωνισμού.</a:t>
            </a:r>
            <a:r>
              <a:rPr lang="el-GR" sz="2000" dirty="0"/>
              <a:t> </a:t>
            </a:r>
          </a:p>
          <a:p>
            <a:pPr marL="0" indent="0" algn="just">
              <a:buNone/>
            </a:pPr>
            <a:r>
              <a:rPr lang="el-GR" sz="2000" b="1" dirty="0">
                <a:solidFill>
                  <a:srgbClr val="0070C0"/>
                </a:solidFill>
              </a:rPr>
              <a:t>Δεν τηρήθηκαν πρακτικά</a:t>
            </a:r>
            <a:r>
              <a:rPr lang="el-GR" sz="2000" dirty="0"/>
              <a:t>, παραβιάζεται η αρχή της </a:t>
            </a:r>
            <a:r>
              <a:rPr lang="el-GR" sz="2000" b="1" dirty="0">
                <a:solidFill>
                  <a:srgbClr val="0070C0"/>
                </a:solidFill>
              </a:rPr>
              <a:t>διαφάνειας</a:t>
            </a:r>
            <a:r>
              <a:rPr lang="el-GR" sz="2000" dirty="0"/>
              <a:t>. Δεν αιτιολογείται έτσι η βαθμολογία. Οι ατομικές διοικητικές πράξεις (επιλογή υποψηφίου) θέλουν </a:t>
            </a:r>
            <a:r>
              <a:rPr lang="el-GR" sz="2000" b="1" dirty="0"/>
              <a:t>αιτιολογία</a:t>
            </a:r>
            <a:r>
              <a:rPr lang="el-GR" sz="2000" dirty="0"/>
              <a:t>. Το ΣτΕ έχει ακυρώσει επιλογές που στηρίζονται σε συνεντεύξεις για τις οποίες δεν έχουν τηρηθεί πρακτικά.</a:t>
            </a:r>
          </a:p>
          <a:p>
            <a:pPr marL="0" indent="0">
              <a:buNone/>
            </a:pPr>
            <a:endParaRPr lang="el-GR" dirty="0"/>
          </a:p>
        </p:txBody>
      </p:sp>
    </p:spTree>
    <p:extLst>
      <p:ext uri="{BB962C8B-B14F-4D97-AF65-F5344CB8AC3E}">
        <p14:creationId xmlns:p14="http://schemas.microsoft.com/office/powerpoint/2010/main" val="4700262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CCF20CF-CE48-281C-6454-2D77F78F9855}"/>
              </a:ext>
            </a:extLst>
          </p:cNvPr>
          <p:cNvSpPr>
            <a:spLocks noGrp="1"/>
          </p:cNvSpPr>
          <p:nvPr>
            <p:ph idx="1"/>
          </p:nvPr>
        </p:nvSpPr>
        <p:spPr>
          <a:xfrm>
            <a:off x="0" y="0"/>
            <a:ext cx="12191999" cy="6858000"/>
          </a:xfrm>
        </p:spPr>
        <p:txBody>
          <a:bodyPr>
            <a:normAutofit fontScale="92500" lnSpcReduction="10000"/>
          </a:bodyPr>
          <a:lstStyle/>
          <a:p>
            <a:pPr marL="0" indent="0">
              <a:buNone/>
            </a:pPr>
            <a:r>
              <a:rPr lang="el-GR" b="1" dirty="0">
                <a:highlight>
                  <a:srgbClr val="FFFF00"/>
                </a:highlight>
              </a:rPr>
              <a:t>ΠΡΑΚΤΙΚΟ 12 </a:t>
            </a:r>
            <a:r>
              <a:rPr lang="el-GR" dirty="0"/>
              <a:t> </a:t>
            </a:r>
          </a:p>
          <a:p>
            <a:pPr marL="0" indent="0" algn="just">
              <a:buNone/>
            </a:pPr>
            <a:r>
              <a:rPr lang="el-GR" sz="2000" dirty="0"/>
              <a:t>Νόμος Ν ορίζει, μεταξύ άλλων, το εξής: «Η οικοδομική άδεια </a:t>
            </a:r>
            <a:r>
              <a:rPr lang="el-GR" sz="2000" b="1" dirty="0">
                <a:solidFill>
                  <a:srgbClr val="0070C0"/>
                </a:solidFill>
              </a:rPr>
              <a:t>χορηγείται</a:t>
            </a:r>
            <a:r>
              <a:rPr lang="el-GR" sz="2000" dirty="0"/>
              <a:t> με απόφαση της αρμόδιας πολεοδομικής αρχής, </a:t>
            </a:r>
            <a:r>
              <a:rPr lang="el-GR" sz="2000" b="1" dirty="0">
                <a:solidFill>
                  <a:srgbClr val="FF0000"/>
                </a:solidFill>
              </a:rPr>
              <a:t>μετά από γνώμη </a:t>
            </a:r>
            <a:r>
              <a:rPr lang="el-GR" sz="2000" dirty="0"/>
              <a:t>του Συμβουλίου Πολεοδομικών Θεμάτων. Κατά των απορριπτικών αποφάσεων της πολεοδομικής αρχής, ο ενδιαφερόμενος μπορεί να ασκήσει </a:t>
            </a:r>
            <a:r>
              <a:rPr lang="el-GR" sz="2000" b="1" dirty="0">
                <a:solidFill>
                  <a:srgbClr val="FF0000"/>
                </a:solidFill>
                <a:highlight>
                  <a:srgbClr val="FFFF00"/>
                </a:highlight>
              </a:rPr>
              <a:t>διοικητική προσφυγή </a:t>
            </a:r>
            <a:r>
              <a:rPr lang="el-GR" sz="2000" b="1" dirty="0">
                <a:highlight>
                  <a:srgbClr val="FFFF00"/>
                </a:highlight>
              </a:rPr>
              <a:t>ενώπιον της Επιτροπής Πολεοδομικών Αμφισβητήσεων </a:t>
            </a:r>
            <a:r>
              <a:rPr lang="el-GR" sz="2000" b="1" dirty="0"/>
              <a:t>μέσα σε προθεσμία 30 ημερών </a:t>
            </a:r>
            <a:r>
              <a:rPr lang="el-GR" sz="2000" dirty="0"/>
              <a:t>από την κοινοποίηση της απόφασης της πολεοδομικής αρχής, </a:t>
            </a:r>
            <a:r>
              <a:rPr lang="el-GR" sz="2000" b="1" dirty="0">
                <a:solidFill>
                  <a:srgbClr val="FF0000"/>
                </a:solidFill>
              </a:rPr>
              <a:t>η οποία επανεξετάζει την υπόθεση στο σύνολο της</a:t>
            </a:r>
            <a:r>
              <a:rPr lang="el-GR" sz="2000" dirty="0"/>
              <a:t>». </a:t>
            </a:r>
          </a:p>
          <a:p>
            <a:pPr marL="0" indent="0" algn="just">
              <a:buNone/>
            </a:pPr>
            <a:r>
              <a:rPr lang="el-GR" sz="2000" dirty="0"/>
              <a:t>Στις 15.2.2015 η πολεοδομική αρχή χορηγεί στον Α μια οικοδομική άδεια για να ανεγείρει οικοδομή σ’ ένα ακίνητο που του ανήκει. Ωστόσο, στις 20.3.21, ανακαλεί την οικοδομική άδεια, με την αιτιολογία, ότι το ακίνητο βρίσκεται μέσα στα όρια μιας περιοχής που έχει κηρυχθεί αναδασωτέα. Ο Α θεωρεί ότι η ανάκληση της οικοδομικής άδειας είναι παράνομη, επειδή: </a:t>
            </a:r>
          </a:p>
          <a:p>
            <a:pPr marL="0" indent="0" algn="just">
              <a:buNone/>
            </a:pPr>
            <a:r>
              <a:rPr lang="el-GR" sz="2000" dirty="0"/>
              <a:t>α) η πράξη κήρυξης ως αναδασωτέας της έκτασης στην οποία βρίσκεται το ακίνητό του είναι παράνομη, διότι </a:t>
            </a:r>
            <a:r>
              <a:rPr lang="el-GR" sz="2000" b="1" dirty="0"/>
              <a:t>δεν τηρήθηκε η προβλεπόμενη από τον νόμο διαδικασία κα</a:t>
            </a:r>
            <a:r>
              <a:rPr lang="el-GR" sz="2000" dirty="0"/>
              <a:t>ι, συνεπώς, η πολεοδομική αρχή δεν μπορούσε να στηρίξει σε αυτήν την ανάκληση της οικοδομικής άδειας, β) η ανάκληση της οικοδομικής άδειας έγινε μετά την </a:t>
            </a:r>
            <a:r>
              <a:rPr lang="el-GR" sz="2000" b="1" dirty="0"/>
              <a:t>πάροδο εύλογου χρόνου</a:t>
            </a:r>
            <a:r>
              <a:rPr lang="el-GR" sz="2000" dirty="0"/>
              <a:t>, γ) πριν από την έκδοση της πράξης ανάκλησης της οικοδομικής άδειας, δεν ζητήθηκε η γνώμη του Συμβουλίου Πολεοδομικών Θεμάτων. </a:t>
            </a:r>
            <a:endParaRPr lang="en-US" sz="2000" dirty="0"/>
          </a:p>
          <a:p>
            <a:pPr marL="0" indent="0" algn="just">
              <a:buNone/>
            </a:pPr>
            <a:r>
              <a:rPr lang="el-GR" sz="2000" dirty="0"/>
              <a:t>Με σκοπό να ασκήσει την προβλεπόμενη από τον νόμο διοικητική προσφυγή ενώπιον της Επιτροπής Πολεοδομικών Αμφισβητήσεων, ο </a:t>
            </a:r>
            <a:r>
              <a:rPr lang="el-GR" sz="2000" b="1" dirty="0">
                <a:solidFill>
                  <a:srgbClr val="FF0000"/>
                </a:solidFill>
              </a:rPr>
              <a:t>Α ζητά από την πολεοδομική αρχή να του χορηγήσει αντίγραφα</a:t>
            </a:r>
            <a:r>
              <a:rPr lang="el-GR" sz="2000" dirty="0"/>
              <a:t> των αεροφωτογραφιών της έκτασης που έχει κηρυχθεί αναδασωτέα, η τελευταία όμως </a:t>
            </a:r>
            <a:r>
              <a:rPr lang="el-GR" sz="2000" b="1" dirty="0">
                <a:highlight>
                  <a:srgbClr val="FFFF00"/>
                </a:highlight>
              </a:rPr>
              <a:t>αρνείται</a:t>
            </a:r>
            <a:r>
              <a:rPr lang="el-GR" sz="2000" dirty="0"/>
              <a:t>, με την αιτιολογία ότι: α) οι αεροφωτογραφίες δεν αποτελούν έγγραφα κατά την έννοια του άρθρου 5 του ΚΔΔιαδ, β) και αν ακόμη αποτελούν έγγραφα, δεν είναι δημόσια έγγραφα, διότι έχουν ληφθεί από ιδιώτες φωτογράφους, γ) σε κάθε περίπτωση, δεν υπάρχουν αεροφωτογραφίες της επίμαχης έκτασης στο αρχείο της. Τελικά, ο Α ασκεί τη </a:t>
            </a:r>
            <a:r>
              <a:rPr lang="el-GR" sz="2000" b="1" dirty="0">
                <a:solidFill>
                  <a:srgbClr val="FF0000"/>
                </a:solidFill>
                <a:highlight>
                  <a:srgbClr val="FFFF00"/>
                </a:highlight>
              </a:rPr>
              <a:t>διοικητική προσφυγή </a:t>
            </a:r>
            <a:r>
              <a:rPr lang="el-GR" sz="2000" dirty="0"/>
              <a:t>ενώπιον της </a:t>
            </a:r>
            <a:r>
              <a:rPr lang="el-GR" sz="2000" b="1" dirty="0">
                <a:highlight>
                  <a:srgbClr val="FFFF00"/>
                </a:highlight>
              </a:rPr>
              <a:t>Επιτροπής Πολεοδομικών Αμφισβητήσεων </a:t>
            </a:r>
            <a:r>
              <a:rPr lang="el-GR" sz="2000" dirty="0"/>
              <a:t>στις 10.5.2021 και, την ίδια μέρα, </a:t>
            </a:r>
            <a:r>
              <a:rPr lang="el-GR" sz="2000" b="1" dirty="0">
                <a:highlight>
                  <a:srgbClr val="00FF00"/>
                </a:highlight>
              </a:rPr>
              <a:t>με αίτησή του στην πολεοδομική αρχή, της ζητά να ανακαλέσει την πράξη ανάκλησης της οικοδομικής άδειας.</a:t>
            </a:r>
          </a:p>
        </p:txBody>
      </p:sp>
    </p:spTree>
    <p:extLst>
      <p:ext uri="{BB962C8B-B14F-4D97-AF65-F5344CB8AC3E}">
        <p14:creationId xmlns:p14="http://schemas.microsoft.com/office/powerpoint/2010/main" val="8431491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3BB9FF7-8F57-DEDA-B435-AC573427316F}"/>
              </a:ext>
            </a:extLst>
          </p:cNvPr>
          <p:cNvSpPr>
            <a:spLocks noGrp="1"/>
          </p:cNvSpPr>
          <p:nvPr>
            <p:ph idx="1"/>
          </p:nvPr>
        </p:nvSpPr>
        <p:spPr>
          <a:xfrm>
            <a:off x="425669" y="378372"/>
            <a:ext cx="11477297" cy="5927835"/>
          </a:xfrm>
        </p:spPr>
        <p:txBody>
          <a:bodyPr>
            <a:normAutofit/>
          </a:bodyPr>
          <a:lstStyle/>
          <a:p>
            <a:pPr marL="0" indent="0" algn="just">
              <a:buNone/>
            </a:pPr>
            <a:r>
              <a:rPr lang="el-GR" sz="2800" dirty="0"/>
              <a:t>1)Οι ισχυρισμοί του Α ως προς την νομιμότητα της πράξης ανάκλησης της οικοδομικής άδειας </a:t>
            </a:r>
            <a:r>
              <a:rPr lang="el-GR" sz="2800" dirty="0" err="1"/>
              <a:t>ευσταθούν</a:t>
            </a:r>
            <a:r>
              <a:rPr lang="el-GR" sz="2800" dirty="0"/>
              <a:t>; </a:t>
            </a:r>
          </a:p>
          <a:p>
            <a:pPr marL="0" indent="0" algn="just">
              <a:buNone/>
            </a:pPr>
            <a:r>
              <a:rPr lang="el-GR" sz="2800" dirty="0"/>
              <a:t>2)Οι αιτιολογίες της πολεοδομικής αρχής με τις οποίες αρνήθηκε να χορηγήσει στον Α αντίγραφα των αεροφωτογραφιών είναι νόμιμες; </a:t>
            </a:r>
          </a:p>
          <a:p>
            <a:pPr marL="0" indent="0" algn="just">
              <a:buNone/>
            </a:pPr>
            <a:r>
              <a:rPr lang="el-GR" sz="2800" dirty="0"/>
              <a:t>3)Τι θα αποφασίσει η </a:t>
            </a:r>
            <a:r>
              <a:rPr lang="el-GR" sz="2800" b="1" dirty="0">
                <a:highlight>
                  <a:srgbClr val="FFFF00"/>
                </a:highlight>
              </a:rPr>
              <a:t>Επιτροπή Πολεοδομικών Αμφισβητήσεων </a:t>
            </a:r>
            <a:r>
              <a:rPr lang="el-GR" sz="2800" dirty="0"/>
              <a:t>επί της διοικητικής προσφυγής του Α; </a:t>
            </a:r>
          </a:p>
          <a:p>
            <a:pPr marL="0" indent="0" algn="just">
              <a:buNone/>
            </a:pPr>
            <a:r>
              <a:rPr lang="el-GR" sz="2800" dirty="0"/>
              <a:t>4)</a:t>
            </a:r>
            <a:r>
              <a:rPr lang="el-GR" sz="2800" b="1" dirty="0">
                <a:highlight>
                  <a:srgbClr val="00FF00"/>
                </a:highlight>
              </a:rPr>
              <a:t>Η πολεοδομική αρχή </a:t>
            </a:r>
            <a:r>
              <a:rPr lang="el-GR" sz="2800" dirty="0"/>
              <a:t>μπορεί να ανακαλέσει την πράξη ανάκλησης της οικοδομικής άδειας; Σε καταφατική περίπτωση, θα πρέπει προηγουμένως να ζητήσει την γνώμη του Συμβουλίου Πολεοδομικών Θεμάτων; </a:t>
            </a:r>
          </a:p>
          <a:p>
            <a:pPr marL="0" indent="0" algn="just">
              <a:buNone/>
            </a:pPr>
            <a:r>
              <a:rPr lang="el-GR" sz="2800" dirty="0"/>
              <a:t>5)Αν, τελικά, οι προσπάθειες του Α για διοικητική επίλυση της διαφοράς που έχει με την πολεοδομική αρχή αποβούν άκαρπες, με ποιον άλλο τρόπο μπορεί να επιδιώξει την ικανοποίηση των δικαιωμάτων του; </a:t>
            </a:r>
          </a:p>
        </p:txBody>
      </p:sp>
    </p:spTree>
    <p:extLst>
      <p:ext uri="{BB962C8B-B14F-4D97-AF65-F5344CB8AC3E}">
        <p14:creationId xmlns:p14="http://schemas.microsoft.com/office/powerpoint/2010/main" val="17369660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76AB52-C3BD-2FA8-ABCA-39E890BA83C5}"/>
              </a:ext>
            </a:extLst>
          </p:cNvPr>
          <p:cNvSpPr>
            <a:spLocks noGrp="1"/>
          </p:cNvSpPr>
          <p:nvPr>
            <p:ph idx="1"/>
          </p:nvPr>
        </p:nvSpPr>
        <p:spPr>
          <a:xfrm>
            <a:off x="331075" y="220718"/>
            <a:ext cx="11603421" cy="6101254"/>
          </a:xfrm>
        </p:spPr>
        <p:txBody>
          <a:bodyPr/>
          <a:lstStyle/>
          <a:p>
            <a:pPr marL="0" indent="0" algn="just">
              <a:buNone/>
            </a:pPr>
            <a:r>
              <a:rPr lang="el-GR" dirty="0"/>
              <a:t>1)α)Η πράξη κήρυξης μίας έκτασης αναδασωτέας είναι γενική ατομική διοικητική πράξη, καθώς απευθύνεται σε έναν αόριστο αριθμό προσώπων, τα οποία δεν προσδιορίζονται με στοιχεία προσδιοριστικά της ταυτότητάς τους, όμως μπορούν να προσδιορισθούν με βάση το δεσμό τους με την πραγματική κατάσταση (την αναδασωτέα περιοχή) που αποτελεί το αντικείμενο της ρύθμισης που τίθεται με την πράξη (είναι οι ιδιοκτήτες των ακινήτων που βρίσκονται στην αναδασωτέα περιοχή ). ¨Όπως οι ατομικές, έτσι και οι γενικές ατομικές πράξεις, έχουν πλήρες τεκμήριο νομιμότητας, πράγμα που σημαίνει ότι η νομιμότητά τους δεν μπορεί να ελεγχθεί παρεμπιπτόντως, ούτε από κάποιο διοικητικό δικαστήριο ενώπιον του οποίου έχει ασκηθεί ένδικο βοήθημα με αίτημα την ακύρωση μίας άλλης ατομικής ή γενικής ατομικής διοικητικής πράξης, ούτε από κάποιο διοικητικό όργανο. Επομένως, η πολεοδομική πράξη δεν μπορεί να ελέγξει τη νομιμότητα της πράξης κήρυξης της επίμαχης έκτασης ως αναδασωτέας και ο πρώτος ισχυρισμός του Α δεν ευσταθεί. </a:t>
            </a:r>
            <a:endParaRPr lang="en-US" dirty="0"/>
          </a:p>
          <a:p>
            <a:pPr marL="0" indent="0" algn="just">
              <a:buNone/>
            </a:pPr>
            <a:r>
              <a:rPr lang="el-GR" dirty="0"/>
              <a:t>β) Η οικοδομική άδεια είναι μία ευμενής πράξη, επειδή χορηγεί ένα δικαίωμα στον Α, η οποία είναι παράνομη, καθώς χορηγήθηκε για ένα ακίνητο που περιλαμβάνεται σε μία έκταση που είχε κηρυχθεί ως αναδασωτέα και στο οποίο, επομένως, δεν είναι δυνατή η οικοδόμηση. Σύμφωνα με τη νομολογία, η ανάκληση των παράνομων ευμενών πράξεων γίνεται μέσα σε εύλογο χρόνο, ενώ, σύμφωνα με το </a:t>
            </a:r>
            <a:r>
              <a:rPr lang="el-GR" dirty="0" err="1"/>
              <a:t>ν.δ.</a:t>
            </a:r>
            <a:r>
              <a:rPr lang="el-GR" dirty="0"/>
              <a:t> 261/1968, χρόνος μικρότερος από τα 5 χρόνια από την έκδοση της πράξης δεν θεωρείται ως μη εύλογος, δηλαδή η διάταξη αυτή θέτει το </a:t>
            </a:r>
            <a:r>
              <a:rPr lang="el-GR" dirty="0" err="1"/>
              <a:t>minimum</a:t>
            </a:r>
            <a:r>
              <a:rPr lang="el-GR" dirty="0"/>
              <a:t> του εύλογου χρόνου. Ποιο όμως είναι το ανώτατο όριο του εύλογου χρόνου κρίνεται κατά περίπτωση, με βάση τις περιστάσεις της, όπως, ο χρόνος που έχει περάσει από την έκδοση της πράξης, ο βαθμός της παρανομίας, τα συμφέροντα του ιδιώτη που θίγονται, η έκταση της έρευνας που έπρεπε να διενεργήσει η Διοίκηση για τη διαπίστωση της παρανομίας κ.α. Στο πρακτικό, κατά την ανάκληση της πράξης, έχουν περάσει 6 χρόνια από την έκδοσή της και θα μπορούσε να υποστηριχθεί ότι, λόγω της βαρύτητας της παρανομίας της</a:t>
            </a:r>
          </a:p>
        </p:txBody>
      </p:sp>
    </p:spTree>
    <p:extLst>
      <p:ext uri="{BB962C8B-B14F-4D97-AF65-F5344CB8AC3E}">
        <p14:creationId xmlns:p14="http://schemas.microsoft.com/office/powerpoint/2010/main" val="41015413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D3D9F7F-816D-EE29-8FDB-AE7F26EAFCF0}"/>
              </a:ext>
            </a:extLst>
          </p:cNvPr>
          <p:cNvSpPr>
            <a:spLocks noGrp="1"/>
          </p:cNvSpPr>
          <p:nvPr>
            <p:ph idx="1"/>
          </p:nvPr>
        </p:nvSpPr>
        <p:spPr>
          <a:xfrm>
            <a:off x="220717" y="299545"/>
            <a:ext cx="11698014" cy="6400799"/>
          </a:xfrm>
        </p:spPr>
        <p:txBody>
          <a:bodyPr>
            <a:normAutofit fontScale="92500" lnSpcReduction="10000"/>
          </a:bodyPr>
          <a:lstStyle/>
          <a:p>
            <a:pPr marL="0" indent="0">
              <a:buNone/>
            </a:pPr>
            <a:r>
              <a:rPr lang="el-GR" dirty="0"/>
              <a:t>πράξης (εκδόθηκε σε περιοχή που απαγορευόταν η οικοδόμηση) και λόγω των διακυβευόμενων συμφερόντων του Α, που είναι απλώς περιουσιακά, δεν έχει παρέλθει ο εύλογος χρόνος. Ωστόσο, ακόμη και αν θεωρηθεί ότι έχει παρέλθει ο εύλογος χρόνος, υπάρχει λόγος δημοσίου συμφέροντος (προστασία των δασών) που δικαιολογεί την υπέρβαση του εύλογου χρόνου, με συνέπεια και ο δεύτερος ισχυρισμός του Α να μην ευσταθεί. </a:t>
            </a:r>
            <a:endParaRPr lang="en-US" dirty="0"/>
          </a:p>
          <a:p>
            <a:pPr marL="0" indent="0">
              <a:buNone/>
            </a:pPr>
            <a:r>
              <a:rPr lang="el-GR" dirty="0"/>
              <a:t>γ) Σύμφωνα με το άρθρο 21, παρ. 2 ΚΔΔιαδ, «για την ανάκληση μίας διοικητικής πράξης δεν είναι απαραίτητο να τηρείται η διαδικασία που προβλέπεται για την έκδοση της, εκτός αν ανακαλείται πράξη νόμιμη ή πράξη παράνομη ύστερα από εκτίμηση πραγματικών περιστατικών». Εν προκειμένω, ανακαλείται μία παράνομη διοικητική πράξη, η ανάκληση δεν γίνεται όμως μετά από εκτίμηση πραγματικών περιστατικών, αλλά στηρίζεται στο αντικειμενικό γεγονός της ύπαρξης της πράξης κήρυξης της επίμαχης περιοχής ως αναδασωτέας. Επομένως, η πολεοδομική αρχή δεν ήταν υποχρεωμένη να ζητήσει τη γνώμη του Συμβουλίου Πολεοδομικών Θεμάτων, με συνέπεια, ούτε ο τρίτος ισχυρισμός του Α να ευσταθεί. </a:t>
            </a:r>
            <a:endParaRPr lang="en-US" dirty="0"/>
          </a:p>
          <a:p>
            <a:pPr marL="0" indent="0">
              <a:buNone/>
            </a:pPr>
            <a:r>
              <a:rPr lang="el-GR" dirty="0"/>
              <a:t>2)α) Ο όρος έγγραφα κατά την έννοια του άρθρου 5 ΚΔΔιαδ εκλαμβάνεται με ευρύτητα, έτσι που να περιλαμβάνει κάθε πληροφορία που κατέχει η Διοίκηση, ανεξάρτητα από το υλικό αποτύπωσής της, αν δηλαδή αυτή είναι σε οπτική, ακουστική, ηλεκτρονική ή κάποια άλλη μορφή. Επομένως, στην έννοια του εγγράφου υπάγονται και οι αεροφωτογραφίες, με συνέπεια το πρώτο σκέλος της αιτιολογίας της πολεοδομικής αρχής να μην είναι νόμιμο.</a:t>
            </a:r>
            <a:endParaRPr lang="en-US" dirty="0"/>
          </a:p>
          <a:p>
            <a:pPr marL="0" indent="0">
              <a:buNone/>
            </a:pPr>
            <a:r>
              <a:rPr lang="el-GR" dirty="0"/>
              <a:t>β)Κατά την έννοια του άρθρου 5 ΚΔΔιαδ, ως ιδιωτικά έγγραφα νοούνται έγγραφα που έχουν συνταχθεί από ιδιώτες, ενώ, ως διοικητικά έγγραφα, θεωρούνται έγγραφα τα οποία έχουν συνταχθεί από το προσωπικό της Διοίκησης. Οι αεροφωτογραφίες λήφθηκαν μεν από ιδιώτες φωτογράφους, οι τελευταίοι όμως ενήργησαν μετά από σχετική εντολή της δασικής υπηρεσίας, έτσι ώστε να θεωρούνται διοικητικά όργανα, και όχι ιδιώτες. Επιπλέον, εφόσον οι αεροφωτογραφίες αποτέλεσαν τη βάση για την έκδοση, στη συνέχεια, της πράξης κήρυξης της έκτασης αναδασωτέας, ενσωματώθηκαν σε αυτήν, με συνέπεια να θεωρούνται διοικητικά έγγραφα. Τέλος, σε κάθε περίπτωση, ο Α έχει ειδικό έννομο συμφέρον να λάβει γνώση των αεροφωτογραφιών, καθώς του χρειάζονται προκειμένου να ασκήσει διοικητική προσφυγή κατά της πράξης ανάκλησης της οικοδομικής του άδειας, ενώ, εξάλλου, καθώς αποτέλεσαν το έρεισμα της πράξης κήρυξης ως αναδασωτέας της έκτασης στην οποία βρίσκεται το ακίνητό του, στην οποία στηρίχτηκε η ανάκληση της οικοδομικής του άδειας, αυτές αφορούν υπόθεσή του που έχει διεκπεραιωθεί από την πολεοδομική αρχή. Επομένως, ούτε το δεύτερο σκέλος της αιτιολογίας της πολεοδομικής αρχής είναι βάσιμο</a:t>
            </a:r>
          </a:p>
        </p:txBody>
      </p:sp>
    </p:spTree>
    <p:extLst>
      <p:ext uri="{BB962C8B-B14F-4D97-AF65-F5344CB8AC3E}">
        <p14:creationId xmlns:p14="http://schemas.microsoft.com/office/powerpoint/2010/main" val="3186899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05843E3-8D46-42B9-01E2-FB656201A094}"/>
              </a:ext>
            </a:extLst>
          </p:cNvPr>
          <p:cNvSpPr>
            <a:spLocks noGrp="1"/>
          </p:cNvSpPr>
          <p:nvPr>
            <p:ph idx="1"/>
          </p:nvPr>
        </p:nvSpPr>
        <p:spPr>
          <a:xfrm>
            <a:off x="394137" y="551793"/>
            <a:ext cx="11461531" cy="5312979"/>
          </a:xfrm>
        </p:spPr>
        <p:txBody>
          <a:bodyPr>
            <a:normAutofit/>
          </a:bodyPr>
          <a:lstStyle/>
          <a:p>
            <a:pPr marL="0" indent="0" algn="just">
              <a:buNone/>
            </a:pPr>
            <a:r>
              <a:rPr lang="el-GR" dirty="0"/>
              <a:t>γ) Η υποχρέωση της Διοίκησης, σύμφωνα με το άρθρο 5 ΚΔΔιαδ, να χορηγήσει πρόσβαση σε έγγραφα αφορά μόνο έγγραφα τα οποία αυτή κατέχει. Και φαίνεται εύλογο, η πολεοδομική αρχή να μην έχει στην κατοχή της τις αεροφωτογραφίες με βάση τις οποίες κηρύχτηκε η επίμαχη έκταση ως αναδασωτέα, εφόσον δεν αφορούν τις αρμοδιότητές της. Στην περίπτωση, όμως, αυτή, σύμφωνα, με το άρθρο 4, παρ. 1 του ΚΔΔιαδ, θα πρέπει να διαβιβάσει το αίτημα του Α στην υπηρεσία που έχει στην κατοχή της τις αεροφωτογραφίες, που είναι η δασική αρχή. </a:t>
            </a:r>
            <a:endParaRPr lang="en-US" dirty="0"/>
          </a:p>
          <a:p>
            <a:pPr marL="0" indent="0" algn="just">
              <a:buNone/>
            </a:pPr>
            <a:r>
              <a:rPr lang="el-GR" dirty="0"/>
              <a:t>3)Η διοικητική προσφυγή που προβλέπει ο νόμος ενώπιον της Επιτροπής Πολεοδομικών Αμφισβητήσεων έχει το χαρακτήρα </a:t>
            </a:r>
            <a:r>
              <a:rPr lang="el-GR" dirty="0" err="1"/>
              <a:t>ενδικοφανούς</a:t>
            </a:r>
            <a:r>
              <a:rPr lang="el-GR" dirty="0"/>
              <a:t> προσφυγής, καθώς οδηγεί στον έλεγχο της πράξης, τόσο από άποψη νομιμότητας, όσο και από άποψη ουσίας. Σύμφωνα με το νόμο, η προσφυγή αυτή μπορεί να ασκηθεί κατά των απορριπτικών αποφάσεων της πολεοδομικής αρχής, ως απορριπτική θα πρέπει όμως να θεωρηθεί και η απόφαση που ανακαλεί προηγούμενη απόφαση που έκανε δεκτό το αίτημα χορήγησης οικοδομικής άδειας. Εν προκειμένω, ο Α άσκησε την </a:t>
            </a:r>
            <a:r>
              <a:rPr lang="el-GR" dirty="0" err="1"/>
              <a:t>ενδικοφανή</a:t>
            </a:r>
            <a:r>
              <a:rPr lang="el-GR" dirty="0"/>
              <a:t> προσφυγή εκπρόθεσμα, ωστόσο, σύμφωνα με το άρθρο 16 ΚΔΔιαδ, αν η πολεοδομική αρχή δεν τον ενημέρωσε, τόσο ως προς την υποχρέωση άσκησης της </a:t>
            </a:r>
            <a:r>
              <a:rPr lang="el-GR" dirty="0" err="1"/>
              <a:t>ενδικοφανούς</a:t>
            </a:r>
            <a:r>
              <a:rPr lang="el-GR" dirty="0"/>
              <a:t> προσφυγής, όσο και για το αρμόδιο για την εξέτασή της όργανο, την προθεσμία, καθώς και για τις συνέπειες της παράλειψης άσκησής της, η εκπρόθεσμη άσκησή της δεν μπορεί να έχει δυσμενείς συνέπειες σε βάρος του. Είναι αδιάφορο δε αν ο Α γνώριζε την υποχρέωση άσκησης της </a:t>
            </a:r>
            <a:r>
              <a:rPr lang="el-GR" dirty="0" err="1"/>
              <a:t>ενδικοφανούς</a:t>
            </a:r>
            <a:r>
              <a:rPr lang="el-GR" dirty="0"/>
              <a:t> προσφυγής, όπως συνάγεται από το πρακτικό. Επομένως, η Επιτροπή Πολεοδομικών Αμφισβητήσεων δεν θα πρέπει να απορρίψει ως εκπρόθεσμη την προσφυγή του Α, θα την απορρίψει όμως ως αβάσιμη, καθώς, όπως αναφέρθηκε στην απάντηση του 1ου ερωτήματος, οι ισχυρισμοί του δεν </a:t>
            </a:r>
            <a:r>
              <a:rPr lang="el-GR" dirty="0" err="1"/>
              <a:t>ευσταθούν</a:t>
            </a:r>
            <a:endParaRPr lang="el-GR" dirty="0"/>
          </a:p>
        </p:txBody>
      </p:sp>
    </p:spTree>
    <p:extLst>
      <p:ext uri="{BB962C8B-B14F-4D97-AF65-F5344CB8AC3E}">
        <p14:creationId xmlns:p14="http://schemas.microsoft.com/office/powerpoint/2010/main" val="2264688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81B452-D407-533C-8B1D-F3AB88BD131B}"/>
              </a:ext>
            </a:extLst>
          </p:cNvPr>
          <p:cNvSpPr>
            <a:spLocks noGrp="1"/>
          </p:cNvSpPr>
          <p:nvPr>
            <p:ph type="title"/>
          </p:nvPr>
        </p:nvSpPr>
        <p:spPr/>
        <p:txBody>
          <a:bodyPr/>
          <a:lstStyle/>
          <a:p>
            <a:r>
              <a:rPr lang="el-GR" dirty="0"/>
              <a:t>ΆΛΛΕΣ ΔΙΑΚΡΙΣΕΙΣ </a:t>
            </a:r>
          </a:p>
        </p:txBody>
      </p:sp>
      <p:sp>
        <p:nvSpPr>
          <p:cNvPr id="3" name="Θέση περιεχομένου 2">
            <a:extLst>
              <a:ext uri="{FF2B5EF4-FFF2-40B4-BE49-F238E27FC236}">
                <a16:creationId xmlns:a16="http://schemas.microsoft.com/office/drawing/2014/main" id="{9B5261A0-1934-EC74-95CC-96B5FB5DFCDB}"/>
              </a:ext>
            </a:extLst>
          </p:cNvPr>
          <p:cNvSpPr>
            <a:spLocks noGrp="1"/>
          </p:cNvSpPr>
          <p:nvPr>
            <p:ph sz="half" idx="1"/>
          </p:nvPr>
        </p:nvSpPr>
        <p:spPr>
          <a:xfrm>
            <a:off x="1352550" y="2397969"/>
            <a:ext cx="4271771" cy="578122"/>
          </a:xfrm>
          <a:solidFill>
            <a:schemeClr val="bg2"/>
          </a:solidFill>
        </p:spPr>
        <p:txBody>
          <a:bodyPr/>
          <a:lstStyle/>
          <a:p>
            <a:r>
              <a:rPr lang="el-GR" dirty="0"/>
              <a:t>Ρητή ατομική </a:t>
            </a:r>
          </a:p>
          <a:p>
            <a:pPr marL="0" indent="0">
              <a:buNone/>
            </a:pPr>
            <a:endParaRPr lang="el-GR" dirty="0"/>
          </a:p>
        </p:txBody>
      </p:sp>
      <p:sp>
        <p:nvSpPr>
          <p:cNvPr id="4" name="Θέση περιεχομένου 3">
            <a:extLst>
              <a:ext uri="{FF2B5EF4-FFF2-40B4-BE49-F238E27FC236}">
                <a16:creationId xmlns:a16="http://schemas.microsoft.com/office/drawing/2014/main" id="{35BEA968-A9EB-E517-E0AF-8B0ECCE000D2}"/>
              </a:ext>
            </a:extLst>
          </p:cNvPr>
          <p:cNvSpPr>
            <a:spLocks noGrp="1"/>
          </p:cNvSpPr>
          <p:nvPr>
            <p:ph sz="half" idx="2"/>
          </p:nvPr>
        </p:nvSpPr>
        <p:spPr>
          <a:xfrm>
            <a:off x="6816306" y="2397969"/>
            <a:ext cx="4270247" cy="578122"/>
          </a:xfrm>
          <a:solidFill>
            <a:schemeClr val="accent2"/>
          </a:solidFill>
        </p:spPr>
        <p:txBody>
          <a:bodyPr/>
          <a:lstStyle/>
          <a:p>
            <a:r>
              <a:rPr lang="el-GR" dirty="0"/>
              <a:t>Σιωπηρή ατομική</a:t>
            </a:r>
          </a:p>
        </p:txBody>
      </p:sp>
      <p:sp>
        <p:nvSpPr>
          <p:cNvPr id="5" name="TextBox 4">
            <a:extLst>
              <a:ext uri="{FF2B5EF4-FFF2-40B4-BE49-F238E27FC236}">
                <a16:creationId xmlns:a16="http://schemas.microsoft.com/office/drawing/2014/main" id="{A84FB2DC-EC69-9E5A-527E-13633DB79E5C}"/>
              </a:ext>
            </a:extLst>
          </p:cNvPr>
          <p:cNvSpPr txBox="1"/>
          <p:nvPr/>
        </p:nvSpPr>
        <p:spPr>
          <a:xfrm>
            <a:off x="362607" y="3216166"/>
            <a:ext cx="11477296" cy="923330"/>
          </a:xfrm>
          <a:prstGeom prst="rect">
            <a:avLst/>
          </a:prstGeom>
          <a:solidFill>
            <a:schemeClr val="accent6"/>
          </a:solidFill>
        </p:spPr>
        <p:txBody>
          <a:bodyPr wrap="square" rtlCol="0">
            <a:spAutoFit/>
          </a:bodyPr>
          <a:lstStyle/>
          <a:p>
            <a:r>
              <a:rPr lang="el-GR" dirty="0"/>
              <a:t>Πότε έχω θετική ή αρνητική σιωπηρή πράξη κρίνεται από </a:t>
            </a:r>
            <a:r>
              <a:rPr lang="el-GR" b="1" u="sng" dirty="0"/>
              <a:t>το αν υπάρχει σχετική διάταξη νόμου</a:t>
            </a:r>
            <a:r>
              <a:rPr lang="el-GR" dirty="0"/>
              <a:t>. Αν δεν έχω θα υπάρχει αρνητική σιωπηρή πράξη: πχ. Αίτηση για χορήγηση άδειας καταστήματος – δεν απαντήθηκε – σιωπηρώς εγκριθείσα γιατί μας το λέει ο νόμος </a:t>
            </a:r>
          </a:p>
        </p:txBody>
      </p:sp>
      <p:sp>
        <p:nvSpPr>
          <p:cNvPr id="6" name="TextBox 5">
            <a:extLst>
              <a:ext uri="{FF2B5EF4-FFF2-40B4-BE49-F238E27FC236}">
                <a16:creationId xmlns:a16="http://schemas.microsoft.com/office/drawing/2014/main" id="{1BE3D10F-003C-5DFE-D935-D75A0A0F0016}"/>
              </a:ext>
            </a:extLst>
          </p:cNvPr>
          <p:cNvSpPr txBox="1"/>
          <p:nvPr/>
        </p:nvSpPr>
        <p:spPr>
          <a:xfrm>
            <a:off x="362607" y="4430110"/>
            <a:ext cx="11477296" cy="2308324"/>
          </a:xfrm>
          <a:prstGeom prst="rect">
            <a:avLst/>
          </a:prstGeom>
          <a:solidFill>
            <a:schemeClr val="accent3">
              <a:lumMod val="20000"/>
              <a:lumOff val="80000"/>
            </a:schemeClr>
          </a:solidFill>
        </p:spPr>
        <p:txBody>
          <a:bodyPr wrap="square" rtlCol="0">
            <a:spAutoFit/>
          </a:bodyPr>
          <a:lstStyle/>
          <a:p>
            <a:pPr algn="just"/>
            <a:r>
              <a:rPr lang="el-GR" sz="2400" b="1" dirty="0"/>
              <a:t>Παράλειψη Οφειλόμενης Νόμιμης Ενέργειας</a:t>
            </a:r>
            <a:r>
              <a:rPr lang="el-GR" sz="2400" dirty="0"/>
              <a:t>: Αρ. 63 παρ. 2 ΚΔΔ  </a:t>
            </a:r>
            <a:r>
              <a:rPr lang="el-GR" sz="2400" b="1" dirty="0">
                <a:solidFill>
                  <a:srgbClr val="FF0000"/>
                </a:solidFill>
              </a:rPr>
              <a:t>ΣΟΣ!!!!!!!!!!!</a:t>
            </a:r>
          </a:p>
          <a:p>
            <a:pPr algn="just"/>
            <a:r>
              <a:rPr lang="el-GR" sz="2400" dirty="0"/>
              <a:t>1. Υποβολή νομότυπου αιτήματος από τον πολίτη</a:t>
            </a:r>
          </a:p>
          <a:p>
            <a:pPr algn="just"/>
            <a:r>
              <a:rPr lang="el-GR" sz="2400" dirty="0"/>
              <a:t>2. Σαφής προθεσμία απάντησης διοίκησης ειδάλλως αν δεν υπάρχει σαφής προθεσμία: 3μηνο</a:t>
            </a:r>
          </a:p>
          <a:p>
            <a:pPr algn="just"/>
            <a:r>
              <a:rPr lang="el-GR" sz="2400" dirty="0"/>
              <a:t>3. Δέσμια αρμοδιότητα διοίκησης να απαντήσει (υποχρέωση να απαντήσει και να </a:t>
            </a:r>
            <a:r>
              <a:rPr lang="el-GR" sz="2400" dirty="0" err="1"/>
              <a:t>εκδόσει</a:t>
            </a:r>
            <a:r>
              <a:rPr lang="el-GR" sz="2400" dirty="0"/>
              <a:t> πράξη με συγκεκριμένο περιεχόμενο)</a:t>
            </a:r>
          </a:p>
        </p:txBody>
      </p:sp>
    </p:spTree>
    <p:extLst>
      <p:ext uri="{BB962C8B-B14F-4D97-AF65-F5344CB8AC3E}">
        <p14:creationId xmlns:p14="http://schemas.microsoft.com/office/powerpoint/2010/main" val="40469076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F3BAEE5-E5C2-EB6B-6915-6D2FBF8CC1B4}"/>
              </a:ext>
            </a:extLst>
          </p:cNvPr>
          <p:cNvSpPr>
            <a:spLocks noGrp="1"/>
          </p:cNvSpPr>
          <p:nvPr>
            <p:ph idx="1"/>
          </p:nvPr>
        </p:nvSpPr>
        <p:spPr>
          <a:xfrm>
            <a:off x="409903" y="646386"/>
            <a:ext cx="11540359" cy="5659821"/>
          </a:xfrm>
        </p:spPr>
        <p:txBody>
          <a:bodyPr>
            <a:normAutofit/>
          </a:bodyPr>
          <a:lstStyle/>
          <a:p>
            <a:pPr marL="0" indent="0" algn="just">
              <a:buNone/>
            </a:pPr>
            <a:r>
              <a:rPr lang="el-GR" sz="2000" dirty="0"/>
              <a:t>4) Εδώ ο Α ασκεί αίτηση θεραπείας, η οποία είναι μία μορφή απλής διοικητικής προσφυγής, ενώπιον της πολεοδομικής αρχής. Όμως, η απλή διοικητική προσφυγή έχει επικουρικό χαρακτήρα απέναντι στην </a:t>
            </a:r>
            <a:r>
              <a:rPr lang="el-GR" sz="2000" dirty="0" err="1"/>
              <a:t>ενδικοφανή</a:t>
            </a:r>
            <a:r>
              <a:rPr lang="el-GR" sz="2000" dirty="0"/>
              <a:t> (όπως και απέναντι στην ειδική διοικητική) προσφυγή, πράγμα που σημαίνει ότι δεν μπορεί να ασκηθεί σε περίπτωση που ο νόμος προβλέπει την τελευταία. Ωστόσο, η πολεοδομική αρχή μπορεί, με δική της πρωτοβουλία, να ανακαλέσει την ανακλητική πράξη, μέχρι να ασκηθεί η </a:t>
            </a:r>
            <a:r>
              <a:rPr lang="el-GR" sz="2000" dirty="0" err="1"/>
              <a:t>ενδικοφανής</a:t>
            </a:r>
            <a:r>
              <a:rPr lang="el-GR" sz="2000" dirty="0"/>
              <a:t> προσφυγή, οπότε η υπόθεση μεταβιβάζεται στην αρχή που είναι αρμόδια να την κρίνει και η πολεοδομική αρχή δεν μπορεί πλέον να επιληφθεί της υπόθεσης. Καθώς η ανάκληση της οικοδομικής άδειας είναι νόμιμη, θα πρόκειται για ανάκληση μίας νόμιμης διοικητικής πράξης και, επομένως, σύμφωνα με το άρθρο 21 παρ. 2 ΚΔΔιαδ, η πολεοδομική αρχή θα πρέπει να ζητήσει τη γνώμη του Συμβουλίου Πολεοδομικών Θεμάτων. </a:t>
            </a:r>
          </a:p>
          <a:p>
            <a:pPr marL="0" indent="0" algn="just">
              <a:buNone/>
            </a:pPr>
            <a:endParaRPr lang="el-GR" sz="2000" dirty="0"/>
          </a:p>
          <a:p>
            <a:pPr marL="0" indent="0" algn="just">
              <a:buNone/>
            </a:pPr>
            <a:r>
              <a:rPr lang="el-GR" sz="2000" dirty="0"/>
              <a:t>5)Ο Α μπορεί να επιδιώξει την ακύρωση της πράξης ανάκλησης της οικοδομικής του άδειας, ωστόσο, καθώς αυτή είναι νόμιμη, η προσπάθειά του δεν θα ευοδωθεί. Αντίθετα, μπορεί να προσπαθήσει με επιτυχία να ζητήσει την αποκατάσταση της ζημίας που υπέστη από την ανάκληση της οικοδομικής άδειας με βάση τις διατάξεις για την αστική ευθύνη του Δημοσίου (άρθρο 105 </a:t>
            </a:r>
            <a:r>
              <a:rPr lang="el-GR" sz="2000" dirty="0" err="1"/>
              <a:t>ΕισΝΑΚ</a:t>
            </a:r>
            <a:r>
              <a:rPr lang="el-GR" sz="2000" dirty="0"/>
              <a:t>)</a:t>
            </a:r>
          </a:p>
        </p:txBody>
      </p:sp>
    </p:spTree>
    <p:extLst>
      <p:ext uri="{BB962C8B-B14F-4D97-AF65-F5344CB8AC3E}">
        <p14:creationId xmlns:p14="http://schemas.microsoft.com/office/powerpoint/2010/main" val="2894359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a:extLst>
              <a:ext uri="{FF2B5EF4-FFF2-40B4-BE49-F238E27FC236}">
                <a16:creationId xmlns:a16="http://schemas.microsoft.com/office/drawing/2014/main" id="{F538A449-0CD5-0F6C-16AD-C2D6B7106054}"/>
              </a:ext>
            </a:extLst>
          </p:cNvPr>
          <p:cNvSpPr>
            <a:spLocks noGrp="1"/>
          </p:cNvSpPr>
          <p:nvPr>
            <p:ph sz="half" idx="2"/>
          </p:nvPr>
        </p:nvSpPr>
        <p:spPr>
          <a:xfrm>
            <a:off x="1245477" y="756745"/>
            <a:ext cx="9363086" cy="4983281"/>
          </a:xfrm>
          <a:solidFill>
            <a:schemeClr val="accent1">
              <a:lumMod val="20000"/>
              <a:lumOff val="80000"/>
            </a:schemeClr>
          </a:solidFill>
        </p:spPr>
        <p:txBody>
          <a:bodyPr>
            <a:normAutofit/>
          </a:bodyPr>
          <a:lstStyle/>
          <a:p>
            <a:r>
              <a:rPr lang="el-GR" dirty="0"/>
              <a:t>Άρα, δεν έχουμε ΠΟΝΕ όταν έχουμε διακριτική ευχέρεια</a:t>
            </a:r>
          </a:p>
          <a:p>
            <a:r>
              <a:rPr lang="el-GR" dirty="0" err="1"/>
              <a:t>Π.χ</a:t>
            </a:r>
            <a:r>
              <a:rPr lang="el-GR" dirty="0"/>
              <a:t> ο νόμος ορίζει ότι ένας υποβληθεί νομότυπα πλήρης φάκελος για έκδοση οικοδομικής άδειας η διοίκηση οφείλει να την χορηγήσει. Συσχέτιση αυτού του νόμου με ΠΟΝΕ: «έχει υποχρέωση, οφείλει» —&gt; δέσμια αρμοδιότητα</a:t>
            </a:r>
          </a:p>
          <a:p>
            <a:r>
              <a:rPr lang="el-GR" dirty="0" err="1"/>
              <a:t>Π.χ</a:t>
            </a:r>
            <a:r>
              <a:rPr lang="el-GR" dirty="0"/>
              <a:t> 1.03 υποβάλλεται αίτημα από τον Α με χορήγηση οικοδομικής άδειας. 5.06 έρχεται στο δικηγορικό γραφείο να με ρωτήσει τι δυνατότητες έχει .</a:t>
            </a:r>
          </a:p>
          <a:p>
            <a:r>
              <a:rPr lang="el-GR" dirty="0"/>
              <a:t>Πρέπει να ελέγξω τις προϋποθέσεις:  Υπάρχει αίτημα , Υπάρχει δέσμια αρμοδιότητα επειδή μας λέει ο νόμος ότι έχει υποχρέωση η διοίκηση να απαντήσει, Θεωρούμε το 3μηνο ως προθεσμία. Στις 1.06 συντελείται η παράλειψη.</a:t>
            </a:r>
          </a:p>
          <a:p>
            <a:r>
              <a:rPr lang="el-GR" dirty="0"/>
              <a:t>Από την επόμενη ξεκινά η προθεσμία για την άσκηση προσφυγής ή αίτησης ακύρωσης ενώπιον των διοικητικών δικαστηρίων.</a:t>
            </a:r>
          </a:p>
        </p:txBody>
      </p:sp>
    </p:spTree>
    <p:extLst>
      <p:ext uri="{BB962C8B-B14F-4D97-AF65-F5344CB8AC3E}">
        <p14:creationId xmlns:p14="http://schemas.microsoft.com/office/powerpoint/2010/main" val="2591355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0EF7C2-548F-98EE-CED9-188EB48D3870}"/>
              </a:ext>
            </a:extLst>
          </p:cNvPr>
          <p:cNvSpPr>
            <a:spLocks noGrp="1"/>
          </p:cNvSpPr>
          <p:nvPr>
            <p:ph type="title"/>
          </p:nvPr>
        </p:nvSpPr>
        <p:spPr/>
        <p:txBody>
          <a:bodyPr/>
          <a:lstStyle/>
          <a:p>
            <a:r>
              <a:rPr lang="el-GR" dirty="0" err="1"/>
              <a:t>Εμβαθυνση</a:t>
            </a:r>
            <a:r>
              <a:rPr lang="el-GR" dirty="0"/>
              <a:t> </a:t>
            </a:r>
          </a:p>
        </p:txBody>
      </p:sp>
      <p:sp>
        <p:nvSpPr>
          <p:cNvPr id="4" name="Θέση περιεχομένου 3">
            <a:extLst>
              <a:ext uri="{FF2B5EF4-FFF2-40B4-BE49-F238E27FC236}">
                <a16:creationId xmlns:a16="http://schemas.microsoft.com/office/drawing/2014/main" id="{3A152928-B9A1-1AE9-27B4-82A2690EC648}"/>
              </a:ext>
            </a:extLst>
          </p:cNvPr>
          <p:cNvSpPr>
            <a:spLocks noGrp="1"/>
          </p:cNvSpPr>
          <p:nvPr>
            <p:ph sz="half" idx="2"/>
          </p:nvPr>
        </p:nvSpPr>
        <p:spPr>
          <a:xfrm>
            <a:off x="1529255" y="2638044"/>
            <a:ext cx="9079307" cy="3101982"/>
          </a:xfrm>
          <a:solidFill>
            <a:schemeClr val="bg2"/>
          </a:solidFill>
        </p:spPr>
        <p:txBody>
          <a:bodyPr/>
          <a:lstStyle/>
          <a:p>
            <a:pPr algn="just">
              <a:lnSpc>
                <a:spcPct val="107000"/>
              </a:lnSpc>
              <a:spcAft>
                <a:spcPts val="800"/>
              </a:spcAft>
              <a:buNone/>
            </a:pPr>
            <a:r>
              <a:rPr lang="el-GR" sz="1800" kern="100" dirty="0">
                <a:effectLst/>
                <a:latin typeface="Cambria" panose="02040503050406030204" pitchFamily="18" charset="0"/>
                <a:ea typeface="Calibri" panose="020F0502020204030204" pitchFamily="34" charset="0"/>
                <a:cs typeface="Times New Roman" panose="02020603050405020304" pitchFamily="18" charset="0"/>
              </a:rPr>
              <a:t>Ειδικές περιπτώσεις</a:t>
            </a:r>
            <a:r>
              <a:rPr lang="en-US" sz="1800" kern="100" dirty="0">
                <a:effectLst/>
                <a:latin typeface="Cambria" panose="02040503050406030204" pitchFamily="18" charset="0"/>
                <a:ea typeface="Calibri" panose="020F0502020204030204" pitchFamily="34" charset="0"/>
                <a:cs typeface="Times New Roman" panose="02020603050405020304" pitchFamily="18" charset="0"/>
              </a:rPr>
              <a:t> </a:t>
            </a:r>
            <a:r>
              <a:rPr lang="el-GR" sz="1800" kern="100" dirty="0">
                <a:effectLst/>
                <a:latin typeface="Cambria" panose="02040503050406030204" pitchFamily="18" charset="0"/>
                <a:ea typeface="Calibri" panose="020F0502020204030204" pitchFamily="34" charset="0"/>
                <a:cs typeface="Times New Roman" panose="02020603050405020304" pitchFamily="18" charset="0"/>
              </a:rPr>
              <a:t>ΠΟΝΕ: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l-GR" sz="1800" b="1" kern="100" dirty="0">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άρνηση  ανάκλησης </a:t>
            </a:r>
            <a:r>
              <a:rPr lang="el-GR" sz="1800" b="1" kern="100" dirty="0" err="1">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ομοίων</a:t>
            </a:r>
            <a:r>
              <a:rPr lang="el-GR" sz="1800" b="1" kern="100" dirty="0">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 πράξεων</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l-GR" sz="1800" b="1" kern="100" dirty="0">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άρνηση συμμόρφωσης με σύμφωνη γνώμη</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l-GR" sz="1800" b="1" kern="100" dirty="0">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πάροδος τριμήνου επί ενδικοφανούς προσφυγής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l-GR" sz="1800" b="1" kern="100" dirty="0">
                <a:effectLst/>
                <a:highlight>
                  <a:srgbClr val="FFFF00"/>
                </a:highlight>
                <a:latin typeface="Cambria" panose="02040503050406030204" pitchFamily="18" charset="0"/>
                <a:ea typeface="Calibri" panose="020F0502020204030204" pitchFamily="34" charset="0"/>
                <a:cs typeface="Times New Roman" panose="02020603050405020304" pitchFamily="18" charset="0"/>
              </a:rPr>
              <a:t>επί σύνθετης διοικητικής ενέργειας</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kern="100" dirty="0">
                <a:effectLst/>
                <a:latin typeface="Cambria" panose="02040503050406030204" pitchFamily="18" charset="0"/>
                <a:ea typeface="Calibri" panose="020F0502020204030204" pitchFamily="34" charset="0"/>
                <a:cs typeface="Times New Roman" panose="02020603050405020304" pitchFamily="18" charset="0"/>
              </a:rPr>
              <a:t>***η άρνηση σύνταξης αίτησης δεν είναι ΠΟΝΕ επί διακριτική ευχέρειας (ΜΟΝΟ ΕΠΙ ΔΕΣΜΙΑΣ)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27865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634ED7-B0A5-1C63-2512-F2FCDA6803A6}"/>
              </a:ext>
            </a:extLst>
          </p:cNvPr>
          <p:cNvSpPr>
            <a:spLocks noGrp="1"/>
          </p:cNvSpPr>
          <p:nvPr>
            <p:ph type="title"/>
          </p:nvPr>
        </p:nvSpPr>
        <p:spPr/>
        <p:txBody>
          <a:bodyPr/>
          <a:lstStyle/>
          <a:p>
            <a:r>
              <a:rPr lang="el-GR" dirty="0"/>
              <a:t>Σύνθετη </a:t>
            </a:r>
            <a:r>
              <a:rPr lang="el-GR" dirty="0" err="1"/>
              <a:t>διοικητικη</a:t>
            </a:r>
            <a:r>
              <a:rPr lang="el-GR" dirty="0"/>
              <a:t> </a:t>
            </a:r>
            <a:r>
              <a:rPr lang="el-GR" dirty="0" err="1"/>
              <a:t>ενεργεια</a:t>
            </a:r>
            <a:endParaRPr lang="el-GR" dirty="0"/>
          </a:p>
        </p:txBody>
      </p:sp>
      <p:sp>
        <p:nvSpPr>
          <p:cNvPr id="4" name="Θέση περιεχομένου 3">
            <a:extLst>
              <a:ext uri="{FF2B5EF4-FFF2-40B4-BE49-F238E27FC236}">
                <a16:creationId xmlns:a16="http://schemas.microsoft.com/office/drawing/2014/main" id="{E8B180A4-41AE-0AAC-C4D4-F89E02868FAD}"/>
              </a:ext>
            </a:extLst>
          </p:cNvPr>
          <p:cNvSpPr>
            <a:spLocks noGrp="1"/>
          </p:cNvSpPr>
          <p:nvPr>
            <p:ph sz="half" idx="2"/>
          </p:nvPr>
        </p:nvSpPr>
        <p:spPr>
          <a:xfrm>
            <a:off x="1198179" y="2638044"/>
            <a:ext cx="9743090" cy="3101982"/>
          </a:xfrm>
          <a:solidFill>
            <a:schemeClr val="bg2"/>
          </a:solidFill>
        </p:spPr>
        <p:txBody>
          <a:bodyPr>
            <a:normAutofit/>
          </a:bodyPr>
          <a:lstStyle/>
          <a:p>
            <a:r>
              <a:rPr lang="el-GR" dirty="0"/>
              <a:t>Έχουμε μια αλληλουχία, </a:t>
            </a:r>
            <a:r>
              <a:rPr lang="el-GR" b="1" u="sng" dirty="0">
                <a:solidFill>
                  <a:srgbClr val="FF0000"/>
                </a:solidFill>
              </a:rPr>
              <a:t>διαδοχή εκτελεστών διοικητικών πράξεων </a:t>
            </a:r>
            <a:r>
              <a:rPr lang="el-GR" dirty="0"/>
              <a:t>οι οποίες όλες </a:t>
            </a:r>
            <a:r>
              <a:rPr lang="el-GR" dirty="0" err="1"/>
              <a:t>υπακούουν</a:t>
            </a:r>
            <a:r>
              <a:rPr lang="el-GR" dirty="0"/>
              <a:t> σε έναν ενιαίο σκοπό που θέτει ο νόμος.</a:t>
            </a:r>
          </a:p>
          <a:p>
            <a:r>
              <a:rPr lang="el-GR" dirty="0" err="1"/>
              <a:t>Γι</a:t>
            </a:r>
            <a:r>
              <a:rPr lang="el-GR" dirty="0"/>
              <a:t> αυτό τον λόγο αυτές οι διοικητικές πράξεις έχουν το εξής χαρακτηριστικό, </a:t>
            </a:r>
            <a:r>
              <a:rPr lang="el-GR" b="1" dirty="0"/>
              <a:t>η κάθε νεότερη από αυτές εντός της ίδιας συνθέτης διοικητικής ενέργειας ενσωματώνει τις προηγούμενες</a:t>
            </a:r>
            <a:r>
              <a:rPr lang="el-GR" dirty="0"/>
              <a:t>. Έτσι ώστε η τελική πράξη της συνθέτης διοικητικής ενέργειας να ενσωματώνει όλες τις προηγούμενες </a:t>
            </a:r>
            <a:r>
              <a:rPr lang="el-GR" dirty="0" err="1"/>
              <a:t>κατα</a:t>
            </a:r>
            <a:r>
              <a:rPr lang="el-GR" dirty="0"/>
              <a:t> τέτοιο </a:t>
            </a:r>
            <a:r>
              <a:rPr lang="el-GR" dirty="0" err="1"/>
              <a:t>τροπο</a:t>
            </a:r>
            <a:r>
              <a:rPr lang="el-GR" dirty="0"/>
              <a:t> ώστε εάν μια από τις προηγούμενες να είναι ελαττωματική και η τελευταία πράξη της συνθέτης διοικητικής πράξης να έχει την ίδια νομική πλημμέλεια πχ διαδικασία περιβαλλοντικής </a:t>
            </a:r>
            <a:r>
              <a:rPr lang="el-GR" dirty="0" err="1"/>
              <a:t>αδειοδότησης</a:t>
            </a:r>
            <a:r>
              <a:rPr lang="el-GR" dirty="0"/>
              <a:t>, διαδικασία με την οποία διορίζεται ένας δημόσιος υπάλληλος.</a:t>
            </a:r>
          </a:p>
          <a:p>
            <a:pPr algn="ctr"/>
            <a:r>
              <a:rPr lang="el-GR" dirty="0">
                <a:highlight>
                  <a:srgbClr val="FFFF00"/>
                </a:highlight>
              </a:rPr>
              <a:t>ΠΡΟΣΒΑΛΛΟΥΜΕ ΤΗΝ ΤΕΛΙΚΗ!!! ΑΚΟΜΑ ΚΑΙ ΓΙΑ ΠΛΗΜΜΕΛΕΙΕΣ ΠΑΛΑΙΟΤΕΡΩΝ!!!!!!!!!</a:t>
            </a:r>
          </a:p>
        </p:txBody>
      </p:sp>
    </p:spTree>
    <p:extLst>
      <p:ext uri="{BB962C8B-B14F-4D97-AF65-F5344CB8AC3E}">
        <p14:creationId xmlns:p14="http://schemas.microsoft.com/office/powerpoint/2010/main" val="3964347467"/>
      </p:ext>
    </p:extLst>
  </p:cSld>
  <p:clrMapOvr>
    <a:masterClrMapping/>
  </p:clrMapOvr>
</p:sld>
</file>

<file path=ppt/theme/theme1.xml><?xml version="1.0" encoding="utf-8"?>
<a:theme xmlns:a="http://schemas.openxmlformats.org/drawingml/2006/main" name="Δέμα">
  <a:themeElements>
    <a:clrScheme name="Δέμα">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Δέμ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έμα">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TM10001115[[fn=Δέμα]]</Template>
  <TotalTime>2079</TotalTime>
  <Words>10112</Words>
  <Application>Microsoft Office PowerPoint</Application>
  <PresentationFormat>Ευρεία οθόνη</PresentationFormat>
  <Paragraphs>458</Paragraphs>
  <Slides>60</Slides>
  <Notes>5</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60</vt:i4>
      </vt:variant>
    </vt:vector>
  </HeadingPairs>
  <TitlesOfParts>
    <vt:vector size="68" baseType="lpstr">
      <vt:lpstr>Aptos</vt:lpstr>
      <vt:lpstr>Arial</vt:lpstr>
      <vt:lpstr>Calibri</vt:lpstr>
      <vt:lpstr>Cambria</vt:lpstr>
      <vt:lpstr>Corbel</vt:lpstr>
      <vt:lpstr>Gill Sans MT</vt:lpstr>
      <vt:lpstr>Wingdings</vt:lpstr>
      <vt:lpstr>Δέμα</vt:lpstr>
      <vt:lpstr>Διοικητικο δικαιο</vt:lpstr>
      <vt:lpstr>ΔΙΟΙΚΗΤΙΚΕΣ ΠΡΑΞΕΙΣ</vt:lpstr>
      <vt:lpstr> πρακτικές συνέπειες διάκρισης</vt:lpstr>
      <vt:lpstr>Παρουσίαση του PowerPoint</vt:lpstr>
      <vt:lpstr>Τελειωση διοικητικής πράξης  ΑΠΟΚΤΗΣΗ ΝΟΜΙΚΗΣ ΥΠΟΣΤΑΣΗΣ ΑΛΛΙΩΣ ΑΝΥΠΟΣΤΑΤΗ</vt:lpstr>
      <vt:lpstr>ΆΛΛΕΣ ΔΙΑΚΡΙΣΕΙΣ </vt:lpstr>
      <vt:lpstr>Παρουσίαση του PowerPoint</vt:lpstr>
      <vt:lpstr>Εμβαθυνση </vt:lpstr>
      <vt:lpstr>Σύνθετη διοικητικη ενεργεια</vt:lpstr>
      <vt:lpstr>Εκτελεστοτητα –  μονο οι εκτελεστεσ προσβαλλονται δικαστικα</vt:lpstr>
      <vt:lpstr>Παρουσίαση του PowerPoint</vt:lpstr>
      <vt:lpstr>Πρακτικό </vt:lpstr>
      <vt:lpstr>ΛΥΣΗ</vt:lpstr>
      <vt:lpstr>ΓΝΩΜΗ ΚΑΙ ΠΡΟΤΑΣΗ – ΑΡ. 20 κδδ</vt:lpstr>
      <vt:lpstr>ΑΡΜΟΔΙΟΤΗΤΑ</vt:lpstr>
      <vt:lpstr>ΟΡΓΑΝΑ – ΜΟΝΟΜΕΛΗ - ΣΥΛΛΟΓΙΚΑ</vt:lpstr>
      <vt:lpstr>συγκρότηση</vt:lpstr>
      <vt:lpstr>Πρακτικό </vt:lpstr>
      <vt:lpstr>ΛΥΣΗ</vt:lpstr>
      <vt:lpstr>δικαίωμα προηγούμενης ακρόασης – 20 σ!!!!</vt:lpstr>
      <vt:lpstr>ΑΙΤΙΟΛΟΓΙΑ</vt:lpstr>
      <vt:lpstr>ΔΙΚΑΙΩΜΑ ΠΡΟΣΒΑΣΗΣ ΣΤΑ ΕΓΓΡΑΦΑ</vt:lpstr>
      <vt:lpstr>ΔΙΚΑΙΩΜΑ ΠΡΟΣΒΑΣΗΣ ΣΤΑ ΕΓΓΡΑΦΑ</vt:lpstr>
      <vt:lpstr>Παρουσίαση του PowerPoint</vt:lpstr>
      <vt:lpstr>ΑΝΑΚΛΗΣΗ</vt:lpstr>
      <vt:lpstr>ΔΙΟΙΚΗΤΙΚΕΣ ΠΡΟΣΦΥΓΕΣ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Χρυσάνθη Παπαδοπούλου</dc:creator>
  <cp:lastModifiedBy>Χρυσάνθη Παπαδοπούλου</cp:lastModifiedBy>
  <cp:revision>15</cp:revision>
  <dcterms:created xsi:type="dcterms:W3CDTF">2025-05-04T16:07:43Z</dcterms:created>
  <dcterms:modified xsi:type="dcterms:W3CDTF">2025-05-16T10:02:01Z</dcterms:modified>
</cp:coreProperties>
</file>