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15"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5" r:id="rId14"/>
    <p:sldId id="276" r:id="rId15"/>
    <p:sldId id="268" r:id="rId16"/>
    <p:sldId id="271" r:id="rId17"/>
    <p:sldId id="269" r:id="rId18"/>
    <p:sldId id="270" r:id="rId19"/>
    <p:sldId id="272" r:id="rId20"/>
    <p:sldId id="273" r:id="rId21"/>
    <p:sldId id="278" r:id="rId22"/>
    <p:sldId id="280" r:id="rId23"/>
    <p:sldId id="277" r:id="rId24"/>
    <p:sldId id="281" r:id="rId25"/>
    <p:sldId id="279" r:id="rId2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856"/>
    <p:restoredTop sz="94700"/>
  </p:normalViewPr>
  <p:slideViewPr>
    <p:cSldViewPr snapToGrid="0">
      <p:cViewPr varScale="1">
        <p:scale>
          <a:sx n="88" d="100"/>
          <a:sy n="88" d="100"/>
        </p:scale>
        <p:origin x="880"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085612-CCAA-634C-8BB0-2001F86A74D9}" type="datetimeFigureOut">
              <a:rPr lang="el-GR" smtClean="0"/>
              <a:t>24/10/25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304033-FA4E-8E48-8BA6-7C08733BD4E1}" type="slidenum">
              <a:rPr lang="el-GR" smtClean="0"/>
              <a:t>‹#›</a:t>
            </a:fld>
            <a:endParaRPr lang="el-GR"/>
          </a:p>
        </p:txBody>
      </p:sp>
    </p:spTree>
    <p:extLst>
      <p:ext uri="{BB962C8B-B14F-4D97-AF65-F5344CB8AC3E}">
        <p14:creationId xmlns:p14="http://schemas.microsoft.com/office/powerpoint/2010/main" val="188268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txBody>
          <a:bodyPr/>
          <a:lstStyle/>
          <a:p>
            <a:endParaRPr lang="el-GR"/>
          </a:p>
        </p:txBody>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B5304033-FA4E-8E48-8BA6-7C08733BD4E1}" type="slidenum">
              <a:rPr lang="el-GR" smtClean="0"/>
              <a:t>13</a:t>
            </a:fld>
            <a:endParaRPr lang="el-GR"/>
          </a:p>
        </p:txBody>
      </p:sp>
    </p:spTree>
    <p:extLst>
      <p:ext uri="{BB962C8B-B14F-4D97-AF65-F5344CB8AC3E}">
        <p14:creationId xmlns:p14="http://schemas.microsoft.com/office/powerpoint/2010/main" val="5936179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hoto 1">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5330952" cy="3739896"/>
          </a:xfrm>
        </p:spPr>
        <p:txBody>
          <a:bodyPr vert="horz" lIns="91440" tIns="45720" rIns="91440" bIns="45720" rtlCol="0" anchor="t">
            <a:normAutofit/>
          </a:bodyPr>
          <a:lstStyle>
            <a:lvl1pPr>
              <a:defRPr lang="en-US" sz="62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517136" cy="138074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10" name="Picture Placeholder 6">
            <a:extLst>
              <a:ext uri="{FF2B5EF4-FFF2-40B4-BE49-F238E27FC236}">
                <a16:creationId xmlns:a16="http://schemas.microsoft.com/office/drawing/2014/main" id="{DEE3B02A-3B83-3083-3F07-26E25C6C135D}"/>
              </a:ext>
            </a:extLst>
          </p:cNvPr>
          <p:cNvSpPr>
            <a:spLocks noGrp="1"/>
          </p:cNvSpPr>
          <p:nvPr>
            <p:ph type="pic" sz="quarter" idx="13" hasCustomPrompt="1"/>
          </p:nvPr>
        </p:nvSpPr>
        <p:spPr>
          <a:xfrm>
            <a:off x="6517248" y="0"/>
            <a:ext cx="5674753" cy="6399152"/>
          </a:xfrm>
          <a:custGeom>
            <a:avLst/>
            <a:gdLst>
              <a:gd name="connsiteX0" fmla="*/ 0 w 5674753"/>
              <a:gd name="connsiteY0" fmla="*/ 0 h 6399152"/>
              <a:gd name="connsiteX1" fmla="*/ 5674753 w 5674753"/>
              <a:gd name="connsiteY1" fmla="*/ 0 h 6399152"/>
              <a:gd name="connsiteX2" fmla="*/ 5674753 w 5674753"/>
              <a:gd name="connsiteY2" fmla="*/ 6399152 h 6399152"/>
              <a:gd name="connsiteX3" fmla="*/ 601996 w 5674753"/>
              <a:gd name="connsiteY3" fmla="*/ 6399152 h 6399152"/>
              <a:gd name="connsiteX4" fmla="*/ 0 w 5674753"/>
              <a:gd name="connsiteY4" fmla="*/ 5797156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74753" h="6399152">
                <a:moveTo>
                  <a:pt x="0" y="0"/>
                </a:moveTo>
                <a:lnTo>
                  <a:pt x="5674753" y="0"/>
                </a:lnTo>
                <a:lnTo>
                  <a:pt x="5674753" y="6399152"/>
                </a:lnTo>
                <a:lnTo>
                  <a:pt x="601996" y="6399152"/>
                </a:lnTo>
                <a:cubicBezTo>
                  <a:pt x="269523" y="6399152"/>
                  <a:pt x="0" y="6129629"/>
                  <a:pt x="0" y="5797156"/>
                </a:cubicBezTo>
                <a:close/>
              </a:path>
            </a:pathLst>
          </a:custGeom>
          <a:blipFill dpi="0" rotWithShape="1">
            <a:blip r:embed="rId2"/>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EF118477-BA54-4B0E-9EC5-D8568300CAF2}" type="datetime1">
              <a:rPr lang="en-US" smtClean="0"/>
              <a:t>10/24/25</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132185584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Agenda">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429768" y="411480"/>
            <a:ext cx="11045952" cy="1828800"/>
          </a:xfrm>
        </p:spPr>
        <p:txBody>
          <a:bodyPr anchor="t">
            <a:normAutofit/>
          </a:bodyPr>
          <a:lstStyle>
            <a:lvl1pPr>
              <a:defRPr sz="8000">
                <a:solidFill>
                  <a:schemeClr val="accent1"/>
                </a:solidFill>
              </a:defRPr>
            </a:lvl1pPr>
          </a:lstStyle>
          <a:p>
            <a:r>
              <a:rPr lang="en-US" dirty="0"/>
              <a:t>Click to edit Master title style</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5694744" y="2423160"/>
            <a:ext cx="5780976" cy="3858768"/>
          </a:xfrm>
        </p:spPr>
        <p:txBody>
          <a:bodyPr vert="horz" lIns="91440" tIns="45720" rIns="91440" bIns="45720" rtlCol="0">
            <a:normAutofit/>
          </a:bodyPr>
          <a:lstStyle>
            <a:lvl1pPr marL="457200" indent="-457200">
              <a:buFont typeface="+mj-lt"/>
              <a:buAutoNum type="arabicPeriod"/>
              <a:defRPr lang="en-US" dirty="0"/>
            </a:lvl1pPr>
            <a:lvl2pPr marL="571500" indent="-342900">
              <a:buFont typeface="+mj-lt"/>
              <a:buAutoNum type="arabicPeriod"/>
              <a:defRPr lang="en-US" dirty="0"/>
            </a:lvl2pPr>
            <a:lvl3pPr marL="800100" indent="-342900">
              <a:buFont typeface="+mj-lt"/>
              <a:buAutoNum type="arabicPeriod"/>
              <a:defRPr lang="en-US" dirty="0"/>
            </a:lvl3pPr>
            <a:lvl4pPr>
              <a:buFont typeface="+mj-lt"/>
              <a:buAutoNum type="arabicPeriod"/>
              <a:defRPr lang="en-US" dirty="0"/>
            </a:lvl4pPr>
            <a:lvl5pPr>
              <a:buFont typeface="+mj-lt"/>
              <a:buAutoNum type="arabicPeriod"/>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C23AD26B-DEF0-4EC5-90CD-3C7B79EC8572}" type="datetime1">
              <a:rPr lang="en-US" smtClean="0"/>
              <a:t>10/24/25</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67490325"/>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genda Photo">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691006" y="998230"/>
            <a:ext cx="3951469" cy="1947672"/>
          </a:xfrm>
        </p:spPr>
        <p:txBody>
          <a:bodyPr anchor="b">
            <a:normAutofit/>
          </a:bodyPr>
          <a:lstStyle>
            <a:lvl1pPr>
              <a:defRPr sz="4400">
                <a:solidFill>
                  <a:schemeClr val="accent1"/>
                </a:solidFill>
              </a:defRPr>
            </a:lvl1pPr>
          </a:lstStyle>
          <a:p>
            <a:r>
              <a:rPr lang="en-US" dirty="0"/>
              <a:t>Click to edit Master title style</a:t>
            </a:r>
          </a:p>
        </p:txBody>
      </p:sp>
      <p:sp>
        <p:nvSpPr>
          <p:cNvPr id="9" name="Picture Placeholder 3">
            <a:extLst>
              <a:ext uri="{FF2B5EF4-FFF2-40B4-BE49-F238E27FC236}">
                <a16:creationId xmlns:a16="http://schemas.microsoft.com/office/drawing/2014/main" id="{DD60ACDC-1760-F721-E270-0D2FC4872DF2}"/>
              </a:ext>
            </a:extLst>
          </p:cNvPr>
          <p:cNvSpPr>
            <a:spLocks noGrp="1"/>
          </p:cNvSpPr>
          <p:nvPr>
            <p:ph type="pic" sz="quarter" idx="15" hasCustomPrompt="1"/>
          </p:nvPr>
        </p:nvSpPr>
        <p:spPr>
          <a:xfrm>
            <a:off x="0" y="0"/>
            <a:ext cx="7002464" cy="6399152"/>
          </a:xfrm>
          <a:custGeom>
            <a:avLst/>
            <a:gdLst>
              <a:gd name="connsiteX0" fmla="*/ 0 w 7002464"/>
              <a:gd name="connsiteY0" fmla="*/ 0 h 6399152"/>
              <a:gd name="connsiteX1" fmla="*/ 7002464 w 7002464"/>
              <a:gd name="connsiteY1" fmla="*/ 0 h 6399152"/>
              <a:gd name="connsiteX2" fmla="*/ 7002464 w 7002464"/>
              <a:gd name="connsiteY2" fmla="*/ 5797156 h 6399152"/>
              <a:gd name="connsiteX3" fmla="*/ 6400468 w 7002464"/>
              <a:gd name="connsiteY3" fmla="*/ 6399152 h 6399152"/>
              <a:gd name="connsiteX4" fmla="*/ 0 w 7002464"/>
              <a:gd name="connsiteY4" fmla="*/ 639915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02464" h="6399152">
                <a:moveTo>
                  <a:pt x="0" y="0"/>
                </a:moveTo>
                <a:lnTo>
                  <a:pt x="7002464" y="0"/>
                </a:lnTo>
                <a:lnTo>
                  <a:pt x="7002464" y="5797156"/>
                </a:lnTo>
                <a:cubicBezTo>
                  <a:pt x="7002464" y="6129629"/>
                  <a:pt x="6732941" y="6399152"/>
                  <a:pt x="6400468" y="6399152"/>
                </a:cubicBezTo>
                <a:lnTo>
                  <a:pt x="0" y="6399152"/>
                </a:lnTo>
                <a:close/>
              </a:path>
            </a:pathLst>
          </a:custGeom>
          <a:blipFill dpi="0" rotWithShape="1">
            <a:blip r:embed="rId2">
              <a:alphaModFix amt="65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7691007" y="3099815"/>
            <a:ext cx="3951469" cy="3084599"/>
          </a:xfrm>
        </p:spPr>
        <p:txBody>
          <a:bodyPr>
            <a:normAutofit/>
          </a:bodyPr>
          <a:lstStyle>
            <a:lvl1pPr marL="342900" indent="-342900">
              <a:buFont typeface="+mj-lt"/>
              <a:buAutoNum type="arabicPeriod"/>
              <a:defRPr sz="1800"/>
            </a:lvl1pPr>
            <a:lvl2pPr marL="571500" indent="-342900">
              <a:buFont typeface="+mj-lt"/>
              <a:buAutoNum type="arabicPeriod"/>
              <a:defRPr sz="1600"/>
            </a:lvl2pPr>
            <a:lvl3pPr marL="800100" indent="-342900">
              <a:buFont typeface="+mj-lt"/>
              <a:buAutoNum type="arabicPeriod"/>
              <a:defRPr sz="1400"/>
            </a:lvl3pPr>
            <a:lvl4pPr marL="914400" indent="-228600">
              <a:buFont typeface="+mj-lt"/>
              <a:buAutoNum type="arabicPeriod"/>
              <a:defRPr sz="1400"/>
            </a:lvl4pPr>
            <a:lvl5pPr marL="1143000" indent="-228600">
              <a:buFont typeface="+mj-lt"/>
              <a:buAutoNum type="arabicPeriod"/>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BCA36A28-16B8-4B74-ADBC-086BC21557C6}" type="datetime1">
              <a:rPr lang="en-US" smtClean="0"/>
              <a:t>10/24/25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21774025"/>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478024"/>
            <a:ext cx="4325112" cy="2454796"/>
          </a:xfrm>
        </p:spPr>
        <p:txBody>
          <a:bodyPr anchor="t">
            <a:normAutofit/>
          </a:bodyPr>
          <a:lstStyle>
            <a:lvl1pPr>
              <a:defRPr sz="4400"/>
            </a:lvl1pPr>
          </a:lstStyle>
          <a:p>
            <a:r>
              <a:rPr lang="en-US" dirty="0"/>
              <a:t>Click to edit Master title style</a:t>
            </a:r>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273800" y="2478024"/>
            <a:ext cx="4325112" cy="245479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127807CC-3A12-4A50-A3BE-C6063551B4A3}" type="datetime1">
              <a:rPr lang="en-US" smtClean="0"/>
              <a:t>10/24/25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675183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039112"/>
            <a:ext cx="3813048" cy="353872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422392" y="2039112"/>
            <a:ext cx="5047488" cy="3538728"/>
          </a:xfrm>
        </p:spPr>
        <p:txBody>
          <a:bodyPr vert="horz" lIns="91440" tIns="45720" rIns="91440" bIns="45720" rtlCol="0">
            <a:normAutofit/>
          </a:bodyPr>
          <a:lstStyle>
            <a:lvl1pPr>
              <a:defRPr lang="en-US"/>
            </a:lvl1pPr>
            <a:lvl2pPr>
              <a:defRPr lang="en-US"/>
            </a:lvl2pPr>
            <a:lvl3pPr>
              <a:defRPr lang="en-US"/>
            </a:lvl3pPr>
            <a:lvl4pPr>
              <a:defRPr lang="en-US"/>
            </a:lvl4pPr>
            <a:lvl5pPr>
              <a:defRPr lang="en-US"/>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C7B40E33-4FBE-4166-8E4D-D16E2368EAF9}" type="datetime1">
              <a:rPr lang="en-US" smtClean="0"/>
              <a:t>10/24/25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09912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00200"/>
            <a:ext cx="4142232" cy="463600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5422392" y="1600200"/>
            <a:ext cx="5788152" cy="463600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D87688B5-3E47-407E-A4D5-0E98E41979E9}" type="datetime1">
              <a:rPr lang="en-US" smtClean="0"/>
              <a:t>10/24/25</a:t>
            </a:fld>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510726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7" y="640079"/>
            <a:ext cx="4032505" cy="3621024"/>
          </a:xfrm>
        </p:spPr>
        <p:txBody>
          <a:bodyPr anchor="t">
            <a:normAutofit/>
          </a:bodyPr>
          <a:lstStyle>
            <a:lvl1pPr>
              <a:defRPr sz="3600"/>
            </a:lvl1pPr>
          </a:lstStyle>
          <a:p>
            <a:r>
              <a:rPr lang="en-US" dirty="0"/>
              <a:t>Click to edit Master title style</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5422392" y="640715"/>
            <a:ext cx="5968098" cy="5719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0E129CD1-440F-4DE5-9914-1074B1963E64}" type="datetime1">
              <a:rPr lang="en-US" smtClean="0"/>
              <a:t>10/24/25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9087472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640080"/>
            <a:ext cx="3493008" cy="3621024"/>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4425696" y="640080"/>
            <a:ext cx="7159752" cy="5724144"/>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F9155DF8-55DB-438A-B328-5A22697F5E96}" type="datetime1">
              <a:rPr lang="en-US" smtClean="0"/>
              <a:t>10/24/25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266937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Content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550408" y="548640"/>
            <a:ext cx="6035040" cy="1143000"/>
          </a:xfrm>
        </p:spPr>
        <p:txBody>
          <a:bodyPr anchor="b"/>
          <a:lstStyle/>
          <a:p>
            <a:r>
              <a:rPr lang="en-US" dirty="0"/>
              <a:t>Click to edit Master title style</a:t>
            </a:r>
          </a:p>
        </p:txBody>
      </p:sp>
      <p:sp>
        <p:nvSpPr>
          <p:cNvPr id="11" name="Picture Placeholder 3">
            <a:extLst>
              <a:ext uri="{FF2B5EF4-FFF2-40B4-BE49-F238E27FC236}">
                <a16:creationId xmlns:a16="http://schemas.microsoft.com/office/drawing/2014/main" id="{C1AB8ED2-AD91-CB22-5624-BD41AB32529E}"/>
              </a:ext>
            </a:extLst>
          </p:cNvPr>
          <p:cNvSpPr>
            <a:spLocks noGrp="1"/>
          </p:cNvSpPr>
          <p:nvPr>
            <p:ph type="pic" sz="quarter" idx="15" hasCustomPrompt="1"/>
          </p:nvPr>
        </p:nvSpPr>
        <p:spPr>
          <a:xfrm>
            <a:off x="0" y="0"/>
            <a:ext cx="4844052" cy="6399152"/>
          </a:xfrm>
          <a:custGeom>
            <a:avLst/>
            <a:gdLst>
              <a:gd name="connsiteX0" fmla="*/ 0 w 4844052"/>
              <a:gd name="connsiteY0" fmla="*/ 0 h 6399152"/>
              <a:gd name="connsiteX1" fmla="*/ 4844052 w 4844052"/>
              <a:gd name="connsiteY1" fmla="*/ 0 h 6399152"/>
              <a:gd name="connsiteX2" fmla="*/ 4844052 w 4844052"/>
              <a:gd name="connsiteY2" fmla="*/ 5795922 h 6399152"/>
              <a:gd name="connsiteX3" fmla="*/ 4240822 w 4844052"/>
              <a:gd name="connsiteY3" fmla="*/ 6399152 h 6399152"/>
              <a:gd name="connsiteX4" fmla="*/ 0 w 4844052"/>
              <a:gd name="connsiteY4" fmla="*/ 639915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44052" h="6399152">
                <a:moveTo>
                  <a:pt x="0" y="0"/>
                </a:moveTo>
                <a:lnTo>
                  <a:pt x="4844052" y="0"/>
                </a:lnTo>
                <a:lnTo>
                  <a:pt x="4844052" y="5795922"/>
                </a:lnTo>
                <a:cubicBezTo>
                  <a:pt x="4844052" y="6129077"/>
                  <a:pt x="4573977" y="6399152"/>
                  <a:pt x="4240822" y="6399152"/>
                </a:cubicBezTo>
                <a:lnTo>
                  <a:pt x="0" y="6399152"/>
                </a:ln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5550408" y="1828800"/>
            <a:ext cx="6035040"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B9F2D74A-71A1-4609-9BED-C43EBEF2D096}" type="datetime1">
              <a:rPr lang="en-US" smtClean="0"/>
              <a:t>10/24/25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02162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Content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40"/>
            <a:ext cx="6135624" cy="1143000"/>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828800"/>
            <a:ext cx="6135624"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a:extLst>
              <a:ext uri="{FF2B5EF4-FFF2-40B4-BE49-F238E27FC236}">
                <a16:creationId xmlns:a16="http://schemas.microsoft.com/office/drawing/2014/main" id="{D436AA50-FCF9-9A32-68F8-A124C794908D}"/>
              </a:ext>
            </a:extLst>
          </p:cNvPr>
          <p:cNvSpPr>
            <a:spLocks noGrp="1"/>
          </p:cNvSpPr>
          <p:nvPr>
            <p:ph type="pic" sz="quarter" idx="15" hasCustomPrompt="1"/>
          </p:nvPr>
        </p:nvSpPr>
        <p:spPr>
          <a:xfrm>
            <a:off x="7353304" y="0"/>
            <a:ext cx="4838696" cy="6399152"/>
          </a:xfrm>
          <a:custGeom>
            <a:avLst/>
            <a:gdLst>
              <a:gd name="connsiteX0" fmla="*/ 0 w 4838696"/>
              <a:gd name="connsiteY0" fmla="*/ 0 h 6399152"/>
              <a:gd name="connsiteX1" fmla="*/ 4838696 w 4838696"/>
              <a:gd name="connsiteY1" fmla="*/ 0 h 6399152"/>
              <a:gd name="connsiteX2" fmla="*/ 4838696 w 4838696"/>
              <a:gd name="connsiteY2" fmla="*/ 6399152 h 6399152"/>
              <a:gd name="connsiteX3" fmla="*/ 603230 w 4838696"/>
              <a:gd name="connsiteY3" fmla="*/ 6399152 h 6399152"/>
              <a:gd name="connsiteX4" fmla="*/ 0 w 4838696"/>
              <a:gd name="connsiteY4" fmla="*/ 579592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8696" h="6399152">
                <a:moveTo>
                  <a:pt x="0" y="0"/>
                </a:moveTo>
                <a:lnTo>
                  <a:pt x="4838696" y="0"/>
                </a:lnTo>
                <a:lnTo>
                  <a:pt x="4838696" y="6399152"/>
                </a:lnTo>
                <a:lnTo>
                  <a:pt x="603230" y="6399152"/>
                </a:lnTo>
                <a:cubicBezTo>
                  <a:pt x="270075" y="6399152"/>
                  <a:pt x="0" y="6129077"/>
                  <a:pt x="0" y="5795922"/>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F79B868B-869A-478B-B17A-F3477F1ABEB8}" type="datetime1">
              <a:rPr lang="en-US" smtClean="0"/>
              <a:t>10/24/25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40591797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Content Phot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820076" y="320040"/>
            <a:ext cx="6766560" cy="932688"/>
          </a:xfrm>
        </p:spPr>
        <p:txBody>
          <a:bodyPr anchor="b"/>
          <a:lstStyle/>
          <a:p>
            <a:r>
              <a:rPr lang="en-US" dirty="0"/>
              <a:t>Click to edit Master title style</a:t>
            </a:r>
          </a:p>
        </p:txBody>
      </p:sp>
      <p:sp>
        <p:nvSpPr>
          <p:cNvPr id="11" name="Picture Placeholder 3">
            <a:extLst>
              <a:ext uri="{FF2B5EF4-FFF2-40B4-BE49-F238E27FC236}">
                <a16:creationId xmlns:a16="http://schemas.microsoft.com/office/drawing/2014/main" id="{1B32E518-8213-A79A-7E36-BA4D782F8ED4}"/>
              </a:ext>
            </a:extLst>
          </p:cNvPr>
          <p:cNvSpPr>
            <a:spLocks noGrp="1"/>
          </p:cNvSpPr>
          <p:nvPr>
            <p:ph type="pic" sz="quarter" idx="15" hasCustomPrompt="1"/>
          </p:nvPr>
        </p:nvSpPr>
        <p:spPr>
          <a:xfrm>
            <a:off x="0" y="0"/>
            <a:ext cx="4147926" cy="6399152"/>
          </a:xfrm>
          <a:custGeom>
            <a:avLst/>
            <a:gdLst>
              <a:gd name="connsiteX0" fmla="*/ 0 w 4147926"/>
              <a:gd name="connsiteY0" fmla="*/ 0 h 6399152"/>
              <a:gd name="connsiteX1" fmla="*/ 4147926 w 4147926"/>
              <a:gd name="connsiteY1" fmla="*/ 0 h 6399152"/>
              <a:gd name="connsiteX2" fmla="*/ 4147926 w 4147926"/>
              <a:gd name="connsiteY2" fmla="*/ 5795922 h 6399152"/>
              <a:gd name="connsiteX3" fmla="*/ 3544696 w 4147926"/>
              <a:gd name="connsiteY3" fmla="*/ 6399152 h 6399152"/>
              <a:gd name="connsiteX4" fmla="*/ 0 w 4147926"/>
              <a:gd name="connsiteY4" fmla="*/ 639915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7926" h="6399152">
                <a:moveTo>
                  <a:pt x="0" y="0"/>
                </a:moveTo>
                <a:lnTo>
                  <a:pt x="4147926" y="0"/>
                </a:lnTo>
                <a:lnTo>
                  <a:pt x="4147926" y="5795922"/>
                </a:lnTo>
                <a:cubicBezTo>
                  <a:pt x="4147926" y="6129077"/>
                  <a:pt x="3877851" y="6399152"/>
                  <a:pt x="3544696" y="6399152"/>
                </a:cubicBezTo>
                <a:lnTo>
                  <a:pt x="0" y="6399152"/>
                </a:ln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820076" y="1380744"/>
            <a:ext cx="676656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28CCA563-903D-4707-A09B-73AE7FD9F3E4}" type="datetime1">
              <a:rPr lang="en-US" smtClean="0"/>
              <a:t>10/24/25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204062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478E53AA-13B8-469A-87B0-FF7C74E1EADE}" type="datetime1">
              <a:rPr lang="en-US" smtClean="0"/>
              <a:t>10/24/25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4769839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Content Photo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320040"/>
            <a:ext cx="6858000"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380744"/>
            <a:ext cx="6858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a:extLst>
              <a:ext uri="{FF2B5EF4-FFF2-40B4-BE49-F238E27FC236}">
                <a16:creationId xmlns:a16="http://schemas.microsoft.com/office/drawing/2014/main" id="{22444857-0BC3-ACAE-DBB1-5D530AA35ED8}"/>
              </a:ext>
            </a:extLst>
          </p:cNvPr>
          <p:cNvSpPr>
            <a:spLocks noGrp="1"/>
          </p:cNvSpPr>
          <p:nvPr>
            <p:ph type="pic" sz="quarter" idx="15" hasCustomPrompt="1"/>
          </p:nvPr>
        </p:nvSpPr>
        <p:spPr>
          <a:xfrm>
            <a:off x="8046768" y="0"/>
            <a:ext cx="4145232" cy="6399152"/>
          </a:xfrm>
          <a:custGeom>
            <a:avLst/>
            <a:gdLst>
              <a:gd name="connsiteX0" fmla="*/ 0 w 4145232"/>
              <a:gd name="connsiteY0" fmla="*/ 0 h 6399152"/>
              <a:gd name="connsiteX1" fmla="*/ 4145232 w 4145232"/>
              <a:gd name="connsiteY1" fmla="*/ 0 h 6399152"/>
              <a:gd name="connsiteX2" fmla="*/ 4145232 w 4145232"/>
              <a:gd name="connsiteY2" fmla="*/ 6399152 h 6399152"/>
              <a:gd name="connsiteX3" fmla="*/ 603230 w 4145232"/>
              <a:gd name="connsiteY3" fmla="*/ 6399152 h 6399152"/>
              <a:gd name="connsiteX4" fmla="*/ 0 w 4145232"/>
              <a:gd name="connsiteY4" fmla="*/ 579592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45232" h="6399152">
                <a:moveTo>
                  <a:pt x="0" y="0"/>
                </a:moveTo>
                <a:lnTo>
                  <a:pt x="4145232" y="0"/>
                </a:lnTo>
                <a:lnTo>
                  <a:pt x="4145232" y="6399152"/>
                </a:lnTo>
                <a:lnTo>
                  <a:pt x="603230" y="6399152"/>
                </a:lnTo>
                <a:cubicBezTo>
                  <a:pt x="270075" y="6399152"/>
                  <a:pt x="0" y="6129077"/>
                  <a:pt x="0" y="5795922"/>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5E5F747B-DE86-4C56-A69A-2124AC6051DB}" type="datetime1">
              <a:rPr lang="en-US" smtClean="0"/>
              <a:t>10/24/25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34137518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Content Photo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601755"/>
            <a:ext cx="4389120" cy="1527048"/>
          </a:xfrm>
        </p:spPr>
        <p:txBody>
          <a:bodyPr anchor="b"/>
          <a:lstStyle/>
          <a:p>
            <a:r>
              <a:rPr lang="en-US" dirty="0"/>
              <a:t>Click to edit Master title style</a:t>
            </a:r>
          </a:p>
        </p:txBody>
      </p:sp>
      <p:sp>
        <p:nvSpPr>
          <p:cNvPr id="11" name="Picture Placeholder 3">
            <a:extLst>
              <a:ext uri="{FF2B5EF4-FFF2-40B4-BE49-F238E27FC236}">
                <a16:creationId xmlns:a16="http://schemas.microsoft.com/office/drawing/2014/main" id="{6F26914B-7405-10AB-A859-8165D7B1A93C}"/>
              </a:ext>
            </a:extLst>
          </p:cNvPr>
          <p:cNvSpPr>
            <a:spLocks noGrp="1"/>
          </p:cNvSpPr>
          <p:nvPr>
            <p:ph type="pic" sz="quarter" idx="15" hasCustomPrompt="1"/>
          </p:nvPr>
        </p:nvSpPr>
        <p:spPr>
          <a:xfrm>
            <a:off x="0" y="1"/>
            <a:ext cx="6591300" cy="6410303"/>
          </a:xfrm>
          <a:custGeom>
            <a:avLst/>
            <a:gdLst>
              <a:gd name="connsiteX0" fmla="*/ 0 w 6591300"/>
              <a:gd name="connsiteY0" fmla="*/ 0 h 6410303"/>
              <a:gd name="connsiteX1" fmla="*/ 6591300 w 6591300"/>
              <a:gd name="connsiteY1" fmla="*/ 0 h 6410303"/>
              <a:gd name="connsiteX2" fmla="*/ 6591300 w 6591300"/>
              <a:gd name="connsiteY2" fmla="*/ 5807073 h 6410303"/>
              <a:gd name="connsiteX3" fmla="*/ 5988070 w 6591300"/>
              <a:gd name="connsiteY3" fmla="*/ 6410303 h 6410303"/>
              <a:gd name="connsiteX4" fmla="*/ 0 w 6591300"/>
              <a:gd name="connsiteY4" fmla="*/ 6410303 h 64103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91300" h="6410303">
                <a:moveTo>
                  <a:pt x="0" y="0"/>
                </a:moveTo>
                <a:lnTo>
                  <a:pt x="6591300" y="0"/>
                </a:lnTo>
                <a:lnTo>
                  <a:pt x="6591300" y="5807073"/>
                </a:lnTo>
                <a:cubicBezTo>
                  <a:pt x="6591300" y="6140228"/>
                  <a:pt x="6321225" y="6410303"/>
                  <a:pt x="5988070" y="6410303"/>
                </a:cubicBezTo>
                <a:lnTo>
                  <a:pt x="0" y="6410303"/>
                </a:ln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2276856"/>
            <a:ext cx="438912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3B5E8E98-97C5-4AE8-8CC9-69C51FF1A0EF}" type="datetime1">
              <a:rPr lang="en-US" smtClean="0"/>
              <a:t>10/24/25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608073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Content Photo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4480560" cy="152704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7" y="2276856"/>
            <a:ext cx="448056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a:extLst>
              <a:ext uri="{FF2B5EF4-FFF2-40B4-BE49-F238E27FC236}">
                <a16:creationId xmlns:a16="http://schemas.microsoft.com/office/drawing/2014/main" id="{CE823DF8-AABE-3B17-254E-81CD7CA2B5BF}"/>
              </a:ext>
            </a:extLst>
          </p:cNvPr>
          <p:cNvSpPr>
            <a:spLocks noGrp="1"/>
          </p:cNvSpPr>
          <p:nvPr>
            <p:ph type="pic" sz="quarter" idx="15" hasCustomPrompt="1"/>
          </p:nvPr>
        </p:nvSpPr>
        <p:spPr>
          <a:xfrm>
            <a:off x="5737594" y="0"/>
            <a:ext cx="6454406" cy="6399152"/>
          </a:xfrm>
          <a:custGeom>
            <a:avLst/>
            <a:gdLst>
              <a:gd name="connsiteX0" fmla="*/ 0 w 6454406"/>
              <a:gd name="connsiteY0" fmla="*/ 0 h 6399152"/>
              <a:gd name="connsiteX1" fmla="*/ 6454406 w 6454406"/>
              <a:gd name="connsiteY1" fmla="*/ 0 h 6399152"/>
              <a:gd name="connsiteX2" fmla="*/ 6454406 w 6454406"/>
              <a:gd name="connsiteY2" fmla="*/ 6399152 h 6399152"/>
              <a:gd name="connsiteX3" fmla="*/ 601995 w 6454406"/>
              <a:gd name="connsiteY3" fmla="*/ 6399152 h 6399152"/>
              <a:gd name="connsiteX4" fmla="*/ 0 w 6454406"/>
              <a:gd name="connsiteY4" fmla="*/ 5797156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54406" h="6399152">
                <a:moveTo>
                  <a:pt x="0" y="0"/>
                </a:moveTo>
                <a:lnTo>
                  <a:pt x="6454406" y="0"/>
                </a:lnTo>
                <a:lnTo>
                  <a:pt x="6454406" y="6399152"/>
                </a:lnTo>
                <a:lnTo>
                  <a:pt x="601995" y="6399152"/>
                </a:lnTo>
                <a:cubicBezTo>
                  <a:pt x="269522" y="6399152"/>
                  <a:pt x="0" y="6129629"/>
                  <a:pt x="0" y="5797156"/>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7D524F82-DB30-4BD5-9E9D-AD825E313C84}" type="datetime1">
              <a:rPr lang="en-US" smtClean="0"/>
              <a:t>10/24/25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33507258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Content Photo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320040"/>
            <a:ext cx="4389120" cy="932688"/>
          </a:xfrm>
        </p:spPr>
        <p:txBody>
          <a:bodyPr anchor="b"/>
          <a:lstStyle/>
          <a:p>
            <a:r>
              <a:rPr lang="en-US" dirty="0"/>
              <a:t>Click to edit Master title style</a:t>
            </a:r>
          </a:p>
        </p:txBody>
      </p:sp>
      <p:sp>
        <p:nvSpPr>
          <p:cNvPr id="11" name="Picture Placeholder 9">
            <a:extLst>
              <a:ext uri="{FF2B5EF4-FFF2-40B4-BE49-F238E27FC236}">
                <a16:creationId xmlns:a16="http://schemas.microsoft.com/office/drawing/2014/main" id="{6B8A8E1B-B99E-8C69-154E-2FAADB07D510}"/>
              </a:ext>
            </a:extLst>
          </p:cNvPr>
          <p:cNvSpPr>
            <a:spLocks noGrp="1"/>
          </p:cNvSpPr>
          <p:nvPr>
            <p:ph type="pic" sz="quarter" idx="15" hasCustomPrompt="1"/>
          </p:nvPr>
        </p:nvSpPr>
        <p:spPr>
          <a:xfrm>
            <a:off x="0" y="0"/>
            <a:ext cx="6591300" cy="6399152"/>
          </a:xfrm>
          <a:custGeom>
            <a:avLst/>
            <a:gdLst>
              <a:gd name="connsiteX0" fmla="*/ 0 w 6591300"/>
              <a:gd name="connsiteY0" fmla="*/ 0 h 6399152"/>
              <a:gd name="connsiteX1" fmla="*/ 6591300 w 6591300"/>
              <a:gd name="connsiteY1" fmla="*/ 0 h 6399152"/>
              <a:gd name="connsiteX2" fmla="*/ 6591300 w 6591300"/>
              <a:gd name="connsiteY2" fmla="*/ 5797156 h 6399152"/>
              <a:gd name="connsiteX3" fmla="*/ 5989304 w 6591300"/>
              <a:gd name="connsiteY3" fmla="*/ 6399152 h 6399152"/>
              <a:gd name="connsiteX4" fmla="*/ 0 w 6591300"/>
              <a:gd name="connsiteY4" fmla="*/ 639915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91300" h="6399152">
                <a:moveTo>
                  <a:pt x="0" y="0"/>
                </a:moveTo>
                <a:lnTo>
                  <a:pt x="6591300" y="0"/>
                </a:lnTo>
                <a:lnTo>
                  <a:pt x="6591300" y="5797156"/>
                </a:lnTo>
                <a:cubicBezTo>
                  <a:pt x="6591300" y="6129629"/>
                  <a:pt x="6321777" y="6399152"/>
                  <a:pt x="5989304" y="6399152"/>
                </a:cubicBezTo>
                <a:lnTo>
                  <a:pt x="0" y="6399152"/>
                </a:ln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1380744"/>
            <a:ext cx="438912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1E7477ED-8564-46ED-8FFC-DE5A509699F3}" type="datetime1">
              <a:rPr lang="en-US" smtClean="0"/>
              <a:t>10/24/25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1017720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Content Photo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320040"/>
            <a:ext cx="4573413"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6" y="1380744"/>
            <a:ext cx="4573413"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a:extLst>
              <a:ext uri="{FF2B5EF4-FFF2-40B4-BE49-F238E27FC236}">
                <a16:creationId xmlns:a16="http://schemas.microsoft.com/office/drawing/2014/main" id="{2BD82EEA-7278-1A73-C95C-473F75B54048}"/>
              </a:ext>
            </a:extLst>
          </p:cNvPr>
          <p:cNvSpPr>
            <a:spLocks noGrp="1"/>
          </p:cNvSpPr>
          <p:nvPr>
            <p:ph type="pic" sz="quarter" idx="15" hasCustomPrompt="1"/>
          </p:nvPr>
        </p:nvSpPr>
        <p:spPr>
          <a:xfrm>
            <a:off x="5737593" y="0"/>
            <a:ext cx="6454407" cy="6399152"/>
          </a:xfrm>
          <a:custGeom>
            <a:avLst/>
            <a:gdLst>
              <a:gd name="connsiteX0" fmla="*/ 0 w 6454407"/>
              <a:gd name="connsiteY0" fmla="*/ 0 h 6399152"/>
              <a:gd name="connsiteX1" fmla="*/ 6454407 w 6454407"/>
              <a:gd name="connsiteY1" fmla="*/ 0 h 6399152"/>
              <a:gd name="connsiteX2" fmla="*/ 6454407 w 6454407"/>
              <a:gd name="connsiteY2" fmla="*/ 6399152 h 6399152"/>
              <a:gd name="connsiteX3" fmla="*/ 601996 w 6454407"/>
              <a:gd name="connsiteY3" fmla="*/ 6399152 h 6399152"/>
              <a:gd name="connsiteX4" fmla="*/ 0 w 6454407"/>
              <a:gd name="connsiteY4" fmla="*/ 5797156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54407" h="6399152">
                <a:moveTo>
                  <a:pt x="0" y="0"/>
                </a:moveTo>
                <a:lnTo>
                  <a:pt x="6454407" y="0"/>
                </a:lnTo>
                <a:lnTo>
                  <a:pt x="6454407" y="6399152"/>
                </a:lnTo>
                <a:lnTo>
                  <a:pt x="601996" y="6399152"/>
                </a:lnTo>
                <a:cubicBezTo>
                  <a:pt x="269523" y="6399152"/>
                  <a:pt x="0" y="6129629"/>
                  <a:pt x="0" y="5797156"/>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90826781-2293-4754-A74B-94E6E7D7B311}" type="datetime1">
              <a:rPr lang="en-US" smtClean="0"/>
              <a:t>10/24/25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6871958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Content Photo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21040" y="603504"/>
            <a:ext cx="3401568" cy="1527048"/>
          </a:xfrm>
        </p:spPr>
        <p:txBody>
          <a:bodyPr anchor="b"/>
          <a:lstStyle/>
          <a:p>
            <a:r>
              <a:rPr lang="en-US" dirty="0"/>
              <a:t>Click to edit Master title style</a:t>
            </a:r>
          </a:p>
        </p:txBody>
      </p:sp>
      <p:sp>
        <p:nvSpPr>
          <p:cNvPr id="11" name="Picture Placeholder 3">
            <a:extLst>
              <a:ext uri="{FF2B5EF4-FFF2-40B4-BE49-F238E27FC236}">
                <a16:creationId xmlns:a16="http://schemas.microsoft.com/office/drawing/2014/main" id="{F44EE1A0-D83B-FE6C-4495-F55C5070D5D1}"/>
              </a:ext>
            </a:extLst>
          </p:cNvPr>
          <p:cNvSpPr>
            <a:spLocks noGrp="1"/>
          </p:cNvSpPr>
          <p:nvPr>
            <p:ph type="pic" sz="quarter" idx="15" hasCustomPrompt="1"/>
          </p:nvPr>
        </p:nvSpPr>
        <p:spPr>
          <a:xfrm>
            <a:off x="0" y="0"/>
            <a:ext cx="7734300" cy="6399152"/>
          </a:xfrm>
          <a:custGeom>
            <a:avLst/>
            <a:gdLst>
              <a:gd name="connsiteX0" fmla="*/ 0 w 7734300"/>
              <a:gd name="connsiteY0" fmla="*/ 0 h 6399152"/>
              <a:gd name="connsiteX1" fmla="*/ 7734300 w 7734300"/>
              <a:gd name="connsiteY1" fmla="*/ 0 h 6399152"/>
              <a:gd name="connsiteX2" fmla="*/ 7734300 w 7734300"/>
              <a:gd name="connsiteY2" fmla="*/ 5797156 h 6399152"/>
              <a:gd name="connsiteX3" fmla="*/ 7132304 w 7734300"/>
              <a:gd name="connsiteY3" fmla="*/ 6399152 h 6399152"/>
              <a:gd name="connsiteX4" fmla="*/ 0 w 7734300"/>
              <a:gd name="connsiteY4" fmla="*/ 639915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34300" h="6399152">
                <a:moveTo>
                  <a:pt x="0" y="0"/>
                </a:moveTo>
                <a:lnTo>
                  <a:pt x="7734300" y="0"/>
                </a:lnTo>
                <a:lnTo>
                  <a:pt x="7734300" y="5797156"/>
                </a:lnTo>
                <a:cubicBezTo>
                  <a:pt x="7734300" y="6129629"/>
                  <a:pt x="7464777" y="6399152"/>
                  <a:pt x="7132304" y="6399152"/>
                </a:cubicBezTo>
                <a:lnTo>
                  <a:pt x="0" y="6399152"/>
                </a:ln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21040"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CDFBFA6E-9D0B-474A-AFB9-4E0832448570}" type="datetime1">
              <a:rPr lang="en-US" smtClean="0"/>
              <a:t>10/24/25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6774427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Content Photo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3401568" cy="152704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429768"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3">
            <a:extLst>
              <a:ext uri="{FF2B5EF4-FFF2-40B4-BE49-F238E27FC236}">
                <a16:creationId xmlns:a16="http://schemas.microsoft.com/office/drawing/2014/main" id="{58FA1BA0-D099-705F-F85E-3FBC782F7651}"/>
              </a:ext>
            </a:extLst>
          </p:cNvPr>
          <p:cNvSpPr>
            <a:spLocks noGrp="1"/>
          </p:cNvSpPr>
          <p:nvPr>
            <p:ph type="pic" sz="quarter" idx="15" hasCustomPrompt="1"/>
          </p:nvPr>
        </p:nvSpPr>
        <p:spPr>
          <a:xfrm>
            <a:off x="4502843" y="2"/>
            <a:ext cx="7689157" cy="6399151"/>
          </a:xfrm>
          <a:custGeom>
            <a:avLst/>
            <a:gdLst>
              <a:gd name="connsiteX0" fmla="*/ 0 w 7689157"/>
              <a:gd name="connsiteY0" fmla="*/ 0 h 6399151"/>
              <a:gd name="connsiteX1" fmla="*/ 7689157 w 7689157"/>
              <a:gd name="connsiteY1" fmla="*/ 0 h 6399151"/>
              <a:gd name="connsiteX2" fmla="*/ 7689157 w 7689157"/>
              <a:gd name="connsiteY2" fmla="*/ 6399151 h 6399151"/>
              <a:gd name="connsiteX3" fmla="*/ 601997 w 7689157"/>
              <a:gd name="connsiteY3" fmla="*/ 6399151 h 6399151"/>
              <a:gd name="connsiteX4" fmla="*/ 0 w 7689157"/>
              <a:gd name="connsiteY4" fmla="*/ 5797155 h 6399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89157" h="6399151">
                <a:moveTo>
                  <a:pt x="0" y="0"/>
                </a:moveTo>
                <a:lnTo>
                  <a:pt x="7689157" y="0"/>
                </a:lnTo>
                <a:lnTo>
                  <a:pt x="7689157" y="6399151"/>
                </a:lnTo>
                <a:lnTo>
                  <a:pt x="601997" y="6399151"/>
                </a:lnTo>
                <a:cubicBezTo>
                  <a:pt x="269523" y="6399151"/>
                  <a:pt x="0" y="6129628"/>
                  <a:pt x="0" y="5797155"/>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EE767648-9FB3-40F4-8072-E80887331DF3}" type="datetime1">
              <a:rPr lang="en-US" smtClean="0"/>
              <a:t>10/24/25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034315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Content Photo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11896" y="1078992"/>
            <a:ext cx="3273552" cy="1947672"/>
          </a:xfrm>
        </p:spPr>
        <p:txBody>
          <a:bodyPr anchor="b"/>
          <a:lstStyle/>
          <a:p>
            <a:r>
              <a:rPr lang="en-US" dirty="0"/>
              <a:t>Click to edit Master title style</a:t>
            </a:r>
          </a:p>
        </p:txBody>
      </p:sp>
      <p:sp>
        <p:nvSpPr>
          <p:cNvPr id="11" name="Picture Placeholder 3">
            <a:extLst>
              <a:ext uri="{FF2B5EF4-FFF2-40B4-BE49-F238E27FC236}">
                <a16:creationId xmlns:a16="http://schemas.microsoft.com/office/drawing/2014/main" id="{8073E866-A871-62F7-1E54-F2A44278F834}"/>
              </a:ext>
            </a:extLst>
          </p:cNvPr>
          <p:cNvSpPr>
            <a:spLocks noGrp="1"/>
          </p:cNvSpPr>
          <p:nvPr>
            <p:ph type="pic" sz="quarter" idx="15" hasCustomPrompt="1"/>
          </p:nvPr>
        </p:nvSpPr>
        <p:spPr>
          <a:xfrm>
            <a:off x="0" y="0"/>
            <a:ext cx="7734300" cy="6399152"/>
          </a:xfrm>
          <a:custGeom>
            <a:avLst/>
            <a:gdLst>
              <a:gd name="connsiteX0" fmla="*/ 0 w 7734300"/>
              <a:gd name="connsiteY0" fmla="*/ 0 h 6399152"/>
              <a:gd name="connsiteX1" fmla="*/ 7734300 w 7734300"/>
              <a:gd name="connsiteY1" fmla="*/ 0 h 6399152"/>
              <a:gd name="connsiteX2" fmla="*/ 7734300 w 7734300"/>
              <a:gd name="connsiteY2" fmla="*/ 5797156 h 6399152"/>
              <a:gd name="connsiteX3" fmla="*/ 7132304 w 7734300"/>
              <a:gd name="connsiteY3" fmla="*/ 6399152 h 6399152"/>
              <a:gd name="connsiteX4" fmla="*/ 0 w 7734300"/>
              <a:gd name="connsiteY4" fmla="*/ 639915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34300" h="6399152">
                <a:moveTo>
                  <a:pt x="0" y="0"/>
                </a:moveTo>
                <a:lnTo>
                  <a:pt x="7734300" y="0"/>
                </a:lnTo>
                <a:lnTo>
                  <a:pt x="7734300" y="5797156"/>
                </a:lnTo>
                <a:cubicBezTo>
                  <a:pt x="7734300" y="6129629"/>
                  <a:pt x="7464777" y="6399152"/>
                  <a:pt x="7132304" y="6399152"/>
                </a:cubicBezTo>
                <a:lnTo>
                  <a:pt x="0" y="6399152"/>
                </a:ln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11896" y="3099816"/>
            <a:ext cx="3273552" cy="2953512"/>
          </a:xfrm>
        </p:spPr>
        <p:txBody>
          <a:bodyPr>
            <a:normAutofit/>
          </a:bodyPr>
          <a:lstStyle>
            <a:lvl1pPr marL="0" indent="0">
              <a:buNone/>
              <a:defRPr sz="1600"/>
            </a:lvl1pPr>
            <a:lvl2pPr marL="228600" indent="0">
              <a:buNone/>
              <a:defRPr sz="1400"/>
            </a:lvl2pPr>
            <a:lvl3pPr marL="457200" indent="0">
              <a:buNone/>
              <a:defRPr sz="1400"/>
            </a:lvl3pPr>
            <a:lvl4pPr marL="685800" indent="0">
              <a:buNone/>
              <a:defRPr sz="14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7007E99A-2976-4D79-B66C-833B4C12E9C9}" type="datetime1">
              <a:rPr lang="en-US" smtClean="0"/>
              <a:t>10/24/25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4292866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Content Photo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111854"/>
            <a:ext cx="3945468" cy="138988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5584372" y="5111854"/>
            <a:ext cx="6168356" cy="1389888"/>
          </a:xfrm>
        </p:spPr>
        <p:txBody>
          <a:bodyPr>
            <a:normAutofit/>
          </a:bodyPr>
          <a:lstStyle>
            <a:lvl1pPr marL="0" indent="0">
              <a:buFont typeface="Arial" panose="020B0604020202020204" pitchFamily="34" charset="0"/>
              <a:buNone/>
              <a:defRPr sz="1600"/>
            </a:lvl1pPr>
            <a:lvl2pPr marL="228600" indent="0">
              <a:buFont typeface="Arial" panose="020B0604020202020204" pitchFamily="34" charset="0"/>
              <a:buNone/>
              <a:defRPr sz="1400"/>
            </a:lvl2pPr>
            <a:lvl3pPr marL="457200" indent="0">
              <a:buFont typeface="Arial" panose="020B0604020202020204" pitchFamily="34" charset="0"/>
              <a:buNone/>
              <a:defRPr sz="1400"/>
            </a:lvl3pPr>
            <a:lvl4pPr marL="685800" indent="0">
              <a:buFont typeface="Arial" panose="020B0604020202020204" pitchFamily="34" charset="0"/>
              <a:buNone/>
              <a:defRPr sz="1400"/>
            </a:lvl4pPr>
            <a:lvl5pPr marL="914400" indent="0">
              <a:buFont typeface="Arial" panose="020B0604020202020204" pitchFamily="34" charse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8">
            <a:extLst>
              <a:ext uri="{FF2B5EF4-FFF2-40B4-BE49-F238E27FC236}">
                <a16:creationId xmlns:a16="http://schemas.microsoft.com/office/drawing/2014/main" id="{815B30A2-D0D1-DED2-1133-A673CEA16AE9}"/>
              </a:ext>
            </a:extLst>
          </p:cNvPr>
          <p:cNvSpPr>
            <a:spLocks noGrp="1"/>
          </p:cNvSpPr>
          <p:nvPr>
            <p:ph type="pic" sz="quarter" idx="15" hasCustomPrompt="1"/>
          </p:nvPr>
        </p:nvSpPr>
        <p:spPr>
          <a:xfrm>
            <a:off x="0" y="0"/>
            <a:ext cx="11750040" cy="4724868"/>
          </a:xfrm>
          <a:custGeom>
            <a:avLst/>
            <a:gdLst>
              <a:gd name="connsiteX0" fmla="*/ 0 w 11750040"/>
              <a:gd name="connsiteY0" fmla="*/ 0 h 4724868"/>
              <a:gd name="connsiteX1" fmla="*/ 11750040 w 11750040"/>
              <a:gd name="connsiteY1" fmla="*/ 0 h 4724868"/>
              <a:gd name="connsiteX2" fmla="*/ 11750040 w 11750040"/>
              <a:gd name="connsiteY2" fmla="*/ 4122872 h 4724868"/>
              <a:gd name="connsiteX3" fmla="*/ 11148044 w 11750040"/>
              <a:gd name="connsiteY3" fmla="*/ 4724868 h 4724868"/>
              <a:gd name="connsiteX4" fmla="*/ 0 w 11750040"/>
              <a:gd name="connsiteY4" fmla="*/ 4724868 h 4724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50040" h="4724868">
                <a:moveTo>
                  <a:pt x="0" y="0"/>
                </a:moveTo>
                <a:lnTo>
                  <a:pt x="11750040" y="0"/>
                </a:lnTo>
                <a:lnTo>
                  <a:pt x="11750040" y="4122872"/>
                </a:lnTo>
                <a:cubicBezTo>
                  <a:pt x="11750040" y="4455345"/>
                  <a:pt x="11480517" y="4724868"/>
                  <a:pt x="11148044" y="4724868"/>
                </a:cubicBezTo>
                <a:lnTo>
                  <a:pt x="0" y="4724868"/>
                </a:ln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49DDD7D-A4A9-4042-8D3D-AF897B76225E}" type="datetime1">
              <a:rPr lang="en-US" smtClean="0"/>
              <a:t>10/24/25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575550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Content Photo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4162318"/>
            <a:ext cx="2953618" cy="189280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4162318"/>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icture Placeholder 8">
            <a:extLst>
              <a:ext uri="{FF2B5EF4-FFF2-40B4-BE49-F238E27FC236}">
                <a16:creationId xmlns:a16="http://schemas.microsoft.com/office/drawing/2014/main" id="{0696DEB7-ADC8-3E90-7A63-F11D6535D0E4}"/>
              </a:ext>
            </a:extLst>
          </p:cNvPr>
          <p:cNvSpPr>
            <a:spLocks noGrp="1"/>
          </p:cNvSpPr>
          <p:nvPr>
            <p:ph type="pic" sz="quarter" idx="15" hasCustomPrompt="1"/>
          </p:nvPr>
        </p:nvSpPr>
        <p:spPr>
          <a:xfrm>
            <a:off x="0" y="0"/>
            <a:ext cx="11750040" cy="3806246"/>
          </a:xfrm>
          <a:custGeom>
            <a:avLst/>
            <a:gdLst>
              <a:gd name="connsiteX0" fmla="*/ 0 w 11733150"/>
              <a:gd name="connsiteY0" fmla="*/ 0 h 3806246"/>
              <a:gd name="connsiteX1" fmla="*/ 11733150 w 11733150"/>
              <a:gd name="connsiteY1" fmla="*/ 0 h 3806246"/>
              <a:gd name="connsiteX2" fmla="*/ 11733150 w 11733150"/>
              <a:gd name="connsiteY2" fmla="*/ 3204250 h 3806246"/>
              <a:gd name="connsiteX3" fmla="*/ 11131154 w 11733150"/>
              <a:gd name="connsiteY3" fmla="*/ 3806246 h 3806246"/>
              <a:gd name="connsiteX4" fmla="*/ 0 w 11733150"/>
              <a:gd name="connsiteY4" fmla="*/ 3806246 h 38062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33150" h="3806246">
                <a:moveTo>
                  <a:pt x="0" y="0"/>
                </a:moveTo>
                <a:lnTo>
                  <a:pt x="11733150" y="0"/>
                </a:lnTo>
                <a:lnTo>
                  <a:pt x="11733150" y="3204250"/>
                </a:lnTo>
                <a:cubicBezTo>
                  <a:pt x="11733150" y="3536723"/>
                  <a:pt x="11463627" y="3806246"/>
                  <a:pt x="11131154" y="3806246"/>
                </a:cubicBezTo>
                <a:lnTo>
                  <a:pt x="0" y="3806246"/>
                </a:ln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03EA3D79-61FB-48D3-96EC-9D73986E2DB4}" type="datetime1">
              <a:rPr lang="en-US" smtClean="0"/>
              <a:t>10/24/25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33161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Photo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269480" y="411480"/>
            <a:ext cx="4361688" cy="3968496"/>
          </a:xfrm>
        </p:spPr>
        <p:txBody>
          <a:bodyPr vert="horz" lIns="91440" tIns="45720" rIns="91440" bIns="45720" rtlCol="0" anchor="t">
            <a:normAutofit/>
          </a:bodyPr>
          <a:lstStyle>
            <a:lvl1pPr>
              <a:defRPr lang="en-US" sz="48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269480" y="4873752"/>
            <a:ext cx="4206240" cy="138074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11" name="Picture Placeholder 6">
            <a:extLst>
              <a:ext uri="{FF2B5EF4-FFF2-40B4-BE49-F238E27FC236}">
                <a16:creationId xmlns:a16="http://schemas.microsoft.com/office/drawing/2014/main" id="{1D6AB98B-BD95-F9FC-BB22-1A89B6EE3246}"/>
              </a:ext>
            </a:extLst>
          </p:cNvPr>
          <p:cNvSpPr>
            <a:spLocks noGrp="1"/>
          </p:cNvSpPr>
          <p:nvPr>
            <p:ph type="pic" sz="quarter" idx="13" hasCustomPrompt="1"/>
          </p:nvPr>
        </p:nvSpPr>
        <p:spPr>
          <a:xfrm>
            <a:off x="0" y="0"/>
            <a:ext cx="6604503" cy="6399152"/>
          </a:xfrm>
          <a:custGeom>
            <a:avLst/>
            <a:gdLst>
              <a:gd name="connsiteX0" fmla="*/ 0 w 6604503"/>
              <a:gd name="connsiteY0" fmla="*/ 0 h 6399152"/>
              <a:gd name="connsiteX1" fmla="*/ 6604503 w 6604503"/>
              <a:gd name="connsiteY1" fmla="*/ 0 h 6399152"/>
              <a:gd name="connsiteX2" fmla="*/ 6604503 w 6604503"/>
              <a:gd name="connsiteY2" fmla="*/ 5797156 h 6399152"/>
              <a:gd name="connsiteX3" fmla="*/ 6002507 w 6604503"/>
              <a:gd name="connsiteY3" fmla="*/ 6399152 h 6399152"/>
              <a:gd name="connsiteX4" fmla="*/ 0 w 6604503"/>
              <a:gd name="connsiteY4" fmla="*/ 639915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4503" h="6399152">
                <a:moveTo>
                  <a:pt x="0" y="0"/>
                </a:moveTo>
                <a:lnTo>
                  <a:pt x="6604503" y="0"/>
                </a:lnTo>
                <a:lnTo>
                  <a:pt x="6604503" y="5797156"/>
                </a:lnTo>
                <a:cubicBezTo>
                  <a:pt x="6604503" y="6129629"/>
                  <a:pt x="6334980" y="6399152"/>
                  <a:pt x="6002507" y="6399152"/>
                </a:cubicBezTo>
                <a:lnTo>
                  <a:pt x="0" y="6399152"/>
                </a:lnTo>
                <a:close/>
              </a:path>
            </a:pathLst>
          </a:custGeom>
          <a:blipFill dpi="0" rotWithShape="1">
            <a:blip r:embed="rId2">
              <a:alphaModFix amt="75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5B3B0F7F-6AD6-4AF0-8BB1-D49CE0F9F622}" type="datetime1">
              <a:rPr lang="en-US" smtClean="0"/>
              <a:t>10/24/25</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1684953780"/>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Content Photo 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61425"/>
            <a:ext cx="2953618" cy="189280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561425"/>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Picture Placeholder 11">
            <a:extLst>
              <a:ext uri="{FF2B5EF4-FFF2-40B4-BE49-F238E27FC236}">
                <a16:creationId xmlns:a16="http://schemas.microsoft.com/office/drawing/2014/main" id="{20558516-7088-BB33-D6DC-15ED4C60CBAF}"/>
              </a:ext>
            </a:extLst>
          </p:cNvPr>
          <p:cNvSpPr>
            <a:spLocks noGrp="1"/>
          </p:cNvSpPr>
          <p:nvPr>
            <p:ph type="pic" sz="quarter" idx="15" hasCustomPrompt="1"/>
          </p:nvPr>
        </p:nvSpPr>
        <p:spPr>
          <a:xfrm>
            <a:off x="441960" y="3067414"/>
            <a:ext cx="11750040" cy="3790586"/>
          </a:xfrm>
          <a:custGeom>
            <a:avLst/>
            <a:gdLst>
              <a:gd name="connsiteX0" fmla="*/ 603695 w 11750040"/>
              <a:gd name="connsiteY0" fmla="*/ 0 h 3790586"/>
              <a:gd name="connsiteX1" fmla="*/ 11750040 w 11750040"/>
              <a:gd name="connsiteY1" fmla="*/ 0 h 3790586"/>
              <a:gd name="connsiteX2" fmla="*/ 11750040 w 11750040"/>
              <a:gd name="connsiteY2" fmla="*/ 3790586 h 3790586"/>
              <a:gd name="connsiteX3" fmla="*/ 0 w 11750040"/>
              <a:gd name="connsiteY3" fmla="*/ 3790586 h 3790586"/>
              <a:gd name="connsiteX4" fmla="*/ 0 w 11750040"/>
              <a:gd name="connsiteY4" fmla="*/ 603695 h 3790586"/>
              <a:gd name="connsiteX5" fmla="*/ 603695 w 11750040"/>
              <a:gd name="connsiteY5" fmla="*/ 0 h 3790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750040" h="3790586">
                <a:moveTo>
                  <a:pt x="603695" y="0"/>
                </a:moveTo>
                <a:lnTo>
                  <a:pt x="11750040" y="0"/>
                </a:lnTo>
                <a:lnTo>
                  <a:pt x="11750040" y="3790586"/>
                </a:lnTo>
                <a:lnTo>
                  <a:pt x="0" y="3790586"/>
                </a:lnTo>
                <a:lnTo>
                  <a:pt x="0" y="603695"/>
                </a:lnTo>
                <a:cubicBezTo>
                  <a:pt x="0" y="270283"/>
                  <a:pt x="270283" y="0"/>
                  <a:pt x="603695"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40460"/>
            <a:ext cx="3494314" cy="338328"/>
          </a:xfrm>
        </p:spPr>
        <p:txBody>
          <a:bodyPr/>
          <a:lstStyle/>
          <a:p>
            <a:fld id="{5E407E80-9270-4600-9E83-876C054EC0ED}" type="datetime1">
              <a:rPr lang="en-US" smtClean="0"/>
              <a:t>10/24/25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876521" y="40460"/>
            <a:ext cx="2805405" cy="338328"/>
          </a:xfrm>
        </p:spPr>
        <p:txBody>
          <a:bodyPr/>
          <a:lstStyle/>
          <a:p>
            <a:r>
              <a:rPr lang="en-US" dirty="0"/>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632162" y="40460"/>
            <a:ext cx="429207" cy="338328"/>
          </a:xfrm>
        </p:spPr>
        <p:txBody>
          <a:bodyPr/>
          <a:lstStyle/>
          <a:p>
            <a:fld id="{CC057153-B650-4DEB-B370-79DDCFDCE934}" type="slidenum">
              <a:rPr lang="en-US" smtClean="0"/>
              <a:t>‹#›</a:t>
            </a:fld>
            <a:endParaRPr lang="en-US" dirty="0"/>
          </a:p>
        </p:txBody>
      </p:sp>
    </p:spTree>
    <p:extLst>
      <p:ext uri="{BB962C8B-B14F-4D97-AF65-F5344CB8AC3E}">
        <p14:creationId xmlns:p14="http://schemas.microsoft.com/office/powerpoint/2010/main" val="5565148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Content Photo 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11155680" cy="970463"/>
          </a:xfrm>
        </p:spPr>
        <p:txBody>
          <a:bodyPr anchor="ctr"/>
          <a:lstStyle/>
          <a:p>
            <a:r>
              <a:rPr lang="en-US" dirty="0"/>
              <a:t>Click to edit Master title style</a:t>
            </a:r>
          </a:p>
        </p:txBody>
      </p:sp>
      <p:sp>
        <p:nvSpPr>
          <p:cNvPr id="9" name="Picture Placeholder 8">
            <a:extLst>
              <a:ext uri="{FF2B5EF4-FFF2-40B4-BE49-F238E27FC236}">
                <a16:creationId xmlns:a16="http://schemas.microsoft.com/office/drawing/2014/main" id="{19C22D85-D675-737B-9F54-B9D7FC819199}"/>
              </a:ext>
            </a:extLst>
          </p:cNvPr>
          <p:cNvSpPr>
            <a:spLocks noGrp="1"/>
          </p:cNvSpPr>
          <p:nvPr>
            <p:ph type="pic" sz="quarter" idx="15" hasCustomPrompt="1"/>
          </p:nvPr>
        </p:nvSpPr>
        <p:spPr>
          <a:xfrm>
            <a:off x="0" y="1828800"/>
            <a:ext cx="6707699" cy="5029200"/>
          </a:xfrm>
          <a:custGeom>
            <a:avLst/>
            <a:gdLst>
              <a:gd name="connsiteX0" fmla="*/ 0 w 6707699"/>
              <a:gd name="connsiteY0" fmla="*/ 0 h 5029200"/>
              <a:gd name="connsiteX1" fmla="*/ 6129259 w 6707699"/>
              <a:gd name="connsiteY1" fmla="*/ 0 h 5029200"/>
              <a:gd name="connsiteX2" fmla="*/ 6707699 w 6707699"/>
              <a:gd name="connsiteY2" fmla="*/ 578440 h 5029200"/>
              <a:gd name="connsiteX3" fmla="*/ 6707699 w 6707699"/>
              <a:gd name="connsiteY3" fmla="*/ 5029200 h 5029200"/>
              <a:gd name="connsiteX4" fmla="*/ 0 w 6707699"/>
              <a:gd name="connsiteY4" fmla="*/ 5029200 h 5029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07699" h="5029200">
                <a:moveTo>
                  <a:pt x="0" y="0"/>
                </a:moveTo>
                <a:lnTo>
                  <a:pt x="6129259" y="0"/>
                </a:lnTo>
                <a:cubicBezTo>
                  <a:pt x="6448723" y="0"/>
                  <a:pt x="6707699" y="258976"/>
                  <a:pt x="6707699" y="578440"/>
                </a:cubicBezTo>
                <a:lnTo>
                  <a:pt x="6707699" y="5029200"/>
                </a:lnTo>
                <a:lnTo>
                  <a:pt x="0" y="5029200"/>
                </a:ln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C1897688-419F-6EB2-5CC1-DC14924E5FC3}"/>
              </a:ext>
            </a:extLst>
          </p:cNvPr>
          <p:cNvSpPr>
            <a:spLocks noGrp="1"/>
          </p:cNvSpPr>
          <p:nvPr>
            <p:ph sz="quarter" idx="14"/>
          </p:nvPr>
        </p:nvSpPr>
        <p:spPr>
          <a:xfrm>
            <a:off x="7389302" y="1828800"/>
            <a:ext cx="4196146" cy="45037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7389302" y="6492240"/>
            <a:ext cx="1280160" cy="338328"/>
          </a:xfrm>
        </p:spPr>
        <p:txBody>
          <a:bodyPr/>
          <a:lstStyle/>
          <a:p>
            <a:fld id="{7A043757-40C8-48EB-A459-80D3B00F0BCB}" type="datetime1">
              <a:rPr lang="en-US" smtClean="0"/>
              <a:t>10/24/25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669462" y="6492240"/>
            <a:ext cx="2888554" cy="338328"/>
          </a:xfrm>
        </p:spPr>
        <p:txBody>
          <a:bodyPr/>
          <a:lstStyle/>
          <a:p>
            <a:r>
              <a:rPr lang="en-US" dirty="0"/>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0061868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Content Photo 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39"/>
            <a:ext cx="4855464" cy="1453896"/>
          </a:xfrm>
        </p:spPr>
        <p:txBody>
          <a:bodyPr anchor="t"/>
          <a:lstStyle/>
          <a:p>
            <a:r>
              <a:rPr lang="en-US" dirty="0"/>
              <a:t>Click to edit Master title style</a:t>
            </a:r>
          </a:p>
        </p:txBody>
      </p:sp>
      <p:sp>
        <p:nvSpPr>
          <p:cNvPr id="11" name="Picture Placeholder 8">
            <a:extLst>
              <a:ext uri="{FF2B5EF4-FFF2-40B4-BE49-F238E27FC236}">
                <a16:creationId xmlns:a16="http://schemas.microsoft.com/office/drawing/2014/main" id="{C202BC3A-8633-9F03-1586-99447DA1CFF3}"/>
              </a:ext>
            </a:extLst>
          </p:cNvPr>
          <p:cNvSpPr>
            <a:spLocks noGrp="1"/>
          </p:cNvSpPr>
          <p:nvPr>
            <p:ph type="pic" sz="quarter" idx="15" hasCustomPrompt="1"/>
          </p:nvPr>
        </p:nvSpPr>
        <p:spPr>
          <a:xfrm>
            <a:off x="0" y="2293496"/>
            <a:ext cx="5285232" cy="4564504"/>
          </a:xfrm>
          <a:custGeom>
            <a:avLst/>
            <a:gdLst>
              <a:gd name="connsiteX0" fmla="*/ 0 w 5285232"/>
              <a:gd name="connsiteY0" fmla="*/ 0 h 4564504"/>
              <a:gd name="connsiteX1" fmla="*/ 4706792 w 5285232"/>
              <a:gd name="connsiteY1" fmla="*/ 0 h 4564504"/>
              <a:gd name="connsiteX2" fmla="*/ 5285232 w 5285232"/>
              <a:gd name="connsiteY2" fmla="*/ 578440 h 4564504"/>
              <a:gd name="connsiteX3" fmla="*/ 5285232 w 5285232"/>
              <a:gd name="connsiteY3" fmla="*/ 4564504 h 4564504"/>
              <a:gd name="connsiteX4" fmla="*/ 0 w 5285232"/>
              <a:gd name="connsiteY4" fmla="*/ 4564504 h 45645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85232" h="4564504">
                <a:moveTo>
                  <a:pt x="0" y="0"/>
                </a:moveTo>
                <a:lnTo>
                  <a:pt x="4706792" y="0"/>
                </a:lnTo>
                <a:cubicBezTo>
                  <a:pt x="5026256" y="0"/>
                  <a:pt x="5285232" y="258976"/>
                  <a:pt x="5285232" y="578440"/>
                </a:cubicBezTo>
                <a:lnTo>
                  <a:pt x="5285232" y="4564504"/>
                </a:lnTo>
                <a:lnTo>
                  <a:pt x="0" y="4564504"/>
                </a:ln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6096000" y="549275"/>
            <a:ext cx="5585925" cy="57832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6096000" y="6492240"/>
            <a:ext cx="2651760" cy="338328"/>
          </a:xfrm>
        </p:spPr>
        <p:txBody>
          <a:bodyPr/>
          <a:lstStyle/>
          <a:p>
            <a:fld id="{D0304CB2-AF95-4B6C-81FD-EF29E4F12940}" type="datetime1">
              <a:rPr lang="en-US" smtClean="0"/>
              <a:t>10/24/25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831530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Content Photo 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50218"/>
            <a:ext cx="3827439" cy="1453896"/>
          </a:xfrm>
        </p:spPr>
        <p:txBody>
          <a:bodyPr anchor="t">
            <a:normAutofit/>
          </a:bodyPr>
          <a:lstStyle>
            <a:lvl1pPr>
              <a:defRPr sz="3200"/>
            </a:lvl1pPr>
          </a:lstStyle>
          <a:p>
            <a:r>
              <a:rPr lang="en-US" dirty="0"/>
              <a:t>Click to edit Master title style</a:t>
            </a:r>
          </a:p>
        </p:txBody>
      </p:sp>
      <p:sp>
        <p:nvSpPr>
          <p:cNvPr id="10" name="Picture Placeholder 8">
            <a:extLst>
              <a:ext uri="{FF2B5EF4-FFF2-40B4-BE49-F238E27FC236}">
                <a16:creationId xmlns:a16="http://schemas.microsoft.com/office/drawing/2014/main" id="{E211327B-3880-6494-1C8F-EEE1BF913B81}"/>
              </a:ext>
            </a:extLst>
          </p:cNvPr>
          <p:cNvSpPr>
            <a:spLocks noGrp="1"/>
          </p:cNvSpPr>
          <p:nvPr>
            <p:ph type="pic" sz="quarter" idx="15" hasCustomPrompt="1"/>
          </p:nvPr>
        </p:nvSpPr>
        <p:spPr>
          <a:xfrm>
            <a:off x="0" y="2293494"/>
            <a:ext cx="4176819" cy="4564506"/>
          </a:xfrm>
          <a:custGeom>
            <a:avLst/>
            <a:gdLst>
              <a:gd name="connsiteX0" fmla="*/ 0 w 4176819"/>
              <a:gd name="connsiteY0" fmla="*/ 0 h 4564506"/>
              <a:gd name="connsiteX1" fmla="*/ 3598379 w 4176819"/>
              <a:gd name="connsiteY1" fmla="*/ 0 h 4564506"/>
              <a:gd name="connsiteX2" fmla="*/ 4176819 w 4176819"/>
              <a:gd name="connsiteY2" fmla="*/ 578440 h 4564506"/>
              <a:gd name="connsiteX3" fmla="*/ 4176819 w 4176819"/>
              <a:gd name="connsiteY3" fmla="*/ 4564506 h 4564506"/>
              <a:gd name="connsiteX4" fmla="*/ 0 w 4176819"/>
              <a:gd name="connsiteY4" fmla="*/ 4564506 h 4564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76819" h="4564506">
                <a:moveTo>
                  <a:pt x="0" y="0"/>
                </a:moveTo>
                <a:lnTo>
                  <a:pt x="3598379" y="0"/>
                </a:lnTo>
                <a:cubicBezTo>
                  <a:pt x="3917843" y="0"/>
                  <a:pt x="4176819" y="258976"/>
                  <a:pt x="4176819" y="578440"/>
                </a:cubicBezTo>
                <a:lnTo>
                  <a:pt x="4176819" y="4564506"/>
                </a:lnTo>
                <a:lnTo>
                  <a:pt x="0" y="4564506"/>
                </a:ln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5120787" y="549275"/>
            <a:ext cx="6561138" cy="578815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5115073" y="6492240"/>
            <a:ext cx="2843784" cy="338328"/>
          </a:xfrm>
        </p:spPr>
        <p:txBody>
          <a:bodyPr/>
          <a:lstStyle/>
          <a:p>
            <a:fld id="{FD636673-28CE-4CCE-80FB-7124C935A31A}" type="datetime1">
              <a:rPr lang="en-US" smtClean="0"/>
              <a:t>10/24/25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16160493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Big Number">
    <p:bg>
      <p:bgRef idx="1001">
        <a:schemeClr val="bg2"/>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EF0D11-5ED9-D2C8-48DF-CDDD85CEAC2D}"/>
              </a:ext>
            </a:extLst>
          </p:cNvPr>
          <p:cNvSpPr/>
          <p:nvPr/>
        </p:nvSpPr>
        <p:spPr>
          <a:xfrm>
            <a:off x="0" y="0"/>
            <a:ext cx="12192000"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C62E16-021E-429D-57AF-0AC1B2666E43}"/>
              </a:ext>
            </a:extLst>
          </p:cNvPr>
          <p:cNvSpPr>
            <a:spLocks noGrp="1"/>
          </p:cNvSpPr>
          <p:nvPr>
            <p:ph type="title"/>
          </p:nvPr>
        </p:nvSpPr>
        <p:spPr>
          <a:xfrm>
            <a:off x="1389888" y="4809744"/>
            <a:ext cx="9345168" cy="1225296"/>
          </a:xfrm>
        </p:spPr>
        <p:txBody>
          <a:bodyPr anchor="t">
            <a:normAutofit/>
          </a:bodyPr>
          <a:lstStyle>
            <a:lvl1pPr algn="ctr">
              <a:lnSpc>
                <a:spcPct val="120000"/>
              </a:lnSpc>
              <a:defRPr sz="2800">
                <a:solidFill>
                  <a:schemeClr val="tx2"/>
                </a:solidFill>
                <a:latin typeface="+mn-lt"/>
              </a:defRPr>
            </a:lvl1pPr>
          </a:lstStyle>
          <a:p>
            <a:r>
              <a:rPr lang="en-US" dirty="0"/>
              <a:t>Click to edit Master title style</a:t>
            </a:r>
          </a:p>
        </p:txBody>
      </p:sp>
      <p:sp>
        <p:nvSpPr>
          <p:cNvPr id="7" name="Content Placeholder 6">
            <a:extLst>
              <a:ext uri="{FF2B5EF4-FFF2-40B4-BE49-F238E27FC236}">
                <a16:creationId xmlns:a16="http://schemas.microsoft.com/office/drawing/2014/main" id="{8D5285B4-939B-FC12-E19A-F30DFE493F08}"/>
              </a:ext>
            </a:extLst>
          </p:cNvPr>
          <p:cNvSpPr>
            <a:spLocks noGrp="1"/>
          </p:cNvSpPr>
          <p:nvPr>
            <p:ph sz="quarter" idx="13" hasCustomPrompt="1"/>
          </p:nvPr>
        </p:nvSpPr>
        <p:spPr>
          <a:xfrm>
            <a:off x="493776" y="603504"/>
            <a:ext cx="11201400" cy="4206240"/>
          </a:xfrm>
        </p:spPr>
        <p:txBody>
          <a:bodyPr anchor="b">
            <a:normAutofit/>
          </a:bodyPr>
          <a:lstStyle>
            <a:lvl1pPr marL="0" indent="0" algn="ctr">
              <a:lnSpc>
                <a:spcPct val="90000"/>
              </a:lnSpc>
              <a:buNone/>
              <a:defRPr sz="27800">
                <a:solidFill>
                  <a:schemeClr val="accent1">
                    <a:lumMod val="75000"/>
                  </a:schemeClr>
                </a:solidFill>
                <a:latin typeface="+mj-lt"/>
              </a:defRPr>
            </a:lvl1pPr>
          </a:lstStyle>
          <a:p>
            <a:pPr lvl="0"/>
            <a:r>
              <a:rPr lang="en-US" dirty="0"/>
              <a:t>##%</a:t>
            </a:r>
          </a:p>
        </p:txBody>
      </p:sp>
      <p:sp>
        <p:nvSpPr>
          <p:cNvPr id="3" name="Date Placeholder 2">
            <a:extLst>
              <a:ext uri="{FF2B5EF4-FFF2-40B4-BE49-F238E27FC236}">
                <a16:creationId xmlns:a16="http://schemas.microsoft.com/office/drawing/2014/main" id="{0C53913C-4E7F-A6E2-8028-C03CFD32F302}"/>
              </a:ext>
            </a:extLst>
          </p:cNvPr>
          <p:cNvSpPr>
            <a:spLocks noGrp="1"/>
          </p:cNvSpPr>
          <p:nvPr>
            <p:ph type="dt" sz="half" idx="10"/>
          </p:nvPr>
        </p:nvSpPr>
        <p:spPr/>
        <p:txBody>
          <a:bodyPr/>
          <a:lstStyle>
            <a:lvl1pPr>
              <a:defRPr>
                <a:solidFill>
                  <a:schemeClr val="tx2"/>
                </a:solidFill>
              </a:defRPr>
            </a:lvl1pPr>
          </a:lstStyle>
          <a:p>
            <a:fld id="{E8802264-EF96-4074-A671-AB5D99F5E332}" type="datetime1">
              <a:rPr lang="en-US" smtClean="0"/>
              <a:t>10/24/25</a:t>
            </a:fld>
            <a:endParaRPr lang="en-US" dirty="0"/>
          </a:p>
        </p:txBody>
      </p:sp>
      <p:sp>
        <p:nvSpPr>
          <p:cNvPr id="4" name="Footer Placeholder 3">
            <a:extLst>
              <a:ext uri="{FF2B5EF4-FFF2-40B4-BE49-F238E27FC236}">
                <a16:creationId xmlns:a16="http://schemas.microsoft.com/office/drawing/2014/main" id="{F0225984-1615-5B69-4A65-E3A7E6508DE7}"/>
              </a:ext>
            </a:extLst>
          </p:cNvPr>
          <p:cNvSpPr>
            <a:spLocks noGrp="1"/>
          </p:cNvSpPr>
          <p:nvPr>
            <p:ph type="ftr" sz="quarter" idx="11"/>
          </p:nvPr>
        </p:nvSpPr>
        <p:spPr/>
        <p:txBody>
          <a:bodyPr/>
          <a:lstStyle>
            <a:lvl1pPr>
              <a:defRPr>
                <a:solidFill>
                  <a:schemeClr val="tx2"/>
                </a:solidFill>
              </a:defRPr>
            </a:lvl1pPr>
          </a:lstStyle>
          <a:p>
            <a:r>
              <a:rPr lang="en-US"/>
              <a:t>Sample Footer Text</a:t>
            </a:r>
            <a:endParaRPr lang="en-US" dirty="0"/>
          </a:p>
        </p:txBody>
      </p:sp>
      <p:sp>
        <p:nvSpPr>
          <p:cNvPr id="5" name="Slide Number Placeholder 4">
            <a:extLst>
              <a:ext uri="{FF2B5EF4-FFF2-40B4-BE49-F238E27FC236}">
                <a16:creationId xmlns:a16="http://schemas.microsoft.com/office/drawing/2014/main" id="{26A6A07C-51B6-897B-8C81-FBA62CFE4176}"/>
              </a:ext>
            </a:extLst>
          </p:cNvPr>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1037232224"/>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Big Number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62E16-021E-429D-57AF-0AC1B2666E43}"/>
              </a:ext>
            </a:extLst>
          </p:cNvPr>
          <p:cNvSpPr>
            <a:spLocks noGrp="1"/>
          </p:cNvSpPr>
          <p:nvPr>
            <p:ph type="title"/>
          </p:nvPr>
        </p:nvSpPr>
        <p:spPr>
          <a:xfrm>
            <a:off x="621792" y="4873752"/>
            <a:ext cx="8439912" cy="1490472"/>
          </a:xfrm>
        </p:spPr>
        <p:txBody>
          <a:bodyPr vert="horz" lIns="91440" tIns="45720" rIns="91440" bIns="45720" rtlCol="0" anchor="t">
            <a:normAutofit/>
          </a:bodyPr>
          <a:lstStyle>
            <a:lvl1pPr>
              <a:lnSpc>
                <a:spcPct val="120000"/>
              </a:lnSpc>
              <a:defRPr lang="en-US" sz="2800" dirty="0">
                <a:solidFill>
                  <a:schemeClr val="tx2"/>
                </a:solidFill>
                <a:latin typeface="+mn-lt"/>
              </a:defRPr>
            </a:lvl1pPr>
          </a:lstStyle>
          <a:p>
            <a:pPr lvl="0"/>
            <a:r>
              <a:rPr lang="en-US" dirty="0"/>
              <a:t>Click to edit Master title style</a:t>
            </a:r>
          </a:p>
        </p:txBody>
      </p:sp>
      <p:sp>
        <p:nvSpPr>
          <p:cNvPr id="7" name="Content Placeholder 6">
            <a:extLst>
              <a:ext uri="{FF2B5EF4-FFF2-40B4-BE49-F238E27FC236}">
                <a16:creationId xmlns:a16="http://schemas.microsoft.com/office/drawing/2014/main" id="{8D5285B4-939B-FC12-E19A-F30DFE493F08}"/>
              </a:ext>
            </a:extLst>
          </p:cNvPr>
          <p:cNvSpPr>
            <a:spLocks noGrp="1"/>
          </p:cNvSpPr>
          <p:nvPr>
            <p:ph sz="quarter" idx="13" hasCustomPrompt="1"/>
          </p:nvPr>
        </p:nvSpPr>
        <p:spPr>
          <a:xfrm>
            <a:off x="539496" y="420624"/>
            <a:ext cx="11100816" cy="4334256"/>
          </a:xfrm>
        </p:spPr>
        <p:txBody>
          <a:bodyPr vert="horz" lIns="91440" tIns="45720" rIns="91440" bIns="45720" rtlCol="0" anchor="b">
            <a:normAutofit/>
          </a:bodyPr>
          <a:lstStyle>
            <a:lvl1pPr marL="0" indent="0">
              <a:lnSpc>
                <a:spcPct val="90000"/>
              </a:lnSpc>
              <a:buNone/>
              <a:defRPr lang="en-US" sz="27800" dirty="0">
                <a:solidFill>
                  <a:schemeClr val="accent1"/>
                </a:solidFill>
                <a:latin typeface="+mj-lt"/>
              </a:defRPr>
            </a:lvl1pPr>
          </a:lstStyle>
          <a:p>
            <a:pPr lvl="0"/>
            <a:r>
              <a:rPr lang="en-US" dirty="0"/>
              <a:t>##%</a:t>
            </a:r>
          </a:p>
        </p:txBody>
      </p:sp>
      <p:sp>
        <p:nvSpPr>
          <p:cNvPr id="3" name="Date Placeholder 2">
            <a:extLst>
              <a:ext uri="{FF2B5EF4-FFF2-40B4-BE49-F238E27FC236}">
                <a16:creationId xmlns:a16="http://schemas.microsoft.com/office/drawing/2014/main" id="{0C53913C-4E7F-A6E2-8028-C03CFD32F302}"/>
              </a:ext>
            </a:extLst>
          </p:cNvPr>
          <p:cNvSpPr>
            <a:spLocks noGrp="1"/>
          </p:cNvSpPr>
          <p:nvPr>
            <p:ph type="dt" sz="half" idx="10"/>
          </p:nvPr>
        </p:nvSpPr>
        <p:spPr/>
        <p:txBody>
          <a:bodyPr/>
          <a:lstStyle>
            <a:lvl1pPr>
              <a:defRPr>
                <a:solidFill>
                  <a:schemeClr val="tx2"/>
                </a:solidFill>
              </a:defRPr>
            </a:lvl1pPr>
          </a:lstStyle>
          <a:p>
            <a:fld id="{FB84F615-9106-410C-834A-3DBE51A81CC1}" type="datetime1">
              <a:rPr lang="en-US" smtClean="0"/>
              <a:t>10/24/25</a:t>
            </a:fld>
            <a:endParaRPr lang="en-US" dirty="0"/>
          </a:p>
        </p:txBody>
      </p:sp>
      <p:sp>
        <p:nvSpPr>
          <p:cNvPr id="4" name="Footer Placeholder 3">
            <a:extLst>
              <a:ext uri="{FF2B5EF4-FFF2-40B4-BE49-F238E27FC236}">
                <a16:creationId xmlns:a16="http://schemas.microsoft.com/office/drawing/2014/main" id="{F0225984-1615-5B69-4A65-E3A7E6508DE7}"/>
              </a:ext>
            </a:extLst>
          </p:cNvPr>
          <p:cNvSpPr>
            <a:spLocks noGrp="1"/>
          </p:cNvSpPr>
          <p:nvPr>
            <p:ph type="ftr" sz="quarter" idx="11"/>
          </p:nvPr>
        </p:nvSpPr>
        <p:spPr/>
        <p:txBody>
          <a:bodyPr/>
          <a:lstStyle>
            <a:lvl1pPr>
              <a:defRPr>
                <a:solidFill>
                  <a:schemeClr val="tx2"/>
                </a:solidFill>
              </a:defRPr>
            </a:lvl1pPr>
          </a:lstStyle>
          <a:p>
            <a:r>
              <a:rPr lang="en-US"/>
              <a:t>Sample Footer Text</a:t>
            </a:r>
            <a:endParaRPr lang="en-US" dirty="0"/>
          </a:p>
        </p:txBody>
      </p:sp>
      <p:sp>
        <p:nvSpPr>
          <p:cNvPr id="5" name="Slide Number Placeholder 4">
            <a:extLst>
              <a:ext uri="{FF2B5EF4-FFF2-40B4-BE49-F238E27FC236}">
                <a16:creationId xmlns:a16="http://schemas.microsoft.com/office/drawing/2014/main" id="{26A6A07C-51B6-897B-8C81-FBA62CFE4176}"/>
              </a:ext>
            </a:extLst>
          </p:cNvPr>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505465411"/>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Big Number 3">
    <p:bg>
      <p:bgRef idx="1001">
        <a:schemeClr val="bg1"/>
      </p:bgRef>
    </p:bg>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0EA1A10B-111C-8469-40F7-C3551BB027D0}"/>
              </a:ext>
            </a:extLst>
          </p:cNvPr>
          <p:cNvSpPr/>
          <p:nvPr/>
        </p:nvSpPr>
        <p:spPr>
          <a:xfrm>
            <a:off x="1" y="4783948"/>
            <a:ext cx="11762231" cy="2074052"/>
          </a:xfrm>
          <a:custGeom>
            <a:avLst/>
            <a:gdLst>
              <a:gd name="connsiteX0" fmla="*/ 0 w 11762231"/>
              <a:gd name="connsiteY0" fmla="*/ 0 h 2074052"/>
              <a:gd name="connsiteX1" fmla="*/ 112775 w 11762231"/>
              <a:gd name="connsiteY1" fmla="*/ 0 h 2074052"/>
              <a:gd name="connsiteX2" fmla="*/ 11102489 w 11762231"/>
              <a:gd name="connsiteY2" fmla="*/ 0 h 2074052"/>
              <a:gd name="connsiteX3" fmla="*/ 11437005 w 11762231"/>
              <a:gd name="connsiteY3" fmla="*/ 0 h 2074052"/>
              <a:gd name="connsiteX4" fmla="*/ 11762231 w 11762231"/>
              <a:gd name="connsiteY4" fmla="*/ 325226 h 2074052"/>
              <a:gd name="connsiteX5" fmla="*/ 11762231 w 11762231"/>
              <a:gd name="connsiteY5" fmla="*/ 2074052 h 2074052"/>
              <a:gd name="connsiteX6" fmla="*/ 11427715 w 11762231"/>
              <a:gd name="connsiteY6" fmla="*/ 2074052 h 2074052"/>
              <a:gd name="connsiteX7" fmla="*/ 112775 w 11762231"/>
              <a:gd name="connsiteY7" fmla="*/ 2074052 h 2074052"/>
              <a:gd name="connsiteX8" fmla="*/ 0 w 11762231"/>
              <a:gd name="connsiteY8" fmla="*/ 2074052 h 2074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62231" h="2074052">
                <a:moveTo>
                  <a:pt x="0" y="0"/>
                </a:moveTo>
                <a:lnTo>
                  <a:pt x="112775" y="0"/>
                </a:lnTo>
                <a:lnTo>
                  <a:pt x="11102489" y="0"/>
                </a:lnTo>
                <a:lnTo>
                  <a:pt x="11437005" y="0"/>
                </a:lnTo>
                <a:cubicBezTo>
                  <a:pt x="11616622" y="0"/>
                  <a:pt x="11762231" y="145609"/>
                  <a:pt x="11762231" y="325226"/>
                </a:cubicBezTo>
                <a:lnTo>
                  <a:pt x="11762231" y="2074052"/>
                </a:lnTo>
                <a:lnTo>
                  <a:pt x="11427715" y="2074052"/>
                </a:lnTo>
                <a:lnTo>
                  <a:pt x="112775" y="2074052"/>
                </a:lnTo>
                <a:lnTo>
                  <a:pt x="0" y="2074052"/>
                </a:lnTo>
                <a:close/>
              </a:path>
            </a:pathLst>
          </a:cu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33C62E16-021E-429D-57AF-0AC1B2666E43}"/>
              </a:ext>
            </a:extLst>
          </p:cNvPr>
          <p:cNvSpPr>
            <a:spLocks noGrp="1"/>
          </p:cNvSpPr>
          <p:nvPr>
            <p:ph type="title"/>
          </p:nvPr>
        </p:nvSpPr>
        <p:spPr>
          <a:xfrm>
            <a:off x="621792" y="4873752"/>
            <a:ext cx="8439912" cy="1591056"/>
          </a:xfrm>
        </p:spPr>
        <p:txBody>
          <a:bodyPr vert="horz" lIns="91440" tIns="45720" rIns="91440" bIns="45720" rtlCol="0" anchor="ctr">
            <a:normAutofit/>
          </a:bodyPr>
          <a:lstStyle>
            <a:lvl1pPr>
              <a:lnSpc>
                <a:spcPct val="120000"/>
              </a:lnSpc>
              <a:defRPr lang="en-US" sz="2800" dirty="0">
                <a:latin typeface="+mn-lt"/>
              </a:defRPr>
            </a:lvl1pPr>
          </a:lstStyle>
          <a:p>
            <a:pPr lvl="0"/>
            <a:r>
              <a:rPr lang="en-US" dirty="0"/>
              <a:t>Click to edit Master title style</a:t>
            </a:r>
          </a:p>
        </p:txBody>
      </p:sp>
      <p:sp>
        <p:nvSpPr>
          <p:cNvPr id="7" name="Content Placeholder 6">
            <a:extLst>
              <a:ext uri="{FF2B5EF4-FFF2-40B4-BE49-F238E27FC236}">
                <a16:creationId xmlns:a16="http://schemas.microsoft.com/office/drawing/2014/main" id="{8D5285B4-939B-FC12-E19A-F30DFE493F08}"/>
              </a:ext>
            </a:extLst>
          </p:cNvPr>
          <p:cNvSpPr>
            <a:spLocks noGrp="1"/>
          </p:cNvSpPr>
          <p:nvPr>
            <p:ph sz="quarter" idx="13" hasCustomPrompt="1"/>
          </p:nvPr>
        </p:nvSpPr>
        <p:spPr>
          <a:xfrm>
            <a:off x="539496" y="420624"/>
            <a:ext cx="11100816" cy="4334256"/>
          </a:xfrm>
        </p:spPr>
        <p:txBody>
          <a:bodyPr vert="horz" lIns="91440" tIns="45720" rIns="91440" bIns="45720" rtlCol="0" anchor="b">
            <a:normAutofit/>
          </a:bodyPr>
          <a:lstStyle>
            <a:lvl1pPr marL="0" indent="0">
              <a:lnSpc>
                <a:spcPct val="90000"/>
              </a:lnSpc>
              <a:buNone/>
              <a:defRPr lang="en-US" sz="27800" dirty="0">
                <a:solidFill>
                  <a:schemeClr val="accent1"/>
                </a:solidFill>
                <a:latin typeface="+mj-lt"/>
              </a:defRPr>
            </a:lvl1pPr>
          </a:lstStyle>
          <a:p>
            <a:pPr lvl="0"/>
            <a:r>
              <a:rPr lang="en-US" dirty="0"/>
              <a:t>##%</a:t>
            </a:r>
          </a:p>
        </p:txBody>
      </p:sp>
      <p:sp>
        <p:nvSpPr>
          <p:cNvPr id="3" name="Date Placeholder 2">
            <a:extLst>
              <a:ext uri="{FF2B5EF4-FFF2-40B4-BE49-F238E27FC236}">
                <a16:creationId xmlns:a16="http://schemas.microsoft.com/office/drawing/2014/main" id="{0C53913C-4E7F-A6E2-8028-C03CFD32F302}"/>
              </a:ext>
            </a:extLst>
          </p:cNvPr>
          <p:cNvSpPr>
            <a:spLocks noGrp="1"/>
          </p:cNvSpPr>
          <p:nvPr>
            <p:ph type="dt" sz="half" idx="10"/>
          </p:nvPr>
        </p:nvSpPr>
        <p:spPr/>
        <p:txBody>
          <a:bodyPr/>
          <a:lstStyle>
            <a:lvl1pPr>
              <a:defRPr>
                <a:solidFill>
                  <a:schemeClr val="tx2"/>
                </a:solidFill>
              </a:defRPr>
            </a:lvl1pPr>
          </a:lstStyle>
          <a:p>
            <a:fld id="{1D5A920F-C91E-4FD9-A8A8-AC96444816EA}" type="datetime1">
              <a:rPr lang="en-US" smtClean="0"/>
              <a:t>10/24/25</a:t>
            </a:fld>
            <a:endParaRPr lang="en-US" dirty="0"/>
          </a:p>
        </p:txBody>
      </p:sp>
      <p:sp>
        <p:nvSpPr>
          <p:cNvPr id="4" name="Footer Placeholder 3">
            <a:extLst>
              <a:ext uri="{FF2B5EF4-FFF2-40B4-BE49-F238E27FC236}">
                <a16:creationId xmlns:a16="http://schemas.microsoft.com/office/drawing/2014/main" id="{F0225984-1615-5B69-4A65-E3A7E6508DE7}"/>
              </a:ext>
            </a:extLst>
          </p:cNvPr>
          <p:cNvSpPr>
            <a:spLocks noGrp="1"/>
          </p:cNvSpPr>
          <p:nvPr>
            <p:ph type="ftr" sz="quarter" idx="11"/>
          </p:nvPr>
        </p:nvSpPr>
        <p:spPr>
          <a:xfrm>
            <a:off x="8430768" y="6492240"/>
            <a:ext cx="2660904" cy="338328"/>
          </a:xfrm>
        </p:spPr>
        <p:txBody>
          <a:bodyPr/>
          <a:lstStyle>
            <a:lvl1pPr>
              <a:defRPr>
                <a:solidFill>
                  <a:schemeClr val="tx2"/>
                </a:solidFill>
              </a:defRPr>
            </a:lvl1pPr>
          </a:lstStyle>
          <a:p>
            <a:r>
              <a:rPr lang="en-US" dirty="0"/>
              <a:t>Sample Footer Text</a:t>
            </a:r>
          </a:p>
        </p:txBody>
      </p:sp>
      <p:sp>
        <p:nvSpPr>
          <p:cNvPr id="5" name="Slide Number Placeholder 4">
            <a:extLst>
              <a:ext uri="{FF2B5EF4-FFF2-40B4-BE49-F238E27FC236}">
                <a16:creationId xmlns:a16="http://schemas.microsoft.com/office/drawing/2014/main" id="{26A6A07C-51B6-897B-8C81-FBA62CFE4176}"/>
              </a:ext>
            </a:extLst>
          </p:cNvPr>
          <p:cNvSpPr>
            <a:spLocks noGrp="1"/>
          </p:cNvSpPr>
          <p:nvPr>
            <p:ph type="sldNum" sz="quarter" idx="12"/>
          </p:nvPr>
        </p:nvSpPr>
        <p:spPr>
          <a:xfrm>
            <a:off x="11183112" y="6492240"/>
            <a:ext cx="457200" cy="338328"/>
          </a:xfrm>
        </p:spPr>
        <p:txBody>
          <a:bodyPr/>
          <a:lstStyle>
            <a:lvl1pPr>
              <a:defRPr>
                <a:solidFill>
                  <a:schemeClr val="tx2"/>
                </a:solidFill>
              </a:defRPr>
            </a:lvl1p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4024393270"/>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Statem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83FF91DA-BC67-4FFF-80B3-6A83720BA580}" type="datetime1">
              <a:rPr lang="en-US" smtClean="0"/>
              <a:t>10/24/25</a:t>
            </a:fld>
            <a:endParaRPr lang="en-US" dirty="0"/>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dirty="0"/>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dirty="0"/>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429768" y="987552"/>
            <a:ext cx="10149840" cy="4846320"/>
          </a:xfrm>
        </p:spPr>
        <p:txBody>
          <a:bodyPr anchor="ctr">
            <a:normAutofit/>
          </a:bodyPr>
          <a:lstStyle>
            <a:lvl1pPr marL="0" indent="0">
              <a:lnSpc>
                <a:spcPct val="110000"/>
              </a:lnSpc>
              <a:buNone/>
              <a:defRPr sz="4400" b="0" cap="all" baseline="0">
                <a:solidFill>
                  <a:schemeClr val="accent1"/>
                </a:solidFill>
              </a:defRPr>
            </a:lvl1pPr>
            <a:lvl2pPr marL="228600" indent="0">
              <a:lnSpc>
                <a:spcPct val="110000"/>
              </a:lnSpc>
              <a:buNone/>
              <a:defRPr sz="4000" b="0" cap="all" baseline="0">
                <a:solidFill>
                  <a:schemeClr val="accent1"/>
                </a:solidFill>
              </a:defRPr>
            </a:lvl2pPr>
            <a:lvl3pPr marL="457200" indent="0">
              <a:lnSpc>
                <a:spcPct val="110000"/>
              </a:lnSpc>
              <a:buNone/>
              <a:defRPr sz="3600" b="0" cap="all" baseline="0">
                <a:solidFill>
                  <a:schemeClr val="accent1"/>
                </a:solidFill>
              </a:defRPr>
            </a:lvl3pPr>
            <a:lvl4pPr marL="685800" indent="0">
              <a:lnSpc>
                <a:spcPct val="110000"/>
              </a:lnSpc>
              <a:buNone/>
              <a:defRPr sz="3200" b="0" cap="all" baseline="0">
                <a:solidFill>
                  <a:schemeClr val="accent1"/>
                </a:solidFill>
              </a:defRPr>
            </a:lvl4pPr>
            <a:lvl5pPr marL="914400" indent="0">
              <a:lnSpc>
                <a:spcPct val="110000"/>
              </a:lnSpc>
              <a:buNone/>
              <a:defRPr sz="2800" b="0" cap="all" baseline="0">
                <a:solidFill>
                  <a:schemeClr val="accent1"/>
                </a:solidFill>
              </a:defRPr>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5871288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tatement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lvl1pPr>
              <a:defRPr>
                <a:solidFill>
                  <a:schemeClr val="accent1"/>
                </a:solidFill>
              </a:defRPr>
            </a:lvl1pPr>
          </a:lstStyle>
          <a:p>
            <a:fld id="{15565DD7-EB64-4BFE-B850-4043488A7CD8}" type="datetime1">
              <a:rPr lang="en-US" smtClean="0"/>
              <a:t>10/24/25</a:t>
            </a:fld>
            <a:endParaRPr lang="en-US" dirty="0"/>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lvl1pPr>
              <a:defRPr>
                <a:solidFill>
                  <a:schemeClr val="accent1"/>
                </a:solidFill>
              </a:defRPr>
            </a:lvl1pPr>
          </a:lstStyle>
          <a:p>
            <a:r>
              <a:rPr lang="en-US"/>
              <a:t>Sample Footer Text</a:t>
            </a:r>
            <a:endParaRPr lang="en-US" dirty="0"/>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lvl1pPr>
              <a:defRPr>
                <a:solidFill>
                  <a:schemeClr val="accent1"/>
                </a:solidFill>
              </a:defRPr>
            </a:lvl1pPr>
          </a:lstStyle>
          <a:p>
            <a:fld id="{CC057153-B650-4DEB-B370-79DDCFDCE934}" type="slidenum">
              <a:rPr lang="en-US" smtClean="0"/>
              <a:pPr/>
              <a:t>‹#›</a:t>
            </a:fld>
            <a:endParaRPr lang="en-US" dirty="0"/>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429768" y="630936"/>
            <a:ext cx="8449056" cy="5605272"/>
          </a:xfrm>
        </p:spPr>
        <p:txBody>
          <a:bodyPr anchor="ctr">
            <a:normAutofit/>
          </a:bodyPr>
          <a:lstStyle>
            <a:lvl1pPr marL="0" indent="0">
              <a:lnSpc>
                <a:spcPct val="110000"/>
              </a:lnSpc>
              <a:buNone/>
              <a:defRPr sz="5400" b="0" cap="none" baseline="0">
                <a:solidFill>
                  <a:schemeClr val="accent1"/>
                </a:solidFill>
              </a:defRPr>
            </a:lvl1pPr>
            <a:lvl2pPr marL="228600" indent="0">
              <a:lnSpc>
                <a:spcPct val="110000"/>
              </a:lnSpc>
              <a:buNone/>
              <a:defRPr sz="4800" b="0" cap="none" baseline="0">
                <a:solidFill>
                  <a:schemeClr val="accent1"/>
                </a:solidFill>
              </a:defRPr>
            </a:lvl2pPr>
            <a:lvl3pPr marL="457200" indent="0">
              <a:lnSpc>
                <a:spcPct val="110000"/>
              </a:lnSpc>
              <a:buNone/>
              <a:defRPr sz="4400" b="0" cap="none" baseline="0">
                <a:solidFill>
                  <a:schemeClr val="accent1"/>
                </a:solidFill>
              </a:defRPr>
            </a:lvl3pPr>
            <a:lvl4pPr marL="685800" indent="0">
              <a:lnSpc>
                <a:spcPct val="110000"/>
              </a:lnSpc>
              <a:buNone/>
              <a:defRPr sz="4000" b="0" cap="none" baseline="0">
                <a:solidFill>
                  <a:schemeClr val="accent1"/>
                </a:solidFill>
              </a:defRPr>
            </a:lvl4pPr>
            <a:lvl5pPr marL="914400" indent="0">
              <a:lnSpc>
                <a:spcPct val="110000"/>
              </a:lnSpc>
              <a:buNone/>
              <a:defRPr sz="3600" b="0" cap="none" baseline="0">
                <a:solidFill>
                  <a:schemeClr val="accent1"/>
                </a:solidFill>
              </a:defRPr>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66875092"/>
      </p:ext>
    </p:extLst>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tatement 3">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860B29AE-EBEF-71CC-AE38-3B2CD14FCA19}"/>
              </a:ext>
            </a:extLst>
          </p:cNvPr>
          <p:cNvSpPr/>
          <p:nvPr/>
        </p:nvSpPr>
        <p:spPr>
          <a:xfrm rot="5400000" flipV="1">
            <a:off x="-2566724" y="2566724"/>
            <a:ext cx="6399213" cy="1265765"/>
          </a:xfrm>
          <a:custGeom>
            <a:avLst/>
            <a:gdLst>
              <a:gd name="connsiteX0" fmla="*/ 0 w 6399213"/>
              <a:gd name="connsiteY0" fmla="*/ 0 h 1265765"/>
              <a:gd name="connsiteX1" fmla="*/ 0 w 6399213"/>
              <a:gd name="connsiteY1" fmla="*/ 1265765 h 1265765"/>
              <a:gd name="connsiteX2" fmla="*/ 5982881 w 6399213"/>
              <a:gd name="connsiteY2" fmla="*/ 1265765 h 1265765"/>
              <a:gd name="connsiteX3" fmla="*/ 6399213 w 6399213"/>
              <a:gd name="connsiteY3" fmla="*/ 849433 h 1265765"/>
              <a:gd name="connsiteX4" fmla="*/ 6399213 w 6399213"/>
              <a:gd name="connsiteY4" fmla="*/ 0 h 12657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9213" h="1265765">
                <a:moveTo>
                  <a:pt x="0" y="0"/>
                </a:moveTo>
                <a:lnTo>
                  <a:pt x="0" y="1265765"/>
                </a:lnTo>
                <a:lnTo>
                  <a:pt x="5982881" y="1265765"/>
                </a:lnTo>
                <a:cubicBezTo>
                  <a:pt x="6212815" y="1265765"/>
                  <a:pt x="6399213" y="1079367"/>
                  <a:pt x="6399213" y="849433"/>
                </a:cubicBezTo>
                <a:lnTo>
                  <a:pt x="6399213" y="0"/>
                </a:lnTo>
                <a:close/>
              </a:path>
            </a:pathLst>
          </a:cu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6BE2C979-2DBB-4FF5-B773-BBC906FD5969}" type="datetime1">
              <a:rPr lang="en-US" smtClean="0"/>
              <a:t>10/24/25</a:t>
            </a:fld>
            <a:endParaRPr lang="en-US" dirty="0"/>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dirty="0"/>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dirty="0"/>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1798217" y="877824"/>
            <a:ext cx="8046720" cy="5065776"/>
          </a:xfrm>
        </p:spPr>
        <p:txBody>
          <a:bodyPr anchor="ctr">
            <a:normAutofit/>
          </a:bodyPr>
          <a:lstStyle>
            <a:lvl1pPr marL="0" indent="0">
              <a:lnSpc>
                <a:spcPct val="110000"/>
              </a:lnSpc>
              <a:buNone/>
              <a:defRPr sz="5400" b="0"/>
            </a:lvl1pPr>
            <a:lvl2pPr marL="228600" indent="0">
              <a:lnSpc>
                <a:spcPct val="110000"/>
              </a:lnSpc>
              <a:buNone/>
              <a:defRPr sz="4800" b="0"/>
            </a:lvl2pPr>
            <a:lvl3pPr marL="457200" indent="0">
              <a:lnSpc>
                <a:spcPct val="110000"/>
              </a:lnSpc>
              <a:buNone/>
              <a:defRPr sz="4400" b="0"/>
            </a:lvl3pPr>
            <a:lvl4pPr marL="685800" indent="0">
              <a:lnSpc>
                <a:spcPct val="110000"/>
              </a:lnSpc>
              <a:buNone/>
              <a:defRPr sz="4000" b="0"/>
            </a:lvl4pPr>
            <a:lvl5pPr marL="914400" indent="0">
              <a:lnSpc>
                <a:spcPct val="110000"/>
              </a:lnSpc>
              <a:buNone/>
              <a:defRPr sz="3600" b="0"/>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1403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Photo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4590288" cy="3739896"/>
          </a:xfrm>
        </p:spPr>
        <p:txBody>
          <a:bodyPr vert="horz" lIns="91440" tIns="45720" rIns="91440" bIns="45720" rtlCol="0" anchor="t">
            <a:normAutofit/>
          </a:bodyPr>
          <a:lstStyle>
            <a:lvl1pPr>
              <a:defRPr lang="en-US" sz="50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206240" cy="138074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15" name="Picture Placeholder 6">
            <a:extLst>
              <a:ext uri="{FF2B5EF4-FFF2-40B4-BE49-F238E27FC236}">
                <a16:creationId xmlns:a16="http://schemas.microsoft.com/office/drawing/2014/main" id="{3D161DAC-42AF-C3D9-37A1-04B90F30DEED}"/>
              </a:ext>
            </a:extLst>
          </p:cNvPr>
          <p:cNvSpPr>
            <a:spLocks noGrp="1"/>
          </p:cNvSpPr>
          <p:nvPr>
            <p:ph type="pic" sz="quarter" idx="13" hasCustomPrompt="1"/>
          </p:nvPr>
        </p:nvSpPr>
        <p:spPr>
          <a:xfrm>
            <a:off x="5586160" y="0"/>
            <a:ext cx="6605841" cy="6399152"/>
          </a:xfrm>
          <a:custGeom>
            <a:avLst/>
            <a:gdLst>
              <a:gd name="connsiteX0" fmla="*/ 0 w 6605841"/>
              <a:gd name="connsiteY0" fmla="*/ 0 h 6399152"/>
              <a:gd name="connsiteX1" fmla="*/ 6605841 w 6605841"/>
              <a:gd name="connsiteY1" fmla="*/ 0 h 6399152"/>
              <a:gd name="connsiteX2" fmla="*/ 6605841 w 6605841"/>
              <a:gd name="connsiteY2" fmla="*/ 6399152 h 6399152"/>
              <a:gd name="connsiteX3" fmla="*/ 601995 w 6605841"/>
              <a:gd name="connsiteY3" fmla="*/ 6399152 h 6399152"/>
              <a:gd name="connsiteX4" fmla="*/ 0 w 6605841"/>
              <a:gd name="connsiteY4" fmla="*/ 5797156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5841" h="6399152">
                <a:moveTo>
                  <a:pt x="0" y="0"/>
                </a:moveTo>
                <a:lnTo>
                  <a:pt x="6605841" y="0"/>
                </a:lnTo>
                <a:lnTo>
                  <a:pt x="6605841" y="6399152"/>
                </a:lnTo>
                <a:lnTo>
                  <a:pt x="601995" y="6399152"/>
                </a:lnTo>
                <a:cubicBezTo>
                  <a:pt x="269522" y="6399152"/>
                  <a:pt x="0" y="6129629"/>
                  <a:pt x="0" y="5797156"/>
                </a:cubicBezTo>
                <a:close/>
              </a:path>
            </a:pathLst>
          </a:custGeom>
          <a:blipFill dpi="0" rotWithShape="1">
            <a:blip r:embed="rId2">
              <a:alphaModFix amt="75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016F69B6-6D5E-4363-B374-18E94027D1E6}" type="datetime1">
              <a:rPr lang="en-US" smtClean="0"/>
              <a:t>10/24/25</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818170994"/>
      </p:ext>
    </p:extLst>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tatement 4">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1CEC059F-651D-D540-DF60-D6361D9C716B}"/>
              </a:ext>
            </a:extLst>
          </p:cNvPr>
          <p:cNvSpPr/>
          <p:nvPr/>
        </p:nvSpPr>
        <p:spPr>
          <a:xfrm flipV="1">
            <a:off x="1" y="6099048"/>
            <a:ext cx="10487111" cy="758952"/>
          </a:xfrm>
          <a:custGeom>
            <a:avLst/>
            <a:gdLst>
              <a:gd name="connsiteX0" fmla="*/ 0 w 10487111"/>
              <a:gd name="connsiteY0" fmla="*/ 758952 h 758952"/>
              <a:gd name="connsiteX1" fmla="*/ 10070779 w 10487111"/>
              <a:gd name="connsiteY1" fmla="*/ 758952 h 758952"/>
              <a:gd name="connsiteX2" fmla="*/ 10487111 w 10487111"/>
              <a:gd name="connsiteY2" fmla="*/ 342620 h 758952"/>
              <a:gd name="connsiteX3" fmla="*/ 10487111 w 10487111"/>
              <a:gd name="connsiteY3" fmla="*/ 0 h 758952"/>
              <a:gd name="connsiteX4" fmla="*/ 0 w 10487111"/>
              <a:gd name="connsiteY4" fmla="*/ 0 h 7589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87111" h="758952">
                <a:moveTo>
                  <a:pt x="0" y="758952"/>
                </a:moveTo>
                <a:lnTo>
                  <a:pt x="10070779" y="758952"/>
                </a:lnTo>
                <a:cubicBezTo>
                  <a:pt x="10300713" y="758952"/>
                  <a:pt x="10487111" y="572554"/>
                  <a:pt x="10487111" y="342620"/>
                </a:cubicBezTo>
                <a:lnTo>
                  <a:pt x="10487111" y="0"/>
                </a:lnTo>
                <a:lnTo>
                  <a:pt x="0" y="0"/>
                </a:lnTo>
                <a:close/>
              </a:path>
            </a:pathLst>
          </a:cu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4F5984F2-69E3-42EA-A769-C3221255F524}" type="datetime1">
              <a:rPr lang="en-US" smtClean="0"/>
              <a:t>10/24/25</a:t>
            </a:fld>
            <a:endParaRPr lang="en-US" dirty="0"/>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a:xfrm>
            <a:off x="7068312" y="6492240"/>
            <a:ext cx="2660904" cy="338328"/>
          </a:xfrm>
        </p:spPr>
        <p:txBody>
          <a:bodyPr/>
          <a:lstStyle/>
          <a:p>
            <a:r>
              <a:rPr lang="en-US" dirty="0"/>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a:xfrm>
            <a:off x="9820656" y="6492240"/>
            <a:ext cx="457200" cy="338328"/>
          </a:xfrm>
        </p:spPr>
        <p:txBody>
          <a:bodyPr/>
          <a:lstStyle/>
          <a:p>
            <a:fld id="{CC057153-B650-4DEB-B370-79DDCFDCE934}" type="slidenum">
              <a:rPr lang="en-US" smtClean="0"/>
              <a:pPr/>
              <a:t>‹#›</a:t>
            </a:fld>
            <a:endParaRPr lang="en-US" dirty="0"/>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429768" y="1596767"/>
            <a:ext cx="9848088" cy="3767328"/>
          </a:xfrm>
        </p:spPr>
        <p:txBody>
          <a:bodyPr anchor="b">
            <a:normAutofit/>
          </a:bodyPr>
          <a:lstStyle>
            <a:lvl1pPr marL="0" indent="0">
              <a:lnSpc>
                <a:spcPct val="110000"/>
              </a:lnSpc>
              <a:buNone/>
              <a:defRPr sz="6000" b="0">
                <a:solidFill>
                  <a:schemeClr val="accent1"/>
                </a:solidFill>
              </a:defRPr>
            </a:lvl1pPr>
            <a:lvl2pPr marL="228600" indent="0">
              <a:lnSpc>
                <a:spcPct val="110000"/>
              </a:lnSpc>
              <a:buNone/>
              <a:defRPr sz="5400" b="0">
                <a:solidFill>
                  <a:schemeClr val="accent1"/>
                </a:solidFill>
              </a:defRPr>
            </a:lvl2pPr>
            <a:lvl3pPr marL="457200" indent="0">
              <a:lnSpc>
                <a:spcPct val="110000"/>
              </a:lnSpc>
              <a:buNone/>
              <a:defRPr sz="4800" b="0">
                <a:solidFill>
                  <a:schemeClr val="accent1"/>
                </a:solidFill>
              </a:defRPr>
            </a:lvl3pPr>
            <a:lvl4pPr marL="685800" indent="0">
              <a:lnSpc>
                <a:spcPct val="110000"/>
              </a:lnSpc>
              <a:buNone/>
              <a:defRPr sz="4400" b="0">
                <a:solidFill>
                  <a:schemeClr val="accent1"/>
                </a:solidFill>
              </a:defRPr>
            </a:lvl4pPr>
            <a:lvl5pPr marL="914400" indent="0">
              <a:lnSpc>
                <a:spcPct val="110000"/>
              </a:lnSpc>
              <a:buNone/>
              <a:defRPr sz="4000" b="0">
                <a:solidFill>
                  <a:schemeClr val="accent1"/>
                </a:solidFill>
              </a:defRPr>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6463901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B7014-5970-11E5-11F0-6B902283689F}"/>
              </a:ext>
            </a:extLst>
          </p:cNvPr>
          <p:cNvSpPr>
            <a:spLocks noGrp="1"/>
          </p:cNvSpPr>
          <p:nvPr>
            <p:ph type="title" hasCustomPrompt="1"/>
          </p:nvPr>
        </p:nvSpPr>
        <p:spPr>
          <a:xfrm>
            <a:off x="1618488" y="5376672"/>
            <a:ext cx="9079992" cy="466344"/>
          </a:xfrm>
        </p:spPr>
        <p:txBody>
          <a:bodyPr anchor="t">
            <a:normAutofit/>
          </a:bodyPr>
          <a:lstStyle>
            <a:lvl1pPr>
              <a:lnSpc>
                <a:spcPct val="120000"/>
              </a:lnSpc>
              <a:defRPr sz="2200">
                <a:latin typeface="+mn-lt"/>
              </a:defRPr>
            </a:lvl1pPr>
          </a:lstStyle>
          <a:p>
            <a:r>
              <a:rPr lang="en-US" dirty="0"/>
              <a:t>Quote Author</a:t>
            </a:r>
          </a:p>
        </p:txBody>
      </p:sp>
      <p:sp>
        <p:nvSpPr>
          <p:cNvPr id="3" name="Date Placeholder 2">
            <a:extLst>
              <a:ext uri="{FF2B5EF4-FFF2-40B4-BE49-F238E27FC236}">
                <a16:creationId xmlns:a16="http://schemas.microsoft.com/office/drawing/2014/main" id="{7450CCE4-9136-9EA6-8630-92DA75F38F3D}"/>
              </a:ext>
            </a:extLst>
          </p:cNvPr>
          <p:cNvSpPr>
            <a:spLocks noGrp="1"/>
          </p:cNvSpPr>
          <p:nvPr>
            <p:ph type="dt" sz="half" idx="10"/>
          </p:nvPr>
        </p:nvSpPr>
        <p:spPr/>
        <p:txBody>
          <a:bodyPr/>
          <a:lstStyle/>
          <a:p>
            <a:fld id="{A3621600-2F49-4BDF-9F00-79A81477383F}" type="datetime1">
              <a:rPr lang="en-US" smtClean="0"/>
              <a:t>10/24/25</a:t>
            </a:fld>
            <a:endParaRPr lang="en-US" dirty="0"/>
          </a:p>
        </p:txBody>
      </p:sp>
      <p:sp>
        <p:nvSpPr>
          <p:cNvPr id="4" name="Footer Placeholder 3">
            <a:extLst>
              <a:ext uri="{FF2B5EF4-FFF2-40B4-BE49-F238E27FC236}">
                <a16:creationId xmlns:a16="http://schemas.microsoft.com/office/drawing/2014/main" id="{CB66F519-3A11-8ACC-F11B-0C5B8388C6E7}"/>
              </a:ext>
            </a:extLst>
          </p:cNvPr>
          <p:cNvSpPr>
            <a:spLocks noGrp="1"/>
          </p:cNvSpPr>
          <p:nvPr>
            <p:ph type="ftr" sz="quarter" idx="11"/>
          </p:nvPr>
        </p:nvSpPr>
        <p:spPr/>
        <p:txBody>
          <a:bodyPr/>
          <a:lstStyle/>
          <a:p>
            <a:r>
              <a:rPr lang="en-US"/>
              <a:t>Sample Footer Text</a:t>
            </a:r>
            <a:endParaRPr lang="en-US" dirty="0"/>
          </a:p>
        </p:txBody>
      </p:sp>
      <p:sp>
        <p:nvSpPr>
          <p:cNvPr id="5" name="Slide Number Placeholder 4">
            <a:extLst>
              <a:ext uri="{FF2B5EF4-FFF2-40B4-BE49-F238E27FC236}">
                <a16:creationId xmlns:a16="http://schemas.microsoft.com/office/drawing/2014/main" id="{3B677173-46BB-8B19-DE87-86D46A98F540}"/>
              </a:ext>
            </a:extLst>
          </p:cNvPr>
          <p:cNvSpPr>
            <a:spLocks noGrp="1"/>
          </p:cNvSpPr>
          <p:nvPr>
            <p:ph type="sldNum" sz="quarter" idx="12"/>
          </p:nvPr>
        </p:nvSpPr>
        <p:spPr/>
        <p:txBody>
          <a:bodyPr/>
          <a:lstStyle/>
          <a:p>
            <a:fld id="{CC057153-B650-4DEB-B370-79DDCFDCE934}" type="slidenum">
              <a:rPr lang="en-US" smtClean="0"/>
              <a:pPr/>
              <a:t>‹#›</a:t>
            </a:fld>
            <a:endParaRPr lang="en-US" dirty="0"/>
          </a:p>
        </p:txBody>
      </p:sp>
      <p:sp>
        <p:nvSpPr>
          <p:cNvPr id="7" name="Content Placeholder 6">
            <a:extLst>
              <a:ext uri="{FF2B5EF4-FFF2-40B4-BE49-F238E27FC236}">
                <a16:creationId xmlns:a16="http://schemas.microsoft.com/office/drawing/2014/main" id="{63EF4BD9-B936-0E90-F933-A03D5E185561}"/>
              </a:ext>
            </a:extLst>
          </p:cNvPr>
          <p:cNvSpPr>
            <a:spLocks noGrp="1"/>
          </p:cNvSpPr>
          <p:nvPr>
            <p:ph sz="quarter" idx="13" hasCustomPrompt="1"/>
          </p:nvPr>
        </p:nvSpPr>
        <p:spPr>
          <a:xfrm>
            <a:off x="1499616" y="1527048"/>
            <a:ext cx="9198864" cy="2871216"/>
          </a:xfrm>
        </p:spPr>
        <p:txBody>
          <a:bodyPr anchor="ctr">
            <a:normAutofit/>
          </a:bodyPr>
          <a:lstStyle>
            <a:lvl1pPr marL="137160" indent="-137160">
              <a:lnSpc>
                <a:spcPct val="110000"/>
              </a:lnSpc>
              <a:spcBef>
                <a:spcPts val="0"/>
              </a:spcBef>
              <a:buNone/>
              <a:defRPr sz="4000">
                <a:solidFill>
                  <a:schemeClr val="accent1"/>
                </a:solidFill>
                <a:latin typeface="+mj-lt"/>
              </a:defRPr>
            </a:lvl1pPr>
          </a:lstStyle>
          <a:p>
            <a:pPr lvl="0"/>
            <a:r>
              <a:rPr lang="en-US" dirty="0"/>
              <a:t>Click to edit Quote</a:t>
            </a:r>
          </a:p>
        </p:txBody>
      </p:sp>
    </p:spTree>
    <p:extLst>
      <p:ext uri="{BB962C8B-B14F-4D97-AF65-F5344CB8AC3E}">
        <p14:creationId xmlns:p14="http://schemas.microsoft.com/office/powerpoint/2010/main" val="101209019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Quote 2">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3AF1DAFD-6C43-776A-EDEF-047653131661}"/>
              </a:ext>
            </a:extLst>
          </p:cNvPr>
          <p:cNvSpPr/>
          <p:nvPr/>
        </p:nvSpPr>
        <p:spPr>
          <a:xfrm flipV="1">
            <a:off x="0" y="823828"/>
            <a:ext cx="11385608" cy="6034172"/>
          </a:xfrm>
          <a:custGeom>
            <a:avLst/>
            <a:gdLst>
              <a:gd name="connsiteX0" fmla="*/ 0 w 11385608"/>
              <a:gd name="connsiteY0" fmla="*/ 6034172 h 6034172"/>
              <a:gd name="connsiteX1" fmla="*/ 10969276 w 11385608"/>
              <a:gd name="connsiteY1" fmla="*/ 6034172 h 6034172"/>
              <a:gd name="connsiteX2" fmla="*/ 11385608 w 11385608"/>
              <a:gd name="connsiteY2" fmla="*/ 5617840 h 6034172"/>
              <a:gd name="connsiteX3" fmla="*/ 11385608 w 11385608"/>
              <a:gd name="connsiteY3" fmla="*/ 0 h 6034172"/>
              <a:gd name="connsiteX4" fmla="*/ 0 w 11385608"/>
              <a:gd name="connsiteY4" fmla="*/ 0 h 60341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5608" h="6034172">
                <a:moveTo>
                  <a:pt x="0" y="6034172"/>
                </a:moveTo>
                <a:lnTo>
                  <a:pt x="10969276" y="6034172"/>
                </a:lnTo>
                <a:cubicBezTo>
                  <a:pt x="11199210" y="6034172"/>
                  <a:pt x="11385608" y="5847774"/>
                  <a:pt x="11385608" y="5617840"/>
                </a:cubicBezTo>
                <a:lnTo>
                  <a:pt x="11385608" y="0"/>
                </a:lnTo>
                <a:lnTo>
                  <a:pt x="0" y="0"/>
                </a:lnTo>
                <a:close/>
              </a:path>
            </a:pathLst>
          </a:cu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297B7014-5970-11E5-11F0-6B902283689F}"/>
              </a:ext>
            </a:extLst>
          </p:cNvPr>
          <p:cNvSpPr>
            <a:spLocks noGrp="1"/>
          </p:cNvSpPr>
          <p:nvPr>
            <p:ph type="title" hasCustomPrompt="1"/>
          </p:nvPr>
        </p:nvSpPr>
        <p:spPr>
          <a:xfrm>
            <a:off x="566928" y="5148072"/>
            <a:ext cx="8366760" cy="1188720"/>
          </a:xfrm>
        </p:spPr>
        <p:txBody>
          <a:bodyPr anchor="ctr">
            <a:normAutofit/>
          </a:bodyPr>
          <a:lstStyle>
            <a:lvl1pPr>
              <a:lnSpc>
                <a:spcPct val="120000"/>
              </a:lnSpc>
              <a:defRPr sz="1800" b="1">
                <a:latin typeface="+mn-lt"/>
              </a:defRPr>
            </a:lvl1pPr>
          </a:lstStyle>
          <a:p>
            <a:r>
              <a:rPr lang="en-US" dirty="0"/>
              <a:t>Quote Author</a:t>
            </a:r>
          </a:p>
        </p:txBody>
      </p:sp>
      <p:sp>
        <p:nvSpPr>
          <p:cNvPr id="3" name="Date Placeholder 2">
            <a:extLst>
              <a:ext uri="{FF2B5EF4-FFF2-40B4-BE49-F238E27FC236}">
                <a16:creationId xmlns:a16="http://schemas.microsoft.com/office/drawing/2014/main" id="{7450CCE4-9136-9EA6-8630-92DA75F38F3D}"/>
              </a:ext>
            </a:extLst>
          </p:cNvPr>
          <p:cNvSpPr>
            <a:spLocks noGrp="1"/>
          </p:cNvSpPr>
          <p:nvPr>
            <p:ph type="dt" sz="half" idx="10"/>
          </p:nvPr>
        </p:nvSpPr>
        <p:spPr/>
        <p:txBody>
          <a:bodyPr/>
          <a:lstStyle/>
          <a:p>
            <a:fld id="{A2123558-A89A-4F39-900D-C4A4FDA1B2E7}" type="datetime1">
              <a:rPr lang="en-US" smtClean="0"/>
              <a:t>10/24/25</a:t>
            </a:fld>
            <a:endParaRPr lang="en-US" dirty="0"/>
          </a:p>
        </p:txBody>
      </p:sp>
      <p:sp>
        <p:nvSpPr>
          <p:cNvPr id="4" name="Footer Placeholder 3">
            <a:extLst>
              <a:ext uri="{FF2B5EF4-FFF2-40B4-BE49-F238E27FC236}">
                <a16:creationId xmlns:a16="http://schemas.microsoft.com/office/drawing/2014/main" id="{CB66F519-3A11-8ACC-F11B-0C5B8388C6E7}"/>
              </a:ext>
            </a:extLst>
          </p:cNvPr>
          <p:cNvSpPr>
            <a:spLocks noGrp="1"/>
          </p:cNvSpPr>
          <p:nvPr>
            <p:ph type="ftr" sz="quarter" idx="11"/>
          </p:nvPr>
        </p:nvSpPr>
        <p:spPr>
          <a:xfrm>
            <a:off x="8668512" y="6492240"/>
            <a:ext cx="2660904" cy="338328"/>
          </a:xfrm>
        </p:spPr>
        <p:txBody>
          <a:bodyPr/>
          <a:lstStyle/>
          <a:p>
            <a:r>
              <a:rPr lang="en-US" dirty="0"/>
              <a:t>Sample Footer Text</a:t>
            </a:r>
          </a:p>
        </p:txBody>
      </p:sp>
      <p:sp>
        <p:nvSpPr>
          <p:cNvPr id="5" name="Slide Number Placeholder 4">
            <a:extLst>
              <a:ext uri="{FF2B5EF4-FFF2-40B4-BE49-F238E27FC236}">
                <a16:creationId xmlns:a16="http://schemas.microsoft.com/office/drawing/2014/main" id="{3B677173-46BB-8B19-DE87-86D46A98F540}"/>
              </a:ext>
            </a:extLst>
          </p:cNvPr>
          <p:cNvSpPr>
            <a:spLocks noGrp="1"/>
          </p:cNvSpPr>
          <p:nvPr>
            <p:ph type="sldNum" sz="quarter" idx="12"/>
          </p:nvPr>
        </p:nvSpPr>
        <p:spPr>
          <a:xfrm>
            <a:off x="11420856" y="6492240"/>
            <a:ext cx="457200" cy="338328"/>
          </a:xfrm>
        </p:spPr>
        <p:txBody>
          <a:bodyPr/>
          <a:lstStyle/>
          <a:p>
            <a:fld id="{CC057153-B650-4DEB-B370-79DDCFDCE934}" type="slidenum">
              <a:rPr lang="en-US" smtClean="0"/>
              <a:pPr/>
              <a:t>‹#›</a:t>
            </a:fld>
            <a:endParaRPr lang="en-US" dirty="0"/>
          </a:p>
        </p:txBody>
      </p:sp>
      <p:sp>
        <p:nvSpPr>
          <p:cNvPr id="7" name="Content Placeholder 6">
            <a:extLst>
              <a:ext uri="{FF2B5EF4-FFF2-40B4-BE49-F238E27FC236}">
                <a16:creationId xmlns:a16="http://schemas.microsoft.com/office/drawing/2014/main" id="{63EF4BD9-B936-0E90-F933-A03D5E185561}"/>
              </a:ext>
            </a:extLst>
          </p:cNvPr>
          <p:cNvSpPr>
            <a:spLocks noGrp="1"/>
          </p:cNvSpPr>
          <p:nvPr>
            <p:ph sz="quarter" idx="13" hasCustomPrompt="1"/>
          </p:nvPr>
        </p:nvSpPr>
        <p:spPr>
          <a:xfrm>
            <a:off x="429768" y="1783080"/>
            <a:ext cx="8503920" cy="3209544"/>
          </a:xfrm>
        </p:spPr>
        <p:txBody>
          <a:bodyPr anchor="t">
            <a:normAutofit/>
          </a:bodyPr>
          <a:lstStyle>
            <a:lvl1pPr marL="137160" indent="-137160">
              <a:lnSpc>
                <a:spcPct val="100000"/>
              </a:lnSpc>
              <a:spcBef>
                <a:spcPts val="0"/>
              </a:spcBef>
              <a:buNone/>
              <a:defRPr sz="4000">
                <a:solidFill>
                  <a:schemeClr val="accent1"/>
                </a:solidFill>
                <a:latin typeface="+mj-lt"/>
              </a:defRPr>
            </a:lvl1pPr>
          </a:lstStyle>
          <a:p>
            <a:pPr lvl="0"/>
            <a:r>
              <a:rPr lang="en-US" dirty="0"/>
              <a:t>Click to edit Quote</a:t>
            </a:r>
          </a:p>
        </p:txBody>
      </p:sp>
    </p:spTree>
    <p:extLst>
      <p:ext uri="{BB962C8B-B14F-4D97-AF65-F5344CB8AC3E}">
        <p14:creationId xmlns:p14="http://schemas.microsoft.com/office/powerpoint/2010/main" val="778793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3">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B25BDAC2-53C5-6F8B-7446-54D1152EB91B}"/>
              </a:ext>
            </a:extLst>
          </p:cNvPr>
          <p:cNvSpPr/>
          <p:nvPr/>
        </p:nvSpPr>
        <p:spPr>
          <a:xfrm>
            <a:off x="0" y="0"/>
            <a:ext cx="11385608" cy="5084064"/>
          </a:xfrm>
          <a:custGeom>
            <a:avLst/>
            <a:gdLst>
              <a:gd name="connsiteX0" fmla="*/ 0 w 11385608"/>
              <a:gd name="connsiteY0" fmla="*/ 0 h 5084064"/>
              <a:gd name="connsiteX1" fmla="*/ 11385608 w 11385608"/>
              <a:gd name="connsiteY1" fmla="*/ 0 h 5084064"/>
              <a:gd name="connsiteX2" fmla="*/ 11385608 w 11385608"/>
              <a:gd name="connsiteY2" fmla="*/ 4562110 h 5084064"/>
              <a:gd name="connsiteX3" fmla="*/ 10863655 w 11385608"/>
              <a:gd name="connsiteY3" fmla="*/ 5084064 h 5084064"/>
              <a:gd name="connsiteX4" fmla="*/ 0 w 11385608"/>
              <a:gd name="connsiteY4" fmla="*/ 5084064 h 5084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5608" h="5084064">
                <a:moveTo>
                  <a:pt x="0" y="0"/>
                </a:moveTo>
                <a:lnTo>
                  <a:pt x="11385608" y="0"/>
                </a:lnTo>
                <a:lnTo>
                  <a:pt x="11385608" y="4562110"/>
                </a:lnTo>
                <a:cubicBezTo>
                  <a:pt x="11385608" y="4850377"/>
                  <a:pt x="11151922" y="5084064"/>
                  <a:pt x="10863655" y="5084064"/>
                </a:cubicBezTo>
                <a:lnTo>
                  <a:pt x="0" y="5084064"/>
                </a:lnTo>
                <a:close/>
              </a:path>
            </a:pathLst>
          </a:cu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297B7014-5970-11E5-11F0-6B902283689F}"/>
              </a:ext>
            </a:extLst>
          </p:cNvPr>
          <p:cNvSpPr>
            <a:spLocks noGrp="1"/>
          </p:cNvSpPr>
          <p:nvPr>
            <p:ph type="title" hasCustomPrompt="1"/>
          </p:nvPr>
        </p:nvSpPr>
        <p:spPr>
          <a:xfrm>
            <a:off x="566928" y="5449824"/>
            <a:ext cx="9546336" cy="905256"/>
          </a:xfrm>
        </p:spPr>
        <p:txBody>
          <a:bodyPr anchor="ctr">
            <a:normAutofit/>
          </a:bodyPr>
          <a:lstStyle>
            <a:lvl1pPr>
              <a:lnSpc>
                <a:spcPct val="120000"/>
              </a:lnSpc>
              <a:defRPr sz="1800" b="1">
                <a:latin typeface="+mn-lt"/>
              </a:defRPr>
            </a:lvl1pPr>
          </a:lstStyle>
          <a:p>
            <a:r>
              <a:rPr lang="en-US" dirty="0"/>
              <a:t>Quote Author</a:t>
            </a:r>
          </a:p>
        </p:txBody>
      </p:sp>
      <p:sp>
        <p:nvSpPr>
          <p:cNvPr id="3" name="Date Placeholder 2">
            <a:extLst>
              <a:ext uri="{FF2B5EF4-FFF2-40B4-BE49-F238E27FC236}">
                <a16:creationId xmlns:a16="http://schemas.microsoft.com/office/drawing/2014/main" id="{7450CCE4-9136-9EA6-8630-92DA75F38F3D}"/>
              </a:ext>
            </a:extLst>
          </p:cNvPr>
          <p:cNvSpPr>
            <a:spLocks noGrp="1"/>
          </p:cNvSpPr>
          <p:nvPr>
            <p:ph type="dt" sz="half" idx="10"/>
          </p:nvPr>
        </p:nvSpPr>
        <p:spPr/>
        <p:txBody>
          <a:bodyPr/>
          <a:lstStyle/>
          <a:p>
            <a:fld id="{5342020B-CB60-4281-A570-6300974B7A2E}" type="datetime1">
              <a:rPr lang="en-US" smtClean="0"/>
              <a:t>10/24/25</a:t>
            </a:fld>
            <a:endParaRPr lang="en-US" dirty="0"/>
          </a:p>
        </p:txBody>
      </p:sp>
      <p:sp>
        <p:nvSpPr>
          <p:cNvPr id="4" name="Footer Placeholder 3">
            <a:extLst>
              <a:ext uri="{FF2B5EF4-FFF2-40B4-BE49-F238E27FC236}">
                <a16:creationId xmlns:a16="http://schemas.microsoft.com/office/drawing/2014/main" id="{CB66F519-3A11-8ACC-F11B-0C5B8388C6E7}"/>
              </a:ext>
            </a:extLst>
          </p:cNvPr>
          <p:cNvSpPr>
            <a:spLocks noGrp="1"/>
          </p:cNvSpPr>
          <p:nvPr>
            <p:ph type="ftr" sz="quarter" idx="11"/>
          </p:nvPr>
        </p:nvSpPr>
        <p:spPr>
          <a:xfrm>
            <a:off x="8668512" y="6492240"/>
            <a:ext cx="2660904" cy="338328"/>
          </a:xfrm>
        </p:spPr>
        <p:txBody>
          <a:bodyPr/>
          <a:lstStyle/>
          <a:p>
            <a:r>
              <a:rPr lang="en-US" dirty="0"/>
              <a:t>Sample Footer Text</a:t>
            </a:r>
          </a:p>
        </p:txBody>
      </p:sp>
      <p:sp>
        <p:nvSpPr>
          <p:cNvPr id="5" name="Slide Number Placeholder 4">
            <a:extLst>
              <a:ext uri="{FF2B5EF4-FFF2-40B4-BE49-F238E27FC236}">
                <a16:creationId xmlns:a16="http://schemas.microsoft.com/office/drawing/2014/main" id="{3B677173-46BB-8B19-DE87-86D46A98F540}"/>
              </a:ext>
            </a:extLst>
          </p:cNvPr>
          <p:cNvSpPr>
            <a:spLocks noGrp="1"/>
          </p:cNvSpPr>
          <p:nvPr>
            <p:ph type="sldNum" sz="quarter" idx="12"/>
          </p:nvPr>
        </p:nvSpPr>
        <p:spPr>
          <a:xfrm>
            <a:off x="11420856" y="6492240"/>
            <a:ext cx="457200" cy="338328"/>
          </a:xfrm>
        </p:spPr>
        <p:txBody>
          <a:bodyPr/>
          <a:lstStyle/>
          <a:p>
            <a:fld id="{CC057153-B650-4DEB-B370-79DDCFDCE934}" type="slidenum">
              <a:rPr lang="en-US" smtClean="0"/>
              <a:pPr/>
              <a:t>‹#›</a:t>
            </a:fld>
            <a:endParaRPr lang="en-US" dirty="0"/>
          </a:p>
        </p:txBody>
      </p:sp>
      <p:sp>
        <p:nvSpPr>
          <p:cNvPr id="7" name="Content Placeholder 6">
            <a:extLst>
              <a:ext uri="{FF2B5EF4-FFF2-40B4-BE49-F238E27FC236}">
                <a16:creationId xmlns:a16="http://schemas.microsoft.com/office/drawing/2014/main" id="{63EF4BD9-B936-0E90-F933-A03D5E185561}"/>
              </a:ext>
            </a:extLst>
          </p:cNvPr>
          <p:cNvSpPr>
            <a:spLocks noGrp="1"/>
          </p:cNvSpPr>
          <p:nvPr>
            <p:ph sz="quarter" idx="13" hasCustomPrompt="1"/>
          </p:nvPr>
        </p:nvSpPr>
        <p:spPr>
          <a:xfrm>
            <a:off x="429768" y="530352"/>
            <a:ext cx="9683496" cy="3950208"/>
          </a:xfrm>
        </p:spPr>
        <p:txBody>
          <a:bodyPr anchor="ctr">
            <a:normAutofit/>
          </a:bodyPr>
          <a:lstStyle>
            <a:lvl1pPr marL="137160" indent="-137160">
              <a:lnSpc>
                <a:spcPct val="110000"/>
              </a:lnSpc>
              <a:spcBef>
                <a:spcPts val="0"/>
              </a:spcBef>
              <a:buNone/>
              <a:defRPr sz="4400">
                <a:solidFill>
                  <a:schemeClr val="accent1"/>
                </a:solidFill>
                <a:latin typeface="+mj-lt"/>
              </a:defRPr>
            </a:lvl1pPr>
          </a:lstStyle>
          <a:p>
            <a:pPr lvl="0"/>
            <a:r>
              <a:rPr lang="en-US" dirty="0"/>
              <a:t>Click to edit Quote</a:t>
            </a:r>
          </a:p>
        </p:txBody>
      </p:sp>
    </p:spTree>
    <p:extLst>
      <p:ext uri="{BB962C8B-B14F-4D97-AF65-F5344CB8AC3E}">
        <p14:creationId xmlns:p14="http://schemas.microsoft.com/office/powerpoint/2010/main" val="322648891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Quote 4">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B7014-5970-11E5-11F0-6B902283689F}"/>
              </a:ext>
            </a:extLst>
          </p:cNvPr>
          <p:cNvSpPr>
            <a:spLocks noGrp="1"/>
          </p:cNvSpPr>
          <p:nvPr>
            <p:ph type="title" hasCustomPrompt="1"/>
          </p:nvPr>
        </p:nvSpPr>
        <p:spPr>
          <a:xfrm>
            <a:off x="557784" y="4965192"/>
            <a:ext cx="8339328" cy="1289304"/>
          </a:xfrm>
        </p:spPr>
        <p:txBody>
          <a:bodyPr anchor="ctr">
            <a:normAutofit/>
          </a:bodyPr>
          <a:lstStyle>
            <a:lvl1pPr>
              <a:lnSpc>
                <a:spcPct val="120000"/>
              </a:lnSpc>
              <a:defRPr sz="1800" b="0">
                <a:latin typeface="+mn-lt"/>
              </a:defRPr>
            </a:lvl1pPr>
          </a:lstStyle>
          <a:p>
            <a:r>
              <a:rPr lang="en-US" dirty="0"/>
              <a:t>Quote Author</a:t>
            </a:r>
          </a:p>
        </p:txBody>
      </p:sp>
      <p:sp>
        <p:nvSpPr>
          <p:cNvPr id="7" name="Content Placeholder 6">
            <a:extLst>
              <a:ext uri="{FF2B5EF4-FFF2-40B4-BE49-F238E27FC236}">
                <a16:creationId xmlns:a16="http://schemas.microsoft.com/office/drawing/2014/main" id="{63EF4BD9-B936-0E90-F933-A03D5E185561}"/>
              </a:ext>
            </a:extLst>
          </p:cNvPr>
          <p:cNvSpPr>
            <a:spLocks noGrp="1"/>
          </p:cNvSpPr>
          <p:nvPr>
            <p:ph sz="quarter" idx="13" hasCustomPrompt="1"/>
          </p:nvPr>
        </p:nvSpPr>
        <p:spPr>
          <a:xfrm>
            <a:off x="429768" y="1033272"/>
            <a:ext cx="8467344" cy="3931920"/>
          </a:xfrm>
        </p:spPr>
        <p:txBody>
          <a:bodyPr anchor="b">
            <a:normAutofit/>
          </a:bodyPr>
          <a:lstStyle>
            <a:lvl1pPr marL="137160" indent="-137160">
              <a:lnSpc>
                <a:spcPct val="110000"/>
              </a:lnSpc>
              <a:spcBef>
                <a:spcPts val="0"/>
              </a:spcBef>
              <a:buNone/>
              <a:defRPr sz="4400">
                <a:solidFill>
                  <a:schemeClr val="accent1"/>
                </a:solidFill>
                <a:latin typeface="+mj-lt"/>
              </a:defRPr>
            </a:lvl1pPr>
          </a:lstStyle>
          <a:p>
            <a:pPr lvl="0"/>
            <a:r>
              <a:rPr lang="en-US" dirty="0"/>
              <a:t>Click to edit Quote</a:t>
            </a:r>
          </a:p>
        </p:txBody>
      </p:sp>
      <p:sp>
        <p:nvSpPr>
          <p:cNvPr id="6" name="Date Placeholder 5">
            <a:extLst>
              <a:ext uri="{FF2B5EF4-FFF2-40B4-BE49-F238E27FC236}">
                <a16:creationId xmlns:a16="http://schemas.microsoft.com/office/drawing/2014/main" id="{1554EA42-18F1-82AE-02C3-B2B2A57AD709}"/>
              </a:ext>
            </a:extLst>
          </p:cNvPr>
          <p:cNvSpPr>
            <a:spLocks noGrp="1"/>
          </p:cNvSpPr>
          <p:nvPr>
            <p:ph type="dt" sz="half" idx="14"/>
          </p:nvPr>
        </p:nvSpPr>
        <p:spPr/>
        <p:txBody>
          <a:bodyPr/>
          <a:lstStyle/>
          <a:p>
            <a:fld id="{F55215D8-97AA-4B85-B7A0-A02F39368DA3}" type="datetime1">
              <a:rPr lang="en-US" smtClean="0"/>
              <a:t>10/24/25</a:t>
            </a:fld>
            <a:endParaRPr lang="en-US" dirty="0"/>
          </a:p>
        </p:txBody>
      </p:sp>
      <p:sp>
        <p:nvSpPr>
          <p:cNvPr id="9" name="Footer Placeholder 8">
            <a:extLst>
              <a:ext uri="{FF2B5EF4-FFF2-40B4-BE49-F238E27FC236}">
                <a16:creationId xmlns:a16="http://schemas.microsoft.com/office/drawing/2014/main" id="{A8AE5996-C1E5-AFF0-1C20-EFDC8711799D}"/>
              </a:ext>
            </a:extLst>
          </p:cNvPr>
          <p:cNvSpPr>
            <a:spLocks noGrp="1"/>
          </p:cNvSpPr>
          <p:nvPr>
            <p:ph type="ftr" sz="quarter" idx="15"/>
          </p:nvPr>
        </p:nvSpPr>
        <p:spPr/>
        <p:txBody>
          <a:bodyPr/>
          <a:lstStyle/>
          <a:p>
            <a:r>
              <a:rPr lang="en-US"/>
              <a:t>Sample Footer Text</a:t>
            </a:r>
            <a:endParaRPr lang="en-US" dirty="0"/>
          </a:p>
        </p:txBody>
      </p:sp>
      <p:sp>
        <p:nvSpPr>
          <p:cNvPr id="10" name="Slide Number Placeholder 9">
            <a:extLst>
              <a:ext uri="{FF2B5EF4-FFF2-40B4-BE49-F238E27FC236}">
                <a16:creationId xmlns:a16="http://schemas.microsoft.com/office/drawing/2014/main" id="{4A8ACF18-7D60-FEE3-1B8D-6E5F51611A84}"/>
              </a:ext>
            </a:extLst>
          </p:cNvPr>
          <p:cNvSpPr>
            <a:spLocks noGrp="1"/>
          </p:cNvSpPr>
          <p:nvPr>
            <p:ph type="sldNum" sz="quarter" idx="16"/>
          </p:nvPr>
        </p:nvSpPr>
        <p:spPr/>
        <p:txBody>
          <a:body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2083849717"/>
      </p:ext>
    </p:extLst>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294248"/>
            <a:ext cx="11164825" cy="958480"/>
          </a:xfrm>
        </p:spPr>
        <p:txBody>
          <a:bodyPr/>
          <a:lstStyle/>
          <a:p>
            <a:r>
              <a:rPr lang="en-US" dirty="0"/>
              <a:t>Click to edit Master title style</a:t>
            </a:r>
          </a:p>
        </p:txBody>
      </p:sp>
      <p:sp>
        <p:nvSpPr>
          <p:cNvPr id="9" name="Text Placeholder 8">
            <a:extLst>
              <a:ext uri="{FF2B5EF4-FFF2-40B4-BE49-F238E27FC236}">
                <a16:creationId xmlns:a16="http://schemas.microsoft.com/office/drawing/2014/main" id="{778C515B-8D5A-0268-9044-7B2013C87E02}"/>
              </a:ext>
            </a:extLst>
          </p:cNvPr>
          <p:cNvSpPr>
            <a:spLocks noGrp="1"/>
          </p:cNvSpPr>
          <p:nvPr>
            <p:ph type="body" sz="quarter" idx="13"/>
          </p:nvPr>
        </p:nvSpPr>
        <p:spPr>
          <a:xfrm>
            <a:off x="429767" y="2020825"/>
            <a:ext cx="5212208" cy="428472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13C7061A-8ED7-8B72-BD2B-2DF67F8C7A75}"/>
              </a:ext>
            </a:extLst>
          </p:cNvPr>
          <p:cNvSpPr>
            <a:spLocks noGrp="1"/>
          </p:cNvSpPr>
          <p:nvPr>
            <p:ph type="body" sz="quarter" idx="14"/>
          </p:nvPr>
        </p:nvSpPr>
        <p:spPr>
          <a:xfrm>
            <a:off x="6381622" y="2020822"/>
            <a:ext cx="5212208" cy="428472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5B15CE14-1FF6-4074-BE8F-BABA3B0759C8}" type="datetime1">
              <a:rPr lang="en-US" smtClean="0"/>
              <a:t>10/24/25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536678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429768" y="276166"/>
            <a:ext cx="11164824" cy="97656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429767"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0">
            <a:extLst>
              <a:ext uri="{FF2B5EF4-FFF2-40B4-BE49-F238E27FC236}">
                <a16:creationId xmlns:a16="http://schemas.microsoft.com/office/drawing/2014/main" id="{A211279F-0D05-3637-19CD-29468F4DD2F3}"/>
              </a:ext>
            </a:extLst>
          </p:cNvPr>
          <p:cNvSpPr>
            <a:spLocks noGrp="1"/>
          </p:cNvSpPr>
          <p:nvPr>
            <p:ph type="body" sz="quarter" idx="13"/>
          </p:nvPr>
        </p:nvSpPr>
        <p:spPr>
          <a:xfrm>
            <a:off x="430213" y="2021134"/>
            <a:ext cx="5211762" cy="434315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382512"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12">
            <a:extLst>
              <a:ext uri="{FF2B5EF4-FFF2-40B4-BE49-F238E27FC236}">
                <a16:creationId xmlns:a16="http://schemas.microsoft.com/office/drawing/2014/main" id="{F1B170DE-636A-B1A9-2EAB-C426DBFB3E51}"/>
              </a:ext>
            </a:extLst>
          </p:cNvPr>
          <p:cNvSpPr>
            <a:spLocks noGrp="1"/>
          </p:cNvSpPr>
          <p:nvPr>
            <p:ph type="body" sz="quarter" idx="14"/>
          </p:nvPr>
        </p:nvSpPr>
        <p:spPr>
          <a:xfrm>
            <a:off x="6381750" y="2020888"/>
            <a:ext cx="521335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68971389-0C57-4856-A530-D0CC79ABF97F}" type="datetime1">
              <a:rPr lang="en-US" smtClean="0"/>
              <a:t>10/24/25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207210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3B13EFD-DF71-4A7D-9C47-1BBDB138B295}" type="datetime1">
              <a:rPr lang="en-US" smtClean="0"/>
              <a:t>10/24/25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08210460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766BE319-9B1C-4A02-A60F-55C05B841F00}" type="datetime1">
              <a:rPr lang="en-US" smtClean="0"/>
              <a:t>10/24/25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22669008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429768" y="553616"/>
            <a:ext cx="3595634" cy="1757505"/>
          </a:xfrm>
        </p:spPr>
        <p:txBody>
          <a:bodyPr anchor="t">
            <a:normAutofit/>
          </a:bodyPr>
          <a:lstStyle>
            <a:lvl1pPr>
              <a:defRPr sz="2800"/>
            </a:lvl1pPr>
          </a:lstStyle>
          <a:p>
            <a:r>
              <a:rPr lang="en-US" dirty="0"/>
              <a:t>Click to edit Master title style</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429769" y="2311121"/>
            <a:ext cx="3309608" cy="3993263"/>
          </a:xfrm>
        </p:spPr>
        <p:txBody>
          <a:bodyPr anchor="t">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6995" y="553616"/>
            <a:ext cx="6466741" cy="5752566"/>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60EF397E-666B-470F-A253-6BE6BC97EEBE}" type="datetime1">
              <a:rPr lang="en-US" smtClean="0"/>
              <a:t>10/24/25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3248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Photo 4">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5276088"/>
            <a:ext cx="11347704" cy="786384"/>
          </a:xfrm>
        </p:spPr>
        <p:txBody>
          <a:bodyPr vert="horz" lIns="91440" tIns="45720" rIns="91440" bIns="45720" rtlCol="0" anchor="b">
            <a:normAutofit/>
          </a:bodyPr>
          <a:lstStyle>
            <a:lvl1pPr>
              <a:defRPr lang="en-US" sz="44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980176"/>
            <a:ext cx="11347704" cy="530352"/>
          </a:xfrm>
        </p:spPr>
        <p:txBody>
          <a:bodyPr vert="horz" lIns="91440" tIns="45720" rIns="91440" bIns="45720" rtlCol="0" anchor="ctr">
            <a:normAutofit/>
          </a:bodyPr>
          <a:lstStyle>
            <a:lvl1pPr marL="0" indent="0">
              <a:buNone/>
              <a:defRPr lang="en-US" dirty="0">
                <a:solidFill>
                  <a:schemeClr val="tx2"/>
                </a:solidFill>
              </a:defRPr>
            </a:lvl1pPr>
          </a:lstStyle>
          <a:p>
            <a:pPr lvl="0"/>
            <a:r>
              <a:rPr lang="en-US" dirty="0"/>
              <a:t>Click to edit Master subtitle style</a:t>
            </a:r>
          </a:p>
        </p:txBody>
      </p:sp>
      <p:sp>
        <p:nvSpPr>
          <p:cNvPr id="9" name="Picture Placeholder 8">
            <a:extLst>
              <a:ext uri="{FF2B5EF4-FFF2-40B4-BE49-F238E27FC236}">
                <a16:creationId xmlns:a16="http://schemas.microsoft.com/office/drawing/2014/main" id="{A9E06FED-92D3-C4D6-28D7-600D842F7AC3}"/>
              </a:ext>
            </a:extLst>
          </p:cNvPr>
          <p:cNvSpPr>
            <a:spLocks noGrp="1"/>
          </p:cNvSpPr>
          <p:nvPr>
            <p:ph type="pic" sz="quarter" idx="13" hasCustomPrompt="1"/>
          </p:nvPr>
        </p:nvSpPr>
        <p:spPr>
          <a:xfrm>
            <a:off x="0" y="0"/>
            <a:ext cx="11733150" cy="5135804"/>
          </a:xfrm>
          <a:custGeom>
            <a:avLst/>
            <a:gdLst>
              <a:gd name="connsiteX0" fmla="*/ 0 w 11733150"/>
              <a:gd name="connsiteY0" fmla="*/ 0 h 5135804"/>
              <a:gd name="connsiteX1" fmla="*/ 11733150 w 11733150"/>
              <a:gd name="connsiteY1" fmla="*/ 0 h 5135804"/>
              <a:gd name="connsiteX2" fmla="*/ 11733150 w 11733150"/>
              <a:gd name="connsiteY2" fmla="*/ 4533808 h 5135804"/>
              <a:gd name="connsiteX3" fmla="*/ 11131154 w 11733150"/>
              <a:gd name="connsiteY3" fmla="*/ 5135804 h 5135804"/>
              <a:gd name="connsiteX4" fmla="*/ 0 w 11733150"/>
              <a:gd name="connsiteY4" fmla="*/ 5135804 h 5135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33150" h="5135804">
                <a:moveTo>
                  <a:pt x="0" y="0"/>
                </a:moveTo>
                <a:lnTo>
                  <a:pt x="11733150" y="0"/>
                </a:lnTo>
                <a:lnTo>
                  <a:pt x="11733150" y="4533808"/>
                </a:lnTo>
                <a:cubicBezTo>
                  <a:pt x="11733150" y="4866281"/>
                  <a:pt x="11463627" y="5135804"/>
                  <a:pt x="11131154" y="5135804"/>
                </a:cubicBezTo>
                <a:lnTo>
                  <a:pt x="0" y="5135804"/>
                </a:lnTo>
                <a:close/>
              </a:path>
            </a:pathLst>
          </a:custGeom>
          <a:blipFill dpi="0" rotWithShape="1">
            <a:blip r:embed="rId2">
              <a:alphaModFix amt="75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137160" y="6519672"/>
            <a:ext cx="3494314" cy="365125"/>
          </a:xfrm>
        </p:spPr>
        <p:txBody>
          <a:bodyPr/>
          <a:lstStyle>
            <a:lvl1pPr>
              <a:defRPr>
                <a:solidFill>
                  <a:schemeClr val="tx2"/>
                </a:solidFill>
                <a:effectLst/>
              </a:defRPr>
            </a:lvl1pPr>
          </a:lstStyle>
          <a:p>
            <a:fld id="{4DEE5A9B-1189-4B03-AA34-8ABCB3EDCE59}" type="datetime1">
              <a:rPr lang="en-US" smtClean="0"/>
              <a:t>10/24/25</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8876521" y="6519672"/>
            <a:ext cx="2805405" cy="365125"/>
          </a:xfrm>
        </p:spPr>
        <p:txBody>
          <a:bodyPr/>
          <a:lstStyle>
            <a:lvl1pPr>
              <a:defRPr>
                <a:solidFill>
                  <a:schemeClr val="tx2"/>
                </a:solidFill>
                <a:effectLst/>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11632162" y="6519672"/>
            <a:ext cx="429207" cy="365125"/>
          </a:xfrm>
        </p:spPr>
        <p:txBody>
          <a:bodyPr/>
          <a:lstStyle>
            <a:lvl1pPr>
              <a:defRPr>
                <a:solidFill>
                  <a:schemeClr val="tx2"/>
                </a:solidFill>
                <a:effectLst/>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3005320023"/>
      </p:ext>
    </p:extLst>
  </p:cSld>
  <p:clrMapOvr>
    <a:overrideClrMapping bg1="dk1" tx1="lt1" bg2="dk2" tx2="lt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429768" y="557784"/>
            <a:ext cx="3713996" cy="2212313"/>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429767" y="2826137"/>
            <a:ext cx="3310128"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3" name="Picture Placeholder 8">
            <a:extLst>
              <a:ext uri="{FF2B5EF4-FFF2-40B4-BE49-F238E27FC236}">
                <a16:creationId xmlns:a16="http://schemas.microsoft.com/office/drawing/2014/main" id="{FA23F0E6-EDAF-3A7F-5EC8-F911E9AE48EF}"/>
              </a:ext>
            </a:extLst>
          </p:cNvPr>
          <p:cNvSpPr>
            <a:spLocks noGrp="1"/>
          </p:cNvSpPr>
          <p:nvPr>
            <p:ph type="pic" sz="quarter" idx="13" hasCustomPrompt="1"/>
          </p:nvPr>
        </p:nvSpPr>
        <p:spPr>
          <a:xfrm>
            <a:off x="4502843" y="0"/>
            <a:ext cx="7689157" cy="6399152"/>
          </a:xfrm>
          <a:custGeom>
            <a:avLst/>
            <a:gdLst>
              <a:gd name="connsiteX0" fmla="*/ 0 w 7689157"/>
              <a:gd name="connsiteY0" fmla="*/ 0 h 6399152"/>
              <a:gd name="connsiteX1" fmla="*/ 7689157 w 7689157"/>
              <a:gd name="connsiteY1" fmla="*/ 0 h 6399152"/>
              <a:gd name="connsiteX2" fmla="*/ 7689157 w 7689157"/>
              <a:gd name="connsiteY2" fmla="*/ 6399152 h 6399152"/>
              <a:gd name="connsiteX3" fmla="*/ 578440 w 7689157"/>
              <a:gd name="connsiteY3" fmla="*/ 6399152 h 6399152"/>
              <a:gd name="connsiteX4" fmla="*/ 0 w 7689157"/>
              <a:gd name="connsiteY4" fmla="*/ 5820712 h 6399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89157" h="6399152">
                <a:moveTo>
                  <a:pt x="0" y="0"/>
                </a:moveTo>
                <a:lnTo>
                  <a:pt x="7689157" y="0"/>
                </a:lnTo>
                <a:lnTo>
                  <a:pt x="7689157" y="6399152"/>
                </a:lnTo>
                <a:lnTo>
                  <a:pt x="578440" y="6399152"/>
                </a:lnTo>
                <a:cubicBezTo>
                  <a:pt x="258976" y="6399152"/>
                  <a:pt x="0" y="6140176"/>
                  <a:pt x="0" y="5820712"/>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EB2249CC-ABEB-43E4-956A-E3EA25785381}" type="datetime1">
              <a:rPr lang="en-US" smtClean="0"/>
              <a:t>10/24/25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1383584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nclusio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429768"/>
            <a:ext cx="10890374" cy="1627632"/>
          </a:xfrm>
        </p:spPr>
        <p:txBody>
          <a:bodyPr anchor="t">
            <a:normAutofit/>
          </a:bodyPr>
          <a:lstStyle>
            <a:lvl1pPr>
              <a:defRPr sz="6600">
                <a:solidFill>
                  <a:schemeClr val="accent1"/>
                </a:solidFill>
              </a:defRPr>
            </a:lvl1pPr>
          </a:lstStyle>
          <a:p>
            <a:r>
              <a:rPr lang="en-US" dirty="0"/>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429768" y="3264408"/>
            <a:ext cx="10890374" cy="2834640"/>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F1FE689B-95F7-4D9F-8FA3-5EAD5F062125}" type="datetime1">
              <a:rPr lang="en-US" smtClean="0"/>
              <a:t>10/24/25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04227518"/>
      </p:ext>
    </p:extLst>
  </p:cSld>
  <p:clrMapOvr>
    <a:overrideClrMapping bg1="lt1" tx1="dk1" bg2="lt2" tx2="dk2" accent1="accent1" accent2="accent2" accent3="accent3" accent4="accent4" accent5="accent5" accent6="accent6" hlink="hlink" folHlink="folHlink"/>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Conclusion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27318"/>
            <a:ext cx="8430768" cy="1842020"/>
          </a:xfrm>
        </p:spPr>
        <p:txBody>
          <a:bodyPr anchor="b">
            <a:normAutofit/>
          </a:bodyPr>
          <a:lstStyle>
            <a:lvl1pPr>
              <a:defRPr sz="6000">
                <a:solidFill>
                  <a:schemeClr val="accent1"/>
                </a:solidFill>
              </a:defRPr>
            </a:lvl1pPr>
          </a:lstStyle>
          <a:p>
            <a:r>
              <a:rPr lang="en-US" dirty="0"/>
              <a:t>Click to edit Master title style</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429768" y="3622673"/>
            <a:ext cx="8430768" cy="1828800"/>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3B9EC20F-E1D8-4943-B054-6F2B6C10D630}" type="datetime1">
              <a:rPr lang="en-US" smtClean="0"/>
              <a:t>10/24/25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41675002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1">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93776"/>
            <a:ext cx="8028432" cy="4325112"/>
          </a:xfrm>
        </p:spPr>
        <p:txBody>
          <a:bodyPr vert="horz" lIns="91440" tIns="45720" rIns="91440" bIns="45720" rtlCol="0" anchor="t">
            <a:normAutofit/>
          </a:bodyPr>
          <a:lstStyle>
            <a:lvl1pPr>
              <a:defRPr lang="en-US" sz="80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065776"/>
            <a:ext cx="5431536" cy="1188720"/>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FED32A50-3A67-42D0-AFC3-9798A621A2DF}" type="datetime1">
              <a:rPr lang="en-US" smtClean="0"/>
              <a:t>10/24/25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51173473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408176" y="1536192"/>
            <a:ext cx="9171432" cy="2615184"/>
          </a:xfrm>
        </p:spPr>
        <p:txBody>
          <a:bodyPr anchor="ctr">
            <a:normAutofit/>
          </a:bodyPr>
          <a:lstStyle>
            <a:lvl1pPr algn="ctr">
              <a:defRPr sz="5400">
                <a:solidFill>
                  <a:schemeClr val="tx2"/>
                </a:solidFill>
              </a:defRPr>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408176" y="5111496"/>
            <a:ext cx="9171432" cy="1143000"/>
          </a:xfrm>
        </p:spPr>
        <p:txBody>
          <a:bodyPr anchor="t">
            <a:normAutofit/>
          </a:bodyPr>
          <a:lstStyle>
            <a:lvl1pPr marL="0" indent="0" algn="ctr">
              <a:buNone/>
              <a:defRPr sz="1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B65698FC-C9DA-44B4-AC6C-01EEA7EAAA4C}" type="datetime1">
              <a:rPr lang="en-US" smtClean="0"/>
              <a:t>10/24/25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1171676608"/>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3">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38912"/>
            <a:ext cx="11494008" cy="4654296"/>
          </a:xfrm>
        </p:spPr>
        <p:txBody>
          <a:bodyPr vert="horz" lIns="91440" tIns="45720" rIns="91440" bIns="45720" rtlCol="0" anchor="t">
            <a:normAutofit/>
          </a:bodyPr>
          <a:lstStyle>
            <a:lvl1pPr>
              <a:defRPr lang="en-US" sz="125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170516"/>
            <a:ext cx="4800600" cy="1083980"/>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29ECA0D2-D30D-4484-8941-E31C1541BC59}" type="datetime1">
              <a:rPr lang="en-US" smtClean="0"/>
              <a:t>10/24/25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CC057153-B650-4DEB-B370-79DDCFDCE934}" type="slidenum">
              <a:rPr lang="en-US" smtClean="0"/>
              <a:pPr/>
              <a:t>‹#›</a:t>
            </a:fld>
            <a:endParaRPr lang="en-US"/>
          </a:p>
        </p:txBody>
      </p:sp>
    </p:spTree>
    <p:extLst>
      <p:ext uri="{BB962C8B-B14F-4D97-AF65-F5344CB8AC3E}">
        <p14:creationId xmlns:p14="http://schemas.microsoft.com/office/powerpoint/2010/main" val="1994856704"/>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on Header">
    <p:bg>
      <p:bgRef idx="1001">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27A12A6-507C-2714-2F24-09ADE11584C5}"/>
              </a:ext>
            </a:extLst>
          </p:cNvPr>
          <p:cNvSpPr/>
          <p:nvPr/>
        </p:nvSpPr>
        <p:spPr>
          <a:xfrm>
            <a:off x="0" y="0"/>
            <a:ext cx="12192000" cy="6858000"/>
          </a:xfrm>
          <a:prstGeom prst="rect">
            <a:avLst/>
          </a:prstGeom>
          <a:solidFill>
            <a:schemeClr val="accent3">
              <a:alpha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92EA34-13CC-54C1-DE3D-4F1D5D55C9A7}"/>
              </a:ext>
            </a:extLst>
          </p:cNvPr>
          <p:cNvSpPr>
            <a:spLocks noGrp="1"/>
          </p:cNvSpPr>
          <p:nvPr>
            <p:ph type="title"/>
          </p:nvPr>
        </p:nvSpPr>
        <p:spPr>
          <a:xfrm>
            <a:off x="429768" y="1810512"/>
            <a:ext cx="8961120" cy="4654296"/>
          </a:xfrm>
        </p:spPr>
        <p:txBody>
          <a:bodyPr anchor="b">
            <a:normAutofit/>
          </a:bodyPr>
          <a:lstStyle>
            <a:lvl1pPr>
              <a:defRPr sz="6000">
                <a:solidFill>
                  <a:schemeClr val="accent1"/>
                </a:solidFill>
              </a:defRPr>
            </a:lvl1pPr>
          </a:lstStyle>
          <a:p>
            <a:r>
              <a:rPr lang="en-US" dirty="0"/>
              <a:t>Click to edit Master title style</a:t>
            </a:r>
          </a:p>
        </p:txBody>
      </p:sp>
      <p:sp>
        <p:nvSpPr>
          <p:cNvPr id="4" name="Date Placeholder 3">
            <a:extLst>
              <a:ext uri="{FF2B5EF4-FFF2-40B4-BE49-F238E27FC236}">
                <a16:creationId xmlns:a16="http://schemas.microsoft.com/office/drawing/2014/main" id="{8F845713-EE4C-7615-B812-531C14CF0CA2}"/>
              </a:ext>
            </a:extLst>
          </p:cNvPr>
          <p:cNvSpPr>
            <a:spLocks noGrp="1"/>
          </p:cNvSpPr>
          <p:nvPr>
            <p:ph type="dt" sz="half" idx="10"/>
          </p:nvPr>
        </p:nvSpPr>
        <p:spPr/>
        <p:txBody>
          <a:bodyPr/>
          <a:lstStyle>
            <a:lvl1pPr>
              <a:defRPr>
                <a:solidFill>
                  <a:schemeClr val="accent1"/>
                </a:solidFill>
              </a:defRPr>
            </a:lvl1pPr>
          </a:lstStyle>
          <a:p>
            <a:fld id="{BFA793B8-7270-4493-83ED-C07D34603133}" type="datetime1">
              <a:rPr lang="en-US" smtClean="0"/>
              <a:t>10/24/25</a:t>
            </a:fld>
            <a:endParaRPr lang="en-US" dirty="0"/>
          </a:p>
        </p:txBody>
      </p:sp>
      <p:sp>
        <p:nvSpPr>
          <p:cNvPr id="5" name="Footer Placeholder 4">
            <a:extLst>
              <a:ext uri="{FF2B5EF4-FFF2-40B4-BE49-F238E27FC236}">
                <a16:creationId xmlns:a16="http://schemas.microsoft.com/office/drawing/2014/main" id="{9F1849E7-8E94-3B02-239C-AAB481596BFD}"/>
              </a:ext>
            </a:extLst>
          </p:cNvPr>
          <p:cNvSpPr>
            <a:spLocks noGrp="1"/>
          </p:cNvSpPr>
          <p:nvPr>
            <p:ph type="ftr" sz="quarter" idx="11"/>
          </p:nvPr>
        </p:nvSpPr>
        <p:spPr/>
        <p:txBody>
          <a:bodyPr/>
          <a:lstStyle>
            <a:lvl1pPr>
              <a:defRPr>
                <a:solidFill>
                  <a:schemeClr val="accent1"/>
                </a:solidFill>
              </a:defRPr>
            </a:lvl1pPr>
          </a:lstStyle>
          <a:p>
            <a:r>
              <a:rPr lang="en-US"/>
              <a:t>Sample Footer Text</a:t>
            </a:r>
          </a:p>
        </p:txBody>
      </p:sp>
      <p:sp>
        <p:nvSpPr>
          <p:cNvPr id="6" name="Slide Number Placeholder 5">
            <a:extLst>
              <a:ext uri="{FF2B5EF4-FFF2-40B4-BE49-F238E27FC236}">
                <a16:creationId xmlns:a16="http://schemas.microsoft.com/office/drawing/2014/main" id="{70644BD7-C050-D052-8408-65ADAAF674FF}"/>
              </a:ext>
            </a:extLst>
          </p:cNvPr>
          <p:cNvSpPr>
            <a:spLocks noGrp="1"/>
          </p:cNvSpPr>
          <p:nvPr>
            <p:ph type="sldNum" sz="quarter" idx="12"/>
          </p:nvPr>
        </p:nvSpPr>
        <p:spPr/>
        <p:txBody>
          <a:bodyPr/>
          <a:lstStyle>
            <a:lvl1pPr>
              <a:defRPr>
                <a:solidFill>
                  <a:schemeClr val="accent1"/>
                </a:solidFill>
              </a:defRPr>
            </a:lvl1pPr>
          </a:lstStyle>
          <a:p>
            <a:fld id="{84145AC3-CC88-4C8A-A6CE-8D44921B6A23}" type="slidenum">
              <a:rPr lang="en-US" smtClean="0"/>
              <a:pPr/>
              <a:t>‹#›</a:t>
            </a:fld>
            <a:endParaRPr lang="en-US"/>
          </a:p>
        </p:txBody>
      </p:sp>
    </p:spTree>
    <p:extLst>
      <p:ext uri="{BB962C8B-B14F-4D97-AF65-F5344CB8AC3E}">
        <p14:creationId xmlns:p14="http://schemas.microsoft.com/office/powerpoint/2010/main" val="170071290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429768" y="283464"/>
            <a:ext cx="10652760" cy="96926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429768" y="1380744"/>
            <a:ext cx="10652760" cy="490118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429768" y="6492240"/>
            <a:ext cx="2843784" cy="338328"/>
          </a:xfrm>
          <a:prstGeom prst="rect">
            <a:avLst/>
          </a:prstGeom>
        </p:spPr>
        <p:txBody>
          <a:bodyPr vert="horz" lIns="91440" tIns="45720" rIns="91440" bIns="45720" rtlCol="0" anchor="ctr"/>
          <a:lstStyle>
            <a:lvl1pPr algn="l">
              <a:defRPr sz="800">
                <a:solidFill>
                  <a:schemeClr val="tx1"/>
                </a:solidFill>
              </a:defRPr>
            </a:lvl1pPr>
          </a:lstStyle>
          <a:p>
            <a:fld id="{F7F99000-8DC5-4FAA-962C-D38BB4F2BF7D}" type="datetime1">
              <a:rPr lang="en-US" smtClean="0"/>
              <a:t>10/24/25</a:t>
            </a:fld>
            <a:endParaRPr lang="en-US" dirty="0"/>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97112" y="6492240"/>
            <a:ext cx="2660904" cy="338328"/>
          </a:xfrm>
          <a:prstGeom prst="rect">
            <a:avLst/>
          </a:prstGeom>
        </p:spPr>
        <p:txBody>
          <a:bodyPr vert="horz" lIns="91440" tIns="45720" rIns="91440" bIns="45720" rtlCol="0" anchor="ctr"/>
          <a:lstStyle>
            <a:lvl1pPr algn="r">
              <a:defRPr sz="800">
                <a:solidFill>
                  <a:schemeClr val="tx1"/>
                </a:solidFill>
              </a:defRPr>
            </a:lvl1pPr>
          </a:lstStyle>
          <a:p>
            <a:r>
              <a:rPr lang="en-US"/>
              <a:t>Sample Footer Text</a:t>
            </a:r>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49456" y="6492240"/>
            <a:ext cx="457200" cy="338328"/>
          </a:xfrm>
          <a:prstGeom prst="rect">
            <a:avLst/>
          </a:prstGeom>
        </p:spPr>
        <p:txBody>
          <a:bodyPr vert="horz" lIns="91440" tIns="45720" rIns="91440" bIns="45720" rtlCol="0" anchor="ctr"/>
          <a:lstStyle>
            <a:lvl1pPr algn="r">
              <a:defRPr sz="800">
                <a:solidFill>
                  <a:schemeClr val="tx1"/>
                </a:solidFill>
              </a:defRPr>
            </a:lvl1pPr>
          </a:lstStyle>
          <a:p>
            <a:fld id="{CC057153-B650-4DEB-B370-79DDCFDCE934}" type="slidenum">
              <a:rPr lang="en-US" smtClean="0"/>
              <a:pPr/>
              <a:t>‹#›</a:t>
            </a:fld>
            <a:endParaRPr lang="en-US" dirty="0"/>
          </a:p>
        </p:txBody>
      </p:sp>
    </p:spTree>
    <p:extLst>
      <p:ext uri="{BB962C8B-B14F-4D97-AF65-F5344CB8AC3E}">
        <p14:creationId xmlns:p14="http://schemas.microsoft.com/office/powerpoint/2010/main" val="4056510742"/>
      </p:ext>
    </p:extLst>
  </p:cSld>
  <p:clrMap bg1="lt1" tx1="dk1" bg2="lt2" tx2="dk2" accent1="accent1" accent2="accent2" accent3="accent3" accent4="accent4" accent5="accent5" accent6="accent6" hlink="hlink" folHlink="folHlink"/>
  <p:sldLayoutIdLst>
    <p:sldLayoutId id="2147483813" r:id="rId1"/>
    <p:sldLayoutId id="2147483814"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 id="2147483777" r:id="rId17"/>
    <p:sldLayoutId id="2147483778" r:id="rId18"/>
    <p:sldLayoutId id="2147483779" r:id="rId19"/>
    <p:sldLayoutId id="2147483780" r:id="rId20"/>
    <p:sldLayoutId id="2147483781" r:id="rId21"/>
    <p:sldLayoutId id="2147483782" r:id="rId22"/>
    <p:sldLayoutId id="2147483783" r:id="rId23"/>
    <p:sldLayoutId id="2147483784" r:id="rId24"/>
    <p:sldLayoutId id="2147483785" r:id="rId25"/>
    <p:sldLayoutId id="2147483786" r:id="rId26"/>
    <p:sldLayoutId id="2147483787" r:id="rId27"/>
    <p:sldLayoutId id="2147483788" r:id="rId28"/>
    <p:sldLayoutId id="2147483789" r:id="rId29"/>
    <p:sldLayoutId id="2147483790" r:id="rId30"/>
    <p:sldLayoutId id="2147483791" r:id="rId31"/>
    <p:sldLayoutId id="2147483792" r:id="rId32"/>
    <p:sldLayoutId id="2147483793" r:id="rId33"/>
    <p:sldLayoutId id="2147483794" r:id="rId34"/>
    <p:sldLayoutId id="2147483795" r:id="rId35"/>
    <p:sldLayoutId id="2147483796" r:id="rId36"/>
    <p:sldLayoutId id="2147483797" r:id="rId37"/>
    <p:sldLayoutId id="2147483798" r:id="rId38"/>
    <p:sldLayoutId id="2147483799" r:id="rId39"/>
    <p:sldLayoutId id="2147483800" r:id="rId40"/>
    <p:sldLayoutId id="2147483801" r:id="rId41"/>
    <p:sldLayoutId id="2147483802" r:id="rId42"/>
    <p:sldLayoutId id="2147483803" r:id="rId43"/>
    <p:sldLayoutId id="2147483804" r:id="rId44"/>
    <p:sldLayoutId id="2147483805" r:id="rId45"/>
    <p:sldLayoutId id="2147483806" r:id="rId46"/>
    <p:sldLayoutId id="2147483807" r:id="rId47"/>
    <p:sldLayoutId id="2147483808" r:id="rId48"/>
    <p:sldLayoutId id="2147483809" r:id="rId49"/>
    <p:sldLayoutId id="2147483810" r:id="rId50"/>
    <p:sldLayoutId id="2147483811" r:id="rId51"/>
    <p:sldLayoutId id="2147483812" r:id="rId52"/>
  </p:sldLayoutIdLst>
  <p:hf sldNum="0" hdr="0" ftr="0" dt="0"/>
  <p:txStyles>
    <p:titleStyle>
      <a:lvl1pPr algn="l" defTabSz="914400" rtl="0" eaLnBrk="1" latinLnBrk="0" hangingPunct="1">
        <a:lnSpc>
          <a:spcPct val="90000"/>
        </a:lnSpc>
        <a:spcBef>
          <a:spcPct val="0"/>
        </a:spcBef>
        <a:buNone/>
        <a:defRPr sz="3200" b="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8EC43D-FB64-64F8-8C02-5E756FA26611}"/>
              </a:ext>
            </a:extLst>
          </p:cNvPr>
          <p:cNvSpPr>
            <a:spLocks noGrp="1"/>
          </p:cNvSpPr>
          <p:nvPr>
            <p:ph type="ctrTitle"/>
          </p:nvPr>
        </p:nvSpPr>
        <p:spPr>
          <a:xfrm>
            <a:off x="429768" y="411479"/>
            <a:ext cx="5666232" cy="3846621"/>
          </a:xfrm>
        </p:spPr>
        <p:txBody>
          <a:bodyPr anchor="t">
            <a:normAutofit/>
          </a:bodyPr>
          <a:lstStyle/>
          <a:p>
            <a:r>
              <a:rPr lang="el-GR" dirty="0">
                <a:latin typeface="Book Antiqua" panose="02040602050305030304" pitchFamily="18" charset="0"/>
              </a:rPr>
              <a:t>ΓΕΝΙΚΟ</a:t>
            </a:r>
            <a:br>
              <a:rPr lang="el-GR" dirty="0">
                <a:latin typeface="Book Antiqua" panose="02040602050305030304" pitchFamily="18" charset="0"/>
              </a:rPr>
            </a:br>
            <a:r>
              <a:rPr lang="el-GR" dirty="0">
                <a:latin typeface="Book Antiqua" panose="02040602050305030304" pitchFamily="18" charset="0"/>
              </a:rPr>
              <a:t>ΔΙΟΙΚΗΤΙΚΟ ΔΙΚΑΙΟΥ</a:t>
            </a:r>
          </a:p>
        </p:txBody>
      </p:sp>
      <p:sp>
        <p:nvSpPr>
          <p:cNvPr id="3" name="Υπότιτλος 2">
            <a:extLst>
              <a:ext uri="{FF2B5EF4-FFF2-40B4-BE49-F238E27FC236}">
                <a16:creationId xmlns:a16="http://schemas.microsoft.com/office/drawing/2014/main" id="{15EA698E-FC92-FB26-68A4-45BC61A417FC}"/>
              </a:ext>
            </a:extLst>
          </p:cNvPr>
          <p:cNvSpPr>
            <a:spLocks noGrp="1"/>
          </p:cNvSpPr>
          <p:nvPr>
            <p:ph type="subTitle" idx="1"/>
          </p:nvPr>
        </p:nvSpPr>
        <p:spPr>
          <a:xfrm>
            <a:off x="429768" y="5910771"/>
            <a:ext cx="6292308" cy="345014"/>
          </a:xfrm>
        </p:spPr>
        <p:txBody>
          <a:bodyPr anchor="b">
            <a:noAutofit/>
          </a:bodyPr>
          <a:lstStyle/>
          <a:p>
            <a:r>
              <a:rPr lang="el-GR" dirty="0">
                <a:latin typeface="Book Antiqua" panose="02040602050305030304" pitchFamily="18" charset="0"/>
              </a:rPr>
              <a:t>Α. </a:t>
            </a:r>
            <a:r>
              <a:rPr lang="el-GR" dirty="0" err="1">
                <a:latin typeface="Book Antiqua" panose="02040602050305030304" pitchFamily="18" charset="0"/>
              </a:rPr>
              <a:t>Γκαλστιάν</a:t>
            </a:r>
            <a:endParaRPr lang="el-GR" dirty="0">
              <a:latin typeface="Book Antiqua" panose="02040602050305030304" pitchFamily="18" charset="0"/>
            </a:endParaRPr>
          </a:p>
          <a:p>
            <a:r>
              <a:rPr lang="el-GR" dirty="0">
                <a:latin typeface="Book Antiqua" panose="02040602050305030304" pitchFamily="18" charset="0"/>
              </a:rPr>
              <a:t>Β’ Πανελλήνιος Διαγωνισμός Υποψηφίων Δικηγόρων 2025</a:t>
            </a:r>
          </a:p>
        </p:txBody>
      </p:sp>
      <p:sp>
        <p:nvSpPr>
          <p:cNvPr id="8" name="Picture Placeholder 3">
            <a:extLst>
              <a:ext uri="{FF2B5EF4-FFF2-40B4-BE49-F238E27FC236}">
                <a16:creationId xmlns:a16="http://schemas.microsoft.com/office/drawing/2014/main" id="{15DA8873-48D1-C56F-DE8E-5E489F175FC2}"/>
              </a:ext>
            </a:extLst>
          </p:cNvPr>
          <p:cNvSpPr>
            <a:spLocks noGrp="1"/>
          </p:cNvSpPr>
          <p:nvPr>
            <p:ph type="pic" sz="quarter" idx="13"/>
          </p:nvPr>
        </p:nvSpPr>
        <p:spPr>
          <a:xfrm>
            <a:off x="6672649" y="0"/>
            <a:ext cx="5674753" cy="6399152"/>
          </a:xfrm>
        </p:spPr>
        <p:txBody>
          <a:bodyPr/>
          <a:lstStyle/>
          <a:p>
            <a:endParaRPr lang="el-GR"/>
          </a:p>
        </p:txBody>
      </p:sp>
    </p:spTree>
    <p:extLst>
      <p:ext uri="{BB962C8B-B14F-4D97-AF65-F5344CB8AC3E}">
        <p14:creationId xmlns:p14="http://schemas.microsoft.com/office/powerpoint/2010/main" val="8997523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3931C8B-63CE-5F75-A147-90C99D8C1766}"/>
              </a:ext>
            </a:extLst>
          </p:cNvPr>
          <p:cNvSpPr txBox="1"/>
          <p:nvPr/>
        </p:nvSpPr>
        <p:spPr>
          <a:xfrm>
            <a:off x="3612926" y="438203"/>
            <a:ext cx="4966147" cy="400110"/>
          </a:xfrm>
          <a:prstGeom prst="rect">
            <a:avLst/>
          </a:prstGeom>
          <a:noFill/>
        </p:spPr>
        <p:txBody>
          <a:bodyPr wrap="square" rtlCol="0">
            <a:spAutoFit/>
          </a:bodyPr>
          <a:lstStyle/>
          <a:p>
            <a:pPr algn="ctr"/>
            <a:r>
              <a:rPr lang="el-GR" sz="2000" b="1" dirty="0">
                <a:latin typeface="Book Antiqua" panose="02040602050305030304" pitchFamily="18" charset="0"/>
              </a:rPr>
              <a:t>ΣΥΝΘΕΤΗ ΔΙΟΙΚΗΤΙΚΗ ΕΝΕΡΓΕΙΑ</a:t>
            </a:r>
          </a:p>
        </p:txBody>
      </p:sp>
      <p:sp>
        <p:nvSpPr>
          <p:cNvPr id="5" name="TextBox 4">
            <a:extLst>
              <a:ext uri="{FF2B5EF4-FFF2-40B4-BE49-F238E27FC236}">
                <a16:creationId xmlns:a16="http://schemas.microsoft.com/office/drawing/2014/main" id="{EA93E307-CB83-DA37-685A-0E2F0D13D883}"/>
              </a:ext>
            </a:extLst>
          </p:cNvPr>
          <p:cNvSpPr txBox="1"/>
          <p:nvPr/>
        </p:nvSpPr>
        <p:spPr>
          <a:xfrm>
            <a:off x="609599" y="1064485"/>
            <a:ext cx="10972800" cy="5355312"/>
          </a:xfrm>
          <a:prstGeom prst="rect">
            <a:avLst/>
          </a:prstGeom>
          <a:noFill/>
        </p:spPr>
        <p:txBody>
          <a:bodyPr wrap="square" rtlCol="0">
            <a:spAutoFit/>
          </a:bodyPr>
          <a:lstStyle/>
          <a:p>
            <a:pPr algn="ctr"/>
            <a:r>
              <a:rPr lang="el-GR" b="1" dirty="0">
                <a:latin typeface="Book Antiqua" panose="02040602050305030304" pitchFamily="18" charset="0"/>
              </a:rPr>
              <a:t>ΤΙ ΕΙΝΑΙ;</a:t>
            </a:r>
          </a:p>
          <a:p>
            <a:pPr algn="just"/>
            <a:r>
              <a:rPr lang="el-GR" dirty="0">
                <a:latin typeface="Book Antiqua" panose="02040602050305030304" pitchFamily="18" charset="0"/>
              </a:rPr>
              <a:t>Αλυσίδα τουλάχιστον δύο εκτελεστών διοικητικών πράξεων που κατατείνουν στην επέλευση του τελικού εννόμου αποτελέσματος, στο πλαίσιο της ίδιας νομοθεσίας</a:t>
            </a:r>
          </a:p>
          <a:p>
            <a:pPr algn="just"/>
            <a:endParaRPr lang="el-GR" dirty="0">
              <a:latin typeface="Book Antiqua" panose="02040602050305030304" pitchFamily="18" charset="0"/>
            </a:endParaRPr>
          </a:p>
          <a:p>
            <a:pPr algn="ctr"/>
            <a:r>
              <a:rPr lang="el-GR" b="1" u="sng" dirty="0">
                <a:latin typeface="Book Antiqua" panose="02040602050305030304" pitchFamily="18" charset="0"/>
              </a:rPr>
              <a:t>Ποια τα χαρακτηριστικά και τα στοιχεία της; </a:t>
            </a:r>
          </a:p>
          <a:p>
            <a:pPr algn="just"/>
            <a:r>
              <a:rPr lang="el-GR" dirty="0">
                <a:latin typeface="Book Antiqua" panose="02040602050305030304" pitchFamily="18" charset="0"/>
              </a:rPr>
              <a:t>-κάθε διοικητική πράξη αποτελεί προϋπόθεση έκδοσης της επόμενης και ενσωματώνεται σε αυτή</a:t>
            </a:r>
          </a:p>
          <a:p>
            <a:pPr algn="just"/>
            <a:endParaRPr lang="el-GR" dirty="0">
              <a:latin typeface="Book Antiqua" panose="02040602050305030304" pitchFamily="18" charset="0"/>
            </a:endParaRPr>
          </a:p>
          <a:p>
            <a:pPr algn="just"/>
            <a:r>
              <a:rPr lang="el-GR" dirty="0">
                <a:latin typeface="Book Antiqua" panose="02040602050305030304" pitchFamily="18" charset="0"/>
              </a:rPr>
              <a:t>-κάθε επιμέρους διοικητική πράξη είναι αυτοτελώς </a:t>
            </a:r>
            <a:r>
              <a:rPr lang="el-GR" dirty="0" err="1">
                <a:latin typeface="Book Antiqua" panose="02040602050305030304" pitchFamily="18" charset="0"/>
              </a:rPr>
              <a:t>προσβλητή</a:t>
            </a:r>
            <a:r>
              <a:rPr lang="el-GR" dirty="0">
                <a:latin typeface="Book Antiqua" panose="02040602050305030304" pitchFamily="18" charset="0"/>
              </a:rPr>
              <a:t> – η τελική διοικητική πράξη θεωρείται </a:t>
            </a:r>
            <a:r>
              <a:rPr lang="el-GR" dirty="0" err="1">
                <a:latin typeface="Book Antiqua" panose="02040602050305030304" pitchFamily="18" charset="0"/>
              </a:rPr>
              <a:t>συμπροσβαλλόμενη</a:t>
            </a:r>
            <a:endParaRPr lang="el-GR" dirty="0">
              <a:latin typeface="Book Antiqua" panose="02040602050305030304" pitchFamily="18" charset="0"/>
            </a:endParaRPr>
          </a:p>
          <a:p>
            <a:pPr algn="just"/>
            <a:endParaRPr lang="el-GR" dirty="0">
              <a:latin typeface="Book Antiqua" panose="02040602050305030304" pitchFamily="18" charset="0"/>
            </a:endParaRPr>
          </a:p>
          <a:p>
            <a:pPr algn="just"/>
            <a:r>
              <a:rPr lang="el-GR" dirty="0">
                <a:latin typeface="Book Antiqua" panose="02040602050305030304" pitchFamily="18" charset="0"/>
              </a:rPr>
              <a:t>-το κύρος κάθε επιμέρους διοικητικής πράξης επηρεάζει το κύρος μόνον των επόμενων διοικητικών πράξεων – η ακύρωση επιμέρους διοικητικής πράξης συνεπάγεται την επανάληψη της διοικητικής ενέργειας από την ακυρωθείσα και πέρα</a:t>
            </a:r>
          </a:p>
          <a:p>
            <a:pPr algn="just"/>
            <a:endParaRPr lang="el-GR" dirty="0">
              <a:latin typeface="Book Antiqua" panose="02040602050305030304" pitchFamily="18" charset="0"/>
            </a:endParaRPr>
          </a:p>
          <a:p>
            <a:pPr algn="just"/>
            <a:r>
              <a:rPr lang="el-GR" dirty="0">
                <a:latin typeface="Book Antiqua" panose="02040602050305030304" pitchFamily="18" charset="0"/>
              </a:rPr>
              <a:t>-η τελική πράξη ενσωματώνει όλες τις </a:t>
            </a:r>
            <a:r>
              <a:rPr lang="el-GR" dirty="0" err="1">
                <a:latin typeface="Book Antiqua" panose="02040602050305030304" pitchFamily="18" charset="0"/>
              </a:rPr>
              <a:t>προηγηθείσες</a:t>
            </a:r>
            <a:r>
              <a:rPr lang="el-GR" dirty="0">
                <a:latin typeface="Book Antiqua" panose="02040602050305030304" pitchFamily="18" charset="0"/>
              </a:rPr>
              <a:t> – αποτελεί τη μόνη, πλέον, εκτελεστή και </a:t>
            </a:r>
            <a:r>
              <a:rPr lang="el-GR" dirty="0" err="1">
                <a:latin typeface="Book Antiqua" panose="02040602050305030304" pitchFamily="18" charset="0"/>
              </a:rPr>
              <a:t>προσβλητή</a:t>
            </a:r>
            <a:r>
              <a:rPr lang="el-GR" dirty="0">
                <a:latin typeface="Book Antiqua" panose="02040602050305030304" pitchFamily="18" charset="0"/>
              </a:rPr>
              <a:t> διοικητική πράξη </a:t>
            </a:r>
          </a:p>
          <a:p>
            <a:pPr algn="just"/>
            <a:r>
              <a:rPr lang="el-GR" dirty="0">
                <a:latin typeface="Book Antiqua" panose="02040602050305030304" pitchFamily="18" charset="0"/>
              </a:rPr>
              <a:t>	*ελέγχεται για τις πλημμέλειες όλων των διοικητικών πράξεων που τη συνθέτουν</a:t>
            </a:r>
          </a:p>
          <a:p>
            <a:pPr algn="just"/>
            <a:r>
              <a:rPr lang="el-GR" dirty="0">
                <a:latin typeface="Book Antiqua" panose="02040602050305030304" pitchFamily="18" charset="0"/>
              </a:rPr>
              <a:t>	*ενιαία διοικητική διαδικασία – κρίσιμο νομικό καθεστώς το ισχύον κατά την έκδοση της τελικής 	διοικητικής πράξης</a:t>
            </a:r>
          </a:p>
        </p:txBody>
      </p:sp>
    </p:spTree>
    <p:extLst>
      <p:ext uri="{BB962C8B-B14F-4D97-AF65-F5344CB8AC3E}">
        <p14:creationId xmlns:p14="http://schemas.microsoft.com/office/powerpoint/2010/main" val="17530667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9" name="Ευθύγραμμο βέλος σύνδεσης 78">
            <a:extLst>
              <a:ext uri="{FF2B5EF4-FFF2-40B4-BE49-F238E27FC236}">
                <a16:creationId xmlns:a16="http://schemas.microsoft.com/office/drawing/2014/main" id="{D5308E79-BF46-8F64-1AB7-DF59F54C2FC1}"/>
              </a:ext>
            </a:extLst>
          </p:cNvPr>
          <p:cNvCxnSpPr>
            <a:cxnSpLocks/>
            <a:endCxn id="66" idx="2"/>
          </p:cNvCxnSpPr>
          <p:nvPr/>
        </p:nvCxnSpPr>
        <p:spPr>
          <a:xfrm flipV="1">
            <a:off x="4290736" y="2463821"/>
            <a:ext cx="1492868" cy="13860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 name="Οβάλ 3">
            <a:extLst>
              <a:ext uri="{FF2B5EF4-FFF2-40B4-BE49-F238E27FC236}">
                <a16:creationId xmlns:a16="http://schemas.microsoft.com/office/drawing/2014/main" id="{9C6C954D-449F-24F1-9FC5-DE4A06D36A6D}"/>
              </a:ext>
            </a:extLst>
          </p:cNvPr>
          <p:cNvSpPr/>
          <p:nvPr/>
        </p:nvSpPr>
        <p:spPr>
          <a:xfrm>
            <a:off x="608044" y="2543633"/>
            <a:ext cx="768096" cy="640080"/>
          </a:xfrm>
          <a:prstGeom prst="ellipse">
            <a:avLst/>
          </a:prstGeom>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400" dirty="0">
                <a:latin typeface="Book Antiqua" panose="02040602050305030304" pitchFamily="18" charset="0"/>
              </a:rPr>
              <a:t>Δ.Π.</a:t>
            </a:r>
          </a:p>
        </p:txBody>
      </p:sp>
      <p:grpSp>
        <p:nvGrpSpPr>
          <p:cNvPr id="11" name="Ομάδα 10">
            <a:extLst>
              <a:ext uri="{FF2B5EF4-FFF2-40B4-BE49-F238E27FC236}">
                <a16:creationId xmlns:a16="http://schemas.microsoft.com/office/drawing/2014/main" id="{A874DE0D-0ECD-7A80-74D4-F1025B8DC3AD}"/>
              </a:ext>
            </a:extLst>
          </p:cNvPr>
          <p:cNvGrpSpPr/>
          <p:nvPr/>
        </p:nvGrpSpPr>
        <p:grpSpPr>
          <a:xfrm>
            <a:off x="3111161" y="2061246"/>
            <a:ext cx="1179576" cy="1118674"/>
            <a:chOff x="2834640" y="1801368"/>
            <a:chExt cx="1179576" cy="1118674"/>
          </a:xfrm>
        </p:grpSpPr>
        <p:sp>
          <p:nvSpPr>
            <p:cNvPr id="5" name="Διάγραμμα ροής: Γραμμή σύνδεσης 4">
              <a:extLst>
                <a:ext uri="{FF2B5EF4-FFF2-40B4-BE49-F238E27FC236}">
                  <a16:creationId xmlns:a16="http://schemas.microsoft.com/office/drawing/2014/main" id="{E54EA31A-C669-0CC9-A91A-E973BB52F3BD}"/>
                </a:ext>
              </a:extLst>
            </p:cNvPr>
            <p:cNvSpPr/>
            <p:nvPr/>
          </p:nvSpPr>
          <p:spPr>
            <a:xfrm>
              <a:off x="2834640" y="1801368"/>
              <a:ext cx="1179576" cy="1088136"/>
            </a:xfrm>
            <a:prstGeom prst="flowChartConnector">
              <a:avLst/>
            </a:prstGeom>
            <a:ln w="28575"/>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l-GR" sz="1600" dirty="0">
                  <a:latin typeface="Book Antiqua" panose="02040602050305030304" pitchFamily="18" charset="0"/>
                </a:rPr>
                <a:t>Δ.Π.2.</a:t>
              </a:r>
            </a:p>
          </p:txBody>
        </p:sp>
        <p:pic>
          <p:nvPicPr>
            <p:cNvPr id="10" name="Εικόνα 9">
              <a:extLst>
                <a:ext uri="{FF2B5EF4-FFF2-40B4-BE49-F238E27FC236}">
                  <a16:creationId xmlns:a16="http://schemas.microsoft.com/office/drawing/2014/main" id="{C794711F-663F-836D-2424-539C332F676D}"/>
                </a:ext>
              </a:extLst>
            </p:cNvPr>
            <p:cNvPicPr>
              <a:picLocks noChangeAspect="1"/>
            </p:cNvPicPr>
            <p:nvPr/>
          </p:nvPicPr>
          <p:blipFill>
            <a:blip r:embed="rId2"/>
            <a:stretch>
              <a:fillRect/>
            </a:stretch>
          </p:blipFill>
          <p:spPr>
            <a:xfrm>
              <a:off x="3025105" y="2249424"/>
              <a:ext cx="798645" cy="670618"/>
            </a:xfrm>
            <a:prstGeom prst="rect">
              <a:avLst/>
            </a:prstGeom>
          </p:spPr>
        </p:pic>
      </p:grpSp>
      <p:grpSp>
        <p:nvGrpSpPr>
          <p:cNvPr id="76" name="Ομάδα 75">
            <a:extLst>
              <a:ext uri="{FF2B5EF4-FFF2-40B4-BE49-F238E27FC236}">
                <a16:creationId xmlns:a16="http://schemas.microsoft.com/office/drawing/2014/main" id="{634E5147-B870-6684-466F-AC14CFB920FA}"/>
              </a:ext>
            </a:extLst>
          </p:cNvPr>
          <p:cNvGrpSpPr/>
          <p:nvPr/>
        </p:nvGrpSpPr>
        <p:grpSpPr>
          <a:xfrm>
            <a:off x="1395081" y="2347483"/>
            <a:ext cx="4084887" cy="516191"/>
            <a:chOff x="-1787429" y="2442945"/>
            <a:chExt cx="4258718" cy="539641"/>
          </a:xfrm>
        </p:grpSpPr>
        <p:cxnSp>
          <p:nvCxnSpPr>
            <p:cNvPr id="37" name="Ευθύγραμμο βέλος σύνδεσης 36">
              <a:extLst>
                <a:ext uri="{FF2B5EF4-FFF2-40B4-BE49-F238E27FC236}">
                  <a16:creationId xmlns:a16="http://schemas.microsoft.com/office/drawing/2014/main" id="{2C1BB654-965F-FB54-00D3-4BABDFF4224F}"/>
                </a:ext>
              </a:extLst>
            </p:cNvPr>
            <p:cNvCxnSpPr>
              <a:cxnSpLocks/>
              <a:stCxn id="4" idx="6"/>
              <a:endCxn id="5" idx="2"/>
            </p:cNvCxnSpPr>
            <p:nvPr/>
          </p:nvCxnSpPr>
          <p:spPr>
            <a:xfrm flipV="1">
              <a:off x="-1787429" y="2712490"/>
              <a:ext cx="1808854" cy="27009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2" name="TextBox 41">
              <a:extLst>
                <a:ext uri="{FF2B5EF4-FFF2-40B4-BE49-F238E27FC236}">
                  <a16:creationId xmlns:a16="http://schemas.microsoft.com/office/drawing/2014/main" id="{540391A4-50B3-EE77-F5EE-4F58996E4D50}"/>
                </a:ext>
              </a:extLst>
            </p:cNvPr>
            <p:cNvSpPr txBox="1"/>
            <p:nvPr/>
          </p:nvSpPr>
          <p:spPr>
            <a:xfrm rot="21273156">
              <a:off x="1448252" y="2442945"/>
              <a:ext cx="1023037" cy="276998"/>
            </a:xfrm>
            <a:prstGeom prst="rect">
              <a:avLst/>
            </a:prstGeom>
            <a:noFill/>
          </p:spPr>
          <p:txBody>
            <a:bodyPr wrap="none" rtlCol="0">
              <a:spAutoFit/>
            </a:bodyPr>
            <a:lstStyle/>
            <a:p>
              <a:r>
                <a:rPr lang="el-GR" sz="1200" dirty="0">
                  <a:latin typeface="Book Antiqua" panose="02040602050305030304" pitchFamily="18" charset="0"/>
                </a:rPr>
                <a:t>προϋπόθεση</a:t>
              </a:r>
            </a:p>
          </p:txBody>
        </p:sp>
      </p:grpSp>
      <p:grpSp>
        <p:nvGrpSpPr>
          <p:cNvPr id="62" name="Ομάδα 61">
            <a:extLst>
              <a:ext uri="{FF2B5EF4-FFF2-40B4-BE49-F238E27FC236}">
                <a16:creationId xmlns:a16="http://schemas.microsoft.com/office/drawing/2014/main" id="{518057C6-C18F-51B4-D9DE-C48C0032C5A8}"/>
              </a:ext>
            </a:extLst>
          </p:cNvPr>
          <p:cNvGrpSpPr/>
          <p:nvPr/>
        </p:nvGrpSpPr>
        <p:grpSpPr>
          <a:xfrm>
            <a:off x="2794603" y="3169580"/>
            <a:ext cx="1783095" cy="1192657"/>
            <a:chOff x="4493899" y="2889504"/>
            <a:chExt cx="1753360" cy="1004986"/>
          </a:xfrm>
        </p:grpSpPr>
        <p:cxnSp>
          <p:nvCxnSpPr>
            <p:cNvPr id="50" name="Ευθύγραμμο βέλος σύνδεσης 49">
              <a:extLst>
                <a:ext uri="{FF2B5EF4-FFF2-40B4-BE49-F238E27FC236}">
                  <a16:creationId xmlns:a16="http://schemas.microsoft.com/office/drawing/2014/main" id="{98F53E64-6436-BBB3-EE1A-9D2AC248ADD6}"/>
                </a:ext>
              </a:extLst>
            </p:cNvPr>
            <p:cNvCxnSpPr>
              <a:cxnSpLocks/>
            </p:cNvCxnSpPr>
            <p:nvPr/>
          </p:nvCxnSpPr>
          <p:spPr>
            <a:xfrm>
              <a:off x="5373404" y="2889504"/>
              <a:ext cx="0" cy="6614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7" name="TextBox 56">
              <a:extLst>
                <a:ext uri="{FF2B5EF4-FFF2-40B4-BE49-F238E27FC236}">
                  <a16:creationId xmlns:a16="http://schemas.microsoft.com/office/drawing/2014/main" id="{5CB714A6-8F0C-75B2-C3BF-919CE18864DC}"/>
                </a:ext>
              </a:extLst>
            </p:cNvPr>
            <p:cNvSpPr txBox="1"/>
            <p:nvPr/>
          </p:nvSpPr>
          <p:spPr>
            <a:xfrm>
              <a:off x="4493899" y="3525158"/>
              <a:ext cx="1753360" cy="369332"/>
            </a:xfrm>
            <a:prstGeom prst="rect">
              <a:avLst/>
            </a:prstGeom>
            <a:noFill/>
          </p:spPr>
          <p:txBody>
            <a:bodyPr wrap="square">
              <a:spAutoFit/>
            </a:bodyPr>
            <a:lstStyle/>
            <a:p>
              <a:r>
                <a:rPr lang="el-GR" sz="1200" dirty="0">
                  <a:latin typeface="Book Antiqua" panose="02040602050305030304" pitchFamily="18" charset="0"/>
                </a:rPr>
                <a:t>αυτοτελώς</a:t>
              </a:r>
              <a:r>
                <a:rPr lang="el-GR" sz="1800" dirty="0">
                  <a:latin typeface="Book Antiqua" panose="02040602050305030304" pitchFamily="18" charset="0"/>
                </a:rPr>
                <a:t> </a:t>
              </a:r>
              <a:r>
                <a:rPr lang="el-GR" sz="1200" dirty="0" err="1">
                  <a:latin typeface="Book Antiqua" panose="02040602050305030304" pitchFamily="18" charset="0"/>
                </a:rPr>
                <a:t>προσβλητή</a:t>
              </a:r>
              <a:endParaRPr lang="el-GR" sz="1200" dirty="0">
                <a:latin typeface="Book Antiqua" panose="02040602050305030304" pitchFamily="18" charset="0"/>
              </a:endParaRPr>
            </a:p>
          </p:txBody>
        </p:sp>
      </p:grpSp>
      <p:sp>
        <p:nvSpPr>
          <p:cNvPr id="59" name="Δεξί άγκιστρο 58">
            <a:extLst>
              <a:ext uri="{FF2B5EF4-FFF2-40B4-BE49-F238E27FC236}">
                <a16:creationId xmlns:a16="http://schemas.microsoft.com/office/drawing/2014/main" id="{80028DA8-4CD5-0502-7F54-CCC56A6C6E1E}"/>
              </a:ext>
            </a:extLst>
          </p:cNvPr>
          <p:cNvSpPr/>
          <p:nvPr/>
        </p:nvSpPr>
        <p:spPr>
          <a:xfrm rot="5400000">
            <a:off x="5549041" y="-1034161"/>
            <a:ext cx="920200" cy="11697101"/>
          </a:xfrm>
          <a:prstGeom prst="rightBrace">
            <a:avLst/>
          </a:prstGeom>
          <a:ln w="19050"/>
        </p:spPr>
        <p:style>
          <a:lnRef idx="1">
            <a:schemeClr val="dk1"/>
          </a:lnRef>
          <a:fillRef idx="0">
            <a:schemeClr val="dk1"/>
          </a:fillRef>
          <a:effectRef idx="0">
            <a:schemeClr val="dk1"/>
          </a:effectRef>
          <a:fontRef idx="minor">
            <a:schemeClr val="tx1"/>
          </a:fontRef>
        </p:style>
        <p:txBody>
          <a:bodyPr rtlCol="0" anchor="ctr"/>
          <a:lstStyle/>
          <a:p>
            <a:pPr algn="ctr"/>
            <a:endParaRPr lang="el-GR" dirty="0"/>
          </a:p>
        </p:txBody>
      </p:sp>
      <p:cxnSp>
        <p:nvCxnSpPr>
          <p:cNvPr id="40" name="Ευθύγραμμο βέλος σύνδεσης 39">
            <a:extLst>
              <a:ext uri="{FF2B5EF4-FFF2-40B4-BE49-F238E27FC236}">
                <a16:creationId xmlns:a16="http://schemas.microsoft.com/office/drawing/2014/main" id="{3E5E777E-EDB0-461B-57D7-39AA683F0845}"/>
              </a:ext>
            </a:extLst>
          </p:cNvPr>
          <p:cNvCxnSpPr>
            <a:cxnSpLocks/>
            <a:endCxn id="15" idx="2"/>
          </p:cNvCxnSpPr>
          <p:nvPr/>
        </p:nvCxnSpPr>
        <p:spPr>
          <a:xfrm flipV="1">
            <a:off x="6493755" y="2060871"/>
            <a:ext cx="2815791" cy="42062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3" name="TextBox 42">
            <a:extLst>
              <a:ext uri="{FF2B5EF4-FFF2-40B4-BE49-F238E27FC236}">
                <a16:creationId xmlns:a16="http://schemas.microsoft.com/office/drawing/2014/main" id="{A605CEA9-6BFB-992C-11FB-D86AA01FA21D}"/>
              </a:ext>
            </a:extLst>
          </p:cNvPr>
          <p:cNvSpPr txBox="1"/>
          <p:nvPr/>
        </p:nvSpPr>
        <p:spPr>
          <a:xfrm rot="21120315">
            <a:off x="7417921" y="2080130"/>
            <a:ext cx="869722" cy="241839"/>
          </a:xfrm>
          <a:prstGeom prst="rect">
            <a:avLst/>
          </a:prstGeom>
          <a:noFill/>
        </p:spPr>
        <p:txBody>
          <a:bodyPr wrap="none" rtlCol="0">
            <a:spAutoFit/>
          </a:bodyPr>
          <a:lstStyle/>
          <a:p>
            <a:r>
              <a:rPr lang="el-GR" sz="1200" dirty="0">
                <a:latin typeface="Book Antiqua" panose="02040602050305030304" pitchFamily="18" charset="0"/>
              </a:rPr>
              <a:t>προϋπόθεση</a:t>
            </a:r>
          </a:p>
        </p:txBody>
      </p:sp>
      <p:grpSp>
        <p:nvGrpSpPr>
          <p:cNvPr id="67" name="Ομάδα 66">
            <a:extLst>
              <a:ext uri="{FF2B5EF4-FFF2-40B4-BE49-F238E27FC236}">
                <a16:creationId xmlns:a16="http://schemas.microsoft.com/office/drawing/2014/main" id="{7E1C9FB7-6124-FD9D-94E1-65D234EC7EAB}"/>
              </a:ext>
            </a:extLst>
          </p:cNvPr>
          <p:cNvGrpSpPr/>
          <p:nvPr/>
        </p:nvGrpSpPr>
        <p:grpSpPr>
          <a:xfrm>
            <a:off x="5783604" y="1755336"/>
            <a:ext cx="1074143" cy="1422393"/>
            <a:chOff x="5464253" y="3429000"/>
            <a:chExt cx="1263493" cy="1629186"/>
          </a:xfrm>
        </p:grpSpPr>
        <p:sp>
          <p:nvSpPr>
            <p:cNvPr id="66" name="Διάγραμμα ροής: Γραμμή σύνδεσης 65">
              <a:extLst>
                <a:ext uri="{FF2B5EF4-FFF2-40B4-BE49-F238E27FC236}">
                  <a16:creationId xmlns:a16="http://schemas.microsoft.com/office/drawing/2014/main" id="{7A78E8DA-2FFD-F33F-4C04-CACC05186950}"/>
                </a:ext>
              </a:extLst>
            </p:cNvPr>
            <p:cNvSpPr/>
            <p:nvPr/>
          </p:nvSpPr>
          <p:spPr>
            <a:xfrm>
              <a:off x="5464253" y="3429000"/>
              <a:ext cx="1263493" cy="1622973"/>
            </a:xfrm>
            <a:prstGeom prst="flowChartConnector">
              <a:avLst/>
            </a:prstGeom>
            <a:ln w="28575"/>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l-GR" sz="1400" dirty="0">
                  <a:latin typeface="Book Antiqua" panose="02040602050305030304" pitchFamily="18" charset="0"/>
                </a:rPr>
                <a:t>Δ.Π.3.</a:t>
              </a:r>
            </a:p>
          </p:txBody>
        </p:sp>
        <p:grpSp>
          <p:nvGrpSpPr>
            <p:cNvPr id="63" name="Ομάδα 62">
              <a:extLst>
                <a:ext uri="{FF2B5EF4-FFF2-40B4-BE49-F238E27FC236}">
                  <a16:creationId xmlns:a16="http://schemas.microsoft.com/office/drawing/2014/main" id="{8D3E70DA-15D4-E200-71AD-DA3C5733F09B}"/>
                </a:ext>
              </a:extLst>
            </p:cNvPr>
            <p:cNvGrpSpPr/>
            <p:nvPr/>
          </p:nvGrpSpPr>
          <p:grpSpPr>
            <a:xfrm>
              <a:off x="5506211" y="3939512"/>
              <a:ext cx="1179576" cy="1118674"/>
              <a:chOff x="2834640" y="1801368"/>
              <a:chExt cx="1179576" cy="1118674"/>
            </a:xfrm>
          </p:grpSpPr>
          <p:sp>
            <p:nvSpPr>
              <p:cNvPr id="64" name="Διάγραμμα ροής: Γραμμή σύνδεσης 63">
                <a:extLst>
                  <a:ext uri="{FF2B5EF4-FFF2-40B4-BE49-F238E27FC236}">
                    <a16:creationId xmlns:a16="http://schemas.microsoft.com/office/drawing/2014/main" id="{74F63907-9352-8B97-1B32-FFCFDD24E05F}"/>
                  </a:ext>
                </a:extLst>
              </p:cNvPr>
              <p:cNvSpPr/>
              <p:nvPr/>
            </p:nvSpPr>
            <p:spPr>
              <a:xfrm>
                <a:off x="2834640" y="1801368"/>
                <a:ext cx="1179576" cy="1088136"/>
              </a:xfrm>
              <a:prstGeom prst="flowChartConnector">
                <a:avLst/>
              </a:prstGeom>
              <a:ln w="28575"/>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l-GR" sz="1600" dirty="0">
                    <a:latin typeface="Book Antiqua" panose="02040602050305030304" pitchFamily="18" charset="0"/>
                  </a:rPr>
                  <a:t>Δ.Π.2.</a:t>
                </a:r>
              </a:p>
            </p:txBody>
          </p:sp>
          <p:pic>
            <p:nvPicPr>
              <p:cNvPr id="65" name="Εικόνα 64">
                <a:extLst>
                  <a:ext uri="{FF2B5EF4-FFF2-40B4-BE49-F238E27FC236}">
                    <a16:creationId xmlns:a16="http://schemas.microsoft.com/office/drawing/2014/main" id="{2E8E47F2-E3E6-1896-A88D-38490B2920E5}"/>
                  </a:ext>
                </a:extLst>
              </p:cNvPr>
              <p:cNvPicPr>
                <a:picLocks noChangeAspect="1"/>
              </p:cNvPicPr>
              <p:nvPr/>
            </p:nvPicPr>
            <p:blipFill>
              <a:blip r:embed="rId2"/>
              <a:stretch>
                <a:fillRect/>
              </a:stretch>
            </p:blipFill>
            <p:spPr>
              <a:xfrm>
                <a:off x="3025105" y="2249424"/>
                <a:ext cx="798645" cy="670618"/>
              </a:xfrm>
              <a:prstGeom prst="rect">
                <a:avLst/>
              </a:prstGeom>
            </p:spPr>
          </p:pic>
        </p:grpSp>
      </p:grpSp>
      <p:grpSp>
        <p:nvGrpSpPr>
          <p:cNvPr id="87" name="Ομάδα 86">
            <a:extLst>
              <a:ext uri="{FF2B5EF4-FFF2-40B4-BE49-F238E27FC236}">
                <a16:creationId xmlns:a16="http://schemas.microsoft.com/office/drawing/2014/main" id="{FAC426F7-0B14-FD3A-E33F-544D1D00A324}"/>
              </a:ext>
            </a:extLst>
          </p:cNvPr>
          <p:cNvGrpSpPr/>
          <p:nvPr/>
        </p:nvGrpSpPr>
        <p:grpSpPr>
          <a:xfrm>
            <a:off x="9309546" y="952161"/>
            <a:ext cx="2288802" cy="2225568"/>
            <a:chOff x="9744115" y="731740"/>
            <a:chExt cx="2288802" cy="2225568"/>
          </a:xfrm>
        </p:grpSpPr>
        <p:sp>
          <p:nvSpPr>
            <p:cNvPr id="15" name="Διάγραμμα ροής: Γραμμή σύνδεσης 14">
              <a:extLst>
                <a:ext uri="{FF2B5EF4-FFF2-40B4-BE49-F238E27FC236}">
                  <a16:creationId xmlns:a16="http://schemas.microsoft.com/office/drawing/2014/main" id="{B41CA8D7-FB52-E32F-765F-5583EAA8385C}"/>
                </a:ext>
              </a:extLst>
            </p:cNvPr>
            <p:cNvSpPr/>
            <p:nvPr/>
          </p:nvSpPr>
          <p:spPr>
            <a:xfrm>
              <a:off x="9744115" y="731740"/>
              <a:ext cx="2288802" cy="2217420"/>
            </a:xfrm>
            <a:prstGeom prst="flowChartConnector">
              <a:avLst/>
            </a:prstGeom>
            <a:ln w="28575"/>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l-GR" sz="1600" dirty="0">
                  <a:latin typeface="Book Antiqua" panose="02040602050305030304" pitchFamily="18" charset="0"/>
                </a:rPr>
                <a:t>Δ.Π. Τελική</a:t>
              </a:r>
            </a:p>
          </p:txBody>
        </p:sp>
        <p:grpSp>
          <p:nvGrpSpPr>
            <p:cNvPr id="68" name="Ομάδα 67">
              <a:extLst>
                <a:ext uri="{FF2B5EF4-FFF2-40B4-BE49-F238E27FC236}">
                  <a16:creationId xmlns:a16="http://schemas.microsoft.com/office/drawing/2014/main" id="{D1A4BC91-7A9A-A1B5-4B8B-21AEC08CC4F2}"/>
                </a:ext>
              </a:extLst>
            </p:cNvPr>
            <p:cNvGrpSpPr/>
            <p:nvPr/>
          </p:nvGrpSpPr>
          <p:grpSpPr>
            <a:xfrm>
              <a:off x="10291698" y="1328122"/>
              <a:ext cx="1263493" cy="1629186"/>
              <a:chOff x="5464253" y="3429000"/>
              <a:chExt cx="1263493" cy="1629186"/>
            </a:xfrm>
          </p:grpSpPr>
          <p:sp>
            <p:nvSpPr>
              <p:cNvPr id="69" name="Διάγραμμα ροής: Γραμμή σύνδεσης 68">
                <a:extLst>
                  <a:ext uri="{FF2B5EF4-FFF2-40B4-BE49-F238E27FC236}">
                    <a16:creationId xmlns:a16="http://schemas.microsoft.com/office/drawing/2014/main" id="{54CB0BB4-CE87-CE93-22AC-3CFA9417CCC5}"/>
                  </a:ext>
                </a:extLst>
              </p:cNvPr>
              <p:cNvSpPr/>
              <p:nvPr/>
            </p:nvSpPr>
            <p:spPr>
              <a:xfrm>
                <a:off x="5464253" y="3429000"/>
                <a:ext cx="1263493" cy="1622973"/>
              </a:xfrm>
              <a:prstGeom prst="flowChartConnector">
                <a:avLst/>
              </a:prstGeom>
              <a:ln w="28575"/>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l-GR" sz="1400" dirty="0">
                    <a:latin typeface="Book Antiqua" panose="02040602050305030304" pitchFamily="18" charset="0"/>
                  </a:rPr>
                  <a:t>Δ.Π.3.</a:t>
                </a:r>
              </a:p>
            </p:txBody>
          </p:sp>
          <p:grpSp>
            <p:nvGrpSpPr>
              <p:cNvPr id="70" name="Ομάδα 69">
                <a:extLst>
                  <a:ext uri="{FF2B5EF4-FFF2-40B4-BE49-F238E27FC236}">
                    <a16:creationId xmlns:a16="http://schemas.microsoft.com/office/drawing/2014/main" id="{9D2EF198-C60A-2726-82B3-C8A28947A3D0}"/>
                  </a:ext>
                </a:extLst>
              </p:cNvPr>
              <p:cNvGrpSpPr/>
              <p:nvPr/>
            </p:nvGrpSpPr>
            <p:grpSpPr>
              <a:xfrm>
                <a:off x="5506211" y="3939512"/>
                <a:ext cx="1179576" cy="1118674"/>
                <a:chOff x="2834640" y="1801368"/>
                <a:chExt cx="1179576" cy="1118674"/>
              </a:xfrm>
            </p:grpSpPr>
            <p:sp>
              <p:nvSpPr>
                <p:cNvPr id="71" name="Διάγραμμα ροής: Γραμμή σύνδεσης 70">
                  <a:extLst>
                    <a:ext uri="{FF2B5EF4-FFF2-40B4-BE49-F238E27FC236}">
                      <a16:creationId xmlns:a16="http://schemas.microsoft.com/office/drawing/2014/main" id="{A491971F-D398-A88E-EDD9-C3DD28EE3217}"/>
                    </a:ext>
                  </a:extLst>
                </p:cNvPr>
                <p:cNvSpPr/>
                <p:nvPr/>
              </p:nvSpPr>
              <p:spPr>
                <a:xfrm>
                  <a:off x="2834640" y="1801368"/>
                  <a:ext cx="1179576" cy="1088136"/>
                </a:xfrm>
                <a:prstGeom prst="flowChartConnector">
                  <a:avLst/>
                </a:prstGeom>
                <a:ln w="28575"/>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l-GR" sz="1600" dirty="0">
                      <a:latin typeface="Book Antiqua" panose="02040602050305030304" pitchFamily="18" charset="0"/>
                    </a:rPr>
                    <a:t>Δ.Π.2.</a:t>
                  </a:r>
                </a:p>
              </p:txBody>
            </p:sp>
            <p:pic>
              <p:nvPicPr>
                <p:cNvPr id="72" name="Εικόνα 71">
                  <a:extLst>
                    <a:ext uri="{FF2B5EF4-FFF2-40B4-BE49-F238E27FC236}">
                      <a16:creationId xmlns:a16="http://schemas.microsoft.com/office/drawing/2014/main" id="{761BA505-B656-79CC-EC5A-A26503E848A4}"/>
                    </a:ext>
                  </a:extLst>
                </p:cNvPr>
                <p:cNvPicPr>
                  <a:picLocks noChangeAspect="1"/>
                </p:cNvPicPr>
                <p:nvPr/>
              </p:nvPicPr>
              <p:blipFill>
                <a:blip r:embed="rId2"/>
                <a:stretch>
                  <a:fillRect/>
                </a:stretch>
              </p:blipFill>
              <p:spPr>
                <a:xfrm>
                  <a:off x="3025105" y="2249424"/>
                  <a:ext cx="798645" cy="670618"/>
                </a:xfrm>
                <a:prstGeom prst="rect">
                  <a:avLst/>
                </a:prstGeom>
              </p:spPr>
            </p:pic>
          </p:grpSp>
        </p:grpSp>
      </p:grpSp>
      <p:sp>
        <p:nvSpPr>
          <p:cNvPr id="77" name="TextBox 76">
            <a:extLst>
              <a:ext uri="{FF2B5EF4-FFF2-40B4-BE49-F238E27FC236}">
                <a16:creationId xmlns:a16="http://schemas.microsoft.com/office/drawing/2014/main" id="{FB0A48F2-3E26-9C5C-6538-5BBC403C7F73}"/>
              </a:ext>
            </a:extLst>
          </p:cNvPr>
          <p:cNvSpPr txBox="1"/>
          <p:nvPr/>
        </p:nvSpPr>
        <p:spPr>
          <a:xfrm rot="21064551">
            <a:off x="1627713" y="2563151"/>
            <a:ext cx="1023037" cy="276999"/>
          </a:xfrm>
          <a:prstGeom prst="rect">
            <a:avLst/>
          </a:prstGeom>
          <a:noFill/>
        </p:spPr>
        <p:txBody>
          <a:bodyPr wrap="none" rtlCol="0">
            <a:spAutoFit/>
          </a:bodyPr>
          <a:lstStyle/>
          <a:p>
            <a:r>
              <a:rPr lang="el-GR" sz="1200" dirty="0">
                <a:latin typeface="Book Antiqua" panose="02040602050305030304" pitchFamily="18" charset="0"/>
              </a:rPr>
              <a:t>προϋπόθεση</a:t>
            </a:r>
          </a:p>
        </p:txBody>
      </p:sp>
      <p:grpSp>
        <p:nvGrpSpPr>
          <p:cNvPr id="80" name="Ομάδα 79">
            <a:extLst>
              <a:ext uri="{FF2B5EF4-FFF2-40B4-BE49-F238E27FC236}">
                <a16:creationId xmlns:a16="http://schemas.microsoft.com/office/drawing/2014/main" id="{A65AD9F4-D5B5-3497-EA37-4E33CF2D2D76}"/>
              </a:ext>
            </a:extLst>
          </p:cNvPr>
          <p:cNvGrpSpPr/>
          <p:nvPr/>
        </p:nvGrpSpPr>
        <p:grpSpPr>
          <a:xfrm>
            <a:off x="5414257" y="3184857"/>
            <a:ext cx="1783095" cy="1177380"/>
            <a:chOff x="4493899" y="2889504"/>
            <a:chExt cx="1753360" cy="1004986"/>
          </a:xfrm>
        </p:grpSpPr>
        <p:cxnSp>
          <p:nvCxnSpPr>
            <p:cNvPr id="81" name="Ευθύγραμμο βέλος σύνδεσης 80">
              <a:extLst>
                <a:ext uri="{FF2B5EF4-FFF2-40B4-BE49-F238E27FC236}">
                  <a16:creationId xmlns:a16="http://schemas.microsoft.com/office/drawing/2014/main" id="{665DAA5B-BB2F-F651-5AF9-DA6C90F45A26}"/>
                </a:ext>
              </a:extLst>
            </p:cNvPr>
            <p:cNvCxnSpPr>
              <a:cxnSpLocks/>
            </p:cNvCxnSpPr>
            <p:nvPr/>
          </p:nvCxnSpPr>
          <p:spPr>
            <a:xfrm>
              <a:off x="5373404" y="2889504"/>
              <a:ext cx="0" cy="6614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2" name="TextBox 81">
              <a:extLst>
                <a:ext uri="{FF2B5EF4-FFF2-40B4-BE49-F238E27FC236}">
                  <a16:creationId xmlns:a16="http://schemas.microsoft.com/office/drawing/2014/main" id="{5373C412-AB72-99A0-2587-4F436619BBD5}"/>
                </a:ext>
              </a:extLst>
            </p:cNvPr>
            <p:cNvSpPr txBox="1"/>
            <p:nvPr/>
          </p:nvSpPr>
          <p:spPr>
            <a:xfrm>
              <a:off x="4493899" y="3525158"/>
              <a:ext cx="1753360" cy="369332"/>
            </a:xfrm>
            <a:prstGeom prst="rect">
              <a:avLst/>
            </a:prstGeom>
            <a:noFill/>
          </p:spPr>
          <p:txBody>
            <a:bodyPr wrap="square">
              <a:spAutoFit/>
            </a:bodyPr>
            <a:lstStyle/>
            <a:p>
              <a:r>
                <a:rPr lang="el-GR" sz="1200" dirty="0">
                  <a:latin typeface="Book Antiqua" panose="02040602050305030304" pitchFamily="18" charset="0"/>
                </a:rPr>
                <a:t>αυτοτελώς</a:t>
              </a:r>
              <a:r>
                <a:rPr lang="el-GR" sz="1800" dirty="0">
                  <a:latin typeface="Book Antiqua" panose="02040602050305030304" pitchFamily="18" charset="0"/>
                </a:rPr>
                <a:t> </a:t>
              </a:r>
              <a:r>
                <a:rPr lang="el-GR" sz="1200" dirty="0" err="1">
                  <a:latin typeface="Book Antiqua" panose="02040602050305030304" pitchFamily="18" charset="0"/>
                </a:rPr>
                <a:t>προσβλητή</a:t>
              </a:r>
              <a:endParaRPr lang="el-GR" sz="1200" dirty="0">
                <a:latin typeface="Book Antiqua" panose="02040602050305030304" pitchFamily="18" charset="0"/>
              </a:endParaRPr>
            </a:p>
          </p:txBody>
        </p:sp>
      </p:grpSp>
      <p:sp>
        <p:nvSpPr>
          <p:cNvPr id="83" name="TextBox 82">
            <a:extLst>
              <a:ext uri="{FF2B5EF4-FFF2-40B4-BE49-F238E27FC236}">
                <a16:creationId xmlns:a16="http://schemas.microsoft.com/office/drawing/2014/main" id="{02055054-7825-C709-FF8B-B07D3E2C02D5}"/>
              </a:ext>
            </a:extLst>
          </p:cNvPr>
          <p:cNvSpPr txBox="1"/>
          <p:nvPr/>
        </p:nvSpPr>
        <p:spPr>
          <a:xfrm>
            <a:off x="4272008" y="5396264"/>
            <a:ext cx="3474265" cy="369332"/>
          </a:xfrm>
          <a:prstGeom prst="rect">
            <a:avLst/>
          </a:prstGeom>
          <a:noFill/>
        </p:spPr>
        <p:txBody>
          <a:bodyPr wrap="square" rtlCol="0">
            <a:spAutoFit/>
          </a:bodyPr>
          <a:lstStyle/>
          <a:p>
            <a:pPr algn="just"/>
            <a:r>
              <a:rPr lang="el-GR" b="1" cap="small" dirty="0">
                <a:latin typeface="Book Antiqua" panose="02040602050305030304" pitchFamily="18" charset="0"/>
              </a:rPr>
              <a:t>Ενιαία διοικητική διαδικασία</a:t>
            </a:r>
          </a:p>
        </p:txBody>
      </p:sp>
      <p:grpSp>
        <p:nvGrpSpPr>
          <p:cNvPr id="100" name="Ομάδα 99">
            <a:extLst>
              <a:ext uri="{FF2B5EF4-FFF2-40B4-BE49-F238E27FC236}">
                <a16:creationId xmlns:a16="http://schemas.microsoft.com/office/drawing/2014/main" id="{6FFF016F-1694-A903-E190-B34364EAAD3D}"/>
              </a:ext>
            </a:extLst>
          </p:cNvPr>
          <p:cNvGrpSpPr/>
          <p:nvPr/>
        </p:nvGrpSpPr>
        <p:grpSpPr>
          <a:xfrm>
            <a:off x="115414" y="3208452"/>
            <a:ext cx="1753356" cy="1135230"/>
            <a:chOff x="4493899" y="2889504"/>
            <a:chExt cx="1753360" cy="1004986"/>
          </a:xfrm>
        </p:grpSpPr>
        <p:cxnSp>
          <p:nvCxnSpPr>
            <p:cNvPr id="101" name="Ευθύγραμμο βέλος σύνδεσης 100">
              <a:extLst>
                <a:ext uri="{FF2B5EF4-FFF2-40B4-BE49-F238E27FC236}">
                  <a16:creationId xmlns:a16="http://schemas.microsoft.com/office/drawing/2014/main" id="{118C3470-89EA-88DB-0742-417C59F0BBD7}"/>
                </a:ext>
              </a:extLst>
            </p:cNvPr>
            <p:cNvCxnSpPr>
              <a:cxnSpLocks/>
            </p:cNvCxnSpPr>
            <p:nvPr/>
          </p:nvCxnSpPr>
          <p:spPr>
            <a:xfrm>
              <a:off x="5373404" y="2889504"/>
              <a:ext cx="0" cy="6614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2" name="TextBox 101">
              <a:extLst>
                <a:ext uri="{FF2B5EF4-FFF2-40B4-BE49-F238E27FC236}">
                  <a16:creationId xmlns:a16="http://schemas.microsoft.com/office/drawing/2014/main" id="{9B98BF0C-8F6B-213C-A1BB-B799DB2C9145}"/>
                </a:ext>
              </a:extLst>
            </p:cNvPr>
            <p:cNvSpPr txBox="1"/>
            <p:nvPr/>
          </p:nvSpPr>
          <p:spPr>
            <a:xfrm>
              <a:off x="4493899" y="3525158"/>
              <a:ext cx="1753360" cy="369332"/>
            </a:xfrm>
            <a:prstGeom prst="rect">
              <a:avLst/>
            </a:prstGeom>
            <a:noFill/>
          </p:spPr>
          <p:txBody>
            <a:bodyPr wrap="square">
              <a:spAutoFit/>
            </a:bodyPr>
            <a:lstStyle/>
            <a:p>
              <a:r>
                <a:rPr lang="el-GR" sz="1200" dirty="0">
                  <a:latin typeface="Book Antiqua" panose="02040602050305030304" pitchFamily="18" charset="0"/>
                </a:rPr>
                <a:t>αυτοτελώς</a:t>
              </a:r>
              <a:r>
                <a:rPr lang="el-GR" sz="1800" dirty="0">
                  <a:latin typeface="Book Antiqua" panose="02040602050305030304" pitchFamily="18" charset="0"/>
                </a:rPr>
                <a:t> </a:t>
              </a:r>
              <a:r>
                <a:rPr lang="el-GR" sz="1200" dirty="0" err="1">
                  <a:latin typeface="Book Antiqua" panose="02040602050305030304" pitchFamily="18" charset="0"/>
                </a:rPr>
                <a:t>προσβλητή</a:t>
              </a:r>
              <a:endParaRPr lang="el-GR" sz="1200" dirty="0">
                <a:latin typeface="Book Antiqua" panose="02040602050305030304" pitchFamily="18" charset="0"/>
              </a:endParaRPr>
            </a:p>
          </p:txBody>
        </p:sp>
      </p:grpSp>
      <p:sp>
        <p:nvSpPr>
          <p:cNvPr id="103" name="TextBox 102">
            <a:extLst>
              <a:ext uri="{FF2B5EF4-FFF2-40B4-BE49-F238E27FC236}">
                <a16:creationId xmlns:a16="http://schemas.microsoft.com/office/drawing/2014/main" id="{C202A67C-4B37-3493-68C1-1589CD29D144}"/>
              </a:ext>
            </a:extLst>
          </p:cNvPr>
          <p:cNvSpPr txBox="1"/>
          <p:nvPr/>
        </p:nvSpPr>
        <p:spPr>
          <a:xfrm>
            <a:off x="1493228" y="93390"/>
            <a:ext cx="4415440" cy="307777"/>
          </a:xfrm>
          <a:prstGeom prst="rect">
            <a:avLst/>
          </a:prstGeom>
          <a:noFill/>
        </p:spPr>
        <p:txBody>
          <a:bodyPr wrap="square" rtlCol="0">
            <a:spAutoFit/>
          </a:bodyPr>
          <a:lstStyle/>
          <a:p>
            <a:r>
              <a:rPr lang="el-GR" sz="1400" dirty="0">
                <a:latin typeface="Book Antiqua" panose="02040602050305030304" pitchFamily="18" charset="0"/>
              </a:rPr>
              <a:t>ακύρωση = επανάληψη διοικητικής διαδικασίας </a:t>
            </a:r>
          </a:p>
        </p:txBody>
      </p:sp>
      <p:cxnSp>
        <p:nvCxnSpPr>
          <p:cNvPr id="105" name="Ευθύγραμμο βέλος σύνδεσης 104">
            <a:extLst>
              <a:ext uri="{FF2B5EF4-FFF2-40B4-BE49-F238E27FC236}">
                <a16:creationId xmlns:a16="http://schemas.microsoft.com/office/drawing/2014/main" id="{7E90F4A3-9A12-F9C5-3D27-7BE089476334}"/>
              </a:ext>
            </a:extLst>
          </p:cNvPr>
          <p:cNvCxnSpPr>
            <a:cxnSpLocks/>
            <a:stCxn id="103" idx="2"/>
            <a:endCxn id="5" idx="0"/>
          </p:cNvCxnSpPr>
          <p:nvPr/>
        </p:nvCxnSpPr>
        <p:spPr>
          <a:xfrm>
            <a:off x="3700948" y="401167"/>
            <a:ext cx="1" cy="166007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6" name="Βέλος: Δεξιό 105">
            <a:extLst>
              <a:ext uri="{FF2B5EF4-FFF2-40B4-BE49-F238E27FC236}">
                <a16:creationId xmlns:a16="http://schemas.microsoft.com/office/drawing/2014/main" id="{DC651B96-A9E9-2544-5EC3-71FB3014A2A8}"/>
              </a:ext>
            </a:extLst>
          </p:cNvPr>
          <p:cNvSpPr/>
          <p:nvPr/>
        </p:nvSpPr>
        <p:spPr>
          <a:xfrm>
            <a:off x="5465346" y="106782"/>
            <a:ext cx="4600029" cy="275499"/>
          </a:xfrm>
          <a:prstGeom prst="rightArrow">
            <a:avLst/>
          </a:prstGeom>
          <a:ln w="28575">
            <a:solidFill>
              <a:schemeClr val="accent2">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Tree>
    <p:extLst>
      <p:ext uri="{BB962C8B-B14F-4D97-AF65-F5344CB8AC3E}">
        <p14:creationId xmlns:p14="http://schemas.microsoft.com/office/powerpoint/2010/main" val="88561382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7E97C0A-7F7D-EA11-6F38-B89DEF981A69}"/>
              </a:ext>
            </a:extLst>
          </p:cNvPr>
          <p:cNvSpPr txBox="1"/>
          <p:nvPr/>
        </p:nvSpPr>
        <p:spPr>
          <a:xfrm>
            <a:off x="3288323" y="235727"/>
            <a:ext cx="5615353" cy="400110"/>
          </a:xfrm>
          <a:prstGeom prst="rect">
            <a:avLst/>
          </a:prstGeom>
          <a:noFill/>
        </p:spPr>
        <p:txBody>
          <a:bodyPr wrap="square" rtlCol="0">
            <a:spAutoFit/>
          </a:bodyPr>
          <a:lstStyle/>
          <a:p>
            <a:pPr algn="ctr"/>
            <a:r>
              <a:rPr lang="el-GR" sz="2000" b="1" dirty="0">
                <a:latin typeface="Book Antiqua" panose="02040602050305030304" pitchFamily="18" charset="0"/>
              </a:rPr>
              <a:t>ΚΑΤΑΡΓΗΣΗ - ΑΝΑΚΛΗΣΗ</a:t>
            </a:r>
          </a:p>
        </p:txBody>
      </p:sp>
      <p:sp>
        <p:nvSpPr>
          <p:cNvPr id="5" name="TextBox 4">
            <a:extLst>
              <a:ext uri="{FF2B5EF4-FFF2-40B4-BE49-F238E27FC236}">
                <a16:creationId xmlns:a16="http://schemas.microsoft.com/office/drawing/2014/main" id="{29C3232B-733E-38B4-DAC5-7CC8BD7B43BC}"/>
              </a:ext>
            </a:extLst>
          </p:cNvPr>
          <p:cNvSpPr txBox="1"/>
          <p:nvPr/>
        </p:nvSpPr>
        <p:spPr>
          <a:xfrm>
            <a:off x="2758335" y="1033847"/>
            <a:ext cx="6980130" cy="923330"/>
          </a:xfrm>
          <a:prstGeom prst="rect">
            <a:avLst/>
          </a:prstGeom>
          <a:noFill/>
        </p:spPr>
        <p:txBody>
          <a:bodyPr wrap="square" rtlCol="0">
            <a:spAutoFit/>
          </a:bodyPr>
          <a:lstStyle/>
          <a:p>
            <a:pPr algn="ctr"/>
            <a:r>
              <a:rPr lang="el-GR" dirty="0">
                <a:latin typeface="Book Antiqua" panose="02040602050305030304" pitchFamily="18" charset="0"/>
              </a:rPr>
              <a:t>Κατάργηση: άρση ισχύος διοικητικής πράξης </a:t>
            </a:r>
            <a:r>
              <a:rPr lang="en-US" dirty="0">
                <a:latin typeface="Book Antiqua" panose="02040602050305030304" pitchFamily="18" charset="0"/>
              </a:rPr>
              <a:t>ex </a:t>
            </a:r>
            <a:r>
              <a:rPr lang="en-US" dirty="0" err="1">
                <a:latin typeface="Book Antiqua" panose="02040602050305030304" pitchFamily="18" charset="0"/>
              </a:rPr>
              <a:t>nunc</a:t>
            </a:r>
            <a:endParaRPr lang="el-GR" dirty="0">
              <a:latin typeface="Book Antiqua" panose="02040602050305030304" pitchFamily="18" charset="0"/>
            </a:endParaRPr>
          </a:p>
          <a:p>
            <a:pPr algn="ctr"/>
            <a:endParaRPr lang="en-US" dirty="0">
              <a:latin typeface="Book Antiqua" panose="02040602050305030304" pitchFamily="18" charset="0"/>
            </a:endParaRPr>
          </a:p>
          <a:p>
            <a:pPr algn="ctr"/>
            <a:r>
              <a:rPr lang="el-GR" dirty="0">
                <a:latin typeface="Book Antiqua" panose="02040602050305030304" pitchFamily="18" charset="0"/>
              </a:rPr>
              <a:t>Ανάκληση: άρση ισχύος διοικητικής πράξης </a:t>
            </a:r>
            <a:r>
              <a:rPr lang="en-US" dirty="0">
                <a:latin typeface="Book Antiqua" panose="02040602050305030304" pitchFamily="18" charset="0"/>
              </a:rPr>
              <a:t>ex </a:t>
            </a:r>
            <a:r>
              <a:rPr lang="en-US" dirty="0" err="1">
                <a:latin typeface="Book Antiqua" panose="02040602050305030304" pitchFamily="18" charset="0"/>
              </a:rPr>
              <a:t>nunc</a:t>
            </a:r>
            <a:r>
              <a:rPr lang="en-US" dirty="0">
                <a:latin typeface="Book Antiqua" panose="02040602050305030304" pitchFamily="18" charset="0"/>
              </a:rPr>
              <a:t> </a:t>
            </a:r>
            <a:r>
              <a:rPr lang="el-GR" dirty="0">
                <a:latin typeface="Book Antiqua" panose="02040602050305030304" pitchFamily="18" charset="0"/>
              </a:rPr>
              <a:t>και </a:t>
            </a:r>
            <a:r>
              <a:rPr lang="en-US" dirty="0">
                <a:latin typeface="Book Antiqua" panose="02040602050305030304" pitchFamily="18" charset="0"/>
              </a:rPr>
              <a:t>ex </a:t>
            </a:r>
            <a:r>
              <a:rPr lang="en-US" dirty="0" err="1">
                <a:latin typeface="Book Antiqua" panose="02040602050305030304" pitchFamily="18" charset="0"/>
              </a:rPr>
              <a:t>tunc</a:t>
            </a:r>
            <a:endParaRPr lang="el-GR" dirty="0">
              <a:latin typeface="Book Antiqua" panose="02040602050305030304" pitchFamily="18" charset="0"/>
            </a:endParaRPr>
          </a:p>
        </p:txBody>
      </p:sp>
      <p:graphicFrame>
        <p:nvGraphicFramePr>
          <p:cNvPr id="6" name="Πίνακας 5">
            <a:extLst>
              <a:ext uri="{FF2B5EF4-FFF2-40B4-BE49-F238E27FC236}">
                <a16:creationId xmlns:a16="http://schemas.microsoft.com/office/drawing/2014/main" id="{563D7B9D-23ED-9361-4EAB-61DFDF32A6FD}"/>
              </a:ext>
            </a:extLst>
          </p:cNvPr>
          <p:cNvGraphicFramePr>
            <a:graphicFrameLocks noGrp="1"/>
          </p:cNvGraphicFramePr>
          <p:nvPr>
            <p:extLst>
              <p:ext uri="{D42A27DB-BD31-4B8C-83A1-F6EECF244321}">
                <p14:modId xmlns:p14="http://schemas.microsoft.com/office/powerpoint/2010/main" val="1251893225"/>
              </p:ext>
            </p:extLst>
          </p:nvPr>
        </p:nvGraphicFramePr>
        <p:xfrm>
          <a:off x="768034" y="3342734"/>
          <a:ext cx="5040573" cy="741680"/>
        </p:xfrm>
        <a:graphic>
          <a:graphicData uri="http://schemas.openxmlformats.org/drawingml/2006/table">
            <a:tbl>
              <a:tblPr firstRow="1" bandRow="1">
                <a:tableStyleId>{5C22544A-7EE6-4342-B048-85BDC9FD1C3A}</a:tableStyleId>
              </a:tblPr>
              <a:tblGrid>
                <a:gridCol w="5040573">
                  <a:extLst>
                    <a:ext uri="{9D8B030D-6E8A-4147-A177-3AD203B41FA5}">
                      <a16:colId xmlns:a16="http://schemas.microsoft.com/office/drawing/2014/main" val="3355999979"/>
                    </a:ext>
                  </a:extLst>
                </a:gridCol>
              </a:tblGrid>
              <a:tr h="370840">
                <a:tc>
                  <a:txBody>
                    <a:bodyPr/>
                    <a:lstStyle/>
                    <a:p>
                      <a:pPr algn="ctr"/>
                      <a:r>
                        <a:rPr lang="el-GR" dirty="0">
                          <a:latin typeface="Book Antiqua" panose="02040602050305030304" pitchFamily="18" charset="0"/>
                        </a:rPr>
                        <a:t>ΑΝΑΚΛΗΣΗ ΝΟΜΙΜΗΣ ΔΥΣΜΕΝΟΥΣ</a:t>
                      </a:r>
                    </a:p>
                  </a:txBody>
                  <a:tcPr/>
                </a:tc>
                <a:extLst>
                  <a:ext uri="{0D108BD9-81ED-4DB2-BD59-A6C34878D82A}">
                    <a16:rowId xmlns:a16="http://schemas.microsoft.com/office/drawing/2014/main" val="2493370820"/>
                  </a:ext>
                </a:extLst>
              </a:tr>
              <a:tr h="370840">
                <a:tc>
                  <a:txBody>
                    <a:bodyPr/>
                    <a:lstStyle/>
                    <a:p>
                      <a:pPr algn="just"/>
                      <a:r>
                        <a:rPr lang="el-GR" sz="1800" b="0" i="0" kern="1200" dirty="0">
                          <a:solidFill>
                            <a:schemeClr val="dk1"/>
                          </a:solidFill>
                          <a:effectLst/>
                          <a:latin typeface="Book Antiqua" panose="02040602050305030304" pitchFamily="18" charset="0"/>
                          <a:ea typeface="+mn-ea"/>
                          <a:cs typeface="+mn-cs"/>
                        </a:rPr>
                        <a:t>ανακαλείται ελεύθερα υπό προϋποθέσεις</a:t>
                      </a:r>
                      <a:endParaRPr lang="el-GR" dirty="0">
                        <a:latin typeface="Book Antiqua" panose="02040602050305030304" pitchFamily="18" charset="0"/>
                      </a:endParaRPr>
                    </a:p>
                  </a:txBody>
                  <a:tcPr/>
                </a:tc>
                <a:extLst>
                  <a:ext uri="{0D108BD9-81ED-4DB2-BD59-A6C34878D82A}">
                    <a16:rowId xmlns:a16="http://schemas.microsoft.com/office/drawing/2014/main" val="922030765"/>
                  </a:ext>
                </a:extLst>
              </a:tr>
            </a:tbl>
          </a:graphicData>
        </a:graphic>
      </p:graphicFrame>
      <p:graphicFrame>
        <p:nvGraphicFramePr>
          <p:cNvPr id="7" name="Πίνακας 6">
            <a:extLst>
              <a:ext uri="{FF2B5EF4-FFF2-40B4-BE49-F238E27FC236}">
                <a16:creationId xmlns:a16="http://schemas.microsoft.com/office/drawing/2014/main" id="{04855A3C-7A5F-05E0-8182-CAED15DE9ECB}"/>
              </a:ext>
            </a:extLst>
          </p:cNvPr>
          <p:cNvGraphicFramePr>
            <a:graphicFrameLocks noGrp="1"/>
          </p:cNvGraphicFramePr>
          <p:nvPr>
            <p:extLst>
              <p:ext uri="{D42A27DB-BD31-4B8C-83A1-F6EECF244321}">
                <p14:modId xmlns:p14="http://schemas.microsoft.com/office/powerpoint/2010/main" val="1261654450"/>
              </p:ext>
            </p:extLst>
          </p:nvPr>
        </p:nvGraphicFramePr>
        <p:xfrm>
          <a:off x="6383389" y="3312951"/>
          <a:ext cx="5040573" cy="1315023"/>
        </p:xfrm>
        <a:graphic>
          <a:graphicData uri="http://schemas.openxmlformats.org/drawingml/2006/table">
            <a:tbl>
              <a:tblPr firstRow="1" bandRow="1">
                <a:tableStyleId>{5C22544A-7EE6-4342-B048-85BDC9FD1C3A}</a:tableStyleId>
              </a:tblPr>
              <a:tblGrid>
                <a:gridCol w="5040573">
                  <a:extLst>
                    <a:ext uri="{9D8B030D-6E8A-4147-A177-3AD203B41FA5}">
                      <a16:colId xmlns:a16="http://schemas.microsoft.com/office/drawing/2014/main" val="1950947572"/>
                    </a:ext>
                  </a:extLst>
                </a:gridCol>
              </a:tblGrid>
              <a:tr h="335977">
                <a:tc>
                  <a:txBody>
                    <a:bodyPr/>
                    <a:lstStyle/>
                    <a:p>
                      <a:pPr algn="ctr"/>
                      <a:r>
                        <a:rPr lang="el-GR" dirty="0">
                          <a:latin typeface="Book Antiqua" panose="02040602050305030304" pitchFamily="18" charset="0"/>
                        </a:rPr>
                        <a:t>ΑΝΑΚΛΗΣΗ ΠΑΡΑΝΟΜΗΣ ΔΥΣΜΕΝΟΥΣ</a:t>
                      </a:r>
                    </a:p>
                  </a:txBody>
                  <a:tcPr/>
                </a:tc>
                <a:extLst>
                  <a:ext uri="{0D108BD9-81ED-4DB2-BD59-A6C34878D82A}">
                    <a16:rowId xmlns:a16="http://schemas.microsoft.com/office/drawing/2014/main" val="1456475730"/>
                  </a:ext>
                </a:extLst>
              </a:tr>
              <a:tr h="949263">
                <a:tc>
                  <a:txBody>
                    <a:bodyPr/>
                    <a:lstStyle/>
                    <a:p>
                      <a:pPr algn="just"/>
                      <a:r>
                        <a:rPr lang="el-GR" dirty="0">
                          <a:latin typeface="Book Antiqua" panose="02040602050305030304" pitchFamily="18" charset="0"/>
                        </a:rPr>
                        <a:t>ανακαλείται ελεύθερα, οποτεδήποτε, χωρίς χρονικούς περιορισμούς</a:t>
                      </a:r>
                    </a:p>
                  </a:txBody>
                  <a:tcPr/>
                </a:tc>
                <a:extLst>
                  <a:ext uri="{0D108BD9-81ED-4DB2-BD59-A6C34878D82A}">
                    <a16:rowId xmlns:a16="http://schemas.microsoft.com/office/drawing/2014/main" val="2305609404"/>
                  </a:ext>
                </a:extLst>
              </a:tr>
            </a:tbl>
          </a:graphicData>
        </a:graphic>
      </p:graphicFrame>
      <p:sp>
        <p:nvSpPr>
          <p:cNvPr id="2" name="TextBox 1">
            <a:extLst>
              <a:ext uri="{FF2B5EF4-FFF2-40B4-BE49-F238E27FC236}">
                <a16:creationId xmlns:a16="http://schemas.microsoft.com/office/drawing/2014/main" id="{451687BE-6A64-9D3F-D86A-80A0B26E058F}"/>
              </a:ext>
            </a:extLst>
          </p:cNvPr>
          <p:cNvSpPr txBox="1"/>
          <p:nvPr/>
        </p:nvSpPr>
        <p:spPr>
          <a:xfrm>
            <a:off x="4178808" y="2752344"/>
            <a:ext cx="3840480" cy="369332"/>
          </a:xfrm>
          <a:prstGeom prst="rect">
            <a:avLst/>
          </a:prstGeom>
          <a:noFill/>
        </p:spPr>
        <p:txBody>
          <a:bodyPr wrap="square" rtlCol="0">
            <a:spAutoFit/>
          </a:bodyPr>
          <a:lstStyle/>
          <a:p>
            <a:pPr algn="ctr"/>
            <a:r>
              <a:rPr lang="el-GR" b="1" u="sng" dirty="0">
                <a:latin typeface="Book Antiqua" panose="02040602050305030304" pitchFamily="18" charset="0"/>
              </a:rPr>
              <a:t>ΑΤΟΜΙΚΗ ΠΡΑΞΗ</a:t>
            </a:r>
          </a:p>
        </p:txBody>
      </p:sp>
    </p:spTree>
    <p:extLst>
      <p:ext uri="{BB962C8B-B14F-4D97-AF65-F5344CB8AC3E}">
        <p14:creationId xmlns:p14="http://schemas.microsoft.com/office/powerpoint/2010/main" val="12670681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Πίνακας 5">
            <a:extLst>
              <a:ext uri="{FF2B5EF4-FFF2-40B4-BE49-F238E27FC236}">
                <a16:creationId xmlns:a16="http://schemas.microsoft.com/office/drawing/2014/main" id="{AEB48C74-BB35-CF5C-5EF7-F7CFAF64B2FE}"/>
              </a:ext>
            </a:extLst>
          </p:cNvPr>
          <p:cNvGraphicFramePr>
            <a:graphicFrameLocks noGrp="1"/>
          </p:cNvGraphicFramePr>
          <p:nvPr>
            <p:extLst>
              <p:ext uri="{D42A27DB-BD31-4B8C-83A1-F6EECF244321}">
                <p14:modId xmlns:p14="http://schemas.microsoft.com/office/powerpoint/2010/main" val="1053230883"/>
              </p:ext>
            </p:extLst>
          </p:nvPr>
        </p:nvGraphicFramePr>
        <p:xfrm>
          <a:off x="1489389" y="3405517"/>
          <a:ext cx="9213222" cy="3200400"/>
        </p:xfrm>
        <a:graphic>
          <a:graphicData uri="http://schemas.openxmlformats.org/drawingml/2006/table">
            <a:tbl>
              <a:tblPr firstRow="1" bandRow="1">
                <a:tableStyleId>{5C22544A-7EE6-4342-B048-85BDC9FD1C3A}</a:tableStyleId>
              </a:tblPr>
              <a:tblGrid>
                <a:gridCol w="9213222">
                  <a:extLst>
                    <a:ext uri="{9D8B030D-6E8A-4147-A177-3AD203B41FA5}">
                      <a16:colId xmlns:a16="http://schemas.microsoft.com/office/drawing/2014/main" val="3949020873"/>
                    </a:ext>
                  </a:extLst>
                </a:gridCol>
              </a:tblGrid>
              <a:tr h="328794">
                <a:tc>
                  <a:txBody>
                    <a:bodyPr/>
                    <a:lstStyle/>
                    <a:p>
                      <a:pPr algn="ctr"/>
                      <a:r>
                        <a:rPr lang="el-GR" dirty="0">
                          <a:latin typeface="Book Antiqua" panose="02040602050305030304" pitchFamily="18" charset="0"/>
                        </a:rPr>
                        <a:t>ΑΝΑΚΛΗΣΗ ΠΑΡΑΝΟΜΗΣ ΕΥΜΕΝΟΥΣ</a:t>
                      </a:r>
                    </a:p>
                  </a:txBody>
                  <a:tcPr/>
                </a:tc>
                <a:extLst>
                  <a:ext uri="{0D108BD9-81ED-4DB2-BD59-A6C34878D82A}">
                    <a16:rowId xmlns:a16="http://schemas.microsoft.com/office/drawing/2014/main" val="398979814"/>
                  </a:ext>
                </a:extLst>
              </a:tr>
              <a:tr h="2633171">
                <a:tc>
                  <a:txBody>
                    <a:bodyPr/>
                    <a:lstStyle/>
                    <a:p>
                      <a:pPr algn="just"/>
                      <a:r>
                        <a:rPr lang="el-GR" u="sng" dirty="0">
                          <a:latin typeface="Book Antiqua" panose="02040602050305030304" pitchFamily="18" charset="0"/>
                        </a:rPr>
                        <a:t>ανακαλείται εντός </a:t>
                      </a:r>
                      <a:r>
                        <a:rPr lang="el-GR" u="sng" dirty="0" err="1">
                          <a:latin typeface="Book Antiqua" panose="02040602050305030304" pitchFamily="18" charset="0"/>
                        </a:rPr>
                        <a:t>ευλόγου</a:t>
                      </a:r>
                      <a:r>
                        <a:rPr lang="el-GR" u="sng" dirty="0">
                          <a:latin typeface="Book Antiqua" panose="02040602050305030304" pitchFamily="18" charset="0"/>
                        </a:rPr>
                        <a:t> χρόνου (κατ’ ελάχιστο πενταετία) για λόγους νομιμότητας</a:t>
                      </a:r>
                    </a:p>
                    <a:p>
                      <a:pPr algn="just"/>
                      <a:r>
                        <a:rPr lang="el-GR" b="1" dirty="0">
                          <a:latin typeface="Book Antiqua" panose="02040602050305030304" pitchFamily="18" charset="0"/>
                        </a:rPr>
                        <a:t>ανεξάρτητα από την παρέλευση </a:t>
                      </a:r>
                      <a:r>
                        <a:rPr lang="el-GR" b="1" dirty="0" err="1">
                          <a:latin typeface="Book Antiqua" panose="02040602050305030304" pitchFamily="18" charset="0"/>
                        </a:rPr>
                        <a:t>ευλόγου</a:t>
                      </a:r>
                      <a:r>
                        <a:rPr lang="el-GR" b="1" dirty="0">
                          <a:latin typeface="Book Antiqua" panose="02040602050305030304" pitchFamily="18" charset="0"/>
                        </a:rPr>
                        <a:t> χρόνου ανακαλείται:</a:t>
                      </a:r>
                    </a:p>
                    <a:p>
                      <a:pPr algn="just"/>
                      <a:r>
                        <a:rPr lang="el-GR" dirty="0">
                          <a:latin typeface="Book Antiqua" panose="02040602050305030304" pitchFamily="18" charset="0"/>
                        </a:rPr>
                        <a:t>-αν το διοικητικό όργανο παρασύρθηκε στην έκδοσή της από απατηλή ενέργεια του διοικούμενου</a:t>
                      </a:r>
                    </a:p>
                    <a:p>
                      <a:pPr algn="just"/>
                      <a:r>
                        <a:rPr lang="el-GR" dirty="0">
                          <a:latin typeface="Book Antiqua" panose="02040602050305030304" pitchFamily="18" charset="0"/>
                        </a:rPr>
                        <a:t>-για λόγους δημοσίου συμφέροντος (έλεγχος σκοπιμότητας: εκτίμηση πραγματικών περιστατικών) + ειδική αιτιολογία</a:t>
                      </a:r>
                    </a:p>
                    <a:p>
                      <a:pPr algn="just"/>
                      <a:r>
                        <a:rPr lang="el-GR" dirty="0">
                          <a:latin typeface="Book Antiqua" panose="02040602050305030304" pitchFamily="18" charset="0"/>
                        </a:rPr>
                        <a:t>-</a:t>
                      </a:r>
                      <a:r>
                        <a:rPr lang="el-GR" sz="1800" b="0" i="0" kern="1200" dirty="0">
                          <a:solidFill>
                            <a:schemeClr val="dk1"/>
                          </a:solidFill>
                          <a:effectLst/>
                          <a:latin typeface="Book Antiqua" panose="02040602050305030304" pitchFamily="18" charset="0"/>
                          <a:ea typeface="+mn-ea"/>
                          <a:cs typeface="+mn-cs"/>
                        </a:rPr>
                        <a:t>για λόγους συμμόρφωσης προς το περιεχόμενο ακυρωτικής απόφασης, που ακύρωσε την κανονιστική ή την ατομική πράξη στο πλαίσιο της οποίας εκδόθηκε η προς ανάκληση διοικητική πράξη</a:t>
                      </a:r>
                      <a:br>
                        <a:rPr lang="el-GR" dirty="0">
                          <a:latin typeface="Book Antiqua" panose="02040602050305030304" pitchFamily="18" charset="0"/>
                        </a:rPr>
                      </a:br>
                      <a:endParaRPr lang="el-GR" dirty="0">
                        <a:latin typeface="Book Antiqua" panose="02040602050305030304" pitchFamily="18" charset="0"/>
                      </a:endParaRPr>
                    </a:p>
                  </a:txBody>
                  <a:tcPr/>
                </a:tc>
                <a:extLst>
                  <a:ext uri="{0D108BD9-81ED-4DB2-BD59-A6C34878D82A}">
                    <a16:rowId xmlns:a16="http://schemas.microsoft.com/office/drawing/2014/main" val="3772400626"/>
                  </a:ext>
                </a:extLst>
              </a:tr>
            </a:tbl>
          </a:graphicData>
        </a:graphic>
      </p:graphicFrame>
      <p:graphicFrame>
        <p:nvGraphicFramePr>
          <p:cNvPr id="7" name="Πίνακας 6">
            <a:extLst>
              <a:ext uri="{FF2B5EF4-FFF2-40B4-BE49-F238E27FC236}">
                <a16:creationId xmlns:a16="http://schemas.microsoft.com/office/drawing/2014/main" id="{4C9FE81A-07AF-984D-DDE2-170EEA3B146F}"/>
              </a:ext>
            </a:extLst>
          </p:cNvPr>
          <p:cNvGraphicFramePr>
            <a:graphicFrameLocks noGrp="1"/>
          </p:cNvGraphicFramePr>
          <p:nvPr>
            <p:extLst>
              <p:ext uri="{D42A27DB-BD31-4B8C-83A1-F6EECF244321}">
                <p14:modId xmlns:p14="http://schemas.microsoft.com/office/powerpoint/2010/main" val="1820145548"/>
              </p:ext>
            </p:extLst>
          </p:nvPr>
        </p:nvGraphicFramePr>
        <p:xfrm>
          <a:off x="1489389" y="194881"/>
          <a:ext cx="9213222" cy="3200400"/>
        </p:xfrm>
        <a:graphic>
          <a:graphicData uri="http://schemas.openxmlformats.org/drawingml/2006/table">
            <a:tbl>
              <a:tblPr firstRow="1" bandRow="1">
                <a:tableStyleId>{5C22544A-7EE6-4342-B048-85BDC9FD1C3A}</a:tableStyleId>
              </a:tblPr>
              <a:tblGrid>
                <a:gridCol w="9213222">
                  <a:extLst>
                    <a:ext uri="{9D8B030D-6E8A-4147-A177-3AD203B41FA5}">
                      <a16:colId xmlns:a16="http://schemas.microsoft.com/office/drawing/2014/main" val="1031111119"/>
                    </a:ext>
                  </a:extLst>
                </a:gridCol>
              </a:tblGrid>
              <a:tr h="363076">
                <a:tc>
                  <a:txBody>
                    <a:bodyPr/>
                    <a:lstStyle/>
                    <a:p>
                      <a:pPr algn="ctr"/>
                      <a:r>
                        <a:rPr lang="el-GR" dirty="0">
                          <a:latin typeface="Book Antiqua" panose="02040602050305030304" pitchFamily="18" charset="0"/>
                        </a:rPr>
                        <a:t>ΑΝΑΚΛΗΣΗ ΝΟΜΙΜΗΣ ΕΥΜΕΝΟΥΣ</a:t>
                      </a:r>
                    </a:p>
                  </a:txBody>
                  <a:tcPr/>
                </a:tc>
                <a:extLst>
                  <a:ext uri="{0D108BD9-81ED-4DB2-BD59-A6C34878D82A}">
                    <a16:rowId xmlns:a16="http://schemas.microsoft.com/office/drawing/2014/main" val="3827760789"/>
                  </a:ext>
                </a:extLst>
              </a:tr>
              <a:tr h="2813841">
                <a:tc>
                  <a:txBody>
                    <a:bodyPr/>
                    <a:lstStyle/>
                    <a:p>
                      <a:r>
                        <a:rPr lang="el-GR" u="sng" dirty="0" err="1">
                          <a:latin typeface="Book Antiqua" panose="02040602050305030304" pitchFamily="18" charset="0"/>
                        </a:rPr>
                        <a:t>κατ</a:t>
                      </a:r>
                      <a:r>
                        <a:rPr lang="el-GR" u="sng" dirty="0">
                          <a:latin typeface="Book Antiqua" panose="02040602050305030304" pitchFamily="18" charset="0"/>
                        </a:rPr>
                        <a:t>΄ αρχήν απαγορεύεται</a:t>
                      </a:r>
                    </a:p>
                    <a:p>
                      <a:r>
                        <a:rPr lang="el-GR" b="1" dirty="0">
                          <a:latin typeface="Book Antiqua" panose="02040602050305030304" pitchFamily="18" charset="0"/>
                        </a:rPr>
                        <a:t>επιτρέπεται</a:t>
                      </a:r>
                      <a:r>
                        <a:rPr lang="el-GR" dirty="0">
                          <a:latin typeface="Book Antiqua" panose="02040602050305030304" pitchFamily="18" charset="0"/>
                        </a:rPr>
                        <a:t>:</a:t>
                      </a:r>
                    </a:p>
                    <a:p>
                      <a:pPr marL="285750" indent="-285750">
                        <a:buFontTx/>
                        <a:buChar char="-"/>
                      </a:pPr>
                      <a:r>
                        <a:rPr lang="el-GR" dirty="0">
                          <a:latin typeface="Book Antiqua" panose="02040602050305030304" pitchFamily="18" charset="0"/>
                        </a:rPr>
                        <a:t>για λόγους δημοσίου συμφέροντος (ειδική αιτιολόγηση)</a:t>
                      </a:r>
                    </a:p>
                    <a:p>
                      <a:pPr marL="285750" indent="-285750">
                        <a:buFontTx/>
                        <a:buChar char="-"/>
                      </a:pPr>
                      <a:r>
                        <a:rPr lang="el-GR" dirty="0">
                          <a:latin typeface="Book Antiqua" panose="02040602050305030304" pitchFamily="18" charset="0"/>
                        </a:rPr>
                        <a:t>συναίνεση διοικούμενου</a:t>
                      </a:r>
                    </a:p>
                    <a:p>
                      <a:pPr marL="285750" indent="-285750">
                        <a:buFontTx/>
                        <a:buChar char="-"/>
                      </a:pPr>
                      <a:r>
                        <a:rPr lang="el-GR" dirty="0">
                          <a:latin typeface="Book Antiqua" panose="02040602050305030304" pitchFamily="18" charset="0"/>
                        </a:rPr>
                        <a:t>μη συμμόρφωση διοικούμενου με όρους ισχύς</a:t>
                      </a:r>
                    </a:p>
                    <a:p>
                      <a:pPr marL="285750" indent="-285750" algn="just">
                        <a:buFontTx/>
                        <a:buChar char="-"/>
                      </a:pPr>
                      <a:r>
                        <a:rPr lang="el-GR" dirty="0">
                          <a:latin typeface="Book Antiqua" panose="02040602050305030304" pitchFamily="18" charset="0"/>
                        </a:rPr>
                        <a:t>μη συνδρομή προϋποθέσεων έκδοσης</a:t>
                      </a:r>
                    </a:p>
                    <a:p>
                      <a:pPr marL="285750" indent="-285750">
                        <a:buFontTx/>
                        <a:buChar char="-"/>
                      </a:pPr>
                      <a:r>
                        <a:rPr lang="el-GR" dirty="0">
                          <a:latin typeface="Book Antiqua" panose="02040602050305030304" pitchFamily="18" charset="0"/>
                        </a:rPr>
                        <a:t>άπρακτη προθεσμία προς ενέργεια του διοικούμενου</a:t>
                      </a:r>
                    </a:p>
                    <a:p>
                      <a:pPr marL="285750" indent="-285750">
                        <a:buFontTx/>
                        <a:buChar char="-"/>
                      </a:pPr>
                      <a:r>
                        <a:rPr lang="el-GR" dirty="0">
                          <a:latin typeface="Book Antiqua" panose="02040602050305030304" pitchFamily="18" charset="0"/>
                        </a:rPr>
                        <a:t>επιφύλαξη ανάκλησης </a:t>
                      </a:r>
                    </a:p>
                    <a:p>
                      <a:pPr marL="285750" indent="-285750" algn="just">
                        <a:buFontTx/>
                        <a:buChar char="-"/>
                      </a:pPr>
                      <a:r>
                        <a:rPr lang="el-GR" sz="1800" b="0" i="0" kern="1200" dirty="0">
                          <a:solidFill>
                            <a:schemeClr val="dk1"/>
                          </a:solidFill>
                          <a:effectLst/>
                          <a:latin typeface="Book Antiqua" panose="02040602050305030304" pitchFamily="18" charset="0"/>
                          <a:ea typeface="+mn-ea"/>
                          <a:cs typeface="+mn-cs"/>
                        </a:rPr>
                        <a:t>δεν έχουν απορρεύσει δικαιώματα και έννομα συμφέροντα</a:t>
                      </a:r>
                      <a:endParaRPr lang="el-GR" dirty="0">
                        <a:latin typeface="Book Antiqua" panose="02040602050305030304" pitchFamily="18" charset="0"/>
                      </a:endParaRPr>
                    </a:p>
                    <a:p>
                      <a:endParaRPr lang="el-GR" dirty="0">
                        <a:latin typeface="Book Antiqua" panose="02040602050305030304" pitchFamily="18" charset="0"/>
                      </a:endParaRPr>
                    </a:p>
                  </a:txBody>
                  <a:tcPr/>
                </a:tc>
                <a:extLst>
                  <a:ext uri="{0D108BD9-81ED-4DB2-BD59-A6C34878D82A}">
                    <a16:rowId xmlns:a16="http://schemas.microsoft.com/office/drawing/2014/main" val="751671844"/>
                  </a:ext>
                </a:extLst>
              </a:tr>
            </a:tbl>
          </a:graphicData>
        </a:graphic>
      </p:graphicFrame>
    </p:spTree>
    <p:extLst>
      <p:ext uri="{BB962C8B-B14F-4D97-AF65-F5344CB8AC3E}">
        <p14:creationId xmlns:p14="http://schemas.microsoft.com/office/powerpoint/2010/main" val="37327554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B707D51-05EC-B208-DC3F-4B7FB6A2DC8E}"/>
              </a:ext>
            </a:extLst>
          </p:cNvPr>
          <p:cNvSpPr txBox="1"/>
          <p:nvPr/>
        </p:nvSpPr>
        <p:spPr>
          <a:xfrm>
            <a:off x="868907" y="2507776"/>
            <a:ext cx="10454186" cy="4154984"/>
          </a:xfrm>
          <a:prstGeom prst="rect">
            <a:avLst/>
          </a:prstGeom>
          <a:noFill/>
        </p:spPr>
        <p:txBody>
          <a:bodyPr wrap="square">
            <a:spAutoFit/>
          </a:bodyPr>
          <a:lstStyle/>
          <a:p>
            <a:pPr algn="just"/>
            <a:endParaRPr lang="el-GR" dirty="0">
              <a:latin typeface="Book Antiqua" panose="02040602050305030304" pitchFamily="18" charset="0"/>
            </a:endParaRPr>
          </a:p>
          <a:p>
            <a:pPr algn="ctr"/>
            <a:r>
              <a:rPr lang="el-GR" sz="1600" b="1" u="sng" dirty="0">
                <a:latin typeface="Book Antiqua" panose="02040602050305030304" pitchFamily="18" charset="0"/>
              </a:rPr>
              <a:t>ΕΞΑΙΡΕΣΗ</a:t>
            </a:r>
          </a:p>
          <a:p>
            <a:pPr algn="ctr"/>
            <a:r>
              <a:rPr lang="el-GR" sz="1600" b="1" u="sng" dirty="0">
                <a:latin typeface="Book Antiqua" panose="02040602050305030304" pitchFamily="18" charset="0"/>
              </a:rPr>
              <a:t>και άρα δέσμια αρμοδιότητα και ΠΟΝΕ</a:t>
            </a:r>
          </a:p>
          <a:p>
            <a:pPr algn="ctr"/>
            <a:endParaRPr lang="el-GR" sz="1600" b="1" u="sng" dirty="0">
              <a:latin typeface="Book Antiqua" panose="02040602050305030304" pitchFamily="18" charset="0"/>
            </a:endParaRPr>
          </a:p>
          <a:p>
            <a:pPr marL="285750" indent="-285750" algn="just">
              <a:buFontTx/>
              <a:buChar char="-"/>
            </a:pPr>
            <a:r>
              <a:rPr lang="el-GR" dirty="0">
                <a:latin typeface="Book Antiqua" panose="02040602050305030304" pitchFamily="18" charset="0"/>
              </a:rPr>
              <a:t>υποχρέωση προς τούτο </a:t>
            </a:r>
          </a:p>
          <a:p>
            <a:pPr marL="285750" indent="-285750" algn="just">
              <a:buFontTx/>
              <a:buChar char="-"/>
            </a:pPr>
            <a:r>
              <a:rPr lang="el-GR" dirty="0">
                <a:latin typeface="Book Antiqua" panose="02040602050305030304" pitchFamily="18" charset="0"/>
              </a:rPr>
              <a:t>συμμόρφωση σε ακυρωτική απόφαση επί ατομικής διοικητικής πράξης</a:t>
            </a:r>
          </a:p>
          <a:p>
            <a:pPr marL="285750" indent="-285750" algn="just">
              <a:buFontTx/>
              <a:buChar char="-"/>
            </a:pPr>
            <a:r>
              <a:rPr lang="el-GR" dirty="0">
                <a:latin typeface="Book Antiqua" panose="02040602050305030304" pitchFamily="18" charset="0"/>
              </a:rPr>
              <a:t>κήρυξη νομοθετικής διάταξης ως αντισυνταγματικής με απόφαση του ΑΕΔ (ν. 345/1976)</a:t>
            </a:r>
          </a:p>
          <a:p>
            <a:pPr marL="285750" indent="-285750" algn="just">
              <a:buFontTx/>
              <a:buChar char="-"/>
            </a:pPr>
            <a:r>
              <a:rPr lang="el-GR" dirty="0">
                <a:latin typeface="Book Antiqua" panose="02040602050305030304" pitchFamily="18" charset="0"/>
              </a:rPr>
              <a:t>μακροχρόνια αδράνεια της Διοίκησης, ιδίως για ακίνητα (απαλλοτρίωση, αναδασμός)</a:t>
            </a:r>
          </a:p>
          <a:p>
            <a:pPr marL="285750" indent="-285750" algn="just">
              <a:buFontTx/>
              <a:buChar char="-"/>
            </a:pPr>
            <a:r>
              <a:rPr lang="el-GR" dirty="0">
                <a:latin typeface="Book Antiqua" panose="02040602050305030304" pitchFamily="18" charset="0"/>
              </a:rPr>
              <a:t>αλλαγή επί το </a:t>
            </a:r>
            <a:r>
              <a:rPr lang="el-GR" dirty="0" err="1">
                <a:latin typeface="Book Antiqua" panose="02040602050305030304" pitchFamily="18" charset="0"/>
              </a:rPr>
              <a:t>ευμενέστερον</a:t>
            </a:r>
            <a:r>
              <a:rPr lang="el-GR" dirty="0">
                <a:latin typeface="Book Antiqua" panose="02040602050305030304" pitchFamily="18" charset="0"/>
              </a:rPr>
              <a:t> της νομολογίας/νομοθεσία στις κοινωνικοασφαλιστικές παροχές ή εισφορά νέων κρίσιμων στοιχείων</a:t>
            </a:r>
          </a:p>
          <a:p>
            <a:pPr marL="285750" indent="-285750" algn="just">
              <a:buFontTx/>
              <a:buChar char="-"/>
            </a:pPr>
            <a:r>
              <a:rPr lang="el-GR" dirty="0">
                <a:latin typeface="Book Antiqua" panose="02040602050305030304" pitchFamily="18" charset="0"/>
              </a:rPr>
              <a:t>όμοιες πράξεις (=ίδιο νομικό έρεισμα), κατόπιν αίτησης εντός </a:t>
            </a:r>
            <a:r>
              <a:rPr lang="el-GR" dirty="0" err="1">
                <a:latin typeface="Book Antiqua" panose="02040602050305030304" pitchFamily="18" charset="0"/>
              </a:rPr>
              <a:t>ευλόγου</a:t>
            </a:r>
            <a:r>
              <a:rPr lang="el-GR" dirty="0">
                <a:latin typeface="Book Antiqua" panose="02040602050305030304" pitchFamily="18" charset="0"/>
              </a:rPr>
              <a:t> χρονικού διαστήματος και εφόσον δεν θίγονται καλόπιστα κεκτημένα δικαιώματα εκτός και αν υπάρχει υπέρτερο δημόσιο συμφέρον</a:t>
            </a:r>
          </a:p>
          <a:p>
            <a:pPr algn="just"/>
            <a:r>
              <a:rPr lang="el-GR" dirty="0">
                <a:latin typeface="Book Antiqua" panose="02040602050305030304" pitchFamily="18" charset="0"/>
              </a:rPr>
              <a:t>	*μετριάστηκε καθώς καθιερώθηκε νομολογιακά η υποχρέωση επανεξέτασης και 	αιτιολογίας των όμοιων πράξεων (</a:t>
            </a:r>
            <a:r>
              <a:rPr lang="el-GR" dirty="0" err="1">
                <a:latin typeface="Book Antiqua" panose="02040602050305030304" pitchFamily="18" charset="0"/>
              </a:rPr>
              <a:t>ΣτΕ</a:t>
            </a:r>
            <a:r>
              <a:rPr lang="el-GR" dirty="0">
                <a:latin typeface="Book Antiqua" panose="02040602050305030304" pitchFamily="18" charset="0"/>
              </a:rPr>
              <a:t> </a:t>
            </a:r>
            <a:r>
              <a:rPr lang="el-GR" dirty="0" err="1">
                <a:latin typeface="Book Antiqua" panose="02040602050305030304" pitchFamily="18" charset="0"/>
              </a:rPr>
              <a:t>Ολ</a:t>
            </a:r>
            <a:r>
              <a:rPr lang="el-GR" dirty="0">
                <a:latin typeface="Book Antiqua" panose="02040602050305030304" pitchFamily="18" charset="0"/>
              </a:rPr>
              <a:t> 1175/2008)</a:t>
            </a:r>
          </a:p>
        </p:txBody>
      </p:sp>
      <p:sp>
        <p:nvSpPr>
          <p:cNvPr id="7" name="TextBox 6">
            <a:extLst>
              <a:ext uri="{FF2B5EF4-FFF2-40B4-BE49-F238E27FC236}">
                <a16:creationId xmlns:a16="http://schemas.microsoft.com/office/drawing/2014/main" id="{9A29F07E-0FAE-0989-F28B-FAD139390D90}"/>
              </a:ext>
            </a:extLst>
          </p:cNvPr>
          <p:cNvSpPr txBox="1"/>
          <p:nvPr/>
        </p:nvSpPr>
        <p:spPr>
          <a:xfrm>
            <a:off x="1320989" y="1142403"/>
            <a:ext cx="9550021" cy="892552"/>
          </a:xfrm>
          <a:prstGeom prst="rect">
            <a:avLst/>
          </a:prstGeom>
          <a:noFill/>
        </p:spPr>
        <p:txBody>
          <a:bodyPr wrap="square">
            <a:spAutoFit/>
          </a:bodyPr>
          <a:lstStyle/>
          <a:p>
            <a:pPr algn="ctr"/>
            <a:r>
              <a:rPr lang="el-GR" sz="1600" b="1" u="sng" dirty="0">
                <a:latin typeface="Book Antiqua" panose="02040602050305030304" pitchFamily="18" charset="0"/>
              </a:rPr>
              <a:t>ΚΑΝΟΝΑΣ</a:t>
            </a:r>
            <a:endParaRPr lang="el-GR" b="1" u="sng" dirty="0">
              <a:latin typeface="Book Antiqua" panose="02040602050305030304" pitchFamily="18" charset="0"/>
            </a:endParaRPr>
          </a:p>
          <a:p>
            <a:pPr algn="just"/>
            <a:r>
              <a:rPr lang="el-GR" dirty="0">
                <a:latin typeface="Book Antiqua" panose="02040602050305030304" pitchFamily="18" charset="0"/>
              </a:rPr>
              <a:t>Διακριτική ευχέρεια ακόμη κι αν υπάρχει αίτηση του διοικούμενου</a:t>
            </a:r>
          </a:p>
          <a:p>
            <a:pPr algn="just"/>
            <a:r>
              <a:rPr lang="el-GR" dirty="0">
                <a:latin typeface="Book Antiqua" panose="02040602050305030304" pitchFamily="18" charset="0"/>
              </a:rPr>
              <a:t>*ρητή απόρριψη = υποχρέωση αιτιολογίας για να καθίσταται δυνατός ο δικαστικός έλεγχος </a:t>
            </a:r>
          </a:p>
        </p:txBody>
      </p:sp>
      <p:sp>
        <p:nvSpPr>
          <p:cNvPr id="8" name="TextBox 7">
            <a:extLst>
              <a:ext uri="{FF2B5EF4-FFF2-40B4-BE49-F238E27FC236}">
                <a16:creationId xmlns:a16="http://schemas.microsoft.com/office/drawing/2014/main" id="{965CD104-AEC1-CEE8-1DA2-EC4571DD6181}"/>
              </a:ext>
            </a:extLst>
          </p:cNvPr>
          <p:cNvSpPr txBox="1"/>
          <p:nvPr/>
        </p:nvSpPr>
        <p:spPr>
          <a:xfrm>
            <a:off x="2837596" y="300250"/>
            <a:ext cx="6516806" cy="369332"/>
          </a:xfrm>
          <a:prstGeom prst="rect">
            <a:avLst/>
          </a:prstGeom>
          <a:noFill/>
        </p:spPr>
        <p:txBody>
          <a:bodyPr wrap="square" rtlCol="0">
            <a:spAutoFit/>
          </a:bodyPr>
          <a:lstStyle/>
          <a:p>
            <a:pPr algn="ctr"/>
            <a:r>
              <a:rPr lang="el-GR" b="1" u="sng" dirty="0">
                <a:latin typeface="Book Antiqua" panose="02040602050305030304" pitchFamily="18" charset="0"/>
              </a:rPr>
              <a:t>Διακριτική ευχέρεια ή Δέσμια αρμοδιότητα ανάκλησης;</a:t>
            </a:r>
          </a:p>
        </p:txBody>
      </p:sp>
    </p:spTree>
    <p:extLst>
      <p:ext uri="{BB962C8B-B14F-4D97-AF65-F5344CB8AC3E}">
        <p14:creationId xmlns:p14="http://schemas.microsoft.com/office/powerpoint/2010/main" val="33386540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56FDAFB-7189-3FD9-6380-045D90948605}"/>
              </a:ext>
            </a:extLst>
          </p:cNvPr>
          <p:cNvSpPr txBox="1"/>
          <p:nvPr/>
        </p:nvSpPr>
        <p:spPr>
          <a:xfrm>
            <a:off x="1957820" y="1074676"/>
            <a:ext cx="8276359" cy="1200329"/>
          </a:xfrm>
          <a:prstGeom prst="rect">
            <a:avLst/>
          </a:prstGeom>
          <a:noFill/>
        </p:spPr>
        <p:txBody>
          <a:bodyPr wrap="square" rtlCol="0">
            <a:spAutoFit/>
          </a:bodyPr>
          <a:lstStyle/>
          <a:p>
            <a:pPr algn="just"/>
            <a:r>
              <a:rPr lang="el-GR" b="1" u="sng" dirty="0">
                <a:latin typeface="Book Antiqua" panose="02040602050305030304" pitchFamily="18" charset="0"/>
              </a:rPr>
              <a:t>Αρμοδιότητα</a:t>
            </a:r>
            <a:r>
              <a:rPr lang="el-GR" dirty="0">
                <a:latin typeface="Book Antiqua" panose="02040602050305030304" pitchFamily="18" charset="0"/>
              </a:rPr>
              <a:t>: αυτός που εξέδωσε και όποιος έχει κατά τον χρόνο ανάκλησης την αρμοδιότητα (ΚΔΔ 21 § 1)</a:t>
            </a:r>
          </a:p>
          <a:p>
            <a:pPr algn="just"/>
            <a:endParaRPr lang="el-GR" dirty="0">
              <a:latin typeface="Book Antiqua" panose="02040602050305030304" pitchFamily="18" charset="0"/>
            </a:endParaRPr>
          </a:p>
          <a:p>
            <a:r>
              <a:rPr lang="el-GR" dirty="0">
                <a:latin typeface="Book Antiqua" panose="02040602050305030304" pitchFamily="18" charset="0"/>
              </a:rPr>
              <a:t>*προβληματική για αναρμόδιο εκδίδον όργανο και συντρέχουσα αρμοδιότητα</a:t>
            </a:r>
          </a:p>
        </p:txBody>
      </p:sp>
      <p:sp>
        <p:nvSpPr>
          <p:cNvPr id="6" name="TextBox 5">
            <a:extLst>
              <a:ext uri="{FF2B5EF4-FFF2-40B4-BE49-F238E27FC236}">
                <a16:creationId xmlns:a16="http://schemas.microsoft.com/office/drawing/2014/main" id="{A9E7D935-69A9-F66E-D510-AEEF045C2D89}"/>
              </a:ext>
            </a:extLst>
          </p:cNvPr>
          <p:cNvSpPr txBox="1"/>
          <p:nvPr/>
        </p:nvSpPr>
        <p:spPr>
          <a:xfrm>
            <a:off x="1957819" y="2690336"/>
            <a:ext cx="8276359" cy="1754326"/>
          </a:xfrm>
          <a:prstGeom prst="rect">
            <a:avLst/>
          </a:prstGeom>
          <a:noFill/>
        </p:spPr>
        <p:txBody>
          <a:bodyPr wrap="square" rtlCol="0">
            <a:spAutoFit/>
          </a:bodyPr>
          <a:lstStyle/>
          <a:p>
            <a:pPr algn="just"/>
            <a:r>
              <a:rPr lang="el-GR" b="1" u="sng" dirty="0">
                <a:latin typeface="Book Antiqua" panose="02040602050305030304" pitchFamily="18" charset="0"/>
              </a:rPr>
              <a:t>Διαδικασία</a:t>
            </a:r>
            <a:r>
              <a:rPr lang="el-GR" dirty="0">
                <a:latin typeface="Book Antiqua" panose="02040602050305030304" pitchFamily="18" charset="0"/>
              </a:rPr>
              <a:t>: δεν χρειάζεται η διαδικασία που ακολουθήθηκε για την έκδοση εκτός και αν στηρίζεται σε εκτίμηση πραγματικών περιστατικών</a:t>
            </a:r>
          </a:p>
          <a:p>
            <a:pPr algn="just"/>
            <a:endParaRPr lang="el-GR" dirty="0">
              <a:latin typeface="Book Antiqua" panose="02040602050305030304" pitchFamily="18" charset="0"/>
            </a:endParaRPr>
          </a:p>
          <a:p>
            <a:pPr algn="just"/>
            <a:r>
              <a:rPr lang="el-GR" dirty="0">
                <a:latin typeface="Book Antiqua" panose="02040602050305030304" pitchFamily="18" charset="0"/>
              </a:rPr>
              <a:t>*δικαίωμα προηγούμενης ακρόασης = όχι επί ανάκλησης δυσμενών, ναι επί ανάκλησης </a:t>
            </a:r>
            <a:r>
              <a:rPr lang="el-GR" dirty="0" err="1">
                <a:latin typeface="Book Antiqua" panose="02040602050305030304" pitchFamily="18" charset="0"/>
              </a:rPr>
              <a:t>νομίμων</a:t>
            </a:r>
            <a:r>
              <a:rPr lang="el-GR" dirty="0">
                <a:latin typeface="Book Antiqua" panose="02040602050305030304" pitchFamily="18" charset="0"/>
              </a:rPr>
              <a:t> ευμενών, αναλόγως επί ανάκλησης παράνομων ευμενών </a:t>
            </a:r>
          </a:p>
          <a:p>
            <a:pPr algn="just"/>
            <a:endParaRPr lang="el-GR" dirty="0">
              <a:latin typeface="Book Antiqua" panose="02040602050305030304" pitchFamily="18" charset="0"/>
            </a:endParaRPr>
          </a:p>
        </p:txBody>
      </p:sp>
      <p:sp>
        <p:nvSpPr>
          <p:cNvPr id="9" name="TextBox 8">
            <a:extLst>
              <a:ext uri="{FF2B5EF4-FFF2-40B4-BE49-F238E27FC236}">
                <a16:creationId xmlns:a16="http://schemas.microsoft.com/office/drawing/2014/main" id="{5517B139-7B7E-3294-24BD-C5A1CC4B37B7}"/>
              </a:ext>
            </a:extLst>
          </p:cNvPr>
          <p:cNvSpPr txBox="1"/>
          <p:nvPr/>
        </p:nvSpPr>
        <p:spPr>
          <a:xfrm>
            <a:off x="1957819" y="4444662"/>
            <a:ext cx="8276359" cy="923330"/>
          </a:xfrm>
          <a:prstGeom prst="rect">
            <a:avLst/>
          </a:prstGeom>
          <a:noFill/>
        </p:spPr>
        <p:txBody>
          <a:bodyPr wrap="square" rtlCol="0">
            <a:spAutoFit/>
          </a:bodyPr>
          <a:lstStyle/>
          <a:p>
            <a:r>
              <a:rPr lang="el-GR" b="1" u="sng" dirty="0">
                <a:latin typeface="Book Antiqua" panose="02040602050305030304" pitchFamily="18" charset="0"/>
              </a:rPr>
              <a:t>Συνέπειες:</a:t>
            </a:r>
          </a:p>
          <a:p>
            <a:pPr algn="just"/>
            <a:r>
              <a:rPr lang="el-GR" dirty="0">
                <a:latin typeface="Book Antiqua" panose="02040602050305030304" pitchFamily="18" charset="0"/>
              </a:rPr>
              <a:t>νόμιμες = </a:t>
            </a:r>
            <a:r>
              <a:rPr lang="en-US" dirty="0">
                <a:latin typeface="Book Antiqua" panose="02040602050305030304" pitchFamily="18" charset="0"/>
              </a:rPr>
              <a:t>ex </a:t>
            </a:r>
            <a:r>
              <a:rPr lang="en-US" dirty="0" err="1">
                <a:latin typeface="Book Antiqua" panose="02040602050305030304" pitchFamily="18" charset="0"/>
              </a:rPr>
              <a:t>nunc</a:t>
            </a:r>
            <a:endParaRPr lang="en-US" dirty="0">
              <a:latin typeface="Book Antiqua" panose="02040602050305030304" pitchFamily="18" charset="0"/>
            </a:endParaRPr>
          </a:p>
          <a:p>
            <a:r>
              <a:rPr lang="el-GR" dirty="0">
                <a:latin typeface="Book Antiqua" panose="02040602050305030304" pitchFamily="18" charset="0"/>
              </a:rPr>
              <a:t>παράνομες= </a:t>
            </a:r>
            <a:r>
              <a:rPr lang="en-US" dirty="0">
                <a:latin typeface="Book Antiqua" panose="02040602050305030304" pitchFamily="18" charset="0"/>
              </a:rPr>
              <a:t>ex </a:t>
            </a:r>
            <a:r>
              <a:rPr lang="en-US" dirty="0" err="1">
                <a:latin typeface="Book Antiqua" panose="02040602050305030304" pitchFamily="18" charset="0"/>
              </a:rPr>
              <a:t>tunc</a:t>
            </a:r>
            <a:endParaRPr lang="el-GR" dirty="0">
              <a:latin typeface="Book Antiqua" panose="02040602050305030304" pitchFamily="18" charset="0"/>
            </a:endParaRPr>
          </a:p>
        </p:txBody>
      </p:sp>
      <p:sp>
        <p:nvSpPr>
          <p:cNvPr id="10" name="TextBox 9">
            <a:extLst>
              <a:ext uri="{FF2B5EF4-FFF2-40B4-BE49-F238E27FC236}">
                <a16:creationId xmlns:a16="http://schemas.microsoft.com/office/drawing/2014/main" id="{EC15B52E-2BCD-A36B-FA6E-97681B3DDBE1}"/>
              </a:ext>
            </a:extLst>
          </p:cNvPr>
          <p:cNvSpPr txBox="1"/>
          <p:nvPr/>
        </p:nvSpPr>
        <p:spPr>
          <a:xfrm>
            <a:off x="1957818" y="5625194"/>
            <a:ext cx="8276359" cy="646331"/>
          </a:xfrm>
          <a:prstGeom prst="rect">
            <a:avLst/>
          </a:prstGeom>
          <a:noFill/>
        </p:spPr>
        <p:txBody>
          <a:bodyPr wrap="square" rtlCol="0">
            <a:spAutoFit/>
          </a:bodyPr>
          <a:lstStyle/>
          <a:p>
            <a:pPr algn="just"/>
            <a:r>
              <a:rPr lang="el-GR" dirty="0">
                <a:latin typeface="Book Antiqua" panose="02040602050305030304" pitchFamily="18" charset="0"/>
              </a:rPr>
              <a:t>Η </a:t>
            </a:r>
            <a:r>
              <a:rPr lang="el-GR" dirty="0" err="1">
                <a:latin typeface="Book Antiqua" panose="02040602050305030304" pitchFamily="18" charset="0"/>
              </a:rPr>
              <a:t>ανακλητικ</a:t>
            </a:r>
            <a:r>
              <a:rPr lang="en-US" dirty="0">
                <a:latin typeface="Book Antiqua" panose="02040602050305030304" pitchFamily="18" charset="0"/>
              </a:rPr>
              <a:t>ή</a:t>
            </a:r>
            <a:r>
              <a:rPr lang="el-GR" dirty="0">
                <a:latin typeface="Book Antiqua" panose="02040602050305030304" pitchFamily="18" charset="0"/>
              </a:rPr>
              <a:t> είναι (εκτελεστή) διοικητική πράξη - μπορεί να ανακληθεί – αναβίωση της ανακληθείσας με την ανακλητική πράξη δίχως άλλο</a:t>
            </a:r>
          </a:p>
        </p:txBody>
      </p:sp>
      <p:sp>
        <p:nvSpPr>
          <p:cNvPr id="11" name="TextBox 10">
            <a:extLst>
              <a:ext uri="{FF2B5EF4-FFF2-40B4-BE49-F238E27FC236}">
                <a16:creationId xmlns:a16="http://schemas.microsoft.com/office/drawing/2014/main" id="{5F79044D-3AD0-BB72-E3BC-D4E3C31EB5DE}"/>
              </a:ext>
            </a:extLst>
          </p:cNvPr>
          <p:cNvSpPr txBox="1"/>
          <p:nvPr/>
        </p:nvSpPr>
        <p:spPr>
          <a:xfrm>
            <a:off x="3699547" y="245659"/>
            <a:ext cx="4353636" cy="369332"/>
          </a:xfrm>
          <a:prstGeom prst="rect">
            <a:avLst/>
          </a:prstGeom>
          <a:noFill/>
        </p:spPr>
        <p:txBody>
          <a:bodyPr wrap="square" rtlCol="0">
            <a:spAutoFit/>
          </a:bodyPr>
          <a:lstStyle/>
          <a:p>
            <a:pPr algn="ctr"/>
            <a:r>
              <a:rPr lang="el-GR" b="1" dirty="0">
                <a:latin typeface="Book Antiqua" panose="02040602050305030304" pitchFamily="18" charset="0"/>
              </a:rPr>
              <a:t>ΕΙΔΙΚΟΤΕΡΑ ΓΙΑ ΤΗΝ ΑΝΑΚΛΗΣΗ</a:t>
            </a:r>
          </a:p>
        </p:txBody>
      </p:sp>
    </p:spTree>
    <p:extLst>
      <p:ext uri="{BB962C8B-B14F-4D97-AF65-F5344CB8AC3E}">
        <p14:creationId xmlns:p14="http://schemas.microsoft.com/office/powerpoint/2010/main" val="6471076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1A53760-DCC4-C0FB-3012-D6B75FF67078}"/>
              </a:ext>
            </a:extLst>
          </p:cNvPr>
          <p:cNvSpPr txBox="1"/>
          <p:nvPr/>
        </p:nvSpPr>
        <p:spPr>
          <a:xfrm>
            <a:off x="3045726" y="3244334"/>
            <a:ext cx="6100548" cy="369332"/>
          </a:xfrm>
          <a:prstGeom prst="rect">
            <a:avLst/>
          </a:prstGeom>
          <a:noFill/>
        </p:spPr>
        <p:txBody>
          <a:bodyPr wrap="square">
            <a:spAutoFit/>
          </a:bodyPr>
          <a:lstStyle/>
          <a:p>
            <a:pPr algn="ctr"/>
            <a:r>
              <a:rPr lang="el-GR" sz="1800" b="1" dirty="0">
                <a:solidFill>
                  <a:schemeClr val="accent3">
                    <a:lumMod val="20000"/>
                    <a:lumOff val="80000"/>
                  </a:schemeClr>
                </a:solidFill>
                <a:latin typeface="Book Antiqua" panose="02040602050305030304" pitchFamily="18" charset="0"/>
              </a:rPr>
              <a:t>ΔΙΟΙΚΗΤΙΚΕΣ ΠΡΑΞΕΙΣ ΚΑΙ ΕΛΑΤΤΩΜΑΤΑ </a:t>
            </a:r>
            <a:endParaRPr lang="el-GR" b="1" dirty="0"/>
          </a:p>
        </p:txBody>
      </p:sp>
    </p:spTree>
    <p:extLst>
      <p:ext uri="{BB962C8B-B14F-4D97-AF65-F5344CB8AC3E}">
        <p14:creationId xmlns:p14="http://schemas.microsoft.com/office/powerpoint/2010/main" val="16565302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6DB9C7C-5322-BC03-480E-6D5B74433344}"/>
              </a:ext>
            </a:extLst>
          </p:cNvPr>
          <p:cNvSpPr txBox="1"/>
          <p:nvPr/>
        </p:nvSpPr>
        <p:spPr>
          <a:xfrm>
            <a:off x="3603812" y="820271"/>
            <a:ext cx="4437529" cy="369332"/>
          </a:xfrm>
          <a:prstGeom prst="rect">
            <a:avLst/>
          </a:prstGeom>
          <a:noFill/>
        </p:spPr>
        <p:txBody>
          <a:bodyPr wrap="square" rtlCol="0">
            <a:spAutoFit/>
          </a:bodyPr>
          <a:lstStyle/>
          <a:p>
            <a:r>
              <a:rPr lang="el-GR" dirty="0"/>
              <a:t>Ελαττώματα διοικητικών πράξεων </a:t>
            </a:r>
          </a:p>
        </p:txBody>
      </p:sp>
      <p:graphicFrame>
        <p:nvGraphicFramePr>
          <p:cNvPr id="5" name="Πίνακας 4">
            <a:extLst>
              <a:ext uri="{FF2B5EF4-FFF2-40B4-BE49-F238E27FC236}">
                <a16:creationId xmlns:a16="http://schemas.microsoft.com/office/drawing/2014/main" id="{7006E171-6B2C-68A6-A589-42B63AA28798}"/>
              </a:ext>
            </a:extLst>
          </p:cNvPr>
          <p:cNvGraphicFramePr>
            <a:graphicFrameLocks noGrp="1"/>
          </p:cNvGraphicFramePr>
          <p:nvPr>
            <p:extLst>
              <p:ext uri="{D42A27DB-BD31-4B8C-83A1-F6EECF244321}">
                <p14:modId xmlns:p14="http://schemas.microsoft.com/office/powerpoint/2010/main" val="1739911035"/>
              </p:ext>
            </p:extLst>
          </p:nvPr>
        </p:nvGraphicFramePr>
        <p:xfrm>
          <a:off x="218363" y="181533"/>
          <a:ext cx="11818960" cy="6492240"/>
        </p:xfrm>
        <a:graphic>
          <a:graphicData uri="http://schemas.openxmlformats.org/drawingml/2006/table">
            <a:tbl>
              <a:tblPr firstRow="1" bandRow="1">
                <a:tableStyleId>{5C22544A-7EE6-4342-B048-85BDC9FD1C3A}</a:tableStyleId>
              </a:tblPr>
              <a:tblGrid>
                <a:gridCol w="2954740">
                  <a:extLst>
                    <a:ext uri="{9D8B030D-6E8A-4147-A177-3AD203B41FA5}">
                      <a16:colId xmlns:a16="http://schemas.microsoft.com/office/drawing/2014/main" val="1515007986"/>
                    </a:ext>
                  </a:extLst>
                </a:gridCol>
                <a:gridCol w="2954740">
                  <a:extLst>
                    <a:ext uri="{9D8B030D-6E8A-4147-A177-3AD203B41FA5}">
                      <a16:colId xmlns:a16="http://schemas.microsoft.com/office/drawing/2014/main" val="1584954773"/>
                    </a:ext>
                  </a:extLst>
                </a:gridCol>
                <a:gridCol w="2954740">
                  <a:extLst>
                    <a:ext uri="{9D8B030D-6E8A-4147-A177-3AD203B41FA5}">
                      <a16:colId xmlns:a16="http://schemas.microsoft.com/office/drawing/2014/main" val="2912572589"/>
                    </a:ext>
                  </a:extLst>
                </a:gridCol>
                <a:gridCol w="2954740">
                  <a:extLst>
                    <a:ext uri="{9D8B030D-6E8A-4147-A177-3AD203B41FA5}">
                      <a16:colId xmlns:a16="http://schemas.microsoft.com/office/drawing/2014/main" val="3084930768"/>
                    </a:ext>
                  </a:extLst>
                </a:gridCol>
              </a:tblGrid>
              <a:tr h="330143">
                <a:tc>
                  <a:txBody>
                    <a:bodyPr/>
                    <a:lstStyle/>
                    <a:p>
                      <a:pPr algn="ctr"/>
                      <a:r>
                        <a:rPr lang="el-GR" sz="1800" dirty="0">
                          <a:solidFill>
                            <a:schemeClr val="bg1"/>
                          </a:solidFill>
                          <a:latin typeface="Book Antiqua" panose="02040602050305030304" pitchFamily="18" charset="0"/>
                        </a:rPr>
                        <a:t>Έγκυρες</a:t>
                      </a:r>
                    </a:p>
                  </a:txBody>
                  <a:tcPr/>
                </a:tc>
                <a:tc>
                  <a:txBody>
                    <a:bodyPr/>
                    <a:lstStyle/>
                    <a:p>
                      <a:pPr algn="ctr"/>
                      <a:r>
                        <a:rPr lang="el-GR" sz="1800" dirty="0">
                          <a:solidFill>
                            <a:schemeClr val="bg1"/>
                          </a:solidFill>
                          <a:latin typeface="Book Antiqua" panose="02040602050305030304" pitchFamily="18" charset="0"/>
                        </a:rPr>
                        <a:t>Ανυπόστατες</a:t>
                      </a:r>
                    </a:p>
                  </a:txBody>
                  <a:tcPr/>
                </a:tc>
                <a:tc>
                  <a:txBody>
                    <a:bodyPr/>
                    <a:lstStyle/>
                    <a:p>
                      <a:pPr algn="ctr"/>
                      <a:r>
                        <a:rPr lang="el-GR" sz="1800" dirty="0">
                          <a:solidFill>
                            <a:schemeClr val="bg1"/>
                          </a:solidFill>
                          <a:latin typeface="Book Antiqua" panose="02040602050305030304" pitchFamily="18" charset="0"/>
                        </a:rPr>
                        <a:t>Άκυρες</a:t>
                      </a:r>
                    </a:p>
                  </a:txBody>
                  <a:tcPr/>
                </a:tc>
                <a:tc>
                  <a:txBody>
                    <a:bodyPr/>
                    <a:lstStyle/>
                    <a:p>
                      <a:pPr algn="ctr"/>
                      <a:r>
                        <a:rPr lang="el-GR" sz="1800" dirty="0">
                          <a:solidFill>
                            <a:schemeClr val="bg1"/>
                          </a:solidFill>
                          <a:latin typeface="Book Antiqua" panose="02040602050305030304" pitchFamily="18" charset="0"/>
                        </a:rPr>
                        <a:t>Ακυρώσιμες</a:t>
                      </a:r>
                    </a:p>
                  </a:txBody>
                  <a:tcPr/>
                </a:tc>
                <a:extLst>
                  <a:ext uri="{0D108BD9-81ED-4DB2-BD59-A6C34878D82A}">
                    <a16:rowId xmlns:a16="http://schemas.microsoft.com/office/drawing/2014/main" val="2765742838"/>
                  </a:ext>
                </a:extLst>
              </a:tr>
              <a:tr h="330143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sz="1800" dirty="0">
                          <a:solidFill>
                            <a:schemeClr val="bg1"/>
                          </a:solidFill>
                          <a:latin typeface="Book Antiqua" panose="02040602050305030304" pitchFamily="18" charset="0"/>
                        </a:rPr>
                        <a:t>Κατά νόμο τυπικά γνωρίσματα, κατά περιεχόμενο και διαδικασία σύννομες (βλ. </a:t>
                      </a:r>
                      <a:r>
                        <a:rPr lang="el-GR" sz="1800" dirty="0" err="1">
                          <a:solidFill>
                            <a:schemeClr val="bg1"/>
                          </a:solidFill>
                          <a:latin typeface="Book Antiqua" panose="02040602050305030304" pitchFamily="18" charset="0"/>
                        </a:rPr>
                        <a:t>άρ</a:t>
                      </a:r>
                      <a:r>
                        <a:rPr lang="el-GR" sz="1800" dirty="0">
                          <a:solidFill>
                            <a:schemeClr val="bg1"/>
                          </a:solidFill>
                          <a:latin typeface="Book Antiqua" panose="02040602050305030304" pitchFamily="18" charset="0"/>
                        </a:rPr>
                        <a:t>. 16 και 18 ΚΔΔ)</a:t>
                      </a:r>
                    </a:p>
                    <a:p>
                      <a:pPr algn="just"/>
                      <a:endParaRPr lang="el-GR" sz="1800" dirty="0">
                        <a:solidFill>
                          <a:schemeClr val="bg1"/>
                        </a:solidFill>
                        <a:latin typeface="Book Antiqua" panose="02040602050305030304" pitchFamily="18" charset="0"/>
                      </a:endParaRPr>
                    </a:p>
                  </a:txBody>
                  <a:tcPr/>
                </a:tc>
                <a:tc>
                  <a:txBody>
                    <a:bodyPr/>
                    <a:lstStyle/>
                    <a:p>
                      <a:pPr algn="just"/>
                      <a:r>
                        <a:rPr lang="el-GR" sz="1800" dirty="0">
                          <a:solidFill>
                            <a:schemeClr val="bg1"/>
                          </a:solidFill>
                          <a:latin typeface="Book Antiqua" panose="02040602050305030304" pitchFamily="18" charset="0"/>
                        </a:rPr>
                        <a:t>Αποξενωμένες από τη Διοίκηση πράξεις–πλήττεται η υπόσταση:</a:t>
                      </a:r>
                      <a:endParaRPr lang="en-US" sz="1800" dirty="0">
                        <a:solidFill>
                          <a:schemeClr val="bg1"/>
                        </a:solidFill>
                        <a:latin typeface="Book Antiqua" panose="02040602050305030304" pitchFamily="18" charset="0"/>
                      </a:endParaRPr>
                    </a:p>
                    <a:p>
                      <a:pPr algn="just"/>
                      <a:endParaRPr lang="el-GR" sz="1800" dirty="0">
                        <a:solidFill>
                          <a:schemeClr val="bg1"/>
                        </a:solidFill>
                        <a:latin typeface="Book Antiqua" panose="02040602050305030304" pitchFamily="18" charset="0"/>
                      </a:endParaRPr>
                    </a:p>
                    <a:p>
                      <a:pPr marL="285750" indent="-285750" algn="just">
                        <a:buFont typeface="Arial" panose="020B0604020202020204" pitchFamily="34" charset="0"/>
                        <a:buChar char="•"/>
                      </a:pPr>
                      <a:r>
                        <a:rPr lang="el-GR" sz="1800" dirty="0" err="1">
                          <a:solidFill>
                            <a:schemeClr val="bg1"/>
                          </a:solidFill>
                          <a:latin typeface="Book Antiqua" panose="02040602050305030304" pitchFamily="18" charset="0"/>
                        </a:rPr>
                        <a:t>νόσφιση</a:t>
                      </a:r>
                      <a:r>
                        <a:rPr lang="el-GR" sz="1800" dirty="0">
                          <a:solidFill>
                            <a:schemeClr val="bg1"/>
                          </a:solidFill>
                          <a:latin typeface="Book Antiqua" panose="02040602050305030304" pitchFamily="18" charset="0"/>
                        </a:rPr>
                        <a:t> εξουσίας  </a:t>
                      </a:r>
                    </a:p>
                    <a:p>
                      <a:pPr marL="285750" indent="-285750" algn="just">
                        <a:buFont typeface="Arial" panose="020B0604020202020204" pitchFamily="34" charset="0"/>
                        <a:buChar char="•"/>
                      </a:pPr>
                      <a:r>
                        <a:rPr lang="en" sz="1800" dirty="0">
                          <a:solidFill>
                            <a:schemeClr val="bg1"/>
                          </a:solidFill>
                          <a:latin typeface="Book Antiqua" panose="02040602050305030304" pitchFamily="18" charset="0"/>
                        </a:rPr>
                        <a:t>vis </a:t>
                      </a:r>
                      <a:r>
                        <a:rPr lang="en" sz="1800" dirty="0" err="1">
                          <a:solidFill>
                            <a:schemeClr val="bg1"/>
                          </a:solidFill>
                          <a:latin typeface="Book Antiqua" panose="02040602050305030304" pitchFamily="18" charset="0"/>
                        </a:rPr>
                        <a:t>compulsiva</a:t>
                      </a:r>
                      <a:r>
                        <a:rPr lang="el-GR" sz="1800" dirty="0">
                          <a:solidFill>
                            <a:schemeClr val="bg1"/>
                          </a:solidFill>
                          <a:latin typeface="Book Antiqua" panose="02040602050305030304" pitchFamily="18" charset="0"/>
                        </a:rPr>
                        <a:t> </a:t>
                      </a:r>
                      <a:r>
                        <a:rPr lang="en" sz="1800" dirty="0">
                          <a:solidFill>
                            <a:schemeClr val="bg1"/>
                          </a:solidFill>
                          <a:latin typeface="Book Antiqua" panose="02040602050305030304" pitchFamily="18" charset="0"/>
                        </a:rPr>
                        <a:t>&amp; vis </a:t>
                      </a:r>
                      <a:r>
                        <a:rPr lang="en" sz="1800" dirty="0" err="1">
                          <a:solidFill>
                            <a:schemeClr val="bg1"/>
                          </a:solidFill>
                          <a:latin typeface="Book Antiqua" panose="02040602050305030304" pitchFamily="18" charset="0"/>
                        </a:rPr>
                        <a:t>absoluta</a:t>
                      </a:r>
                      <a:endParaRPr lang="el-GR" sz="1800" dirty="0">
                        <a:solidFill>
                          <a:schemeClr val="bg1"/>
                        </a:solidFill>
                        <a:latin typeface="Book Antiqua" panose="02040602050305030304" pitchFamily="18" charset="0"/>
                      </a:endParaRPr>
                    </a:p>
                    <a:p>
                      <a:pPr marL="285750" indent="-285750" algn="just">
                        <a:buFont typeface="Arial" panose="020B0604020202020204" pitchFamily="34" charset="0"/>
                        <a:buChar char="•"/>
                      </a:pPr>
                      <a:r>
                        <a:rPr lang="el-GR" sz="1800" dirty="0">
                          <a:solidFill>
                            <a:schemeClr val="bg1"/>
                          </a:solidFill>
                          <a:latin typeface="Book Antiqua" panose="02040602050305030304" pitchFamily="18" charset="0"/>
                        </a:rPr>
                        <a:t>δεν φ</a:t>
                      </a:r>
                      <a:r>
                        <a:rPr lang="en" sz="1800" dirty="0" err="1">
                          <a:solidFill>
                            <a:schemeClr val="bg1"/>
                          </a:solidFill>
                          <a:latin typeface="Book Antiqua" panose="02040602050305030304" pitchFamily="18" charset="0"/>
                        </a:rPr>
                        <a:t>έ</a:t>
                      </a:r>
                      <a:r>
                        <a:rPr lang="el-GR" sz="1800" dirty="0" err="1">
                          <a:solidFill>
                            <a:schemeClr val="bg1"/>
                          </a:solidFill>
                          <a:latin typeface="Book Antiqua" panose="02040602050305030304" pitchFamily="18" charset="0"/>
                        </a:rPr>
                        <a:t>ρει</a:t>
                      </a:r>
                      <a:r>
                        <a:rPr lang="el-GR" sz="1800" dirty="0">
                          <a:solidFill>
                            <a:schemeClr val="bg1"/>
                          </a:solidFill>
                          <a:latin typeface="Book Antiqua" panose="02040602050305030304" pitchFamily="18" charset="0"/>
                        </a:rPr>
                        <a:t> τα εξωτερικά κατά νόμο γνωρίσματα (έγγραφος τύπος, υπογραφή, χρονολογία, δημοσίευση)</a:t>
                      </a:r>
                    </a:p>
                  </a:txBody>
                  <a:tcPr/>
                </a:tc>
                <a:tc>
                  <a:txBody>
                    <a:bodyPr/>
                    <a:lstStyle/>
                    <a:p>
                      <a:pPr algn="just"/>
                      <a:r>
                        <a:rPr lang="el-GR" sz="1800" dirty="0">
                          <a:solidFill>
                            <a:schemeClr val="bg1"/>
                          </a:solidFill>
                          <a:latin typeface="Book Antiqua" panose="02040602050305030304" pitchFamily="18" charset="0"/>
                        </a:rPr>
                        <a:t>Πλήττεται το κύρος από πρόδηλο και ουσιώδες νομικό ελάττωμα:</a:t>
                      </a:r>
                      <a:endParaRPr lang="en-US" sz="1800" dirty="0">
                        <a:solidFill>
                          <a:schemeClr val="bg1"/>
                        </a:solidFill>
                        <a:latin typeface="Book Antiqua" panose="02040602050305030304" pitchFamily="18" charset="0"/>
                      </a:endParaRPr>
                    </a:p>
                    <a:p>
                      <a:pPr algn="just"/>
                      <a:endParaRPr lang="el-GR" sz="1800" dirty="0">
                        <a:solidFill>
                          <a:schemeClr val="bg1"/>
                        </a:solidFill>
                        <a:latin typeface="Book Antiqua" panose="02040602050305030304" pitchFamily="18" charset="0"/>
                      </a:endParaRPr>
                    </a:p>
                    <a:p>
                      <a:pPr marL="285750" indent="-285750" algn="just">
                        <a:buFont typeface="Arial" panose="020B0604020202020204" pitchFamily="34" charset="0"/>
                        <a:buChar char="•"/>
                      </a:pPr>
                      <a:r>
                        <a:rPr lang="el-GR" sz="1800" dirty="0">
                          <a:solidFill>
                            <a:schemeClr val="bg1"/>
                          </a:solidFill>
                          <a:latin typeface="Book Antiqua" panose="02040602050305030304" pitchFamily="18" charset="0"/>
                        </a:rPr>
                        <a:t>καθ’ υπέρβαση καθηκόντων</a:t>
                      </a:r>
                    </a:p>
                    <a:p>
                      <a:pPr marL="285750" indent="-285750" algn="just">
                        <a:buFont typeface="Arial" panose="020B0604020202020204" pitchFamily="34" charset="0"/>
                        <a:buChar char="•"/>
                      </a:pPr>
                      <a:r>
                        <a:rPr lang="el-GR" sz="1800" dirty="0">
                          <a:solidFill>
                            <a:schemeClr val="bg1"/>
                          </a:solidFill>
                          <a:latin typeface="Book Antiqua" panose="02040602050305030304" pitchFamily="18" charset="0"/>
                        </a:rPr>
                        <a:t>κατά </a:t>
                      </a:r>
                      <a:r>
                        <a:rPr lang="el-GR" sz="1800" dirty="0" err="1">
                          <a:solidFill>
                            <a:schemeClr val="bg1"/>
                          </a:solidFill>
                          <a:latin typeface="Book Antiqua" panose="02040602050305030304" pitchFamily="18" charset="0"/>
                        </a:rPr>
                        <a:t>κλάδον</a:t>
                      </a:r>
                      <a:r>
                        <a:rPr lang="el-GR" sz="1800" dirty="0">
                          <a:solidFill>
                            <a:schemeClr val="bg1"/>
                          </a:solidFill>
                          <a:latin typeface="Book Antiqua" panose="02040602050305030304" pitchFamily="18" charset="0"/>
                        </a:rPr>
                        <a:t> αναρμόδιο</a:t>
                      </a:r>
                    </a:p>
                  </a:txBody>
                  <a:tcPr/>
                </a:tc>
                <a:tc>
                  <a:txBody>
                    <a:bodyPr/>
                    <a:lstStyle/>
                    <a:p>
                      <a:pPr algn="just"/>
                      <a:r>
                        <a:rPr lang="el-GR" sz="1800" dirty="0">
                          <a:solidFill>
                            <a:schemeClr val="bg1"/>
                          </a:solidFill>
                          <a:latin typeface="Book Antiqua" panose="02040602050305030304" pitchFamily="18" charset="0"/>
                        </a:rPr>
                        <a:t>Πλήττεται από μη προφανές νομικό ελάττωμα:</a:t>
                      </a:r>
                      <a:endParaRPr lang="en-US" sz="1800" dirty="0">
                        <a:solidFill>
                          <a:schemeClr val="bg1"/>
                        </a:solidFill>
                        <a:latin typeface="Book Antiqua" panose="02040602050305030304" pitchFamily="18" charset="0"/>
                      </a:endParaRPr>
                    </a:p>
                    <a:p>
                      <a:pPr algn="just"/>
                      <a:endParaRPr lang="el-GR" sz="1800" dirty="0">
                        <a:solidFill>
                          <a:schemeClr val="bg1"/>
                        </a:solidFill>
                        <a:latin typeface="Book Antiqua" panose="02040602050305030304" pitchFamily="18" charset="0"/>
                      </a:endParaRPr>
                    </a:p>
                    <a:p>
                      <a:pPr marL="285750" indent="-285750" algn="just">
                        <a:buFont typeface="Arial" panose="020B0604020202020204" pitchFamily="34" charset="0"/>
                        <a:buChar char="•"/>
                      </a:pPr>
                      <a:r>
                        <a:rPr lang="el-GR" sz="1800" dirty="0">
                          <a:solidFill>
                            <a:schemeClr val="bg1"/>
                          </a:solidFill>
                          <a:latin typeface="Book Antiqua" panose="02040602050305030304" pitchFamily="18" charset="0"/>
                        </a:rPr>
                        <a:t>αναρμοδιότητα</a:t>
                      </a:r>
                    </a:p>
                    <a:p>
                      <a:pPr marL="285750" indent="-285750" algn="just">
                        <a:buFont typeface="Arial" panose="020B0604020202020204" pitchFamily="34" charset="0"/>
                        <a:buChar char="•"/>
                      </a:pPr>
                      <a:r>
                        <a:rPr lang="el-GR" sz="1800" dirty="0">
                          <a:solidFill>
                            <a:schemeClr val="bg1"/>
                          </a:solidFill>
                          <a:latin typeface="Book Antiqua" panose="02040602050305030304" pitchFamily="18" charset="0"/>
                        </a:rPr>
                        <a:t>παράβαση διαδικαστικού τύπου</a:t>
                      </a:r>
                    </a:p>
                    <a:p>
                      <a:pPr marL="285750" indent="-285750" algn="just">
                        <a:buFont typeface="Arial" panose="020B0604020202020204" pitchFamily="34" charset="0"/>
                        <a:buChar char="•"/>
                      </a:pPr>
                      <a:r>
                        <a:rPr lang="el-GR" sz="1800" dirty="0">
                          <a:solidFill>
                            <a:schemeClr val="bg1"/>
                          </a:solidFill>
                          <a:latin typeface="Book Antiqua" panose="02040602050305030304" pitchFamily="18" charset="0"/>
                        </a:rPr>
                        <a:t>παράβαση ουσιαστικής διάταξης νόμου</a:t>
                      </a:r>
                    </a:p>
                  </a:txBody>
                  <a:tcPr/>
                </a:tc>
                <a:extLst>
                  <a:ext uri="{0D108BD9-81ED-4DB2-BD59-A6C34878D82A}">
                    <a16:rowId xmlns:a16="http://schemas.microsoft.com/office/drawing/2014/main" val="2669108955"/>
                  </a:ext>
                </a:extLst>
              </a:tr>
              <a:tr h="10729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800" dirty="0">
                          <a:solidFill>
                            <a:schemeClr val="bg1"/>
                          </a:solidFill>
                          <a:latin typeface="Book Antiqua" panose="02040602050305030304" pitchFamily="18" charset="0"/>
                        </a:rPr>
                        <a:t>Έχουν τεκμήριο νομιμότητας</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800" dirty="0">
                          <a:solidFill>
                            <a:schemeClr val="bg1"/>
                          </a:solidFill>
                          <a:latin typeface="Book Antiqua" panose="02040602050305030304" pitchFamily="18" charset="0"/>
                        </a:rPr>
                        <a:t>Δεν έχουν τεκμήριο νομιμότητας</a:t>
                      </a:r>
                    </a:p>
                    <a:p>
                      <a:pPr algn="ctr"/>
                      <a:endParaRPr lang="el-GR" sz="1800" dirty="0">
                        <a:solidFill>
                          <a:schemeClr val="bg1"/>
                        </a:solidFill>
                        <a:latin typeface="Book Antiqua" panose="02040602050305030304" pitchFamily="18" charset="0"/>
                      </a:endParaRPr>
                    </a:p>
                  </a:txBody>
                  <a:tcPr/>
                </a:tc>
                <a:tc>
                  <a:txBody>
                    <a:bodyPr/>
                    <a:lstStyle/>
                    <a:p>
                      <a:pPr algn="ctr"/>
                      <a:r>
                        <a:rPr lang="el-GR" sz="1800" dirty="0">
                          <a:solidFill>
                            <a:schemeClr val="bg1"/>
                          </a:solidFill>
                          <a:latin typeface="Book Antiqua" panose="02040602050305030304" pitchFamily="18" charset="0"/>
                        </a:rPr>
                        <a:t>Έχουν τεκμήριο νομιμότητας (υποστηρίζεται και το αντίθετο)</a:t>
                      </a:r>
                    </a:p>
                  </a:txBody>
                  <a:tcPr/>
                </a:tc>
                <a:tc>
                  <a:txBody>
                    <a:bodyPr/>
                    <a:lstStyle/>
                    <a:p>
                      <a:pPr algn="ctr"/>
                      <a:r>
                        <a:rPr lang="el-GR" sz="1800" dirty="0">
                          <a:solidFill>
                            <a:schemeClr val="bg1"/>
                          </a:solidFill>
                          <a:latin typeface="Book Antiqua" panose="02040602050305030304" pitchFamily="18" charset="0"/>
                        </a:rPr>
                        <a:t>Έχουν τεκμήριο νομιμότητας</a:t>
                      </a:r>
                    </a:p>
                  </a:txBody>
                  <a:tcPr/>
                </a:tc>
                <a:extLst>
                  <a:ext uri="{0D108BD9-81ED-4DB2-BD59-A6C34878D82A}">
                    <a16:rowId xmlns:a16="http://schemas.microsoft.com/office/drawing/2014/main" val="3246640480"/>
                  </a:ext>
                </a:extLst>
              </a:tr>
              <a:tr h="825359">
                <a:tc>
                  <a:txBody>
                    <a:bodyPr/>
                    <a:lstStyle/>
                    <a:p>
                      <a:pPr algn="ctr"/>
                      <a:r>
                        <a:rPr lang="el-GR" sz="1800" dirty="0">
                          <a:solidFill>
                            <a:schemeClr val="bg1"/>
                          </a:solidFill>
                          <a:latin typeface="Book Antiqua" panose="02040602050305030304" pitchFamily="18" charset="0"/>
                        </a:rPr>
                        <a:t>Παράγουν έννομα αποτελέσματα</a:t>
                      </a:r>
                    </a:p>
                  </a:txBody>
                  <a:tcPr/>
                </a:tc>
                <a:tc>
                  <a:txBody>
                    <a:bodyPr/>
                    <a:lstStyle/>
                    <a:p>
                      <a:pPr algn="ctr"/>
                      <a:r>
                        <a:rPr lang="el-GR" sz="1800" dirty="0">
                          <a:solidFill>
                            <a:schemeClr val="bg1"/>
                          </a:solidFill>
                          <a:latin typeface="Book Antiqua" panose="02040602050305030304" pitchFamily="18" charset="0"/>
                        </a:rPr>
                        <a:t>Δεν παράγουν έννομα αποτελέσματα</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800" dirty="0">
                          <a:solidFill>
                            <a:schemeClr val="bg1"/>
                          </a:solidFill>
                          <a:latin typeface="Book Antiqua" panose="02040602050305030304" pitchFamily="18" charset="0"/>
                        </a:rPr>
                        <a:t>Παράγουν έννομα αποτελέσματα</a:t>
                      </a:r>
                    </a:p>
                    <a:p>
                      <a:pPr algn="ctr"/>
                      <a:endParaRPr lang="el-GR" sz="1800" dirty="0">
                        <a:solidFill>
                          <a:schemeClr val="bg1"/>
                        </a:solidFill>
                        <a:latin typeface="Book Antiqua" panose="0204060205030503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800" dirty="0">
                          <a:solidFill>
                            <a:schemeClr val="bg1"/>
                          </a:solidFill>
                          <a:latin typeface="Book Antiqua" panose="02040602050305030304" pitchFamily="18" charset="0"/>
                        </a:rPr>
                        <a:t>Παράγουν έννομα αποτελέσματα</a:t>
                      </a:r>
                    </a:p>
                    <a:p>
                      <a:pPr algn="ctr"/>
                      <a:endParaRPr lang="el-GR" sz="1800" dirty="0">
                        <a:solidFill>
                          <a:schemeClr val="bg1"/>
                        </a:solidFill>
                        <a:latin typeface="Book Antiqua" panose="02040602050305030304" pitchFamily="18" charset="0"/>
                      </a:endParaRPr>
                    </a:p>
                  </a:txBody>
                  <a:tcPr/>
                </a:tc>
                <a:extLst>
                  <a:ext uri="{0D108BD9-81ED-4DB2-BD59-A6C34878D82A}">
                    <a16:rowId xmlns:a16="http://schemas.microsoft.com/office/drawing/2014/main" val="1563912839"/>
                  </a:ext>
                </a:extLst>
              </a:tr>
              <a:tr h="58018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sz="1800" b="0" i="0" dirty="0">
                          <a:solidFill>
                            <a:schemeClr val="bg1"/>
                          </a:solidFill>
                          <a:effectLst/>
                          <a:latin typeface="Book Antiqua" panose="02040602050305030304" pitchFamily="18" charset="0"/>
                        </a:rPr>
                        <a:t>Εφόσον η ζημία είναι ιδιαίτερη και σπουδαία</a:t>
                      </a:r>
                      <a:endParaRPr lang="el-GR" sz="1800" dirty="0">
                        <a:solidFill>
                          <a:schemeClr val="bg1"/>
                        </a:solidFill>
                        <a:latin typeface="Book Antiqua" panose="02040602050305030304" pitchFamily="18" charset="0"/>
                      </a:endParaRPr>
                    </a:p>
                  </a:txBody>
                  <a:tcPr/>
                </a:tc>
                <a:tc>
                  <a:txBody>
                    <a:bodyPr/>
                    <a:lstStyle/>
                    <a:p>
                      <a:pPr algn="ctr"/>
                      <a:r>
                        <a:rPr lang="el-GR" sz="1800" dirty="0">
                          <a:solidFill>
                            <a:schemeClr val="bg1"/>
                          </a:solidFill>
                          <a:latin typeface="Book Antiqua" panose="02040602050305030304" pitchFamily="18" charset="0"/>
                        </a:rPr>
                        <a:t>Δεν δημιουργούν αστική ευθύνη της Διοίκησης</a:t>
                      </a:r>
                    </a:p>
                  </a:txBody>
                  <a:tcPr/>
                </a:tc>
                <a:tc>
                  <a:txBody>
                    <a:bodyPr/>
                    <a:lstStyle/>
                    <a:p>
                      <a:pPr algn="ctr"/>
                      <a:r>
                        <a:rPr lang="el-GR" sz="1800" dirty="0">
                          <a:solidFill>
                            <a:schemeClr val="bg1"/>
                          </a:solidFill>
                          <a:latin typeface="Book Antiqua" panose="02040602050305030304" pitchFamily="18" charset="0"/>
                        </a:rPr>
                        <a:t>Δημιουργούν αστική ευθύνη της Διοίκησης</a:t>
                      </a:r>
                    </a:p>
                  </a:txBody>
                  <a:tcPr/>
                </a:tc>
                <a:tc>
                  <a:txBody>
                    <a:bodyPr/>
                    <a:lstStyle/>
                    <a:p>
                      <a:pPr algn="ctr"/>
                      <a:r>
                        <a:rPr lang="el-GR" sz="1800" dirty="0">
                          <a:solidFill>
                            <a:schemeClr val="bg1"/>
                          </a:solidFill>
                          <a:latin typeface="Book Antiqua" panose="02040602050305030304" pitchFamily="18" charset="0"/>
                        </a:rPr>
                        <a:t>Δημιουργούν αστική ευθύνη της Διοίκησης</a:t>
                      </a:r>
                    </a:p>
                  </a:txBody>
                  <a:tcPr/>
                </a:tc>
                <a:extLst>
                  <a:ext uri="{0D108BD9-81ED-4DB2-BD59-A6C34878D82A}">
                    <a16:rowId xmlns:a16="http://schemas.microsoft.com/office/drawing/2014/main" val="3773001016"/>
                  </a:ext>
                </a:extLst>
              </a:tr>
            </a:tbl>
          </a:graphicData>
        </a:graphic>
      </p:graphicFrame>
    </p:spTree>
    <p:extLst>
      <p:ext uri="{BB962C8B-B14F-4D97-AF65-F5344CB8AC3E}">
        <p14:creationId xmlns:p14="http://schemas.microsoft.com/office/powerpoint/2010/main" val="19014748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4185C70-B8C6-53E5-39CF-032FB9F4DD25}"/>
              </a:ext>
            </a:extLst>
          </p:cNvPr>
          <p:cNvSpPr txBox="1"/>
          <p:nvPr/>
        </p:nvSpPr>
        <p:spPr>
          <a:xfrm>
            <a:off x="3357376" y="587687"/>
            <a:ext cx="5133598" cy="677108"/>
          </a:xfrm>
          <a:prstGeom prst="rect">
            <a:avLst/>
          </a:prstGeom>
          <a:noFill/>
        </p:spPr>
        <p:txBody>
          <a:bodyPr wrap="square" rtlCol="0">
            <a:spAutoFit/>
          </a:bodyPr>
          <a:lstStyle/>
          <a:p>
            <a:pPr algn="ctr"/>
            <a:r>
              <a:rPr lang="el-GR" sz="2000" b="1" dirty="0">
                <a:latin typeface="Book Antiqua" panose="02040602050305030304" pitchFamily="18" charset="0"/>
              </a:rPr>
              <a:t>ΔΙΟΙΚΗΤΙΚΑ ΟΡΓΑΝΑ</a:t>
            </a:r>
          </a:p>
          <a:p>
            <a:pPr algn="ctr"/>
            <a:r>
              <a:rPr lang="el-GR" dirty="0">
                <a:latin typeface="Book Antiqua" panose="02040602050305030304" pitchFamily="18" charset="0"/>
              </a:rPr>
              <a:t>Κρίσιμες διατάξεις: 14, 15 και 16 ΚΔΔ</a:t>
            </a:r>
          </a:p>
        </p:txBody>
      </p:sp>
      <p:sp>
        <p:nvSpPr>
          <p:cNvPr id="26" name="TextBox 25">
            <a:extLst>
              <a:ext uri="{FF2B5EF4-FFF2-40B4-BE49-F238E27FC236}">
                <a16:creationId xmlns:a16="http://schemas.microsoft.com/office/drawing/2014/main" id="{6134DC5B-2F95-C70A-1D4F-44D2E616A436}"/>
              </a:ext>
            </a:extLst>
          </p:cNvPr>
          <p:cNvSpPr txBox="1"/>
          <p:nvPr/>
        </p:nvSpPr>
        <p:spPr>
          <a:xfrm>
            <a:off x="852109" y="2357105"/>
            <a:ext cx="10487781" cy="3416320"/>
          </a:xfrm>
          <a:prstGeom prst="rect">
            <a:avLst/>
          </a:prstGeom>
          <a:noFill/>
        </p:spPr>
        <p:txBody>
          <a:bodyPr wrap="square" rtlCol="0">
            <a:spAutoFit/>
          </a:bodyPr>
          <a:lstStyle/>
          <a:p>
            <a:pPr algn="just" fontAlgn="t"/>
            <a:r>
              <a:rPr lang="el-GR" dirty="0">
                <a:latin typeface="Book Antiqua" panose="02040602050305030304" pitchFamily="18" charset="0"/>
              </a:rPr>
              <a:t>Υπόσταση: εκλογή ή διορισμός </a:t>
            </a:r>
          </a:p>
          <a:p>
            <a:pPr algn="just" fontAlgn="t"/>
            <a:r>
              <a:rPr lang="el-GR" dirty="0">
                <a:latin typeface="Book Antiqua" panose="02040602050305030304" pitchFamily="18" charset="0"/>
              </a:rPr>
              <a:t>Αν δεν υπάρχει ή είναι ανυπόστατη η πράξη = ανυπόστατες οι πράξεις του «οργάνου»</a:t>
            </a:r>
          </a:p>
          <a:p>
            <a:pPr algn="just" fontAlgn="t"/>
            <a:endParaRPr lang="el-GR" dirty="0">
              <a:latin typeface="Book Antiqua" panose="02040602050305030304" pitchFamily="18" charset="0"/>
            </a:endParaRPr>
          </a:p>
          <a:p>
            <a:pPr algn="just" fontAlgn="t"/>
            <a:r>
              <a:rPr lang="el-GR" dirty="0">
                <a:latin typeface="Book Antiqua" panose="02040602050305030304" pitchFamily="18" charset="0"/>
              </a:rPr>
              <a:t>Λήξη υπόστασης: ανάκληση/ακύρωση/παύση ισχύος/διακοπή</a:t>
            </a:r>
          </a:p>
          <a:p>
            <a:pPr algn="just" fontAlgn="t"/>
            <a:r>
              <a:rPr lang="el-GR" dirty="0">
                <a:latin typeface="Book Antiqua" panose="02040602050305030304" pitchFamily="18" charset="0"/>
              </a:rPr>
              <a:t>Αν λήξει = πράξεις που πάσχουν ακυρότητας</a:t>
            </a:r>
          </a:p>
          <a:p>
            <a:pPr algn="just" fontAlgn="t"/>
            <a:endParaRPr lang="el-GR" dirty="0">
              <a:latin typeface="Book Antiqua" panose="02040602050305030304" pitchFamily="18" charset="0"/>
            </a:endParaRPr>
          </a:p>
          <a:p>
            <a:pPr algn="just" fontAlgn="t"/>
            <a:r>
              <a:rPr lang="el-GR" dirty="0">
                <a:latin typeface="Book Antiqua" panose="02040602050305030304" pitchFamily="18" charset="0"/>
              </a:rPr>
              <a:t>Επί θητεία = λήξη αρμοδιότητας με λήξη θητείας εκτός και αν δεν μπορεί να διορισθεί νέο πρόσωπο</a:t>
            </a:r>
          </a:p>
          <a:p>
            <a:pPr algn="just" fontAlgn="t"/>
            <a:endParaRPr lang="el-GR" dirty="0">
              <a:latin typeface="Book Antiqua" panose="02040602050305030304" pitchFamily="18" charset="0"/>
            </a:endParaRPr>
          </a:p>
          <a:p>
            <a:pPr algn="just" fontAlgn="t"/>
            <a:r>
              <a:rPr lang="el-GR" dirty="0">
                <a:latin typeface="Book Antiqua" panose="02040602050305030304" pitchFamily="18" charset="0"/>
              </a:rPr>
              <a:t>Αν η πράξη εκλογής/διορισμού = παράνομη, με αντικειμενική επίφαση νομιμότητας= </a:t>
            </a:r>
            <a:r>
              <a:rPr lang="en-US" dirty="0">
                <a:latin typeface="Book Antiqua" panose="02040602050305030304" pitchFamily="18" charset="0"/>
              </a:rPr>
              <a:t>de facto </a:t>
            </a:r>
            <a:r>
              <a:rPr lang="el-GR" dirty="0">
                <a:latin typeface="Book Antiqua" panose="02040602050305030304" pitchFamily="18" charset="0"/>
              </a:rPr>
              <a:t>διοικητικό όργανο</a:t>
            </a:r>
            <a:r>
              <a:rPr lang="en-US" dirty="0">
                <a:latin typeface="Book Antiqua" panose="02040602050305030304" pitchFamily="18" charset="0"/>
              </a:rPr>
              <a:t>, </a:t>
            </a:r>
            <a:r>
              <a:rPr lang="el-GR" dirty="0">
                <a:latin typeface="Book Antiqua" panose="02040602050305030304" pitchFamily="18" charset="0"/>
              </a:rPr>
              <a:t>που εκδίδει έγκυρες διοικητικές πράξεις </a:t>
            </a:r>
          </a:p>
          <a:p>
            <a:pPr algn="just" fontAlgn="t"/>
            <a:r>
              <a:rPr lang="el-GR" dirty="0">
                <a:latin typeface="Book Antiqua" panose="02040602050305030304" pitchFamily="18" charset="0"/>
              </a:rPr>
              <a:t>Παύση: ακύρωση/ανάκληση πράξης  εκλογής/διορισμού</a:t>
            </a:r>
          </a:p>
          <a:p>
            <a:pPr algn="just"/>
            <a:endParaRPr lang="el-GR" dirty="0">
              <a:latin typeface="Book Antiqua" panose="02040602050305030304" pitchFamily="18" charset="0"/>
            </a:endParaRPr>
          </a:p>
        </p:txBody>
      </p:sp>
      <p:sp>
        <p:nvSpPr>
          <p:cNvPr id="27" name="TextBox 26">
            <a:extLst>
              <a:ext uri="{FF2B5EF4-FFF2-40B4-BE49-F238E27FC236}">
                <a16:creationId xmlns:a16="http://schemas.microsoft.com/office/drawing/2014/main" id="{7FC4939E-BC97-0485-EE42-16C88F882296}"/>
              </a:ext>
            </a:extLst>
          </p:cNvPr>
          <p:cNvSpPr txBox="1"/>
          <p:nvPr/>
        </p:nvSpPr>
        <p:spPr>
          <a:xfrm>
            <a:off x="5229367" y="1501254"/>
            <a:ext cx="1733266" cy="369332"/>
          </a:xfrm>
          <a:prstGeom prst="rect">
            <a:avLst/>
          </a:prstGeom>
          <a:noFill/>
        </p:spPr>
        <p:txBody>
          <a:bodyPr wrap="square" rtlCol="0">
            <a:spAutoFit/>
          </a:bodyPr>
          <a:lstStyle/>
          <a:p>
            <a:r>
              <a:rPr lang="el-GR" b="1" dirty="0">
                <a:latin typeface="Book Antiqua" panose="02040602050305030304" pitchFamily="18" charset="0"/>
              </a:rPr>
              <a:t>ΜΟΝΟΜΕΛΗ</a:t>
            </a:r>
          </a:p>
        </p:txBody>
      </p:sp>
    </p:spTree>
    <p:extLst>
      <p:ext uri="{BB962C8B-B14F-4D97-AF65-F5344CB8AC3E}">
        <p14:creationId xmlns:p14="http://schemas.microsoft.com/office/powerpoint/2010/main" val="31361742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EE32401-F561-7569-A397-B8CB391583FE}"/>
              </a:ext>
            </a:extLst>
          </p:cNvPr>
          <p:cNvSpPr txBox="1"/>
          <p:nvPr/>
        </p:nvSpPr>
        <p:spPr>
          <a:xfrm>
            <a:off x="1158240" y="948690"/>
            <a:ext cx="9875520" cy="5909310"/>
          </a:xfrm>
          <a:prstGeom prst="rect">
            <a:avLst/>
          </a:prstGeom>
          <a:noFill/>
        </p:spPr>
        <p:txBody>
          <a:bodyPr wrap="square" rtlCol="0">
            <a:spAutoFit/>
          </a:bodyPr>
          <a:lstStyle/>
          <a:p>
            <a:pPr algn="ctr"/>
            <a:r>
              <a:rPr lang="el-GR" b="1" u="sng" dirty="0">
                <a:latin typeface="Book Antiqua" panose="02040602050305030304" pitchFamily="18" charset="0"/>
              </a:rPr>
              <a:t>ΣΥΓΚΡΟΤΗΣΗ (</a:t>
            </a:r>
            <a:r>
              <a:rPr lang="el-GR" b="1" u="sng" dirty="0" err="1">
                <a:latin typeface="Book Antiqua" panose="02040602050305030304" pitchFamily="18" charset="0"/>
              </a:rPr>
              <a:t>άρ</a:t>
            </a:r>
            <a:r>
              <a:rPr lang="el-GR" b="1" u="sng" dirty="0">
                <a:latin typeface="Book Antiqua" panose="02040602050305030304" pitchFamily="18" charset="0"/>
              </a:rPr>
              <a:t>. 13)</a:t>
            </a:r>
          </a:p>
          <a:p>
            <a:pPr algn="just"/>
            <a:r>
              <a:rPr lang="el-GR" dirty="0">
                <a:latin typeface="Book Antiqua" panose="02040602050305030304" pitchFamily="18" charset="0"/>
              </a:rPr>
              <a:t>Πράξη συγκρότησης (καθορισμός) – ατομική διοικητική πράξη (δημοσίευση μόνο αν απαιτείται) – αναφέρονται μέλη/ονόματα/ιδιότητες (συλλογικά όργανα με αιρετά μέλη 13§3 ΚΔΔ)  - αν κανένα μέλος του δεν έχει εκλεγεί ή διοριστεί – ανυπόστατο διοικητικό όργανο και ανυπόστατες πράξεις</a:t>
            </a:r>
          </a:p>
          <a:p>
            <a:pPr algn="just"/>
            <a:r>
              <a:rPr lang="el-GR" dirty="0">
                <a:latin typeface="Book Antiqua" panose="02040602050305030304" pitchFamily="18" charset="0"/>
              </a:rPr>
              <a:t>Στοιχείο νόμιμη συγκρότησης και ο ορισμός προέδρου και γραμματέα (μη μέλος)</a:t>
            </a:r>
          </a:p>
          <a:p>
            <a:pPr algn="just"/>
            <a:r>
              <a:rPr lang="el-GR" dirty="0">
                <a:latin typeface="Book Antiqua" panose="02040602050305030304" pitchFamily="18" charset="0"/>
              </a:rPr>
              <a:t>Αν προβλέπονται αναπληρωματικά μέλη = ο διορισμός είναι απαραίτητος για τη νόμιμη συγκρότηση</a:t>
            </a:r>
          </a:p>
          <a:p>
            <a:pPr algn="just"/>
            <a:endParaRPr lang="el-GR" dirty="0">
              <a:latin typeface="Book Antiqua" panose="02040602050305030304" pitchFamily="18" charset="0"/>
            </a:endParaRPr>
          </a:p>
          <a:p>
            <a:pPr lvl="0" algn="just">
              <a:defRPr/>
            </a:pPr>
            <a:r>
              <a:rPr lang="el-GR" dirty="0">
                <a:latin typeface="Book Antiqua" panose="02040602050305030304" pitchFamily="18" charset="0"/>
              </a:rPr>
              <a:t>Παράνομη πράξη κτήσης ιδιότητας υπό την οποία κάποιος ορίζεται μέλος συλλογικού οργάνου = νόμιμη συγκρότηση</a:t>
            </a:r>
          </a:p>
          <a:p>
            <a:pPr lvl="0" algn="just">
              <a:defRPr/>
            </a:pPr>
            <a:endParaRPr lang="el-GR" dirty="0">
              <a:latin typeface="Book Antiqua" panose="02040602050305030304" pitchFamily="18" charset="0"/>
            </a:endParaRPr>
          </a:p>
          <a:p>
            <a:pPr lvl="0" algn="just">
              <a:defRPr/>
            </a:pPr>
            <a:r>
              <a:rPr lang="el-GR" dirty="0">
                <a:latin typeface="Book Antiqua" panose="02040602050305030304" pitchFamily="18" charset="0"/>
              </a:rPr>
              <a:t>Παράνομη πράξη συγκρότηση = μη νόμιμη συγκρότηση οργάνου</a:t>
            </a:r>
          </a:p>
          <a:p>
            <a:pPr lvl="0" algn="just">
              <a:defRPr/>
            </a:pPr>
            <a:endParaRPr lang="el-GR" dirty="0">
              <a:latin typeface="Book Antiqua" panose="02040602050305030304" pitchFamily="18" charset="0"/>
            </a:endParaRPr>
          </a:p>
          <a:p>
            <a:pPr lvl="0" algn="just">
              <a:defRPr/>
            </a:pPr>
            <a:r>
              <a:rPr lang="el-GR" dirty="0">
                <a:latin typeface="Book Antiqua" panose="02040602050305030304" pitchFamily="18" charset="0"/>
              </a:rPr>
              <a:t>Έλλειψη (παραίτηση, έκπτωση, θάνατος) μελών = παύση νόμιμης συγκρότησης – λειτουργεί μέχρι 3 μήνες αν υπάρχει αριθμός απαρτίας (13§5 ΚΔΔ) – αποκατάσταση με διορισμό ελλείποντος – αδύνατη η αναπλήρωση (</a:t>
            </a:r>
            <a:r>
              <a:rPr lang="el-GR" dirty="0" err="1">
                <a:latin typeface="Book Antiqua" panose="02040602050305030304" pitchFamily="18" charset="0"/>
              </a:rPr>
              <a:t>άρ</a:t>
            </a:r>
            <a:r>
              <a:rPr lang="el-GR" dirty="0">
                <a:latin typeface="Book Antiqua" panose="02040602050305030304" pitchFamily="18" charset="0"/>
              </a:rPr>
              <a:t>. 14§3)</a:t>
            </a:r>
          </a:p>
          <a:p>
            <a:pPr lvl="0" algn="just">
              <a:defRPr/>
            </a:pPr>
            <a:endParaRPr lang="el-GR" dirty="0">
              <a:latin typeface="Book Antiqua" panose="02040602050305030304" pitchFamily="18" charset="0"/>
            </a:endParaRPr>
          </a:p>
          <a:p>
            <a:pPr algn="just"/>
            <a:r>
              <a:rPr lang="el-GR" dirty="0">
                <a:latin typeface="Book Antiqua" panose="02040602050305030304" pitchFamily="18" charset="0"/>
              </a:rPr>
              <a:t>Επί θητεία: αντικατάσταση μόνο για σοβαρό λόγο (</a:t>
            </a:r>
            <a:r>
              <a:rPr lang="el-GR" dirty="0" err="1">
                <a:latin typeface="Book Antiqua" panose="02040602050305030304" pitchFamily="18" charset="0"/>
              </a:rPr>
              <a:t>άρ</a:t>
            </a:r>
            <a:r>
              <a:rPr lang="el-GR" dirty="0">
                <a:latin typeface="Book Antiqua" panose="02040602050305030304" pitchFamily="18" charset="0"/>
              </a:rPr>
              <a:t>. 13§6) και με αιτιολογία – η παράνομη αντικατάσταση συνεπάγεται κακή συγκρότηση</a:t>
            </a:r>
          </a:p>
          <a:p>
            <a:pPr algn="just"/>
            <a:endParaRPr lang="el-GR" dirty="0">
              <a:latin typeface="Book Antiqua" panose="02040602050305030304" pitchFamily="18" charset="0"/>
            </a:endParaRPr>
          </a:p>
        </p:txBody>
      </p:sp>
      <p:sp>
        <p:nvSpPr>
          <p:cNvPr id="6" name="TextBox 5">
            <a:extLst>
              <a:ext uri="{FF2B5EF4-FFF2-40B4-BE49-F238E27FC236}">
                <a16:creationId xmlns:a16="http://schemas.microsoft.com/office/drawing/2014/main" id="{FFC52FF0-E10E-8A16-D677-485E5347D01F}"/>
              </a:ext>
            </a:extLst>
          </p:cNvPr>
          <p:cNvSpPr txBox="1"/>
          <p:nvPr/>
        </p:nvSpPr>
        <p:spPr>
          <a:xfrm>
            <a:off x="5133833" y="244182"/>
            <a:ext cx="1924334" cy="400110"/>
          </a:xfrm>
          <a:prstGeom prst="rect">
            <a:avLst/>
          </a:prstGeom>
          <a:noFill/>
        </p:spPr>
        <p:txBody>
          <a:bodyPr wrap="square" rtlCol="0">
            <a:spAutoFit/>
          </a:bodyPr>
          <a:lstStyle/>
          <a:p>
            <a:r>
              <a:rPr lang="el-GR" sz="2000" b="1" dirty="0">
                <a:latin typeface="Book Antiqua" panose="02040602050305030304" pitchFamily="18" charset="0"/>
              </a:rPr>
              <a:t>ΣΥΛΛΟΓΙΚΑ</a:t>
            </a:r>
          </a:p>
        </p:txBody>
      </p:sp>
    </p:spTree>
    <p:extLst>
      <p:ext uri="{BB962C8B-B14F-4D97-AF65-F5344CB8AC3E}">
        <p14:creationId xmlns:p14="http://schemas.microsoft.com/office/powerpoint/2010/main" val="20394302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D6C1B38-17DC-214E-9846-7F41129D497F}"/>
              </a:ext>
            </a:extLst>
          </p:cNvPr>
          <p:cNvSpPr txBox="1"/>
          <p:nvPr/>
        </p:nvSpPr>
        <p:spPr>
          <a:xfrm>
            <a:off x="1223682" y="289679"/>
            <a:ext cx="10031506" cy="3170099"/>
          </a:xfrm>
          <a:prstGeom prst="rect">
            <a:avLst/>
          </a:prstGeom>
          <a:noFill/>
        </p:spPr>
        <p:txBody>
          <a:bodyPr wrap="square" rtlCol="0">
            <a:spAutoFit/>
          </a:bodyPr>
          <a:lstStyle/>
          <a:p>
            <a:pPr algn="ctr"/>
            <a:r>
              <a:rPr lang="el-GR" sz="2000" b="1" dirty="0">
                <a:latin typeface="Book Antiqua" panose="02040602050305030304" pitchFamily="18" charset="0"/>
              </a:rPr>
              <a:t>ΤΙ ΕΊΝΑΙ ΤΟ ΔΙΟΙΚΗΤΙΚΟ ΔΙΚΑΙΟ;</a:t>
            </a:r>
          </a:p>
          <a:p>
            <a:pPr algn="just"/>
            <a:r>
              <a:rPr lang="el-GR" dirty="0">
                <a:latin typeface="Book Antiqua" panose="02040602050305030304" pitchFamily="18" charset="0"/>
              </a:rPr>
              <a:t>Μερικότερος κλάδος του Δημοσίου Δικαίου, στο οποίο κατατάσσονται οι ειδικοί κανόνες δικαίου που εφαρμόζονται στη Δημόσια Διοίκηση </a:t>
            </a:r>
          </a:p>
          <a:p>
            <a:pPr algn="just"/>
            <a:endParaRPr lang="el-GR" dirty="0">
              <a:latin typeface="Book Antiqua" panose="02040602050305030304" pitchFamily="18" charset="0"/>
            </a:endParaRPr>
          </a:p>
          <a:p>
            <a:pPr algn="ctr"/>
            <a:endParaRPr lang="el-GR" dirty="0">
              <a:latin typeface="Book Antiqua" panose="02040602050305030304" pitchFamily="18" charset="0"/>
            </a:endParaRPr>
          </a:p>
          <a:p>
            <a:pPr algn="ctr"/>
            <a:r>
              <a:rPr lang="el-GR" sz="2000" b="1" dirty="0">
                <a:latin typeface="Book Antiqua" panose="02040602050305030304" pitchFamily="18" charset="0"/>
              </a:rPr>
              <a:t>ΤΙ ΕΊΝΑΙ Η ΔΗΜΟΣΙΑ ΔΙΟΙΚΗΣΗ;</a:t>
            </a:r>
          </a:p>
          <a:p>
            <a:pPr algn="just"/>
            <a:r>
              <a:rPr lang="el-GR" u="sng" dirty="0">
                <a:latin typeface="Book Antiqua" panose="02040602050305030304" pitchFamily="18" charset="0"/>
              </a:rPr>
              <a:t>Λειτουργική έννοια</a:t>
            </a:r>
            <a:r>
              <a:rPr lang="el-GR" dirty="0">
                <a:latin typeface="Book Antiqua" panose="02040602050305030304" pitchFamily="18" charset="0"/>
              </a:rPr>
              <a:t>: Το </a:t>
            </a:r>
            <a:r>
              <a:rPr lang="el-GR" dirty="0" err="1">
                <a:latin typeface="Book Antiqua" panose="02040602050305030304" pitchFamily="18" charset="0"/>
              </a:rPr>
              <a:t>διοικείν</a:t>
            </a:r>
            <a:r>
              <a:rPr lang="el-GR" dirty="0">
                <a:latin typeface="Book Antiqua" panose="02040602050305030304" pitchFamily="18" charset="0"/>
              </a:rPr>
              <a:t>, η διενέργεια νομικών πράξεων και υλικών ενεργειών για την επιδίωξη άμεσα ή έμμεσα της ικανοποίησης του δημοσίου συμφέροντος</a:t>
            </a:r>
          </a:p>
          <a:p>
            <a:pPr algn="just"/>
            <a:r>
              <a:rPr lang="el-GR" u="sng" dirty="0">
                <a:latin typeface="Book Antiqua" panose="02040602050305030304" pitchFamily="18" charset="0"/>
              </a:rPr>
              <a:t>Οργανική έννοια</a:t>
            </a:r>
            <a:r>
              <a:rPr lang="el-GR" dirty="0">
                <a:latin typeface="Book Antiqua" panose="02040602050305030304" pitchFamily="18" charset="0"/>
              </a:rPr>
              <a:t>: οι φορείς που έχουν την αρμοδιότητα να ασκούν δημόσια εξουσία (το Κράτος, τα δημόσια νομικά πρόσωπα κτλ.)</a:t>
            </a:r>
          </a:p>
          <a:p>
            <a:pPr algn="ctr"/>
            <a:endParaRPr lang="el-GR" dirty="0">
              <a:latin typeface="Book Antiqua" panose="02040602050305030304" pitchFamily="18" charset="0"/>
            </a:endParaRPr>
          </a:p>
        </p:txBody>
      </p:sp>
      <p:sp>
        <p:nvSpPr>
          <p:cNvPr id="8" name="TextBox 7">
            <a:extLst>
              <a:ext uri="{FF2B5EF4-FFF2-40B4-BE49-F238E27FC236}">
                <a16:creationId xmlns:a16="http://schemas.microsoft.com/office/drawing/2014/main" id="{8D815809-44EA-34D5-1AF0-34DC809BD6C0}"/>
              </a:ext>
            </a:extLst>
          </p:cNvPr>
          <p:cNvSpPr txBox="1"/>
          <p:nvPr/>
        </p:nvSpPr>
        <p:spPr>
          <a:xfrm>
            <a:off x="1223678" y="3746538"/>
            <a:ext cx="10031505" cy="646331"/>
          </a:xfrm>
          <a:prstGeom prst="rect">
            <a:avLst/>
          </a:prstGeom>
          <a:noFill/>
        </p:spPr>
        <p:txBody>
          <a:bodyPr wrap="square" rtlCol="0">
            <a:spAutoFit/>
          </a:bodyPr>
          <a:lstStyle/>
          <a:p>
            <a:pPr algn="just"/>
            <a:r>
              <a:rPr lang="el-GR" dirty="0">
                <a:latin typeface="Book Antiqua" panose="02040602050305030304" pitchFamily="18" charset="0"/>
              </a:rPr>
              <a:t>Η Διοίκηση διακρίνεται από τη νομοθετική και τη δικαστική εξουσία, αφού εντάσσεται στο πλαίσιο της εκτελεστικής εξουσίας (βλ. </a:t>
            </a:r>
            <a:r>
              <a:rPr lang="el-GR" dirty="0" err="1">
                <a:latin typeface="Book Antiqua" panose="02040602050305030304" pitchFamily="18" charset="0"/>
              </a:rPr>
              <a:t>άρ</a:t>
            </a:r>
            <a:r>
              <a:rPr lang="el-GR" dirty="0">
                <a:latin typeface="Book Antiqua" panose="02040602050305030304" pitchFamily="18" charset="0"/>
              </a:rPr>
              <a:t>. 26Σ), χωρίς, όμως, να αποκλείεται η διασταύρωση</a:t>
            </a:r>
          </a:p>
        </p:txBody>
      </p:sp>
      <p:sp>
        <p:nvSpPr>
          <p:cNvPr id="9" name="TextBox 8">
            <a:extLst>
              <a:ext uri="{FF2B5EF4-FFF2-40B4-BE49-F238E27FC236}">
                <a16:creationId xmlns:a16="http://schemas.microsoft.com/office/drawing/2014/main" id="{66CCBF78-B3D9-4E1A-7390-08A048025A76}"/>
              </a:ext>
            </a:extLst>
          </p:cNvPr>
          <p:cNvSpPr txBox="1"/>
          <p:nvPr/>
        </p:nvSpPr>
        <p:spPr>
          <a:xfrm>
            <a:off x="1223679" y="4392869"/>
            <a:ext cx="10031505" cy="1200329"/>
          </a:xfrm>
          <a:prstGeom prst="rect">
            <a:avLst/>
          </a:prstGeom>
          <a:noFill/>
        </p:spPr>
        <p:txBody>
          <a:bodyPr wrap="square" rtlCol="0">
            <a:spAutoFit/>
          </a:bodyPr>
          <a:lstStyle/>
          <a:p>
            <a:pPr algn="just"/>
            <a:r>
              <a:rPr lang="el-GR" dirty="0">
                <a:latin typeface="Book Antiqua" panose="02040602050305030304" pitchFamily="18" charset="0"/>
              </a:rPr>
              <a:t>Η Διοίκηση απαγορεύει, επιτάσσει, ρυθμίζει, εποπτεύει, συναλλάσσεται, επιβάλλει κυρώσεις κτλ.</a:t>
            </a:r>
          </a:p>
          <a:p>
            <a:pPr algn="just"/>
            <a:r>
              <a:rPr lang="el-GR" dirty="0">
                <a:latin typeface="Book Antiqua" panose="02040602050305030304" pitchFamily="18" charset="0"/>
              </a:rPr>
              <a:t>Έτσι, η Διοίκηση εκδίδει διοικητικές πράξεις (κανονιστικές/ατομικές/γενικές ατομικές), συνάπτει συμβάσεις (ιδιωτικού δικαίου/δημοσίου δικαίου [ν. 4412/2016]) ή πραγματοποιεί υλικές πράξεις δια των οργάνων του</a:t>
            </a:r>
          </a:p>
        </p:txBody>
      </p:sp>
      <p:sp>
        <p:nvSpPr>
          <p:cNvPr id="12" name="TextBox 11">
            <a:extLst>
              <a:ext uri="{FF2B5EF4-FFF2-40B4-BE49-F238E27FC236}">
                <a16:creationId xmlns:a16="http://schemas.microsoft.com/office/drawing/2014/main" id="{FFF721F6-2243-9CB6-48BD-607A3CB4B8C4}"/>
              </a:ext>
            </a:extLst>
          </p:cNvPr>
          <p:cNvSpPr txBox="1"/>
          <p:nvPr/>
        </p:nvSpPr>
        <p:spPr>
          <a:xfrm>
            <a:off x="1223678" y="5593198"/>
            <a:ext cx="10031505" cy="646331"/>
          </a:xfrm>
          <a:prstGeom prst="rect">
            <a:avLst/>
          </a:prstGeom>
          <a:noFill/>
        </p:spPr>
        <p:txBody>
          <a:bodyPr wrap="square">
            <a:spAutoFit/>
          </a:bodyPr>
          <a:lstStyle/>
          <a:p>
            <a:pPr algn="just"/>
            <a:r>
              <a:rPr lang="el-GR" dirty="0">
                <a:latin typeface="Book Antiqua" panose="02040602050305030304" pitchFamily="18" charset="0"/>
              </a:rPr>
              <a:t>Βασικά νομοθετήματα: </a:t>
            </a:r>
            <a:r>
              <a:rPr lang="el-GR" dirty="0" err="1">
                <a:latin typeface="Book Antiqua" panose="02040602050305030304" pitchFamily="18" charset="0"/>
              </a:rPr>
              <a:t>π.δ.</a:t>
            </a:r>
            <a:r>
              <a:rPr lang="el-GR" dirty="0">
                <a:latin typeface="Book Antiqua" panose="02040602050305030304" pitchFamily="18" charset="0"/>
              </a:rPr>
              <a:t> 18/1989, Κώδικας Διοικητικής Δικονομίας, Κώδικας Διοικητικής Διαδικασίας</a:t>
            </a:r>
          </a:p>
        </p:txBody>
      </p:sp>
    </p:spTree>
    <p:extLst>
      <p:ext uri="{BB962C8B-B14F-4D97-AF65-F5344CB8AC3E}">
        <p14:creationId xmlns:p14="http://schemas.microsoft.com/office/powerpoint/2010/main" val="11652199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FE6109C-8B64-DA16-0076-4687BBD45E60}"/>
              </a:ext>
            </a:extLst>
          </p:cNvPr>
          <p:cNvSpPr txBox="1"/>
          <p:nvPr/>
        </p:nvSpPr>
        <p:spPr>
          <a:xfrm>
            <a:off x="0" y="496657"/>
            <a:ext cx="12191999" cy="2031325"/>
          </a:xfrm>
          <a:prstGeom prst="rect">
            <a:avLst/>
          </a:prstGeom>
          <a:noFill/>
        </p:spPr>
        <p:txBody>
          <a:bodyPr wrap="square">
            <a:spAutoFit/>
          </a:bodyPr>
          <a:lstStyle/>
          <a:p>
            <a:pPr marL="0" indent="0" algn="ctr">
              <a:buFont typeface="Arial" panose="020B0604020202020204" pitchFamily="34" charset="0"/>
              <a:buNone/>
            </a:pPr>
            <a:r>
              <a:rPr lang="el-GR" b="1" u="sng" dirty="0">
                <a:latin typeface="Book Antiqua" panose="02040602050305030304" pitchFamily="18" charset="0"/>
              </a:rPr>
              <a:t>ΣΥΝΘΕΣΗ (</a:t>
            </a:r>
            <a:r>
              <a:rPr lang="el-GR" b="1" u="sng" dirty="0" err="1">
                <a:latin typeface="Book Antiqua" panose="02040602050305030304" pitchFamily="18" charset="0"/>
              </a:rPr>
              <a:t>άρ</a:t>
            </a:r>
            <a:r>
              <a:rPr lang="el-GR" b="1" u="sng" dirty="0">
                <a:latin typeface="Book Antiqua" panose="02040602050305030304" pitchFamily="18" charset="0"/>
              </a:rPr>
              <a:t>. 14 ΚΔΔ)</a:t>
            </a:r>
          </a:p>
          <a:p>
            <a:pPr algn="just"/>
            <a:r>
              <a:rPr lang="el-GR" dirty="0">
                <a:latin typeface="Book Antiqua" panose="02040602050305030304" pitchFamily="18" charset="0"/>
              </a:rPr>
              <a:t>-Συμμετοχή μελών συλλογικού οργάνου σε συνεδρίαση – ο αποκλεισμός χωρίς νόμιμο λόγο συνεπάγεται κακή σύνθεση</a:t>
            </a:r>
          </a:p>
          <a:p>
            <a:pPr algn="just"/>
            <a:r>
              <a:rPr lang="el-GR" dirty="0">
                <a:latin typeface="Book Antiqua" panose="02040602050305030304" pitchFamily="18" charset="0"/>
              </a:rPr>
              <a:t>-Απαρτία είναι ο εκ του νόμου προβλεπόμενος ελάχιστος αριθμός μελών, των οποίων η παρουσία είναι απαραίτητη για τη λήψη νόμιμης απόφασης (</a:t>
            </a:r>
            <a:r>
              <a:rPr lang="el-GR" dirty="0" err="1">
                <a:latin typeface="Book Antiqua" panose="02040602050305030304" pitchFamily="18" charset="0"/>
              </a:rPr>
              <a:t>άρ</a:t>
            </a:r>
            <a:r>
              <a:rPr lang="el-GR" dirty="0">
                <a:latin typeface="Book Antiqua" panose="02040602050305030304" pitchFamily="18" charset="0"/>
              </a:rPr>
              <a:t>. 14§1 ΚΔΔ)</a:t>
            </a:r>
          </a:p>
          <a:p>
            <a:pPr algn="just"/>
            <a:r>
              <a:rPr lang="el-GR" dirty="0">
                <a:latin typeface="Book Antiqua" panose="02040602050305030304" pitchFamily="18" charset="0"/>
              </a:rPr>
              <a:t>-Έγκαιρη πρόσκληση (14§2 και 4 ΚΔΔ) – η παρουσία θεραπεύει την πλημμέλεια</a:t>
            </a:r>
          </a:p>
          <a:p>
            <a:pPr marL="0" indent="0" algn="just">
              <a:buFont typeface="Arial" panose="020B0604020202020204" pitchFamily="34" charset="0"/>
              <a:buNone/>
            </a:pPr>
            <a:endParaRPr lang="el-GR" dirty="0">
              <a:latin typeface="Book Antiqua" panose="02040602050305030304" pitchFamily="18" charset="0"/>
            </a:endParaRPr>
          </a:p>
        </p:txBody>
      </p:sp>
      <p:sp>
        <p:nvSpPr>
          <p:cNvPr id="9" name="TextBox 8">
            <a:extLst>
              <a:ext uri="{FF2B5EF4-FFF2-40B4-BE49-F238E27FC236}">
                <a16:creationId xmlns:a16="http://schemas.microsoft.com/office/drawing/2014/main" id="{D5BE1312-E544-0652-6F95-87E353375FC8}"/>
              </a:ext>
            </a:extLst>
          </p:cNvPr>
          <p:cNvSpPr txBox="1"/>
          <p:nvPr/>
        </p:nvSpPr>
        <p:spPr>
          <a:xfrm>
            <a:off x="1" y="2527982"/>
            <a:ext cx="12191999" cy="2862322"/>
          </a:xfrm>
          <a:prstGeom prst="rect">
            <a:avLst/>
          </a:prstGeom>
          <a:noFill/>
        </p:spPr>
        <p:txBody>
          <a:bodyPr wrap="square" rtlCol="0">
            <a:spAutoFit/>
          </a:bodyPr>
          <a:lstStyle/>
          <a:p>
            <a:pPr algn="ctr"/>
            <a:r>
              <a:rPr lang="el-GR" b="1" u="sng" dirty="0">
                <a:latin typeface="Book Antiqua" panose="02040602050305030304" pitchFamily="18" charset="0"/>
              </a:rPr>
              <a:t>ΛΕΙΤΟΥΡΓΙΑ (</a:t>
            </a:r>
            <a:r>
              <a:rPr lang="el-GR" b="1" u="sng" dirty="0" err="1">
                <a:latin typeface="Book Antiqua" panose="02040602050305030304" pitchFamily="18" charset="0"/>
              </a:rPr>
              <a:t>άρ</a:t>
            </a:r>
            <a:r>
              <a:rPr lang="el-GR" b="1" u="sng" dirty="0">
                <a:latin typeface="Book Antiqua" panose="02040602050305030304" pitchFamily="18" charset="0"/>
              </a:rPr>
              <a:t>. 14 και 15)</a:t>
            </a:r>
          </a:p>
          <a:p>
            <a:pPr algn="just"/>
            <a:r>
              <a:rPr lang="el-GR" dirty="0">
                <a:latin typeface="Book Antiqua" panose="02040602050305030304" pitchFamily="18" charset="0"/>
              </a:rPr>
              <a:t>-Παρουσία των μελών που παίρνουν απόφαση καθ’ όλη τη διάρκεια εξέτασης της υπόθεσης– απόφαση με γνώση</a:t>
            </a:r>
          </a:p>
          <a:p>
            <a:pPr algn="just"/>
            <a:r>
              <a:rPr lang="el-GR" dirty="0">
                <a:latin typeface="Book Antiqua" panose="02040602050305030304" pitchFamily="18" charset="0"/>
              </a:rPr>
              <a:t>-Ημερήσια διάταξη (</a:t>
            </a:r>
            <a:r>
              <a:rPr lang="el-GR" dirty="0" err="1">
                <a:latin typeface="Book Antiqua" panose="02040602050305030304" pitchFamily="18" charset="0"/>
              </a:rPr>
              <a:t>άρ</a:t>
            </a:r>
            <a:r>
              <a:rPr lang="el-GR" dirty="0">
                <a:latin typeface="Book Antiqua" panose="02040602050305030304" pitchFamily="18" charset="0"/>
              </a:rPr>
              <a:t>. 14§8 και 9 ΚΔΔ)</a:t>
            </a:r>
          </a:p>
          <a:p>
            <a:pPr algn="just"/>
            <a:r>
              <a:rPr lang="el-GR" dirty="0">
                <a:latin typeface="Book Antiqua" panose="02040602050305030304" pitchFamily="18" charset="0"/>
              </a:rPr>
              <a:t>-Μυστικές συνεδριάσεις – η παρουσία τρίτων δεν επιτρέπεται και πάντως πρέπει να αποχωρούν (</a:t>
            </a:r>
            <a:r>
              <a:rPr lang="el-GR" dirty="0" err="1">
                <a:latin typeface="Book Antiqua" panose="02040602050305030304" pitchFamily="18" charset="0"/>
              </a:rPr>
              <a:t>άρ</a:t>
            </a:r>
            <a:r>
              <a:rPr lang="el-GR" dirty="0">
                <a:latin typeface="Book Antiqua" panose="02040602050305030304" pitchFamily="18" charset="0"/>
              </a:rPr>
              <a:t>. 14§10 ΚΔΔ)</a:t>
            </a:r>
          </a:p>
          <a:p>
            <a:pPr algn="just"/>
            <a:r>
              <a:rPr lang="el-GR" dirty="0">
                <a:latin typeface="Book Antiqua" panose="02040602050305030304" pitchFamily="18" charset="0"/>
              </a:rPr>
              <a:t>-Φανερή ψηφοφορία (</a:t>
            </a:r>
            <a:r>
              <a:rPr lang="el-GR" dirty="0" err="1">
                <a:latin typeface="Book Antiqua" panose="02040602050305030304" pitchFamily="18" charset="0"/>
              </a:rPr>
              <a:t>άρ</a:t>
            </a:r>
            <a:r>
              <a:rPr lang="el-GR" dirty="0">
                <a:latin typeface="Book Antiqua" panose="02040602050305030304" pitchFamily="18" charset="0"/>
              </a:rPr>
              <a:t>. 15§3 ΚΔΔ) – λευκή ψήφος (15§1 ΚΔΔ) – </a:t>
            </a:r>
            <a:r>
              <a:rPr lang="el-GR" dirty="0" err="1">
                <a:latin typeface="Book Antiqua" panose="02040602050305030304" pitchFamily="18" charset="0"/>
              </a:rPr>
              <a:t>αιτολόγηση</a:t>
            </a:r>
            <a:r>
              <a:rPr lang="el-GR" dirty="0">
                <a:latin typeface="Book Antiqua" panose="02040602050305030304" pitchFamily="18" charset="0"/>
              </a:rPr>
              <a:t> ψήφου –αναφορά σε πρακτικό</a:t>
            </a:r>
          </a:p>
          <a:p>
            <a:pPr algn="just"/>
            <a:r>
              <a:rPr lang="el-GR" dirty="0">
                <a:latin typeface="Book Antiqua" panose="02040602050305030304" pitchFamily="18" charset="0"/>
              </a:rPr>
              <a:t>-Επί μέρους γνώμες (</a:t>
            </a:r>
            <a:r>
              <a:rPr lang="el-GR" dirty="0" err="1">
                <a:latin typeface="Book Antiqua" panose="02040602050305030304" pitchFamily="18" charset="0"/>
              </a:rPr>
              <a:t>άρ</a:t>
            </a:r>
            <a:r>
              <a:rPr lang="el-GR" dirty="0">
                <a:latin typeface="Book Antiqua" panose="02040602050305030304" pitchFamily="18" charset="0"/>
              </a:rPr>
              <a:t>. 15§5 και 6 ΚΔΔ)</a:t>
            </a:r>
          </a:p>
          <a:p>
            <a:pPr algn="just"/>
            <a:r>
              <a:rPr lang="el-GR" dirty="0">
                <a:latin typeface="Book Antiqua" panose="02040602050305030304" pitchFamily="18" charset="0"/>
              </a:rPr>
              <a:t>-Λήψη απόφασης (14§5 και 15§2 ΚΔΔ) από απόλυτη πλειοψηφία (</a:t>
            </a:r>
            <a:r>
              <a:rPr lang="el-GR" dirty="0" err="1">
                <a:latin typeface="Book Antiqua" panose="02040602050305030304" pitchFamily="18" charset="0"/>
              </a:rPr>
              <a:t>άρ</a:t>
            </a:r>
            <a:r>
              <a:rPr lang="el-GR" dirty="0">
                <a:latin typeface="Book Antiqua" panose="02040602050305030304" pitchFamily="18" charset="0"/>
              </a:rPr>
              <a:t>. 15§1 ΚΔΔ) </a:t>
            </a:r>
          </a:p>
          <a:p>
            <a:pPr algn="just"/>
            <a:r>
              <a:rPr lang="el-GR" dirty="0">
                <a:latin typeface="Book Antiqua" panose="02040602050305030304" pitchFamily="18" charset="0"/>
              </a:rPr>
              <a:t>-Η υπογραφή του προέδρου ή του αναπληρωτή του αρκεί για τη νόμιμη υπόσταση κάθε πράξης του συλλογικού οργάνου (</a:t>
            </a:r>
            <a:r>
              <a:rPr lang="el-GR" dirty="0" err="1">
                <a:latin typeface="Book Antiqua" panose="02040602050305030304" pitchFamily="18" charset="0"/>
              </a:rPr>
              <a:t>άρ</a:t>
            </a:r>
            <a:r>
              <a:rPr lang="el-GR" dirty="0">
                <a:latin typeface="Book Antiqua" panose="02040602050305030304" pitchFamily="18" charset="0"/>
              </a:rPr>
              <a:t>. 15§8 ΚΔΔ)</a:t>
            </a:r>
          </a:p>
          <a:p>
            <a:pPr algn="just"/>
            <a:endParaRPr lang="el-GR" dirty="0">
              <a:latin typeface="Book Antiqua" panose="02040602050305030304" pitchFamily="18" charset="0"/>
            </a:endParaRPr>
          </a:p>
        </p:txBody>
      </p:sp>
      <p:sp>
        <p:nvSpPr>
          <p:cNvPr id="12" name="TextBox 11">
            <a:extLst>
              <a:ext uri="{FF2B5EF4-FFF2-40B4-BE49-F238E27FC236}">
                <a16:creationId xmlns:a16="http://schemas.microsoft.com/office/drawing/2014/main" id="{96C55BD4-C436-7C27-5304-A8099096F5F5}"/>
              </a:ext>
            </a:extLst>
          </p:cNvPr>
          <p:cNvSpPr txBox="1"/>
          <p:nvPr/>
        </p:nvSpPr>
        <p:spPr>
          <a:xfrm>
            <a:off x="1893625" y="5485027"/>
            <a:ext cx="8404747" cy="1200329"/>
          </a:xfrm>
          <a:prstGeom prst="rect">
            <a:avLst/>
          </a:prstGeom>
          <a:noFill/>
        </p:spPr>
        <p:txBody>
          <a:bodyPr wrap="square">
            <a:spAutoFit/>
          </a:bodyPr>
          <a:lstStyle/>
          <a:p>
            <a:pPr algn="ctr"/>
            <a:r>
              <a:rPr lang="el-GR" dirty="0">
                <a:latin typeface="Book Antiqua" panose="02040602050305030304" pitchFamily="18" charset="0"/>
              </a:rPr>
              <a:t>Η παράβαση των κανόνων αυτών οδηγεί σε παράνομες διοικητικές πράξεις – δικονομικός περιορισμός η λυσιτέλεια της προβαλλόμενης πλημμέλειας </a:t>
            </a:r>
          </a:p>
          <a:p>
            <a:endParaRPr lang="el-GR" dirty="0">
              <a:latin typeface="Book Antiqua" panose="02040602050305030304" pitchFamily="18" charset="0"/>
            </a:endParaRPr>
          </a:p>
          <a:p>
            <a:pPr algn="ctr"/>
            <a:r>
              <a:rPr lang="el-GR" b="1" u="sng" dirty="0">
                <a:latin typeface="Book Antiqua" panose="02040602050305030304" pitchFamily="18" charset="0"/>
              </a:rPr>
              <a:t>Προσεκτική ανάγνωση άρθρων</a:t>
            </a:r>
          </a:p>
        </p:txBody>
      </p:sp>
    </p:spTree>
    <p:extLst>
      <p:ext uri="{BB962C8B-B14F-4D97-AF65-F5344CB8AC3E}">
        <p14:creationId xmlns:p14="http://schemas.microsoft.com/office/powerpoint/2010/main" val="41667284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a16="http://schemas.microsoft.com/office/drawing/2014/main" id="{ADA5DFD7-836A-5DF0-D8D1-0FD1F5A8059D}"/>
              </a:ext>
            </a:extLst>
          </p:cNvPr>
          <p:cNvSpPr>
            <a:spLocks noGrp="1"/>
          </p:cNvSpPr>
          <p:nvPr>
            <p:ph type="subTitle" idx="1"/>
          </p:nvPr>
        </p:nvSpPr>
        <p:spPr>
          <a:xfrm>
            <a:off x="3695700" y="170521"/>
            <a:ext cx="4800600" cy="923331"/>
          </a:xfrm>
        </p:spPr>
        <p:txBody>
          <a:bodyPr/>
          <a:lstStyle/>
          <a:p>
            <a:pPr algn="ctr"/>
            <a:r>
              <a:rPr lang="el-GR" sz="2000" b="1" dirty="0">
                <a:solidFill>
                  <a:schemeClr val="tx1"/>
                </a:solidFill>
                <a:latin typeface="Book Antiqua" panose="02040602050305030304" pitchFamily="18" charset="0"/>
              </a:rPr>
              <a:t>ΑΡΧΗ ΑΜΕΡΟΛΗΨΙΑΣ (</a:t>
            </a:r>
            <a:r>
              <a:rPr lang="el-GR" sz="2000" b="1" dirty="0" err="1">
                <a:solidFill>
                  <a:schemeClr val="tx1"/>
                </a:solidFill>
                <a:latin typeface="Book Antiqua" panose="02040602050305030304" pitchFamily="18" charset="0"/>
              </a:rPr>
              <a:t>άρ</a:t>
            </a:r>
            <a:r>
              <a:rPr lang="el-GR" sz="2000" b="1" dirty="0">
                <a:solidFill>
                  <a:schemeClr val="tx1"/>
                </a:solidFill>
                <a:latin typeface="Book Antiqua" panose="02040602050305030304" pitchFamily="18" charset="0"/>
              </a:rPr>
              <a:t>. 7§1 ΚΔΔ)</a:t>
            </a:r>
          </a:p>
          <a:p>
            <a:pPr algn="ctr"/>
            <a:r>
              <a:rPr lang="el-GR" dirty="0">
                <a:solidFill>
                  <a:schemeClr val="tx1"/>
                </a:solidFill>
                <a:latin typeface="Book Antiqua" panose="02040602050305030304" pitchFamily="18" charset="0"/>
              </a:rPr>
              <a:t>για τα μονομελή και τα συλλογικά όργανα </a:t>
            </a:r>
          </a:p>
        </p:txBody>
      </p:sp>
      <p:sp>
        <p:nvSpPr>
          <p:cNvPr id="5" name="TextBox 4">
            <a:extLst>
              <a:ext uri="{FF2B5EF4-FFF2-40B4-BE49-F238E27FC236}">
                <a16:creationId xmlns:a16="http://schemas.microsoft.com/office/drawing/2014/main" id="{7551A337-A3D3-4932-AADC-C3E29D137BE0}"/>
              </a:ext>
            </a:extLst>
          </p:cNvPr>
          <p:cNvSpPr txBox="1"/>
          <p:nvPr/>
        </p:nvSpPr>
        <p:spPr>
          <a:xfrm>
            <a:off x="2395398" y="1193536"/>
            <a:ext cx="7135504" cy="646331"/>
          </a:xfrm>
          <a:prstGeom prst="rect">
            <a:avLst/>
          </a:prstGeom>
          <a:noFill/>
        </p:spPr>
        <p:txBody>
          <a:bodyPr wrap="square">
            <a:spAutoFit/>
          </a:bodyPr>
          <a:lstStyle/>
          <a:p>
            <a:pPr algn="just"/>
            <a:r>
              <a:rPr lang="el-GR" b="0" i="0" dirty="0">
                <a:effectLst/>
                <a:latin typeface="Book Antiqua" panose="02040602050305030304" pitchFamily="18" charset="0"/>
              </a:rPr>
              <a:t>είναι η εγγύηση για αμερόληπτη κρίση, ώστε να δημιουργείται στον διοικούμενο η πεποίθηση του αδιάβλητου της πράξης που εκδίδεται</a:t>
            </a:r>
            <a:endParaRPr lang="el-GR" dirty="0">
              <a:latin typeface="Book Antiqua" panose="02040602050305030304" pitchFamily="18" charset="0"/>
            </a:endParaRPr>
          </a:p>
        </p:txBody>
      </p:sp>
      <p:sp>
        <p:nvSpPr>
          <p:cNvPr id="7" name="TextBox 6">
            <a:extLst>
              <a:ext uri="{FF2B5EF4-FFF2-40B4-BE49-F238E27FC236}">
                <a16:creationId xmlns:a16="http://schemas.microsoft.com/office/drawing/2014/main" id="{0EE0F6EF-B24E-6424-5E65-DBED506BC39B}"/>
              </a:ext>
            </a:extLst>
          </p:cNvPr>
          <p:cNvSpPr txBox="1"/>
          <p:nvPr/>
        </p:nvSpPr>
        <p:spPr>
          <a:xfrm>
            <a:off x="75062" y="1939551"/>
            <a:ext cx="12041875" cy="4524315"/>
          </a:xfrm>
          <a:prstGeom prst="rect">
            <a:avLst/>
          </a:prstGeom>
          <a:noFill/>
        </p:spPr>
        <p:txBody>
          <a:bodyPr wrap="square">
            <a:spAutoFit/>
          </a:bodyPr>
          <a:lstStyle/>
          <a:p>
            <a:pPr algn="just"/>
            <a:r>
              <a:rPr lang="el-GR" b="1" i="0" dirty="0">
                <a:effectLst/>
                <a:latin typeface="Book Antiqua" panose="02040602050305030304" pitchFamily="18" charset="0"/>
              </a:rPr>
              <a:t>-αποχή</a:t>
            </a:r>
          </a:p>
          <a:p>
            <a:pPr algn="just"/>
            <a:r>
              <a:rPr lang="el-GR" dirty="0">
                <a:latin typeface="Book Antiqua" panose="02040602050305030304" pitchFamily="18" charset="0"/>
              </a:rPr>
              <a:t>από κάθε ενέργεια ή διαδικασία ως προς τη λήψη απόφασης, διατύπωση γνώμης και πρότασης, εφόσον:</a:t>
            </a:r>
          </a:p>
          <a:p>
            <a:pPr algn="just"/>
            <a:r>
              <a:rPr lang="el-GR" dirty="0">
                <a:latin typeface="Book Antiqua" panose="02040602050305030304" pitchFamily="18" charset="0"/>
              </a:rPr>
              <a:t>	-η ικανοποίηση προσωπικού συμφέροντός τους συνδέεται με την έκβαση της υπόθεσης,</a:t>
            </a:r>
          </a:p>
          <a:p>
            <a:pPr algn="just"/>
            <a:r>
              <a:rPr lang="el-GR" dirty="0">
                <a:latin typeface="Book Antiqua" panose="02040602050305030304" pitchFamily="18" charset="0"/>
              </a:rPr>
              <a:t>	-είναι σύζυγοι ή συγγενείς εξ αίματος ή εξ αγχιστείας, κατευθείαν μεν γραμμή απεριορίστως, εκ πλαγίου 	δε έως και τέταρτου βαθμού με κάποιον από τους ενδιαφερομένου</a:t>
            </a:r>
          </a:p>
          <a:p>
            <a:pPr algn="just"/>
            <a:r>
              <a:rPr lang="el-GR" dirty="0">
                <a:latin typeface="Book Antiqua" panose="02040602050305030304" pitchFamily="18" charset="0"/>
              </a:rPr>
              <a:t>	-έχουν ιδιαίτερο δεσμό ή ιδιάζουσα σχέση ή εχθρότητα με τους 	ενδιαφερομένους </a:t>
            </a:r>
          </a:p>
          <a:p>
            <a:pPr algn="just"/>
            <a:r>
              <a:rPr lang="el-GR" dirty="0">
                <a:latin typeface="Book Antiqua" panose="02040602050305030304" pitchFamily="18" charset="0"/>
              </a:rPr>
              <a:t>	-έχουν εκφράσει δημόσια άποψη και δημιουργείται η υπόνοια ότι υπάρχει σχηματισμένη και άρα 	προειλημμένη 	άποψη</a:t>
            </a:r>
          </a:p>
          <a:p>
            <a:pPr algn="just"/>
            <a:r>
              <a:rPr lang="el-GR" dirty="0">
                <a:latin typeface="Book Antiqua" panose="02040602050305030304" pitchFamily="18" charset="0"/>
              </a:rPr>
              <a:t>	*δεν χρειάζεται να αποδειχθεί ότι η απόφαση ήταν πράγματι μεροληπτική 	</a:t>
            </a:r>
          </a:p>
          <a:p>
            <a:pPr algn="just"/>
            <a:r>
              <a:rPr lang="el-GR" dirty="0">
                <a:latin typeface="Book Antiqua" panose="02040602050305030304" pitchFamily="18" charset="0"/>
              </a:rPr>
              <a:t>	*κωλύεται όποιος εξέδωσε ως μονομελές όργανο πράξη ελεγχόμενη από 	συλλογικό όργανο, εξετάστηκε ως 	μάρτυρας και κατέθεσε επιβαρυντικά στοιχεία, διατύπωσε δυσμενή γνώμη, συμμετείχε σε 	γνωμοδοτικό	όργανο του οποίου τη γνώμη λαμβάνει υπόψιν το </a:t>
            </a:r>
            <a:r>
              <a:rPr lang="el-GR" dirty="0" err="1">
                <a:latin typeface="Book Antiqua" panose="02040602050305030304" pitchFamily="18" charset="0"/>
              </a:rPr>
              <a:t>αποφασίζον</a:t>
            </a:r>
            <a:r>
              <a:rPr lang="el-GR" dirty="0">
                <a:latin typeface="Book Antiqua" panose="02040602050305030304" pitchFamily="18" charset="0"/>
              </a:rPr>
              <a:t> όργανο</a:t>
            </a:r>
            <a:endParaRPr lang="el-GR" sz="2000" dirty="0">
              <a:latin typeface="Book Antiqua" panose="02040602050305030304" pitchFamily="18" charset="0"/>
            </a:endParaRPr>
          </a:p>
          <a:p>
            <a:pPr algn="just"/>
            <a:r>
              <a:rPr lang="el-GR" b="1" dirty="0">
                <a:latin typeface="Book Antiqua" panose="02040602050305030304" pitchFamily="18" charset="0"/>
              </a:rPr>
              <a:t>-</a:t>
            </a:r>
            <a:r>
              <a:rPr lang="el-GR" b="1" dirty="0" err="1">
                <a:latin typeface="Book Antiqua" panose="02040602050305030304" pitchFamily="18" charset="0"/>
              </a:rPr>
              <a:t>αυτοεξαίρεση</a:t>
            </a:r>
            <a:r>
              <a:rPr lang="el-GR" b="1" dirty="0">
                <a:latin typeface="Book Antiqua" panose="02040602050305030304" pitchFamily="18" charset="0"/>
              </a:rPr>
              <a:t> </a:t>
            </a:r>
          </a:p>
          <a:p>
            <a:pPr algn="just"/>
            <a:r>
              <a:rPr lang="el-GR" b="1" dirty="0">
                <a:latin typeface="Book Antiqua" panose="02040602050305030304" pitchFamily="18" charset="0"/>
              </a:rPr>
              <a:t>-αίτηση εξαίρεσης</a:t>
            </a:r>
          </a:p>
          <a:p>
            <a:pPr algn="just"/>
            <a:r>
              <a:rPr lang="el-GR" b="1" dirty="0">
                <a:latin typeface="Book Antiqua" panose="02040602050305030304" pitchFamily="18" charset="0"/>
              </a:rPr>
              <a:t>-αυτεπάγγελτη εξαίρεση</a:t>
            </a:r>
          </a:p>
          <a:p>
            <a:pPr algn="just"/>
            <a:endParaRPr lang="el-GR" dirty="0">
              <a:latin typeface="Book Antiqua" panose="02040602050305030304" pitchFamily="18" charset="0"/>
            </a:endParaRPr>
          </a:p>
        </p:txBody>
      </p:sp>
      <p:sp>
        <p:nvSpPr>
          <p:cNvPr id="2" name="Μισό πλαίσιο 1">
            <a:extLst>
              <a:ext uri="{FF2B5EF4-FFF2-40B4-BE49-F238E27FC236}">
                <a16:creationId xmlns:a16="http://schemas.microsoft.com/office/drawing/2014/main" id="{C25AA112-704C-A7F6-AE43-4BA0C6B4A825}"/>
              </a:ext>
            </a:extLst>
          </p:cNvPr>
          <p:cNvSpPr/>
          <p:nvPr/>
        </p:nvSpPr>
        <p:spPr>
          <a:xfrm rot="8269126">
            <a:off x="2228825" y="5399356"/>
            <a:ext cx="333145" cy="343747"/>
          </a:xfrm>
          <a:prstGeom prst="halfFram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4" name="TextBox 3">
            <a:extLst>
              <a:ext uri="{FF2B5EF4-FFF2-40B4-BE49-F238E27FC236}">
                <a16:creationId xmlns:a16="http://schemas.microsoft.com/office/drawing/2014/main" id="{9F9AD92B-327B-A5B6-F7C4-383B42DA1751}"/>
              </a:ext>
            </a:extLst>
          </p:cNvPr>
          <p:cNvSpPr txBox="1"/>
          <p:nvPr/>
        </p:nvSpPr>
        <p:spPr>
          <a:xfrm>
            <a:off x="2634242" y="5248063"/>
            <a:ext cx="9557758" cy="646331"/>
          </a:xfrm>
          <a:prstGeom prst="rect">
            <a:avLst/>
          </a:prstGeom>
          <a:noFill/>
        </p:spPr>
        <p:txBody>
          <a:bodyPr wrap="square" rtlCol="0">
            <a:spAutoFit/>
          </a:bodyPr>
          <a:lstStyle/>
          <a:p>
            <a:pPr algn="just"/>
            <a:r>
              <a:rPr lang="el-GR" i="1" dirty="0">
                <a:latin typeface="Book Antiqua" panose="02040602050305030304" pitchFamily="18" charset="0"/>
              </a:rPr>
              <a:t>αποφαίνεται </a:t>
            </a:r>
            <a:r>
              <a:rPr lang="el-GR" i="1">
                <a:latin typeface="Book Antiqua" panose="02040602050305030304" pitchFamily="18" charset="0"/>
              </a:rPr>
              <a:t>η προϊσταμένη </a:t>
            </a:r>
            <a:r>
              <a:rPr lang="el-GR" i="1" dirty="0">
                <a:latin typeface="Book Antiqua" panose="02040602050305030304" pitchFamily="18" charset="0"/>
              </a:rPr>
              <a:t>αρχή ή το συλλογικό όργανο – δεν εφαρμόζονται αν υπάρχει θέμα αναπλήρωσης ή απαρτίας</a:t>
            </a:r>
          </a:p>
        </p:txBody>
      </p:sp>
    </p:spTree>
    <p:extLst>
      <p:ext uri="{BB962C8B-B14F-4D97-AF65-F5344CB8AC3E}">
        <p14:creationId xmlns:p14="http://schemas.microsoft.com/office/powerpoint/2010/main" val="33581645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2318E18-D112-A679-E70C-E2BA9AE9CF03}"/>
              </a:ext>
            </a:extLst>
          </p:cNvPr>
          <p:cNvSpPr txBox="1"/>
          <p:nvPr/>
        </p:nvSpPr>
        <p:spPr>
          <a:xfrm>
            <a:off x="1645444" y="612844"/>
            <a:ext cx="8901112" cy="5632311"/>
          </a:xfrm>
          <a:prstGeom prst="rect">
            <a:avLst/>
          </a:prstGeom>
          <a:noFill/>
        </p:spPr>
        <p:txBody>
          <a:bodyPr wrap="square" rtlCol="0">
            <a:spAutoFit/>
          </a:bodyPr>
          <a:lstStyle/>
          <a:p>
            <a:pPr algn="ctr"/>
            <a:r>
              <a:rPr lang="en-US" b="1" dirty="0">
                <a:latin typeface="Book Antiqua" panose="02040602050305030304" pitchFamily="18" charset="0"/>
              </a:rPr>
              <a:t>HONORARY MENTION</a:t>
            </a:r>
            <a:endParaRPr lang="el-GR" b="1" dirty="0">
              <a:latin typeface="Book Antiqua" panose="02040602050305030304" pitchFamily="18" charset="0"/>
            </a:endParaRPr>
          </a:p>
          <a:p>
            <a:pPr algn="just"/>
            <a:r>
              <a:rPr lang="el-GR" dirty="0">
                <a:latin typeface="Book Antiqua" panose="02040602050305030304" pitchFamily="18" charset="0"/>
              </a:rPr>
              <a:t>-στην αρχή της νομιμότητας</a:t>
            </a:r>
          </a:p>
          <a:p>
            <a:pPr algn="just"/>
            <a:endParaRPr lang="el-GR" dirty="0">
              <a:latin typeface="Book Antiqua" panose="02040602050305030304" pitchFamily="18" charset="0"/>
            </a:endParaRPr>
          </a:p>
          <a:p>
            <a:pPr algn="just"/>
            <a:r>
              <a:rPr lang="el-GR" dirty="0">
                <a:latin typeface="Book Antiqua" panose="02040602050305030304" pitchFamily="18" charset="0"/>
              </a:rPr>
              <a:t>-στο δημόσιο συμφέρον</a:t>
            </a:r>
          </a:p>
          <a:p>
            <a:pPr algn="just"/>
            <a:endParaRPr lang="el-GR" dirty="0">
              <a:latin typeface="Book Antiqua" panose="02040602050305030304" pitchFamily="18" charset="0"/>
            </a:endParaRPr>
          </a:p>
          <a:p>
            <a:pPr algn="just"/>
            <a:r>
              <a:rPr lang="el-GR" dirty="0">
                <a:latin typeface="Book Antiqua" panose="02040602050305030304" pitchFamily="18" charset="0"/>
              </a:rPr>
              <a:t>-στην ασφάλεια δικαίου</a:t>
            </a:r>
          </a:p>
          <a:p>
            <a:pPr algn="just"/>
            <a:endParaRPr lang="el-GR" dirty="0">
              <a:latin typeface="Book Antiqua" panose="02040602050305030304" pitchFamily="18" charset="0"/>
            </a:endParaRPr>
          </a:p>
          <a:p>
            <a:pPr algn="just"/>
            <a:r>
              <a:rPr lang="el-GR" dirty="0">
                <a:latin typeface="Book Antiqua" panose="02040602050305030304" pitchFamily="18" charset="0"/>
              </a:rPr>
              <a:t>–στην αρχή της ισότητας ενώπιον των διοικητικών υπηρεσιών</a:t>
            </a:r>
          </a:p>
          <a:p>
            <a:pPr algn="just"/>
            <a:endParaRPr lang="el-GR" dirty="0">
              <a:latin typeface="Book Antiqua" panose="02040602050305030304" pitchFamily="18" charset="0"/>
            </a:endParaRPr>
          </a:p>
          <a:p>
            <a:pPr algn="just"/>
            <a:r>
              <a:rPr lang="el-GR" dirty="0">
                <a:latin typeface="Book Antiqua" panose="02040602050305030304" pitchFamily="18" charset="0"/>
              </a:rPr>
              <a:t>-στην αρχή της χρηστής διοίκησης</a:t>
            </a:r>
          </a:p>
          <a:p>
            <a:pPr algn="just"/>
            <a:endParaRPr lang="el-GR" dirty="0">
              <a:latin typeface="Book Antiqua" panose="02040602050305030304" pitchFamily="18" charset="0"/>
            </a:endParaRPr>
          </a:p>
          <a:p>
            <a:pPr algn="just"/>
            <a:r>
              <a:rPr lang="el-GR" dirty="0">
                <a:latin typeface="Book Antiqua" panose="02040602050305030304" pitchFamily="18" charset="0"/>
              </a:rPr>
              <a:t>-στην αρχή της διαφάνειας</a:t>
            </a:r>
          </a:p>
          <a:p>
            <a:pPr algn="just"/>
            <a:endParaRPr lang="el-GR" dirty="0">
              <a:latin typeface="Book Antiqua" panose="02040602050305030304" pitchFamily="18" charset="0"/>
            </a:endParaRPr>
          </a:p>
          <a:p>
            <a:pPr algn="just"/>
            <a:r>
              <a:rPr lang="el-GR" dirty="0">
                <a:latin typeface="Book Antiqua" panose="02040602050305030304" pitchFamily="18" charset="0"/>
              </a:rPr>
              <a:t>-στην αιτιολόγηση των διοικητικών πράξεων (17 ΚΔΔ)</a:t>
            </a:r>
          </a:p>
          <a:p>
            <a:pPr algn="just"/>
            <a:endParaRPr lang="el-GR" dirty="0">
              <a:latin typeface="Book Antiqua" panose="02040602050305030304" pitchFamily="18" charset="0"/>
            </a:endParaRPr>
          </a:p>
          <a:p>
            <a:pPr algn="just"/>
            <a:r>
              <a:rPr lang="el-GR" dirty="0">
                <a:latin typeface="Book Antiqua" panose="02040602050305030304" pitchFamily="18" charset="0"/>
              </a:rPr>
              <a:t>-στο δικαίωμα πρόσβασης στα διοικητικά έγγραφα (5§1 ΚΔΔ)</a:t>
            </a:r>
          </a:p>
          <a:p>
            <a:pPr algn="just"/>
            <a:endParaRPr lang="el-GR" dirty="0">
              <a:latin typeface="Book Antiqua" panose="02040602050305030304" pitchFamily="18" charset="0"/>
            </a:endParaRPr>
          </a:p>
          <a:p>
            <a:pPr algn="just"/>
            <a:r>
              <a:rPr lang="el-GR" dirty="0">
                <a:latin typeface="Book Antiqua" panose="02040602050305030304" pitchFamily="18" charset="0"/>
              </a:rPr>
              <a:t>-στο δικαίωμα προηγούμενης ακρόασης (6ΚΔΔ)</a:t>
            </a:r>
          </a:p>
          <a:p>
            <a:pPr algn="just"/>
            <a:endParaRPr lang="el-GR" dirty="0">
              <a:latin typeface="Book Antiqua" panose="02040602050305030304" pitchFamily="18" charset="0"/>
            </a:endParaRPr>
          </a:p>
          <a:p>
            <a:pPr algn="just"/>
            <a:r>
              <a:rPr lang="el-GR" dirty="0">
                <a:latin typeface="Book Antiqua" panose="02040602050305030304" pitchFamily="18" charset="0"/>
              </a:rPr>
              <a:t>-στη δυνατότητα προσβολής διοικητικών πράξεων  (20Σ)</a:t>
            </a:r>
          </a:p>
        </p:txBody>
      </p:sp>
    </p:spTree>
    <p:extLst>
      <p:ext uri="{BB962C8B-B14F-4D97-AF65-F5344CB8AC3E}">
        <p14:creationId xmlns:p14="http://schemas.microsoft.com/office/powerpoint/2010/main" val="206292727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E93E354-D9AE-7FA8-23E7-0DBC0C6FFAB0}"/>
              </a:ext>
            </a:extLst>
          </p:cNvPr>
          <p:cNvSpPr txBox="1"/>
          <p:nvPr/>
        </p:nvSpPr>
        <p:spPr>
          <a:xfrm>
            <a:off x="3095624" y="530329"/>
            <a:ext cx="6000750" cy="400110"/>
          </a:xfrm>
          <a:prstGeom prst="rect">
            <a:avLst/>
          </a:prstGeom>
          <a:noFill/>
        </p:spPr>
        <p:txBody>
          <a:bodyPr wrap="square" rtlCol="0">
            <a:spAutoFit/>
          </a:bodyPr>
          <a:lstStyle/>
          <a:p>
            <a:pPr algn="ctr"/>
            <a:r>
              <a:rPr lang="el-GR" sz="2000" b="1" dirty="0">
                <a:latin typeface="Book Antiqua" panose="02040602050305030304" pitchFamily="18" charset="0"/>
              </a:rPr>
              <a:t>ΑΣΤΙΚΗ ΕΥΘΥΝΗ ΤΟΥ ΔΗΜΟΣΙΟΥ</a:t>
            </a:r>
          </a:p>
        </p:txBody>
      </p:sp>
      <p:sp>
        <p:nvSpPr>
          <p:cNvPr id="5" name="TextBox 4">
            <a:extLst>
              <a:ext uri="{FF2B5EF4-FFF2-40B4-BE49-F238E27FC236}">
                <a16:creationId xmlns:a16="http://schemas.microsoft.com/office/drawing/2014/main" id="{2BF9F65E-7C16-C8BD-27A9-B196E699AF79}"/>
              </a:ext>
            </a:extLst>
          </p:cNvPr>
          <p:cNvSpPr txBox="1"/>
          <p:nvPr/>
        </p:nvSpPr>
        <p:spPr>
          <a:xfrm>
            <a:off x="2020466" y="1582340"/>
            <a:ext cx="8151067" cy="3693319"/>
          </a:xfrm>
          <a:prstGeom prst="rect">
            <a:avLst/>
          </a:prstGeom>
          <a:noFill/>
        </p:spPr>
        <p:txBody>
          <a:bodyPr wrap="square" rtlCol="0">
            <a:spAutoFit/>
          </a:bodyPr>
          <a:lstStyle/>
          <a:p>
            <a:pPr algn="ctr"/>
            <a:r>
              <a:rPr lang="el-GR" dirty="0" err="1">
                <a:latin typeface="Book Antiqua" panose="02040602050305030304" pitchFamily="18" charset="0"/>
              </a:rPr>
              <a:t>άρ</a:t>
            </a:r>
            <a:r>
              <a:rPr lang="el-GR" dirty="0">
                <a:latin typeface="Book Antiqua" panose="02040602050305030304" pitchFamily="18" charset="0"/>
              </a:rPr>
              <a:t>. 4 και 20Σ</a:t>
            </a:r>
          </a:p>
          <a:p>
            <a:pPr algn="ctr"/>
            <a:endParaRPr lang="el-GR" dirty="0">
              <a:latin typeface="Book Antiqua" panose="02040602050305030304" pitchFamily="18" charset="0"/>
            </a:endParaRPr>
          </a:p>
          <a:p>
            <a:pPr algn="ctr"/>
            <a:r>
              <a:rPr lang="el-GR" dirty="0" err="1">
                <a:latin typeface="Book Antiqua" panose="02040602050305030304" pitchFamily="18" charset="0"/>
              </a:rPr>
              <a:t>άρ</a:t>
            </a:r>
            <a:r>
              <a:rPr lang="el-GR" dirty="0">
                <a:latin typeface="Book Antiqua" panose="02040602050305030304" pitchFamily="18" charset="0"/>
              </a:rPr>
              <a:t>. 105 </a:t>
            </a:r>
            <a:r>
              <a:rPr lang="el-GR" dirty="0" err="1">
                <a:latin typeface="Book Antiqua" panose="02040602050305030304" pitchFamily="18" charset="0"/>
              </a:rPr>
              <a:t>ΕισΝΑΚ</a:t>
            </a:r>
            <a:r>
              <a:rPr lang="el-GR" dirty="0">
                <a:latin typeface="Book Antiqua" panose="02040602050305030304" pitchFamily="18" charset="0"/>
              </a:rPr>
              <a:t>:</a:t>
            </a:r>
          </a:p>
          <a:p>
            <a:pPr algn="just"/>
            <a:r>
              <a:rPr lang="el-GR" dirty="0">
                <a:latin typeface="Book Antiqua" panose="02040602050305030304" pitchFamily="18" charset="0"/>
              </a:rPr>
              <a:t>«</a:t>
            </a:r>
            <a:r>
              <a:rPr lang="el-GR" i="1" dirty="0">
                <a:latin typeface="Book Antiqua" panose="02040602050305030304" pitchFamily="18" charset="0"/>
              </a:rPr>
              <a:t>για παράνομες πράξεις ή παραλείψεις των οργάνων του δημοσίου κατά την άσκηση της δημόσιας εξουσίας που τους έχει ανατεθεί, το δημόσιο ενέχεται σε αποζημίωση, εκτός αν η πράξη ή η παράλειψη έγινε κατά παράβαση διάταξης που υπάρχει για χάρη του γενικού συμφέροντος. Μαζί με το δημόσιο ευθύνεται εις </a:t>
            </a:r>
            <a:r>
              <a:rPr lang="el-GR" i="1" dirty="0" err="1">
                <a:latin typeface="Book Antiqua" panose="02040602050305030304" pitchFamily="18" charset="0"/>
              </a:rPr>
              <a:t>ολόκληρον</a:t>
            </a:r>
            <a:r>
              <a:rPr lang="el-GR" i="1" dirty="0">
                <a:latin typeface="Book Antiqua" panose="02040602050305030304" pitchFamily="18" charset="0"/>
              </a:rPr>
              <a:t> και το υπαίτιο πρόσωπο, με την επιφύλαξη των ειδικών διατάξεων για την ευθύνη των υπουργών</a:t>
            </a:r>
            <a:r>
              <a:rPr lang="el-GR" dirty="0">
                <a:latin typeface="Book Antiqua" panose="02040602050305030304" pitchFamily="18" charset="0"/>
              </a:rPr>
              <a:t>»</a:t>
            </a:r>
          </a:p>
          <a:p>
            <a:pPr algn="just"/>
            <a:endParaRPr lang="el-GR" dirty="0">
              <a:latin typeface="Book Antiqua" panose="02040602050305030304" pitchFamily="18" charset="0"/>
            </a:endParaRPr>
          </a:p>
          <a:p>
            <a:pPr algn="ctr"/>
            <a:r>
              <a:rPr lang="el-GR" dirty="0">
                <a:latin typeface="Book Antiqua" panose="02040602050305030304" pitchFamily="18" charset="0"/>
              </a:rPr>
              <a:t>και 106 </a:t>
            </a:r>
            <a:r>
              <a:rPr lang="el-GR" dirty="0" err="1">
                <a:latin typeface="Book Antiqua" panose="02040602050305030304" pitchFamily="18" charset="0"/>
              </a:rPr>
              <a:t>ΕισΝΑΚ</a:t>
            </a:r>
            <a:r>
              <a:rPr lang="el-GR" dirty="0">
                <a:latin typeface="Book Antiqua" panose="02040602050305030304" pitchFamily="18" charset="0"/>
              </a:rPr>
              <a:t>:</a:t>
            </a:r>
          </a:p>
          <a:p>
            <a:pPr algn="just"/>
            <a:r>
              <a:rPr lang="el-GR" dirty="0">
                <a:latin typeface="Book Antiqua" panose="02040602050305030304" pitchFamily="18" charset="0"/>
              </a:rPr>
              <a:t>«</a:t>
            </a:r>
            <a:r>
              <a:rPr lang="el-GR" i="1" dirty="0">
                <a:latin typeface="Book Antiqua" panose="02040602050305030304" pitchFamily="18" charset="0"/>
              </a:rPr>
              <a:t>οι διατάξεις των δύο προηγούμενων άρθρων εφαρμόζονται και για την ευθύνη των δήμων, των κοινοτήτων ή των άλλων νομικών προσώπων δημόσιου δικαίου από πράξεις ή παραλείψεις των οργάνων που βρίσκονται στην υπηρεσία τους</a:t>
            </a:r>
            <a:r>
              <a:rPr lang="el-GR" dirty="0">
                <a:latin typeface="Book Antiqua" panose="02040602050305030304" pitchFamily="18" charset="0"/>
              </a:rPr>
              <a:t>»</a:t>
            </a:r>
          </a:p>
        </p:txBody>
      </p:sp>
    </p:spTree>
    <p:extLst>
      <p:ext uri="{BB962C8B-B14F-4D97-AF65-F5344CB8AC3E}">
        <p14:creationId xmlns:p14="http://schemas.microsoft.com/office/powerpoint/2010/main" val="7833652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D15DC190-3CD0-F4DB-AB5A-76E95C3A760A}"/>
              </a:ext>
            </a:extLst>
          </p:cNvPr>
          <p:cNvSpPr txBox="1"/>
          <p:nvPr/>
        </p:nvSpPr>
        <p:spPr>
          <a:xfrm>
            <a:off x="1490472" y="1006233"/>
            <a:ext cx="8885682" cy="5632311"/>
          </a:xfrm>
          <a:prstGeom prst="rect">
            <a:avLst/>
          </a:prstGeom>
          <a:noFill/>
        </p:spPr>
        <p:txBody>
          <a:bodyPr wrap="square">
            <a:spAutoFit/>
          </a:bodyPr>
          <a:lstStyle/>
          <a:p>
            <a:pPr algn="just"/>
            <a:r>
              <a:rPr lang="el-GR" dirty="0">
                <a:latin typeface="Book Antiqua" panose="02040602050305030304" pitchFamily="18" charset="0"/>
              </a:rPr>
              <a:t>-</a:t>
            </a:r>
            <a:r>
              <a:rPr lang="el-GR" b="1" u="sng" dirty="0">
                <a:latin typeface="Book Antiqua" panose="02040602050305030304" pitchFamily="18" charset="0"/>
              </a:rPr>
              <a:t>μη νόμιμη πράξη ή παράλειψη</a:t>
            </a:r>
            <a:r>
              <a:rPr lang="el-GR" dirty="0">
                <a:latin typeface="Book Antiqua" panose="02040602050305030304" pitchFamily="18" charset="0"/>
              </a:rPr>
              <a:t>/υλική ενέργεια ή παράλειψη υλικής ενέργειας</a:t>
            </a:r>
          </a:p>
          <a:p>
            <a:pPr algn="just"/>
            <a:r>
              <a:rPr lang="el-GR" dirty="0">
                <a:latin typeface="Book Antiqua" panose="02040602050305030304" pitchFamily="18" charset="0"/>
              </a:rPr>
              <a:t>-</a:t>
            </a:r>
            <a:r>
              <a:rPr lang="el-GR" b="1" u="sng" dirty="0">
                <a:latin typeface="Book Antiqua" panose="02040602050305030304" pitchFamily="18" charset="0"/>
              </a:rPr>
              <a:t>παράνομος χαρακτήρας</a:t>
            </a:r>
            <a:r>
              <a:rPr lang="el-GR" dirty="0">
                <a:latin typeface="Book Antiqua" panose="02040602050305030304" pitchFamily="18" charset="0"/>
              </a:rPr>
              <a:t>: αντικειμενική ευθύνη, πράξη ή παράλειψη υπάρχει όταν παραβιάζεται κανόνας δικαίου (Σύνταγμα, νομοθεσία κτλ.)</a:t>
            </a:r>
          </a:p>
          <a:p>
            <a:pPr algn="just"/>
            <a:r>
              <a:rPr lang="el-GR" dirty="0">
                <a:latin typeface="Book Antiqua" panose="02040602050305030304" pitchFamily="18" charset="0"/>
              </a:rPr>
              <a:t>-</a:t>
            </a:r>
            <a:r>
              <a:rPr lang="el-GR" b="1" u="sng" dirty="0">
                <a:latin typeface="Book Antiqua" panose="02040602050305030304" pitchFamily="18" charset="0"/>
              </a:rPr>
              <a:t>ζημιά</a:t>
            </a:r>
            <a:r>
              <a:rPr lang="el-GR" dirty="0">
                <a:latin typeface="Book Antiqua" panose="02040602050305030304" pitchFamily="18" charset="0"/>
              </a:rPr>
              <a:t>: θετική ή/και αποθετική ζημία + ηθική βλάβη/ψυχική οδύνη</a:t>
            </a:r>
          </a:p>
          <a:p>
            <a:pPr algn="just"/>
            <a:r>
              <a:rPr lang="el-GR" dirty="0">
                <a:latin typeface="Book Antiqua" panose="02040602050305030304" pitchFamily="18" charset="0"/>
              </a:rPr>
              <a:t>-</a:t>
            </a:r>
            <a:r>
              <a:rPr lang="el-GR" b="1" u="sng" dirty="0">
                <a:latin typeface="Book Antiqua" panose="02040602050305030304" pitchFamily="18" charset="0"/>
              </a:rPr>
              <a:t>αιτιώδης συνάφεια</a:t>
            </a:r>
            <a:r>
              <a:rPr lang="el-GR" dirty="0">
                <a:latin typeface="Book Antiqua" panose="02040602050305030304" pitchFamily="18" charset="0"/>
              </a:rPr>
              <a:t>: η πράξη ή η παράλειψη είναι επαρκώς ικανή και μπορεί αντικειμενικά κατά τη συνήθη και κανονική πορεία των πραγμάτων να επιφέρει τη ζημία</a:t>
            </a:r>
          </a:p>
          <a:p>
            <a:pPr algn="just"/>
            <a:r>
              <a:rPr lang="el-GR" dirty="0">
                <a:latin typeface="Book Antiqua" panose="02040602050305030304" pitchFamily="18" charset="0"/>
              </a:rPr>
              <a:t>-</a:t>
            </a:r>
            <a:r>
              <a:rPr lang="el-GR" b="1" u="sng" dirty="0">
                <a:latin typeface="Book Antiqua" panose="02040602050305030304" pitchFamily="18" charset="0"/>
              </a:rPr>
              <a:t>από όργανο του Δημοσίου </a:t>
            </a:r>
          </a:p>
          <a:p>
            <a:pPr algn="just"/>
            <a:r>
              <a:rPr lang="el-GR" dirty="0">
                <a:latin typeface="Book Antiqua" panose="02040602050305030304" pitchFamily="18" charset="0"/>
              </a:rPr>
              <a:t>-</a:t>
            </a:r>
            <a:r>
              <a:rPr lang="el-GR" b="1" u="sng" dirty="0">
                <a:latin typeface="Book Antiqua" panose="02040602050305030304" pitchFamily="18" charset="0"/>
              </a:rPr>
              <a:t>κατά την εκτέλεση της υπηρεσίας που έχει ανατεθεί ή κατά κατάχρηση αυτής</a:t>
            </a:r>
          </a:p>
          <a:p>
            <a:pPr algn="just"/>
            <a:r>
              <a:rPr lang="el-GR" dirty="0">
                <a:latin typeface="Book Antiqua" panose="02040602050305030304" pitchFamily="18" charset="0"/>
              </a:rPr>
              <a:t>-</a:t>
            </a:r>
            <a:r>
              <a:rPr lang="el-GR" b="1" u="sng" dirty="0">
                <a:latin typeface="Book Antiqua" panose="02040602050305030304" pitchFamily="18" charset="0"/>
              </a:rPr>
              <a:t>αρνητική προϋπόθεση:</a:t>
            </a:r>
            <a:r>
              <a:rPr lang="el-GR" b="1" dirty="0">
                <a:latin typeface="Book Antiqua" panose="02040602050305030304" pitchFamily="18" charset="0"/>
              </a:rPr>
              <a:t> </a:t>
            </a:r>
            <a:r>
              <a:rPr lang="el-GR" dirty="0">
                <a:latin typeface="Book Antiqua" panose="02040602050305030304" pitchFamily="18" charset="0"/>
              </a:rPr>
              <a:t>μη θεμελίωση ευθύνης όταν η παραβιαζόμενη διάταξη έχει τεθεί χάριν του γενικού συμφέροντος</a:t>
            </a:r>
          </a:p>
          <a:p>
            <a:pPr algn="just"/>
            <a:endParaRPr lang="el-GR" dirty="0">
              <a:latin typeface="Book Antiqua" panose="02040602050305030304" pitchFamily="18" charset="0"/>
            </a:endParaRPr>
          </a:p>
          <a:p>
            <a:pPr algn="just"/>
            <a:r>
              <a:rPr lang="el-GR" dirty="0">
                <a:latin typeface="Book Antiqua" panose="02040602050305030304" pitchFamily="18" charset="0"/>
              </a:rPr>
              <a:t>*προσωπική ευθύνη του οργάνου </a:t>
            </a:r>
          </a:p>
          <a:p>
            <a:pPr algn="just"/>
            <a:r>
              <a:rPr lang="el-GR" dirty="0">
                <a:latin typeface="Book Antiqua" panose="02040602050305030304" pitchFamily="18" charset="0"/>
              </a:rPr>
              <a:t>*</a:t>
            </a:r>
            <a:r>
              <a:rPr lang="el-GR" b="1" u="sng" dirty="0">
                <a:latin typeface="Book Antiqua" panose="02040602050305030304" pitchFamily="18" charset="0"/>
              </a:rPr>
              <a:t>νομοθετική εξουσία</a:t>
            </a:r>
            <a:r>
              <a:rPr lang="el-GR" dirty="0">
                <a:latin typeface="Book Antiqua" panose="02040602050305030304" pitchFamily="18" charset="0"/>
              </a:rPr>
              <a:t>: δεν γίνεται δεκτή εκτός και αν από τη νομοθέτηση ή την παράλειψή της γεννάται αντίθεση προς κανόνες δικαίου υπέρτερης τυπικής ισχύος (π.χ. παραβίαση δικαίου ΕΕ - δεκτή)</a:t>
            </a:r>
            <a:endParaRPr lang="el-GR" b="1" dirty="0">
              <a:latin typeface="Book Antiqua" panose="02040602050305030304" pitchFamily="18" charset="0"/>
            </a:endParaRPr>
          </a:p>
          <a:p>
            <a:pPr algn="just"/>
            <a:r>
              <a:rPr lang="el-GR" b="1" dirty="0">
                <a:latin typeface="Book Antiqua" panose="02040602050305030304" pitchFamily="18" charset="0"/>
              </a:rPr>
              <a:t>*</a:t>
            </a:r>
            <a:r>
              <a:rPr lang="el-GR" b="1" u="sng" dirty="0">
                <a:latin typeface="Book Antiqua" panose="02040602050305030304" pitchFamily="18" charset="0"/>
              </a:rPr>
              <a:t>δικαστική εξουσία</a:t>
            </a:r>
            <a:r>
              <a:rPr lang="el-GR" b="1" dirty="0">
                <a:latin typeface="Book Antiqua" panose="02040602050305030304" pitchFamily="18" charset="0"/>
              </a:rPr>
              <a:t>: </a:t>
            </a:r>
            <a:r>
              <a:rPr lang="el-GR" dirty="0">
                <a:latin typeface="Book Antiqua" panose="02040602050305030304" pitchFamily="18" charset="0"/>
              </a:rPr>
              <a:t>δεκτή υπό προϋποθέσεις</a:t>
            </a:r>
          </a:p>
          <a:p>
            <a:pPr algn="just"/>
            <a:r>
              <a:rPr lang="el-GR" b="1" dirty="0">
                <a:latin typeface="Book Antiqua" panose="02040602050305030304" pitchFamily="18" charset="0"/>
              </a:rPr>
              <a:t>*</a:t>
            </a:r>
            <a:r>
              <a:rPr lang="el-GR" b="1" u="sng" dirty="0">
                <a:latin typeface="Book Antiqua" panose="02040602050305030304" pitchFamily="18" charset="0"/>
              </a:rPr>
              <a:t>από νόμιμες ζημιογόνες πράξεις</a:t>
            </a:r>
            <a:r>
              <a:rPr lang="el-GR" b="1" dirty="0">
                <a:latin typeface="Book Antiqua" panose="02040602050305030304" pitchFamily="18" charset="0"/>
              </a:rPr>
              <a:t>: </a:t>
            </a:r>
            <a:r>
              <a:rPr lang="el-GR" dirty="0">
                <a:latin typeface="Book Antiqua" panose="02040602050305030304" pitchFamily="18" charset="0"/>
              </a:rPr>
              <a:t>δεκτή</a:t>
            </a:r>
            <a:r>
              <a:rPr lang="el-GR" b="1" dirty="0">
                <a:latin typeface="Book Antiqua" panose="02040602050305030304" pitchFamily="18" charset="0"/>
              </a:rPr>
              <a:t> - </a:t>
            </a:r>
            <a:r>
              <a:rPr lang="el-GR" dirty="0">
                <a:latin typeface="Book Antiqua" panose="02040602050305030304" pitchFamily="18" charset="0"/>
              </a:rPr>
              <a:t>το επιβαλλόμενο βάρος υπερβαίνει το εύλογο όριο ανοχής και αλληλεγγύης, το οποίο δικαιούται να αξιώνει το Κράτος από το σύνολο των πολιτών ή ορισμένη μερίδα τους</a:t>
            </a:r>
          </a:p>
        </p:txBody>
      </p:sp>
      <p:sp>
        <p:nvSpPr>
          <p:cNvPr id="15" name="TextBox 14">
            <a:extLst>
              <a:ext uri="{FF2B5EF4-FFF2-40B4-BE49-F238E27FC236}">
                <a16:creationId xmlns:a16="http://schemas.microsoft.com/office/drawing/2014/main" id="{AF12DA70-A525-9319-2B71-C7275F1BEB6D}"/>
              </a:ext>
            </a:extLst>
          </p:cNvPr>
          <p:cNvSpPr txBox="1"/>
          <p:nvPr/>
        </p:nvSpPr>
        <p:spPr>
          <a:xfrm>
            <a:off x="4858893" y="219456"/>
            <a:ext cx="2148840" cy="646331"/>
          </a:xfrm>
          <a:prstGeom prst="rect">
            <a:avLst/>
          </a:prstGeom>
          <a:noFill/>
        </p:spPr>
        <p:txBody>
          <a:bodyPr wrap="square" rtlCol="0">
            <a:spAutoFit/>
          </a:bodyPr>
          <a:lstStyle/>
          <a:p>
            <a:pPr algn="ctr"/>
            <a:r>
              <a:rPr lang="el-GR" b="1" u="sng" dirty="0">
                <a:latin typeface="Book Antiqua" panose="02040602050305030304" pitchFamily="18" charset="0"/>
              </a:rPr>
              <a:t>ΠΡΟΫΠΟΘΕΣΕΙΣ </a:t>
            </a:r>
          </a:p>
          <a:p>
            <a:pPr algn="ctr"/>
            <a:r>
              <a:rPr lang="el-GR" b="1" u="sng" dirty="0">
                <a:latin typeface="Book Antiqua" panose="02040602050305030304" pitchFamily="18" charset="0"/>
              </a:rPr>
              <a:t>(</a:t>
            </a:r>
            <a:r>
              <a:rPr lang="el-GR" b="1" u="sng" dirty="0" err="1">
                <a:latin typeface="Book Antiqua" panose="02040602050305030304" pitchFamily="18" charset="0"/>
              </a:rPr>
              <a:t>σωρρευτικά</a:t>
            </a:r>
            <a:r>
              <a:rPr lang="el-GR" b="1" u="sng" dirty="0">
                <a:latin typeface="Book Antiqua" panose="02040602050305030304" pitchFamily="18" charset="0"/>
              </a:rPr>
              <a:t>)</a:t>
            </a:r>
          </a:p>
        </p:txBody>
      </p:sp>
    </p:spTree>
    <p:extLst>
      <p:ext uri="{BB962C8B-B14F-4D97-AF65-F5344CB8AC3E}">
        <p14:creationId xmlns:p14="http://schemas.microsoft.com/office/powerpoint/2010/main" val="363199376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E2DB637-EB39-8DE0-496E-6A5B941FC37D}"/>
              </a:ext>
            </a:extLst>
          </p:cNvPr>
          <p:cNvSpPr txBox="1"/>
          <p:nvPr/>
        </p:nvSpPr>
        <p:spPr>
          <a:xfrm>
            <a:off x="1546622" y="2151727"/>
            <a:ext cx="9098756" cy="2308324"/>
          </a:xfrm>
          <a:prstGeom prst="rect">
            <a:avLst/>
          </a:prstGeom>
          <a:noFill/>
        </p:spPr>
        <p:txBody>
          <a:bodyPr wrap="square" rtlCol="0">
            <a:spAutoFit/>
          </a:bodyPr>
          <a:lstStyle/>
          <a:p>
            <a:pPr algn="ctr"/>
            <a:r>
              <a:rPr lang="el-GR" sz="7200" dirty="0">
                <a:latin typeface="Book Antiqua" panose="02040602050305030304" pitchFamily="18" charset="0"/>
              </a:rPr>
              <a:t>ΚΑΛΑ ΑΠΟΤΕΛΕΣΜΑΤΑ</a:t>
            </a:r>
          </a:p>
        </p:txBody>
      </p:sp>
    </p:spTree>
    <p:extLst>
      <p:ext uri="{BB962C8B-B14F-4D97-AF65-F5344CB8AC3E}">
        <p14:creationId xmlns:p14="http://schemas.microsoft.com/office/powerpoint/2010/main" val="42204340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94AE0BF-3575-5712-5ACC-B47E14632519}"/>
              </a:ext>
            </a:extLst>
          </p:cNvPr>
          <p:cNvSpPr txBox="1"/>
          <p:nvPr/>
        </p:nvSpPr>
        <p:spPr>
          <a:xfrm>
            <a:off x="703729" y="166568"/>
            <a:ext cx="10784541" cy="6524863"/>
          </a:xfrm>
          <a:prstGeom prst="rect">
            <a:avLst/>
          </a:prstGeom>
          <a:noFill/>
        </p:spPr>
        <p:txBody>
          <a:bodyPr wrap="square" rtlCol="0">
            <a:spAutoFit/>
          </a:bodyPr>
          <a:lstStyle/>
          <a:p>
            <a:pPr algn="ctr"/>
            <a:r>
              <a:rPr lang="el-GR" sz="2000" b="1" dirty="0">
                <a:latin typeface="Book Antiqua" panose="02040602050305030304" pitchFamily="18" charset="0"/>
              </a:rPr>
              <a:t> ΔΙΟΙΚΗΤΙΚΗ ΠΡΑΞΗ</a:t>
            </a:r>
          </a:p>
          <a:p>
            <a:pPr algn="ctr"/>
            <a:endParaRPr lang="el-GR" sz="2000" b="1" dirty="0">
              <a:latin typeface="Book Antiqua" panose="02040602050305030304" pitchFamily="18" charset="0"/>
            </a:endParaRPr>
          </a:p>
          <a:p>
            <a:pPr algn="ctr"/>
            <a:r>
              <a:rPr lang="el-GR" b="1" dirty="0">
                <a:latin typeface="Book Antiqua" panose="02040602050305030304" pitchFamily="18" charset="0"/>
              </a:rPr>
              <a:t>ΤΙ ΕΊΝΑΙ;</a:t>
            </a:r>
          </a:p>
          <a:p>
            <a:pPr algn="ctr"/>
            <a:r>
              <a:rPr lang="el-GR" dirty="0">
                <a:latin typeface="Book Antiqua" panose="02040602050305030304" pitchFamily="18" charset="0"/>
              </a:rPr>
              <a:t>Μονομερής κυριαρχική δήλωση βουλήσεως διοικητικού οργάνου, με την οποία θεσπίζεται απρόσωπος ή ατομικός κανόνας δικαίου, κατ’ ενάσκηση δημόσιας εξουσίας και μεταβάλλεται ο νομικός κόσμος </a:t>
            </a:r>
          </a:p>
          <a:p>
            <a:endParaRPr lang="el-GR" dirty="0">
              <a:latin typeface="Book Antiqua" panose="02040602050305030304" pitchFamily="18" charset="0"/>
            </a:endParaRPr>
          </a:p>
          <a:p>
            <a:pPr algn="ctr"/>
            <a:r>
              <a:rPr lang="el-GR" b="1" dirty="0">
                <a:latin typeface="Book Antiqua" panose="02040602050305030304" pitchFamily="18" charset="0"/>
              </a:rPr>
              <a:t>=/=</a:t>
            </a:r>
            <a:r>
              <a:rPr lang="el-GR" dirty="0">
                <a:latin typeface="Book Antiqua" panose="02040602050305030304" pitchFamily="18" charset="0"/>
              </a:rPr>
              <a:t> οι πράξεις της Διοίκησης, πράξεις βάσει σύμπτωσης βουλήσεων (συμβάσεις), γνωμοδοτικές πράξεις/εγκύκλιοι (επιδρούν στην έννομη τάξη αλλά δεν τη μεταβάλλουν)</a:t>
            </a:r>
          </a:p>
          <a:p>
            <a:endParaRPr lang="el-GR" dirty="0">
              <a:latin typeface="Book Antiqua" panose="02040602050305030304" pitchFamily="18" charset="0"/>
            </a:endParaRPr>
          </a:p>
          <a:p>
            <a:pPr algn="ctr"/>
            <a:r>
              <a:rPr lang="el-GR" b="1" u="sng" dirty="0">
                <a:latin typeface="Book Antiqua" panose="02040602050305030304" pitchFamily="18" charset="0"/>
              </a:rPr>
              <a:t>Ποια τα στοιχεία της; </a:t>
            </a:r>
          </a:p>
          <a:p>
            <a:pPr marL="342900" indent="-342900">
              <a:buAutoNum type="arabicPeriod"/>
            </a:pPr>
            <a:r>
              <a:rPr lang="el-GR" dirty="0">
                <a:latin typeface="Book Antiqua" panose="02040602050305030304" pitchFamily="18" charset="0"/>
              </a:rPr>
              <a:t>μονομερής θέσπισης κανόνα δικαίου</a:t>
            </a:r>
          </a:p>
          <a:p>
            <a:pPr marL="342900" indent="-342900">
              <a:buAutoNum type="arabicPeriod"/>
            </a:pPr>
            <a:r>
              <a:rPr lang="el-GR" dirty="0">
                <a:latin typeface="Book Antiqua" panose="02040602050305030304" pitchFamily="18" charset="0"/>
              </a:rPr>
              <a:t>από διοικητικό όργανο/αρχή (οργανικό κριτήριο)</a:t>
            </a:r>
          </a:p>
          <a:p>
            <a:pPr marL="342900" indent="-342900">
              <a:buAutoNum type="arabicPeriod"/>
            </a:pPr>
            <a:r>
              <a:rPr lang="el-GR" dirty="0">
                <a:latin typeface="Book Antiqua" panose="02040602050305030304" pitchFamily="18" charset="0"/>
              </a:rPr>
              <a:t>για την επιδίωξη δημοσίου σκοπού (λειτουργικό κριτήριο)</a:t>
            </a:r>
          </a:p>
          <a:p>
            <a:endParaRPr lang="el-GR" dirty="0">
              <a:latin typeface="Book Antiqua" panose="02040602050305030304" pitchFamily="18" charset="0"/>
            </a:endParaRPr>
          </a:p>
          <a:p>
            <a:pPr algn="ctr"/>
            <a:r>
              <a:rPr lang="el-GR" b="1" u="sng" dirty="0">
                <a:latin typeface="Book Antiqua" panose="02040602050305030304" pitchFamily="18" charset="0"/>
              </a:rPr>
              <a:t>Ποια τα χαρακτηριστικά της;</a:t>
            </a:r>
          </a:p>
          <a:p>
            <a:pPr marL="342900" indent="-342900" algn="just">
              <a:buAutoNum type="arabicPeriod"/>
            </a:pPr>
            <a:r>
              <a:rPr lang="el-GR" dirty="0">
                <a:latin typeface="Book Antiqua" panose="02040602050305030304" pitchFamily="18" charset="0"/>
              </a:rPr>
              <a:t>τεκμήριο νομιμότητας: η διοικητική πράξη από την έναρξη ισχύος της έως και την ακύρωση/την ανάκληση/την κατάργησή της, παράγει όλα τα έννομα αποτελέσματα </a:t>
            </a:r>
            <a:r>
              <a:rPr lang="en-US" dirty="0" err="1">
                <a:latin typeface="Book Antiqua" panose="02040602050305030304" pitchFamily="18" charset="0"/>
              </a:rPr>
              <a:t>erga</a:t>
            </a:r>
            <a:r>
              <a:rPr lang="en-US" dirty="0">
                <a:latin typeface="Book Antiqua" panose="02040602050305030304" pitchFamily="18" charset="0"/>
              </a:rPr>
              <a:t> omnes</a:t>
            </a:r>
            <a:r>
              <a:rPr lang="el-GR" dirty="0">
                <a:latin typeface="Book Antiqua" panose="02040602050305030304" pitchFamily="18" charset="0"/>
              </a:rPr>
              <a:t> ανεξάρτητα από τυχόν νομικές πλημμέλειες</a:t>
            </a:r>
            <a:r>
              <a:rPr lang="en-US" dirty="0">
                <a:latin typeface="Book Antiqua" panose="02040602050305030304" pitchFamily="18" charset="0"/>
              </a:rPr>
              <a:t> – </a:t>
            </a:r>
            <a:r>
              <a:rPr lang="el-GR" dirty="0">
                <a:latin typeface="Book Antiqua" panose="02040602050305030304" pitchFamily="18" charset="0"/>
              </a:rPr>
              <a:t>προϋπόθεση του τεκμηρίου είναι το υποστατό της διοικητικής πράξης </a:t>
            </a:r>
          </a:p>
          <a:p>
            <a:pPr marL="342900" indent="-342900" algn="just">
              <a:buAutoNum type="arabicPeriod"/>
            </a:pPr>
            <a:r>
              <a:rPr lang="el-GR" dirty="0" err="1">
                <a:latin typeface="Book Antiqua" panose="02040602050305030304" pitchFamily="18" charset="0"/>
              </a:rPr>
              <a:t>εκτελεστότητα</a:t>
            </a:r>
            <a:r>
              <a:rPr lang="el-GR" dirty="0">
                <a:latin typeface="Book Antiqua" panose="02040602050305030304" pitchFamily="18" charset="0"/>
              </a:rPr>
              <a:t>: αναγκαίο στοιχείο της διοικητικής πράξης – η θεσπιζόμενη ρύθμιση είναι</a:t>
            </a:r>
            <a:r>
              <a:rPr lang="en-US" dirty="0">
                <a:latin typeface="Book Antiqua" panose="02040602050305030304" pitchFamily="18" charset="0"/>
              </a:rPr>
              <a:t> </a:t>
            </a:r>
            <a:r>
              <a:rPr lang="el-GR" dirty="0">
                <a:latin typeface="Book Antiqua" panose="02040602050305030304" pitchFamily="18" charset="0"/>
              </a:rPr>
              <a:t>υποχρεωτική από την έκδοση της διοικητικής πράξης – κεντρική έννοια του διοικητικού δικονομικού δικαίου</a:t>
            </a:r>
          </a:p>
          <a:p>
            <a:endParaRPr lang="el-GR" dirty="0">
              <a:latin typeface="Book Antiqua" panose="02040602050305030304" pitchFamily="18" charset="0"/>
            </a:endParaRPr>
          </a:p>
          <a:p>
            <a:endParaRPr lang="el-GR" dirty="0">
              <a:latin typeface="Book Antiqua" panose="02040602050305030304" pitchFamily="18" charset="0"/>
            </a:endParaRPr>
          </a:p>
        </p:txBody>
      </p:sp>
    </p:spTree>
    <p:extLst>
      <p:ext uri="{BB962C8B-B14F-4D97-AF65-F5344CB8AC3E}">
        <p14:creationId xmlns:p14="http://schemas.microsoft.com/office/powerpoint/2010/main" val="27673553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Πίνακας 3">
            <a:extLst>
              <a:ext uri="{FF2B5EF4-FFF2-40B4-BE49-F238E27FC236}">
                <a16:creationId xmlns:a16="http://schemas.microsoft.com/office/drawing/2014/main" id="{14A9BF25-9A32-00D2-62EE-863D1FCCDF6E}"/>
              </a:ext>
            </a:extLst>
          </p:cNvPr>
          <p:cNvGraphicFramePr>
            <a:graphicFrameLocks noGrp="1"/>
          </p:cNvGraphicFramePr>
          <p:nvPr>
            <p:extLst>
              <p:ext uri="{D42A27DB-BD31-4B8C-83A1-F6EECF244321}">
                <p14:modId xmlns:p14="http://schemas.microsoft.com/office/powerpoint/2010/main" val="3019936159"/>
              </p:ext>
            </p:extLst>
          </p:nvPr>
        </p:nvGraphicFramePr>
        <p:xfrm>
          <a:off x="786222" y="1045652"/>
          <a:ext cx="10619556" cy="5443859"/>
        </p:xfrm>
        <a:graphic>
          <a:graphicData uri="http://schemas.openxmlformats.org/drawingml/2006/table">
            <a:tbl>
              <a:tblPr firstRow="1" bandRow="1">
                <a:tableStyleId>{5C22544A-7EE6-4342-B048-85BDC9FD1C3A}</a:tableStyleId>
              </a:tblPr>
              <a:tblGrid>
                <a:gridCol w="5309778">
                  <a:extLst>
                    <a:ext uri="{9D8B030D-6E8A-4147-A177-3AD203B41FA5}">
                      <a16:colId xmlns:a16="http://schemas.microsoft.com/office/drawing/2014/main" val="2097470304"/>
                    </a:ext>
                  </a:extLst>
                </a:gridCol>
                <a:gridCol w="5309778">
                  <a:extLst>
                    <a:ext uri="{9D8B030D-6E8A-4147-A177-3AD203B41FA5}">
                      <a16:colId xmlns:a16="http://schemas.microsoft.com/office/drawing/2014/main" val="670191337"/>
                    </a:ext>
                  </a:extLst>
                </a:gridCol>
              </a:tblGrid>
              <a:tr h="341451">
                <a:tc>
                  <a:txBody>
                    <a:bodyPr/>
                    <a:lstStyle/>
                    <a:p>
                      <a:pPr algn="ctr"/>
                      <a:r>
                        <a:rPr lang="el-GR" dirty="0">
                          <a:latin typeface="Book Antiqua" panose="02040602050305030304" pitchFamily="18" charset="0"/>
                        </a:rPr>
                        <a:t>Κανονιστικές Διοικητικές Πράξεις</a:t>
                      </a:r>
                    </a:p>
                  </a:txBody>
                  <a:tcPr/>
                </a:tc>
                <a:tc>
                  <a:txBody>
                    <a:bodyPr/>
                    <a:lstStyle/>
                    <a:p>
                      <a:pPr algn="ctr"/>
                      <a:r>
                        <a:rPr lang="el-GR" dirty="0">
                          <a:latin typeface="Book Antiqua" panose="02040602050305030304" pitchFamily="18" charset="0"/>
                        </a:rPr>
                        <a:t>Ατομικές Διοικητικές Πράξεις</a:t>
                      </a:r>
                    </a:p>
                  </a:txBody>
                  <a:tcPr/>
                </a:tc>
                <a:extLst>
                  <a:ext uri="{0D108BD9-81ED-4DB2-BD59-A6C34878D82A}">
                    <a16:rowId xmlns:a16="http://schemas.microsoft.com/office/drawing/2014/main" val="2340170377"/>
                  </a:ext>
                </a:extLst>
              </a:tr>
              <a:tr h="853627">
                <a:tc>
                  <a:txBody>
                    <a:bodyPr/>
                    <a:lstStyle/>
                    <a:p>
                      <a:pPr algn="just"/>
                      <a:r>
                        <a:rPr lang="el-GR" dirty="0">
                          <a:latin typeface="Book Antiqua" panose="02040602050305030304" pitchFamily="18" charset="0"/>
                        </a:rPr>
                        <a:t>Γενική και αφηρημένη ρύθμιση που αφορά έναν κατά γένος προσδιορισμένο κύκλο ατόμων, όσων συγκεντρώνουν ορισμένες προϋποθέσεις </a:t>
                      </a:r>
                    </a:p>
                  </a:txBody>
                  <a:tcPr/>
                </a:tc>
                <a:tc>
                  <a:txBody>
                    <a:bodyPr/>
                    <a:lstStyle/>
                    <a:p>
                      <a:pPr algn="just"/>
                      <a:r>
                        <a:rPr lang="el-GR" dirty="0">
                          <a:latin typeface="Book Antiqua" panose="02040602050305030304" pitchFamily="18" charset="0"/>
                        </a:rPr>
                        <a:t>Ειδική και συγκεκριμένη ρύθμιση, που απευθύνεται σε έναν ή περισσότερους αποδέκτες, ορισμένους ατομικώς </a:t>
                      </a:r>
                    </a:p>
                  </a:txBody>
                  <a:tcPr/>
                </a:tc>
                <a:extLst>
                  <a:ext uri="{0D108BD9-81ED-4DB2-BD59-A6C34878D82A}">
                    <a16:rowId xmlns:a16="http://schemas.microsoft.com/office/drawing/2014/main" val="372378178"/>
                  </a:ext>
                </a:extLst>
              </a:tr>
              <a:tr h="59753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dirty="0">
                          <a:latin typeface="Book Antiqua" panose="02040602050305030304" pitchFamily="18" charset="0"/>
                        </a:rPr>
                        <a:t>Νομικό έρεισμα είναι ο νόμος (43Σ)</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dirty="0">
                          <a:latin typeface="Book Antiqua" panose="02040602050305030304" pitchFamily="18" charset="0"/>
                        </a:rPr>
                        <a:t>Νομικό έρεισμα, κατά κανόνα, μια κανονιστική πράξη που εξειδικεύουν</a:t>
                      </a:r>
                    </a:p>
                  </a:txBody>
                  <a:tcPr/>
                </a:tc>
                <a:extLst>
                  <a:ext uri="{0D108BD9-81ED-4DB2-BD59-A6C34878D82A}">
                    <a16:rowId xmlns:a16="http://schemas.microsoft.com/office/drawing/2014/main" val="3106937037"/>
                  </a:ext>
                </a:extLst>
              </a:tr>
              <a:tr h="346193">
                <a:tc>
                  <a:txBody>
                    <a:bodyPr/>
                    <a:lstStyle/>
                    <a:p>
                      <a:pPr algn="just"/>
                      <a:r>
                        <a:rPr lang="el-GR" dirty="0">
                          <a:latin typeface="Book Antiqua" panose="02040602050305030304" pitchFamily="18" charset="0"/>
                        </a:rPr>
                        <a:t>Συστατικός τύπος: δημοσίευση στο ΦΕΚ</a:t>
                      </a:r>
                    </a:p>
                  </a:txBody>
                  <a:tcPr/>
                </a:tc>
                <a:tc>
                  <a:txBody>
                    <a:bodyPr/>
                    <a:lstStyle/>
                    <a:p>
                      <a:pPr algn="just"/>
                      <a:r>
                        <a:rPr lang="el-GR" dirty="0">
                          <a:latin typeface="Book Antiqua" panose="02040602050305030304" pitchFamily="18" charset="0"/>
                        </a:rPr>
                        <a:t>Υπογραφή και χρονολόγηση (18 ΚΔΔ)</a:t>
                      </a:r>
                    </a:p>
                  </a:txBody>
                  <a:tcPr/>
                </a:tc>
                <a:extLst>
                  <a:ext uri="{0D108BD9-81ED-4DB2-BD59-A6C34878D82A}">
                    <a16:rowId xmlns:a16="http://schemas.microsoft.com/office/drawing/2014/main" val="2601030340"/>
                  </a:ext>
                </a:extLst>
              </a:tr>
              <a:tr h="59753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dirty="0">
                          <a:latin typeface="Book Antiqua" panose="02040602050305030304" pitchFamily="18" charset="0"/>
                        </a:rPr>
                        <a:t>Χωρίς δικαίωμα προηγούμενης ακρόασης</a:t>
                      </a:r>
                    </a:p>
                    <a:p>
                      <a:pPr algn="just"/>
                      <a:endParaRPr lang="el-GR" dirty="0">
                        <a:latin typeface="Book Antiqua" panose="02040602050305030304" pitchFamily="18"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dirty="0">
                          <a:latin typeface="Book Antiqua" panose="02040602050305030304" pitchFamily="18" charset="0"/>
                        </a:rPr>
                        <a:t>Με δικαίωμα προηγούμενης ακρόασης (6 ΚΔΔ)</a:t>
                      </a:r>
                    </a:p>
                    <a:p>
                      <a:pPr algn="just"/>
                      <a:endParaRPr lang="el-GR" dirty="0">
                        <a:latin typeface="Book Antiqua" panose="02040602050305030304" pitchFamily="18" charset="0"/>
                      </a:endParaRPr>
                    </a:p>
                  </a:txBody>
                  <a:tcPr/>
                </a:tc>
                <a:extLst>
                  <a:ext uri="{0D108BD9-81ED-4DB2-BD59-A6C34878D82A}">
                    <a16:rowId xmlns:a16="http://schemas.microsoft.com/office/drawing/2014/main" val="3627334474"/>
                  </a:ext>
                </a:extLst>
              </a:tr>
              <a:tr h="59753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dirty="0">
                          <a:latin typeface="Book Antiqua" panose="02040602050305030304" pitchFamily="18" charset="0"/>
                        </a:rPr>
                        <a:t>Χωρίς υποχρέωση για αιτιολόγηση</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l-GR" dirty="0">
                          <a:latin typeface="Book Antiqua" panose="02040602050305030304" pitchFamily="18" charset="0"/>
                        </a:rPr>
                        <a:t>Με υποχρέωση για αιτιολόγηση (17 ΚΔΔ)</a:t>
                      </a:r>
                    </a:p>
                    <a:p>
                      <a:pPr algn="just"/>
                      <a:endParaRPr lang="el-GR" dirty="0">
                        <a:latin typeface="Book Antiqua" panose="02040602050305030304" pitchFamily="18" charset="0"/>
                      </a:endParaRPr>
                    </a:p>
                  </a:txBody>
                  <a:tcPr/>
                </a:tc>
                <a:extLst>
                  <a:ext uri="{0D108BD9-81ED-4DB2-BD59-A6C34878D82A}">
                    <a16:rowId xmlns:a16="http://schemas.microsoft.com/office/drawing/2014/main" val="759095101"/>
                  </a:ext>
                </a:extLst>
              </a:tr>
              <a:tr h="597539">
                <a:tc>
                  <a:txBody>
                    <a:bodyPr/>
                    <a:lstStyle/>
                    <a:p>
                      <a:pPr algn="just"/>
                      <a:r>
                        <a:rPr lang="el-GR" dirty="0">
                          <a:latin typeface="Book Antiqua" panose="02040602050305030304" pitchFamily="18" charset="0"/>
                        </a:rPr>
                        <a:t>Ελέγχονται παρεμπιπτόντως στο διηνεκές (περιορισμένο τεκμήριο νομιμότητας)</a:t>
                      </a:r>
                    </a:p>
                  </a:txBody>
                  <a:tcPr/>
                </a:tc>
                <a:tc>
                  <a:txBody>
                    <a:bodyPr/>
                    <a:lstStyle/>
                    <a:p>
                      <a:pPr algn="just"/>
                      <a:r>
                        <a:rPr lang="el-GR" dirty="0">
                          <a:latin typeface="Book Antiqua" panose="02040602050305030304" pitchFamily="18" charset="0"/>
                        </a:rPr>
                        <a:t>Τεκμήριο νομιμότητας</a:t>
                      </a:r>
                    </a:p>
                  </a:txBody>
                  <a:tcPr/>
                </a:tc>
                <a:extLst>
                  <a:ext uri="{0D108BD9-81ED-4DB2-BD59-A6C34878D82A}">
                    <a16:rowId xmlns:a16="http://schemas.microsoft.com/office/drawing/2014/main" val="3547005479"/>
                  </a:ext>
                </a:extLst>
              </a:tr>
              <a:tr h="597539">
                <a:tc>
                  <a:txBody>
                    <a:bodyPr/>
                    <a:lstStyle/>
                    <a:p>
                      <a:pPr algn="just"/>
                      <a:r>
                        <a:rPr lang="el-GR" dirty="0">
                          <a:latin typeface="Book Antiqua" panose="02040602050305030304" pitchFamily="18" charset="0"/>
                        </a:rPr>
                        <a:t>Ελέγχονται μόνο ως προς την τήρηση των ορίων της νομοθετικής εξουσιοδότησης</a:t>
                      </a:r>
                    </a:p>
                  </a:txBody>
                  <a:tcPr/>
                </a:tc>
                <a:tc>
                  <a:txBody>
                    <a:bodyPr/>
                    <a:lstStyle/>
                    <a:p>
                      <a:pPr algn="just"/>
                      <a:r>
                        <a:rPr lang="el-GR" dirty="0">
                          <a:latin typeface="Book Antiqua" panose="02040602050305030304" pitchFamily="18" charset="0"/>
                        </a:rPr>
                        <a:t>Ελέγχονται και ως προς την καλή χρήση της διακριτικής ευχέρειας</a:t>
                      </a:r>
                    </a:p>
                  </a:txBody>
                  <a:tcPr/>
                </a:tc>
                <a:extLst>
                  <a:ext uri="{0D108BD9-81ED-4DB2-BD59-A6C34878D82A}">
                    <a16:rowId xmlns:a16="http://schemas.microsoft.com/office/drawing/2014/main" val="3513832018"/>
                  </a:ext>
                </a:extLst>
              </a:tr>
              <a:tr h="597539">
                <a:tc>
                  <a:txBody>
                    <a:bodyPr/>
                    <a:lstStyle/>
                    <a:p>
                      <a:pPr algn="just"/>
                      <a:r>
                        <a:rPr lang="el-GR" dirty="0">
                          <a:latin typeface="Book Antiqua" panose="02040602050305030304" pitchFamily="18" charset="0"/>
                        </a:rPr>
                        <a:t>Καταργούνται ελευθέρως για το μέλλον</a:t>
                      </a:r>
                    </a:p>
                  </a:txBody>
                  <a:tcPr/>
                </a:tc>
                <a:tc>
                  <a:txBody>
                    <a:bodyPr/>
                    <a:lstStyle/>
                    <a:p>
                      <a:pPr algn="just"/>
                      <a:r>
                        <a:rPr lang="el-GR" dirty="0">
                          <a:latin typeface="Book Antiqua" panose="02040602050305030304" pitchFamily="18" charset="0"/>
                        </a:rPr>
                        <a:t>Ανακαλούνται είτε μελλοντικά είτε αναδρομικώς </a:t>
                      </a:r>
                    </a:p>
                  </a:txBody>
                  <a:tcPr/>
                </a:tc>
                <a:extLst>
                  <a:ext uri="{0D108BD9-81ED-4DB2-BD59-A6C34878D82A}">
                    <a16:rowId xmlns:a16="http://schemas.microsoft.com/office/drawing/2014/main" val="4283970345"/>
                  </a:ext>
                </a:extLst>
              </a:tr>
            </a:tbl>
          </a:graphicData>
        </a:graphic>
      </p:graphicFrame>
      <p:sp>
        <p:nvSpPr>
          <p:cNvPr id="2" name="TextBox 1">
            <a:extLst>
              <a:ext uri="{FF2B5EF4-FFF2-40B4-BE49-F238E27FC236}">
                <a16:creationId xmlns:a16="http://schemas.microsoft.com/office/drawing/2014/main" id="{FE62E521-D41D-65C3-0217-D214E31A0318}"/>
              </a:ext>
            </a:extLst>
          </p:cNvPr>
          <p:cNvSpPr txBox="1"/>
          <p:nvPr/>
        </p:nvSpPr>
        <p:spPr>
          <a:xfrm>
            <a:off x="3591635" y="368489"/>
            <a:ext cx="5008729" cy="400110"/>
          </a:xfrm>
          <a:prstGeom prst="rect">
            <a:avLst/>
          </a:prstGeom>
          <a:noFill/>
        </p:spPr>
        <p:txBody>
          <a:bodyPr wrap="square" rtlCol="0">
            <a:spAutoFit/>
          </a:bodyPr>
          <a:lstStyle/>
          <a:p>
            <a:r>
              <a:rPr lang="el-GR" sz="2000" b="1" dirty="0">
                <a:latin typeface="Book Antiqua" panose="02040602050305030304" pitchFamily="18" charset="0"/>
              </a:rPr>
              <a:t>ΔΙΑΚΡΙΣΕΙΣ ΔΙΟΙΚΗΤΙΚΩΝ ΠΡΑΞΕΩΝ</a:t>
            </a:r>
          </a:p>
        </p:txBody>
      </p:sp>
    </p:spTree>
    <p:extLst>
      <p:ext uri="{BB962C8B-B14F-4D97-AF65-F5344CB8AC3E}">
        <p14:creationId xmlns:p14="http://schemas.microsoft.com/office/powerpoint/2010/main" val="7847969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4E2C8AA-5ECE-424F-BE15-F018324A1850}"/>
              </a:ext>
            </a:extLst>
          </p:cNvPr>
          <p:cNvSpPr txBox="1"/>
          <p:nvPr/>
        </p:nvSpPr>
        <p:spPr>
          <a:xfrm>
            <a:off x="1476935" y="1720840"/>
            <a:ext cx="9238130" cy="3724096"/>
          </a:xfrm>
          <a:prstGeom prst="rect">
            <a:avLst/>
          </a:prstGeom>
          <a:noFill/>
        </p:spPr>
        <p:txBody>
          <a:bodyPr wrap="square" rtlCol="0">
            <a:spAutoFit/>
          </a:bodyPr>
          <a:lstStyle/>
          <a:p>
            <a:pPr algn="ctr"/>
            <a:r>
              <a:rPr lang="el-GR" sz="2000" b="1" dirty="0">
                <a:latin typeface="Book Antiqua" panose="02040602050305030304" pitchFamily="18" charset="0"/>
              </a:rPr>
              <a:t>ΕΙΔΙΚΟΤΕΡΑ</a:t>
            </a:r>
          </a:p>
          <a:p>
            <a:pPr algn="just"/>
            <a:endParaRPr lang="el-GR" b="1" u="sng" dirty="0">
              <a:latin typeface="Book Antiqua" panose="02040602050305030304" pitchFamily="18" charset="0"/>
            </a:endParaRPr>
          </a:p>
          <a:p>
            <a:pPr algn="just"/>
            <a:r>
              <a:rPr lang="el-GR" b="1" u="sng" dirty="0" err="1">
                <a:latin typeface="Book Antiqua" panose="02040602050305030304" pitchFamily="18" charset="0"/>
              </a:rPr>
              <a:t>πραγματοπαγής</a:t>
            </a:r>
            <a:r>
              <a:rPr lang="el-GR" b="1" u="sng" dirty="0">
                <a:latin typeface="Book Antiqua" panose="02040602050305030304" pitchFamily="18" charset="0"/>
              </a:rPr>
              <a:t> πράξη</a:t>
            </a:r>
            <a:r>
              <a:rPr lang="el-GR" dirty="0">
                <a:latin typeface="Book Antiqua" panose="02040602050305030304" pitchFamily="18" charset="0"/>
              </a:rPr>
              <a:t>: ο κανόνας δικαίου, που θεσπίζεται, απευθύνεται στο εκάστοτε πρόσωπο που ασκεί το δικαιώματα στο ακίνητο και έτσι καθορίζεται η ταυτότητά του (χαρακτηρισμός ως αυθαιρέτου ή ως έργου τέχνης «</a:t>
            </a:r>
            <a:r>
              <a:rPr lang="el-GR" dirty="0" err="1">
                <a:latin typeface="Book Antiqua" panose="02040602050305030304" pitchFamily="18" charset="0"/>
              </a:rPr>
              <a:t>χρήζοντος</a:t>
            </a:r>
            <a:r>
              <a:rPr lang="el-GR" dirty="0">
                <a:latin typeface="Book Antiqua" panose="02040602050305030304" pitchFamily="18" charset="0"/>
              </a:rPr>
              <a:t> ειδικής προστασίας»)</a:t>
            </a:r>
          </a:p>
          <a:p>
            <a:pPr marL="285750" indent="-285750" algn="just">
              <a:buFont typeface="Arial" panose="020B0604020202020204" pitchFamily="34" charset="0"/>
              <a:buChar char="•"/>
            </a:pPr>
            <a:endParaRPr lang="el-GR" dirty="0">
              <a:latin typeface="Book Antiqua" panose="02040602050305030304" pitchFamily="18" charset="0"/>
            </a:endParaRPr>
          </a:p>
          <a:p>
            <a:pPr marL="285750" indent="-285750" algn="just">
              <a:buFont typeface="Arial" panose="020B0604020202020204" pitchFamily="34" charset="0"/>
              <a:buChar char="•"/>
            </a:pPr>
            <a:endParaRPr lang="el-GR" dirty="0">
              <a:latin typeface="Book Antiqua" panose="02040602050305030304" pitchFamily="18" charset="0"/>
            </a:endParaRPr>
          </a:p>
          <a:p>
            <a:pPr algn="just"/>
            <a:r>
              <a:rPr lang="el-GR" b="1" u="sng" dirty="0">
                <a:latin typeface="Book Antiqua" panose="02040602050305030304" pitchFamily="18" charset="0"/>
              </a:rPr>
              <a:t>γενική ατομική διοικητική πράξη</a:t>
            </a:r>
            <a:r>
              <a:rPr lang="el-GR" dirty="0">
                <a:latin typeface="Book Antiqua" panose="02040602050305030304" pitchFamily="18" charset="0"/>
              </a:rPr>
              <a:t>: σύνολο ατομικών διοικητικών πράξεων που πρέπει να δημοσιεύονται (ΓΠΣ, κήρυξη αναδασμού, καθορισμός </a:t>
            </a:r>
            <a:r>
              <a:rPr lang="el-GR" dirty="0" err="1">
                <a:latin typeface="Book Antiqua" panose="02040602050305030304" pitchFamily="18" charset="0"/>
              </a:rPr>
              <a:t>οριογραμμής</a:t>
            </a:r>
            <a:r>
              <a:rPr lang="el-GR" dirty="0">
                <a:latin typeface="Book Antiqua" panose="02040602050305030304" pitchFamily="18" charset="0"/>
              </a:rPr>
              <a:t> αιγιαλού, κατάταξη στρατολογικών κλάσεων, αναδάσωση) – συστατικός τύπος: δημοσίευση στο ΦΕΚ </a:t>
            </a:r>
          </a:p>
          <a:p>
            <a:pPr algn="just"/>
            <a:r>
              <a:rPr lang="el-GR" dirty="0">
                <a:latin typeface="Book Antiqua" panose="02040602050305030304" pitchFamily="18" charset="0"/>
              </a:rPr>
              <a:t>=/= από τις </a:t>
            </a:r>
            <a:r>
              <a:rPr lang="el-GR" b="1" u="sng" dirty="0">
                <a:latin typeface="Book Antiqua" panose="02040602050305030304" pitchFamily="18" charset="0"/>
              </a:rPr>
              <a:t>σωρευτικές διοικητικές πράξεις</a:t>
            </a:r>
            <a:r>
              <a:rPr lang="el-GR" dirty="0">
                <a:latin typeface="Book Antiqua" panose="02040602050305030304" pitchFamily="18" charset="0"/>
              </a:rPr>
              <a:t> (πίνακας διορισμού δημοσίων υπαλλήλων, πολλά διατηρητέα ακίνητα, συνταγολόγιο του ΙΚΑ κτλ.)</a:t>
            </a:r>
          </a:p>
        </p:txBody>
      </p:sp>
    </p:spTree>
    <p:extLst>
      <p:ext uri="{BB962C8B-B14F-4D97-AF65-F5344CB8AC3E}">
        <p14:creationId xmlns:p14="http://schemas.microsoft.com/office/powerpoint/2010/main" val="278474234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Πίνακας 4">
            <a:extLst>
              <a:ext uri="{FF2B5EF4-FFF2-40B4-BE49-F238E27FC236}">
                <a16:creationId xmlns:a16="http://schemas.microsoft.com/office/drawing/2014/main" id="{03381951-35F8-504B-FCAE-7B6A9BEE35A3}"/>
              </a:ext>
            </a:extLst>
          </p:cNvPr>
          <p:cNvGraphicFramePr>
            <a:graphicFrameLocks noGrp="1"/>
          </p:cNvGraphicFramePr>
          <p:nvPr>
            <p:extLst>
              <p:ext uri="{D42A27DB-BD31-4B8C-83A1-F6EECF244321}">
                <p14:modId xmlns:p14="http://schemas.microsoft.com/office/powerpoint/2010/main" val="3721587873"/>
              </p:ext>
            </p:extLst>
          </p:nvPr>
        </p:nvGraphicFramePr>
        <p:xfrm>
          <a:off x="518615" y="351177"/>
          <a:ext cx="10863618" cy="2494280"/>
        </p:xfrm>
        <a:graphic>
          <a:graphicData uri="http://schemas.openxmlformats.org/drawingml/2006/table">
            <a:tbl>
              <a:tblPr firstRow="1" bandRow="1">
                <a:tableStyleId>{5C22544A-7EE6-4342-B048-85BDC9FD1C3A}</a:tableStyleId>
              </a:tblPr>
              <a:tblGrid>
                <a:gridCol w="5431809">
                  <a:extLst>
                    <a:ext uri="{9D8B030D-6E8A-4147-A177-3AD203B41FA5}">
                      <a16:colId xmlns:a16="http://schemas.microsoft.com/office/drawing/2014/main" val="2449840139"/>
                    </a:ext>
                  </a:extLst>
                </a:gridCol>
                <a:gridCol w="5431809">
                  <a:extLst>
                    <a:ext uri="{9D8B030D-6E8A-4147-A177-3AD203B41FA5}">
                      <a16:colId xmlns:a16="http://schemas.microsoft.com/office/drawing/2014/main" val="2510781387"/>
                    </a:ext>
                  </a:extLst>
                </a:gridCol>
              </a:tblGrid>
              <a:tr h="370840">
                <a:tc>
                  <a:txBody>
                    <a:bodyPr/>
                    <a:lstStyle/>
                    <a:p>
                      <a:pPr algn="ctr"/>
                      <a:r>
                        <a:rPr lang="el-GR" dirty="0">
                          <a:latin typeface="Book Antiqua" panose="02040602050305030304" pitchFamily="18" charset="0"/>
                        </a:rPr>
                        <a:t>Ευμενείς</a:t>
                      </a:r>
                    </a:p>
                  </a:txBody>
                  <a:tcPr/>
                </a:tc>
                <a:tc>
                  <a:txBody>
                    <a:bodyPr/>
                    <a:lstStyle/>
                    <a:p>
                      <a:pPr algn="ctr"/>
                      <a:r>
                        <a:rPr lang="el-GR" dirty="0">
                          <a:latin typeface="Book Antiqua" panose="02040602050305030304" pitchFamily="18" charset="0"/>
                        </a:rPr>
                        <a:t>Δυσμενείς</a:t>
                      </a:r>
                    </a:p>
                  </a:txBody>
                  <a:tcPr/>
                </a:tc>
                <a:extLst>
                  <a:ext uri="{0D108BD9-81ED-4DB2-BD59-A6C34878D82A}">
                    <a16:rowId xmlns:a16="http://schemas.microsoft.com/office/drawing/2014/main" val="493716368"/>
                  </a:ext>
                </a:extLst>
              </a:tr>
              <a:tr h="370840">
                <a:tc>
                  <a:txBody>
                    <a:bodyPr/>
                    <a:lstStyle/>
                    <a:p>
                      <a:pPr algn="just"/>
                      <a:r>
                        <a:rPr lang="el-GR" dirty="0">
                          <a:latin typeface="Book Antiqua" panose="02040602050305030304" pitchFamily="18" charset="0"/>
                        </a:rPr>
                        <a:t>Δημιουργούνται δικαιώματα</a:t>
                      </a:r>
                    </a:p>
                  </a:txBody>
                  <a:tcPr/>
                </a:tc>
                <a:tc>
                  <a:txBody>
                    <a:bodyPr/>
                    <a:lstStyle/>
                    <a:p>
                      <a:pPr algn="just"/>
                      <a:r>
                        <a:rPr lang="el-GR" dirty="0">
                          <a:latin typeface="Book Antiqua" panose="02040602050305030304" pitchFamily="18" charset="0"/>
                        </a:rPr>
                        <a:t>Επιβάλλονται υποχρεώσεις</a:t>
                      </a:r>
                    </a:p>
                  </a:txBody>
                  <a:tcPr/>
                </a:tc>
                <a:extLst>
                  <a:ext uri="{0D108BD9-81ED-4DB2-BD59-A6C34878D82A}">
                    <a16:rowId xmlns:a16="http://schemas.microsoft.com/office/drawing/2014/main" val="868200304"/>
                  </a:ext>
                </a:extLst>
              </a:tr>
              <a:tr h="370840">
                <a:tc>
                  <a:txBody>
                    <a:bodyPr/>
                    <a:lstStyle/>
                    <a:p>
                      <a:pPr algn="just"/>
                      <a:r>
                        <a:rPr lang="el-GR" dirty="0">
                          <a:latin typeface="Book Antiqua" panose="02040602050305030304" pitchFamily="18" charset="0"/>
                        </a:rPr>
                        <a:t>Καταργούνται υποχρεώσεις</a:t>
                      </a:r>
                    </a:p>
                  </a:txBody>
                  <a:tcPr/>
                </a:tc>
                <a:tc>
                  <a:txBody>
                    <a:bodyPr/>
                    <a:lstStyle/>
                    <a:p>
                      <a:pPr algn="just"/>
                      <a:r>
                        <a:rPr lang="el-GR" dirty="0">
                          <a:latin typeface="Book Antiqua" panose="02040602050305030304" pitchFamily="18" charset="0"/>
                        </a:rPr>
                        <a:t>Καταργούνται δικαιώματα ή έννομα συμφέροντα</a:t>
                      </a:r>
                    </a:p>
                  </a:txBody>
                  <a:tcPr/>
                </a:tc>
                <a:extLst>
                  <a:ext uri="{0D108BD9-81ED-4DB2-BD59-A6C34878D82A}">
                    <a16:rowId xmlns:a16="http://schemas.microsoft.com/office/drawing/2014/main" val="916746038"/>
                  </a:ext>
                </a:extLst>
              </a:tr>
              <a:tr h="370840">
                <a:tc>
                  <a:txBody>
                    <a:bodyPr/>
                    <a:lstStyle/>
                    <a:p>
                      <a:pPr algn="just"/>
                      <a:r>
                        <a:rPr lang="el-GR" dirty="0">
                          <a:latin typeface="Book Antiqua" panose="02040602050305030304" pitchFamily="18" charset="0"/>
                        </a:rPr>
                        <a:t>Επιβάλλονται υποχρεώσεις στη Διοίκηση</a:t>
                      </a:r>
                    </a:p>
                  </a:txBody>
                  <a:tcPr/>
                </a:tc>
                <a:tc>
                  <a:txBody>
                    <a:bodyPr/>
                    <a:lstStyle/>
                    <a:p>
                      <a:pPr algn="just"/>
                      <a:r>
                        <a:rPr lang="el-GR" dirty="0">
                          <a:latin typeface="Book Antiqua" panose="02040602050305030304" pitchFamily="18" charset="0"/>
                        </a:rPr>
                        <a:t>Μειώνονται οι υποχρεώσεις της Διοίκησης</a:t>
                      </a:r>
                    </a:p>
                  </a:txBody>
                  <a:tcPr/>
                </a:tc>
                <a:extLst>
                  <a:ext uri="{0D108BD9-81ED-4DB2-BD59-A6C34878D82A}">
                    <a16:rowId xmlns:a16="http://schemas.microsoft.com/office/drawing/2014/main" val="3602541007"/>
                  </a:ext>
                </a:extLst>
              </a:tr>
              <a:tr h="370840">
                <a:tc>
                  <a:txBody>
                    <a:bodyPr/>
                    <a:lstStyle/>
                    <a:p>
                      <a:pPr algn="just"/>
                      <a:r>
                        <a:rPr lang="el-GR" dirty="0">
                          <a:latin typeface="Book Antiqua" panose="02040602050305030304" pitchFamily="18" charset="0"/>
                        </a:rPr>
                        <a:t>Πραγματικές καταστάσεις με δικαιώματα για τους διοικούμενους</a:t>
                      </a:r>
                    </a:p>
                  </a:txBody>
                  <a:tcPr/>
                </a:tc>
                <a:tc>
                  <a:txBody>
                    <a:bodyPr/>
                    <a:lstStyle/>
                    <a:p>
                      <a:pPr algn="just"/>
                      <a:r>
                        <a:rPr lang="el-GR" dirty="0">
                          <a:latin typeface="Book Antiqua" panose="02040602050305030304" pitchFamily="18" charset="0"/>
                        </a:rPr>
                        <a:t>Πραγματικές καταστάσεις με επιβαρυντικές συνέπειες για τους διοικούμενους</a:t>
                      </a:r>
                    </a:p>
                  </a:txBody>
                  <a:tcPr/>
                </a:tc>
                <a:extLst>
                  <a:ext uri="{0D108BD9-81ED-4DB2-BD59-A6C34878D82A}">
                    <a16:rowId xmlns:a16="http://schemas.microsoft.com/office/drawing/2014/main" val="3556252248"/>
                  </a:ext>
                </a:extLst>
              </a:tr>
              <a:tr h="370840">
                <a:tc>
                  <a:txBody>
                    <a:bodyPr/>
                    <a:lstStyle/>
                    <a:p>
                      <a:pPr algn="just"/>
                      <a:r>
                        <a:rPr lang="el-GR" dirty="0">
                          <a:latin typeface="Book Antiqua" panose="02040602050305030304" pitchFamily="18" charset="0"/>
                        </a:rPr>
                        <a:t>Δέχονται αιτήματα διοικούμενων </a:t>
                      </a:r>
                    </a:p>
                  </a:txBody>
                  <a:tcPr/>
                </a:tc>
                <a:tc>
                  <a:txBody>
                    <a:bodyPr/>
                    <a:lstStyle/>
                    <a:p>
                      <a:pPr algn="just"/>
                      <a:r>
                        <a:rPr lang="el-GR" dirty="0">
                          <a:latin typeface="Book Antiqua" panose="02040602050305030304" pitchFamily="18" charset="0"/>
                        </a:rPr>
                        <a:t>Απορρίπτουν αιτήματα διοικούμενων </a:t>
                      </a:r>
                    </a:p>
                  </a:txBody>
                  <a:tcPr/>
                </a:tc>
                <a:extLst>
                  <a:ext uri="{0D108BD9-81ED-4DB2-BD59-A6C34878D82A}">
                    <a16:rowId xmlns:a16="http://schemas.microsoft.com/office/drawing/2014/main" val="3411792191"/>
                  </a:ext>
                </a:extLst>
              </a:tr>
            </a:tbl>
          </a:graphicData>
        </a:graphic>
      </p:graphicFrame>
      <p:graphicFrame>
        <p:nvGraphicFramePr>
          <p:cNvPr id="9" name="Πίνακας 8">
            <a:extLst>
              <a:ext uri="{FF2B5EF4-FFF2-40B4-BE49-F238E27FC236}">
                <a16:creationId xmlns:a16="http://schemas.microsoft.com/office/drawing/2014/main" id="{6951B3AE-DEC7-5A8A-3302-90E59F8646B3}"/>
              </a:ext>
            </a:extLst>
          </p:cNvPr>
          <p:cNvGraphicFramePr>
            <a:graphicFrameLocks noGrp="1"/>
          </p:cNvGraphicFramePr>
          <p:nvPr>
            <p:extLst>
              <p:ext uri="{D42A27DB-BD31-4B8C-83A1-F6EECF244321}">
                <p14:modId xmlns:p14="http://schemas.microsoft.com/office/powerpoint/2010/main" val="1943765829"/>
              </p:ext>
            </p:extLst>
          </p:nvPr>
        </p:nvGraphicFramePr>
        <p:xfrm>
          <a:off x="518615" y="3524653"/>
          <a:ext cx="10863618" cy="1559560"/>
        </p:xfrm>
        <a:graphic>
          <a:graphicData uri="http://schemas.openxmlformats.org/drawingml/2006/table">
            <a:tbl>
              <a:tblPr firstRow="1" bandRow="1">
                <a:tableStyleId>{5C22544A-7EE6-4342-B048-85BDC9FD1C3A}</a:tableStyleId>
              </a:tblPr>
              <a:tblGrid>
                <a:gridCol w="5431809">
                  <a:extLst>
                    <a:ext uri="{9D8B030D-6E8A-4147-A177-3AD203B41FA5}">
                      <a16:colId xmlns:a16="http://schemas.microsoft.com/office/drawing/2014/main" val="3238432551"/>
                    </a:ext>
                  </a:extLst>
                </a:gridCol>
                <a:gridCol w="5431809">
                  <a:extLst>
                    <a:ext uri="{9D8B030D-6E8A-4147-A177-3AD203B41FA5}">
                      <a16:colId xmlns:a16="http://schemas.microsoft.com/office/drawing/2014/main" val="4238687937"/>
                    </a:ext>
                  </a:extLst>
                </a:gridCol>
              </a:tblGrid>
              <a:tr h="370840">
                <a:tc>
                  <a:txBody>
                    <a:bodyPr/>
                    <a:lstStyle/>
                    <a:p>
                      <a:pPr algn="ctr"/>
                      <a:r>
                        <a:rPr lang="el-GR" dirty="0">
                          <a:latin typeface="Book Antiqua" panose="02040602050305030304" pitchFamily="18" charset="0"/>
                        </a:rPr>
                        <a:t>Συστατικές</a:t>
                      </a:r>
                    </a:p>
                  </a:txBody>
                  <a:tcPr/>
                </a:tc>
                <a:tc>
                  <a:txBody>
                    <a:bodyPr/>
                    <a:lstStyle/>
                    <a:p>
                      <a:pPr algn="ctr"/>
                      <a:r>
                        <a:rPr lang="el-GR" dirty="0">
                          <a:latin typeface="Book Antiqua" panose="02040602050305030304" pitchFamily="18" charset="0"/>
                        </a:rPr>
                        <a:t>Διαπιστωτικές</a:t>
                      </a:r>
                    </a:p>
                  </a:txBody>
                  <a:tcPr/>
                </a:tc>
                <a:extLst>
                  <a:ext uri="{0D108BD9-81ED-4DB2-BD59-A6C34878D82A}">
                    <a16:rowId xmlns:a16="http://schemas.microsoft.com/office/drawing/2014/main" val="2846527143"/>
                  </a:ext>
                </a:extLst>
              </a:tr>
              <a:tr h="370840">
                <a:tc>
                  <a:txBody>
                    <a:bodyPr/>
                    <a:lstStyle/>
                    <a:p>
                      <a:pPr algn="just"/>
                      <a:r>
                        <a:rPr lang="el-GR" dirty="0">
                          <a:latin typeface="Book Antiqua" panose="02040602050305030304" pitchFamily="18" charset="0"/>
                        </a:rPr>
                        <a:t>Θέσπιση κανόνα – διάπλαση έννομης σχέσης </a:t>
                      </a:r>
                    </a:p>
                  </a:txBody>
                  <a:tcPr/>
                </a:tc>
                <a:tc>
                  <a:txBody>
                    <a:bodyPr/>
                    <a:lstStyle/>
                    <a:p>
                      <a:pPr algn="just"/>
                      <a:r>
                        <a:rPr lang="el-GR" dirty="0">
                          <a:latin typeface="Book Antiqua" panose="02040602050305030304" pitchFamily="18" charset="0"/>
                        </a:rPr>
                        <a:t>Προϋπόθεση για την εφαρμογή απρόσωπων κανόνων δικαίου ή για την έκδοση συστατικών διοικητικών πράξεων – διαπιστώνεται η υπαγωγή προσώπου σε κανόνα δικαίου</a:t>
                      </a:r>
                    </a:p>
                  </a:txBody>
                  <a:tcPr/>
                </a:tc>
                <a:extLst>
                  <a:ext uri="{0D108BD9-81ED-4DB2-BD59-A6C34878D82A}">
                    <a16:rowId xmlns:a16="http://schemas.microsoft.com/office/drawing/2014/main" val="1371471005"/>
                  </a:ext>
                </a:extLst>
              </a:tr>
            </a:tbl>
          </a:graphicData>
        </a:graphic>
      </p:graphicFrame>
      <p:sp>
        <p:nvSpPr>
          <p:cNvPr id="10" name="TextBox 9">
            <a:extLst>
              <a:ext uri="{FF2B5EF4-FFF2-40B4-BE49-F238E27FC236}">
                <a16:creationId xmlns:a16="http://schemas.microsoft.com/office/drawing/2014/main" id="{B88A81CD-883F-0B95-62C4-D240FE536BAC}"/>
              </a:ext>
            </a:extLst>
          </p:cNvPr>
          <p:cNvSpPr txBox="1"/>
          <p:nvPr/>
        </p:nvSpPr>
        <p:spPr>
          <a:xfrm>
            <a:off x="3313947" y="5301744"/>
            <a:ext cx="5272953" cy="923330"/>
          </a:xfrm>
          <a:prstGeom prst="rect">
            <a:avLst/>
          </a:prstGeom>
          <a:noFill/>
        </p:spPr>
        <p:txBody>
          <a:bodyPr wrap="square" rtlCol="0">
            <a:spAutoFit/>
          </a:bodyPr>
          <a:lstStyle/>
          <a:p>
            <a:pPr algn="just"/>
            <a:r>
              <a:rPr lang="el-GR" b="1" u="sng" dirty="0">
                <a:latin typeface="Book Antiqua" panose="02040602050305030304" pitchFamily="18" charset="0"/>
              </a:rPr>
              <a:t>βεβαιωτικές</a:t>
            </a:r>
            <a:r>
              <a:rPr lang="el-GR" dirty="0">
                <a:latin typeface="Book Antiqua" panose="02040602050305030304" pitchFamily="18" charset="0"/>
              </a:rPr>
              <a:t>: εμμονή της Διοίκησης σε μία ήδη υφιστάμενη πράξη – χωρίς νέα ουσιαστική έρευνα της υπόθεσης – στερούνται </a:t>
            </a:r>
            <a:r>
              <a:rPr lang="el-GR" dirty="0" err="1">
                <a:latin typeface="Book Antiqua" panose="02040602050305030304" pitchFamily="18" charset="0"/>
              </a:rPr>
              <a:t>εκτελεστότητας</a:t>
            </a:r>
            <a:endParaRPr lang="el-GR" dirty="0">
              <a:latin typeface="Book Antiqua" panose="02040602050305030304" pitchFamily="18" charset="0"/>
            </a:endParaRPr>
          </a:p>
        </p:txBody>
      </p:sp>
    </p:spTree>
    <p:extLst>
      <p:ext uri="{BB962C8B-B14F-4D97-AF65-F5344CB8AC3E}">
        <p14:creationId xmlns:p14="http://schemas.microsoft.com/office/powerpoint/2010/main" val="24771197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Πίνακας 3">
            <a:extLst>
              <a:ext uri="{FF2B5EF4-FFF2-40B4-BE49-F238E27FC236}">
                <a16:creationId xmlns:a16="http://schemas.microsoft.com/office/drawing/2014/main" id="{5C789460-DF6B-61E8-2D64-75FA21701448}"/>
              </a:ext>
            </a:extLst>
          </p:cNvPr>
          <p:cNvGraphicFramePr>
            <a:graphicFrameLocks noGrp="1"/>
          </p:cNvGraphicFramePr>
          <p:nvPr>
            <p:extLst>
              <p:ext uri="{D42A27DB-BD31-4B8C-83A1-F6EECF244321}">
                <p14:modId xmlns:p14="http://schemas.microsoft.com/office/powerpoint/2010/main" val="1632730695"/>
              </p:ext>
            </p:extLst>
          </p:nvPr>
        </p:nvGraphicFramePr>
        <p:xfrm>
          <a:off x="354842" y="925958"/>
          <a:ext cx="10959152" cy="1285240"/>
        </p:xfrm>
        <a:graphic>
          <a:graphicData uri="http://schemas.openxmlformats.org/drawingml/2006/table">
            <a:tbl>
              <a:tblPr firstRow="1" bandRow="1">
                <a:tableStyleId>{5C22544A-7EE6-4342-B048-85BDC9FD1C3A}</a:tableStyleId>
              </a:tblPr>
              <a:tblGrid>
                <a:gridCol w="5479576">
                  <a:extLst>
                    <a:ext uri="{9D8B030D-6E8A-4147-A177-3AD203B41FA5}">
                      <a16:colId xmlns:a16="http://schemas.microsoft.com/office/drawing/2014/main" val="546280111"/>
                    </a:ext>
                  </a:extLst>
                </a:gridCol>
                <a:gridCol w="5479576">
                  <a:extLst>
                    <a:ext uri="{9D8B030D-6E8A-4147-A177-3AD203B41FA5}">
                      <a16:colId xmlns:a16="http://schemas.microsoft.com/office/drawing/2014/main" val="3598998934"/>
                    </a:ext>
                  </a:extLst>
                </a:gridCol>
              </a:tblGrid>
              <a:tr h="370840">
                <a:tc>
                  <a:txBody>
                    <a:bodyPr/>
                    <a:lstStyle/>
                    <a:p>
                      <a:pPr algn="ctr"/>
                      <a:r>
                        <a:rPr lang="el-GR" dirty="0">
                          <a:latin typeface="Book Antiqua" panose="02040602050305030304" pitchFamily="18" charset="0"/>
                        </a:rPr>
                        <a:t>Ρητές</a:t>
                      </a:r>
                    </a:p>
                  </a:txBody>
                  <a:tcPr/>
                </a:tc>
                <a:tc>
                  <a:txBody>
                    <a:bodyPr/>
                    <a:lstStyle/>
                    <a:p>
                      <a:pPr algn="ctr"/>
                      <a:r>
                        <a:rPr lang="el-GR" dirty="0">
                          <a:latin typeface="Book Antiqua" panose="02040602050305030304" pitchFamily="18" charset="0"/>
                        </a:rPr>
                        <a:t>Σιωπηρές</a:t>
                      </a:r>
                    </a:p>
                  </a:txBody>
                  <a:tcPr/>
                </a:tc>
                <a:extLst>
                  <a:ext uri="{0D108BD9-81ED-4DB2-BD59-A6C34878D82A}">
                    <a16:rowId xmlns:a16="http://schemas.microsoft.com/office/drawing/2014/main" val="894441869"/>
                  </a:ext>
                </a:extLst>
              </a:tr>
              <a:tr h="370840">
                <a:tc>
                  <a:txBody>
                    <a:bodyPr/>
                    <a:lstStyle/>
                    <a:p>
                      <a:r>
                        <a:rPr lang="el-GR" dirty="0">
                          <a:latin typeface="Book Antiqua" panose="02040602050305030304" pitchFamily="18" charset="0"/>
                        </a:rPr>
                        <a:t>Έγγραφες/προφορικές/δια κινήσεων</a:t>
                      </a:r>
                    </a:p>
                  </a:txBody>
                  <a:tcPr/>
                </a:tc>
                <a:tc>
                  <a:txBody>
                    <a:bodyPr/>
                    <a:lstStyle/>
                    <a:p>
                      <a:pPr algn="just"/>
                      <a:r>
                        <a:rPr lang="el-GR" dirty="0">
                          <a:latin typeface="Book Antiqua" panose="02040602050305030304" pitchFamily="18" charset="0"/>
                        </a:rPr>
                        <a:t>Παράλειψη Διοίκησης να εκδώσει μια διοικητική πράξη – τεκμήριο απόρριψης αιτήματος διοικούμενου (κατά κανόνα)</a:t>
                      </a:r>
                    </a:p>
                  </a:txBody>
                  <a:tcPr/>
                </a:tc>
                <a:extLst>
                  <a:ext uri="{0D108BD9-81ED-4DB2-BD59-A6C34878D82A}">
                    <a16:rowId xmlns:a16="http://schemas.microsoft.com/office/drawing/2014/main" val="3910796264"/>
                  </a:ext>
                </a:extLst>
              </a:tr>
            </a:tbl>
          </a:graphicData>
        </a:graphic>
      </p:graphicFrame>
      <p:sp>
        <p:nvSpPr>
          <p:cNvPr id="5" name="TextBox 4">
            <a:extLst>
              <a:ext uri="{FF2B5EF4-FFF2-40B4-BE49-F238E27FC236}">
                <a16:creationId xmlns:a16="http://schemas.microsoft.com/office/drawing/2014/main" id="{A9FD8154-B8C5-5922-9FA3-31287B6CFD76}"/>
              </a:ext>
            </a:extLst>
          </p:cNvPr>
          <p:cNvSpPr txBox="1"/>
          <p:nvPr/>
        </p:nvSpPr>
        <p:spPr>
          <a:xfrm>
            <a:off x="3487956" y="2211198"/>
            <a:ext cx="4692923" cy="369332"/>
          </a:xfrm>
          <a:prstGeom prst="rect">
            <a:avLst/>
          </a:prstGeom>
          <a:noFill/>
        </p:spPr>
        <p:txBody>
          <a:bodyPr wrap="square" rtlCol="0">
            <a:spAutoFit/>
          </a:bodyPr>
          <a:lstStyle/>
          <a:p>
            <a:r>
              <a:rPr lang="el-GR" dirty="0">
                <a:latin typeface="Book Antiqua" panose="02040602050305030304" pitchFamily="18" charset="0"/>
              </a:rPr>
              <a:t>*μπορούν να είναι και θετικές και αρνητικές</a:t>
            </a:r>
          </a:p>
        </p:txBody>
      </p:sp>
      <p:graphicFrame>
        <p:nvGraphicFramePr>
          <p:cNvPr id="7" name="Πίνακας 6">
            <a:extLst>
              <a:ext uri="{FF2B5EF4-FFF2-40B4-BE49-F238E27FC236}">
                <a16:creationId xmlns:a16="http://schemas.microsoft.com/office/drawing/2014/main" id="{49BADF1B-9E5D-4C4C-2EE0-BB8368BF7566}"/>
              </a:ext>
            </a:extLst>
          </p:cNvPr>
          <p:cNvGraphicFramePr>
            <a:graphicFrameLocks noGrp="1"/>
          </p:cNvGraphicFramePr>
          <p:nvPr>
            <p:extLst>
              <p:ext uri="{D42A27DB-BD31-4B8C-83A1-F6EECF244321}">
                <p14:modId xmlns:p14="http://schemas.microsoft.com/office/powerpoint/2010/main" val="2179220927"/>
              </p:ext>
            </p:extLst>
          </p:nvPr>
        </p:nvGraphicFramePr>
        <p:xfrm>
          <a:off x="354842" y="2859397"/>
          <a:ext cx="10959152" cy="3479800"/>
        </p:xfrm>
        <a:graphic>
          <a:graphicData uri="http://schemas.openxmlformats.org/drawingml/2006/table">
            <a:tbl>
              <a:tblPr firstRow="1" bandRow="1">
                <a:tableStyleId>{5C22544A-7EE6-4342-B048-85BDC9FD1C3A}</a:tableStyleId>
              </a:tblPr>
              <a:tblGrid>
                <a:gridCol w="10959152">
                  <a:extLst>
                    <a:ext uri="{9D8B030D-6E8A-4147-A177-3AD203B41FA5}">
                      <a16:colId xmlns:a16="http://schemas.microsoft.com/office/drawing/2014/main" val="1907987209"/>
                    </a:ext>
                  </a:extLst>
                </a:gridCol>
              </a:tblGrid>
              <a:tr h="370840">
                <a:tc>
                  <a:txBody>
                    <a:bodyPr/>
                    <a:lstStyle/>
                    <a:p>
                      <a:pPr algn="ctr"/>
                      <a:r>
                        <a:rPr lang="el-GR" dirty="0">
                          <a:latin typeface="Book Antiqua" panose="02040602050305030304" pitchFamily="18" charset="0"/>
                        </a:rPr>
                        <a:t>Παράλειψης οφειλόμενης νόμιμης ενέργειας (ΠΟΝΕ)</a:t>
                      </a:r>
                    </a:p>
                  </a:txBody>
                  <a:tcPr/>
                </a:tc>
                <a:extLst>
                  <a:ext uri="{0D108BD9-81ED-4DB2-BD59-A6C34878D82A}">
                    <a16:rowId xmlns:a16="http://schemas.microsoft.com/office/drawing/2014/main" val="927117060"/>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dirty="0">
                          <a:latin typeface="Book Antiqua" panose="02040602050305030304" pitchFamily="18" charset="0"/>
                        </a:rPr>
                        <a:t>Ειδική περίπτωση αρνητικής σιωπηρής διοικητικής πράξης (βλ. 45§4 </a:t>
                      </a:r>
                      <a:r>
                        <a:rPr lang="el-GR" dirty="0" err="1">
                          <a:latin typeface="Book Antiqua" panose="02040602050305030304" pitchFamily="18" charset="0"/>
                        </a:rPr>
                        <a:t>π.δ.</a:t>
                      </a:r>
                      <a:r>
                        <a:rPr lang="el-GR" dirty="0">
                          <a:latin typeface="Book Antiqua" panose="02040602050305030304" pitchFamily="18" charset="0"/>
                        </a:rPr>
                        <a:t> 18/1989 και 63§2 ΚΔΔ)</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l-GR" dirty="0">
                        <a:latin typeface="Book Antiqua" panose="02040602050305030304" pitchFamily="18" charset="0"/>
                      </a:endParaRPr>
                    </a:p>
                    <a:p>
                      <a:pPr algn="ctr"/>
                      <a:r>
                        <a:rPr lang="el-GR" b="1" u="sng" dirty="0">
                          <a:latin typeface="Book Antiqua" panose="02040602050305030304" pitchFamily="18" charset="0"/>
                        </a:rPr>
                        <a:t>Προϋποθέσεις</a:t>
                      </a:r>
                    </a:p>
                    <a:p>
                      <a:pPr algn="just"/>
                      <a:r>
                        <a:rPr lang="el-GR" b="1" dirty="0">
                          <a:latin typeface="Book Antiqua" panose="02040602050305030304" pitchFamily="18" charset="0"/>
                        </a:rPr>
                        <a:t>α.</a:t>
                      </a:r>
                      <a:r>
                        <a:rPr lang="el-GR" dirty="0">
                          <a:latin typeface="Book Antiqua" panose="02040602050305030304" pitchFamily="18" charset="0"/>
                        </a:rPr>
                        <a:t> υποχρέωση διοικητικού οργάνου να εκδώσει διοικητική πράξη, να χορηγήσει δικαιολογητικά/βεβαιώσεις, να επιτρέψει στον διοικούμενο να λάβει γνώση διοικητικών εγγράφων κτλ. (δέσμια αρμοδιότητα)</a:t>
                      </a:r>
                    </a:p>
                    <a:p>
                      <a:pPr algn="just"/>
                      <a:r>
                        <a:rPr lang="el-GR" b="1" dirty="0">
                          <a:latin typeface="Book Antiqua" panose="02040602050305030304" pitchFamily="18" charset="0"/>
                        </a:rPr>
                        <a:t>β.</a:t>
                      </a:r>
                      <a:r>
                        <a:rPr lang="el-GR" dirty="0">
                          <a:latin typeface="Book Antiqua" panose="02040602050305030304" pitchFamily="18" charset="0"/>
                        </a:rPr>
                        <a:t> αίτηση του διοικούμενου στο διοικητικό όργανο </a:t>
                      </a:r>
                    </a:p>
                    <a:p>
                      <a:pPr algn="just"/>
                      <a:r>
                        <a:rPr lang="el-GR" b="1" dirty="0">
                          <a:latin typeface="Book Antiqua" panose="02040602050305030304" pitchFamily="18" charset="0"/>
                        </a:rPr>
                        <a:t>γ.</a:t>
                      </a:r>
                      <a:r>
                        <a:rPr lang="el-GR" dirty="0">
                          <a:latin typeface="Book Antiqua" panose="02040602050305030304" pitchFamily="18" charset="0"/>
                        </a:rPr>
                        <a:t> νομιμοποίηση του διοικούμενου να υποβάλλει αίτηση</a:t>
                      </a:r>
                    </a:p>
                    <a:p>
                      <a:pPr algn="just"/>
                      <a:r>
                        <a:rPr lang="el-GR" b="1" dirty="0">
                          <a:latin typeface="Book Antiqua" panose="02040602050305030304" pitchFamily="18" charset="0"/>
                        </a:rPr>
                        <a:t>δ.</a:t>
                      </a:r>
                      <a:r>
                        <a:rPr lang="el-GR" dirty="0">
                          <a:latin typeface="Book Antiqua" panose="02040602050305030304" pitchFamily="18" charset="0"/>
                        </a:rPr>
                        <a:t> άπρακτη προθεσμία εκάστοτε διάταξης, άλλως τριμήνου </a:t>
                      </a:r>
                    </a:p>
                    <a:p>
                      <a:pPr algn="just"/>
                      <a:endParaRPr lang="el-GR" dirty="0">
                        <a:latin typeface="Book Antiqua" panose="02040602050305030304" pitchFamily="18" charset="0"/>
                      </a:endParaRPr>
                    </a:p>
                    <a:p>
                      <a:pPr algn="just"/>
                      <a:r>
                        <a:rPr lang="el-GR" dirty="0">
                          <a:latin typeface="Book Antiqua" panose="02040602050305030304" pitchFamily="18" charset="0"/>
                        </a:rPr>
                        <a:t>*παράλειψη και στο πλαίσιο της σύνθετης διοικητικής ενέργειας </a:t>
                      </a:r>
                    </a:p>
                  </a:txBody>
                  <a:tcPr/>
                </a:tc>
                <a:extLst>
                  <a:ext uri="{0D108BD9-81ED-4DB2-BD59-A6C34878D82A}">
                    <a16:rowId xmlns:a16="http://schemas.microsoft.com/office/drawing/2014/main" val="1178728361"/>
                  </a:ext>
                </a:extLst>
              </a:tr>
            </a:tbl>
          </a:graphicData>
        </a:graphic>
      </p:graphicFrame>
      <p:graphicFrame>
        <p:nvGraphicFramePr>
          <p:cNvPr id="8" name="Πίνακας 7">
            <a:extLst>
              <a:ext uri="{FF2B5EF4-FFF2-40B4-BE49-F238E27FC236}">
                <a16:creationId xmlns:a16="http://schemas.microsoft.com/office/drawing/2014/main" id="{362FA430-0223-A6B7-A80D-1A00C841EABE}"/>
              </a:ext>
            </a:extLst>
          </p:cNvPr>
          <p:cNvGraphicFramePr>
            <a:graphicFrameLocks noGrp="1"/>
          </p:cNvGraphicFramePr>
          <p:nvPr>
            <p:extLst>
              <p:ext uri="{D42A27DB-BD31-4B8C-83A1-F6EECF244321}">
                <p14:modId xmlns:p14="http://schemas.microsoft.com/office/powerpoint/2010/main" val="528102063"/>
              </p:ext>
            </p:extLst>
          </p:nvPr>
        </p:nvGraphicFramePr>
        <p:xfrm>
          <a:off x="1770418" y="277759"/>
          <a:ext cx="8128000" cy="3708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546384645"/>
                    </a:ext>
                  </a:extLst>
                </a:gridCol>
                <a:gridCol w="4064000">
                  <a:extLst>
                    <a:ext uri="{9D8B030D-6E8A-4147-A177-3AD203B41FA5}">
                      <a16:colId xmlns:a16="http://schemas.microsoft.com/office/drawing/2014/main" val="629885222"/>
                    </a:ext>
                  </a:extLst>
                </a:gridCol>
              </a:tblGrid>
              <a:tr h="370840">
                <a:tc>
                  <a:txBody>
                    <a:bodyPr/>
                    <a:lstStyle/>
                    <a:p>
                      <a:pPr algn="ctr"/>
                      <a:r>
                        <a:rPr lang="el-GR" dirty="0">
                          <a:latin typeface="Book Antiqua" panose="02040602050305030304" pitchFamily="18" charset="0"/>
                        </a:rPr>
                        <a:t>Θετικές</a:t>
                      </a:r>
                    </a:p>
                  </a:txBody>
                  <a:tcPr/>
                </a:tc>
                <a:tc>
                  <a:txBody>
                    <a:bodyPr/>
                    <a:lstStyle/>
                    <a:p>
                      <a:pPr algn="ctr"/>
                      <a:r>
                        <a:rPr lang="el-GR" dirty="0">
                          <a:latin typeface="Book Antiqua" panose="02040602050305030304" pitchFamily="18" charset="0"/>
                        </a:rPr>
                        <a:t>Αρνητικές </a:t>
                      </a:r>
                    </a:p>
                  </a:txBody>
                  <a:tcPr/>
                </a:tc>
                <a:extLst>
                  <a:ext uri="{0D108BD9-81ED-4DB2-BD59-A6C34878D82A}">
                    <a16:rowId xmlns:a16="http://schemas.microsoft.com/office/drawing/2014/main" val="363083534"/>
                  </a:ext>
                </a:extLst>
              </a:tr>
            </a:tbl>
          </a:graphicData>
        </a:graphic>
      </p:graphicFrame>
    </p:spTree>
    <p:extLst>
      <p:ext uri="{BB962C8B-B14F-4D97-AF65-F5344CB8AC3E}">
        <p14:creationId xmlns:p14="http://schemas.microsoft.com/office/powerpoint/2010/main" val="10026199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866B746-170A-D38E-FC8E-AB50EFDD3039}"/>
              </a:ext>
            </a:extLst>
          </p:cNvPr>
          <p:cNvSpPr txBox="1"/>
          <p:nvPr/>
        </p:nvSpPr>
        <p:spPr>
          <a:xfrm>
            <a:off x="2473569" y="668215"/>
            <a:ext cx="7889631" cy="400110"/>
          </a:xfrm>
          <a:prstGeom prst="rect">
            <a:avLst/>
          </a:prstGeom>
          <a:noFill/>
        </p:spPr>
        <p:txBody>
          <a:bodyPr wrap="square" rtlCol="0">
            <a:spAutoFit/>
          </a:bodyPr>
          <a:lstStyle/>
          <a:p>
            <a:pPr algn="ctr"/>
            <a:r>
              <a:rPr lang="el-GR" sz="2000" b="1" dirty="0">
                <a:latin typeface="Book Antiqua" panose="02040602050305030304" pitchFamily="18" charset="0"/>
              </a:rPr>
              <a:t>ΑΡΜΟΔΙΟΤΗΤΑ</a:t>
            </a:r>
          </a:p>
        </p:txBody>
      </p:sp>
      <p:graphicFrame>
        <p:nvGraphicFramePr>
          <p:cNvPr id="5" name="Πίνακας 4">
            <a:extLst>
              <a:ext uri="{FF2B5EF4-FFF2-40B4-BE49-F238E27FC236}">
                <a16:creationId xmlns:a16="http://schemas.microsoft.com/office/drawing/2014/main" id="{2790782F-6BE4-70F3-958B-4F6B972D6918}"/>
              </a:ext>
            </a:extLst>
          </p:cNvPr>
          <p:cNvGraphicFramePr>
            <a:graphicFrameLocks noGrp="1"/>
          </p:cNvGraphicFramePr>
          <p:nvPr>
            <p:extLst>
              <p:ext uri="{D42A27DB-BD31-4B8C-83A1-F6EECF244321}">
                <p14:modId xmlns:p14="http://schemas.microsoft.com/office/powerpoint/2010/main" val="3434098740"/>
              </p:ext>
            </p:extLst>
          </p:nvPr>
        </p:nvGraphicFramePr>
        <p:xfrm>
          <a:off x="1749406" y="5077265"/>
          <a:ext cx="9337956" cy="1112520"/>
        </p:xfrm>
        <a:graphic>
          <a:graphicData uri="http://schemas.openxmlformats.org/drawingml/2006/table">
            <a:tbl>
              <a:tblPr bandRow="1">
                <a:tableStyleId>{5C22544A-7EE6-4342-B048-85BDC9FD1C3A}</a:tableStyleId>
              </a:tblPr>
              <a:tblGrid>
                <a:gridCol w="4668978">
                  <a:extLst>
                    <a:ext uri="{9D8B030D-6E8A-4147-A177-3AD203B41FA5}">
                      <a16:colId xmlns:a16="http://schemas.microsoft.com/office/drawing/2014/main" val="544960312"/>
                    </a:ext>
                  </a:extLst>
                </a:gridCol>
                <a:gridCol w="4668978">
                  <a:extLst>
                    <a:ext uri="{9D8B030D-6E8A-4147-A177-3AD203B41FA5}">
                      <a16:colId xmlns:a16="http://schemas.microsoft.com/office/drawing/2014/main" val="1555900063"/>
                    </a:ext>
                  </a:extLst>
                </a:gridCol>
              </a:tblGrid>
              <a:tr h="370840">
                <a:tc>
                  <a:txBody>
                    <a:bodyPr/>
                    <a:lstStyle/>
                    <a:p>
                      <a:pPr algn="ctr"/>
                      <a:r>
                        <a:rPr lang="el-GR" dirty="0">
                          <a:latin typeface="Book Antiqua" panose="02040602050305030304" pitchFamily="18" charset="0"/>
                        </a:rPr>
                        <a:t>Καθ’ ύλην </a:t>
                      </a:r>
                    </a:p>
                  </a:txBody>
                  <a:tcPr/>
                </a:tc>
                <a:tc>
                  <a:txBody>
                    <a:bodyPr/>
                    <a:lstStyle/>
                    <a:p>
                      <a:pPr algn="ctr"/>
                      <a:r>
                        <a:rPr lang="el-GR" dirty="0">
                          <a:latin typeface="Book Antiqua" panose="02040602050305030304" pitchFamily="18" charset="0"/>
                        </a:rPr>
                        <a:t>Κατά τόπο </a:t>
                      </a:r>
                    </a:p>
                  </a:txBody>
                  <a:tcPr/>
                </a:tc>
                <a:extLst>
                  <a:ext uri="{0D108BD9-81ED-4DB2-BD59-A6C34878D82A}">
                    <a16:rowId xmlns:a16="http://schemas.microsoft.com/office/drawing/2014/main" val="4137503706"/>
                  </a:ext>
                </a:extLst>
              </a:tr>
              <a:tr h="370840">
                <a:tc>
                  <a:txBody>
                    <a:bodyPr/>
                    <a:lstStyle/>
                    <a:p>
                      <a:pPr algn="ctr"/>
                      <a:r>
                        <a:rPr lang="el-GR" dirty="0">
                          <a:latin typeface="Book Antiqua" panose="02040602050305030304" pitchFamily="18" charset="0"/>
                        </a:rPr>
                        <a:t>Αποφασιστική</a:t>
                      </a:r>
                    </a:p>
                  </a:txBody>
                  <a:tcPr/>
                </a:tc>
                <a:tc>
                  <a:txBody>
                    <a:bodyPr/>
                    <a:lstStyle/>
                    <a:p>
                      <a:pPr algn="ctr"/>
                      <a:r>
                        <a:rPr lang="el-GR" dirty="0">
                          <a:latin typeface="Book Antiqua" panose="02040602050305030304" pitchFamily="18" charset="0"/>
                        </a:rPr>
                        <a:t>Γνωμοδοτική (απλή-σύμφωνη/πρόταση)</a:t>
                      </a:r>
                    </a:p>
                  </a:txBody>
                  <a:tcPr/>
                </a:tc>
                <a:extLst>
                  <a:ext uri="{0D108BD9-81ED-4DB2-BD59-A6C34878D82A}">
                    <a16:rowId xmlns:a16="http://schemas.microsoft.com/office/drawing/2014/main" val="1187669051"/>
                  </a:ext>
                </a:extLst>
              </a:tr>
              <a:tr h="370840">
                <a:tc>
                  <a:txBody>
                    <a:bodyPr/>
                    <a:lstStyle/>
                    <a:p>
                      <a:pPr algn="ctr"/>
                      <a:r>
                        <a:rPr lang="el-GR" dirty="0">
                          <a:latin typeface="Book Antiqua" panose="02040602050305030304" pitchFamily="18" charset="0"/>
                        </a:rPr>
                        <a:t>Αποκλειστική</a:t>
                      </a:r>
                    </a:p>
                  </a:txBody>
                  <a:tcPr/>
                </a:tc>
                <a:tc>
                  <a:txBody>
                    <a:bodyPr/>
                    <a:lstStyle/>
                    <a:p>
                      <a:pPr algn="ctr"/>
                      <a:r>
                        <a:rPr lang="el-GR" dirty="0">
                          <a:latin typeface="Book Antiqua" panose="02040602050305030304" pitchFamily="18" charset="0"/>
                        </a:rPr>
                        <a:t>Συλλογική</a:t>
                      </a:r>
                    </a:p>
                  </a:txBody>
                  <a:tcPr/>
                </a:tc>
                <a:extLst>
                  <a:ext uri="{0D108BD9-81ED-4DB2-BD59-A6C34878D82A}">
                    <a16:rowId xmlns:a16="http://schemas.microsoft.com/office/drawing/2014/main" val="3977035904"/>
                  </a:ext>
                </a:extLst>
              </a:tr>
            </a:tbl>
          </a:graphicData>
        </a:graphic>
      </p:graphicFrame>
      <p:sp>
        <p:nvSpPr>
          <p:cNvPr id="6" name="TextBox 5">
            <a:extLst>
              <a:ext uri="{FF2B5EF4-FFF2-40B4-BE49-F238E27FC236}">
                <a16:creationId xmlns:a16="http://schemas.microsoft.com/office/drawing/2014/main" id="{205C0317-6E9A-01F6-A2D5-DA8C6BB107F1}"/>
              </a:ext>
            </a:extLst>
          </p:cNvPr>
          <p:cNvSpPr txBox="1"/>
          <p:nvPr/>
        </p:nvSpPr>
        <p:spPr>
          <a:xfrm>
            <a:off x="1427022" y="1068325"/>
            <a:ext cx="9337956" cy="2862322"/>
          </a:xfrm>
          <a:prstGeom prst="rect">
            <a:avLst/>
          </a:prstGeom>
          <a:noFill/>
        </p:spPr>
        <p:txBody>
          <a:bodyPr wrap="square" rtlCol="0">
            <a:spAutoFit/>
          </a:bodyPr>
          <a:lstStyle/>
          <a:p>
            <a:pPr algn="just"/>
            <a:r>
              <a:rPr lang="el-GR" dirty="0">
                <a:latin typeface="Book Antiqua" panose="02040602050305030304" pitchFamily="18" charset="0"/>
              </a:rPr>
              <a:t>Είναι η ικανότητα του διοικητικού οργάνου να θεσπίζει κανόνες δικαίου (ατομικούς/απρόσωπους) με μονομερείς πράξεις ή με συμβάσεις ή να συμβάλει στη θέσπιση τέτοιων κανόνων ή να προβαίνει σε υλικές ενέργειες, βάσει κανόνων της έννομης τάξης</a:t>
            </a:r>
          </a:p>
          <a:p>
            <a:pPr algn="just"/>
            <a:endParaRPr lang="el-GR" dirty="0">
              <a:latin typeface="Book Antiqua" panose="02040602050305030304" pitchFamily="18" charset="0"/>
            </a:endParaRPr>
          </a:p>
          <a:p>
            <a:pPr algn="just"/>
            <a:r>
              <a:rPr lang="el-GR" u="sng" dirty="0">
                <a:latin typeface="Book Antiqua" panose="02040602050305030304" pitchFamily="18" charset="0"/>
              </a:rPr>
              <a:t>Ως προς τις διοικητικές πράξεις</a:t>
            </a:r>
            <a:r>
              <a:rPr lang="el-GR" dirty="0">
                <a:latin typeface="Book Antiqua" panose="02040602050305030304" pitchFamily="18" charset="0"/>
              </a:rPr>
              <a:t>: είναι η ικανότητα του διοικητικού οργάνου, που προβλέπεται από οποιαδήποτε πηγή του διοικητικού δικαίου, να εκδίδει διοικητικές πράξεις ή να συμβάλλει στην έκδοση τους</a:t>
            </a:r>
          </a:p>
          <a:p>
            <a:pPr algn="just"/>
            <a:endParaRPr lang="el-GR" dirty="0">
              <a:latin typeface="Book Antiqua" panose="02040602050305030304" pitchFamily="18" charset="0"/>
            </a:endParaRPr>
          </a:p>
          <a:p>
            <a:pPr algn="just"/>
            <a:r>
              <a:rPr lang="el-GR" dirty="0">
                <a:latin typeface="Book Antiqua" panose="02040602050305030304" pitchFamily="18" charset="0"/>
              </a:rPr>
              <a:t>Συνυφασμένη με την αρχή της νομιμότητας</a:t>
            </a:r>
          </a:p>
        </p:txBody>
      </p:sp>
      <p:sp>
        <p:nvSpPr>
          <p:cNvPr id="7" name="TextBox 6">
            <a:extLst>
              <a:ext uri="{FF2B5EF4-FFF2-40B4-BE49-F238E27FC236}">
                <a16:creationId xmlns:a16="http://schemas.microsoft.com/office/drawing/2014/main" id="{8E9AF35F-D130-7E77-DB05-B513ECDF2D4E}"/>
              </a:ext>
            </a:extLst>
          </p:cNvPr>
          <p:cNvSpPr txBox="1"/>
          <p:nvPr/>
        </p:nvSpPr>
        <p:spPr>
          <a:xfrm>
            <a:off x="5101375" y="4707933"/>
            <a:ext cx="2634018" cy="369332"/>
          </a:xfrm>
          <a:prstGeom prst="rect">
            <a:avLst/>
          </a:prstGeom>
          <a:noFill/>
        </p:spPr>
        <p:txBody>
          <a:bodyPr wrap="square" rtlCol="0">
            <a:spAutoFit/>
          </a:bodyPr>
          <a:lstStyle/>
          <a:p>
            <a:pPr algn="ctr"/>
            <a:r>
              <a:rPr lang="el-GR" b="1" dirty="0">
                <a:latin typeface="Book Antiqua" panose="02040602050305030304" pitchFamily="18" charset="0"/>
              </a:rPr>
              <a:t>ΔΙΑΚΡΙΣΕΙΣ</a:t>
            </a:r>
          </a:p>
        </p:txBody>
      </p:sp>
    </p:spTree>
    <p:extLst>
      <p:ext uri="{BB962C8B-B14F-4D97-AF65-F5344CB8AC3E}">
        <p14:creationId xmlns:p14="http://schemas.microsoft.com/office/powerpoint/2010/main" val="106477769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B70500-7727-73DC-ACA5-9E49547ACB1E}"/>
              </a:ext>
            </a:extLst>
          </p:cNvPr>
          <p:cNvSpPr txBox="1"/>
          <p:nvPr/>
        </p:nvSpPr>
        <p:spPr>
          <a:xfrm>
            <a:off x="2051538" y="477486"/>
            <a:ext cx="8088923" cy="677108"/>
          </a:xfrm>
          <a:prstGeom prst="rect">
            <a:avLst/>
          </a:prstGeom>
          <a:noFill/>
        </p:spPr>
        <p:txBody>
          <a:bodyPr wrap="square" rtlCol="0">
            <a:spAutoFit/>
          </a:bodyPr>
          <a:lstStyle/>
          <a:p>
            <a:pPr algn="ctr"/>
            <a:r>
              <a:rPr lang="el-GR" sz="2000" b="1" dirty="0">
                <a:latin typeface="Book Antiqua" panose="02040602050305030304" pitchFamily="18" charset="0"/>
              </a:rPr>
              <a:t>ΔΕΣΜΙΑ ΑΡΜΟΔΙΟΤΗΤΑ και ΔΙΑΚΡΙΤΙΚΗ ΕΥΧΕΡΕΙΑ</a:t>
            </a:r>
          </a:p>
          <a:p>
            <a:pPr algn="ctr"/>
            <a:r>
              <a:rPr lang="el-GR" dirty="0">
                <a:latin typeface="Book Antiqua" panose="02040602050305030304" pitchFamily="18" charset="0"/>
              </a:rPr>
              <a:t>Διάκριση της καθ’ ύλην αρμοδιότητας</a:t>
            </a:r>
          </a:p>
        </p:txBody>
      </p:sp>
      <p:sp>
        <p:nvSpPr>
          <p:cNvPr id="5" name="TextBox 4">
            <a:extLst>
              <a:ext uri="{FF2B5EF4-FFF2-40B4-BE49-F238E27FC236}">
                <a16:creationId xmlns:a16="http://schemas.microsoft.com/office/drawing/2014/main" id="{E8C5DFBD-E386-6EBD-3598-8FF996F2D417}"/>
              </a:ext>
            </a:extLst>
          </p:cNvPr>
          <p:cNvSpPr txBox="1"/>
          <p:nvPr/>
        </p:nvSpPr>
        <p:spPr>
          <a:xfrm>
            <a:off x="1087073" y="1674674"/>
            <a:ext cx="10017852" cy="1754326"/>
          </a:xfrm>
          <a:prstGeom prst="rect">
            <a:avLst/>
          </a:prstGeom>
          <a:noFill/>
        </p:spPr>
        <p:txBody>
          <a:bodyPr wrap="square" rtlCol="0">
            <a:spAutoFit/>
          </a:bodyPr>
          <a:lstStyle/>
          <a:p>
            <a:pPr algn="just"/>
            <a:r>
              <a:rPr lang="el-GR" b="1" u="sng" dirty="0">
                <a:latin typeface="Book Antiqua" panose="02040602050305030304" pitchFamily="18" charset="0"/>
              </a:rPr>
              <a:t>Δέσμια αρμοδιότητα</a:t>
            </a:r>
            <a:r>
              <a:rPr lang="el-GR" dirty="0">
                <a:latin typeface="Book Antiqua" panose="02040602050305030304" pitchFamily="18" charset="0"/>
              </a:rPr>
              <a:t>: Υποχρέωση του διοικητικού οργάνου να εκδώσει διοικητική πράξη, εφόσον διαπιστώσει ότι συντρέχουν οι προϋποθέσεις προς τούτο – πλήρης και απόλυτη δέσμευση</a:t>
            </a:r>
          </a:p>
          <a:p>
            <a:pPr algn="just"/>
            <a:endParaRPr lang="el-GR" dirty="0">
              <a:latin typeface="Book Antiqua" panose="02040602050305030304" pitchFamily="18" charset="0"/>
            </a:endParaRPr>
          </a:p>
          <a:p>
            <a:pPr algn="just"/>
            <a:endParaRPr lang="el-GR" dirty="0">
              <a:latin typeface="Book Antiqua" panose="02040602050305030304" pitchFamily="18" charset="0"/>
            </a:endParaRPr>
          </a:p>
          <a:p>
            <a:pPr algn="just"/>
            <a:r>
              <a:rPr lang="el-GR" b="1" u="sng" dirty="0">
                <a:latin typeface="Book Antiqua" panose="02040602050305030304" pitchFamily="18" charset="0"/>
              </a:rPr>
              <a:t>Διακριτική ευχέρεια</a:t>
            </a:r>
            <a:r>
              <a:rPr lang="el-GR" dirty="0">
                <a:latin typeface="Book Antiqua" panose="02040602050305030304" pitchFamily="18" charset="0"/>
              </a:rPr>
              <a:t>: Δυνατότητα επιλογής μεταξύ πολλών </a:t>
            </a:r>
            <a:r>
              <a:rPr lang="el-GR" dirty="0" err="1">
                <a:latin typeface="Book Antiqua" panose="02040602050305030304" pitchFamily="18" charset="0"/>
              </a:rPr>
              <a:t>νομίμων</a:t>
            </a:r>
            <a:r>
              <a:rPr lang="el-GR" dirty="0">
                <a:latin typeface="Book Antiqua" panose="02040602050305030304" pitchFamily="18" charset="0"/>
              </a:rPr>
              <a:t> λύσεων (πχ. αν θα εκδώσει, πότε θα εκδώσει, πώς θα εξειδικεύσει αξιολογική έννοια κτλ.)</a:t>
            </a:r>
          </a:p>
        </p:txBody>
      </p:sp>
      <p:sp>
        <p:nvSpPr>
          <p:cNvPr id="6" name="TextBox 5">
            <a:extLst>
              <a:ext uri="{FF2B5EF4-FFF2-40B4-BE49-F238E27FC236}">
                <a16:creationId xmlns:a16="http://schemas.microsoft.com/office/drawing/2014/main" id="{1F4DA6BD-1361-4AFF-7255-08B9127C41AA}"/>
              </a:ext>
            </a:extLst>
          </p:cNvPr>
          <p:cNvSpPr txBox="1"/>
          <p:nvPr/>
        </p:nvSpPr>
        <p:spPr>
          <a:xfrm>
            <a:off x="1087073" y="3949080"/>
            <a:ext cx="10017852" cy="1200329"/>
          </a:xfrm>
          <a:prstGeom prst="rect">
            <a:avLst/>
          </a:prstGeom>
          <a:noFill/>
        </p:spPr>
        <p:txBody>
          <a:bodyPr wrap="square" rtlCol="0">
            <a:spAutoFit/>
          </a:bodyPr>
          <a:lstStyle/>
          <a:p>
            <a:pPr algn="just"/>
            <a:r>
              <a:rPr lang="el-GR" dirty="0">
                <a:latin typeface="Book Antiqua" panose="02040602050305030304" pitchFamily="18" charset="0"/>
              </a:rPr>
              <a:t>-Εν αμφιβολία υπέρ της διακριτικής ευχέρειας</a:t>
            </a:r>
          </a:p>
          <a:p>
            <a:pPr algn="just"/>
            <a:endParaRPr lang="el-GR" dirty="0">
              <a:latin typeface="Book Antiqua" panose="02040602050305030304" pitchFamily="18" charset="0"/>
            </a:endParaRPr>
          </a:p>
          <a:p>
            <a:pPr algn="just"/>
            <a:r>
              <a:rPr lang="el-GR" dirty="0">
                <a:latin typeface="Book Antiqua" panose="02040602050305030304" pitchFamily="18" charset="0"/>
              </a:rPr>
              <a:t>-Σημασία για την ένταση του δικαστικού ελέγχου (στη μεν ορθή εφαρμογή, υπαγωγή και πλάνη περί τα πράγματα, στη δε [και] άκρα όρια διακριτικής ευχέρειας) </a:t>
            </a:r>
          </a:p>
        </p:txBody>
      </p:sp>
    </p:spTree>
    <p:extLst>
      <p:ext uri="{BB962C8B-B14F-4D97-AF65-F5344CB8AC3E}">
        <p14:creationId xmlns:p14="http://schemas.microsoft.com/office/powerpoint/2010/main" val="264884664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asis">
  <a:themeElements>
    <a:clrScheme name="Oasis">
      <a:dk1>
        <a:srgbClr val="131313"/>
      </a:dk1>
      <a:lt1>
        <a:sysClr val="window" lastClr="FFFFFF"/>
      </a:lt1>
      <a:dk2>
        <a:srgbClr val="2D2A27"/>
      </a:dk2>
      <a:lt2>
        <a:srgbClr val="F0EBE6"/>
      </a:lt2>
      <a:accent1>
        <a:srgbClr val="9F7667"/>
      </a:accent1>
      <a:accent2>
        <a:srgbClr val="BE8856"/>
      </a:accent2>
      <a:accent3>
        <a:srgbClr val="BD9075"/>
      </a:accent3>
      <a:accent4>
        <a:srgbClr val="939081"/>
      </a:accent4>
      <a:accent5>
        <a:srgbClr val="A16D4C"/>
      </a:accent5>
      <a:accent6>
        <a:srgbClr val="8C8662"/>
      </a:accent6>
      <a:hlink>
        <a:srgbClr val="A57361"/>
      </a:hlink>
      <a:folHlink>
        <a:srgbClr val="8C8662"/>
      </a:folHlink>
    </a:clrScheme>
    <a:fontScheme name="Oasis Font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asis" id="{F87D57D1-6595-40EA-BD1E-F0C34D0EF910}" vid="{ECA7DBCD-4BC8-40F2-8EF4-7A6D942FA19B}"/>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3700</TotalTime>
  <Words>2877</Words>
  <Application>Microsoft Macintosh PowerPoint</Application>
  <PresentationFormat>Ευρεία οθόνη</PresentationFormat>
  <Paragraphs>324</Paragraphs>
  <Slides>25</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25</vt:i4>
      </vt:variant>
    </vt:vector>
  </HeadingPairs>
  <TitlesOfParts>
    <vt:vector size="30" baseType="lpstr">
      <vt:lpstr>Aptos</vt:lpstr>
      <vt:lpstr>Arial</vt:lpstr>
      <vt:lpstr>Book Antiqua</vt:lpstr>
      <vt:lpstr>Neue Haas Grotesk Text Pro</vt:lpstr>
      <vt:lpstr>Oasis</vt:lpstr>
      <vt:lpstr>ΓΕΝΙΚΟ ΔΙΟΙΚΗΤΙΚΟ ΔΙΚΑΙΟΥ</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g</dc:creator>
  <cp:lastModifiedBy>al g</cp:lastModifiedBy>
  <cp:revision>15</cp:revision>
  <dcterms:created xsi:type="dcterms:W3CDTF">2025-10-12T07:51:32Z</dcterms:created>
  <dcterms:modified xsi:type="dcterms:W3CDTF">2025-10-24T16:34:07Z</dcterms:modified>
</cp:coreProperties>
</file>